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0" r:id="rId8"/>
    <p:sldId id="271" r:id="rId9"/>
    <p:sldId id="279" r:id="rId10"/>
    <p:sldId id="277" r:id="rId11"/>
    <p:sldId id="278" r:id="rId12"/>
    <p:sldId id="268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51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1976"/>
            <a:ext cx="18288000" cy="63246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609304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3339" y="1190497"/>
            <a:ext cx="3800475" cy="3157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794" y="1091190"/>
            <a:ext cx="16453497" cy="1819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5249" y="3414852"/>
            <a:ext cx="7384415" cy="3427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7019" y="2743695"/>
            <a:ext cx="15516731" cy="61382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200"/>
              </a:lnSpc>
              <a:spcBef>
                <a:spcPts val="105"/>
              </a:spcBef>
            </a:pPr>
            <a:r>
              <a:rPr sz="8450" spc="-50" dirty="0"/>
              <a:t>Real-Time</a:t>
            </a:r>
            <a:r>
              <a:rPr sz="8450" spc="-440" dirty="0"/>
              <a:t> </a:t>
            </a:r>
            <a:r>
              <a:rPr sz="8450" spc="180" dirty="0"/>
              <a:t>Heart</a:t>
            </a:r>
            <a:r>
              <a:rPr sz="8450" spc="-434" dirty="0"/>
              <a:t> </a:t>
            </a:r>
            <a:r>
              <a:rPr sz="8450" dirty="0"/>
              <a:t>Rate</a:t>
            </a:r>
            <a:r>
              <a:rPr sz="8450" spc="-434" dirty="0"/>
              <a:t> </a:t>
            </a:r>
            <a:r>
              <a:rPr sz="8450" spc="65" dirty="0"/>
              <a:t>Monitoring </a:t>
            </a:r>
            <a:r>
              <a:rPr sz="8450" dirty="0"/>
              <a:t>System</a:t>
            </a:r>
            <a:r>
              <a:rPr sz="8450" spc="-415" dirty="0"/>
              <a:t> </a:t>
            </a:r>
            <a:r>
              <a:rPr sz="8450" spc="110" dirty="0"/>
              <a:t>with</a:t>
            </a:r>
            <a:r>
              <a:rPr sz="8450" spc="-409" dirty="0"/>
              <a:t> </a:t>
            </a:r>
            <a:r>
              <a:rPr sz="8450" spc="-270" dirty="0"/>
              <a:t>PIC</a:t>
            </a:r>
            <a:r>
              <a:rPr sz="8450" spc="-420" dirty="0"/>
              <a:t> </a:t>
            </a:r>
            <a:r>
              <a:rPr sz="8450" spc="95" dirty="0"/>
              <a:t>Microcontroller </a:t>
            </a:r>
            <a:r>
              <a:rPr sz="8450" spc="320" dirty="0"/>
              <a:t>and</a:t>
            </a:r>
            <a:r>
              <a:rPr sz="8450" spc="-500" dirty="0"/>
              <a:t> </a:t>
            </a:r>
            <a:r>
              <a:rPr sz="8450" spc="105" dirty="0"/>
              <a:t>Pulse</a:t>
            </a:r>
            <a:r>
              <a:rPr sz="8450" spc="-500" dirty="0"/>
              <a:t> </a:t>
            </a:r>
            <a:r>
              <a:rPr sz="8450" spc="140" dirty="0" smtClean="0"/>
              <a:t>Sensor</a:t>
            </a:r>
            <a:r>
              <a:rPr lang="en-IN" sz="8450" spc="140" dirty="0" smtClean="0"/>
              <a:t/>
            </a:r>
            <a:br>
              <a:rPr lang="en-IN" sz="8450" spc="140" dirty="0" smtClean="0"/>
            </a:br>
            <a:r>
              <a:rPr lang="en-IN" sz="8450" spc="140" dirty="0" smtClean="0"/>
              <a:t>                                       -</a:t>
            </a:r>
            <a:r>
              <a:rPr lang="en-IN" spc="140" dirty="0" err="1" smtClean="0"/>
              <a:t>Thejesvinii</a:t>
            </a:r>
            <a:r>
              <a:rPr lang="en-IN" spc="140" dirty="0" smtClean="0"/>
              <a:t/>
            </a:r>
            <a:br>
              <a:rPr lang="en-IN" spc="140" dirty="0" smtClean="0"/>
            </a:br>
            <a:r>
              <a:rPr lang="en-IN" spc="140" dirty="0" smtClean="0"/>
              <a:t>                                                       -Sindhu S U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765" y="2112149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950" y="196850"/>
            <a:ext cx="16611600" cy="8887048"/>
          </a:xfrm>
        </p:spPr>
        <p:txBody>
          <a:bodyPr/>
          <a:lstStyle/>
          <a:p>
            <a:pPr algn="l"/>
            <a:r>
              <a:rPr lang="en-IN" dirty="0"/>
              <a:t> // 0.9 used for getting better data. actually should not be used</a:t>
            </a:r>
          </a:p>
          <a:p>
            <a:pPr algn="l"/>
            <a:r>
              <a:rPr lang="en-IN" dirty="0"/>
              <a:t>                    BPM = BPM * </a:t>
            </a:r>
            <a:r>
              <a:rPr lang="en-IN" dirty="0" smtClean="0"/>
              <a:t>0.9</a:t>
            </a:r>
            <a:r>
              <a:rPr lang="en-IN" dirty="0"/>
              <a:t>;</a:t>
            </a:r>
            <a:endParaRPr lang="en-IN" dirty="0"/>
          </a:p>
          <a:p>
            <a:pPr algn="l"/>
            <a:r>
              <a:rPr lang="en-IN" dirty="0"/>
              <a:t>                    </a:t>
            </a:r>
            <a:r>
              <a:rPr lang="en-IN" dirty="0" err="1"/>
              <a:t>lcd_com</a:t>
            </a:r>
            <a:r>
              <a:rPr lang="en-IN" dirty="0"/>
              <a:t>(0x80);</a:t>
            </a:r>
          </a:p>
          <a:p>
            <a:pPr algn="l"/>
            <a:r>
              <a:rPr lang="en-IN" dirty="0"/>
              <a:t>                    </a:t>
            </a:r>
            <a:r>
              <a:rPr lang="en-IN" dirty="0" err="1"/>
              <a:t>lcd_puts</a:t>
            </a:r>
            <a:r>
              <a:rPr lang="en-IN" dirty="0"/>
              <a:t>("BPM:-     ");</a:t>
            </a:r>
          </a:p>
          <a:p>
            <a:pPr algn="l"/>
            <a:r>
              <a:rPr lang="en-IN" dirty="0"/>
              <a:t>                    </a:t>
            </a:r>
            <a:r>
              <a:rPr lang="en-IN" dirty="0" err="1"/>
              <a:t>lcd_print_number</a:t>
            </a:r>
            <a:r>
              <a:rPr lang="en-IN" dirty="0"/>
              <a:t>(BPM);</a:t>
            </a:r>
          </a:p>
          <a:p>
            <a:pPr algn="l"/>
            <a:r>
              <a:rPr lang="en-IN" dirty="0"/>
              <a:t>                    </a:t>
            </a:r>
            <a:r>
              <a:rPr lang="en-IN" dirty="0" err="1"/>
              <a:t>lcd_com</a:t>
            </a:r>
            <a:r>
              <a:rPr lang="en-IN" dirty="0"/>
              <a:t>(0xC0);</a:t>
            </a:r>
          </a:p>
          <a:p>
            <a:pPr algn="l"/>
            <a:r>
              <a:rPr lang="en-IN" dirty="0" smtClean="0"/>
              <a:t>}</a:t>
            </a:r>
            <a:endParaRPr lang="en-IN" dirty="0"/>
          </a:p>
          <a:p>
            <a:pPr algn="l"/>
            <a:r>
              <a:rPr lang="en-IN" dirty="0"/>
              <a:t>            }</a:t>
            </a:r>
          </a:p>
          <a:p>
            <a:pPr algn="l"/>
            <a:r>
              <a:rPr lang="en-IN" dirty="0"/>
              <a:t>                </a:t>
            </a:r>
            <a:r>
              <a:rPr lang="en-IN" dirty="0" err="1"/>
              <a:t>main_state</a:t>
            </a:r>
            <a:r>
              <a:rPr lang="en-IN" dirty="0"/>
              <a:t> = IDLE;</a:t>
            </a:r>
          </a:p>
          <a:p>
            <a:pPr algn="l"/>
            <a:r>
              <a:rPr lang="en-IN" dirty="0"/>
              <a:t>                break;</a:t>
            </a:r>
          </a:p>
          <a:p>
            <a:pPr algn="l"/>
            <a:r>
              <a:rPr lang="en-IN" dirty="0"/>
              <a:t>       </a:t>
            </a:r>
          </a:p>
          <a:p>
            <a:pPr algn="l"/>
            <a:r>
              <a:rPr lang="en-IN" dirty="0"/>
              <a:t>        case IDLE:</a:t>
            </a:r>
          </a:p>
          <a:p>
            <a:pPr algn="l"/>
            <a:r>
              <a:rPr lang="en-IN" dirty="0"/>
              <a:t>        {            </a:t>
            </a:r>
          </a:p>
          <a:p>
            <a:pPr algn="l"/>
            <a:r>
              <a:rPr lang="en-IN" dirty="0"/>
              <a:t>            break;</a:t>
            </a:r>
          </a:p>
          <a:p>
            <a:pPr algn="l"/>
            <a:r>
              <a:rPr lang="en-IN" dirty="0"/>
              <a:t>        }</a:t>
            </a:r>
          </a:p>
          <a:p>
            <a:pPr algn="l"/>
            <a:r>
              <a:rPr lang="en-IN" dirty="0"/>
              <a:t>        default:</a:t>
            </a:r>
          </a:p>
          <a:p>
            <a:pPr algn="l"/>
            <a:r>
              <a:rPr lang="en-IN" dirty="0"/>
              <a:t>        {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        }</a:t>
            </a:r>
          </a:p>
          <a:p>
            <a:pPr algn="l"/>
            <a:r>
              <a:rPr lang="en-IN" dirty="0"/>
              <a:t>    }</a:t>
            </a:r>
          </a:p>
          <a:p>
            <a:pPr algn="l"/>
            <a:endParaRPr lang="en-IN" dirty="0"/>
          </a:p>
        </p:txBody>
      </p:sp>
      <p:sp>
        <p:nvSpPr>
          <p:cNvPr id="5" name="object 6"/>
          <p:cNvSpPr/>
          <p:nvPr/>
        </p:nvSpPr>
        <p:spPr>
          <a:xfrm>
            <a:off x="0" y="-13821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/>
          <p:nvPr/>
        </p:nvSpPr>
        <p:spPr>
          <a:xfrm>
            <a:off x="0" y="10079509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13874750" y="6521450"/>
            <a:ext cx="4425950" cy="377825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573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950" y="196850"/>
            <a:ext cx="16611600" cy="3808735"/>
          </a:xfrm>
        </p:spPr>
        <p:txBody>
          <a:bodyPr/>
          <a:lstStyle/>
          <a:p>
            <a:pPr algn="l"/>
            <a:r>
              <a:rPr lang="en-IN" dirty="0"/>
              <a:t> </a:t>
            </a:r>
            <a:r>
              <a:rPr lang="en-IN" dirty="0"/>
              <a:t>void </a:t>
            </a:r>
            <a:r>
              <a:rPr lang="en-IN" dirty="0" err="1"/>
              <a:t>system_init</a:t>
            </a:r>
            <a:r>
              <a:rPr lang="en-IN" dirty="0"/>
              <a:t>(void){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TRISB = 0x00;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</a:t>
            </a:r>
            <a:r>
              <a:rPr lang="en-IN" dirty="0" err="1"/>
              <a:t>lcd_init</a:t>
            </a:r>
            <a:r>
              <a:rPr lang="en-IN" dirty="0"/>
              <a:t>(); // This will initialize the </a:t>
            </a:r>
            <a:r>
              <a:rPr lang="en-IN" dirty="0" err="1"/>
              <a:t>lcd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TMR0_Initialize();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TMR0_StartTimer();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</a:t>
            </a:r>
            <a:r>
              <a:rPr lang="en-IN" dirty="0" err="1"/>
              <a:t>INTERRUPT_GlobalInterruptEnable</a:t>
            </a:r>
            <a:r>
              <a:rPr lang="en-IN" dirty="0"/>
              <a:t>();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</a:t>
            </a:r>
            <a:r>
              <a:rPr lang="en-IN" dirty="0" err="1"/>
              <a:t>INTERRUPT_PeripheralInterruptEnable</a:t>
            </a:r>
            <a:r>
              <a:rPr lang="en-IN" dirty="0"/>
              <a:t>();   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</a:t>
            </a:r>
            <a:r>
              <a:rPr lang="en-IN" dirty="0" err="1"/>
              <a:t>ADC_Init</a:t>
            </a:r>
            <a:r>
              <a:rPr lang="en-IN" dirty="0" smtClean="0"/>
              <a:t>();}</a:t>
            </a:r>
          </a:p>
          <a:p>
            <a:pPr algn="l"/>
            <a:endParaRPr lang="en-IN" dirty="0"/>
          </a:p>
        </p:txBody>
      </p:sp>
      <p:sp>
        <p:nvSpPr>
          <p:cNvPr id="5" name="object 6"/>
          <p:cNvSpPr/>
          <p:nvPr/>
        </p:nvSpPr>
        <p:spPr>
          <a:xfrm>
            <a:off x="0" y="-13821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/>
          <p:nvPr/>
        </p:nvSpPr>
        <p:spPr>
          <a:xfrm>
            <a:off x="0" y="10079509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13874750" y="6521450"/>
            <a:ext cx="4425950" cy="377825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2150" y="3591863"/>
            <a:ext cx="10958128" cy="563611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void </a:t>
            </a:r>
            <a:r>
              <a:rPr kumimoji="0" lang="en-US" altLang="en-US" sz="275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timer_isr</a:t>
            </a:r>
            <a: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() {</a:t>
            </a:r>
            <a:b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   </a:t>
            </a:r>
            <a:r>
              <a:rPr kumimoji="0" lang="en-US" altLang="en-US" sz="275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main_state</a:t>
            </a:r>
            <a: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= READ_ADC;    </a:t>
            </a:r>
            <a:b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void interrupt </a:t>
            </a:r>
            <a:r>
              <a:rPr kumimoji="0" lang="en-US" altLang="en-US" sz="275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INTERRUPT_InterruptManager</a:t>
            </a:r>
            <a: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(void)</a:t>
            </a:r>
            <a:b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b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   // interrupt handler</a:t>
            </a:r>
            <a:b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   if(INTCONbits.TMR0IE == 1 &amp;&amp; INTCONbits.TMR0IF == 1)</a:t>
            </a:r>
            <a:b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   {</a:t>
            </a:r>
            <a:b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       TMR0_ISR();</a:t>
            </a:r>
            <a:b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   }</a:t>
            </a:r>
            <a:b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  <a:endParaRPr kumimoji="0" lang="en-US" altLang="en-US" sz="27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7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7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0" y="1322192"/>
            <a:ext cx="12650128" cy="683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8832" y="1091190"/>
            <a:ext cx="16476980" cy="18199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4808220" algn="l"/>
              </a:tabLst>
            </a:pP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3150" spc="-25" dirty="0">
                <a:solidFill>
                  <a:srgbClr val="332C2C"/>
                </a:solidFill>
                <a:latin typeface="Verdana"/>
                <a:cs typeface="Verdana"/>
              </a:rPr>
              <a:t>processes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analog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signal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from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5" dirty="0">
                <a:solidFill>
                  <a:srgbClr val="332C2C"/>
                </a:solidFill>
                <a:latin typeface="Verdana"/>
                <a:cs typeface="Verdana"/>
              </a:rPr>
              <a:t>Pulse</a:t>
            </a:r>
            <a:r>
              <a:rPr sz="31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45" dirty="0">
                <a:solidFill>
                  <a:srgbClr val="332C2C"/>
                </a:solidFill>
                <a:latin typeface="Verdana"/>
                <a:cs typeface="Verdana"/>
              </a:rPr>
              <a:t>Sensor</a:t>
            </a:r>
            <a:r>
              <a:rPr sz="31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35" dirty="0">
                <a:solidFill>
                  <a:srgbClr val="332C2C"/>
                </a:solidFill>
                <a:latin typeface="Verdana"/>
                <a:cs typeface="Verdana"/>
              </a:rPr>
              <a:t>using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signal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5" dirty="0">
                <a:solidFill>
                  <a:srgbClr val="332C2C"/>
                </a:solidFill>
                <a:latin typeface="Verdana"/>
                <a:cs typeface="Verdana"/>
              </a:rPr>
              <a:t>conditioning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techniques.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processed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75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75" dirty="0">
                <a:solidFill>
                  <a:srgbClr val="332C2C"/>
                </a:solidFill>
                <a:latin typeface="Verdana"/>
                <a:cs typeface="Verdana"/>
              </a:rPr>
              <a:t>then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converted</a:t>
            </a:r>
            <a:r>
              <a:rPr sz="31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31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digital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format</a:t>
            </a:r>
            <a:r>
              <a:rPr sz="31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50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31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heart</a:t>
            </a:r>
            <a:r>
              <a:rPr sz="31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80" dirty="0">
                <a:solidFill>
                  <a:srgbClr val="332C2C"/>
                </a:solidFill>
                <a:latin typeface="Verdana"/>
                <a:cs typeface="Verdana"/>
              </a:rPr>
              <a:t>rate</a:t>
            </a:r>
            <a:r>
              <a:rPr sz="31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calculation.</a:t>
            </a:r>
            <a:r>
              <a:rPr sz="31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31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calculated</a:t>
            </a:r>
            <a:r>
              <a:rPr sz="31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heart</a:t>
            </a:r>
            <a:r>
              <a:rPr sz="31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80" dirty="0">
                <a:solidFill>
                  <a:srgbClr val="332C2C"/>
                </a:solidFill>
                <a:latin typeface="Verdana"/>
                <a:cs typeface="Verdana"/>
              </a:rPr>
              <a:t>rate</a:t>
            </a:r>
            <a:r>
              <a:rPr sz="31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75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31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continuously</a:t>
            </a:r>
            <a:r>
              <a:rPr sz="31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60" dirty="0">
                <a:solidFill>
                  <a:srgbClr val="332C2C"/>
                </a:solidFill>
                <a:latin typeface="Verdana"/>
                <a:cs typeface="Verdana"/>
              </a:rPr>
              <a:t>updated </a:t>
            </a:r>
            <a:r>
              <a:rPr sz="31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dirty="0">
                <a:solidFill>
                  <a:srgbClr val="332C2C"/>
                </a:solidFill>
                <a:latin typeface="Verdana"/>
                <a:cs typeface="Verdana"/>
              </a:rPr>
              <a:t>displayed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55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315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3150" spc="-95" dirty="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sz="3150" spc="-10" dirty="0">
                <a:solidFill>
                  <a:srgbClr val="332C2C"/>
                </a:solidFill>
                <a:latin typeface="Verdana"/>
                <a:cs typeface="Verdana"/>
              </a:rPr>
              <a:t>time.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1425" y="1190497"/>
            <a:ext cx="6190208" cy="3929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68794" y="1091190"/>
            <a:ext cx="16176625" cy="181991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10445750" algn="l"/>
              </a:tabLst>
            </a:pPr>
            <a:r>
              <a:rPr sz="3150" dirty="0">
                <a:latin typeface="Verdana"/>
                <a:cs typeface="Verdana"/>
              </a:rPr>
              <a:t>The</a:t>
            </a:r>
            <a:r>
              <a:rPr sz="3150" spc="-254" dirty="0">
                <a:latin typeface="Verdana"/>
                <a:cs typeface="Verdana"/>
              </a:rPr>
              <a:t> </a:t>
            </a:r>
            <a:r>
              <a:rPr sz="3150" spc="-40" dirty="0">
                <a:latin typeface="Verdana"/>
                <a:cs typeface="Verdana"/>
              </a:rPr>
              <a:t>system</a:t>
            </a:r>
            <a:r>
              <a:rPr sz="3150" spc="-254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provides</a:t>
            </a:r>
            <a:r>
              <a:rPr sz="3150" dirty="0">
                <a:latin typeface="Verdana"/>
                <a:cs typeface="Verdana"/>
              </a:rPr>
              <a:t>	</a:t>
            </a:r>
            <a:r>
              <a:rPr sz="3150" spc="-484" dirty="0">
                <a:latin typeface="Verdana"/>
                <a:cs typeface="Verdana"/>
              </a:rPr>
              <a:t>,</a:t>
            </a:r>
            <a:r>
              <a:rPr sz="3150" spc="-260" dirty="0">
                <a:latin typeface="Verdana"/>
                <a:cs typeface="Verdana"/>
              </a:rPr>
              <a:t> </a:t>
            </a:r>
            <a:r>
              <a:rPr sz="3150" spc="45" dirty="0">
                <a:latin typeface="Verdana"/>
                <a:cs typeface="Verdana"/>
              </a:rPr>
              <a:t>allowing</a:t>
            </a:r>
            <a:r>
              <a:rPr sz="3150" spc="-254" dirty="0">
                <a:latin typeface="Verdana"/>
                <a:cs typeface="Verdana"/>
              </a:rPr>
              <a:t> </a:t>
            </a:r>
            <a:r>
              <a:rPr sz="3150" spc="-50" dirty="0">
                <a:latin typeface="Verdana"/>
                <a:cs typeface="Verdana"/>
              </a:rPr>
              <a:t>users</a:t>
            </a:r>
            <a:r>
              <a:rPr sz="3150" spc="-26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to</a:t>
            </a:r>
            <a:r>
              <a:rPr sz="3150" spc="-254" dirty="0">
                <a:latin typeface="Verdana"/>
                <a:cs typeface="Verdana"/>
              </a:rPr>
              <a:t> </a:t>
            </a:r>
            <a:r>
              <a:rPr sz="3150" spc="-35" dirty="0">
                <a:latin typeface="Verdana"/>
                <a:cs typeface="Verdana"/>
              </a:rPr>
              <a:t>track</a:t>
            </a:r>
            <a:r>
              <a:rPr sz="3150" spc="-260" dirty="0">
                <a:latin typeface="Verdana"/>
                <a:cs typeface="Verdana"/>
              </a:rPr>
              <a:t> </a:t>
            </a:r>
            <a:r>
              <a:rPr sz="3150" spc="-20" dirty="0">
                <a:latin typeface="Verdana"/>
                <a:cs typeface="Verdana"/>
              </a:rPr>
              <a:t>their </a:t>
            </a:r>
            <a:r>
              <a:rPr sz="3150" dirty="0">
                <a:latin typeface="Verdana"/>
                <a:cs typeface="Verdana"/>
              </a:rPr>
              <a:t>heart</a:t>
            </a:r>
            <a:r>
              <a:rPr sz="3150" spc="-225" dirty="0">
                <a:latin typeface="Verdana"/>
                <a:cs typeface="Verdana"/>
              </a:rPr>
              <a:t> </a:t>
            </a:r>
            <a:r>
              <a:rPr sz="3150" spc="-80" dirty="0">
                <a:latin typeface="Verdana"/>
                <a:cs typeface="Verdana"/>
              </a:rPr>
              <a:t>rate</a:t>
            </a:r>
            <a:r>
              <a:rPr sz="3150" spc="-225" dirty="0">
                <a:latin typeface="Verdana"/>
                <a:cs typeface="Verdana"/>
              </a:rPr>
              <a:t> </a:t>
            </a:r>
            <a:r>
              <a:rPr sz="3150" spc="-20" dirty="0">
                <a:latin typeface="Verdana"/>
                <a:cs typeface="Verdana"/>
              </a:rPr>
              <a:t>continuously.</a:t>
            </a:r>
            <a:r>
              <a:rPr sz="3150" spc="-225" dirty="0">
                <a:latin typeface="Verdana"/>
                <a:cs typeface="Verdana"/>
              </a:rPr>
              <a:t> </a:t>
            </a:r>
            <a:r>
              <a:rPr sz="3150" spc="-45" dirty="0">
                <a:latin typeface="Verdana"/>
                <a:cs typeface="Verdana"/>
              </a:rPr>
              <a:t>This</a:t>
            </a:r>
            <a:r>
              <a:rPr sz="3150" spc="-220" dirty="0">
                <a:latin typeface="Verdana"/>
                <a:cs typeface="Verdana"/>
              </a:rPr>
              <a:t> </a:t>
            </a:r>
            <a:r>
              <a:rPr sz="3150" spc="-25" dirty="0">
                <a:latin typeface="Verdana"/>
                <a:cs typeface="Verdana"/>
              </a:rPr>
              <a:t>feature</a:t>
            </a:r>
            <a:r>
              <a:rPr sz="3150" spc="-225" dirty="0">
                <a:latin typeface="Verdana"/>
                <a:cs typeface="Verdana"/>
              </a:rPr>
              <a:t> </a:t>
            </a:r>
            <a:r>
              <a:rPr sz="3150" spc="-75" dirty="0">
                <a:latin typeface="Verdana"/>
                <a:cs typeface="Verdana"/>
              </a:rPr>
              <a:t>is</a:t>
            </a:r>
            <a:r>
              <a:rPr sz="3150" spc="-22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beneﬁcial</a:t>
            </a:r>
            <a:r>
              <a:rPr sz="3150" spc="-225" dirty="0">
                <a:latin typeface="Verdana"/>
                <a:cs typeface="Verdana"/>
              </a:rPr>
              <a:t> </a:t>
            </a:r>
            <a:r>
              <a:rPr sz="3150" spc="-50" dirty="0">
                <a:latin typeface="Verdana"/>
                <a:cs typeface="Verdana"/>
              </a:rPr>
              <a:t>for</a:t>
            </a:r>
            <a:r>
              <a:rPr sz="3150" spc="-220" dirty="0">
                <a:latin typeface="Verdana"/>
                <a:cs typeface="Verdana"/>
              </a:rPr>
              <a:t> </a:t>
            </a:r>
            <a:r>
              <a:rPr sz="3150" spc="65" dirty="0">
                <a:latin typeface="Verdana"/>
                <a:cs typeface="Verdana"/>
              </a:rPr>
              <a:t>medical</a:t>
            </a:r>
            <a:r>
              <a:rPr sz="3150" spc="-225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professionals, </a:t>
            </a:r>
            <a:r>
              <a:rPr sz="3150" spc="-65" dirty="0">
                <a:latin typeface="Verdana"/>
                <a:cs typeface="Verdana"/>
              </a:rPr>
              <a:t>athletes,</a:t>
            </a:r>
            <a:r>
              <a:rPr sz="3150" spc="-229" dirty="0">
                <a:latin typeface="Verdana"/>
                <a:cs typeface="Verdana"/>
              </a:rPr>
              <a:t> </a:t>
            </a:r>
            <a:r>
              <a:rPr sz="3150" spc="80" dirty="0">
                <a:latin typeface="Verdana"/>
                <a:cs typeface="Verdana"/>
              </a:rPr>
              <a:t>and</a:t>
            </a:r>
            <a:r>
              <a:rPr sz="3150" spc="-225" dirty="0">
                <a:latin typeface="Verdana"/>
                <a:cs typeface="Verdana"/>
              </a:rPr>
              <a:t> </a:t>
            </a:r>
            <a:r>
              <a:rPr sz="3150" spc="-25" dirty="0">
                <a:latin typeface="Verdana"/>
                <a:cs typeface="Verdana"/>
              </a:rPr>
              <a:t>ﬁtness</a:t>
            </a:r>
            <a:r>
              <a:rPr sz="3150" spc="-225" dirty="0">
                <a:latin typeface="Verdana"/>
                <a:cs typeface="Verdana"/>
              </a:rPr>
              <a:t> </a:t>
            </a:r>
            <a:r>
              <a:rPr sz="3150" spc="-45" dirty="0">
                <a:latin typeface="Verdana"/>
                <a:cs typeface="Verdana"/>
              </a:rPr>
              <a:t>enthusiasts.</a:t>
            </a:r>
            <a:r>
              <a:rPr sz="3150" spc="-229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The</a:t>
            </a:r>
            <a:r>
              <a:rPr sz="3150" spc="-225" dirty="0">
                <a:latin typeface="Verdana"/>
                <a:cs typeface="Verdana"/>
              </a:rPr>
              <a:t> </a:t>
            </a:r>
            <a:r>
              <a:rPr sz="3150" spc="-95" dirty="0">
                <a:latin typeface="Verdana"/>
                <a:cs typeface="Verdana"/>
              </a:rPr>
              <a:t>real-</a:t>
            </a:r>
            <a:r>
              <a:rPr sz="3150" spc="70" dirty="0">
                <a:latin typeface="Verdana"/>
                <a:cs typeface="Verdana"/>
              </a:rPr>
              <a:t>time</a:t>
            </a:r>
            <a:r>
              <a:rPr sz="3150" spc="-225" dirty="0">
                <a:latin typeface="Verdana"/>
                <a:cs typeface="Verdana"/>
              </a:rPr>
              <a:t> </a:t>
            </a:r>
            <a:r>
              <a:rPr sz="3150" spc="-20" dirty="0">
                <a:latin typeface="Verdana"/>
                <a:cs typeface="Verdana"/>
              </a:rPr>
              <a:t>display</a:t>
            </a:r>
            <a:r>
              <a:rPr sz="3150" spc="-229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enables</a:t>
            </a:r>
            <a:r>
              <a:rPr sz="3150" spc="-225" dirty="0">
                <a:latin typeface="Verdana"/>
                <a:cs typeface="Verdana"/>
              </a:rPr>
              <a:t> </a:t>
            </a:r>
            <a:r>
              <a:rPr sz="3150" spc="55" dirty="0">
                <a:latin typeface="Verdana"/>
                <a:cs typeface="Verdana"/>
              </a:rPr>
              <a:t>immediate </a:t>
            </a:r>
            <a:r>
              <a:rPr sz="3150" dirty="0">
                <a:latin typeface="Verdana"/>
                <a:cs typeface="Verdana"/>
              </a:rPr>
              <a:t>feedback</a:t>
            </a:r>
            <a:r>
              <a:rPr sz="3150" spc="-155" dirty="0">
                <a:latin typeface="Verdana"/>
                <a:cs typeface="Verdana"/>
              </a:rPr>
              <a:t> </a:t>
            </a:r>
            <a:r>
              <a:rPr sz="3150" spc="80" dirty="0">
                <a:latin typeface="Verdana"/>
                <a:cs typeface="Verdana"/>
              </a:rPr>
              <a:t>and</a:t>
            </a:r>
            <a:r>
              <a:rPr sz="3150" spc="-15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intervention</a:t>
            </a:r>
            <a:r>
              <a:rPr sz="3150" spc="-155" dirty="0">
                <a:latin typeface="Verdana"/>
                <a:cs typeface="Verdana"/>
              </a:rPr>
              <a:t> </a:t>
            </a:r>
            <a:r>
              <a:rPr sz="3150" spc="-45" dirty="0">
                <a:latin typeface="Verdana"/>
                <a:cs typeface="Verdana"/>
              </a:rPr>
              <a:t>if</a:t>
            </a:r>
            <a:r>
              <a:rPr sz="3150" spc="-155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necessary.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36"/>
              <a:ext cx="5095874" cy="509587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8267" y="3503231"/>
            <a:ext cx="5710390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2901" y="3945458"/>
            <a:ext cx="1254709" cy="330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05253" y="3414751"/>
            <a:ext cx="7264400" cy="3427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endParaRPr sz="2750">
              <a:latin typeface="Verdana"/>
              <a:cs typeface="Verdana"/>
            </a:endParaRPr>
          </a:p>
          <a:p>
            <a:pPr marL="12700" marR="5080" indent="1379220">
              <a:lnSpc>
                <a:spcPct val="101499"/>
              </a:lnSpc>
              <a:spcBef>
                <a:spcPts val="25"/>
              </a:spcBef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has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diverse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applications</a:t>
            </a:r>
            <a:r>
              <a:rPr sz="275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healthcare,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sports,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wellness.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be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used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patient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monitoring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hospitals,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ﬁtness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tracking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sports,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personal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health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management.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system's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versatility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accuracy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make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suitable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various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use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cases.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1008" rIns="0" bIns="0" rtlCol="0">
            <a:spAutoFit/>
          </a:bodyPr>
          <a:lstStyle/>
          <a:p>
            <a:pPr marL="752729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Applications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0183" rIns="0" bIns="0" rtlCol="0">
            <a:spAutoFit/>
          </a:bodyPr>
          <a:lstStyle/>
          <a:p>
            <a:pPr marL="8761095">
              <a:lnSpc>
                <a:spcPct val="100000"/>
              </a:lnSpc>
              <a:spcBef>
                <a:spcPts val="125"/>
              </a:spcBef>
            </a:pPr>
            <a:r>
              <a:rPr sz="5600" dirty="0"/>
              <a:t>Challenges</a:t>
            </a:r>
            <a:r>
              <a:rPr sz="5600" spc="-80" dirty="0"/>
              <a:t> </a:t>
            </a:r>
            <a:r>
              <a:rPr sz="5600" spc="210" dirty="0"/>
              <a:t>and</a:t>
            </a:r>
            <a:r>
              <a:rPr sz="5600" spc="-85" dirty="0"/>
              <a:t> </a:t>
            </a:r>
            <a:r>
              <a:rPr sz="5600" spc="80" dirty="0"/>
              <a:t>Solutions</a:t>
            </a:r>
            <a:endParaRPr sz="5600"/>
          </a:p>
        </p:txBody>
      </p:sp>
      <p:sp>
        <p:nvSpPr>
          <p:cNvPr id="7" name="object 7"/>
          <p:cNvSpPr txBox="1"/>
          <p:nvPr/>
        </p:nvSpPr>
        <p:spPr>
          <a:xfrm>
            <a:off x="9617300" y="3420110"/>
            <a:ext cx="7458075" cy="34270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50"/>
              </a:spcBef>
            </a:pP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Implementing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time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heart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rate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monitoring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system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poses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challenges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such 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as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signal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noise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accuracy.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Solutions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include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signal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ﬁltering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techniques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calibration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ensure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accurate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heart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rate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measurements.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system's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performance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be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optimized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careful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design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implementation.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0160" marR="5080">
              <a:lnSpc>
                <a:spcPct val="101600"/>
              </a:lnSpc>
              <a:spcBef>
                <a:spcPts val="50"/>
              </a:spcBef>
            </a:pPr>
            <a:r>
              <a:rPr dirty="0"/>
              <a:t>Future</a:t>
            </a:r>
            <a:r>
              <a:rPr spc="-155" dirty="0"/>
              <a:t> </a:t>
            </a:r>
            <a:r>
              <a:rPr spc="55" dirty="0"/>
              <a:t>enhancements</a:t>
            </a:r>
            <a:r>
              <a:rPr spc="-155" dirty="0"/>
              <a:t> </a:t>
            </a:r>
            <a:r>
              <a:rPr dirty="0"/>
              <a:t>to</a:t>
            </a:r>
            <a:r>
              <a:rPr spc="-155" dirty="0"/>
              <a:t> </a:t>
            </a:r>
            <a:r>
              <a:rPr dirty="0"/>
              <a:t>the</a:t>
            </a:r>
            <a:r>
              <a:rPr spc="-150" dirty="0"/>
              <a:t> </a:t>
            </a:r>
            <a:r>
              <a:rPr spc="-40" dirty="0"/>
              <a:t>system</a:t>
            </a:r>
            <a:r>
              <a:rPr spc="-155" dirty="0"/>
              <a:t> </a:t>
            </a:r>
            <a:r>
              <a:rPr spc="-25" dirty="0"/>
              <a:t>may </a:t>
            </a:r>
            <a:r>
              <a:rPr spc="55" dirty="0"/>
              <a:t>include</a:t>
            </a:r>
            <a:r>
              <a:rPr spc="-185" dirty="0"/>
              <a:t> </a:t>
            </a:r>
            <a:r>
              <a:rPr spc="-30" dirty="0"/>
              <a:t>wireless</a:t>
            </a:r>
            <a:r>
              <a:rPr spc="-185" dirty="0"/>
              <a:t> </a:t>
            </a:r>
            <a:r>
              <a:rPr dirty="0"/>
              <a:t>connectivity</a:t>
            </a:r>
            <a:r>
              <a:rPr spc="-185" dirty="0"/>
              <a:t> </a:t>
            </a:r>
            <a:r>
              <a:rPr spc="-35" dirty="0"/>
              <a:t>for</a:t>
            </a:r>
            <a:r>
              <a:rPr spc="-185" dirty="0"/>
              <a:t> </a:t>
            </a:r>
            <a:r>
              <a:rPr spc="-20" dirty="0"/>
              <a:t>data </a:t>
            </a:r>
            <a:r>
              <a:rPr spc="-45" dirty="0"/>
              <a:t>transmission,</a:t>
            </a:r>
            <a:r>
              <a:rPr spc="-160" dirty="0"/>
              <a:t> </a:t>
            </a:r>
            <a:r>
              <a:rPr dirty="0"/>
              <a:t>integration</a:t>
            </a:r>
            <a:r>
              <a:rPr spc="-155" dirty="0"/>
              <a:t> </a:t>
            </a:r>
            <a:r>
              <a:rPr spc="65" dirty="0"/>
              <a:t>with</a:t>
            </a:r>
            <a:r>
              <a:rPr spc="-160" dirty="0"/>
              <a:t> </a:t>
            </a:r>
            <a:r>
              <a:rPr spc="55" dirty="0"/>
              <a:t>mobile </a:t>
            </a:r>
            <a:r>
              <a:rPr dirty="0"/>
              <a:t>applications</a:t>
            </a:r>
            <a:r>
              <a:rPr spc="-85" dirty="0"/>
              <a:t> </a:t>
            </a:r>
            <a:r>
              <a:rPr spc="-35" dirty="0"/>
              <a:t>for</a:t>
            </a:r>
            <a:r>
              <a:rPr spc="-85" dirty="0"/>
              <a:t> </a:t>
            </a:r>
            <a:r>
              <a:rPr dirty="0"/>
              <a:t>remote</a:t>
            </a:r>
            <a:r>
              <a:rPr spc="-85" dirty="0"/>
              <a:t> </a:t>
            </a:r>
            <a:r>
              <a:rPr dirty="0"/>
              <a:t>monitoring,</a:t>
            </a:r>
            <a:r>
              <a:rPr spc="-85" dirty="0"/>
              <a:t> </a:t>
            </a:r>
            <a:r>
              <a:rPr spc="50" dirty="0"/>
              <a:t>and </a:t>
            </a:r>
            <a:r>
              <a:rPr dirty="0"/>
              <a:t>advanced</a:t>
            </a:r>
            <a:r>
              <a:rPr spc="-140" dirty="0"/>
              <a:t> </a:t>
            </a:r>
            <a:r>
              <a:rPr dirty="0"/>
              <a:t>data</a:t>
            </a:r>
            <a:r>
              <a:rPr spc="-140" dirty="0"/>
              <a:t> </a:t>
            </a:r>
            <a:r>
              <a:rPr spc="-20" dirty="0"/>
              <a:t>analytics</a:t>
            </a:r>
            <a:r>
              <a:rPr spc="-140" dirty="0"/>
              <a:t> </a:t>
            </a:r>
            <a:r>
              <a:rPr spc="-35" dirty="0"/>
              <a:t>for</a:t>
            </a:r>
            <a:r>
              <a:rPr spc="-140" dirty="0"/>
              <a:t> </a:t>
            </a:r>
            <a:r>
              <a:rPr spc="-10" dirty="0"/>
              <a:t>health </a:t>
            </a:r>
            <a:r>
              <a:rPr spc="-35" dirty="0"/>
              <a:t>insights.</a:t>
            </a:r>
            <a:r>
              <a:rPr spc="-220" dirty="0"/>
              <a:t> </a:t>
            </a:r>
            <a:r>
              <a:rPr spc="-25" dirty="0"/>
              <a:t>These</a:t>
            </a:r>
            <a:r>
              <a:rPr spc="-220" dirty="0"/>
              <a:t> </a:t>
            </a:r>
            <a:r>
              <a:rPr spc="55" dirty="0"/>
              <a:t>enhancements</a:t>
            </a:r>
            <a:r>
              <a:rPr spc="-215" dirty="0"/>
              <a:t> </a:t>
            </a:r>
            <a:r>
              <a:rPr spc="60" dirty="0"/>
              <a:t>aim</a:t>
            </a:r>
            <a:r>
              <a:rPr spc="-220" dirty="0"/>
              <a:t> </a:t>
            </a:r>
            <a:r>
              <a:rPr spc="-35" dirty="0"/>
              <a:t>to </a:t>
            </a:r>
            <a:r>
              <a:rPr dirty="0"/>
              <a:t>further</a:t>
            </a:r>
            <a:r>
              <a:rPr spc="-160" dirty="0"/>
              <a:t> </a:t>
            </a:r>
            <a:r>
              <a:rPr dirty="0"/>
              <a:t>improve</a:t>
            </a:r>
            <a:r>
              <a:rPr spc="-160" dirty="0"/>
              <a:t> </a:t>
            </a:r>
            <a:r>
              <a:rPr dirty="0"/>
              <a:t>the</a:t>
            </a:r>
            <a:r>
              <a:rPr spc="-160" dirty="0"/>
              <a:t> </a:t>
            </a:r>
            <a:r>
              <a:rPr spc="-65" dirty="0"/>
              <a:t>system's</a:t>
            </a:r>
            <a:r>
              <a:rPr spc="-160" dirty="0"/>
              <a:t> </a:t>
            </a:r>
            <a:r>
              <a:rPr spc="-20" dirty="0"/>
              <a:t>usability</a:t>
            </a:r>
            <a:r>
              <a:rPr spc="-155" dirty="0"/>
              <a:t> </a:t>
            </a:r>
            <a:r>
              <a:rPr spc="50" dirty="0"/>
              <a:t>and </a:t>
            </a:r>
            <a:r>
              <a:rPr spc="-10" dirty="0"/>
              <a:t>effectiveness.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6007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Future</a:t>
            </a:r>
            <a:r>
              <a:rPr spc="-355" dirty="0"/>
              <a:t> </a:t>
            </a:r>
            <a:r>
              <a:rPr spc="105" dirty="0"/>
              <a:t>Enhancements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8913" y="4195028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993"/>
            <a:ext cx="18288000" cy="10277475"/>
            <a:chOff x="0" y="9993"/>
            <a:chExt cx="18288000" cy="1027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48843"/>
              <a:ext cx="18288000" cy="9251950"/>
            </a:xfrm>
            <a:custGeom>
              <a:avLst/>
              <a:gdLst/>
              <a:ahLst/>
              <a:cxnLst/>
              <a:rect l="l" t="t" r="r" b="b"/>
              <a:pathLst>
                <a:path w="18288000" h="9251950">
                  <a:moveTo>
                    <a:pt x="18287988" y="9203842"/>
                  </a:moveTo>
                  <a:lnTo>
                    <a:pt x="0" y="9203842"/>
                  </a:lnTo>
                  <a:lnTo>
                    <a:pt x="0" y="9251467"/>
                  </a:lnTo>
                  <a:lnTo>
                    <a:pt x="18287988" y="9251467"/>
                  </a:lnTo>
                  <a:lnTo>
                    <a:pt x="18287988" y="9203842"/>
                  </a:lnTo>
                  <a:close/>
                </a:path>
                <a:path w="18288000" h="9251950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479" y="3503333"/>
              <a:ext cx="2801658" cy="2758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7853" y="3931958"/>
              <a:ext cx="4164317" cy="34380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235" dirty="0"/>
              <a:t> </a:t>
            </a:r>
            <a:r>
              <a:rPr spc="60" dirty="0"/>
              <a:t>implementation</a:t>
            </a:r>
            <a:r>
              <a:rPr spc="-235" dirty="0"/>
              <a:t> </a:t>
            </a:r>
            <a:r>
              <a:rPr dirty="0"/>
              <a:t>of</a:t>
            </a:r>
            <a:r>
              <a:rPr spc="-235" dirty="0"/>
              <a:t> </a:t>
            </a:r>
            <a:r>
              <a:rPr spc="-50" dirty="0"/>
              <a:t>a</a:t>
            </a:r>
          </a:p>
          <a:p>
            <a:pPr marL="12700" marR="5080" indent="4314190">
              <a:lnSpc>
                <a:spcPct val="101499"/>
              </a:lnSpc>
              <a:spcBef>
                <a:spcPts val="25"/>
              </a:spcBef>
            </a:pPr>
            <a:r>
              <a:rPr spc="50" dirty="0"/>
              <a:t>using</a:t>
            </a:r>
            <a:r>
              <a:rPr spc="-245" dirty="0"/>
              <a:t> </a:t>
            </a:r>
            <a:r>
              <a:rPr spc="-40" dirty="0"/>
              <a:t>a</a:t>
            </a:r>
            <a:r>
              <a:rPr spc="-240" dirty="0"/>
              <a:t> </a:t>
            </a:r>
            <a:r>
              <a:rPr spc="-25" dirty="0"/>
              <a:t>PIC </a:t>
            </a:r>
            <a:r>
              <a:rPr dirty="0"/>
              <a:t>microcontroller</a:t>
            </a:r>
            <a:r>
              <a:rPr spc="-155" dirty="0"/>
              <a:t> </a:t>
            </a:r>
            <a:r>
              <a:rPr spc="75" dirty="0"/>
              <a:t>and</a:t>
            </a:r>
            <a:r>
              <a:rPr spc="-155" dirty="0"/>
              <a:t> </a:t>
            </a:r>
            <a:r>
              <a:rPr spc="60" dirty="0"/>
              <a:t>Pulse</a:t>
            </a:r>
            <a:r>
              <a:rPr spc="-150" dirty="0"/>
              <a:t> </a:t>
            </a:r>
            <a:r>
              <a:rPr spc="-40" dirty="0"/>
              <a:t>Sensor</a:t>
            </a:r>
            <a:r>
              <a:rPr spc="-155" dirty="0"/>
              <a:t> </a:t>
            </a:r>
            <a:r>
              <a:rPr spc="-10" dirty="0"/>
              <a:t>offers </a:t>
            </a:r>
            <a:r>
              <a:rPr spc="45" dirty="0"/>
              <a:t>continuous</a:t>
            </a:r>
            <a:r>
              <a:rPr spc="-215" dirty="0"/>
              <a:t> </a:t>
            </a:r>
            <a:r>
              <a:rPr spc="75" dirty="0"/>
              <a:t>and</a:t>
            </a:r>
            <a:r>
              <a:rPr spc="-215" dirty="0"/>
              <a:t> </a:t>
            </a:r>
            <a:r>
              <a:rPr spc="-10" dirty="0"/>
              <a:t>accurate</a:t>
            </a:r>
            <a:r>
              <a:rPr spc="-215" dirty="0"/>
              <a:t> </a:t>
            </a:r>
            <a:r>
              <a:rPr dirty="0"/>
              <a:t>heart</a:t>
            </a:r>
            <a:r>
              <a:rPr spc="-210" dirty="0"/>
              <a:t> </a:t>
            </a:r>
            <a:r>
              <a:rPr spc="-20" dirty="0"/>
              <a:t>rate </a:t>
            </a:r>
            <a:r>
              <a:rPr dirty="0"/>
              <a:t>monitoring.</a:t>
            </a:r>
            <a:r>
              <a:rPr spc="-120" dirty="0"/>
              <a:t> </a:t>
            </a:r>
            <a:r>
              <a:rPr dirty="0"/>
              <a:t>The</a:t>
            </a:r>
            <a:r>
              <a:rPr spc="-120" dirty="0"/>
              <a:t> </a:t>
            </a:r>
            <a:r>
              <a:rPr spc="-65" dirty="0"/>
              <a:t>system's</a:t>
            </a:r>
            <a:r>
              <a:rPr spc="-120" dirty="0"/>
              <a:t> </a:t>
            </a:r>
            <a:r>
              <a:rPr dirty="0"/>
              <a:t>applications</a:t>
            </a:r>
            <a:r>
              <a:rPr spc="-120" dirty="0"/>
              <a:t> </a:t>
            </a:r>
            <a:r>
              <a:rPr spc="25" dirty="0"/>
              <a:t>in </a:t>
            </a:r>
            <a:r>
              <a:rPr spc="-35" dirty="0"/>
              <a:t>healthcare,</a:t>
            </a:r>
            <a:r>
              <a:rPr spc="-204" dirty="0"/>
              <a:t> </a:t>
            </a:r>
            <a:r>
              <a:rPr spc="-70" dirty="0"/>
              <a:t>sports,</a:t>
            </a:r>
            <a:r>
              <a:rPr spc="-195" dirty="0"/>
              <a:t> </a:t>
            </a:r>
            <a:r>
              <a:rPr spc="75" dirty="0"/>
              <a:t>and</a:t>
            </a:r>
            <a:r>
              <a:rPr spc="-204" dirty="0"/>
              <a:t> </a:t>
            </a:r>
            <a:r>
              <a:rPr spc="-10" dirty="0"/>
              <a:t>wellness </a:t>
            </a:r>
            <a:r>
              <a:rPr dirty="0"/>
              <a:t>demonstrate</a:t>
            </a:r>
            <a:r>
              <a:rPr spc="-110" dirty="0"/>
              <a:t> </a:t>
            </a:r>
            <a:r>
              <a:rPr spc="-40" dirty="0"/>
              <a:t>its</a:t>
            </a:r>
            <a:r>
              <a:rPr spc="-105" dirty="0"/>
              <a:t> </a:t>
            </a:r>
            <a:r>
              <a:rPr dirty="0"/>
              <a:t>signiﬁcance</a:t>
            </a:r>
            <a:r>
              <a:rPr spc="-105" dirty="0"/>
              <a:t> </a:t>
            </a:r>
            <a:r>
              <a:rPr spc="50" dirty="0"/>
              <a:t>in</a:t>
            </a:r>
            <a:r>
              <a:rPr spc="-110" dirty="0"/>
              <a:t> </a:t>
            </a:r>
            <a:r>
              <a:rPr spc="60" dirty="0"/>
              <a:t>promoting </a:t>
            </a:r>
            <a:r>
              <a:rPr dirty="0"/>
              <a:t>health</a:t>
            </a:r>
            <a:r>
              <a:rPr spc="-155" dirty="0"/>
              <a:t> </a:t>
            </a:r>
            <a:r>
              <a:rPr spc="75" dirty="0"/>
              <a:t>and</a:t>
            </a:r>
            <a:r>
              <a:rPr spc="-140" dirty="0"/>
              <a:t> </a:t>
            </a:r>
            <a:r>
              <a:rPr spc="-30" dirty="0"/>
              <a:t>well-</a:t>
            </a:r>
            <a:r>
              <a:rPr spc="-10" dirty="0"/>
              <a:t>being.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1110" rIns="0" bIns="0" rtlCol="0">
            <a:spAutoFit/>
          </a:bodyPr>
          <a:lstStyle/>
          <a:p>
            <a:pPr marL="734695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Conclusion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1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6" y="64363"/>
                </a:lnTo>
                <a:lnTo>
                  <a:pt x="2668156" y="80503"/>
                </a:lnTo>
                <a:lnTo>
                  <a:pt x="2622529" y="97514"/>
                </a:lnTo>
                <a:lnTo>
                  <a:pt x="2577638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6"/>
                </a:lnTo>
                <a:lnTo>
                  <a:pt x="2405072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2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3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9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1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536308"/>
              <a:ext cx="18288000" cy="47625"/>
            </a:xfrm>
            <a:custGeom>
              <a:avLst/>
              <a:gdLst/>
              <a:ahLst/>
              <a:cxnLst/>
              <a:rect l="l" t="t" r="r" b="b"/>
              <a:pathLst>
                <a:path w="18288000" h="47625">
                  <a:moveTo>
                    <a:pt x="18287988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7988" y="47625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45150" y="4489107"/>
            <a:ext cx="6718300" cy="15273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9850" spc="-10" dirty="0" smtClean="0"/>
              <a:t>Thank</a:t>
            </a:r>
            <a:r>
              <a:rPr lang="en-IN" sz="9850" spc="-10" dirty="0" smtClean="0"/>
              <a:t> You</a:t>
            </a:r>
            <a:endParaRPr sz="9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1459" y="4794580"/>
            <a:ext cx="2209076" cy="2763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2747" y="3429749"/>
            <a:ext cx="7444740" cy="2998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  <a:tabLst>
                <a:tab pos="6126480" algn="l"/>
              </a:tabLst>
            </a:pP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presentation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discusses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implementation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130" dirty="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sz="2850" i="1" spc="-45" dirty="0">
                <a:solidFill>
                  <a:srgbClr val="332C2C"/>
                </a:solidFill>
                <a:latin typeface="Verdana"/>
                <a:cs typeface="Verdana"/>
              </a:rPr>
              <a:t>Time</a:t>
            </a:r>
            <a:r>
              <a:rPr sz="2850" i="1" spc="-25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50" dirty="0">
                <a:solidFill>
                  <a:srgbClr val="332C2C"/>
                </a:solidFill>
                <a:latin typeface="Verdana"/>
                <a:cs typeface="Verdana"/>
              </a:rPr>
              <a:t>Heart</a:t>
            </a:r>
            <a:r>
              <a:rPr sz="2850" i="1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20" dirty="0">
                <a:solidFill>
                  <a:srgbClr val="332C2C"/>
                </a:solidFill>
                <a:latin typeface="Verdana"/>
                <a:cs typeface="Verdana"/>
              </a:rPr>
              <a:t>Rate </a:t>
            </a:r>
            <a:r>
              <a:rPr sz="2850" i="1" dirty="0">
                <a:solidFill>
                  <a:srgbClr val="332C2C"/>
                </a:solidFill>
                <a:latin typeface="Verdana"/>
                <a:cs typeface="Verdana"/>
              </a:rPr>
              <a:t>Monitoring</a:t>
            </a:r>
            <a:r>
              <a:rPr sz="2850" i="1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50" i="1" spc="-120" dirty="0">
                <a:solidFill>
                  <a:srgbClr val="332C2C"/>
                </a:solidFill>
                <a:latin typeface="Verdana"/>
                <a:cs typeface="Verdana"/>
              </a:rPr>
              <a:t>System</a:t>
            </a:r>
            <a:r>
              <a:rPr sz="2850" i="1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using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PIC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microcontroller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system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provides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continuous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heart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rate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monitoring,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making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suitable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medical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ﬁtness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applications.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6007" rIns="0" bIns="0" rtlCol="0">
            <a:spAutoFit/>
          </a:bodyPr>
          <a:lstStyle/>
          <a:p>
            <a:pPr marL="73279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1976"/>
            <a:ext cx="18300700" cy="6337935"/>
            <a:chOff x="0" y="3961976"/>
            <a:chExt cx="18300700" cy="6337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61976"/>
              <a:ext cx="18288000" cy="6324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09304" y="6216619"/>
              <a:ext cx="4679315" cy="4070985"/>
            </a:xfrm>
            <a:custGeom>
              <a:avLst/>
              <a:gdLst/>
              <a:ahLst/>
              <a:cxnLst/>
              <a:rect l="l" t="t" r="r" b="b"/>
              <a:pathLst>
                <a:path w="4679315" h="4070984">
                  <a:moveTo>
                    <a:pt x="0" y="4070378"/>
                  </a:moveTo>
                  <a:lnTo>
                    <a:pt x="49346" y="4043276"/>
                  </a:lnTo>
                  <a:lnTo>
                    <a:pt x="88924" y="4020525"/>
                  </a:lnTo>
                  <a:lnTo>
                    <a:pt x="128075" y="3997173"/>
                  </a:lnTo>
                  <a:lnTo>
                    <a:pt x="166808" y="3973231"/>
                  </a:lnTo>
                  <a:lnTo>
                    <a:pt x="205131" y="3948709"/>
                  </a:lnTo>
                  <a:lnTo>
                    <a:pt x="243050" y="3923620"/>
                  </a:lnTo>
                  <a:lnTo>
                    <a:pt x="280576" y="3897974"/>
                  </a:lnTo>
                  <a:lnTo>
                    <a:pt x="317714" y="3871782"/>
                  </a:lnTo>
                  <a:lnTo>
                    <a:pt x="354474" y="3845056"/>
                  </a:lnTo>
                  <a:lnTo>
                    <a:pt x="390862" y="3817806"/>
                  </a:lnTo>
                  <a:lnTo>
                    <a:pt x="426888" y="3790043"/>
                  </a:lnTo>
                  <a:lnTo>
                    <a:pt x="462558" y="3761780"/>
                  </a:lnTo>
                  <a:lnTo>
                    <a:pt x="497880" y="3733027"/>
                  </a:lnTo>
                  <a:lnTo>
                    <a:pt x="532864" y="3703794"/>
                  </a:lnTo>
                  <a:lnTo>
                    <a:pt x="567516" y="3674094"/>
                  </a:lnTo>
                  <a:lnTo>
                    <a:pt x="601844" y="3643938"/>
                  </a:lnTo>
                  <a:lnTo>
                    <a:pt x="635856" y="3613336"/>
                  </a:lnTo>
                  <a:lnTo>
                    <a:pt x="669560" y="3582299"/>
                  </a:lnTo>
                  <a:lnTo>
                    <a:pt x="702965" y="3550840"/>
                  </a:lnTo>
                  <a:lnTo>
                    <a:pt x="736077" y="3518968"/>
                  </a:lnTo>
                  <a:lnTo>
                    <a:pt x="768905" y="3486696"/>
                  </a:lnTo>
                  <a:lnTo>
                    <a:pt x="801457" y="3454033"/>
                  </a:lnTo>
                  <a:lnTo>
                    <a:pt x="833740" y="3420992"/>
                  </a:lnTo>
                  <a:lnTo>
                    <a:pt x="865763" y="3387584"/>
                  </a:lnTo>
                  <a:lnTo>
                    <a:pt x="897533" y="3353819"/>
                  </a:lnTo>
                  <a:lnTo>
                    <a:pt x="929059" y="3319708"/>
                  </a:lnTo>
                  <a:lnTo>
                    <a:pt x="960347" y="3285264"/>
                  </a:lnTo>
                  <a:lnTo>
                    <a:pt x="991407" y="3250497"/>
                  </a:lnTo>
                  <a:lnTo>
                    <a:pt x="1022245" y="3215418"/>
                  </a:lnTo>
                  <a:lnTo>
                    <a:pt x="1052870" y="3180038"/>
                  </a:lnTo>
                  <a:lnTo>
                    <a:pt x="1083290" y="3144369"/>
                  </a:lnTo>
                  <a:lnTo>
                    <a:pt x="1113513" y="3108421"/>
                  </a:lnTo>
                  <a:lnTo>
                    <a:pt x="1143546" y="3072206"/>
                  </a:lnTo>
                  <a:lnTo>
                    <a:pt x="1173398" y="3035735"/>
                  </a:lnTo>
                  <a:lnTo>
                    <a:pt x="1203075" y="2999019"/>
                  </a:lnTo>
                  <a:lnTo>
                    <a:pt x="1232587" y="2962068"/>
                  </a:lnTo>
                  <a:lnTo>
                    <a:pt x="1261941" y="2924896"/>
                  </a:lnTo>
                  <a:lnTo>
                    <a:pt x="1291145" y="2887511"/>
                  </a:lnTo>
                  <a:lnTo>
                    <a:pt x="1320207" y="2849926"/>
                  </a:lnTo>
                  <a:lnTo>
                    <a:pt x="1349134" y="2812152"/>
                  </a:lnTo>
                  <a:lnTo>
                    <a:pt x="1377935" y="2774200"/>
                  </a:lnTo>
                  <a:lnTo>
                    <a:pt x="1406618" y="2736080"/>
                  </a:lnTo>
                  <a:lnTo>
                    <a:pt x="1435190" y="2697805"/>
                  </a:lnTo>
                  <a:lnTo>
                    <a:pt x="1463659" y="2659385"/>
                  </a:lnTo>
                  <a:lnTo>
                    <a:pt x="1492034" y="2620831"/>
                  </a:lnTo>
                  <a:lnTo>
                    <a:pt x="1520321" y="2582155"/>
                  </a:lnTo>
                  <a:lnTo>
                    <a:pt x="1548530" y="2543367"/>
                  </a:lnTo>
                  <a:lnTo>
                    <a:pt x="1576667" y="2504479"/>
                  </a:lnTo>
                  <a:lnTo>
                    <a:pt x="1604741" y="2465502"/>
                  </a:lnTo>
                  <a:lnTo>
                    <a:pt x="1632760" y="2426447"/>
                  </a:lnTo>
                  <a:lnTo>
                    <a:pt x="1660732" y="2387326"/>
                  </a:lnTo>
                  <a:lnTo>
                    <a:pt x="1688663" y="2348148"/>
                  </a:lnTo>
                  <a:lnTo>
                    <a:pt x="1716564" y="2308926"/>
                  </a:lnTo>
                  <a:lnTo>
                    <a:pt x="1744440" y="2269671"/>
                  </a:lnTo>
                  <a:lnTo>
                    <a:pt x="1772300" y="2230393"/>
                  </a:lnTo>
                  <a:lnTo>
                    <a:pt x="1800153" y="2191104"/>
                  </a:lnTo>
                  <a:lnTo>
                    <a:pt x="1828005" y="2151816"/>
                  </a:lnTo>
                  <a:lnTo>
                    <a:pt x="1855865" y="2112538"/>
                  </a:lnTo>
                  <a:lnTo>
                    <a:pt x="1883741" y="2073283"/>
                  </a:lnTo>
                  <a:lnTo>
                    <a:pt x="1911641" y="2034061"/>
                  </a:lnTo>
                  <a:lnTo>
                    <a:pt x="1939573" y="1994884"/>
                  </a:lnTo>
                  <a:lnTo>
                    <a:pt x="1967543" y="1955762"/>
                  </a:lnTo>
                  <a:lnTo>
                    <a:pt x="1995562" y="1916708"/>
                  </a:lnTo>
                  <a:lnTo>
                    <a:pt x="2023635" y="1877731"/>
                  </a:lnTo>
                  <a:lnTo>
                    <a:pt x="2051772" y="1838843"/>
                  </a:lnTo>
                  <a:lnTo>
                    <a:pt x="2079979" y="1800055"/>
                  </a:lnTo>
                  <a:lnTo>
                    <a:pt x="2108266" y="1761379"/>
                  </a:lnTo>
                  <a:lnTo>
                    <a:pt x="2136640" y="1722826"/>
                  </a:lnTo>
                  <a:lnTo>
                    <a:pt x="2165108" y="1684406"/>
                  </a:lnTo>
                  <a:lnTo>
                    <a:pt x="2193679" y="1646130"/>
                  </a:lnTo>
                  <a:lnTo>
                    <a:pt x="2222360" y="1608011"/>
                  </a:lnTo>
                  <a:lnTo>
                    <a:pt x="2251160" y="1570059"/>
                  </a:lnTo>
                  <a:lnTo>
                    <a:pt x="2280086" y="1532285"/>
                  </a:lnTo>
                  <a:lnTo>
                    <a:pt x="2309147" y="1494700"/>
                  </a:lnTo>
                  <a:lnTo>
                    <a:pt x="2338349" y="1457316"/>
                  </a:lnTo>
                  <a:lnTo>
                    <a:pt x="2367702" y="1420143"/>
                  </a:lnTo>
                  <a:lnTo>
                    <a:pt x="2397212" y="1383193"/>
                  </a:lnTo>
                  <a:lnTo>
                    <a:pt x="2426888" y="1346477"/>
                  </a:lnTo>
                  <a:lnTo>
                    <a:pt x="2456738" y="1310006"/>
                  </a:lnTo>
                  <a:lnTo>
                    <a:pt x="2486770" y="1273791"/>
                  </a:lnTo>
                  <a:lnTo>
                    <a:pt x="2516991" y="1237843"/>
                  </a:lnTo>
                  <a:lnTo>
                    <a:pt x="2547409" y="1202173"/>
                  </a:lnTo>
                  <a:lnTo>
                    <a:pt x="2578033" y="1166794"/>
                  </a:lnTo>
                  <a:lnTo>
                    <a:pt x="2608870" y="1131715"/>
                  </a:lnTo>
                  <a:lnTo>
                    <a:pt x="2639928" y="1096947"/>
                  </a:lnTo>
                  <a:lnTo>
                    <a:pt x="2671215" y="1062503"/>
                  </a:lnTo>
                  <a:lnTo>
                    <a:pt x="2702739" y="1028393"/>
                  </a:lnTo>
                  <a:lnTo>
                    <a:pt x="2734507" y="994628"/>
                  </a:lnTo>
                  <a:lnTo>
                    <a:pt x="2766529" y="961219"/>
                  </a:lnTo>
                  <a:lnTo>
                    <a:pt x="2798811" y="928178"/>
                  </a:lnTo>
                  <a:lnTo>
                    <a:pt x="2831361" y="895516"/>
                  </a:lnTo>
                  <a:lnTo>
                    <a:pt x="2864187" y="863243"/>
                  </a:lnTo>
                  <a:lnTo>
                    <a:pt x="2897298" y="831372"/>
                  </a:lnTo>
                  <a:lnTo>
                    <a:pt x="2930701" y="799912"/>
                  </a:lnTo>
                  <a:lnTo>
                    <a:pt x="2964404" y="768875"/>
                  </a:lnTo>
                  <a:lnTo>
                    <a:pt x="2998415" y="738273"/>
                  </a:lnTo>
                  <a:lnTo>
                    <a:pt x="3032742" y="708117"/>
                  </a:lnTo>
                  <a:lnTo>
                    <a:pt x="3067392" y="678417"/>
                  </a:lnTo>
                  <a:lnTo>
                    <a:pt x="3102375" y="649184"/>
                  </a:lnTo>
                  <a:lnTo>
                    <a:pt x="3137696" y="620431"/>
                  </a:lnTo>
                  <a:lnTo>
                    <a:pt x="3173365" y="592167"/>
                  </a:lnTo>
                  <a:lnTo>
                    <a:pt x="3209389" y="564405"/>
                  </a:lnTo>
                  <a:lnTo>
                    <a:pt x="3245777" y="537155"/>
                  </a:lnTo>
                  <a:lnTo>
                    <a:pt x="3282536" y="510429"/>
                  </a:lnTo>
                  <a:lnTo>
                    <a:pt x="3319673" y="484237"/>
                  </a:lnTo>
                  <a:lnTo>
                    <a:pt x="3357198" y="458590"/>
                  </a:lnTo>
                  <a:lnTo>
                    <a:pt x="3395117" y="433501"/>
                  </a:lnTo>
                  <a:lnTo>
                    <a:pt x="3433439" y="408979"/>
                  </a:lnTo>
                  <a:lnTo>
                    <a:pt x="3472171" y="385037"/>
                  </a:lnTo>
                  <a:lnTo>
                    <a:pt x="3511322" y="361685"/>
                  </a:lnTo>
                  <a:lnTo>
                    <a:pt x="3550900" y="338934"/>
                  </a:lnTo>
                  <a:lnTo>
                    <a:pt x="3590911" y="316796"/>
                  </a:lnTo>
                  <a:lnTo>
                    <a:pt x="3631365" y="295282"/>
                  </a:lnTo>
                  <a:lnTo>
                    <a:pt x="3672269" y="274402"/>
                  </a:lnTo>
                  <a:lnTo>
                    <a:pt x="3713630" y="254168"/>
                  </a:lnTo>
                  <a:lnTo>
                    <a:pt x="3755458" y="234591"/>
                  </a:lnTo>
                  <a:lnTo>
                    <a:pt x="3797759" y="215683"/>
                  </a:lnTo>
                  <a:lnTo>
                    <a:pt x="3840542" y="197454"/>
                  </a:lnTo>
                  <a:lnTo>
                    <a:pt x="3883815" y="179915"/>
                  </a:lnTo>
                  <a:lnTo>
                    <a:pt x="3927585" y="163078"/>
                  </a:lnTo>
                  <a:lnTo>
                    <a:pt x="3971860" y="146954"/>
                  </a:lnTo>
                  <a:lnTo>
                    <a:pt x="4016648" y="131553"/>
                  </a:lnTo>
                  <a:lnTo>
                    <a:pt x="4061958" y="116888"/>
                  </a:lnTo>
                  <a:lnTo>
                    <a:pt x="4107796" y="102969"/>
                  </a:lnTo>
                  <a:lnTo>
                    <a:pt x="4154172" y="89807"/>
                  </a:lnTo>
                  <a:lnTo>
                    <a:pt x="4201092" y="77413"/>
                  </a:lnTo>
                  <a:lnTo>
                    <a:pt x="4248565" y="65799"/>
                  </a:lnTo>
                  <a:lnTo>
                    <a:pt x="4296598" y="54976"/>
                  </a:lnTo>
                  <a:lnTo>
                    <a:pt x="4345200" y="44955"/>
                  </a:lnTo>
                  <a:lnTo>
                    <a:pt x="4394379" y="35747"/>
                  </a:lnTo>
                  <a:lnTo>
                    <a:pt x="4444141" y="27362"/>
                  </a:lnTo>
                  <a:lnTo>
                    <a:pt x="4494496" y="19813"/>
                  </a:lnTo>
                  <a:lnTo>
                    <a:pt x="4545451" y="13111"/>
                  </a:lnTo>
                  <a:lnTo>
                    <a:pt x="4597014" y="7266"/>
                  </a:lnTo>
                  <a:lnTo>
                    <a:pt x="4649192" y="2290"/>
                  </a:lnTo>
                  <a:lnTo>
                    <a:pt x="4678710" y="0"/>
                  </a:lnTo>
                </a:path>
              </a:pathLst>
            </a:custGeom>
            <a:ln w="24999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3339" y="1190497"/>
            <a:ext cx="3800475" cy="31578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489"/>
              </a:spcBef>
              <a:tabLst>
                <a:tab pos="4808220" algn="l"/>
              </a:tabLst>
            </a:pPr>
            <a:r>
              <a:rPr sz="3150" spc="-25" dirty="0">
                <a:latin typeface="Verdana"/>
                <a:cs typeface="Verdana"/>
              </a:rPr>
              <a:t>The</a:t>
            </a:r>
            <a:r>
              <a:rPr sz="3150" dirty="0">
                <a:latin typeface="Verdana"/>
                <a:cs typeface="Verdana"/>
              </a:rPr>
              <a:t>	</a:t>
            </a:r>
            <a:r>
              <a:rPr sz="3150" spc="-75" dirty="0">
                <a:latin typeface="Verdana"/>
                <a:cs typeface="Verdana"/>
              </a:rPr>
              <a:t>is</a:t>
            </a:r>
            <a:r>
              <a:rPr sz="3150" spc="-175" dirty="0">
                <a:latin typeface="Verdana"/>
                <a:cs typeface="Verdana"/>
              </a:rPr>
              <a:t> </a:t>
            </a:r>
            <a:r>
              <a:rPr sz="3150" spc="-45" dirty="0">
                <a:latin typeface="Verdana"/>
                <a:cs typeface="Verdana"/>
              </a:rPr>
              <a:t>a</a:t>
            </a:r>
            <a:r>
              <a:rPr sz="3150" spc="-170" dirty="0">
                <a:latin typeface="Verdana"/>
                <a:cs typeface="Verdana"/>
              </a:rPr>
              <a:t> </a:t>
            </a:r>
            <a:r>
              <a:rPr sz="3150" spc="-60" dirty="0">
                <a:latin typeface="Verdana"/>
                <a:cs typeface="Verdana"/>
              </a:rPr>
              <a:t>versatile</a:t>
            </a:r>
            <a:r>
              <a:rPr sz="3150" spc="-175" dirty="0">
                <a:latin typeface="Verdana"/>
                <a:cs typeface="Verdana"/>
              </a:rPr>
              <a:t> </a:t>
            </a:r>
            <a:r>
              <a:rPr sz="3150" spc="80" dirty="0">
                <a:latin typeface="Verdana"/>
                <a:cs typeface="Verdana"/>
              </a:rPr>
              <a:t>and</a:t>
            </a:r>
            <a:r>
              <a:rPr sz="3150" spc="-17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widely</a:t>
            </a:r>
            <a:r>
              <a:rPr sz="3150" spc="-17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used</a:t>
            </a:r>
            <a:r>
              <a:rPr sz="3150" spc="-175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microcontroller</a:t>
            </a:r>
            <a:r>
              <a:rPr sz="3150" spc="-170" dirty="0">
                <a:latin typeface="Verdana"/>
                <a:cs typeface="Verdana"/>
              </a:rPr>
              <a:t> </a:t>
            </a:r>
            <a:r>
              <a:rPr sz="3150" spc="30" dirty="0">
                <a:latin typeface="Verdana"/>
                <a:cs typeface="Verdana"/>
              </a:rPr>
              <a:t>in </a:t>
            </a:r>
            <a:r>
              <a:rPr sz="3150" spc="114" dirty="0">
                <a:latin typeface="Verdana"/>
                <a:cs typeface="Verdana"/>
              </a:rPr>
              <a:t>embedded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spc="-105" dirty="0">
                <a:latin typeface="Verdana"/>
                <a:cs typeface="Verdana"/>
              </a:rPr>
              <a:t>systems.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spc="-185" dirty="0">
                <a:latin typeface="Verdana"/>
                <a:cs typeface="Verdana"/>
              </a:rPr>
              <a:t>It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spc="-25" dirty="0">
                <a:latin typeface="Verdana"/>
                <a:cs typeface="Verdana"/>
              </a:rPr>
              <a:t>provides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spc="60" dirty="0">
                <a:latin typeface="Verdana"/>
                <a:cs typeface="Verdana"/>
              </a:rPr>
              <a:t>the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processing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power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spc="80" dirty="0">
                <a:latin typeface="Verdana"/>
                <a:cs typeface="Verdana"/>
              </a:rPr>
              <a:t>and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spc="-235" dirty="0">
                <a:latin typeface="Verdana"/>
                <a:cs typeface="Verdana"/>
              </a:rPr>
              <a:t>I/O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capabilities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required </a:t>
            </a:r>
            <a:r>
              <a:rPr sz="3150" spc="-50" dirty="0">
                <a:latin typeface="Verdana"/>
                <a:cs typeface="Verdana"/>
              </a:rPr>
              <a:t>for</a:t>
            </a:r>
            <a:r>
              <a:rPr sz="3150" spc="-210" dirty="0">
                <a:latin typeface="Verdana"/>
                <a:cs typeface="Verdana"/>
              </a:rPr>
              <a:t> </a:t>
            </a:r>
            <a:r>
              <a:rPr sz="3150" spc="-95" dirty="0">
                <a:latin typeface="Verdana"/>
                <a:cs typeface="Verdana"/>
              </a:rPr>
              <a:t>real-</a:t>
            </a:r>
            <a:r>
              <a:rPr sz="3150" spc="70" dirty="0">
                <a:latin typeface="Verdana"/>
                <a:cs typeface="Verdana"/>
              </a:rPr>
              <a:t>time</a:t>
            </a:r>
            <a:r>
              <a:rPr sz="3150" spc="-21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heart</a:t>
            </a:r>
            <a:r>
              <a:rPr sz="3150" spc="-210" dirty="0">
                <a:latin typeface="Verdana"/>
                <a:cs typeface="Verdana"/>
              </a:rPr>
              <a:t> </a:t>
            </a:r>
            <a:r>
              <a:rPr sz="3150" spc="-80" dirty="0">
                <a:latin typeface="Verdana"/>
                <a:cs typeface="Verdana"/>
              </a:rPr>
              <a:t>rate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monitoring.</a:t>
            </a:r>
            <a:r>
              <a:rPr sz="3150" spc="-21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The</a:t>
            </a:r>
            <a:r>
              <a:rPr sz="3150" spc="-21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microcontroller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spc="-75" dirty="0">
                <a:latin typeface="Verdana"/>
                <a:cs typeface="Verdana"/>
              </a:rPr>
              <a:t>is</a:t>
            </a:r>
            <a:r>
              <a:rPr sz="3150" spc="-210" dirty="0">
                <a:latin typeface="Verdana"/>
                <a:cs typeface="Verdana"/>
              </a:rPr>
              <a:t> </a:t>
            </a:r>
            <a:r>
              <a:rPr sz="3150" spc="65" dirty="0">
                <a:latin typeface="Verdana"/>
                <a:cs typeface="Verdana"/>
              </a:rPr>
              <a:t>programmed</a:t>
            </a:r>
            <a:r>
              <a:rPr sz="3150" spc="-21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to</a:t>
            </a:r>
            <a:r>
              <a:rPr sz="3150" spc="-204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process </a:t>
            </a:r>
            <a:r>
              <a:rPr sz="3150" spc="60" dirty="0">
                <a:latin typeface="Verdana"/>
                <a:cs typeface="Verdana"/>
              </a:rPr>
              <a:t>the</a:t>
            </a:r>
            <a:r>
              <a:rPr sz="3150" spc="-250" dirty="0">
                <a:latin typeface="Verdana"/>
                <a:cs typeface="Verdana"/>
              </a:rPr>
              <a:t> </a:t>
            </a:r>
            <a:r>
              <a:rPr sz="3150" spc="-30" dirty="0">
                <a:latin typeface="Verdana"/>
                <a:cs typeface="Verdana"/>
              </a:rPr>
              <a:t>sensor</a:t>
            </a:r>
            <a:r>
              <a:rPr sz="3150" spc="-25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data</a:t>
            </a:r>
            <a:r>
              <a:rPr sz="3150" spc="-250" dirty="0">
                <a:latin typeface="Verdana"/>
                <a:cs typeface="Verdana"/>
              </a:rPr>
              <a:t> </a:t>
            </a:r>
            <a:r>
              <a:rPr sz="3150" spc="80" dirty="0">
                <a:latin typeface="Verdana"/>
                <a:cs typeface="Verdana"/>
              </a:rPr>
              <a:t>and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spc="-20" dirty="0">
                <a:latin typeface="Verdana"/>
                <a:cs typeface="Verdana"/>
              </a:rPr>
              <a:t>display</a:t>
            </a:r>
            <a:r>
              <a:rPr sz="3150" spc="-250" dirty="0">
                <a:latin typeface="Verdana"/>
                <a:cs typeface="Verdana"/>
              </a:rPr>
              <a:t> </a:t>
            </a:r>
            <a:r>
              <a:rPr sz="3150" spc="60" dirty="0">
                <a:latin typeface="Verdana"/>
                <a:cs typeface="Verdana"/>
              </a:rPr>
              <a:t>the</a:t>
            </a:r>
            <a:r>
              <a:rPr sz="3150" spc="-250" dirty="0">
                <a:latin typeface="Verdana"/>
                <a:cs typeface="Verdana"/>
              </a:rPr>
              <a:t> </a:t>
            </a:r>
            <a:r>
              <a:rPr sz="3150" dirty="0">
                <a:latin typeface="Verdana"/>
                <a:cs typeface="Verdana"/>
              </a:rPr>
              <a:t>heart</a:t>
            </a:r>
            <a:r>
              <a:rPr sz="3150" spc="-245" dirty="0">
                <a:latin typeface="Verdana"/>
                <a:cs typeface="Verdana"/>
              </a:rPr>
              <a:t> </a:t>
            </a:r>
            <a:r>
              <a:rPr sz="3150" spc="-10" dirty="0">
                <a:latin typeface="Verdana"/>
                <a:cs typeface="Verdana"/>
              </a:rPr>
              <a:t>rate.</a:t>
            </a:r>
            <a:endParaRPr sz="31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5761" y="3518230"/>
            <a:ext cx="2209088" cy="2763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12747" y="3429749"/>
            <a:ext cx="7437755" cy="29984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55"/>
              </a:spcBef>
              <a:tabLst>
                <a:tab pos="3092450" algn="l"/>
              </a:tabLst>
            </a:pP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non-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invasive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sensor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detects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changes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blood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volume.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is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commonly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used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measuring</a:t>
            </a:r>
            <a:r>
              <a:rPr sz="275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heart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rate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provides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reliable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accurate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data.</a:t>
            </a:r>
            <a:endParaRPr sz="2750">
              <a:latin typeface="Verdana"/>
              <a:cs typeface="Verdana"/>
            </a:endParaRPr>
          </a:p>
          <a:p>
            <a:pPr marL="12700" marR="195580">
              <a:lnSpc>
                <a:spcPct val="101099"/>
              </a:lnSpc>
              <a:spcBef>
                <a:spcPts val="40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sensor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5" dirty="0">
                <a:solidFill>
                  <a:srgbClr val="332C2C"/>
                </a:solidFill>
                <a:latin typeface="Verdana"/>
                <a:cs typeface="Verdana"/>
              </a:rPr>
              <a:t>easily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integrated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into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monitoring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system,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making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it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suitable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for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time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applications.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6007" rIns="0" bIns="0" rtlCol="0">
            <a:spAutoFit/>
          </a:bodyPr>
          <a:lstStyle/>
          <a:p>
            <a:pPr marL="730885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Pulse</a:t>
            </a:r>
            <a:r>
              <a:rPr spc="-345" dirty="0"/>
              <a:t> </a:t>
            </a:r>
            <a:r>
              <a:rPr spc="70" dirty="0"/>
              <a:t>Sensor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8267" y="3503231"/>
            <a:ext cx="5710390" cy="3438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2901" y="3945458"/>
            <a:ext cx="1254709" cy="3302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405253" y="3414751"/>
            <a:ext cx="7478395" cy="2998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endParaRPr sz="2750">
              <a:latin typeface="Verdana"/>
              <a:cs typeface="Verdana"/>
            </a:endParaRPr>
          </a:p>
          <a:p>
            <a:pPr marL="12700" marR="5080" indent="1379220">
              <a:lnSpc>
                <a:spcPct val="100000"/>
              </a:lnSpc>
              <a:spcBef>
                <a:spcPts val="75"/>
              </a:spcBef>
            </a:pP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consists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PIC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microcontroller,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Pulse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0" dirty="0">
                <a:solidFill>
                  <a:srgbClr val="332C2C"/>
                </a:solidFill>
                <a:latin typeface="Verdana"/>
                <a:cs typeface="Verdana"/>
              </a:rPr>
              <a:t>Sensor,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monitoring</a:t>
            </a:r>
            <a:r>
              <a:rPr sz="275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display.</a:t>
            </a:r>
            <a:endParaRPr sz="2750">
              <a:latin typeface="Verdana"/>
              <a:cs typeface="Verdana"/>
            </a:endParaRPr>
          </a:p>
          <a:p>
            <a:pPr marL="12700" marR="79375">
              <a:lnSpc>
                <a:spcPct val="101499"/>
              </a:lnSpc>
              <a:spcBef>
                <a:spcPts val="2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sensor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detects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pulse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signal,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which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processed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microcontroller.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calculated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heart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rate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then</a:t>
            </a:r>
            <a:r>
              <a:rPr sz="2750" spc="-1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displayed</a:t>
            </a:r>
            <a:r>
              <a:rPr sz="2750" spc="-1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time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monitoring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display.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1008" rIns="0" bIns="0" rtlCol="0">
            <a:spAutoFit/>
          </a:bodyPr>
          <a:lstStyle/>
          <a:p>
            <a:pPr marL="7522209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spc="-360" dirty="0"/>
              <a:t> </a:t>
            </a:r>
            <a:r>
              <a:rPr spc="55" dirty="0"/>
              <a:t>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0350" y="2453267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88350" y="2913636"/>
            <a:ext cx="7734248" cy="47497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PIC16F877A </a:t>
            </a:r>
            <a:r>
              <a:rPr lang="en-IN" sz="2800" dirty="0"/>
              <a:t>microcontroller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20 </a:t>
            </a:r>
            <a:r>
              <a:rPr lang="en-IN" sz="2800" dirty="0" err="1"/>
              <a:t>Mhz</a:t>
            </a:r>
            <a:r>
              <a:rPr lang="en-IN" sz="2800" dirty="0"/>
              <a:t> Crystal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33pF capacitor 2 pcs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4.7k resistor 1 pcs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16x2 Character LCD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10K pot for contrast control of the LCD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SEN-11574 Pulse sensor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Velcro strap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5V Power adapter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Breadboard and </a:t>
            </a:r>
            <a:r>
              <a:rPr lang="en-IN" sz="2800" dirty="0" err="1"/>
              <a:t>hookup</a:t>
            </a:r>
            <a:r>
              <a:rPr lang="en-IN" sz="2800" dirty="0"/>
              <a:t> wires</a:t>
            </a:r>
          </a:p>
          <a:p>
            <a:pPr marL="469900" marR="79375" indent="-457200">
              <a:lnSpc>
                <a:spcPct val="101499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endParaRPr sz="27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68794" y="1091190"/>
            <a:ext cx="16453497" cy="2201095"/>
          </a:xfrm>
          <a:prstGeom prst="rect">
            <a:avLst/>
          </a:prstGeom>
        </p:spPr>
        <p:txBody>
          <a:bodyPr vert="horz" wrap="square" lIns="0" tIns="351008" rIns="0" bIns="0" rtlCol="0">
            <a:spAutoFit/>
          </a:bodyPr>
          <a:lstStyle/>
          <a:p>
            <a:pPr marL="7522209">
              <a:spcBef>
                <a:spcPts val="100"/>
              </a:spcBef>
            </a:pPr>
            <a:r>
              <a:rPr lang="en-IN" dirty="0"/>
              <a:t>Required Components</a:t>
            </a:r>
            <a:br>
              <a:rPr lang="en-IN" dirty="0"/>
            </a:br>
            <a:endParaRPr spc="55" dirty="0"/>
          </a:p>
        </p:txBody>
      </p:sp>
    </p:spTree>
    <p:extLst>
      <p:ext uri="{BB962C8B-B14F-4D97-AF65-F5344CB8AC3E}">
        <p14:creationId xmlns:p14="http://schemas.microsoft.com/office/powerpoint/2010/main" val="25554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368" y="1665648"/>
            <a:ext cx="12715875" cy="78888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flipH="1">
            <a:off x="4395466" y="492443"/>
            <a:ext cx="10393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8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chematic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46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917251" y="1735043"/>
            <a:ext cx="16453497" cy="4616648"/>
          </a:xfrm>
        </p:spPr>
        <p:txBody>
          <a:bodyPr/>
          <a:lstStyle/>
          <a:p>
            <a:pPr algn="l"/>
            <a:r>
              <a:rPr lang="en-IN" dirty="0"/>
              <a:t>C</a:t>
            </a:r>
            <a:r>
              <a:rPr lang="en-IN" dirty="0" smtClean="0"/>
              <a:t>ode </a:t>
            </a:r>
            <a:r>
              <a:rPr lang="en-IN" dirty="0"/>
              <a:t>flow 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dirty="0" smtClean="0"/>
              <a:t>Case </a:t>
            </a:r>
            <a:r>
              <a:rPr lang="en-US" dirty="0"/>
              <a:t>1: Read the ADC</a:t>
            </a:r>
            <a:br>
              <a:rPr lang="en-US" dirty="0"/>
            </a:br>
            <a:r>
              <a:rPr lang="en-US" dirty="0"/>
              <a:t>Case 2: Calculate the Heart Beat </a:t>
            </a:r>
            <a:br>
              <a:rPr lang="en-US" dirty="0"/>
            </a:br>
            <a:r>
              <a:rPr lang="en-US" dirty="0"/>
              <a:t>Case 3: Show the heartbeat 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LCD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1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2750" y="196850"/>
            <a:ext cx="13874750" cy="9733434"/>
          </a:xfrm>
        </p:spPr>
        <p:txBody>
          <a:bodyPr/>
          <a:lstStyle/>
          <a:p>
            <a:pPr algn="l"/>
            <a:r>
              <a:rPr lang="en-IN" dirty="0"/>
              <a:t>void main() {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system_init</a:t>
            </a:r>
            <a:r>
              <a:rPr lang="en-IN" dirty="0"/>
              <a:t>();</a:t>
            </a:r>
          </a:p>
          <a:p>
            <a:pPr algn="l"/>
            <a:r>
              <a:rPr lang="en-IN" dirty="0"/>
              <a:t>    </a:t>
            </a:r>
            <a:r>
              <a:rPr lang="en-IN" dirty="0" err="1"/>
              <a:t>main_state</a:t>
            </a:r>
            <a:r>
              <a:rPr lang="en-IN" dirty="0"/>
              <a:t> = READ_ADC;      </a:t>
            </a:r>
          </a:p>
          <a:p>
            <a:pPr algn="l"/>
            <a:r>
              <a:rPr lang="en-IN" dirty="0"/>
              <a:t>    while (1) {</a:t>
            </a:r>
          </a:p>
          <a:p>
            <a:pPr algn="l"/>
            <a:r>
              <a:rPr lang="en-IN" dirty="0"/>
              <a:t>        switch (</a:t>
            </a:r>
            <a:r>
              <a:rPr lang="en-IN" dirty="0" err="1"/>
              <a:t>main_state</a:t>
            </a:r>
            <a:r>
              <a:rPr lang="en-IN" dirty="0"/>
              <a:t>) {</a:t>
            </a:r>
          </a:p>
          <a:p>
            <a:pPr algn="l"/>
            <a:r>
              <a:rPr lang="en-IN" dirty="0"/>
              <a:t>            case READ_ADC:</a:t>
            </a:r>
          </a:p>
          <a:p>
            <a:pPr algn="l"/>
            <a:r>
              <a:rPr lang="en-IN" dirty="0"/>
              <a:t>            {                </a:t>
            </a:r>
          </a:p>
          <a:p>
            <a:pPr algn="l"/>
            <a:r>
              <a:rPr lang="en-IN" dirty="0"/>
              <a:t>                </a:t>
            </a:r>
            <a:r>
              <a:rPr lang="en-IN" dirty="0" err="1"/>
              <a:t>adc_value</a:t>
            </a:r>
            <a:r>
              <a:rPr lang="en-IN" dirty="0"/>
              <a:t> = </a:t>
            </a:r>
            <a:r>
              <a:rPr lang="en-IN" dirty="0" err="1"/>
              <a:t>ADC_Read</a:t>
            </a:r>
            <a:r>
              <a:rPr lang="en-IN" dirty="0"/>
              <a:t>(0); // 0 is the channel number</a:t>
            </a:r>
          </a:p>
          <a:p>
            <a:pPr algn="l"/>
            <a:r>
              <a:rPr lang="en-IN" dirty="0"/>
              <a:t>                </a:t>
            </a:r>
            <a:r>
              <a:rPr lang="en-IN" dirty="0" err="1"/>
              <a:t>main_state</a:t>
            </a:r>
            <a:r>
              <a:rPr lang="en-IN" dirty="0"/>
              <a:t> = CALCULATE_HEART_BEAT;                </a:t>
            </a:r>
          </a:p>
          <a:p>
            <a:pPr algn="l"/>
            <a:r>
              <a:rPr lang="en-IN" dirty="0"/>
              <a:t>                break;</a:t>
            </a:r>
          </a:p>
          <a:p>
            <a:pPr algn="l"/>
            <a:r>
              <a:rPr lang="en-IN" dirty="0"/>
              <a:t>            }</a:t>
            </a:r>
          </a:p>
          <a:p>
            <a:pPr algn="l"/>
            <a:r>
              <a:rPr lang="en-IN" dirty="0"/>
              <a:t>            case CALCULATE_HEART_BEAT:</a:t>
            </a:r>
          </a:p>
          <a:p>
            <a:pPr algn="l"/>
            <a:r>
              <a:rPr lang="en-IN" dirty="0"/>
              <a:t>            {</a:t>
            </a:r>
          </a:p>
          <a:p>
            <a:pPr algn="l"/>
            <a:r>
              <a:rPr lang="en-IN" dirty="0"/>
              <a:t>                </a:t>
            </a:r>
            <a:r>
              <a:rPr lang="en-IN" dirty="0" err="1"/>
              <a:t>calculate_heart_beat</a:t>
            </a:r>
            <a:r>
              <a:rPr lang="en-IN" dirty="0"/>
              <a:t>(</a:t>
            </a:r>
            <a:r>
              <a:rPr lang="en-IN" dirty="0" err="1"/>
              <a:t>adc_value</a:t>
            </a:r>
            <a:r>
              <a:rPr lang="en-IN" dirty="0"/>
              <a:t>);</a:t>
            </a:r>
          </a:p>
          <a:p>
            <a:pPr algn="l"/>
            <a:r>
              <a:rPr lang="en-IN" dirty="0"/>
              <a:t>                </a:t>
            </a:r>
            <a:r>
              <a:rPr lang="en-IN" dirty="0" err="1"/>
              <a:t>main_state</a:t>
            </a:r>
            <a:r>
              <a:rPr lang="en-IN" dirty="0"/>
              <a:t> = SHOW_HEART_BEAT;</a:t>
            </a:r>
          </a:p>
          <a:p>
            <a:pPr algn="l"/>
            <a:r>
              <a:rPr lang="en-IN" dirty="0"/>
              <a:t>                break;</a:t>
            </a:r>
          </a:p>
          <a:p>
            <a:pPr algn="l"/>
            <a:r>
              <a:rPr lang="en-IN" dirty="0"/>
              <a:t>            }</a:t>
            </a:r>
          </a:p>
          <a:p>
            <a:pPr algn="l"/>
            <a:r>
              <a:rPr lang="en-IN" dirty="0"/>
              <a:t>            case SHOW_HEART_BEAT:</a:t>
            </a:r>
          </a:p>
          <a:p>
            <a:pPr algn="l"/>
            <a:r>
              <a:rPr lang="en-IN" dirty="0"/>
              <a:t>            {</a:t>
            </a:r>
          </a:p>
          <a:p>
            <a:pPr algn="l"/>
            <a:r>
              <a:rPr lang="en-IN" dirty="0"/>
              <a:t>                if (QS == true) { // A Heartbeat Was Found</a:t>
            </a:r>
          </a:p>
          <a:p>
            <a:pPr algn="l"/>
            <a:r>
              <a:rPr lang="en-IN" dirty="0"/>
              <a:t>                    // BPM and IBI have been Determined</a:t>
            </a:r>
          </a:p>
          <a:p>
            <a:pPr algn="l"/>
            <a:r>
              <a:rPr lang="en-IN" dirty="0"/>
              <a:t>                    // Quantified Self "QS" true when Arduino finds a heartbeat                    </a:t>
            </a:r>
          </a:p>
          <a:p>
            <a:pPr algn="l"/>
            <a:r>
              <a:rPr lang="en-IN" dirty="0"/>
              <a:t>                    QS = false; // reset the Quantified Self flag for next time</a:t>
            </a:r>
          </a:p>
        </p:txBody>
      </p:sp>
      <p:sp>
        <p:nvSpPr>
          <p:cNvPr id="5" name="object 6"/>
          <p:cNvSpPr/>
          <p:nvPr/>
        </p:nvSpPr>
        <p:spPr>
          <a:xfrm>
            <a:off x="0" y="-13821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/>
          <p:nvPr/>
        </p:nvSpPr>
        <p:spPr>
          <a:xfrm>
            <a:off x="0" y="10079509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13874750" y="6521450"/>
            <a:ext cx="4425950" cy="377825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09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847</Words>
  <Application>Microsoft Office PowerPoint</Application>
  <PresentationFormat>Custom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Verdana</vt:lpstr>
      <vt:lpstr>Office Theme</vt:lpstr>
      <vt:lpstr>Real-Time Heart Rate Monitoring System with PIC Microcontroller and Pulse Sensor                                        -Thejesvinii                                                        -Sindhu S U</vt:lpstr>
      <vt:lpstr>Introduction</vt:lpstr>
      <vt:lpstr>The is a versatile and widely used microcontroller in embedded systems. It provides the processing power and I/O capabilities required for real-time heart rate monitoring. The microcontroller is programmed to process the sensor data and display the heart rate.</vt:lpstr>
      <vt:lpstr>Pulse Sensor</vt:lpstr>
      <vt:lpstr>System Architecture</vt:lpstr>
      <vt:lpstr>Required Components </vt:lpstr>
      <vt:lpstr>PowerPoint Presentation</vt:lpstr>
      <vt:lpstr>Code flow   Case 1: Read the ADC Case 2: Calculate the Heart Beat  Case 3: Show the heartbeat  on LCD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system provides , allowing users to track their heart rate continuously. This feature is beneﬁcial for medical professionals, athletes, and ﬁtness enthusiasts. The real-time display enables immediate feedback and intervention if necessary.</vt:lpstr>
      <vt:lpstr>Applications</vt:lpstr>
      <vt:lpstr>Challenges and Solutions</vt:lpstr>
      <vt:lpstr>Future Enhancements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Sindhu Sundararajan</dc:creator>
  <cp:lastModifiedBy>Sindhu Sundararajan</cp:lastModifiedBy>
  <cp:revision>7</cp:revision>
  <dcterms:created xsi:type="dcterms:W3CDTF">2024-04-28T12:38:33Z</dcterms:created>
  <dcterms:modified xsi:type="dcterms:W3CDTF">2024-05-10T01:56:58Z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2024-04-28T00:00:00Z</vt:filetime>
  </property>
  <property fmtid="{D5CDD505-2E9C-101B-9397-08002B2CF9AE}" pid="5" name="Producer">
    <vt:lpwstr>3-Heights(TM) PDF Security Shell 4.8.25.2 (http://www.pdf-tools.com)</vt:lpwstr>
  </property>
</Properties>
</file>