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63" r:id="rId5"/>
    <p:sldId id="264" r:id="rId6"/>
    <p:sldId id="265" r:id="rId7"/>
    <p:sldId id="259" r:id="rId8"/>
    <p:sldId id="260" r:id="rId9"/>
    <p:sldId id="266" r:id="rId10"/>
    <p:sldId id="267" r:id="rId11"/>
    <p:sldId id="270" r:id="rId12"/>
    <p:sldId id="268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400E2-4378-4990-86E8-676968994A12}" v="1" dt="2025-03-12T07:24:02.780"/>
    <p1510:client id="{E2915346-2B6A-4E1B-960C-6E52F3AA938F}" v="53" dt="2025-03-11T18:02:58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jeswara Reddy" userId="b89663715619a030" providerId="LiveId" clId="{2A2400E2-4378-4990-86E8-676968994A12}"/>
    <pc:docChg chg="addSld modSld">
      <pc:chgData name="Thejeswara Reddy" userId="b89663715619a030" providerId="LiveId" clId="{2A2400E2-4378-4990-86E8-676968994A12}" dt="2025-03-12T07:24:02.775" v="0"/>
      <pc:docMkLst>
        <pc:docMk/>
      </pc:docMkLst>
      <pc:sldChg chg="add">
        <pc:chgData name="Thejeswara Reddy" userId="b89663715619a030" providerId="LiveId" clId="{2A2400E2-4378-4990-86E8-676968994A12}" dt="2025-03-12T07:24:02.775" v="0"/>
        <pc:sldMkLst>
          <pc:docMk/>
          <pc:sldMk cId="1150732747" sldId="263"/>
        </pc:sldMkLst>
      </pc:sldChg>
    </pc:docChg>
  </pc:docChgLst>
  <pc:docChgLst>
    <pc:chgData name="Thejeswara Reddy" userId="b89663715619a030" providerId="LiveId" clId="{E2915346-2B6A-4E1B-960C-6E52F3AA938F}"/>
    <pc:docChg chg="addSld delSld modSld">
      <pc:chgData name="Thejeswara Reddy" userId="b89663715619a030" providerId="LiveId" clId="{E2915346-2B6A-4E1B-960C-6E52F3AA938F}" dt="2025-03-11T18:03:07.237" v="58" actId="1076"/>
      <pc:docMkLst>
        <pc:docMk/>
      </pc:docMkLst>
      <pc:sldChg chg="modSp add mod">
        <pc:chgData name="Thejeswara Reddy" userId="b89663715619a030" providerId="LiveId" clId="{E2915346-2B6A-4E1B-960C-6E52F3AA938F}" dt="2025-03-11T18:03:07.237" v="58" actId="1076"/>
        <pc:sldMkLst>
          <pc:docMk/>
          <pc:sldMk cId="37610219" sldId="258"/>
        </pc:sldMkLst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2" creationId="{68A71F82-72BF-477E-8FA6-6E2CE3C2DC19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8" creationId="{0B31B939-E650-49D6-AF08-2FF2C720FE62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11" creationId="{65601B17-8931-0583-32EE-65AE83BEC133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12" creationId="{5614C802-E3BE-73CE-4389-60C36ABC54BF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42" creationId="{C90EB349-24BC-4625-8031-0F692809A7DC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43" creationId="{8B280603-4468-4027-BBC6-79CAB2F92767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54" creationId="{9E3AB780-193F-4A3B-B05D-2147851EAC8E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95" creationId="{3670C1B9-161B-4490-BF1F-2BE17C9A1E3A}"/>
          </ac:spMkLst>
        </pc:spChg>
        <pc:spChg chg="mod">
          <ac:chgData name="Thejeswara Reddy" userId="b89663715619a030" providerId="LiveId" clId="{E2915346-2B6A-4E1B-960C-6E52F3AA938F}" dt="2025-03-11T18:02:58.590" v="57" actId="1038"/>
          <ac:spMkLst>
            <pc:docMk/>
            <pc:sldMk cId="37610219" sldId="258"/>
            <ac:spMk id="1052" creationId="{B504990C-36D6-4AD0-BED1-226633C179A0}"/>
          </ac:spMkLst>
        </pc:spChg>
        <pc:spChg chg="mod">
          <ac:chgData name="Thejeswara Reddy" userId="b89663715619a030" providerId="LiveId" clId="{E2915346-2B6A-4E1B-960C-6E52F3AA938F}" dt="2025-03-11T18:03:07.237" v="58" actId="1076"/>
          <ac:spMkLst>
            <pc:docMk/>
            <pc:sldMk cId="37610219" sldId="258"/>
            <ac:spMk id="1068" creationId="{4526C8F8-C227-4F4D-A37D-7589E0A79F9B}"/>
          </ac:spMkLst>
        </pc:spChg>
      </pc:sldChg>
      <pc:sldChg chg="del">
        <pc:chgData name="Thejeswara Reddy" userId="b89663715619a030" providerId="LiveId" clId="{E2915346-2B6A-4E1B-960C-6E52F3AA938F}" dt="2025-03-11T18:02:25.110" v="3" actId="47"/>
        <pc:sldMkLst>
          <pc:docMk/>
          <pc:sldMk cId="3918319631" sldId="261"/>
        </pc:sldMkLst>
      </pc:sldChg>
      <pc:sldChg chg="new del">
        <pc:chgData name="Thejeswara Reddy" userId="b89663715619a030" providerId="LiveId" clId="{E2915346-2B6A-4E1B-960C-6E52F3AA938F}" dt="2025-03-11T18:02:18.806" v="2" actId="47"/>
        <pc:sldMkLst>
          <pc:docMk/>
          <pc:sldMk cId="3092255756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81DC-FA94-4F4C-B207-7A49F0C078F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11EF-5134-4EEB-A23F-BCCF196D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4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811EF-5134-4EEB-A23F-BCCF196DEDD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BD6B-F25A-520C-3386-48A5508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28ED-DEDB-6863-0A8E-7708F3EB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D544-5FD6-86AE-5F61-59F8B30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D698-C1E8-31FB-697E-72B049CA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5540-3D78-4CB4-766E-53CA2A3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2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EFCD-DAC0-4A79-18F5-00652BE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B3AA-9064-7D89-CD46-7288999D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C4AF-8255-5D4A-1B0F-368C1D87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1777-D62C-6D72-E68E-0DA167C8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0F69-232F-4160-4DEC-EF20BC2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BB495-FDF9-6321-E268-58B99968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4C08-82C6-AE72-8054-380E7994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2B0A-FF9B-FDDA-AC8C-1674024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5B85-B78E-653D-549E-0538A70A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C653-C1D1-C4A1-E094-F88C735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F8A-2CF1-820E-8AB4-08A17AFC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8C20-739E-BBED-88BF-A2512884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8E0A-2E4B-D66A-29E7-AC665EDF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D4D8-3226-4611-3068-D4627082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D414-AD5A-C3E3-49DD-88C81AF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1B1-8576-7EBD-6C2A-B4A7F96C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F287-A114-7EC1-244C-9D18750C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D21A-3136-A400-C9F3-A123E3EA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B966-3DFE-4C53-0A26-B56AFFFC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C50D-A0E8-DA53-AF61-D78E904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6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C564-89D6-886E-1F00-36A5BADD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B437-FD7F-7A05-264E-A9DCD651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C8C8A-D478-3BC0-FC68-6CEEE56E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FCCE-286E-FCF5-6CD1-2F811CEE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5AA3-69A6-3D4B-CA7D-87F44933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3DDD-5C51-3F11-44DE-0EA47FBD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3E0-5052-A71D-59D0-55D35F68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8194-A8CC-14E2-C712-40028010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DF21-018B-6A24-83CF-F50B644A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79743-179F-2F09-5972-D6297DDD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2758-8208-1EB3-CA3C-A9BEC20D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8389-A3DB-DEA7-F3F4-FEDD5D59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74197-4CB7-5896-E044-3269BCE1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5091C-B697-94FD-C6B6-B09D3275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54F8-F8C5-AE80-25F8-8EFC98B5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6F360-AE3F-7E72-FF04-AEBE860D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D0713-3630-72C3-F447-786999B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D1145-903E-F112-C160-3409F637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2A3BA-6474-7DD5-FE52-4914582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A8EB6-DC41-F71C-A82E-FBD21E35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555E2-8870-97E1-8CAF-6A61DB7C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7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BE6F-2531-1BD6-FDAA-9DBA6227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F37A-4042-A306-8701-2F495B90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93232-D254-C21E-FBD4-E94EC2BE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72AC-A37B-6854-0F47-BC89FDAB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6056-9063-690C-11A7-6B2BA768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776E-FD67-D5FF-6922-5C350063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8FD0-CB22-2A8A-E99E-017D0DC8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0F040-2207-B4D7-73EB-21534DC12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C5D12-9359-AFAA-523B-D694E1E9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E41F-E6FC-3659-1589-A462CC33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D1AE-034E-9A64-B572-703ED348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F44D-CB90-DD17-1893-72A9D2E6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93DFD-3BC8-0356-BC1F-F2C9AB19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6789-CF89-4F53-A3A4-131DFBBE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D18C-3F14-DA64-4A93-84ACE05C5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6A78-D001-4F9B-A4AF-BCF0DB8CABC4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A4EB-9E93-EBC3-CB5E-C37BE187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6770-BA3F-A130-49E2-A247AA29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50F-1AA5-2D08-FB96-52DA721E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4" y="2666257"/>
            <a:ext cx="10412361" cy="1525485"/>
          </a:xfrm>
        </p:spPr>
        <p:txBody>
          <a:bodyPr>
            <a:normAutofit fontScale="90000"/>
          </a:bodyPr>
          <a:lstStyle/>
          <a:p>
            <a:r>
              <a:rPr dirty="0"/>
              <a:t>Peltier-Based Thermoelectric Cooler using PWM Controller and IoT Web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DF96-5D8F-5B8E-362A-9B365355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50" y="4483510"/>
            <a:ext cx="10520515" cy="3244645"/>
          </a:xfrm>
        </p:spPr>
        <p:txBody>
          <a:bodyPr>
            <a:normAutofit/>
          </a:bodyPr>
          <a:lstStyle/>
          <a:p>
            <a:r>
              <a:rPr dirty="0"/>
              <a:t>M. Thejeswara Reddy – CB.SC.U4AIE24129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D22AC-4E27-8B35-A7C2-DBFA16A47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67148"/>
            <a:ext cx="8040222" cy="1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Compact and efficient cooling</a:t>
            </a:r>
          </a:p>
          <a:p>
            <a:r>
              <a:rPr lang="en-US" dirty="0"/>
              <a:t>- Manual control of intensity via PWM</a:t>
            </a:r>
          </a:p>
          <a:p>
            <a:r>
              <a:rPr dirty="0"/>
              <a:t>- Real-time temperature feedback</a:t>
            </a:r>
          </a:p>
          <a:p>
            <a:r>
              <a:rPr dirty="0"/>
              <a:t>- Integration with IoT for remote monitoring</a:t>
            </a:r>
          </a:p>
          <a:p>
            <a:r>
              <a:rPr dirty="0"/>
              <a:t>- No harmful gases or mechanical parts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system successfully detects temperature using the DS18B20 sensor.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The PWM controller effectively adjusts the cooling intensity.</a:t>
            </a:r>
          </a:p>
          <a:p>
            <a:endParaRPr lang="en-IN" dirty="0"/>
          </a:p>
          <a:p>
            <a:r>
              <a:rPr dirty="0"/>
              <a:t>The HTML-based web interface displays real-time temperature data.</a:t>
            </a:r>
          </a:p>
          <a:p>
            <a:endParaRPr lang="en-IN" dirty="0"/>
          </a:p>
          <a:p>
            <a:r>
              <a:rPr dirty="0"/>
              <a:t> The addition of a fan significantly improved heat dissipation efficiency.</a:t>
            </a:r>
            <a:endParaRPr lang="en-IN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temperature data logging using SD card or cloud</a:t>
            </a:r>
          </a:p>
          <a:p>
            <a:r>
              <a:t>- Mobile app integration for enhanced accessibility</a:t>
            </a:r>
          </a:p>
          <a:p>
            <a:r>
              <a:t>- Automatic intensity adjustment based on environment</a:t>
            </a:r>
          </a:p>
          <a:p>
            <a:r>
              <a:t>- Solar power integration for eco-friendly operation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successfully demonstrates the implementation of a Peltier-based thermoelectric cooling system with IoT capabilities. By integrating an ESP32, DS18B20 sensor, MOSFET, and a manual PWM controller, the system achieves efficient temperature regulation. The HTML-based interface further enhances usability by enabling remote monitoring. Future enhancements could make this system even more intelligent and sustainable.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CFC8-F2FE-E4FF-3EFE-226B8EC6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8" y="738751"/>
            <a:ext cx="10515600" cy="5219598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07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33AF-EFC5-ADA6-E784-BE4E98A6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5" y="168479"/>
            <a:ext cx="10515600" cy="1325563"/>
          </a:xfrm>
        </p:spPr>
        <p:txBody>
          <a:bodyPr>
            <a:normAutofit/>
          </a:bodyPr>
          <a:lstStyle/>
          <a:p>
            <a:r>
              <a:rPr sz="2800" b="1" dirty="0"/>
              <a:t>INTRODUCTION</a:t>
            </a:r>
            <a:r>
              <a:rPr lang="en-IN" sz="2800" b="1" dirty="0"/>
              <a:t>  :</a:t>
            </a:r>
            <a:endParaRPr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2E98A-5BDB-7F14-AA84-96F4FA611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345" y="1415794"/>
            <a:ext cx="8211735" cy="479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 dirty="0"/>
          </a:p>
          <a:p>
            <a:r>
              <a:rPr lang="en-US" sz="1400" dirty="0"/>
              <a:t>Temperature control is essential in various industrial and domestic applications. </a:t>
            </a:r>
          </a:p>
          <a:p>
            <a:endParaRPr lang="en-US" sz="1400" dirty="0"/>
          </a:p>
          <a:p>
            <a:r>
              <a:rPr lang="en-US" sz="1400" dirty="0"/>
              <a:t>This project focuses on developing a Peltier-based thermoelectric cooler </a:t>
            </a:r>
            <a:r>
              <a:rPr lang="en-US" sz="1400" dirty="0" err="1"/>
              <a:t>monitered</a:t>
            </a:r>
            <a:r>
              <a:rPr lang="en-US" sz="1400" dirty="0"/>
              <a:t> by an ESP32. </a:t>
            </a:r>
          </a:p>
          <a:p>
            <a:endParaRPr lang="en-US" sz="1400" dirty="0"/>
          </a:p>
          <a:p>
            <a:r>
              <a:rPr lang="en-US" sz="1400" dirty="0"/>
              <a:t>The system uses a DS18B20 sensor to monitor the ambient temperature.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 MOSFET switch is used to control the Peltier module, and a PWM controller allows manual adjustment of</a:t>
            </a:r>
          </a:p>
          <a:p>
            <a:pPr marL="0" indent="0">
              <a:buNone/>
            </a:pPr>
            <a:r>
              <a:rPr lang="en-US" sz="1400" dirty="0"/>
              <a:t> the cooling intensity. </a:t>
            </a:r>
          </a:p>
          <a:p>
            <a:endParaRPr lang="en-US" sz="1400" dirty="0"/>
          </a:p>
          <a:p>
            <a:r>
              <a:rPr lang="en-US" sz="1400" dirty="0"/>
              <a:t>This project demonstrates a practical application of IoT and temperature regulation using </a:t>
            </a:r>
          </a:p>
          <a:p>
            <a:pPr marL="0" indent="0">
              <a:buNone/>
            </a:pPr>
            <a:r>
              <a:rPr lang="en-US" sz="1400" dirty="0"/>
              <a:t>microcontroller-based automation.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Additionally, the system includes an HTML-based IoT interface for remote monitoring and control.</a:t>
            </a:r>
          </a:p>
          <a:p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5893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3F18685-67A8-E67C-84AC-B8A2DE94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5626" y="2107589"/>
            <a:ext cx="174782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3E7C4-6D73-B204-A3FD-47D90A91A16F}"/>
              </a:ext>
            </a:extLst>
          </p:cNvPr>
          <p:cNvSpPr txBox="1"/>
          <p:nvPr/>
        </p:nvSpPr>
        <p:spPr>
          <a:xfrm>
            <a:off x="3788393" y="235950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3.3V</a:t>
            </a:r>
            <a:endParaRPr lang="en-IN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01B17-8931-0583-32EE-65AE83BEC133}"/>
              </a:ext>
            </a:extLst>
          </p:cNvPr>
          <p:cNvSpPr txBox="1"/>
          <p:nvPr/>
        </p:nvSpPr>
        <p:spPr>
          <a:xfrm>
            <a:off x="3806027" y="337773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GND</a:t>
            </a:r>
            <a:endParaRPr lang="en-IN" sz="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FF1F52-0FB1-0A72-EDE4-E58576648D09}"/>
              </a:ext>
            </a:extLst>
          </p:cNvPr>
          <p:cNvCxnSpPr/>
          <p:nvPr/>
        </p:nvCxnSpPr>
        <p:spPr>
          <a:xfrm flipV="1">
            <a:off x="3289763" y="3377739"/>
            <a:ext cx="0" cy="2814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59A75-8D4C-52B1-7919-D4CE56F429EE}"/>
              </a:ext>
            </a:extLst>
          </p:cNvPr>
          <p:cNvCxnSpPr>
            <a:stCxn id="12" idx="3"/>
          </p:cNvCxnSpPr>
          <p:nvPr/>
        </p:nvCxnSpPr>
        <p:spPr>
          <a:xfrm flipV="1">
            <a:off x="6457065" y="2927268"/>
            <a:ext cx="0" cy="189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AB73B76-071D-CDF6-F147-6DFB174D7F89}"/>
              </a:ext>
            </a:extLst>
          </p:cNvPr>
          <p:cNvSpPr txBox="1"/>
          <p:nvPr/>
        </p:nvSpPr>
        <p:spPr>
          <a:xfrm>
            <a:off x="2784495" y="33764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4</a:t>
            </a:r>
            <a:endParaRPr lang="en-IN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A71F82-72BF-477E-8FA6-6E2CE3C2DC19}"/>
              </a:ext>
            </a:extLst>
          </p:cNvPr>
          <p:cNvSpPr/>
          <p:nvPr/>
        </p:nvSpPr>
        <p:spPr>
          <a:xfrm>
            <a:off x="5284932" y="2879645"/>
            <a:ext cx="445331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626DA-AC3F-4046-80AC-CFF408054127}"/>
              </a:ext>
            </a:extLst>
          </p:cNvPr>
          <p:cNvSpPr txBox="1"/>
          <p:nvPr/>
        </p:nvSpPr>
        <p:spPr>
          <a:xfrm>
            <a:off x="5103298" y="2635968"/>
            <a:ext cx="172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10K Resistor</a:t>
            </a:r>
          </a:p>
        </p:txBody>
      </p:sp>
      <p:pic>
        <p:nvPicPr>
          <p:cNvPr id="4" name="Picture 4" descr="8. Us​e MOSFETs to drive large(ish) loads - Tech Explorations">
            <a:extLst>
              <a:ext uri="{FF2B5EF4-FFF2-40B4-BE49-F238E27FC236}">
                <a16:creationId xmlns:a16="http://schemas.microsoft.com/office/drawing/2014/main" id="{847BAD94-B97B-4220-AF93-7D432F07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4071">
            <a:off x="7491406" y="2275036"/>
            <a:ext cx="826012" cy="7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1B939-E650-49D6-AF08-2FF2C720FE62}"/>
              </a:ext>
            </a:extLst>
          </p:cNvPr>
          <p:cNvSpPr txBox="1"/>
          <p:nvPr/>
        </p:nvSpPr>
        <p:spPr>
          <a:xfrm>
            <a:off x="7403478" y="2971978"/>
            <a:ext cx="64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D70886-16FE-4078-A4DB-FCEBC1E3670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303871" y="1615275"/>
            <a:ext cx="850292" cy="399458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B6B9B3-EDBA-4E79-BF9C-29C311F155FE}"/>
              </a:ext>
            </a:extLst>
          </p:cNvPr>
          <p:cNvCxnSpPr>
            <a:cxnSpLocks/>
          </p:cNvCxnSpPr>
          <p:nvPr/>
        </p:nvCxnSpPr>
        <p:spPr>
          <a:xfrm flipH="1">
            <a:off x="3731723" y="3376469"/>
            <a:ext cx="1" cy="661245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47DEC4-3C8C-496A-98B3-B2ABB6DB6B50}"/>
              </a:ext>
            </a:extLst>
          </p:cNvPr>
          <p:cNvSpPr txBox="1"/>
          <p:nvPr/>
        </p:nvSpPr>
        <p:spPr>
          <a:xfrm>
            <a:off x="3222837" y="3375995"/>
            <a:ext cx="144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 14</a:t>
            </a:r>
          </a:p>
        </p:txBody>
      </p:sp>
      <p:pic>
        <p:nvPicPr>
          <p:cNvPr id="1034" name="Picture 10" descr="TEC1-12710 Thermoelectric Peltier Cooler Module 12V 10A">
            <a:extLst>
              <a:ext uri="{FF2B5EF4-FFF2-40B4-BE49-F238E27FC236}">
                <a16:creationId xmlns:a16="http://schemas.microsoft.com/office/drawing/2014/main" id="{36E48CE0-E98D-4CB7-B1F4-3B11EEFE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97" y="2695991"/>
            <a:ext cx="13843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00797B-77BF-4627-919B-3731D0657BC4}"/>
              </a:ext>
            </a:extLst>
          </p:cNvPr>
          <p:cNvCxnSpPr>
            <a:cxnSpLocks/>
          </p:cNvCxnSpPr>
          <p:nvPr/>
        </p:nvCxnSpPr>
        <p:spPr>
          <a:xfrm>
            <a:off x="7904412" y="3079700"/>
            <a:ext cx="48820" cy="579496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2FFBE4-1A20-4450-99A3-9450F3BFF8B7}"/>
              </a:ext>
            </a:extLst>
          </p:cNvPr>
          <p:cNvCxnSpPr>
            <a:cxnSpLocks/>
          </p:cNvCxnSpPr>
          <p:nvPr/>
        </p:nvCxnSpPr>
        <p:spPr>
          <a:xfrm flipV="1">
            <a:off x="7938293" y="3518467"/>
            <a:ext cx="1580239" cy="1407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0EB349-24BC-4625-8031-0F692809A7DC}"/>
              </a:ext>
            </a:extLst>
          </p:cNvPr>
          <p:cNvSpPr txBox="1"/>
          <p:nvPr/>
        </p:nvSpPr>
        <p:spPr>
          <a:xfrm flipH="1">
            <a:off x="7726310" y="3622216"/>
            <a:ext cx="1103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DRAIN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280603-4468-4027-BBC6-79CAB2F92767}"/>
              </a:ext>
            </a:extLst>
          </p:cNvPr>
          <p:cNvSpPr txBox="1"/>
          <p:nvPr/>
        </p:nvSpPr>
        <p:spPr>
          <a:xfrm flipH="1">
            <a:off x="9248840" y="3258053"/>
            <a:ext cx="7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VE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DF6A3B-7DEC-4B51-B51E-651F467881A9}"/>
              </a:ext>
            </a:extLst>
          </p:cNvPr>
          <p:cNvCxnSpPr>
            <a:stCxn id="8" idx="3"/>
          </p:cNvCxnSpPr>
          <p:nvPr/>
        </p:nvCxnSpPr>
        <p:spPr>
          <a:xfrm>
            <a:off x="8049142" y="3079700"/>
            <a:ext cx="59044" cy="4057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2B2EE3-47B5-40EC-962C-F5885B31F0EE}"/>
              </a:ext>
            </a:extLst>
          </p:cNvPr>
          <p:cNvCxnSpPr>
            <a:cxnSpLocks/>
          </p:cNvCxnSpPr>
          <p:nvPr/>
        </p:nvCxnSpPr>
        <p:spPr>
          <a:xfrm flipV="1">
            <a:off x="8108186" y="3406664"/>
            <a:ext cx="942964" cy="787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5FCFD9-D181-4EB2-B5F1-4E88789BD059}"/>
              </a:ext>
            </a:extLst>
          </p:cNvPr>
          <p:cNvCxnSpPr>
            <a:cxnSpLocks/>
          </p:cNvCxnSpPr>
          <p:nvPr/>
        </p:nvCxnSpPr>
        <p:spPr>
          <a:xfrm flipH="1" flipV="1">
            <a:off x="8971868" y="2127776"/>
            <a:ext cx="63375" cy="12788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3095D6-D3B7-4494-8C21-ABD18B8F483E}"/>
              </a:ext>
            </a:extLst>
          </p:cNvPr>
          <p:cNvCxnSpPr>
            <a:cxnSpLocks/>
          </p:cNvCxnSpPr>
          <p:nvPr/>
        </p:nvCxnSpPr>
        <p:spPr>
          <a:xfrm flipH="1">
            <a:off x="3512939" y="2142944"/>
            <a:ext cx="5386895" cy="246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ED9EF7-D62C-4CEA-8B6A-1E19717A7027}"/>
              </a:ext>
            </a:extLst>
          </p:cNvPr>
          <p:cNvCxnSpPr/>
          <p:nvPr/>
        </p:nvCxnSpPr>
        <p:spPr>
          <a:xfrm>
            <a:off x="3512939" y="2165655"/>
            <a:ext cx="0" cy="31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3AB780-193F-4A3B-B05D-2147851EAC8E}"/>
              </a:ext>
            </a:extLst>
          </p:cNvPr>
          <p:cNvSpPr txBox="1"/>
          <p:nvPr/>
        </p:nvSpPr>
        <p:spPr>
          <a:xfrm flipH="1">
            <a:off x="7952178" y="2910801"/>
            <a:ext cx="155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C28874-60D3-4F38-A87C-26E6E4E41FD9}"/>
              </a:ext>
            </a:extLst>
          </p:cNvPr>
          <p:cNvSpPr txBox="1"/>
          <p:nvPr/>
        </p:nvSpPr>
        <p:spPr>
          <a:xfrm flipH="1">
            <a:off x="3079212" y="2279375"/>
            <a:ext cx="1103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pic>
        <p:nvPicPr>
          <p:cNvPr id="1042" name="Picture 18" descr="Buy PWM DC Motor Controller - 5V To 35V - 5A - LED Dimmer Module - KTRON  India">
            <a:extLst>
              <a:ext uri="{FF2B5EF4-FFF2-40B4-BE49-F238E27FC236}">
                <a16:creationId xmlns:a16="http://schemas.microsoft.com/office/drawing/2014/main" id="{07D8C576-BF6B-4921-9947-796F3CE2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41796">
            <a:off x="8024510" y="4303452"/>
            <a:ext cx="1563643" cy="15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CB757F-8419-4D84-BC1E-A34587865720}"/>
              </a:ext>
            </a:extLst>
          </p:cNvPr>
          <p:cNvCxnSpPr/>
          <p:nvPr/>
        </p:nvCxnSpPr>
        <p:spPr>
          <a:xfrm flipH="1">
            <a:off x="8957336" y="4005251"/>
            <a:ext cx="854747" cy="76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914851-6D2E-4345-AD48-40FE61BDDD76}"/>
              </a:ext>
            </a:extLst>
          </p:cNvPr>
          <p:cNvSpPr txBox="1"/>
          <p:nvPr/>
        </p:nvSpPr>
        <p:spPr>
          <a:xfrm>
            <a:off x="8930083" y="4680587"/>
            <a:ext cx="63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 +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038F4E-16BA-4F2B-BAF1-A91A04D7FCE1}"/>
              </a:ext>
            </a:extLst>
          </p:cNvPr>
          <p:cNvCxnSpPr>
            <a:cxnSpLocks/>
          </p:cNvCxnSpPr>
          <p:nvPr/>
        </p:nvCxnSpPr>
        <p:spPr>
          <a:xfrm flipH="1">
            <a:off x="8809507" y="3558867"/>
            <a:ext cx="114870" cy="12448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0E6BEE-A850-40EB-8B80-820DCC9E6441}"/>
              </a:ext>
            </a:extLst>
          </p:cNvPr>
          <p:cNvSpPr txBox="1"/>
          <p:nvPr/>
        </p:nvSpPr>
        <p:spPr>
          <a:xfrm>
            <a:off x="8742998" y="4549806"/>
            <a:ext cx="38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 -</a:t>
            </a:r>
          </a:p>
        </p:txBody>
      </p:sp>
      <p:pic>
        <p:nvPicPr>
          <p:cNvPr id="1044" name="Picture 20" descr="Duracell Alkaline Batteries in Jaipur, ड्यूरासेल एल्कलाइन बैटरी, जयपुर -  Latest Price, Dealers &amp; Retailers in Jaipur">
            <a:extLst>
              <a:ext uri="{FF2B5EF4-FFF2-40B4-BE49-F238E27FC236}">
                <a16:creationId xmlns:a16="http://schemas.microsoft.com/office/drawing/2014/main" id="{689342D5-F2D5-4382-88ED-7ACA7572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85" y="4722369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54BCBB7-3068-49FE-8F41-D53343203295}"/>
              </a:ext>
            </a:extLst>
          </p:cNvPr>
          <p:cNvCxnSpPr>
            <a:cxnSpLocks/>
          </p:cNvCxnSpPr>
          <p:nvPr/>
        </p:nvCxnSpPr>
        <p:spPr>
          <a:xfrm>
            <a:off x="4944696" y="4370451"/>
            <a:ext cx="3803604" cy="117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4FE4469-9F86-4AE3-8308-8CA09CDC0B3D}"/>
              </a:ext>
            </a:extLst>
          </p:cNvPr>
          <p:cNvCxnSpPr/>
          <p:nvPr/>
        </p:nvCxnSpPr>
        <p:spPr>
          <a:xfrm>
            <a:off x="4944696" y="4383770"/>
            <a:ext cx="0" cy="3718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07BC63F9-E64C-4770-A5A6-9BC6ADF1FA8E}"/>
              </a:ext>
            </a:extLst>
          </p:cNvPr>
          <p:cNvCxnSpPr>
            <a:cxnSpLocks/>
          </p:cNvCxnSpPr>
          <p:nvPr/>
        </p:nvCxnSpPr>
        <p:spPr>
          <a:xfrm flipH="1">
            <a:off x="8728412" y="4383770"/>
            <a:ext cx="19888" cy="3718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3D7AB26B-D844-4DCD-B1EB-F1B8B6FDC73F}"/>
              </a:ext>
            </a:extLst>
          </p:cNvPr>
          <p:cNvCxnSpPr/>
          <p:nvPr/>
        </p:nvCxnSpPr>
        <p:spPr>
          <a:xfrm flipV="1">
            <a:off x="5284932" y="4509406"/>
            <a:ext cx="0" cy="2129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2D1F7A5-698E-459C-B1FE-B693722D2D23}"/>
              </a:ext>
            </a:extLst>
          </p:cNvPr>
          <p:cNvCxnSpPr>
            <a:cxnSpLocks/>
          </p:cNvCxnSpPr>
          <p:nvPr/>
        </p:nvCxnSpPr>
        <p:spPr>
          <a:xfrm>
            <a:off x="5284932" y="4509406"/>
            <a:ext cx="33360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679DDE89-E9F3-4205-8C5D-6B43407BB2A3}"/>
              </a:ext>
            </a:extLst>
          </p:cNvPr>
          <p:cNvCxnSpPr/>
          <p:nvPr/>
        </p:nvCxnSpPr>
        <p:spPr>
          <a:xfrm>
            <a:off x="8620956" y="4509406"/>
            <a:ext cx="0" cy="2651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2B6DA42-377B-47B6-9D4E-ADE1346A5038}"/>
              </a:ext>
            </a:extLst>
          </p:cNvPr>
          <p:cNvSpPr txBox="1"/>
          <p:nvPr/>
        </p:nvSpPr>
        <p:spPr>
          <a:xfrm>
            <a:off x="4598694" y="4615887"/>
            <a:ext cx="490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 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0E9F2E-60AF-4D1F-B586-1B0383360B47}"/>
              </a:ext>
            </a:extLst>
          </p:cNvPr>
          <p:cNvSpPr txBox="1"/>
          <p:nvPr/>
        </p:nvSpPr>
        <p:spPr>
          <a:xfrm>
            <a:off x="8562188" y="4182135"/>
            <a:ext cx="3504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V +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504990C-36D6-4AD0-BED1-226633C179A0}"/>
              </a:ext>
            </a:extLst>
          </p:cNvPr>
          <p:cNvSpPr txBox="1"/>
          <p:nvPr/>
        </p:nvSpPr>
        <p:spPr>
          <a:xfrm>
            <a:off x="8387572" y="4605110"/>
            <a:ext cx="4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70C1B9-161B-4490-BF1F-2BE17C9A1E3A}"/>
              </a:ext>
            </a:extLst>
          </p:cNvPr>
          <p:cNvSpPr txBox="1"/>
          <p:nvPr/>
        </p:nvSpPr>
        <p:spPr>
          <a:xfrm>
            <a:off x="5239350" y="4577814"/>
            <a:ext cx="45925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V-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19092CA-1D90-4F8C-B862-E859FC63F343}"/>
              </a:ext>
            </a:extLst>
          </p:cNvPr>
          <p:cNvCxnSpPr>
            <a:cxnSpLocks/>
          </p:cNvCxnSpPr>
          <p:nvPr/>
        </p:nvCxnSpPr>
        <p:spPr>
          <a:xfrm>
            <a:off x="3512939" y="2161963"/>
            <a:ext cx="0" cy="3184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4526C8F8-C227-4F4D-A37D-7589E0A79F9B}"/>
              </a:ext>
            </a:extLst>
          </p:cNvPr>
          <p:cNvSpPr txBox="1"/>
          <p:nvPr/>
        </p:nvSpPr>
        <p:spPr>
          <a:xfrm>
            <a:off x="848242" y="652618"/>
            <a:ext cx="720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CIRCUIT CONNECTIONS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9C65FF-1C28-816D-9F80-40102442E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946" y="2323748"/>
            <a:ext cx="509657" cy="6741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340B56-82FA-A185-82B8-44BD72AE10BE}"/>
              </a:ext>
            </a:extLst>
          </p:cNvPr>
          <p:cNvSpPr/>
          <p:nvPr/>
        </p:nvSpPr>
        <p:spPr>
          <a:xfrm>
            <a:off x="6206279" y="2857279"/>
            <a:ext cx="402630" cy="206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9E1A2-2F0D-BC6C-2E32-D1A5DA7FF282}"/>
              </a:ext>
            </a:extLst>
          </p:cNvPr>
          <p:cNvSpPr txBox="1"/>
          <p:nvPr/>
        </p:nvSpPr>
        <p:spPr>
          <a:xfrm>
            <a:off x="6053948" y="2819894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VCC</a:t>
            </a:r>
            <a:endParaRPr lang="en-IN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3884B-619B-1066-BE35-321B139CE185}"/>
              </a:ext>
            </a:extLst>
          </p:cNvPr>
          <p:cNvSpPr txBox="1"/>
          <p:nvPr/>
        </p:nvSpPr>
        <p:spPr>
          <a:xfrm>
            <a:off x="6415387" y="290425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DATA</a:t>
            </a:r>
            <a:endParaRPr lang="en-IN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C802-E3BE-73CE-4389-60C36ABC54BF}"/>
              </a:ext>
            </a:extLst>
          </p:cNvPr>
          <p:cNvSpPr txBox="1"/>
          <p:nvPr/>
        </p:nvSpPr>
        <p:spPr>
          <a:xfrm>
            <a:off x="6104083" y="3017059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GND</a:t>
            </a:r>
            <a:endParaRPr lang="en-IN" sz="7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A1369C5-ED5E-2D36-7ED4-8F5A381DFD9E}"/>
              </a:ext>
            </a:extLst>
          </p:cNvPr>
          <p:cNvCxnSpPr>
            <a:cxnSpLocks/>
          </p:cNvCxnSpPr>
          <p:nvPr/>
        </p:nvCxnSpPr>
        <p:spPr>
          <a:xfrm rot="10800000">
            <a:off x="3985723" y="2570019"/>
            <a:ext cx="2255520" cy="41148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43C3C4-B399-5D2F-698B-6C17F217F956}"/>
              </a:ext>
            </a:extLst>
          </p:cNvPr>
          <p:cNvCxnSpPr/>
          <p:nvPr/>
        </p:nvCxnSpPr>
        <p:spPr>
          <a:xfrm rot="5400000">
            <a:off x="4986483" y="2006139"/>
            <a:ext cx="370840" cy="237236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26BC51-5BE4-0513-56BD-9D80F1D44F76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289763" y="3117087"/>
            <a:ext cx="3167302" cy="542109"/>
          </a:xfrm>
          <a:prstGeom prst="bentConnector3">
            <a:avLst>
              <a:gd name="adj1" fmla="val -721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uy Resistor 1W 5% 10kohm (10k) at the right price @ electrokit">
            <a:extLst>
              <a:ext uri="{FF2B5EF4-FFF2-40B4-BE49-F238E27FC236}">
                <a16:creationId xmlns:a16="http://schemas.microsoft.com/office/drawing/2014/main" id="{C0FE8872-DF01-40AD-AB44-BF2FD3A1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69" y="2851043"/>
            <a:ext cx="844478" cy="2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BB99D-9E26-BA85-5A4A-3012237579BB}"/>
              </a:ext>
            </a:extLst>
          </p:cNvPr>
          <p:cNvCxnSpPr>
            <a:stCxn id="12" idx="3"/>
          </p:cNvCxnSpPr>
          <p:nvPr/>
        </p:nvCxnSpPr>
        <p:spPr>
          <a:xfrm flipV="1">
            <a:off x="6457065" y="2851043"/>
            <a:ext cx="0" cy="26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55D66B-7211-32FA-784C-4525EED58AD6}"/>
              </a:ext>
            </a:extLst>
          </p:cNvPr>
          <p:cNvCxnSpPr>
            <a:stCxn id="7" idx="2"/>
            <a:endCxn id="7" idx="2"/>
          </p:cNvCxnSpPr>
          <p:nvPr/>
        </p:nvCxnSpPr>
        <p:spPr>
          <a:xfrm>
            <a:off x="6209600" y="30045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1DC148-4126-1C1C-891D-A9627DD85BD1}"/>
              </a:ext>
            </a:extLst>
          </p:cNvPr>
          <p:cNvCxnSpPr/>
          <p:nvPr/>
        </p:nvCxnSpPr>
        <p:spPr>
          <a:xfrm>
            <a:off x="8866942" y="2142944"/>
            <a:ext cx="90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44CEB58-077D-4CC4-6E22-5446B4A4E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5243" y="5590859"/>
            <a:ext cx="1527055" cy="104463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9477A4-6B34-1D5A-AEE9-C7F7C3262539}"/>
              </a:ext>
            </a:extLst>
          </p:cNvPr>
          <p:cNvCxnSpPr>
            <a:cxnSpLocks/>
          </p:cNvCxnSpPr>
          <p:nvPr/>
        </p:nvCxnSpPr>
        <p:spPr>
          <a:xfrm>
            <a:off x="7952178" y="4389928"/>
            <a:ext cx="101684" cy="17232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CBB8DF-41FE-40A2-782D-D6505B2EF1E3}"/>
              </a:ext>
            </a:extLst>
          </p:cNvPr>
          <p:cNvCxnSpPr>
            <a:cxnSpLocks/>
          </p:cNvCxnSpPr>
          <p:nvPr/>
        </p:nvCxnSpPr>
        <p:spPr>
          <a:xfrm>
            <a:off x="7352491" y="4509406"/>
            <a:ext cx="88632" cy="14920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944A5A-FF4D-54F6-A339-F5906A1FC3FF}"/>
              </a:ext>
            </a:extLst>
          </p:cNvPr>
          <p:cNvCxnSpPr/>
          <p:nvPr/>
        </p:nvCxnSpPr>
        <p:spPr>
          <a:xfrm>
            <a:off x="8049142" y="6113177"/>
            <a:ext cx="119969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8C2B72F-7BF8-D9C8-8F61-348A59B9C2A5}"/>
              </a:ext>
            </a:extLst>
          </p:cNvPr>
          <p:cNvCxnSpPr>
            <a:cxnSpLocks/>
          </p:cNvCxnSpPr>
          <p:nvPr/>
        </p:nvCxnSpPr>
        <p:spPr>
          <a:xfrm flipH="1" flipV="1">
            <a:off x="7441124" y="6001485"/>
            <a:ext cx="1847656" cy="10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01EB6-BB6A-9210-FA66-60F5E06E41A3}"/>
              </a:ext>
            </a:extLst>
          </p:cNvPr>
          <p:cNvCxnSpPr/>
          <p:nvPr/>
        </p:nvCxnSpPr>
        <p:spPr>
          <a:xfrm>
            <a:off x="9288780" y="6012180"/>
            <a:ext cx="30480" cy="1009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A0C110-CE8B-CF03-C743-00431F3A1CA5}"/>
              </a:ext>
            </a:extLst>
          </p:cNvPr>
          <p:cNvSpPr txBox="1"/>
          <p:nvPr/>
        </p:nvSpPr>
        <p:spPr>
          <a:xfrm>
            <a:off x="334295" y="1066232"/>
            <a:ext cx="110907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Objectives :</a:t>
            </a:r>
          </a:p>
          <a:p>
            <a:endParaRPr dirty="0"/>
          </a:p>
          <a:p>
            <a:endParaRPr dirty="0"/>
          </a:p>
          <a:p>
            <a:r>
              <a:rPr lang="en-US" dirty="0"/>
              <a:t>To design and develop a Peltier-based thermoelectric cooling system controlled by an ESP32.To monitor real-time</a:t>
            </a:r>
          </a:p>
          <a:p>
            <a:endParaRPr dirty="0"/>
          </a:p>
          <a:p>
            <a:r>
              <a:rPr lang="en-IN" dirty="0"/>
              <a:t> </a:t>
            </a:r>
            <a:r>
              <a:rPr dirty="0"/>
              <a:t>temperature using a DS18B20 sensor . To automate the cooling process when the temperature exceeds 50°C using a </a:t>
            </a:r>
          </a:p>
          <a:p>
            <a:endParaRPr dirty="0"/>
          </a:p>
          <a:p>
            <a:r>
              <a:rPr dirty="0"/>
              <a:t>MOSFET . To regulate the cooling intensity manually using a PWM controller . To ensure continuous operation of the </a:t>
            </a:r>
          </a:p>
          <a:p>
            <a:endParaRPr dirty="0"/>
          </a:p>
          <a:p>
            <a:r>
              <a:rPr dirty="0"/>
              <a:t>cooling system until </a:t>
            </a:r>
            <a:r>
              <a:rPr lang="en-IN" dirty="0"/>
              <a:t>it is manually stopped </a:t>
            </a:r>
            <a:r>
              <a:rPr dirty="0"/>
              <a:t>. To enhance system efficiency by adding a fan for heat </a:t>
            </a:r>
          </a:p>
          <a:p>
            <a:endParaRPr dirty="0"/>
          </a:p>
          <a:p>
            <a:r>
              <a:rPr dirty="0"/>
              <a:t>dissipation . To create a stable and efficient temperature regulation system for real-time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07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Peltier Effect?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Peltier Effect is a thermoelectric phenomenon where heat is absorbed or released when an electric current passes through a junction of two different conductors.</a:t>
            </a:r>
          </a:p>
          <a:p>
            <a:endParaRPr/>
          </a:p>
          <a:p>
            <a:r>
              <a:t>In our project, the Peltier module uses this effect to create a temperature difference, allowing for active cooling.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a Peltier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typical Peltier module (TEC1-12706) has two ceramic plates with thermoelectric materials in between. When DC current is applied, one side becomes hot and the other cold.</a:t>
            </a:r>
          </a:p>
          <a:p>
            <a:endParaRPr/>
          </a:p>
          <a:p>
            <a:r>
              <a:t>The cold side is used for cooling the desired area, while the hot side is dissipated using a heat sink and fan.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FCCB-CA8A-5EA4-574D-8F356592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1" y="376743"/>
            <a:ext cx="10515600" cy="83038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 METHODOLOGY               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2A7C-5BC3-61D2-4EF8-D8BDFE6A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21" y="1356852"/>
            <a:ext cx="10976312" cy="5338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3300" dirty="0"/>
              <a:t>Component Selection and Setup:</a:t>
            </a:r>
            <a:endParaRPr lang="en-IN" sz="3300" dirty="0"/>
          </a:p>
          <a:p>
            <a:pPr marL="0" indent="0">
              <a:buNone/>
            </a:pPr>
            <a:endParaRPr sz="3300" dirty="0"/>
          </a:p>
          <a:p>
            <a:r>
              <a:rPr dirty="0"/>
              <a:t>Selected ESP32-WROOM-32D for its Wi-Fi capability and low power consumption.</a:t>
            </a:r>
          </a:p>
          <a:p>
            <a:r>
              <a:rPr dirty="0"/>
              <a:t>Used a DS18B20 sensor for its reliability in measuring temperature.</a:t>
            </a:r>
          </a:p>
          <a:p>
            <a:r>
              <a:rPr dirty="0"/>
              <a:t>Chose a TEC1-12706 Peltier module for its high cooling efficiency.</a:t>
            </a:r>
          </a:p>
          <a:p>
            <a:r>
              <a:rPr dirty="0"/>
              <a:t>Used an IRLZ44N MOSFET for switching because of its high current handling capacity.</a:t>
            </a:r>
          </a:p>
          <a:p>
            <a:r>
              <a:rPr dirty="0"/>
              <a:t>Integrated a PWM controller to adjust the cooling intensity based on real-time needs.</a:t>
            </a:r>
          </a:p>
          <a:p>
            <a:endParaRPr dirty="0"/>
          </a:p>
          <a:p>
            <a:pPr marL="0" indent="0">
              <a:buNone/>
            </a:pPr>
            <a:r>
              <a:rPr sz="3300" dirty="0"/>
              <a:t>System Configuration:</a:t>
            </a:r>
            <a:endParaRPr lang="en-IN" sz="3300" dirty="0"/>
          </a:p>
          <a:p>
            <a:pPr marL="0" indent="0">
              <a:buNone/>
            </a:pPr>
            <a:endParaRPr sz="3300" dirty="0"/>
          </a:p>
          <a:p>
            <a:r>
              <a:rPr dirty="0"/>
              <a:t>Configured ESP32 GPIO pins to handle input from the DS18B20 sensor.</a:t>
            </a:r>
          </a:p>
          <a:p>
            <a:r>
              <a:rPr dirty="0"/>
              <a:t>Defined control logic in Arduino IDE to trigger the MOSFET when the temperature exceeds the threshold.</a:t>
            </a:r>
          </a:p>
          <a:p>
            <a:r>
              <a:rPr dirty="0"/>
              <a:t>Tuned the PWM controller’s duty cycle to control the voltage applied to the Peltier module.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8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C39C-CAC3-0DA6-0FC6-8EEAC99B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r>
              <a:rPr lang="en-US" dirty="0"/>
              <a:t>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6727-FE84-0E88-1A6F-5CED7BA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03592"/>
            <a:ext cx="10629900" cy="62020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3800" b="1" dirty="0"/>
              <a:t>Algorithm and Logic Flow:</a:t>
            </a:r>
            <a:endParaRPr lang="en-IN" sz="3800" b="1" dirty="0"/>
          </a:p>
          <a:p>
            <a:pPr marL="0" indent="0">
              <a:buNone/>
            </a:pPr>
            <a:endParaRPr sz="3800" b="1" dirty="0"/>
          </a:p>
          <a:p>
            <a:r>
              <a:rPr dirty="0"/>
              <a:t>System starts in monitoring mode.</a:t>
            </a:r>
          </a:p>
          <a:p>
            <a:r>
              <a:rPr dirty="0"/>
              <a:t>DS18B20 sends real-time temperature and humidity data to the ESP32.</a:t>
            </a:r>
          </a:p>
          <a:p>
            <a:r>
              <a:rPr dirty="0"/>
              <a:t>If temperature &gt; 50°C → ESP32 sends a HIGH signal to the MOSFET gate.</a:t>
            </a:r>
          </a:p>
          <a:p>
            <a:r>
              <a:rPr dirty="0"/>
              <a:t>MOSFET switches ON → Current flows to the Peltier module via the PWM controller.</a:t>
            </a:r>
          </a:p>
          <a:p>
            <a:r>
              <a:rPr dirty="0"/>
              <a:t>Peltier starts cooling → Cooling intensity adjusted manually using the PWM controller.</a:t>
            </a:r>
          </a:p>
          <a:p>
            <a:r>
              <a:rPr dirty="0"/>
              <a:t>Peltier continues working even if the temperature drops.</a:t>
            </a:r>
          </a:p>
          <a:p>
            <a:r>
              <a:rPr dirty="0"/>
              <a:t>System runs continuously once triggered.</a:t>
            </a:r>
          </a:p>
          <a:p>
            <a:endParaRPr dirty="0"/>
          </a:p>
          <a:p>
            <a:pPr marL="0" indent="0">
              <a:buNone/>
            </a:pPr>
            <a:r>
              <a:rPr sz="3100" dirty="0"/>
              <a:t>Safety measures:</a:t>
            </a:r>
          </a:p>
          <a:p>
            <a:endParaRPr lang="en-IN" dirty="0"/>
          </a:p>
          <a:p>
            <a:r>
              <a:rPr dirty="0"/>
              <a:t>  We are using a heat sink on the Peltier module to improve heat dissipation and even a fan to ensure proper heat dissipation.</a:t>
            </a:r>
          </a:p>
          <a:p>
            <a:endParaRPr dirty="0"/>
          </a:p>
          <a:p>
            <a:r>
              <a:rPr dirty="0"/>
              <a:t>We are using N-channel MOSFET (IRLZ44N) to ensure that the Peltier module gets correct current from the esp32.</a:t>
            </a:r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8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IoT 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HTML/JavaScript-based web interface is created for real-time temperature monitoring.</a:t>
            </a:r>
          </a:p>
          <a:p>
            <a:endParaRPr dirty="0"/>
          </a:p>
          <a:p>
            <a:r>
              <a:rPr dirty="0"/>
              <a:t>The ESP32 hosts a webpage via Wi-Fi, displaying live temperature data read from the DS18B20 sensor.</a:t>
            </a:r>
          </a:p>
          <a:p>
            <a:endParaRPr dirty="0"/>
          </a:p>
          <a:p>
            <a:r>
              <a:rPr dirty="0"/>
              <a:t>This enables remote observation of the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812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Georgia</vt:lpstr>
      <vt:lpstr>Office Theme</vt:lpstr>
      <vt:lpstr>Peltier-Based Thermoelectric Cooler using PWM Controller and IoT Web Interface</vt:lpstr>
      <vt:lpstr>INTRODUCTION  :</vt:lpstr>
      <vt:lpstr>PowerPoint Presentation</vt:lpstr>
      <vt:lpstr>PowerPoint Presentation</vt:lpstr>
      <vt:lpstr>What is the Peltier Effect?</vt:lpstr>
      <vt:lpstr>Working of a Peltier Module</vt:lpstr>
      <vt:lpstr> METHODOLOGY               </vt:lpstr>
      <vt:lpstr>                                     </vt:lpstr>
      <vt:lpstr>IoT Interface Overview</vt:lpstr>
      <vt:lpstr>Advantages of the System</vt:lpstr>
      <vt:lpstr>Results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maheshwarthota2006@outlook.com</dc:creator>
  <cp:lastModifiedBy>Thejeswara Reddy</cp:lastModifiedBy>
  <cp:revision>10</cp:revision>
  <dcterms:created xsi:type="dcterms:W3CDTF">2025-03-10T16:57:17Z</dcterms:created>
  <dcterms:modified xsi:type="dcterms:W3CDTF">2025-04-20T20:54:04Z</dcterms:modified>
</cp:coreProperties>
</file>