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18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8D1D7-670D-473D-BB3E-6AADEECA192D}" v="17" dt="2025-04-22T16:10:38.66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43" y="747251"/>
            <a:ext cx="10658169" cy="2974258"/>
          </a:xfrm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Environmental Sound Classification using CNN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B68B7-99C2-C4D9-E4D1-A9BCCC62AA41}"/>
              </a:ext>
            </a:extLst>
          </p:cNvPr>
          <p:cNvSpPr txBox="1"/>
          <p:nvPr/>
        </p:nvSpPr>
        <p:spPr>
          <a:xfrm>
            <a:off x="4844215" y="3429000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tx1">
                    <a:lumMod val="50000"/>
                  </a:schemeClr>
                </a:solidFill>
              </a:rPr>
              <a:t>Team Members :</a:t>
            </a:r>
            <a:endParaRPr lang="en-IN" sz="28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F07A-977C-220C-C091-D73FFD071AF3}"/>
              </a:ext>
            </a:extLst>
          </p:cNvPr>
          <p:cNvSpPr txBox="1"/>
          <p:nvPr/>
        </p:nvSpPr>
        <p:spPr>
          <a:xfrm>
            <a:off x="3770780" y="4454013"/>
            <a:ext cx="4650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 Noothan                       [CB.SC.U4AIE24156]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 THEJESWARA REDDY  [CB.SC.U4AIE24129]</a:t>
            </a:r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054" y="606153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439D2-8726-3EDD-29E6-B0357B8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" y="0"/>
            <a:ext cx="5669604" cy="3024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96EAF-52E7-28F1-0B52-8B9E9271CE1E}"/>
              </a:ext>
            </a:extLst>
          </p:cNvPr>
          <p:cNvSpPr txBox="1"/>
          <p:nvPr/>
        </p:nvSpPr>
        <p:spPr>
          <a:xfrm>
            <a:off x="5955982" y="34851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Both training and validation accuracy increased steadily, showing that the model is learning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validation accuracy closely follows the training accuracy, indicating: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 major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generalizes well to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After around 50 epochs, the accuracy stabilizes, reaching over 93%.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FE6A83-BEC5-181C-2D5C-E3271AE1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3429000"/>
            <a:ext cx="5315902" cy="2874825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0240D884-5C2E-876C-1857-5986CEE8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60" y="2933839"/>
            <a:ext cx="64317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graph shows how the loss decreases over time (epochs) for both training and validation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Loss steadily decreases, showing that the model is learning well from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 Loss also decreases initially, but flattens out after ~40 epochs, indicating stable performance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gap between the two lines is small, meaning there is no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loss means the model is making fewer prediction errors.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6BEE2-DC3B-2B10-3202-788A0C6D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" y="391160"/>
            <a:ext cx="6354763" cy="3335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7F5A83-AD30-06FB-1B02-95E0821580F3}"/>
              </a:ext>
            </a:extLst>
          </p:cNvPr>
          <p:cNvSpPr txBox="1"/>
          <p:nvPr/>
        </p:nvSpPr>
        <p:spPr>
          <a:xfrm>
            <a:off x="6431280" y="391160"/>
            <a:ext cx="5882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High Performing Classes: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Air_conditioner</a:t>
            </a:r>
            <a:r>
              <a:rPr lang="en-US" dirty="0"/>
              <a:t> and </a:t>
            </a:r>
            <a:r>
              <a:rPr lang="en-US" dirty="0" err="1"/>
              <a:t>engine_idling</a:t>
            </a:r>
            <a:r>
              <a:rPr lang="en-US" dirty="0"/>
              <a:t> have both precision and recall close to 1.0, indicating near-perfect classification.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Siren, drilling, and jackhammer also perform very well with high scores.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Moderate Performing Classes: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Children_playing</a:t>
            </a:r>
            <a:r>
              <a:rPr lang="en-US" dirty="0"/>
              <a:t>, </a:t>
            </a:r>
            <a:r>
              <a:rPr lang="en-US" dirty="0" err="1"/>
              <a:t>dog_bark</a:t>
            </a:r>
            <a:r>
              <a:rPr lang="en-US" dirty="0"/>
              <a:t>, and </a:t>
            </a:r>
            <a:r>
              <a:rPr lang="en-US" dirty="0" err="1"/>
              <a:t>street_music</a:t>
            </a:r>
            <a:r>
              <a:rPr lang="en-US" dirty="0"/>
              <a:t> have slightly lower precision and recall values (~0.87–0.91), suggesting room for improvement.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4E178-D891-1796-2629-3256623A16E3}"/>
              </a:ext>
            </a:extLst>
          </p:cNvPr>
          <p:cNvSpPr txBox="1"/>
          <p:nvPr/>
        </p:nvSpPr>
        <p:spPr>
          <a:xfrm>
            <a:off x="4561841" y="4024450"/>
            <a:ext cx="754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b="1" dirty="0"/>
              <a:t>Lowest Recall: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Gun_shot</a:t>
            </a:r>
            <a:r>
              <a:rPr lang="en-US" dirty="0"/>
              <a:t> has noticeably lower recall (~0.87) than precision (~0.96), meaning some actual gunshot instances were missed by the model</a:t>
            </a:r>
          </a:p>
          <a:p>
            <a:r>
              <a:rPr lang="en-US" dirty="0"/>
              <a:t>4.</a:t>
            </a:r>
            <a:r>
              <a:rPr lang="en-US" b="1" dirty="0"/>
              <a:t>Balanced vs Imbalanced: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Most classes show balanced precision and recall (bars are close in height), but </a:t>
            </a:r>
            <a:r>
              <a:rPr lang="en-US" dirty="0" err="1"/>
              <a:t>gun_shot</a:t>
            </a:r>
            <a:r>
              <a:rPr lang="en-US" dirty="0"/>
              <a:t> shows a visible gap — a potential area for model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169E-F068-E7FD-4088-32E996139689}"/>
              </a:ext>
            </a:extLst>
          </p:cNvPr>
          <p:cNvSpPr txBox="1"/>
          <p:nvPr/>
        </p:nvSpPr>
        <p:spPr>
          <a:xfrm>
            <a:off x="558800" y="152400"/>
            <a:ext cx="2455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Limitations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8520D-7DBC-CA9B-AB3B-D4D93E6E7F73}"/>
              </a:ext>
            </a:extLst>
          </p:cNvPr>
          <p:cNvSpPr txBox="1"/>
          <p:nvPr/>
        </p:nvSpPr>
        <p:spPr>
          <a:xfrm>
            <a:off x="1442720" y="1047095"/>
            <a:ext cx="93370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Limited Dataset Size:UrbanSound8K has only 8732 labeled samples, which may not be sufficient to generalize to real-world noisy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Model Architecture Simplicity: A Conv1D CNN, while efficient, may not capture complex temporal patterns as effectively as models like LSTM, GRU, or Transformer-based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 imbalance and Misclassification : certain class like </a:t>
            </a:r>
            <a:r>
              <a:rPr lang="en-US" sz="2000" b="1" dirty="0" err="1"/>
              <a:t>gun_shot</a:t>
            </a:r>
            <a:r>
              <a:rPr lang="en-US" sz="2000" b="1" dirty="0"/>
              <a:t> have lower recall due to fewer samples, leading to biased learning and reduced performance for underrepresented sounds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84190-9B6A-81C6-8C0B-872C9457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43FA5-ADEC-4A27-D306-182DC9210A86}"/>
              </a:ext>
            </a:extLst>
          </p:cNvPr>
          <p:cNvSpPr txBox="1"/>
          <p:nvPr/>
        </p:nvSpPr>
        <p:spPr>
          <a:xfrm>
            <a:off x="589280" y="426720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Future Work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10EBC-0895-9025-2695-4D48F6C44DF1}"/>
              </a:ext>
            </a:extLst>
          </p:cNvPr>
          <p:cNvSpPr txBox="1"/>
          <p:nvPr/>
        </p:nvSpPr>
        <p:spPr>
          <a:xfrm>
            <a:off x="1828562" y="1264980"/>
            <a:ext cx="913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Explore Advanced Architectures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Implement models like LSTM, GRU, or Transformer-based networks to better capture temporal</a:t>
            </a:r>
          </a:p>
          <a:p>
            <a:r>
              <a:rPr lang="en-US" dirty="0"/>
              <a:t>  dependencies in audio signals.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Real-World and Cross-Dataset Testing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Evaluate the model on other datasets (e.g., ESC-50, </a:t>
            </a:r>
            <a:r>
              <a:rPr lang="en-US" dirty="0" err="1"/>
              <a:t>AudioSet</a:t>
            </a:r>
            <a:r>
              <a:rPr lang="en-US" dirty="0"/>
              <a:t>) and real-world recordings to   </a:t>
            </a:r>
          </a:p>
          <a:p>
            <a:r>
              <a:rPr lang="en-US" dirty="0"/>
              <a:t>  improve generalizability and robustness.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Deploy Real-Time System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Integrate the model into an edge device or web interface for live sound detection and classification, </a:t>
            </a:r>
          </a:p>
          <a:p>
            <a:r>
              <a:rPr lang="en-US" dirty="0"/>
              <a:t>  enabling practical IoT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4106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0" y="762000"/>
            <a:ext cx="5641848" cy="5029200"/>
          </a:xfrm>
        </p:spPr>
        <p:txBody>
          <a:bodyPr/>
          <a:lstStyle/>
          <a:p>
            <a:r>
              <a:rPr lang="en-US" sz="5400" dirty="0">
                <a:latin typeface="Arial Rounded MT Bold" panose="020F07040305040302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662210"/>
              </p:ext>
            </p:extLst>
          </p:nvPr>
        </p:nvGraphicFramePr>
        <p:xfrm>
          <a:off x="7256206" y="0"/>
          <a:ext cx="4178710" cy="6816704"/>
        </p:xfrm>
        <a:graphic>
          <a:graphicData uri="http://schemas.openxmlformats.org/drawingml/2006/table">
            <a:tbl>
              <a:tblPr firstRow="1" bandRow="1"/>
              <a:tblGrid>
                <a:gridCol w="417871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789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0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/>
                        <a:t>Objective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algn="r"/>
                      <a:r>
                        <a:rPr lang="en" sz="2000" b="0" u="none" dirty="0"/>
                        <a:t>Literature  review</a:t>
                      </a:r>
                      <a:r>
                        <a:rPr lang="en" sz="2000" u="sng" dirty="0"/>
                        <a:t> </a:t>
                      </a:r>
                    </a:p>
                    <a:p>
                      <a:pPr algn="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About Our Dataset</a:t>
                      </a:r>
                      <a:endParaRPr lang="en-US" sz="20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 and Disadvantages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0968534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358511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586047"/>
                  </a:ext>
                </a:extLst>
              </a:tr>
              <a:tr h="76445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b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29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6" y="304800"/>
            <a:ext cx="5002751" cy="703006"/>
          </a:xfrm>
        </p:spPr>
        <p:txBody>
          <a:bodyPr/>
          <a:lstStyle/>
          <a:p>
            <a:r>
              <a:rPr lang="en-US" sz="4000" dirty="0"/>
              <a:t>INTRODUCTION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228F4-F274-F86A-D704-2CEE589A56D5}"/>
              </a:ext>
            </a:extLst>
          </p:cNvPr>
          <p:cNvSpPr txBox="1"/>
          <p:nvPr/>
        </p:nvSpPr>
        <p:spPr>
          <a:xfrm>
            <a:off x="865240" y="1441725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Environmental Sound Classification (ESC) is the task of identifying and categorizing sounds from the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It focuses on recognizing common everyday sounds such as dog barks, sirens, and drilling.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project deals with analyzing and recognizing various non-speech, non-music environmental sounds.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Environmental sound classification has applications in smart cities, security systems, and context-aware devices.</a:t>
            </a:r>
            <a:endParaRPr lang="en-IN" sz="2000" b="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394AEA7-0D99-8A14-2267-A4C63B6FD6A2}"/>
              </a:ext>
            </a:extLst>
          </p:cNvPr>
          <p:cNvSpPr txBox="1">
            <a:spLocks/>
          </p:cNvSpPr>
          <p:nvPr/>
        </p:nvSpPr>
        <p:spPr>
          <a:xfrm>
            <a:off x="10166555" y="6243485"/>
            <a:ext cx="717951" cy="3945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 </a:t>
            </a:r>
            <a:fld id="{58FB4751-880F-D840-AAA9-3A15815CC996}" type="slidenum">
              <a:rPr lang="en-US" sz="3200" b="1" smtClean="0"/>
              <a:pPr/>
              <a:t>3</a:t>
            </a:fld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43" y="265470"/>
            <a:ext cx="5449824" cy="864354"/>
          </a:xfrm>
        </p:spPr>
        <p:txBody>
          <a:bodyPr anchor="b"/>
          <a:lstStyle/>
          <a:p>
            <a:r>
              <a:rPr lang="en-US" u="sng" dirty="0"/>
              <a:t>Objectives 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0D1EC4-DE57-0F78-CDA0-AEAF0184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1" y="2334996"/>
            <a:ext cx="117409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categorize different environmental sounds like traffic, alarms, and footsteps.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Neural Networks (DNNs)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help the model learn patterns in the audio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MFCCs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get important features from the sounds for better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the model’s performance with techniques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Dropout.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893634B-0038-D256-FF49-7DD10E3BF5E0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z="3200" b="1" smtClean="0"/>
              <a:pPr/>
              <a:t>4</a:t>
            </a:fld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324464"/>
            <a:ext cx="7534656" cy="914400"/>
          </a:xfrm>
        </p:spPr>
        <p:txBody>
          <a:bodyPr/>
          <a:lstStyle/>
          <a:p>
            <a:r>
              <a:rPr lang="en" u="sng" dirty="0"/>
              <a:t>LITERATURE  REVIEW :</a:t>
            </a:r>
            <a:endParaRPr lang="en-US" u="sng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103210F-F021-C736-8126-5F3B3544DFA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96444634"/>
              </p:ext>
            </p:extLst>
          </p:nvPr>
        </p:nvGraphicFramePr>
        <p:xfrm>
          <a:off x="1465006" y="2903588"/>
          <a:ext cx="8268929" cy="19475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4314">
                  <a:extLst>
                    <a:ext uri="{9D8B030D-6E8A-4147-A177-3AD203B41FA5}">
                      <a16:colId xmlns:a16="http://schemas.microsoft.com/office/drawing/2014/main" val="1662754309"/>
                    </a:ext>
                  </a:extLst>
                </a:gridCol>
                <a:gridCol w="1610151">
                  <a:extLst>
                    <a:ext uri="{9D8B030D-6E8A-4147-A177-3AD203B41FA5}">
                      <a16:colId xmlns:a16="http://schemas.microsoft.com/office/drawing/2014/main" val="3492865499"/>
                    </a:ext>
                  </a:extLst>
                </a:gridCol>
                <a:gridCol w="2067232">
                  <a:extLst>
                    <a:ext uri="{9D8B030D-6E8A-4147-A177-3AD203B41FA5}">
                      <a16:colId xmlns:a16="http://schemas.microsoft.com/office/drawing/2014/main" val="2162983714"/>
                    </a:ext>
                  </a:extLst>
                </a:gridCol>
                <a:gridCol w="2067232">
                  <a:extLst>
                    <a:ext uri="{9D8B030D-6E8A-4147-A177-3AD203B41FA5}">
                      <a16:colId xmlns:a16="http://schemas.microsoft.com/office/drawing/2014/main" val="3071771289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Data set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Model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Accuracy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02581"/>
                  </a:ext>
                </a:extLst>
              </a:tr>
              <a:tr h="3895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CNN Model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Urbansound8k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CNN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86.70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011"/>
                  </a:ext>
                </a:extLst>
              </a:tr>
              <a:tr h="3895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CNN Latent subspaces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Urbansound8k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Latent Subspace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85.01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47379"/>
                  </a:ext>
                </a:extLst>
              </a:tr>
              <a:tr h="3895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CNN Model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Urbansound8k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Conv2D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91.00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98538"/>
                  </a:ext>
                </a:extLst>
              </a:tr>
              <a:tr h="3895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Proposed model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Urbansound8k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Conv1D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93.13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3226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8D353-11FD-0356-7689-B92A316BEDE7}"/>
              </a:ext>
            </a:extLst>
          </p:cNvPr>
          <p:cNvSpPr txBox="1"/>
          <p:nvPr/>
        </p:nvSpPr>
        <p:spPr>
          <a:xfrm>
            <a:off x="1915521" y="1840393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dirty="0"/>
              <a:t>Comparison with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3" y="24320"/>
            <a:ext cx="9927533" cy="726059"/>
          </a:xfrm>
        </p:spPr>
        <p:txBody>
          <a:bodyPr anchor="b"/>
          <a:lstStyle/>
          <a:p>
            <a:r>
              <a:rPr lang="en-US" u="sng" dirty="0"/>
              <a:t>About Our Dataset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C9BB8-F347-B496-0984-71481A5F4C3C}"/>
              </a:ext>
            </a:extLst>
          </p:cNvPr>
          <p:cNvSpPr txBox="1"/>
          <p:nvPr/>
        </p:nvSpPr>
        <p:spPr>
          <a:xfrm>
            <a:off x="3755923" y="1130710"/>
            <a:ext cx="856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are using urbansound8k dataset . Which contains 8732 audio clips in 10 different class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19BDD-79A1-0C95-D1EC-AD2604EF2EA9}"/>
              </a:ext>
            </a:extLst>
          </p:cNvPr>
          <p:cNvSpPr txBox="1"/>
          <p:nvPr/>
        </p:nvSpPr>
        <p:spPr>
          <a:xfrm>
            <a:off x="3755922" y="1612490"/>
            <a:ext cx="79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The Classes are  Air Conditioner, Car Horn, Children Playing, Dog Bark, Drilling,</a:t>
            </a:r>
          </a:p>
          <a:p>
            <a:r>
              <a:rPr lang="en-US" b="1" dirty="0"/>
              <a:t>   Engine Idling, Gun Shot, Jackhammer, Siren, Street Music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71998-CB93-6E1D-25BC-FA64C1E489BC}"/>
              </a:ext>
            </a:extLst>
          </p:cNvPr>
          <p:cNvSpPr txBox="1"/>
          <p:nvPr/>
        </p:nvSpPr>
        <p:spPr>
          <a:xfrm>
            <a:off x="2472849" y="2741335"/>
            <a:ext cx="472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we are using This Dataset :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5AC02-E15D-AA63-7F1D-6BF4085011BB}"/>
              </a:ext>
            </a:extLst>
          </p:cNvPr>
          <p:cNvSpPr txBox="1"/>
          <p:nvPr/>
        </p:nvSpPr>
        <p:spPr>
          <a:xfrm>
            <a:off x="2922639" y="3501185"/>
            <a:ext cx="7944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The dataset contains real urban environment recordings, making the model practical and realistic.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Audio clips are pre-labeled into 10 sound classes with useful metadata, making training easy.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Widely used in research, allowing easy comparison with other models and studies.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30F05B6-75C9-C513-B489-007AF0F04F09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z="3200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117986"/>
            <a:ext cx="10360152" cy="914400"/>
          </a:xfrm>
        </p:spPr>
        <p:txBody>
          <a:bodyPr/>
          <a:lstStyle/>
          <a:p>
            <a:r>
              <a:rPr lang="en-US" sz="3200" u="sng" dirty="0"/>
              <a:t>Advantages :</a:t>
            </a:r>
            <a:endParaRPr lang="en-US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078" y="1380351"/>
            <a:ext cx="8711380" cy="2493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Sound Detection</a:t>
            </a:r>
            <a:r>
              <a:rPr lang="en-US" dirty="0"/>
              <a:t>: Helps in automatically recognizing sounds without human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Useful in Real-world Applications</a:t>
            </a:r>
            <a:r>
              <a:rPr lang="en-US" dirty="0"/>
              <a:t>: Can be applied in surveillance, healthcare, and smart city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Accuracy with Deep Learning</a:t>
            </a:r>
            <a:r>
              <a:rPr lang="en-US" dirty="0"/>
              <a:t>: Using CNN and MFCC improves classification performance.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0340" y="4310364"/>
            <a:ext cx="8597118" cy="38770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Needs Large Data and Resources</a:t>
            </a:r>
            <a:r>
              <a:rPr lang="en-US" dirty="0"/>
              <a:t>: Deep learning models require more data and computational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Noise Interference</a:t>
            </a:r>
            <a:r>
              <a:rPr lang="en-US" dirty="0"/>
              <a:t>: Background noise can reduce accuracy in real-world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to Predefined Classes</a:t>
            </a:r>
            <a:r>
              <a:rPr lang="en-US" dirty="0"/>
              <a:t>: The system only detects sounds it was trained on  new sounds won't be recognized.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6A383-60D9-347B-19FE-74E3466D8125}"/>
              </a:ext>
            </a:extLst>
          </p:cNvPr>
          <p:cNvSpPr txBox="1"/>
          <p:nvPr/>
        </p:nvSpPr>
        <p:spPr>
          <a:xfrm>
            <a:off x="462117" y="356891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Disadvantages :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639BD-8383-E354-E44B-F2D27F55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8" y="-176981"/>
            <a:ext cx="10360152" cy="914400"/>
          </a:xfrm>
        </p:spPr>
        <p:txBody>
          <a:bodyPr/>
          <a:lstStyle/>
          <a:p>
            <a:r>
              <a:rPr lang="en-US" u="sng" dirty="0"/>
              <a:t>Methodology :</a:t>
            </a:r>
            <a:endParaRPr lang="en-IN" u="sng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5D320F9-59AE-4D9C-B731-90A05305B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677BA16-D936-F27F-5AA7-C6BA1FFD344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11044" y="671691"/>
            <a:ext cx="923361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UrbanSound8K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containing 8,732 labeled audio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clips across 10 sound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each audio file and extracted features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MFCC (Mel-Frequency Cepstral Coefficients).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Scaled the MFCC features by taking the mean across time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1D Convolutional Neural Network (CNN)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classify sound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Divided the dataset into training (80%) and testing (20%) sets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Converted sound class labels to numerical form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LabelEncoder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one-hot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Trained the CNN using the training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Evaluated the model's performance using accuracy metrics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146752"/>
            <a:ext cx="7534656" cy="914400"/>
          </a:xfrm>
        </p:spPr>
        <p:txBody>
          <a:bodyPr/>
          <a:lstStyle/>
          <a:p>
            <a:r>
              <a:rPr lang="en-US" sz="3600" b="1" u="sng" dirty="0"/>
              <a:t>Results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53520-4B62-B1D6-8F41-491D9FA0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8" y="1339491"/>
            <a:ext cx="5574122" cy="2504922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546A2DD-227C-489A-4D38-4CCFEE0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73" y="1540957"/>
            <a:ext cx="629373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an overall accuracy of 93.13% on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per-class performance, with top F1 Scores for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engine_idling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(98.15%)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air_conditioner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(97.72%)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         Siren(96.24%)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CE5B0B-0A83-3F25-835A-D3AE13C99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974" y="3344201"/>
            <a:ext cx="5691166" cy="3428503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AC009D23-6CA1-3FB1-857C-35F968E7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0" y="4189344"/>
            <a:ext cx="6293730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confusion matrix shows how well the model predicted each sound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Diagonal values (e.g., engine_idling:212 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air_conditioner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193) show correct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Off-diagonal values indicate misclassifications, where sounds were confused with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performed very well in detecting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        </a:t>
            </a:r>
            <a:r>
              <a:rPr lang="en-US" altLang="en-US" sz="1200" dirty="0" err="1">
                <a:latin typeface="Arial" panose="020B0604020202020204" pitchFamily="34" charset="0"/>
              </a:rPr>
              <a:t>Engine_idling</a:t>
            </a:r>
            <a:r>
              <a:rPr lang="en-US" altLang="en-US" sz="1200" dirty="0">
                <a:latin typeface="Arial" panose="020B0604020202020204" pitchFamily="34" charset="0"/>
              </a:rPr>
              <a:t>(212 correct)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        </a:t>
            </a:r>
            <a:r>
              <a:rPr lang="en-US" altLang="en-US" sz="1200" dirty="0" err="1">
                <a:latin typeface="Arial" panose="020B0604020202020204" pitchFamily="34" charset="0"/>
              </a:rPr>
              <a:t>Air_conditioner</a:t>
            </a:r>
            <a:r>
              <a:rPr lang="en-US" altLang="en-US" sz="1200" dirty="0">
                <a:latin typeface="Arial" panose="020B0604020202020204" pitchFamily="34" charset="0"/>
              </a:rPr>
              <a:t>(193 correct)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Siren(192 correct)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confusion observed in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        </a:t>
            </a:r>
            <a:r>
              <a:rPr lang="en-US" altLang="en-US" sz="1200" dirty="0" err="1">
                <a:latin typeface="Arial" panose="020B0604020202020204" pitchFamily="34" charset="0"/>
              </a:rPr>
              <a:t>Dog_bark</a:t>
            </a:r>
            <a:r>
              <a:rPr lang="en-US" altLang="en-US" sz="1200" dirty="0">
                <a:latin typeface="Arial" panose="020B0604020202020204" pitchFamily="34" charset="0"/>
              </a:rPr>
              <a:t> and drilling being slightly confused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        </a:t>
            </a:r>
            <a:r>
              <a:rPr lang="en-US" altLang="en-US" sz="1200" dirty="0" err="1">
                <a:latin typeface="Arial" panose="020B0604020202020204" pitchFamily="34" charset="0"/>
              </a:rPr>
              <a:t>Children_playing</a:t>
            </a:r>
            <a:r>
              <a:rPr lang="en-US" altLang="en-US" sz="1200" dirty="0">
                <a:latin typeface="Arial" panose="020B0604020202020204" pitchFamily="34" charset="0"/>
              </a:rPr>
              <a:t> being misclassified as </a:t>
            </a:r>
            <a:r>
              <a:rPr lang="en-US" altLang="en-US" sz="1200" dirty="0" err="1">
                <a:latin typeface="Arial" panose="020B0604020202020204" pitchFamily="34" charset="0"/>
              </a:rPr>
              <a:t>street_music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{04F33791-3CA7-45C8-9DA7-8321D700434E}tf11964407_win32</Template>
  <TotalTime>414</TotalTime>
  <Words>1185</Words>
  <Application>Microsoft Office PowerPoint</Application>
  <PresentationFormat>Widescreen</PresentationFormat>
  <Paragraphs>179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Gill Sans Nova Light</vt:lpstr>
      <vt:lpstr>Sagona Book</vt:lpstr>
      <vt:lpstr>Custom</vt:lpstr>
      <vt:lpstr>Environmental Sound Classification using CNN</vt:lpstr>
      <vt:lpstr>PowerPoint Presentation</vt:lpstr>
      <vt:lpstr>INTRODUCTION :</vt:lpstr>
      <vt:lpstr>Objectives :</vt:lpstr>
      <vt:lpstr>LITERATURE  REVIEW :</vt:lpstr>
      <vt:lpstr>About Our Dataset :</vt:lpstr>
      <vt:lpstr>Advantages :</vt:lpstr>
      <vt:lpstr>Methodology :</vt:lpstr>
      <vt:lpstr>Results :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Thejeswara Reddy</dc:creator>
  <cp:lastModifiedBy>Thejeswara Reddy</cp:lastModifiedBy>
  <cp:revision>2</cp:revision>
  <dcterms:created xsi:type="dcterms:W3CDTF">2025-04-22T09:29:00Z</dcterms:created>
  <dcterms:modified xsi:type="dcterms:W3CDTF">2025-04-22T16:25:54Z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