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jeswara Reddy" userId="b89663715619a030" providerId="LiveId" clId="{6A49962D-1807-4B05-A214-DC2A315CA33E}"/>
    <pc:docChg chg="modSld">
      <pc:chgData name="Thejeswara Reddy" userId="b89663715619a030" providerId="LiveId" clId="{6A49962D-1807-4B05-A214-DC2A315CA33E}" dt="2025-03-11T04:45:32.009" v="0" actId="20577"/>
      <pc:docMkLst>
        <pc:docMk/>
      </pc:docMkLst>
      <pc:sldChg chg="modSp mod">
        <pc:chgData name="Thejeswara Reddy" userId="b89663715619a030" providerId="LiveId" clId="{6A49962D-1807-4B05-A214-DC2A315CA33E}" dt="2025-03-11T04:45:32.009" v="0" actId="20577"/>
        <pc:sldMkLst>
          <pc:docMk/>
          <pc:sldMk cId="1491055330" sldId="260"/>
        </pc:sldMkLst>
        <pc:spChg chg="mod">
          <ac:chgData name="Thejeswara Reddy" userId="b89663715619a030" providerId="LiveId" clId="{6A49962D-1807-4B05-A214-DC2A315CA33E}" dt="2025-03-11T04:45:32.009" v="0" actId="20577"/>
          <ac:spMkLst>
            <pc:docMk/>
            <pc:sldMk cId="1491055330" sldId="260"/>
            <ac:spMk id="3" creationId="{B58FB97A-D308-ADA2-0B4B-78D4368E65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59EB-4FCE-F8F0-2FB7-C5C1D7F6B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288EE3-BBD7-2904-C873-93E8F6FD2E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8F5331-654D-177B-B1D5-70B73A7554F4}"/>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5" name="Footer Placeholder 4">
            <a:extLst>
              <a:ext uri="{FF2B5EF4-FFF2-40B4-BE49-F238E27FC236}">
                <a16:creationId xmlns:a16="http://schemas.microsoft.com/office/drawing/2014/main" id="{B94C1D0E-9868-F87D-7886-5D557793DF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B61410-05CA-DE90-37BB-2654B7D15B84}"/>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1258669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7C66-5B13-9142-9281-F6DF9E1C8A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8CC920-1AF8-3FA4-0B67-F8FADBAFAD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F74B5-B6CD-4DF2-574B-06EEEDEAFA67}"/>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5" name="Footer Placeholder 4">
            <a:extLst>
              <a:ext uri="{FF2B5EF4-FFF2-40B4-BE49-F238E27FC236}">
                <a16:creationId xmlns:a16="http://schemas.microsoft.com/office/drawing/2014/main" id="{DF0A8BE7-7376-F817-36D0-EEB7EC880E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5BA24F-41B1-DEB2-349B-4109BCC5AF5D}"/>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3185511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01DFD3-ED48-50E8-A9C6-3B43D0EE2E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4152A8-6963-AE46-4CA8-EE24BA13F7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EDD4A1-7C7E-A1FC-6067-8752D2CC7291}"/>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5" name="Footer Placeholder 4">
            <a:extLst>
              <a:ext uri="{FF2B5EF4-FFF2-40B4-BE49-F238E27FC236}">
                <a16:creationId xmlns:a16="http://schemas.microsoft.com/office/drawing/2014/main" id="{E0373CCB-7517-5CFB-B3D3-A8A99DEF2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956BE-604F-9E35-3DC5-2F2027B4CEF9}"/>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340094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9B682-F0F5-2D82-3837-E9A3623875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53666E-FBA6-00B1-B6B6-A0DFCCE419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689FD1-6467-DA03-6824-3D868DFB664A}"/>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5" name="Footer Placeholder 4">
            <a:extLst>
              <a:ext uri="{FF2B5EF4-FFF2-40B4-BE49-F238E27FC236}">
                <a16:creationId xmlns:a16="http://schemas.microsoft.com/office/drawing/2014/main" id="{C9052343-63BC-E81B-B560-89C24992D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E0431F-2C8E-253C-4C94-73E92937D8CE}"/>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3500181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2F822-7D24-D04F-C07F-61B73F17AE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938B77-D834-D545-C78B-F6CCAC37F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D4D478-59C8-018E-1717-D34188B99701}"/>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5" name="Footer Placeholder 4">
            <a:extLst>
              <a:ext uri="{FF2B5EF4-FFF2-40B4-BE49-F238E27FC236}">
                <a16:creationId xmlns:a16="http://schemas.microsoft.com/office/drawing/2014/main" id="{F49E8141-1FAE-E233-AD5F-7D4FD4AA01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B8C88-2BF5-82FB-1E0D-04CEED315EC9}"/>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903719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7918A-A12F-6F12-E167-900A8939F1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5EC9EA-F10F-CE94-AF9B-8D761262AC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544504-56DD-8C03-DE0C-2A1607E4CF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196C0B-CD49-AA3E-4B19-E2BECBD8768C}"/>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6" name="Footer Placeholder 5">
            <a:extLst>
              <a:ext uri="{FF2B5EF4-FFF2-40B4-BE49-F238E27FC236}">
                <a16:creationId xmlns:a16="http://schemas.microsoft.com/office/drawing/2014/main" id="{09B876C2-044D-62F5-2DA6-E9B65C4B79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0070B0-DB5E-03BD-92C0-415F77945EE0}"/>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4022493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2BAD0-DCD7-0E26-DFB2-3DD3C5A8F3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7EF141-6A04-8EFD-F78D-AFE34AE7E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461A7D-0A3D-EB71-3637-820F5A635C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54AF5C-ABDB-E58B-F9BD-59BC6A4A67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4C9732-07E6-17C3-AF44-92C62543D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3207CD-1343-AA4A-41DA-17B57C760ED1}"/>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8" name="Footer Placeholder 7">
            <a:extLst>
              <a:ext uri="{FF2B5EF4-FFF2-40B4-BE49-F238E27FC236}">
                <a16:creationId xmlns:a16="http://schemas.microsoft.com/office/drawing/2014/main" id="{16449D60-E4B2-14CC-38AB-6E543DC6A4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AC75EC-D3DF-357C-072A-57486401120C}"/>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124677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67D26-3B56-4EBC-A5DE-87A12AB875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A9A08A-949C-C3ED-BB90-B71243C8E7BE}"/>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4" name="Footer Placeholder 3">
            <a:extLst>
              <a:ext uri="{FF2B5EF4-FFF2-40B4-BE49-F238E27FC236}">
                <a16:creationId xmlns:a16="http://schemas.microsoft.com/office/drawing/2014/main" id="{D457ED85-FD5E-D769-3B65-9CE6190940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BA44A0-B750-67F6-8157-103958CDB4AB}"/>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1283960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CDD4B-BB61-58C0-FF49-EF4DDEB55F62}"/>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3" name="Footer Placeholder 2">
            <a:extLst>
              <a:ext uri="{FF2B5EF4-FFF2-40B4-BE49-F238E27FC236}">
                <a16:creationId xmlns:a16="http://schemas.microsoft.com/office/drawing/2014/main" id="{669CB338-BDE7-0782-A78F-99487B6C66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381AFD-DA6E-2827-96BD-E320183FF896}"/>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215573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ED66-3A6C-E3F6-4C8A-3B6A19C39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4AFE1E-AB4C-060F-2604-08CBE1F88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8A1C51-677A-A740-7FB9-55B47DFDB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27BF4-0E53-AC7C-6F33-18A0A12BC2D5}"/>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6" name="Footer Placeholder 5">
            <a:extLst>
              <a:ext uri="{FF2B5EF4-FFF2-40B4-BE49-F238E27FC236}">
                <a16:creationId xmlns:a16="http://schemas.microsoft.com/office/drawing/2014/main" id="{AC696E99-0E99-8C7C-0768-F8258A97D6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4546BA-996E-D169-9453-2A28E9C1F826}"/>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272406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E6B00-6143-7565-92B5-6829D28E7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8219E2-402D-4E80-CF20-FE85A85301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EED81A-39B7-39C0-4F3A-04EA9F62A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04AD9-F12A-AE1F-1E95-098188FC5F18}"/>
              </a:ext>
            </a:extLst>
          </p:cNvPr>
          <p:cNvSpPr>
            <a:spLocks noGrp="1"/>
          </p:cNvSpPr>
          <p:nvPr>
            <p:ph type="dt" sz="half" idx="10"/>
          </p:nvPr>
        </p:nvSpPr>
        <p:spPr/>
        <p:txBody>
          <a:bodyPr/>
          <a:lstStyle/>
          <a:p>
            <a:fld id="{136DD25E-6950-4CD9-AF5A-49B8B5BC7738}" type="datetimeFigureOut">
              <a:rPr lang="en-IN" smtClean="0"/>
              <a:t>11-03-2025</a:t>
            </a:fld>
            <a:endParaRPr lang="en-IN"/>
          </a:p>
        </p:txBody>
      </p:sp>
      <p:sp>
        <p:nvSpPr>
          <p:cNvPr id="6" name="Footer Placeholder 5">
            <a:extLst>
              <a:ext uri="{FF2B5EF4-FFF2-40B4-BE49-F238E27FC236}">
                <a16:creationId xmlns:a16="http://schemas.microsoft.com/office/drawing/2014/main" id="{3C6F00B0-A1B9-C7F1-3349-ACD6F8544A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82BE1B-B204-0626-B990-DD157A92124B}"/>
              </a:ext>
            </a:extLst>
          </p:cNvPr>
          <p:cNvSpPr>
            <a:spLocks noGrp="1"/>
          </p:cNvSpPr>
          <p:nvPr>
            <p:ph type="sldNum" sz="quarter" idx="12"/>
          </p:nvPr>
        </p:nvSpPr>
        <p:spPr/>
        <p:txBody>
          <a:bodyPr/>
          <a:lstStyle/>
          <a:p>
            <a:fld id="{113DCCCD-315D-4E6D-B37F-6C85F7979D10}" type="slidenum">
              <a:rPr lang="en-IN" smtClean="0"/>
              <a:t>‹#›</a:t>
            </a:fld>
            <a:endParaRPr lang="en-IN"/>
          </a:p>
        </p:txBody>
      </p:sp>
    </p:spTree>
    <p:extLst>
      <p:ext uri="{BB962C8B-B14F-4D97-AF65-F5344CB8AC3E}">
        <p14:creationId xmlns:p14="http://schemas.microsoft.com/office/powerpoint/2010/main" val="426275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D28385-2695-6461-2A7F-79056DA3E4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03614B-B218-B303-96C4-75DDE2AC6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8AF2F-DD7D-7E09-D7F5-DEC9CDF545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DD25E-6950-4CD9-AF5A-49B8B5BC7738}" type="datetimeFigureOut">
              <a:rPr lang="en-IN" smtClean="0"/>
              <a:t>11-03-2025</a:t>
            </a:fld>
            <a:endParaRPr lang="en-IN"/>
          </a:p>
        </p:txBody>
      </p:sp>
      <p:sp>
        <p:nvSpPr>
          <p:cNvPr id="5" name="Footer Placeholder 4">
            <a:extLst>
              <a:ext uri="{FF2B5EF4-FFF2-40B4-BE49-F238E27FC236}">
                <a16:creationId xmlns:a16="http://schemas.microsoft.com/office/drawing/2014/main" id="{0EDB5186-233D-71A9-E0A9-1DCCA9EDD2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A35682-CE51-4100-5C7A-9C5FAFD51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DCCCD-315D-4E6D-B37F-6C85F7979D10}" type="slidenum">
              <a:rPr lang="en-IN" smtClean="0"/>
              <a:t>‹#›</a:t>
            </a:fld>
            <a:endParaRPr lang="en-IN"/>
          </a:p>
        </p:txBody>
      </p:sp>
    </p:spTree>
    <p:extLst>
      <p:ext uri="{BB962C8B-B14F-4D97-AF65-F5344CB8AC3E}">
        <p14:creationId xmlns:p14="http://schemas.microsoft.com/office/powerpoint/2010/main" val="23818628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193FD-E403-49C5-272C-637B25E6980D}"/>
              </a:ext>
            </a:extLst>
          </p:cNvPr>
          <p:cNvSpPr>
            <a:spLocks noGrp="1"/>
          </p:cNvSpPr>
          <p:nvPr>
            <p:ph type="ctrTitle"/>
          </p:nvPr>
        </p:nvSpPr>
        <p:spPr>
          <a:xfrm>
            <a:off x="417871" y="685953"/>
            <a:ext cx="11356258" cy="914247"/>
          </a:xfrm>
        </p:spPr>
        <p:txBody>
          <a:bodyPr>
            <a:normAutofit fontScale="90000"/>
          </a:bodyPr>
          <a:lstStyle/>
          <a:p>
            <a:r>
              <a:rPr lang="en-US" dirty="0"/>
              <a:t>Environmental Sound Classification</a:t>
            </a:r>
            <a:endParaRPr lang="en-IN" dirty="0"/>
          </a:p>
        </p:txBody>
      </p:sp>
      <p:sp>
        <p:nvSpPr>
          <p:cNvPr id="3" name="Subtitle 2">
            <a:extLst>
              <a:ext uri="{FF2B5EF4-FFF2-40B4-BE49-F238E27FC236}">
                <a16:creationId xmlns:a16="http://schemas.microsoft.com/office/drawing/2014/main" id="{5555253D-FEE6-6DC2-3D33-9895D7F2B3E9}"/>
              </a:ext>
            </a:extLst>
          </p:cNvPr>
          <p:cNvSpPr>
            <a:spLocks noGrp="1"/>
          </p:cNvSpPr>
          <p:nvPr>
            <p:ph type="subTitle" idx="1"/>
          </p:nvPr>
        </p:nvSpPr>
        <p:spPr>
          <a:xfrm>
            <a:off x="1155291" y="3165245"/>
            <a:ext cx="2605549" cy="527510"/>
          </a:xfrm>
        </p:spPr>
        <p:txBody>
          <a:bodyPr>
            <a:normAutofit/>
          </a:bodyPr>
          <a:lstStyle/>
          <a:p>
            <a:r>
              <a:rPr lang="en-US" sz="2800" dirty="0"/>
              <a:t>Team Members :</a:t>
            </a:r>
            <a:endParaRPr lang="en-IN" sz="2800" dirty="0"/>
          </a:p>
        </p:txBody>
      </p:sp>
      <p:sp>
        <p:nvSpPr>
          <p:cNvPr id="4" name="TextBox 3">
            <a:extLst>
              <a:ext uri="{FF2B5EF4-FFF2-40B4-BE49-F238E27FC236}">
                <a16:creationId xmlns:a16="http://schemas.microsoft.com/office/drawing/2014/main" id="{7C7DE4EC-2D03-C57B-3AC8-00B574DF1711}"/>
              </a:ext>
            </a:extLst>
          </p:cNvPr>
          <p:cNvSpPr txBox="1"/>
          <p:nvPr/>
        </p:nvSpPr>
        <p:spPr>
          <a:xfrm>
            <a:off x="1209365" y="3913239"/>
            <a:ext cx="4350871" cy="646331"/>
          </a:xfrm>
          <a:prstGeom prst="rect">
            <a:avLst/>
          </a:prstGeom>
          <a:noFill/>
        </p:spPr>
        <p:txBody>
          <a:bodyPr wrap="none" rtlCol="0">
            <a:spAutoFit/>
          </a:bodyPr>
          <a:lstStyle/>
          <a:p>
            <a:r>
              <a:rPr lang="en-US" dirty="0"/>
              <a:t>V Noothan                        [CB.SC.U4AIE24156]</a:t>
            </a:r>
          </a:p>
          <a:p>
            <a:r>
              <a:rPr lang="en-US" dirty="0"/>
              <a:t>M THEJESWARA REDDY  [CB.SC.U4AIE24129]</a:t>
            </a:r>
            <a:endParaRPr lang="en-IN" dirty="0"/>
          </a:p>
        </p:txBody>
      </p:sp>
      <p:sp>
        <p:nvSpPr>
          <p:cNvPr id="5" name="Rectangle: Rounded Corners 4">
            <a:extLst>
              <a:ext uri="{FF2B5EF4-FFF2-40B4-BE49-F238E27FC236}">
                <a16:creationId xmlns:a16="http://schemas.microsoft.com/office/drawing/2014/main" id="{4295FC12-86A5-C8BD-39EB-AD6CE85CBEC7}"/>
              </a:ext>
            </a:extLst>
          </p:cNvPr>
          <p:cNvSpPr/>
          <p:nvPr/>
        </p:nvSpPr>
        <p:spPr>
          <a:xfrm>
            <a:off x="1061883" y="3692755"/>
            <a:ext cx="4916129" cy="1071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8634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EAC2EA-A534-E02C-F46A-E6833344D71F}"/>
              </a:ext>
            </a:extLst>
          </p:cNvPr>
          <p:cNvSpPr txBox="1"/>
          <p:nvPr/>
        </p:nvSpPr>
        <p:spPr>
          <a:xfrm>
            <a:off x="727585" y="609599"/>
            <a:ext cx="2203488" cy="523220"/>
          </a:xfrm>
          <a:prstGeom prst="rect">
            <a:avLst/>
          </a:prstGeom>
          <a:noFill/>
        </p:spPr>
        <p:txBody>
          <a:bodyPr wrap="none" rtlCol="0">
            <a:spAutoFit/>
          </a:bodyPr>
          <a:lstStyle/>
          <a:p>
            <a:r>
              <a:rPr lang="en-IN" sz="2800" b="1" dirty="0"/>
              <a:t>Future scope:</a:t>
            </a:r>
          </a:p>
        </p:txBody>
      </p:sp>
      <p:sp>
        <p:nvSpPr>
          <p:cNvPr id="3" name="TextBox 2">
            <a:extLst>
              <a:ext uri="{FF2B5EF4-FFF2-40B4-BE49-F238E27FC236}">
                <a16:creationId xmlns:a16="http://schemas.microsoft.com/office/drawing/2014/main" id="{096C3CCD-1CA9-5519-46C8-8C89DCB78DC6}"/>
              </a:ext>
            </a:extLst>
          </p:cNvPr>
          <p:cNvSpPr txBox="1"/>
          <p:nvPr/>
        </p:nvSpPr>
        <p:spPr>
          <a:xfrm>
            <a:off x="412955" y="1809135"/>
            <a:ext cx="11239359" cy="1200329"/>
          </a:xfrm>
          <a:prstGeom prst="rect">
            <a:avLst/>
          </a:prstGeom>
          <a:noFill/>
        </p:spPr>
        <p:txBody>
          <a:bodyPr wrap="none" rtlCol="0">
            <a:spAutoFit/>
          </a:bodyPr>
          <a:lstStyle/>
          <a:p>
            <a:r>
              <a:rPr lang="en-IN" dirty="0"/>
              <a:t>We are trying to develop or improve the model to increase the accuracy of the model</a:t>
            </a:r>
          </a:p>
          <a:p>
            <a:endParaRPr lang="en-IN" dirty="0"/>
          </a:p>
          <a:p>
            <a:r>
              <a:rPr lang="en-IN" dirty="0"/>
              <a:t>We are also trying to change the activation layers, and number of dense layers to effectively train the model for better</a:t>
            </a:r>
          </a:p>
          <a:p>
            <a:r>
              <a:rPr lang="en-IN" dirty="0"/>
              <a:t>Performance.</a:t>
            </a:r>
          </a:p>
        </p:txBody>
      </p:sp>
    </p:spTree>
    <p:extLst>
      <p:ext uri="{BB962C8B-B14F-4D97-AF65-F5344CB8AC3E}">
        <p14:creationId xmlns:p14="http://schemas.microsoft.com/office/powerpoint/2010/main" val="263444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B27F8-168E-FDE1-2F8B-75C54E580C1D}"/>
              </a:ext>
            </a:extLst>
          </p:cNvPr>
          <p:cNvSpPr txBox="1"/>
          <p:nvPr/>
        </p:nvSpPr>
        <p:spPr>
          <a:xfrm>
            <a:off x="668594" y="904567"/>
            <a:ext cx="4523995" cy="400110"/>
          </a:xfrm>
          <a:prstGeom prst="rect">
            <a:avLst/>
          </a:prstGeom>
          <a:noFill/>
        </p:spPr>
        <p:txBody>
          <a:bodyPr wrap="none" rtlCol="0">
            <a:spAutoFit/>
          </a:bodyPr>
          <a:lstStyle/>
          <a:p>
            <a:r>
              <a:rPr lang="en-US" sz="2000" b="1" dirty="0"/>
              <a:t>Concepts of MFC involved in this project:</a:t>
            </a:r>
            <a:endParaRPr lang="en-IN" sz="2000" b="1" dirty="0"/>
          </a:p>
        </p:txBody>
      </p:sp>
      <p:sp>
        <p:nvSpPr>
          <p:cNvPr id="3" name="TextBox 2">
            <a:extLst>
              <a:ext uri="{FF2B5EF4-FFF2-40B4-BE49-F238E27FC236}">
                <a16:creationId xmlns:a16="http://schemas.microsoft.com/office/drawing/2014/main" id="{EB3B6B5C-DD83-C2DC-9053-FBF74537AF1F}"/>
              </a:ext>
            </a:extLst>
          </p:cNvPr>
          <p:cNvSpPr txBox="1"/>
          <p:nvPr/>
        </p:nvSpPr>
        <p:spPr>
          <a:xfrm>
            <a:off x="501445" y="1936955"/>
            <a:ext cx="10595401" cy="923330"/>
          </a:xfrm>
          <a:prstGeom prst="rect">
            <a:avLst/>
          </a:prstGeom>
          <a:noFill/>
        </p:spPr>
        <p:txBody>
          <a:bodyPr wrap="none" rtlCol="0">
            <a:spAutoFit/>
          </a:bodyPr>
          <a:lstStyle/>
          <a:p>
            <a:r>
              <a:rPr lang="en-US" dirty="0"/>
              <a:t>A</a:t>
            </a:r>
            <a:r>
              <a:rPr lang="en-IN" dirty="0" err="1"/>
              <a:t>udio</a:t>
            </a:r>
            <a:r>
              <a:rPr lang="en-IN" dirty="0"/>
              <a:t> data is visualized in terms of vectors and the extracted MFCC features are visualized in terms of matrices</a:t>
            </a:r>
            <a:r>
              <a:rPr lang="en-US" dirty="0"/>
              <a:t> </a:t>
            </a:r>
          </a:p>
          <a:p>
            <a:endParaRPr lang="en-US" dirty="0"/>
          </a:p>
          <a:p>
            <a:r>
              <a:rPr lang="en-US" dirty="0"/>
              <a:t>We are using transpose of the matrices to get the mean or average values of the columns across time values</a:t>
            </a:r>
            <a:endParaRPr lang="en-IN" dirty="0"/>
          </a:p>
        </p:txBody>
      </p:sp>
    </p:spTree>
    <p:extLst>
      <p:ext uri="{BB962C8B-B14F-4D97-AF65-F5344CB8AC3E}">
        <p14:creationId xmlns:p14="http://schemas.microsoft.com/office/powerpoint/2010/main" val="28666822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471933-B2A3-1483-ADA7-5EF641A8B6D5}"/>
              </a:ext>
            </a:extLst>
          </p:cNvPr>
          <p:cNvSpPr txBox="1"/>
          <p:nvPr/>
        </p:nvSpPr>
        <p:spPr>
          <a:xfrm>
            <a:off x="2271252" y="2369574"/>
            <a:ext cx="7993626" cy="1569660"/>
          </a:xfrm>
          <a:prstGeom prst="rect">
            <a:avLst/>
          </a:prstGeom>
          <a:noFill/>
        </p:spPr>
        <p:txBody>
          <a:bodyPr wrap="square" rtlCol="0">
            <a:spAutoFit/>
          </a:bodyPr>
          <a:lstStyle/>
          <a:p>
            <a:r>
              <a:rPr lang="en-IN" sz="9600" dirty="0">
                <a:latin typeface="Algerian" panose="04020705040A02060702" pitchFamily="82" charset="0"/>
              </a:rPr>
              <a:t>THANK YOU</a:t>
            </a:r>
          </a:p>
        </p:txBody>
      </p:sp>
    </p:spTree>
    <p:extLst>
      <p:ext uri="{BB962C8B-B14F-4D97-AF65-F5344CB8AC3E}">
        <p14:creationId xmlns:p14="http://schemas.microsoft.com/office/powerpoint/2010/main" val="253815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D800F7-7B2E-914C-A210-68750FB255D8}"/>
              </a:ext>
            </a:extLst>
          </p:cNvPr>
          <p:cNvSpPr>
            <a:spLocks noChangeArrowheads="1"/>
          </p:cNvSpPr>
          <p:nvPr/>
        </p:nvSpPr>
        <p:spPr bwMode="auto">
          <a:xfrm>
            <a:off x="126522" y="1533632"/>
            <a:ext cx="1260625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Environmental Sound Classification  identifies and categorizes sounds like traffic noise, alarms, and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footsteps.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Deep Neural Networks (DNNs) enhance Environmental Sound Classification by learning complex patterns from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audio</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data, improving classification</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accuracy.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Using features like Mel-Frequency Cepstral Coefficients (MFCCs), DNNs effectively distinguish different sound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categories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for applications in surveillance, healthcare. </a:t>
            </a:r>
          </a:p>
        </p:txBody>
      </p:sp>
      <p:sp>
        <p:nvSpPr>
          <p:cNvPr id="3" name="TextBox 2">
            <a:extLst>
              <a:ext uri="{FF2B5EF4-FFF2-40B4-BE49-F238E27FC236}">
                <a16:creationId xmlns:a16="http://schemas.microsoft.com/office/drawing/2014/main" id="{14365BC2-8884-5B77-3CB4-CC2EE57230EE}"/>
              </a:ext>
            </a:extLst>
          </p:cNvPr>
          <p:cNvSpPr txBox="1"/>
          <p:nvPr/>
        </p:nvSpPr>
        <p:spPr>
          <a:xfrm>
            <a:off x="196645" y="422787"/>
            <a:ext cx="2742546" cy="646331"/>
          </a:xfrm>
          <a:prstGeom prst="rect">
            <a:avLst/>
          </a:prstGeom>
          <a:noFill/>
        </p:spPr>
        <p:txBody>
          <a:bodyPr wrap="none" rtlCol="0">
            <a:spAutoFit/>
          </a:bodyPr>
          <a:lstStyle/>
          <a:p>
            <a:r>
              <a:rPr lang="en-US" sz="3600" dirty="0"/>
              <a:t>Introduction :</a:t>
            </a:r>
            <a:endParaRPr lang="en-IN" sz="3600" dirty="0"/>
          </a:p>
        </p:txBody>
      </p:sp>
    </p:spTree>
    <p:extLst>
      <p:ext uri="{BB962C8B-B14F-4D97-AF65-F5344CB8AC3E}">
        <p14:creationId xmlns:p14="http://schemas.microsoft.com/office/powerpoint/2010/main" val="1550292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76A000-DCB8-B3B4-6ECB-3C6006BD5477}"/>
              </a:ext>
            </a:extLst>
          </p:cNvPr>
          <p:cNvSpPr txBox="1"/>
          <p:nvPr/>
        </p:nvSpPr>
        <p:spPr>
          <a:xfrm>
            <a:off x="412955" y="530943"/>
            <a:ext cx="3378575" cy="584775"/>
          </a:xfrm>
          <a:prstGeom prst="rect">
            <a:avLst/>
          </a:prstGeom>
          <a:noFill/>
        </p:spPr>
        <p:txBody>
          <a:bodyPr wrap="square" rtlCol="0">
            <a:spAutoFit/>
          </a:bodyPr>
          <a:lstStyle/>
          <a:p>
            <a:r>
              <a:rPr lang="en-US" sz="3200" dirty="0"/>
              <a:t>Objectives :</a:t>
            </a:r>
            <a:endParaRPr lang="en-IN" sz="3200" dirty="0"/>
          </a:p>
        </p:txBody>
      </p:sp>
      <p:sp>
        <p:nvSpPr>
          <p:cNvPr id="4" name="Rectangle 2">
            <a:extLst>
              <a:ext uri="{FF2B5EF4-FFF2-40B4-BE49-F238E27FC236}">
                <a16:creationId xmlns:a16="http://schemas.microsoft.com/office/drawing/2014/main" id="{DD4CB030-CD52-2E52-6A99-C9407BE512FD}"/>
              </a:ext>
            </a:extLst>
          </p:cNvPr>
          <p:cNvSpPr>
            <a:spLocks noChangeArrowheads="1"/>
          </p:cNvSpPr>
          <p:nvPr/>
        </p:nvSpPr>
        <p:spPr bwMode="auto">
          <a:xfrm>
            <a:off x="186812" y="1440708"/>
            <a:ext cx="1288025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 develop a Deep Neural Network (DNN)-based model for accurately classifying environmental sounds.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 extract and utilize Mel-Frequency Cepstral Coefficients (MFCCs) as key audio features for improved</a:t>
            </a:r>
          </a:p>
          <a:p>
            <a:pPr marR="0" lvl="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classification.</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train and evaluate a neural network for accurate sound classification.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 enhance real-world applications like smart surveillance, healthcare monitoring. </a:t>
            </a:r>
          </a:p>
        </p:txBody>
      </p:sp>
    </p:spTree>
    <p:extLst>
      <p:ext uri="{BB962C8B-B14F-4D97-AF65-F5344CB8AC3E}">
        <p14:creationId xmlns:p14="http://schemas.microsoft.com/office/powerpoint/2010/main" val="204099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C6BD52-3854-0823-4A8F-CAD56151929E}"/>
              </a:ext>
            </a:extLst>
          </p:cNvPr>
          <p:cNvSpPr txBox="1"/>
          <p:nvPr/>
        </p:nvSpPr>
        <p:spPr>
          <a:xfrm>
            <a:off x="580102" y="403121"/>
            <a:ext cx="2373535" cy="523220"/>
          </a:xfrm>
          <a:prstGeom prst="rect">
            <a:avLst/>
          </a:prstGeom>
          <a:noFill/>
        </p:spPr>
        <p:txBody>
          <a:bodyPr wrap="none" rtlCol="0">
            <a:spAutoFit/>
          </a:bodyPr>
          <a:lstStyle/>
          <a:p>
            <a:r>
              <a:rPr lang="en-US" sz="2800" b="1" dirty="0"/>
              <a:t>Methodology :</a:t>
            </a:r>
            <a:endParaRPr lang="en-IN" sz="2800" b="1" dirty="0"/>
          </a:p>
        </p:txBody>
      </p:sp>
      <p:sp>
        <p:nvSpPr>
          <p:cNvPr id="5" name="TextBox 4">
            <a:extLst>
              <a:ext uri="{FF2B5EF4-FFF2-40B4-BE49-F238E27FC236}">
                <a16:creationId xmlns:a16="http://schemas.microsoft.com/office/drawing/2014/main" id="{CF514DBE-18B2-FD5D-936B-40F3D5A95250}"/>
              </a:ext>
            </a:extLst>
          </p:cNvPr>
          <p:cNvSpPr txBox="1"/>
          <p:nvPr/>
        </p:nvSpPr>
        <p:spPr>
          <a:xfrm>
            <a:off x="796412" y="1582340"/>
            <a:ext cx="11248103" cy="3970318"/>
          </a:xfrm>
          <a:prstGeom prst="rect">
            <a:avLst/>
          </a:prstGeom>
          <a:noFill/>
        </p:spPr>
        <p:txBody>
          <a:bodyPr wrap="square">
            <a:spAutoFit/>
          </a:bodyPr>
          <a:lstStyle/>
          <a:p>
            <a:r>
              <a:rPr lang="en-IN" b="1" dirty="0"/>
              <a:t>Dataset Selection: </a:t>
            </a:r>
          </a:p>
          <a:p>
            <a:r>
              <a:rPr lang="en-IN" b="1" dirty="0"/>
              <a:t>             </a:t>
            </a:r>
            <a:r>
              <a:rPr lang="en-IN" dirty="0"/>
              <a:t>We are using UrbanSound8K dataset to get audio data for our project which contains labelled environmental sound clips .</a:t>
            </a:r>
          </a:p>
          <a:p>
            <a:endParaRPr lang="en-IN" b="1" dirty="0"/>
          </a:p>
          <a:p>
            <a:r>
              <a:rPr lang="en-IN" b="1" dirty="0"/>
              <a:t>Data Preprocessing:</a:t>
            </a:r>
          </a:p>
          <a:p>
            <a:r>
              <a:rPr lang="en-IN" dirty="0"/>
              <a:t>             We are loading audio files using </a:t>
            </a:r>
            <a:r>
              <a:rPr lang="en-IN" dirty="0" err="1"/>
              <a:t>Librosa</a:t>
            </a:r>
            <a:r>
              <a:rPr lang="en-IN" dirty="0"/>
              <a:t> library to read the “.wav” form files.</a:t>
            </a:r>
          </a:p>
          <a:p>
            <a:r>
              <a:rPr lang="en-IN" dirty="0"/>
              <a:t>             We are using MFCC (Mel-Frequency Cepstral Coefficients) as extracted features to differentiate between 2 different audio clips. </a:t>
            </a:r>
          </a:p>
          <a:p>
            <a:r>
              <a:rPr lang="en-IN" dirty="0"/>
              <a:t>             Encoded class labels and split data into training (80%) and testing (20%) sets.</a:t>
            </a:r>
          </a:p>
          <a:p>
            <a:endParaRPr lang="en-IN" b="1" dirty="0"/>
          </a:p>
          <a:p>
            <a:r>
              <a:rPr lang="en-IN" b="1" dirty="0"/>
              <a:t>Model Development:</a:t>
            </a:r>
          </a:p>
          <a:p>
            <a:r>
              <a:rPr lang="en-IN" dirty="0"/>
              <a:t>             We are implementing a Deep Neural Network (DNN) using TensorFlow and </a:t>
            </a:r>
            <a:r>
              <a:rPr lang="en-IN" dirty="0" err="1"/>
              <a:t>Keras</a:t>
            </a:r>
            <a:r>
              <a:rPr lang="en-IN" dirty="0"/>
              <a:t>. </a:t>
            </a:r>
          </a:p>
          <a:p>
            <a:r>
              <a:rPr lang="en-IN" dirty="0"/>
              <a:t>             We are using “</a:t>
            </a:r>
            <a:r>
              <a:rPr lang="en-IN" dirty="0" err="1"/>
              <a:t>ReLU</a:t>
            </a:r>
            <a:r>
              <a:rPr lang="en-IN" dirty="0"/>
              <a:t>” for activation of hidden layers and </a:t>
            </a:r>
            <a:r>
              <a:rPr lang="en-IN" dirty="0" err="1"/>
              <a:t>Softmax</a:t>
            </a:r>
            <a:r>
              <a:rPr lang="en-IN" dirty="0"/>
              <a:t> for classification . </a:t>
            </a:r>
          </a:p>
          <a:p>
            <a:r>
              <a:rPr lang="en-IN" dirty="0"/>
              <a:t>             Applied Dropout layers to prevent overfitting.</a:t>
            </a:r>
          </a:p>
        </p:txBody>
      </p:sp>
    </p:spTree>
    <p:extLst>
      <p:ext uri="{BB962C8B-B14F-4D97-AF65-F5344CB8AC3E}">
        <p14:creationId xmlns:p14="http://schemas.microsoft.com/office/powerpoint/2010/main" val="331108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8FB97A-D308-ADA2-0B4B-78D4368E65F7}"/>
              </a:ext>
            </a:extLst>
          </p:cNvPr>
          <p:cNvSpPr txBox="1"/>
          <p:nvPr/>
        </p:nvSpPr>
        <p:spPr>
          <a:xfrm>
            <a:off x="540774" y="1149129"/>
            <a:ext cx="11100620" cy="3139321"/>
          </a:xfrm>
          <a:prstGeom prst="rect">
            <a:avLst/>
          </a:prstGeom>
          <a:noFill/>
        </p:spPr>
        <p:txBody>
          <a:bodyPr wrap="square">
            <a:spAutoFit/>
          </a:bodyPr>
          <a:lstStyle/>
          <a:p>
            <a:r>
              <a:rPr lang="en-IN" b="1" dirty="0"/>
              <a:t>Model Training &amp; Evaluation :</a:t>
            </a:r>
          </a:p>
          <a:p>
            <a:pPr marL="285750" indent="-285750">
              <a:buFont typeface="Arial" panose="020B0604020202020204" pitchFamily="34" charset="0"/>
              <a:buChar char="•"/>
            </a:pPr>
            <a:r>
              <a:rPr lang="en-IN" dirty="0"/>
              <a:t>          Trained with “cross-entropy loss” means it acts as a loss function which measures how well the predicted class matches the actual labels.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We are using “</a:t>
            </a:r>
            <a:r>
              <a:rPr lang="en-IN" dirty="0" err="1"/>
              <a:t>ReLu</a:t>
            </a:r>
            <a:r>
              <a:rPr lang="en-IN" dirty="0"/>
              <a:t> Optimizers” during model training for faster and better accuracy.</a:t>
            </a:r>
          </a:p>
          <a:p>
            <a:endParaRPr lang="en-IN" dirty="0"/>
          </a:p>
          <a:p>
            <a:r>
              <a:rPr lang="en-IN" b="1" dirty="0"/>
              <a:t>Prediction &amp; Testing :</a:t>
            </a:r>
          </a:p>
          <a:p>
            <a:pPr marL="285750" indent="-285750">
              <a:buFont typeface="Arial" panose="020B0604020202020204" pitchFamily="34" charset="0"/>
              <a:buChar char="•"/>
            </a:pPr>
            <a:r>
              <a:rPr lang="en-IN" dirty="0"/>
              <a:t>         Tested the model with unseen audio samples because we already divided the data into training and testing so that the model’s accuracy can be tested with the data which it never seen.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          The model analyses the audio and predicts the sound class with the highest probability as final prediction.</a:t>
            </a:r>
          </a:p>
        </p:txBody>
      </p:sp>
    </p:spTree>
    <p:extLst>
      <p:ext uri="{BB962C8B-B14F-4D97-AF65-F5344CB8AC3E}">
        <p14:creationId xmlns:p14="http://schemas.microsoft.com/office/powerpoint/2010/main" val="149105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C8D3CB-1DA0-7E6C-5D3C-4964CCF4549B}"/>
              </a:ext>
            </a:extLst>
          </p:cNvPr>
          <p:cNvSpPr txBox="1"/>
          <p:nvPr/>
        </p:nvSpPr>
        <p:spPr>
          <a:xfrm>
            <a:off x="324461" y="403119"/>
            <a:ext cx="4536691" cy="830997"/>
          </a:xfrm>
          <a:prstGeom prst="rect">
            <a:avLst/>
          </a:prstGeom>
          <a:noFill/>
        </p:spPr>
        <p:txBody>
          <a:bodyPr wrap="none" rtlCol="0">
            <a:spAutoFit/>
          </a:bodyPr>
          <a:lstStyle/>
          <a:p>
            <a:endParaRPr lang="en-IN" sz="2400" b="1" dirty="0"/>
          </a:p>
          <a:p>
            <a:r>
              <a:rPr lang="en-IN" sz="2400" b="1" dirty="0"/>
              <a:t>Comparison with previous models</a:t>
            </a:r>
          </a:p>
        </p:txBody>
      </p:sp>
      <p:sp>
        <p:nvSpPr>
          <p:cNvPr id="3" name="TextBox 2">
            <a:extLst>
              <a:ext uri="{FF2B5EF4-FFF2-40B4-BE49-F238E27FC236}">
                <a16:creationId xmlns:a16="http://schemas.microsoft.com/office/drawing/2014/main" id="{87F7ABB0-7B43-FC1C-88B1-EA411E8DF304}"/>
              </a:ext>
            </a:extLst>
          </p:cNvPr>
          <p:cNvSpPr txBox="1"/>
          <p:nvPr/>
        </p:nvSpPr>
        <p:spPr>
          <a:xfrm>
            <a:off x="196720" y="2320413"/>
            <a:ext cx="11798560" cy="3200876"/>
          </a:xfrm>
          <a:prstGeom prst="rect">
            <a:avLst/>
          </a:prstGeom>
          <a:noFill/>
        </p:spPr>
        <p:txBody>
          <a:bodyPr wrap="square" rtlCol="0">
            <a:spAutoFit/>
          </a:bodyPr>
          <a:lstStyle/>
          <a:p>
            <a:r>
              <a:rPr lang="en-IN" sz="2000" b="1" dirty="0"/>
              <a:t>1</a:t>
            </a:r>
            <a:r>
              <a:rPr lang="en-IN" sz="2000" b="1" baseline="30000" dirty="0"/>
              <a:t>st</a:t>
            </a:r>
            <a:r>
              <a:rPr lang="en-IN" sz="2000" b="1" dirty="0"/>
              <a:t> one:</a:t>
            </a:r>
          </a:p>
          <a:p>
            <a:r>
              <a:rPr lang="en-IN" dirty="0"/>
              <a:t>Unlike in some papers where they are using “</a:t>
            </a:r>
            <a:r>
              <a:rPr lang="en-IN" dirty="0">
                <a:highlight>
                  <a:srgbClr val="FFFF00"/>
                </a:highlight>
              </a:rPr>
              <a:t>zero padding</a:t>
            </a:r>
            <a:r>
              <a:rPr lang="en-IN" dirty="0"/>
              <a:t>” method i.e. adding zeroes at the extracted </a:t>
            </a:r>
            <a:r>
              <a:rPr lang="en-IN" dirty="0" err="1"/>
              <a:t>mfcc</a:t>
            </a:r>
            <a:r>
              <a:rPr lang="en-IN" dirty="0"/>
              <a:t> feature vectors to create a same length vectors we are using “</a:t>
            </a:r>
            <a:r>
              <a:rPr lang="en-IN" dirty="0" err="1">
                <a:highlight>
                  <a:srgbClr val="FFFF00"/>
                </a:highlight>
              </a:rPr>
              <a:t>Librosa</a:t>
            </a:r>
            <a:r>
              <a:rPr lang="en-IN" dirty="0"/>
              <a:t>” library to get the average of the extracted </a:t>
            </a:r>
            <a:r>
              <a:rPr lang="en-IN" dirty="0" err="1"/>
              <a:t>mfcc</a:t>
            </a:r>
            <a:r>
              <a:rPr lang="en-IN" dirty="0"/>
              <a:t> feature over time to </a:t>
            </a:r>
          </a:p>
          <a:p>
            <a:r>
              <a:rPr lang="en-IN" dirty="0"/>
              <a:t>create a fixed length vector. The advantage of doing this with </a:t>
            </a:r>
            <a:r>
              <a:rPr lang="en-IN" dirty="0" err="1"/>
              <a:t>Librosa</a:t>
            </a:r>
            <a:r>
              <a:rPr lang="en-IN" dirty="0"/>
              <a:t> library is we can prevent the data loss of </a:t>
            </a:r>
            <a:r>
              <a:rPr lang="en-IN" dirty="0" err="1"/>
              <a:t>mfcc</a:t>
            </a:r>
            <a:r>
              <a:rPr lang="en-IN" dirty="0"/>
              <a:t> features.</a:t>
            </a:r>
          </a:p>
          <a:p>
            <a:endParaRPr lang="en-IN" dirty="0"/>
          </a:p>
          <a:p>
            <a:r>
              <a:rPr lang="en-IN" sz="2000" b="1" dirty="0"/>
              <a:t>2</a:t>
            </a:r>
            <a:r>
              <a:rPr lang="en-IN" sz="2000" b="1" baseline="30000" dirty="0"/>
              <a:t>nd</a:t>
            </a:r>
            <a:r>
              <a:rPr lang="en-IN" sz="2000" b="1" dirty="0"/>
              <a:t> one:</a:t>
            </a:r>
          </a:p>
          <a:p>
            <a:r>
              <a:rPr lang="en-IN" dirty="0"/>
              <a:t>In some other models in the papers they are using </a:t>
            </a:r>
            <a:r>
              <a:rPr lang="en-IN" dirty="0">
                <a:highlight>
                  <a:srgbClr val="FFFF00"/>
                </a:highlight>
              </a:rPr>
              <a:t>CRNN (Convolutional Recurrent Neural Networks)</a:t>
            </a:r>
            <a:r>
              <a:rPr lang="en-IN" dirty="0"/>
              <a:t> where there are hyper </a:t>
            </a:r>
            <a:r>
              <a:rPr lang="en-IN" dirty="0" err="1"/>
              <a:t>parametres</a:t>
            </a:r>
            <a:r>
              <a:rPr lang="en-IN" dirty="0"/>
              <a:t> such as number of layers , filter count, batch size etc. which improves model’s performance but these are limited only to the dataset which we provide and not mostly usable in real-time situation because it takes more time to process the data which we provide so it decreases the model’s ability to perform in real-time so we are using simple but effective way of training a model by DNN which takes less time to process the data.</a:t>
            </a:r>
          </a:p>
        </p:txBody>
      </p:sp>
    </p:spTree>
    <p:extLst>
      <p:ext uri="{BB962C8B-B14F-4D97-AF65-F5344CB8AC3E}">
        <p14:creationId xmlns:p14="http://schemas.microsoft.com/office/powerpoint/2010/main" val="170695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2934-E431-1206-BBAF-19AA94624273}"/>
              </a:ext>
            </a:extLst>
          </p:cNvPr>
          <p:cNvSpPr txBox="1"/>
          <p:nvPr/>
        </p:nvSpPr>
        <p:spPr>
          <a:xfrm>
            <a:off x="1229032" y="648929"/>
            <a:ext cx="914802" cy="369332"/>
          </a:xfrm>
          <a:prstGeom prst="rect">
            <a:avLst/>
          </a:prstGeom>
          <a:noFill/>
        </p:spPr>
        <p:txBody>
          <a:bodyPr wrap="none" rtlCol="0">
            <a:spAutoFit/>
          </a:bodyPr>
          <a:lstStyle/>
          <a:p>
            <a:r>
              <a:rPr lang="en-IN" dirty="0"/>
              <a:t>Results:</a:t>
            </a:r>
          </a:p>
        </p:txBody>
      </p:sp>
      <p:pic>
        <p:nvPicPr>
          <p:cNvPr id="5" name="Picture 4">
            <a:extLst>
              <a:ext uri="{FF2B5EF4-FFF2-40B4-BE49-F238E27FC236}">
                <a16:creationId xmlns:a16="http://schemas.microsoft.com/office/drawing/2014/main" id="{E2F12A37-99E3-FE16-D664-EDDEFA867DC9}"/>
              </a:ext>
            </a:extLst>
          </p:cNvPr>
          <p:cNvPicPr>
            <a:picLocks noChangeAspect="1"/>
          </p:cNvPicPr>
          <p:nvPr/>
        </p:nvPicPr>
        <p:blipFill>
          <a:blip r:embed="rId2"/>
          <a:stretch>
            <a:fillRect/>
          </a:stretch>
        </p:blipFill>
        <p:spPr>
          <a:xfrm>
            <a:off x="381599" y="1208358"/>
            <a:ext cx="5271950" cy="2075616"/>
          </a:xfrm>
          <a:prstGeom prst="rect">
            <a:avLst/>
          </a:prstGeom>
        </p:spPr>
      </p:pic>
      <p:pic>
        <p:nvPicPr>
          <p:cNvPr id="8" name="Picture 7">
            <a:extLst>
              <a:ext uri="{FF2B5EF4-FFF2-40B4-BE49-F238E27FC236}">
                <a16:creationId xmlns:a16="http://schemas.microsoft.com/office/drawing/2014/main" id="{86FEB0A1-CF47-B821-8F97-91C563623466}"/>
              </a:ext>
            </a:extLst>
          </p:cNvPr>
          <p:cNvPicPr>
            <a:picLocks noChangeAspect="1"/>
          </p:cNvPicPr>
          <p:nvPr/>
        </p:nvPicPr>
        <p:blipFill>
          <a:blip r:embed="rId3"/>
          <a:stretch>
            <a:fillRect/>
          </a:stretch>
        </p:blipFill>
        <p:spPr>
          <a:xfrm>
            <a:off x="6096000" y="1208358"/>
            <a:ext cx="6013349" cy="2097529"/>
          </a:xfrm>
          <a:prstGeom prst="rect">
            <a:avLst/>
          </a:prstGeom>
        </p:spPr>
      </p:pic>
      <p:sp>
        <p:nvSpPr>
          <p:cNvPr id="10" name="TextBox 9">
            <a:extLst>
              <a:ext uri="{FF2B5EF4-FFF2-40B4-BE49-F238E27FC236}">
                <a16:creationId xmlns:a16="http://schemas.microsoft.com/office/drawing/2014/main" id="{9123AA4C-D36F-7D62-4FFA-C50E1EAA3E7A}"/>
              </a:ext>
            </a:extLst>
          </p:cNvPr>
          <p:cNvSpPr txBox="1"/>
          <p:nvPr/>
        </p:nvSpPr>
        <p:spPr>
          <a:xfrm>
            <a:off x="1032387" y="4109884"/>
            <a:ext cx="6532109" cy="1477328"/>
          </a:xfrm>
          <a:prstGeom prst="rect">
            <a:avLst/>
          </a:prstGeom>
          <a:noFill/>
        </p:spPr>
        <p:txBody>
          <a:bodyPr wrap="none" rtlCol="0">
            <a:spAutoFit/>
          </a:bodyPr>
          <a:lstStyle/>
          <a:p>
            <a:r>
              <a:rPr lang="en-IN" dirty="0"/>
              <a:t>We are able to represent audio data into two different forms.</a:t>
            </a:r>
          </a:p>
          <a:p>
            <a:endParaRPr lang="en-IN" dirty="0"/>
          </a:p>
          <a:p>
            <a:r>
              <a:rPr lang="en-IN" dirty="0"/>
              <a:t>First one by using “</a:t>
            </a:r>
            <a:r>
              <a:rPr lang="en-IN" dirty="0" err="1"/>
              <a:t>Librosa</a:t>
            </a:r>
            <a:r>
              <a:rPr lang="en-IN" dirty="0"/>
              <a:t>” library </a:t>
            </a:r>
            <a:r>
              <a:rPr lang="en-IN" u="sng" dirty="0"/>
              <a:t>time vs amplitude</a:t>
            </a:r>
            <a:r>
              <a:rPr lang="en-IN" dirty="0"/>
              <a:t>.</a:t>
            </a:r>
          </a:p>
          <a:p>
            <a:endParaRPr lang="en-IN" dirty="0"/>
          </a:p>
          <a:p>
            <a:r>
              <a:rPr lang="en-IN" dirty="0"/>
              <a:t>Second one by using “Matplotlib” library </a:t>
            </a:r>
            <a:r>
              <a:rPr lang="en-IN" u="sng" dirty="0"/>
              <a:t>sample index vs amplitude</a:t>
            </a:r>
            <a:r>
              <a:rPr lang="en-IN" dirty="0"/>
              <a:t>.</a:t>
            </a:r>
          </a:p>
        </p:txBody>
      </p:sp>
    </p:spTree>
    <p:extLst>
      <p:ext uri="{BB962C8B-B14F-4D97-AF65-F5344CB8AC3E}">
        <p14:creationId xmlns:p14="http://schemas.microsoft.com/office/powerpoint/2010/main" val="397472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44861C8-6AC0-93B8-A740-A40A493636F7}"/>
              </a:ext>
            </a:extLst>
          </p:cNvPr>
          <p:cNvPicPr>
            <a:picLocks noChangeAspect="1"/>
          </p:cNvPicPr>
          <p:nvPr/>
        </p:nvPicPr>
        <p:blipFill>
          <a:blip r:embed="rId2"/>
          <a:stretch>
            <a:fillRect/>
          </a:stretch>
        </p:blipFill>
        <p:spPr>
          <a:xfrm>
            <a:off x="890078" y="393156"/>
            <a:ext cx="7388684" cy="3205712"/>
          </a:xfrm>
          <a:prstGeom prst="rect">
            <a:avLst/>
          </a:prstGeom>
        </p:spPr>
      </p:pic>
      <p:sp>
        <p:nvSpPr>
          <p:cNvPr id="5" name="TextBox 4">
            <a:extLst>
              <a:ext uri="{FF2B5EF4-FFF2-40B4-BE49-F238E27FC236}">
                <a16:creationId xmlns:a16="http://schemas.microsoft.com/office/drawing/2014/main" id="{97EDED67-86D9-1B79-E8D7-5B0EC90D77E0}"/>
              </a:ext>
            </a:extLst>
          </p:cNvPr>
          <p:cNvSpPr txBox="1"/>
          <p:nvPr/>
        </p:nvSpPr>
        <p:spPr>
          <a:xfrm>
            <a:off x="698090" y="4424516"/>
            <a:ext cx="11292002" cy="646331"/>
          </a:xfrm>
          <a:prstGeom prst="rect">
            <a:avLst/>
          </a:prstGeom>
          <a:noFill/>
        </p:spPr>
        <p:txBody>
          <a:bodyPr wrap="none" rtlCol="0">
            <a:spAutoFit/>
          </a:bodyPr>
          <a:lstStyle/>
          <a:p>
            <a:r>
              <a:rPr lang="en-IN" dirty="0"/>
              <a:t>We have </a:t>
            </a:r>
            <a:r>
              <a:rPr lang="en-IN" dirty="0" err="1"/>
              <a:t>runned</a:t>
            </a:r>
            <a:r>
              <a:rPr lang="en-IN" dirty="0"/>
              <a:t> the code </a:t>
            </a:r>
            <a:r>
              <a:rPr lang="en-IN" dirty="0" err="1"/>
              <a:t>upto</a:t>
            </a:r>
            <a:r>
              <a:rPr lang="en-IN" dirty="0"/>
              <a:t> 100 epochs and we got the training accuracy as 67.64 % and we got testing accuracy as </a:t>
            </a:r>
          </a:p>
          <a:p>
            <a:r>
              <a:rPr lang="en-IN" dirty="0"/>
              <a:t>77.103 %.</a:t>
            </a:r>
          </a:p>
        </p:txBody>
      </p:sp>
    </p:spTree>
    <p:extLst>
      <p:ext uri="{BB962C8B-B14F-4D97-AF65-F5344CB8AC3E}">
        <p14:creationId xmlns:p14="http://schemas.microsoft.com/office/powerpoint/2010/main" val="288453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215577-35A6-973A-DB07-BACA931206F8}"/>
              </a:ext>
            </a:extLst>
          </p:cNvPr>
          <p:cNvSpPr txBox="1"/>
          <p:nvPr/>
        </p:nvSpPr>
        <p:spPr>
          <a:xfrm>
            <a:off x="619430" y="707923"/>
            <a:ext cx="1941109" cy="523220"/>
          </a:xfrm>
          <a:prstGeom prst="rect">
            <a:avLst/>
          </a:prstGeom>
          <a:noFill/>
        </p:spPr>
        <p:txBody>
          <a:bodyPr wrap="none" rtlCol="0">
            <a:spAutoFit/>
          </a:bodyPr>
          <a:lstStyle/>
          <a:p>
            <a:r>
              <a:rPr lang="en-IN" sz="2800" b="1" dirty="0"/>
              <a:t>Limitations:</a:t>
            </a:r>
          </a:p>
        </p:txBody>
      </p:sp>
      <p:sp>
        <p:nvSpPr>
          <p:cNvPr id="3" name="TextBox 2">
            <a:extLst>
              <a:ext uri="{FF2B5EF4-FFF2-40B4-BE49-F238E27FC236}">
                <a16:creationId xmlns:a16="http://schemas.microsoft.com/office/drawing/2014/main" id="{2872A3FA-BEC7-41AE-096A-A95208E0061A}"/>
              </a:ext>
            </a:extLst>
          </p:cNvPr>
          <p:cNvSpPr txBox="1"/>
          <p:nvPr/>
        </p:nvSpPr>
        <p:spPr>
          <a:xfrm>
            <a:off x="383955" y="2300748"/>
            <a:ext cx="11424089" cy="1754326"/>
          </a:xfrm>
          <a:prstGeom prst="rect">
            <a:avLst/>
          </a:prstGeom>
          <a:noFill/>
        </p:spPr>
        <p:txBody>
          <a:bodyPr wrap="none" rtlCol="0">
            <a:spAutoFit/>
          </a:bodyPr>
          <a:lstStyle/>
          <a:p>
            <a:r>
              <a:rPr lang="en-IN" dirty="0"/>
              <a:t>Like every model have some draw backs our model has also some major draw backs. </a:t>
            </a:r>
          </a:p>
          <a:p>
            <a:endParaRPr lang="en-IN" dirty="0"/>
          </a:p>
          <a:p>
            <a:r>
              <a:rPr lang="en-IN" dirty="0"/>
              <a:t>Although it process the data relatively faster than some other models but it lacks precision.</a:t>
            </a:r>
          </a:p>
          <a:p>
            <a:endParaRPr lang="en-IN" dirty="0"/>
          </a:p>
          <a:p>
            <a:r>
              <a:rPr lang="en-IN" dirty="0"/>
              <a:t>Extraction of audio features are very tough because they contains so many noises from the surrounding while removing </a:t>
            </a:r>
          </a:p>
          <a:p>
            <a:r>
              <a:rPr lang="en-IN" dirty="0"/>
              <a:t>those noises some of the data might be lose.</a:t>
            </a:r>
          </a:p>
        </p:txBody>
      </p:sp>
    </p:spTree>
    <p:extLst>
      <p:ext uri="{BB962C8B-B14F-4D97-AF65-F5344CB8AC3E}">
        <p14:creationId xmlns:p14="http://schemas.microsoft.com/office/powerpoint/2010/main" val="3240590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800</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Calibri Light</vt:lpstr>
      <vt:lpstr>Office Theme</vt:lpstr>
      <vt:lpstr>Environmental Sound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Thejeswara Reddy</dc:creator>
  <cp:lastModifiedBy>Thejeswara Reddy</cp:lastModifiedBy>
  <cp:revision>7</cp:revision>
  <dcterms:created xsi:type="dcterms:W3CDTF">2025-03-10T09:11:25Z</dcterms:created>
  <dcterms:modified xsi:type="dcterms:W3CDTF">2025-03-11T04:45:40Z</dcterms:modified>
</cp:coreProperties>
</file>