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4630400" cy="8229600"/>
  <p:notesSz cx="8229600" cy="14630400"/>
  <p:embeddedFontLst>
    <p:embeddedFont>
      <p:font typeface="Heebo Light" pitchFamily="2" charset="-79"/>
      <p:regular r:id="rId15"/>
    </p:embeddedFont>
    <p:embeddedFont>
      <p:font typeface="Montserrat" panose="00000500000000000000" pitchFamily="2"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A2C"/>
    <a:srgbClr val="1916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232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092047"/>
            <a:ext cx="11231999"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           Environment Sound Classification</a:t>
            </a:r>
            <a:endParaRPr lang="en-US" sz="4450" dirty="0"/>
          </a:p>
        </p:txBody>
      </p:sp>
      <p:sp>
        <p:nvSpPr>
          <p:cNvPr id="3" name="Text 1"/>
          <p:cNvSpPr/>
          <p:nvPr/>
        </p:nvSpPr>
        <p:spPr>
          <a:xfrm>
            <a:off x="793790" y="314098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375904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793790" y="4462105"/>
            <a:ext cx="7434620" cy="354330"/>
          </a:xfrm>
          <a:prstGeom prst="rect">
            <a:avLst/>
          </a:prstGeom>
          <a:noFill/>
          <a:ln/>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                                                                                 </a:t>
            </a:r>
            <a:r>
              <a:rPr lang="en-US" sz="2200" u="sng" dirty="0">
                <a:solidFill>
                  <a:srgbClr val="F2F0F4"/>
                </a:solidFill>
                <a:latin typeface="Montserrat" pitchFamily="34" charset="0"/>
                <a:ea typeface="Montserrat" pitchFamily="34" charset="-122"/>
                <a:cs typeface="Montserrat" pitchFamily="34" charset="-120"/>
              </a:rPr>
              <a:t>Group - 16</a:t>
            </a:r>
            <a:endParaRPr lang="en-US" sz="2200" dirty="0"/>
          </a:p>
        </p:txBody>
      </p:sp>
      <p:sp>
        <p:nvSpPr>
          <p:cNvPr id="6" name="Text 4"/>
          <p:cNvSpPr/>
          <p:nvPr/>
        </p:nvSpPr>
        <p:spPr>
          <a:xfrm>
            <a:off x="793790" y="5156597"/>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M. Thejeswara Reddy    [ CB.SC.U4AIE24129]</a:t>
            </a:r>
            <a:endParaRPr lang="en-US" sz="1750" dirty="0"/>
          </a:p>
        </p:txBody>
      </p:sp>
      <p:sp>
        <p:nvSpPr>
          <p:cNvPr id="7" name="Text 5"/>
          <p:cNvSpPr/>
          <p:nvPr/>
        </p:nvSpPr>
        <p:spPr>
          <a:xfrm>
            <a:off x="793790" y="5774650"/>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                                                                               V. Noothan                       [ CB.SC.U4AIE24156]</a:t>
            </a:r>
            <a:endParaRPr lang="en-US" sz="1750" dirty="0"/>
          </a:p>
        </p:txBody>
      </p:sp>
      <p:sp>
        <p:nvSpPr>
          <p:cNvPr id="8" name="Rectangle: Rounded Corners 7">
            <a:extLst>
              <a:ext uri="{FF2B5EF4-FFF2-40B4-BE49-F238E27FC236}">
                <a16:creationId xmlns:a16="http://schemas.microsoft.com/office/drawing/2014/main" id="{396E302B-0991-7339-0682-8302653B11BB}"/>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297430"/>
            <a:ext cx="10858738"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Dataset Preparation of UrbanSound8k</a:t>
            </a:r>
            <a:endParaRPr lang="en-US" sz="4450" dirty="0"/>
          </a:p>
        </p:txBody>
      </p:sp>
      <p:sp>
        <p:nvSpPr>
          <p:cNvPr id="3" name="Shape 1"/>
          <p:cNvSpPr/>
          <p:nvPr/>
        </p:nvSpPr>
        <p:spPr>
          <a:xfrm>
            <a:off x="1118711" y="3346371"/>
            <a:ext cx="30480" cy="2585680"/>
          </a:xfrm>
          <a:prstGeom prst="roundRect">
            <a:avLst>
              <a:gd name="adj" fmla="val 312558"/>
            </a:avLst>
          </a:prstGeom>
          <a:solidFill>
            <a:srgbClr val="4A2C85"/>
          </a:solidFill>
          <a:ln/>
        </p:spPr>
      </p:sp>
      <p:sp>
        <p:nvSpPr>
          <p:cNvPr id="4" name="Shape 2"/>
          <p:cNvSpPr/>
          <p:nvPr/>
        </p:nvSpPr>
        <p:spPr>
          <a:xfrm>
            <a:off x="1358622" y="3841433"/>
            <a:ext cx="793790" cy="30480"/>
          </a:xfrm>
          <a:prstGeom prst="roundRect">
            <a:avLst>
              <a:gd name="adj" fmla="val 312558"/>
            </a:avLst>
          </a:prstGeom>
          <a:solidFill>
            <a:srgbClr val="4A2C85"/>
          </a:solidFill>
          <a:ln/>
        </p:spPr>
      </p:sp>
      <p:sp>
        <p:nvSpPr>
          <p:cNvPr id="5" name="Shape 3"/>
          <p:cNvSpPr/>
          <p:nvPr/>
        </p:nvSpPr>
        <p:spPr>
          <a:xfrm>
            <a:off x="878800" y="3601522"/>
            <a:ext cx="510302" cy="510302"/>
          </a:xfrm>
          <a:prstGeom prst="roundRect">
            <a:avLst>
              <a:gd name="adj" fmla="val 18669"/>
            </a:avLst>
          </a:prstGeom>
          <a:solidFill>
            <a:srgbClr val="31136C"/>
          </a:solidFill>
          <a:ln w="7620">
            <a:solidFill>
              <a:srgbClr val="4A2C85"/>
            </a:solidFill>
            <a:prstDash val="solid"/>
          </a:ln>
        </p:spPr>
      </p:sp>
      <p:sp>
        <p:nvSpPr>
          <p:cNvPr id="6" name="Text 4"/>
          <p:cNvSpPr/>
          <p:nvPr/>
        </p:nvSpPr>
        <p:spPr>
          <a:xfrm>
            <a:off x="1072515" y="3686532"/>
            <a:ext cx="122873"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1</a:t>
            </a:r>
            <a:endParaRPr lang="en-US" sz="2650" dirty="0"/>
          </a:p>
        </p:txBody>
      </p:sp>
      <p:sp>
        <p:nvSpPr>
          <p:cNvPr id="7" name="Text 5"/>
          <p:cNvSpPr/>
          <p:nvPr/>
        </p:nvSpPr>
        <p:spPr>
          <a:xfrm>
            <a:off x="2381488" y="3573185"/>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The UrbanSound8k dataset consists of 8732 labeled sound recordings collected from diverse urban environments. The dataset is categorized into 10 classes, including car horns, sirens, dog barks, and air conditioners.</a:t>
            </a:r>
            <a:endParaRPr lang="en-US" sz="1750" dirty="0"/>
          </a:p>
        </p:txBody>
      </p:sp>
      <p:sp>
        <p:nvSpPr>
          <p:cNvPr id="8" name="Shape 6"/>
          <p:cNvSpPr/>
          <p:nvPr/>
        </p:nvSpPr>
        <p:spPr>
          <a:xfrm>
            <a:off x="1358622" y="5247680"/>
            <a:ext cx="793790" cy="30480"/>
          </a:xfrm>
          <a:prstGeom prst="roundRect">
            <a:avLst>
              <a:gd name="adj" fmla="val 312558"/>
            </a:avLst>
          </a:prstGeom>
          <a:solidFill>
            <a:srgbClr val="4A2C85"/>
          </a:solidFill>
          <a:ln/>
        </p:spPr>
      </p:sp>
      <p:sp>
        <p:nvSpPr>
          <p:cNvPr id="9" name="Shape 7"/>
          <p:cNvSpPr/>
          <p:nvPr/>
        </p:nvSpPr>
        <p:spPr>
          <a:xfrm>
            <a:off x="878800" y="5007769"/>
            <a:ext cx="510302" cy="510302"/>
          </a:xfrm>
          <a:prstGeom prst="roundRect">
            <a:avLst>
              <a:gd name="adj" fmla="val 18669"/>
            </a:avLst>
          </a:prstGeom>
          <a:solidFill>
            <a:srgbClr val="31136C"/>
          </a:solidFill>
          <a:ln w="7620">
            <a:solidFill>
              <a:srgbClr val="4A2C85"/>
            </a:solidFill>
            <a:prstDash val="solid"/>
          </a:ln>
        </p:spPr>
      </p:sp>
      <p:sp>
        <p:nvSpPr>
          <p:cNvPr id="10" name="Text 8"/>
          <p:cNvSpPr/>
          <p:nvPr/>
        </p:nvSpPr>
        <p:spPr>
          <a:xfrm>
            <a:off x="1037272" y="5092779"/>
            <a:ext cx="193238" cy="340281"/>
          </a:xfrm>
          <a:prstGeom prst="rect">
            <a:avLst/>
          </a:prstGeom>
          <a:noFill/>
          <a:ln/>
        </p:spPr>
        <p:txBody>
          <a:bodyPr wrap="none" lIns="0" tIns="0" rIns="0" bIns="0" rtlCol="0" anchor="t"/>
          <a:lstStyle/>
          <a:p>
            <a:pPr marL="0" indent="0" algn="ctr">
              <a:lnSpc>
                <a:spcPts val="2650"/>
              </a:lnSpc>
              <a:buNone/>
            </a:pPr>
            <a:r>
              <a:rPr lang="en-US" sz="2650" dirty="0">
                <a:solidFill>
                  <a:srgbClr val="DCD7E5"/>
                </a:solidFill>
                <a:latin typeface="Montserrat" pitchFamily="34" charset="0"/>
                <a:ea typeface="Montserrat" pitchFamily="34" charset="-122"/>
                <a:cs typeface="Montserrat" pitchFamily="34" charset="-120"/>
              </a:rPr>
              <a:t>2</a:t>
            </a:r>
            <a:endParaRPr lang="en-US" sz="2650" dirty="0"/>
          </a:p>
        </p:txBody>
      </p:sp>
      <p:sp>
        <p:nvSpPr>
          <p:cNvPr id="11" name="Text 9"/>
          <p:cNvSpPr/>
          <p:nvPr/>
        </p:nvSpPr>
        <p:spPr>
          <a:xfrm>
            <a:off x="2381488" y="4979432"/>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DCD7E5"/>
                </a:solidFill>
                <a:latin typeface="Heebo Light" pitchFamily="34" charset="0"/>
                <a:ea typeface="Heebo Light" pitchFamily="34" charset="-122"/>
                <a:cs typeface="Heebo Light" pitchFamily="34" charset="-120"/>
              </a:rPr>
              <a:t>The dataset is divided into training, validation, and testing sets. So it means it has pre-labeled datasets, so it makes training easier in our model.</a:t>
            </a:r>
            <a:endParaRPr lang="en-US" sz="1750" dirty="0"/>
          </a:p>
        </p:txBody>
      </p:sp>
      <p:sp>
        <p:nvSpPr>
          <p:cNvPr id="13" name="Rectangle: Rounded Corners 12">
            <a:extLst>
              <a:ext uri="{FF2B5EF4-FFF2-40B4-BE49-F238E27FC236}">
                <a16:creationId xmlns:a16="http://schemas.microsoft.com/office/drawing/2014/main" id="{656B809C-4DD0-20D8-528B-37AC9F8AA29E}"/>
              </a:ext>
            </a:extLst>
          </p:cNvPr>
          <p:cNvSpPr/>
          <p:nvPr/>
        </p:nvSpPr>
        <p:spPr>
          <a:xfrm>
            <a:off x="12825046" y="7584830"/>
            <a:ext cx="1699846" cy="597877"/>
          </a:xfrm>
          <a:prstGeom prst="round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444228"/>
            <a:ext cx="3402330" cy="425291"/>
          </a:xfrm>
          <a:prstGeom prst="rect">
            <a:avLst/>
          </a:prstGeom>
          <a:noFill/>
          <a:ln/>
        </p:spPr>
        <p:txBody>
          <a:bodyPr wrap="none" lIns="0" tIns="0" rIns="0" bIns="0" rtlCol="0" anchor="t"/>
          <a:lstStyle/>
          <a:p>
            <a:pPr marL="0" indent="0">
              <a:lnSpc>
                <a:spcPts val="3300"/>
              </a:lnSpc>
              <a:buNone/>
            </a:pPr>
            <a:r>
              <a:rPr lang="en-US" sz="2650" dirty="0">
                <a:solidFill>
                  <a:srgbClr val="F2F0F4"/>
                </a:solidFill>
                <a:latin typeface="Montserrat" pitchFamily="34" charset="0"/>
                <a:ea typeface="Montserrat" pitchFamily="34" charset="-122"/>
                <a:cs typeface="Montserrat" pitchFamily="34" charset="-120"/>
              </a:rPr>
              <a:t>Conclusion </a:t>
            </a:r>
            <a:endParaRPr lang="en-US" sz="2650" dirty="0"/>
          </a:p>
        </p:txBody>
      </p:sp>
      <p:sp>
        <p:nvSpPr>
          <p:cNvPr id="3" name="Text 1"/>
          <p:cNvSpPr/>
          <p:nvPr/>
        </p:nvSpPr>
        <p:spPr>
          <a:xfrm>
            <a:off x="793790" y="2096333"/>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The use of MFCCs successfully captures key audio characteristics, making them a reliable feature representation for sound classification.</a:t>
            </a:r>
            <a:endParaRPr lang="en-US" sz="1750" dirty="0"/>
          </a:p>
        </p:txBody>
      </p:sp>
      <p:sp>
        <p:nvSpPr>
          <p:cNvPr id="4" name="Text 2"/>
          <p:cNvSpPr/>
          <p:nvPr/>
        </p:nvSpPr>
        <p:spPr>
          <a:xfrm>
            <a:off x="793790" y="2901434"/>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The UrbanSound8K dataset provides a wide range of real-world sounds, making it well-suited for training and testing the model.</a:t>
            </a:r>
            <a:endParaRPr lang="en-US" sz="1750" dirty="0"/>
          </a:p>
        </p:txBody>
      </p:sp>
      <p:sp>
        <p:nvSpPr>
          <p:cNvPr id="5" name="Text 3"/>
          <p:cNvSpPr/>
          <p:nvPr/>
        </p:nvSpPr>
        <p:spPr>
          <a:xfrm>
            <a:off x="793790" y="3343632"/>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The current model performs well but can be further improved with more advanced architectures, data augmentation, and larger datasets.</a:t>
            </a:r>
            <a:endParaRPr lang="en-US" sz="1750" dirty="0"/>
          </a:p>
        </p:txBody>
      </p:sp>
      <p:sp>
        <p:nvSpPr>
          <p:cNvPr id="6" name="Text 4"/>
          <p:cNvSpPr/>
          <p:nvPr/>
        </p:nvSpPr>
        <p:spPr>
          <a:xfrm>
            <a:off x="793790" y="4409599"/>
            <a:ext cx="3402330" cy="425291"/>
          </a:xfrm>
          <a:prstGeom prst="rect">
            <a:avLst/>
          </a:prstGeom>
          <a:noFill/>
          <a:ln/>
        </p:spPr>
        <p:txBody>
          <a:bodyPr wrap="none" lIns="0" tIns="0" rIns="0" bIns="0" rtlCol="0" anchor="t"/>
          <a:lstStyle/>
          <a:p>
            <a:pPr marL="0" indent="0">
              <a:lnSpc>
                <a:spcPts val="3300"/>
              </a:lnSpc>
              <a:buNone/>
            </a:pPr>
            <a:r>
              <a:rPr lang="en-US" sz="2650" dirty="0">
                <a:solidFill>
                  <a:srgbClr val="F2F0F4"/>
                </a:solidFill>
                <a:latin typeface="Montserrat" pitchFamily="34" charset="0"/>
                <a:ea typeface="Montserrat" pitchFamily="34" charset="-122"/>
                <a:cs typeface="Montserrat" pitchFamily="34" charset="-120"/>
              </a:rPr>
              <a:t>Future Directions</a:t>
            </a:r>
            <a:endParaRPr lang="en-US" sz="2650" dirty="0"/>
          </a:p>
        </p:txBody>
      </p:sp>
      <p:sp>
        <p:nvSpPr>
          <p:cNvPr id="7" name="Text 5"/>
          <p:cNvSpPr/>
          <p:nvPr/>
        </p:nvSpPr>
        <p:spPr>
          <a:xfrm>
            <a:off x="793790" y="5175052"/>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Implement Convolutional Neural Networks (CNNs) or Recurrent Neural Networks (RNNs) for better feature extraction from spectrograms.</a:t>
            </a:r>
            <a:endParaRPr lang="en-US" sz="1750" dirty="0"/>
          </a:p>
        </p:txBody>
      </p:sp>
      <p:sp>
        <p:nvSpPr>
          <p:cNvPr id="8" name="Text 6"/>
          <p:cNvSpPr/>
          <p:nvPr/>
        </p:nvSpPr>
        <p:spPr>
          <a:xfrm>
            <a:off x="793790" y="5980152"/>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Convert audio into Mel spectrogram images and use CNN-based image classification for potentially better accuracy.</a:t>
            </a:r>
            <a:endParaRPr lang="en-US" sz="1750" dirty="0"/>
          </a:p>
        </p:txBody>
      </p:sp>
      <p:sp>
        <p:nvSpPr>
          <p:cNvPr id="9" name="Text 7"/>
          <p:cNvSpPr/>
          <p:nvPr/>
        </p:nvSpPr>
        <p:spPr>
          <a:xfrm>
            <a:off x="793790" y="6422350"/>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We can combine audio classification with visual data (CCTV footage) to improve event detection accuracy in security systems.</a:t>
            </a:r>
            <a:endParaRPr lang="en-US" sz="1750" dirty="0"/>
          </a:p>
        </p:txBody>
      </p:sp>
      <p:sp>
        <p:nvSpPr>
          <p:cNvPr id="10" name="Rectangle: Rounded Corners 9">
            <a:extLst>
              <a:ext uri="{FF2B5EF4-FFF2-40B4-BE49-F238E27FC236}">
                <a16:creationId xmlns:a16="http://schemas.microsoft.com/office/drawing/2014/main" id="{06D29AAF-E6F8-BDE9-970B-98625AFF09E5}"/>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623768"/>
            <a:ext cx="13042821"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                                                                                                    </a:t>
            </a:r>
            <a:endParaRPr lang="en-US" sz="4450" dirty="0"/>
          </a:p>
        </p:txBody>
      </p:sp>
      <p:sp>
        <p:nvSpPr>
          <p:cNvPr id="3" name="Text 1"/>
          <p:cNvSpPr/>
          <p:nvPr/>
        </p:nvSpPr>
        <p:spPr>
          <a:xfrm>
            <a:off x="793790" y="1786176"/>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4" name="Text 2"/>
          <p:cNvSpPr/>
          <p:nvPr/>
        </p:nvSpPr>
        <p:spPr>
          <a:xfrm>
            <a:off x="793790" y="2404229"/>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5" name="Text 3"/>
          <p:cNvSpPr/>
          <p:nvPr/>
        </p:nvSpPr>
        <p:spPr>
          <a:xfrm>
            <a:off x="793790" y="3022283"/>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6" name="Text 4"/>
          <p:cNvSpPr/>
          <p:nvPr/>
        </p:nvSpPr>
        <p:spPr>
          <a:xfrm>
            <a:off x="793790" y="3725347"/>
            <a:ext cx="7851577"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                                 Thank you</a:t>
            </a:r>
            <a:endParaRPr lang="en-US" sz="4450" dirty="0"/>
          </a:p>
        </p:txBody>
      </p:sp>
      <p:sp>
        <p:nvSpPr>
          <p:cNvPr id="7" name="Text 5"/>
          <p:cNvSpPr/>
          <p:nvPr/>
        </p:nvSpPr>
        <p:spPr>
          <a:xfrm>
            <a:off x="793790" y="4774287"/>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8" name="Text 6"/>
          <p:cNvSpPr/>
          <p:nvPr/>
        </p:nvSpPr>
        <p:spPr>
          <a:xfrm>
            <a:off x="793790" y="539234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Text 7"/>
          <p:cNvSpPr/>
          <p:nvPr/>
        </p:nvSpPr>
        <p:spPr>
          <a:xfrm>
            <a:off x="793790" y="6010394"/>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0" name="Text 8"/>
          <p:cNvSpPr/>
          <p:nvPr/>
        </p:nvSpPr>
        <p:spPr>
          <a:xfrm>
            <a:off x="793790" y="6628448"/>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1" name="Text 9"/>
          <p:cNvSpPr/>
          <p:nvPr/>
        </p:nvSpPr>
        <p:spPr>
          <a:xfrm>
            <a:off x="1133760" y="7717471"/>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13" name="Rectangle: Rounded Corners 12">
            <a:extLst>
              <a:ext uri="{FF2B5EF4-FFF2-40B4-BE49-F238E27FC236}">
                <a16:creationId xmlns:a16="http://schemas.microsoft.com/office/drawing/2014/main" id="{6B8E4359-EAFD-3844-A9A2-2A84A643AC37}"/>
              </a:ext>
            </a:extLst>
          </p:cNvPr>
          <p:cNvSpPr/>
          <p:nvPr/>
        </p:nvSpPr>
        <p:spPr>
          <a:xfrm>
            <a:off x="12731262" y="7573108"/>
            <a:ext cx="1863969" cy="621323"/>
          </a:xfrm>
          <a:prstGeom prst="round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64506"/>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Introduction to Environmental Sound Classification</a:t>
            </a:r>
            <a:endParaRPr lang="en-US" sz="4450" dirty="0"/>
          </a:p>
        </p:txBody>
      </p:sp>
      <p:sp>
        <p:nvSpPr>
          <p:cNvPr id="3" name="Text 1"/>
          <p:cNvSpPr/>
          <p:nvPr/>
        </p:nvSpPr>
        <p:spPr>
          <a:xfrm>
            <a:off x="793790" y="3522226"/>
            <a:ext cx="3402330" cy="425291"/>
          </a:xfrm>
          <a:prstGeom prst="rect">
            <a:avLst/>
          </a:prstGeom>
          <a:noFill/>
          <a:ln/>
        </p:spPr>
        <p:txBody>
          <a:bodyPr wrap="none" lIns="0" tIns="0" rIns="0" bIns="0" rtlCol="0" anchor="t"/>
          <a:lstStyle/>
          <a:p>
            <a:pPr marL="0" indent="0">
              <a:lnSpc>
                <a:spcPts val="3300"/>
              </a:lnSpc>
              <a:buNone/>
            </a:pPr>
            <a:endParaRPr lang="en-US" sz="2650" dirty="0"/>
          </a:p>
        </p:txBody>
      </p:sp>
      <p:sp>
        <p:nvSpPr>
          <p:cNvPr id="4" name="Text 2"/>
          <p:cNvSpPr/>
          <p:nvPr/>
        </p:nvSpPr>
        <p:spPr>
          <a:xfrm>
            <a:off x="793790" y="4287679"/>
            <a:ext cx="13042821" cy="2177415"/>
          </a:xfrm>
          <a:prstGeom prst="rect">
            <a:avLst/>
          </a:prstGeom>
          <a:noFill/>
          <a:ln/>
        </p:spPr>
        <p:txBody>
          <a:bodyPr wrap="square" lIns="0" tIns="0" rIns="0" bIns="0" rtlCol="0" anchor="t"/>
          <a:lstStyle/>
          <a:p>
            <a:pPr marL="0" indent="0">
              <a:lnSpc>
                <a:spcPts val="2850"/>
              </a:lnSpc>
              <a:buNone/>
            </a:pPr>
            <a:r>
              <a:rPr lang="en-US" sz="1750" dirty="0">
                <a:solidFill>
                  <a:srgbClr val="DCD7E5"/>
                </a:solidFill>
                <a:latin typeface="Heebo Light" pitchFamily="34" charset="0"/>
                <a:ea typeface="Heebo Light" pitchFamily="34" charset="-122"/>
                <a:cs typeface="Heebo Light" pitchFamily="34" charset="-120"/>
              </a:rPr>
              <a:t>Environmental Sound Classification (ESC) is the process of identifying and categorizing various sounds from the environment, such as traffic noise, alarms, animal calls, and industrial sounds. It plays a crucial role in applications like security, disaster management, wildlife conservation. By analyzing sound patterns, ESC helps in detecting abnormal events such as gunshots, or emergency sirens, enabling automated monitoring systems. The classification process involves feature extraction techniques like MFCC (Mel-Frequency Cepstral Coefficients) to convert sound signals into numerical representations. ESC is widely implemented in real-time applications to enhance safety, improve automation.</a:t>
            </a:r>
            <a:endParaRPr lang="en-US" sz="1750" dirty="0"/>
          </a:p>
        </p:txBody>
      </p:sp>
      <p:sp>
        <p:nvSpPr>
          <p:cNvPr id="6" name="Rectangle: Rounded Corners 5">
            <a:extLst>
              <a:ext uri="{FF2B5EF4-FFF2-40B4-BE49-F238E27FC236}">
                <a16:creationId xmlns:a16="http://schemas.microsoft.com/office/drawing/2014/main" id="{64ACCBF9-1436-43C4-8F5F-416520967572}"/>
              </a:ext>
            </a:extLst>
          </p:cNvPr>
          <p:cNvSpPr/>
          <p:nvPr/>
        </p:nvSpPr>
        <p:spPr>
          <a:xfrm>
            <a:off x="12813322" y="7666893"/>
            <a:ext cx="1793631" cy="457200"/>
          </a:xfrm>
          <a:prstGeom prst="round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51629" y="660083"/>
            <a:ext cx="8675489" cy="581739"/>
          </a:xfrm>
          <a:prstGeom prst="rect">
            <a:avLst/>
          </a:prstGeom>
          <a:noFill/>
          <a:ln/>
        </p:spPr>
        <p:txBody>
          <a:bodyPr wrap="none" lIns="0" tIns="0" rIns="0" bIns="0" rtlCol="0" anchor="t"/>
          <a:lstStyle/>
          <a:p>
            <a:pPr marL="0" indent="0">
              <a:lnSpc>
                <a:spcPts val="4550"/>
              </a:lnSpc>
              <a:buNone/>
            </a:pPr>
            <a:r>
              <a:rPr lang="en-US" sz="3650" dirty="0">
                <a:solidFill>
                  <a:srgbClr val="F2F0F4"/>
                </a:solidFill>
                <a:latin typeface="Montserrat" pitchFamily="34" charset="0"/>
                <a:ea typeface="Montserrat" pitchFamily="34" charset="-122"/>
                <a:cs typeface="Montserrat" pitchFamily="34" charset="-120"/>
              </a:rPr>
              <a:t>    Novelty                               Application</a:t>
            </a:r>
            <a:endParaRPr lang="en-US" sz="3650" dirty="0"/>
          </a:p>
        </p:txBody>
      </p:sp>
      <p:sp>
        <p:nvSpPr>
          <p:cNvPr id="3" name="Shape 1"/>
          <p:cNvSpPr/>
          <p:nvPr/>
        </p:nvSpPr>
        <p:spPr>
          <a:xfrm>
            <a:off x="651629" y="1730454"/>
            <a:ext cx="325755" cy="325755"/>
          </a:xfrm>
          <a:prstGeom prst="roundRect">
            <a:avLst>
              <a:gd name="adj" fmla="val 24005"/>
            </a:avLst>
          </a:prstGeom>
          <a:solidFill>
            <a:srgbClr val="31136C"/>
          </a:solidFill>
          <a:ln w="7620">
            <a:solidFill>
              <a:srgbClr val="4A2C85"/>
            </a:solidFill>
            <a:prstDash val="solid"/>
          </a:ln>
        </p:spPr>
      </p:sp>
      <p:sp>
        <p:nvSpPr>
          <p:cNvPr id="4" name="Text 2"/>
          <p:cNvSpPr/>
          <p:nvPr/>
        </p:nvSpPr>
        <p:spPr>
          <a:xfrm>
            <a:off x="1163479" y="1730454"/>
            <a:ext cx="6058733" cy="595789"/>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Efficient Environmental Sound Classification using a lightweight neural network with MFCC-based feature extraction.</a:t>
            </a:r>
            <a:endParaRPr lang="en-US" sz="1450" dirty="0"/>
          </a:p>
        </p:txBody>
      </p:sp>
      <p:sp>
        <p:nvSpPr>
          <p:cNvPr id="5" name="Text 3"/>
          <p:cNvSpPr/>
          <p:nvPr/>
        </p:nvSpPr>
        <p:spPr>
          <a:xfrm>
            <a:off x="1163479" y="2437924"/>
            <a:ext cx="6058733" cy="297894"/>
          </a:xfrm>
          <a:prstGeom prst="rect">
            <a:avLst/>
          </a:prstGeom>
          <a:noFill/>
          <a:ln/>
        </p:spPr>
        <p:txBody>
          <a:bodyPr wrap="none" lIns="0" tIns="0" rIns="0" bIns="0" rtlCol="0" anchor="t"/>
          <a:lstStyle/>
          <a:p>
            <a:pPr marL="0" indent="0">
              <a:lnSpc>
                <a:spcPts val="2300"/>
              </a:lnSpc>
              <a:buNone/>
            </a:pPr>
            <a:endParaRPr lang="en-US" sz="1450" dirty="0"/>
          </a:p>
        </p:txBody>
      </p:sp>
      <p:sp>
        <p:nvSpPr>
          <p:cNvPr id="6" name="Text 4"/>
          <p:cNvSpPr/>
          <p:nvPr/>
        </p:nvSpPr>
        <p:spPr>
          <a:xfrm>
            <a:off x="1163479" y="2847499"/>
            <a:ext cx="6058733" cy="595789"/>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Simplified approach that removes unnecessary complexity while maintaining effective classification.</a:t>
            </a:r>
            <a:endParaRPr lang="en-US" sz="1450" dirty="0"/>
          </a:p>
        </p:txBody>
      </p:sp>
      <p:sp>
        <p:nvSpPr>
          <p:cNvPr id="7" name="Text 5"/>
          <p:cNvSpPr/>
          <p:nvPr/>
        </p:nvSpPr>
        <p:spPr>
          <a:xfrm>
            <a:off x="1163479" y="3554968"/>
            <a:ext cx="6058733" cy="297894"/>
          </a:xfrm>
          <a:prstGeom prst="rect">
            <a:avLst/>
          </a:prstGeom>
          <a:noFill/>
          <a:ln/>
        </p:spPr>
        <p:txBody>
          <a:bodyPr wrap="none" lIns="0" tIns="0" rIns="0" bIns="0" rtlCol="0" anchor="t"/>
          <a:lstStyle/>
          <a:p>
            <a:pPr marL="0" indent="0">
              <a:lnSpc>
                <a:spcPts val="2300"/>
              </a:lnSpc>
              <a:buNone/>
            </a:pPr>
            <a:endParaRPr lang="en-US" sz="1450" dirty="0"/>
          </a:p>
        </p:txBody>
      </p:sp>
      <p:sp>
        <p:nvSpPr>
          <p:cNvPr id="8" name="Text 6"/>
          <p:cNvSpPr/>
          <p:nvPr/>
        </p:nvSpPr>
        <p:spPr>
          <a:xfrm>
            <a:off x="1163479" y="3964543"/>
            <a:ext cx="6058733" cy="595789"/>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Uses only MFCC features, ensuring fast preprocessing and reduced computational overhead, making it suitable for real-time applications.</a:t>
            </a:r>
            <a:endParaRPr lang="en-US" sz="1450" dirty="0"/>
          </a:p>
        </p:txBody>
      </p:sp>
      <p:sp>
        <p:nvSpPr>
          <p:cNvPr id="9" name="Text 7"/>
          <p:cNvSpPr/>
          <p:nvPr/>
        </p:nvSpPr>
        <p:spPr>
          <a:xfrm>
            <a:off x="1163479" y="4672013"/>
            <a:ext cx="6058733" cy="297894"/>
          </a:xfrm>
          <a:prstGeom prst="rect">
            <a:avLst/>
          </a:prstGeom>
          <a:noFill/>
          <a:ln/>
        </p:spPr>
        <p:txBody>
          <a:bodyPr wrap="none" lIns="0" tIns="0" rIns="0" bIns="0" rtlCol="0" anchor="t"/>
          <a:lstStyle/>
          <a:p>
            <a:pPr marL="0" indent="0">
              <a:lnSpc>
                <a:spcPts val="2300"/>
              </a:lnSpc>
              <a:buNone/>
            </a:pPr>
            <a:endParaRPr lang="en-US" sz="1450" dirty="0"/>
          </a:p>
        </p:txBody>
      </p:sp>
      <p:sp>
        <p:nvSpPr>
          <p:cNvPr id="10" name="Text 8"/>
          <p:cNvSpPr/>
          <p:nvPr/>
        </p:nvSpPr>
        <p:spPr>
          <a:xfrm>
            <a:off x="1163479" y="5081588"/>
            <a:ext cx="6058733" cy="893683"/>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Balanced approach that optimizes efficiency, accuracy, and ease of implementation, making it a practical solution for Environmental Sound Classification tasks.</a:t>
            </a:r>
            <a:endParaRPr lang="en-US" sz="1450" dirty="0"/>
          </a:p>
        </p:txBody>
      </p:sp>
      <p:sp>
        <p:nvSpPr>
          <p:cNvPr id="11" name="Shape 9"/>
          <p:cNvSpPr/>
          <p:nvPr/>
        </p:nvSpPr>
        <p:spPr>
          <a:xfrm>
            <a:off x="7408307" y="1730454"/>
            <a:ext cx="325755" cy="325755"/>
          </a:xfrm>
          <a:prstGeom prst="roundRect">
            <a:avLst>
              <a:gd name="adj" fmla="val 24005"/>
            </a:avLst>
          </a:prstGeom>
          <a:solidFill>
            <a:srgbClr val="31136C"/>
          </a:solidFill>
          <a:ln w="7620">
            <a:solidFill>
              <a:srgbClr val="4A2C85"/>
            </a:solidFill>
            <a:prstDash val="solid"/>
          </a:ln>
        </p:spPr>
      </p:sp>
      <p:sp>
        <p:nvSpPr>
          <p:cNvPr id="12" name="Text 10"/>
          <p:cNvSpPr/>
          <p:nvPr/>
        </p:nvSpPr>
        <p:spPr>
          <a:xfrm>
            <a:off x="7920157" y="1730454"/>
            <a:ext cx="3920966" cy="290870"/>
          </a:xfrm>
          <a:prstGeom prst="rect">
            <a:avLst/>
          </a:prstGeom>
          <a:noFill/>
          <a:ln/>
        </p:spPr>
        <p:txBody>
          <a:bodyPr wrap="none" lIns="0" tIns="0" rIns="0" bIns="0" rtlCol="0" anchor="t"/>
          <a:lstStyle/>
          <a:p>
            <a:pPr marL="0" indent="0">
              <a:lnSpc>
                <a:spcPts val="2250"/>
              </a:lnSpc>
              <a:buNone/>
            </a:pPr>
            <a:r>
              <a:rPr lang="en-US" sz="1800" b="1" dirty="0">
                <a:solidFill>
                  <a:srgbClr val="DCD7E5"/>
                </a:solidFill>
                <a:latin typeface="Montserrat" pitchFamily="34" charset="0"/>
                <a:ea typeface="Montserrat" pitchFamily="34" charset="-122"/>
                <a:cs typeface="Montserrat" pitchFamily="34" charset="-120"/>
              </a:rPr>
              <a:t>Enhanced Surveillance Systems</a:t>
            </a:r>
            <a:r>
              <a:rPr lang="en-US" sz="1800" dirty="0">
                <a:solidFill>
                  <a:srgbClr val="DCD7E5"/>
                </a:solidFill>
                <a:latin typeface="Montserrat" pitchFamily="34" charset="0"/>
                <a:ea typeface="Montserrat" pitchFamily="34" charset="-122"/>
                <a:cs typeface="Montserrat" pitchFamily="34" charset="-120"/>
              </a:rPr>
              <a:t>:</a:t>
            </a:r>
            <a:endParaRPr lang="en-US" sz="1800" dirty="0"/>
          </a:p>
        </p:txBody>
      </p:sp>
      <p:sp>
        <p:nvSpPr>
          <p:cNvPr id="13" name="Text 11"/>
          <p:cNvSpPr/>
          <p:nvPr/>
        </p:nvSpPr>
        <p:spPr>
          <a:xfrm>
            <a:off x="7920157" y="2133005"/>
            <a:ext cx="6058733" cy="893683"/>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This project could be used for security and monitoring purposes, detecting abnormal sounds in real-time, alerting security teams or triggering alarms.</a:t>
            </a:r>
            <a:endParaRPr lang="en-US" sz="1450" dirty="0"/>
          </a:p>
        </p:txBody>
      </p:sp>
      <p:sp>
        <p:nvSpPr>
          <p:cNvPr id="14" name="Text 12"/>
          <p:cNvSpPr/>
          <p:nvPr/>
        </p:nvSpPr>
        <p:spPr>
          <a:xfrm>
            <a:off x="7920157" y="3138368"/>
            <a:ext cx="6058733" cy="297894"/>
          </a:xfrm>
          <a:prstGeom prst="rect">
            <a:avLst/>
          </a:prstGeom>
          <a:noFill/>
          <a:ln/>
        </p:spPr>
        <p:txBody>
          <a:bodyPr wrap="none" lIns="0" tIns="0" rIns="0" bIns="0" rtlCol="0" anchor="t"/>
          <a:lstStyle/>
          <a:p>
            <a:pPr marL="0" indent="0">
              <a:lnSpc>
                <a:spcPts val="2300"/>
              </a:lnSpc>
              <a:buNone/>
            </a:pPr>
            <a:r>
              <a:rPr lang="en-US" sz="1450" b="1" dirty="0">
                <a:solidFill>
                  <a:srgbClr val="DCD7E5"/>
                </a:solidFill>
                <a:latin typeface="Heebo Light" pitchFamily="34" charset="0"/>
                <a:ea typeface="Heebo Light" pitchFamily="34" charset="-122"/>
                <a:cs typeface="Heebo Light" pitchFamily="34" charset="-120"/>
              </a:rPr>
              <a:t>Smart Cities</a:t>
            </a:r>
            <a:r>
              <a:rPr lang="en-US" sz="1450" dirty="0">
                <a:solidFill>
                  <a:srgbClr val="DCD7E5"/>
                </a:solidFill>
                <a:latin typeface="Heebo Light" pitchFamily="34" charset="0"/>
                <a:ea typeface="Heebo Light" pitchFamily="34" charset="-122"/>
                <a:cs typeface="Heebo Light" pitchFamily="34" charset="-120"/>
              </a:rPr>
              <a:t>:</a:t>
            </a:r>
            <a:endParaRPr lang="en-US" sz="1450" dirty="0"/>
          </a:p>
        </p:txBody>
      </p:sp>
      <p:sp>
        <p:nvSpPr>
          <p:cNvPr id="15" name="Text 13"/>
          <p:cNvSpPr/>
          <p:nvPr/>
        </p:nvSpPr>
        <p:spPr>
          <a:xfrm>
            <a:off x="7920157" y="3547943"/>
            <a:ext cx="6058733" cy="1191577"/>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In urban environments, sound classification could help monitor noise pollution and ensure that it remains within acceptable levels. It could also be useful in traffic management by detecting vehicle sounds or accidents.</a:t>
            </a:r>
            <a:endParaRPr lang="en-US" sz="1450" dirty="0"/>
          </a:p>
        </p:txBody>
      </p:sp>
      <p:sp>
        <p:nvSpPr>
          <p:cNvPr id="16" name="Text 14"/>
          <p:cNvSpPr/>
          <p:nvPr/>
        </p:nvSpPr>
        <p:spPr>
          <a:xfrm>
            <a:off x="7920157" y="4851202"/>
            <a:ext cx="6058733" cy="297894"/>
          </a:xfrm>
          <a:prstGeom prst="rect">
            <a:avLst/>
          </a:prstGeom>
          <a:noFill/>
          <a:ln/>
        </p:spPr>
        <p:txBody>
          <a:bodyPr wrap="none" lIns="0" tIns="0" rIns="0" bIns="0" rtlCol="0" anchor="t"/>
          <a:lstStyle/>
          <a:p>
            <a:pPr marL="0" indent="0">
              <a:lnSpc>
                <a:spcPts val="2300"/>
              </a:lnSpc>
              <a:buNone/>
            </a:pPr>
            <a:r>
              <a:rPr lang="en-US" sz="1450" b="1" dirty="0">
                <a:solidFill>
                  <a:srgbClr val="DCD7E5"/>
                </a:solidFill>
                <a:latin typeface="Heebo Light" pitchFamily="34" charset="0"/>
                <a:ea typeface="Heebo Light" pitchFamily="34" charset="-122"/>
                <a:cs typeface="Heebo Light" pitchFamily="34" charset="-120"/>
              </a:rPr>
              <a:t>Disaster Response</a:t>
            </a:r>
            <a:r>
              <a:rPr lang="en-US" sz="1450" dirty="0">
                <a:solidFill>
                  <a:srgbClr val="DCD7E5"/>
                </a:solidFill>
                <a:latin typeface="Heebo Light" pitchFamily="34" charset="0"/>
                <a:ea typeface="Heebo Light" pitchFamily="34" charset="-122"/>
                <a:cs typeface="Heebo Light" pitchFamily="34" charset="-120"/>
              </a:rPr>
              <a:t>:</a:t>
            </a:r>
            <a:endParaRPr lang="en-US" sz="1450" dirty="0"/>
          </a:p>
        </p:txBody>
      </p:sp>
      <p:sp>
        <p:nvSpPr>
          <p:cNvPr id="17" name="Text 15"/>
          <p:cNvSpPr/>
          <p:nvPr/>
        </p:nvSpPr>
        <p:spPr>
          <a:xfrm>
            <a:off x="7920157" y="5260777"/>
            <a:ext cx="6058733" cy="893683"/>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In search-and-rescue operations, this model could help identify sounds like cries for help, sirens, or collapsing structures, improving the response time and aiding rescue teams in locating survivors.</a:t>
            </a:r>
            <a:endParaRPr lang="en-US" sz="1450" dirty="0"/>
          </a:p>
        </p:txBody>
      </p:sp>
      <p:sp>
        <p:nvSpPr>
          <p:cNvPr id="18" name="Text 16"/>
          <p:cNvSpPr/>
          <p:nvPr/>
        </p:nvSpPr>
        <p:spPr>
          <a:xfrm>
            <a:off x="7920157" y="6266140"/>
            <a:ext cx="6058733" cy="297894"/>
          </a:xfrm>
          <a:prstGeom prst="rect">
            <a:avLst/>
          </a:prstGeom>
          <a:noFill/>
          <a:ln/>
        </p:spPr>
        <p:txBody>
          <a:bodyPr wrap="none" lIns="0" tIns="0" rIns="0" bIns="0" rtlCol="0" anchor="t"/>
          <a:lstStyle/>
          <a:p>
            <a:pPr marL="0" indent="0">
              <a:lnSpc>
                <a:spcPts val="2300"/>
              </a:lnSpc>
              <a:buNone/>
            </a:pPr>
            <a:r>
              <a:rPr lang="en-US" sz="1450" b="1" dirty="0">
                <a:solidFill>
                  <a:srgbClr val="DCD7E5"/>
                </a:solidFill>
                <a:latin typeface="Heebo Light" pitchFamily="34" charset="0"/>
                <a:ea typeface="Heebo Light" pitchFamily="34" charset="-122"/>
                <a:cs typeface="Heebo Light" pitchFamily="34" charset="-120"/>
              </a:rPr>
              <a:t>Wildlife Monitoring</a:t>
            </a:r>
            <a:r>
              <a:rPr lang="en-US" sz="1450" dirty="0">
                <a:solidFill>
                  <a:srgbClr val="DCD7E5"/>
                </a:solidFill>
                <a:latin typeface="Heebo Light" pitchFamily="34" charset="0"/>
                <a:ea typeface="Heebo Light" pitchFamily="34" charset="-122"/>
                <a:cs typeface="Heebo Light" pitchFamily="34" charset="-120"/>
              </a:rPr>
              <a:t>:</a:t>
            </a:r>
            <a:endParaRPr lang="en-US" sz="1450" dirty="0"/>
          </a:p>
        </p:txBody>
      </p:sp>
      <p:sp>
        <p:nvSpPr>
          <p:cNvPr id="19" name="Text 17"/>
          <p:cNvSpPr/>
          <p:nvPr/>
        </p:nvSpPr>
        <p:spPr>
          <a:xfrm>
            <a:off x="7920157" y="6675715"/>
            <a:ext cx="6058733" cy="893683"/>
          </a:xfrm>
          <a:prstGeom prst="rect">
            <a:avLst/>
          </a:prstGeom>
          <a:noFill/>
          <a:ln/>
        </p:spPr>
        <p:txBody>
          <a:bodyPr wrap="square" lIns="0" tIns="0" rIns="0" bIns="0" rtlCol="0" anchor="t"/>
          <a:lstStyle/>
          <a:p>
            <a:pPr marL="342900" indent="-342900">
              <a:lnSpc>
                <a:spcPts val="2300"/>
              </a:lnSpc>
              <a:buSzPct val="100000"/>
              <a:buChar char="•"/>
            </a:pPr>
            <a:r>
              <a:rPr lang="en-US" sz="1450" dirty="0">
                <a:solidFill>
                  <a:srgbClr val="DCD7E5"/>
                </a:solidFill>
                <a:latin typeface="Heebo Light" pitchFamily="34" charset="0"/>
                <a:ea typeface="Heebo Light" pitchFamily="34" charset="-122"/>
                <a:cs typeface="Heebo Light" pitchFamily="34" charset="-120"/>
              </a:rPr>
              <a:t>This project could be applied in conservation efforts to monitor animal sounds, helping to track species or detect the presence of endangered animals in their natural habitats without human intervention.</a:t>
            </a:r>
            <a:endParaRPr lang="en-US" sz="1450" dirty="0"/>
          </a:p>
        </p:txBody>
      </p:sp>
      <p:sp>
        <p:nvSpPr>
          <p:cNvPr id="20" name="Rectangle: Rounded Corners 19">
            <a:extLst>
              <a:ext uri="{FF2B5EF4-FFF2-40B4-BE49-F238E27FC236}">
                <a16:creationId xmlns:a16="http://schemas.microsoft.com/office/drawing/2014/main" id="{08E78610-6F66-51E6-C646-21832CD6983D}"/>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1933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Advantages</a:t>
            </a:r>
            <a:endParaRPr lang="en-US" sz="4450" dirty="0"/>
          </a:p>
        </p:txBody>
      </p:sp>
      <p:sp>
        <p:nvSpPr>
          <p:cNvPr id="3" name="Text 1"/>
          <p:cNvSpPr/>
          <p:nvPr/>
        </p:nvSpPr>
        <p:spPr>
          <a:xfrm>
            <a:off x="793790" y="2368272"/>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Real-Time Detection</a:t>
            </a:r>
            <a:r>
              <a:rPr lang="en-US" sz="1750" dirty="0">
                <a:solidFill>
                  <a:srgbClr val="DCD7E5"/>
                </a:solidFill>
                <a:latin typeface="Heebo Light" pitchFamily="34" charset="0"/>
                <a:ea typeface="Heebo Light" pitchFamily="34" charset="-122"/>
                <a:cs typeface="Heebo Light" pitchFamily="34" charset="-120"/>
              </a:rPr>
              <a:t>:</a:t>
            </a:r>
            <a:endParaRPr lang="en-US" sz="1750" dirty="0"/>
          </a:p>
        </p:txBody>
      </p:sp>
      <p:sp>
        <p:nvSpPr>
          <p:cNvPr id="4" name="Text 2"/>
          <p:cNvSpPr/>
          <p:nvPr/>
        </p:nvSpPr>
        <p:spPr>
          <a:xfrm>
            <a:off x="793790" y="2986326"/>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This project can process and classify environmental sounds in real-time, enabling immediate responses for applications like security alert systems or monitoring public spaces for unusual events.</a:t>
            </a:r>
            <a:endParaRPr lang="en-US" sz="1750" dirty="0"/>
          </a:p>
        </p:txBody>
      </p:sp>
      <p:sp>
        <p:nvSpPr>
          <p:cNvPr id="5" name="Text 3"/>
          <p:cNvSpPr/>
          <p:nvPr/>
        </p:nvSpPr>
        <p:spPr>
          <a:xfrm>
            <a:off x="793790" y="3967282"/>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Efficient Data Handling</a:t>
            </a:r>
            <a:r>
              <a:rPr lang="en-US" sz="1750" dirty="0">
                <a:solidFill>
                  <a:srgbClr val="DCD7E5"/>
                </a:solidFill>
                <a:latin typeface="Heebo Light" pitchFamily="34" charset="0"/>
                <a:ea typeface="Heebo Light" pitchFamily="34" charset="-122"/>
                <a:cs typeface="Heebo Light" pitchFamily="34" charset="-120"/>
              </a:rPr>
              <a:t>:</a:t>
            </a:r>
            <a:endParaRPr lang="en-US" sz="1750" dirty="0"/>
          </a:p>
        </p:txBody>
      </p:sp>
      <p:sp>
        <p:nvSpPr>
          <p:cNvPr id="6" name="Text 4"/>
          <p:cNvSpPr/>
          <p:nvPr/>
        </p:nvSpPr>
        <p:spPr>
          <a:xfrm>
            <a:off x="793790" y="4585335"/>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By using Pandas and NumPy for data manipulation, we can efficiently preprocess large audio datasets, ensuring smooth integration with the TensorFlow pipeline.</a:t>
            </a:r>
            <a:endParaRPr lang="en-US" sz="1750" dirty="0"/>
          </a:p>
        </p:txBody>
      </p:sp>
      <p:sp>
        <p:nvSpPr>
          <p:cNvPr id="7" name="Text 5"/>
          <p:cNvSpPr/>
          <p:nvPr/>
        </p:nvSpPr>
        <p:spPr>
          <a:xfrm>
            <a:off x="793790" y="5566291"/>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DCD7E5"/>
                </a:solidFill>
                <a:latin typeface="Heebo Light" pitchFamily="34" charset="0"/>
                <a:ea typeface="Heebo Light" pitchFamily="34" charset="-122"/>
                <a:cs typeface="Heebo Light" pitchFamily="34" charset="-120"/>
              </a:rPr>
              <a:t>Skill Development</a:t>
            </a:r>
            <a:r>
              <a:rPr lang="en-US" sz="1750" dirty="0">
                <a:solidFill>
                  <a:srgbClr val="DCD7E5"/>
                </a:solidFill>
                <a:latin typeface="Heebo Light" pitchFamily="34" charset="0"/>
                <a:ea typeface="Heebo Light" pitchFamily="34" charset="-122"/>
                <a:cs typeface="Heebo Light" pitchFamily="34" charset="-120"/>
              </a:rPr>
              <a:t>:</a:t>
            </a:r>
            <a:endParaRPr lang="en-US" sz="1750" dirty="0"/>
          </a:p>
        </p:txBody>
      </p:sp>
      <p:sp>
        <p:nvSpPr>
          <p:cNvPr id="8" name="Text 6"/>
          <p:cNvSpPr/>
          <p:nvPr/>
        </p:nvSpPr>
        <p:spPr>
          <a:xfrm>
            <a:off x="793790" y="6184344"/>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Working on this project strengthens your technical skills in machine learning, audio processing, and deep learning, which are Essential skills in both academic and industry settings.</a:t>
            </a:r>
            <a:endParaRPr lang="en-US" sz="1750" dirty="0"/>
          </a:p>
        </p:txBody>
      </p:sp>
      <p:sp>
        <p:nvSpPr>
          <p:cNvPr id="9" name="Rectangle: Rounded Corners 8">
            <a:extLst>
              <a:ext uri="{FF2B5EF4-FFF2-40B4-BE49-F238E27FC236}">
                <a16:creationId xmlns:a16="http://schemas.microsoft.com/office/drawing/2014/main" id="{80C30C51-255A-DCFC-FD2A-E11F6C334A19}"/>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52448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Objectives</a:t>
            </a:r>
            <a:endParaRPr lang="en-US" sz="4450" dirty="0"/>
          </a:p>
        </p:txBody>
      </p:sp>
      <p:sp>
        <p:nvSpPr>
          <p:cNvPr id="3" name="Text 1"/>
          <p:cNvSpPr/>
          <p:nvPr/>
        </p:nvSpPr>
        <p:spPr>
          <a:xfrm>
            <a:off x="793790" y="3573423"/>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Develop a machine learning model for classifying environmental sounds using deep learning techniques.</a:t>
            </a:r>
            <a:endParaRPr lang="en-US" sz="1750" dirty="0"/>
          </a:p>
        </p:txBody>
      </p:sp>
      <p:sp>
        <p:nvSpPr>
          <p:cNvPr id="4" name="Text 2"/>
          <p:cNvSpPr/>
          <p:nvPr/>
        </p:nvSpPr>
        <p:spPr>
          <a:xfrm>
            <a:off x="793790" y="4015621"/>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Extract MFCC features from audio data to represent sound characteristics effectively.</a:t>
            </a:r>
            <a:endParaRPr lang="en-US" sz="1750" dirty="0"/>
          </a:p>
        </p:txBody>
      </p:sp>
      <p:sp>
        <p:nvSpPr>
          <p:cNvPr id="5" name="Text 3"/>
          <p:cNvSpPr/>
          <p:nvPr/>
        </p:nvSpPr>
        <p:spPr>
          <a:xfrm>
            <a:off x="793790" y="4457819"/>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Use TensorFlow and Keras to build and train a neural network for sound classification.</a:t>
            </a:r>
            <a:endParaRPr lang="en-US" sz="1750" dirty="0"/>
          </a:p>
        </p:txBody>
      </p:sp>
      <p:sp>
        <p:nvSpPr>
          <p:cNvPr id="6" name="Text 4"/>
          <p:cNvSpPr/>
          <p:nvPr/>
        </p:nvSpPr>
        <p:spPr>
          <a:xfrm>
            <a:off x="793790" y="4900017"/>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Ensure efficient data processing using libraries like librosa, pandas, numpy, and tqdm.</a:t>
            </a:r>
            <a:endParaRPr lang="en-US" sz="1750" dirty="0"/>
          </a:p>
        </p:txBody>
      </p:sp>
      <p:sp>
        <p:nvSpPr>
          <p:cNvPr id="7" name="Text 5"/>
          <p:cNvSpPr/>
          <p:nvPr/>
        </p:nvSpPr>
        <p:spPr>
          <a:xfrm>
            <a:off x="793790" y="5342215"/>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Improve classification accuracy while maintaining a simplified and efficient model architecture.</a:t>
            </a:r>
            <a:endParaRPr lang="en-US" sz="1750" dirty="0"/>
          </a:p>
        </p:txBody>
      </p:sp>
      <p:sp>
        <p:nvSpPr>
          <p:cNvPr id="9" name="Rectangle: Rounded Corners 8">
            <a:extLst>
              <a:ext uri="{FF2B5EF4-FFF2-40B4-BE49-F238E27FC236}">
                <a16:creationId xmlns:a16="http://schemas.microsoft.com/office/drawing/2014/main" id="{8167F81F-49F9-9388-9129-052F33224026}"/>
              </a:ext>
            </a:extLst>
          </p:cNvPr>
          <p:cNvSpPr/>
          <p:nvPr/>
        </p:nvSpPr>
        <p:spPr>
          <a:xfrm>
            <a:off x="12860215" y="7643446"/>
            <a:ext cx="1688123" cy="586154"/>
          </a:xfrm>
          <a:prstGeom prst="round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8906" y="604361"/>
            <a:ext cx="5492591" cy="686514"/>
          </a:xfrm>
          <a:prstGeom prst="rect">
            <a:avLst/>
          </a:prstGeom>
          <a:noFill/>
          <a:ln/>
        </p:spPr>
        <p:txBody>
          <a:bodyPr wrap="none" lIns="0" tIns="0" rIns="0" bIns="0" rtlCol="0" anchor="t"/>
          <a:lstStyle/>
          <a:p>
            <a:pPr marL="0" indent="0">
              <a:lnSpc>
                <a:spcPts val="5400"/>
              </a:lnSpc>
              <a:buNone/>
            </a:pPr>
            <a:r>
              <a:rPr lang="en-US" sz="4300" u="sng" dirty="0">
                <a:solidFill>
                  <a:srgbClr val="F2F0F4"/>
                </a:solidFill>
                <a:latin typeface="Montserrat" pitchFamily="34" charset="0"/>
                <a:ea typeface="Montserrat" pitchFamily="34" charset="-122"/>
                <a:cs typeface="Montserrat" pitchFamily="34" charset="-120"/>
              </a:rPr>
              <a:t>Literature 1</a:t>
            </a:r>
            <a:r>
              <a:rPr lang="en-US" sz="4300" dirty="0">
                <a:solidFill>
                  <a:srgbClr val="F2F0F4"/>
                </a:solidFill>
                <a:latin typeface="Montserrat" pitchFamily="34" charset="0"/>
                <a:ea typeface="Montserrat" pitchFamily="34" charset="-122"/>
                <a:cs typeface="Montserrat" pitchFamily="34" charset="-120"/>
              </a:rPr>
              <a:t> </a:t>
            </a:r>
            <a:endParaRPr lang="en-US" sz="4300" dirty="0"/>
          </a:p>
        </p:txBody>
      </p:sp>
      <p:sp>
        <p:nvSpPr>
          <p:cNvPr id="3" name="Text 1"/>
          <p:cNvSpPr/>
          <p:nvPr/>
        </p:nvSpPr>
        <p:spPr>
          <a:xfrm>
            <a:off x="768906" y="1620322"/>
            <a:ext cx="11036498" cy="343257"/>
          </a:xfrm>
          <a:prstGeom prst="rect">
            <a:avLst/>
          </a:prstGeom>
          <a:noFill/>
          <a:ln/>
        </p:spPr>
        <p:txBody>
          <a:bodyPr wrap="none" lIns="0" tIns="0" rIns="0" bIns="0" rtlCol="0" anchor="t"/>
          <a:lstStyle/>
          <a:p>
            <a:pPr marL="0" indent="0">
              <a:lnSpc>
                <a:spcPts val="2700"/>
              </a:lnSpc>
              <a:buNone/>
            </a:pPr>
            <a:r>
              <a:rPr lang="en-US" sz="2150" dirty="0">
                <a:solidFill>
                  <a:srgbClr val="F2F0F4"/>
                </a:solidFill>
                <a:latin typeface="Montserrat" pitchFamily="34" charset="0"/>
                <a:ea typeface="Montserrat" pitchFamily="34" charset="-122"/>
                <a:cs typeface="Montserrat" pitchFamily="34" charset="-120"/>
              </a:rPr>
              <a:t>Environmental Sound Classification Algorithm Based on Adaptive Data Padding:</a:t>
            </a:r>
            <a:endParaRPr lang="en-US" sz="2150" dirty="0"/>
          </a:p>
        </p:txBody>
      </p:sp>
      <p:sp>
        <p:nvSpPr>
          <p:cNvPr id="4" name="Text 2"/>
          <p:cNvSpPr/>
          <p:nvPr/>
        </p:nvSpPr>
        <p:spPr>
          <a:xfrm>
            <a:off x="768906" y="2293025"/>
            <a:ext cx="2746296" cy="343257"/>
          </a:xfrm>
          <a:prstGeom prst="rect">
            <a:avLst/>
          </a:prstGeom>
          <a:noFill/>
          <a:ln/>
        </p:spPr>
        <p:txBody>
          <a:bodyPr wrap="none" lIns="0" tIns="0" rIns="0" bIns="0" rtlCol="0" anchor="t"/>
          <a:lstStyle/>
          <a:p>
            <a:pPr marL="0" indent="0">
              <a:lnSpc>
                <a:spcPts val="2700"/>
              </a:lnSpc>
              <a:buNone/>
            </a:pPr>
            <a:r>
              <a:rPr lang="en-US" sz="2150" dirty="0">
                <a:solidFill>
                  <a:srgbClr val="F2F0F4"/>
                </a:solidFill>
                <a:latin typeface="Montserrat" pitchFamily="34" charset="0"/>
                <a:ea typeface="Montserrat" pitchFamily="34" charset="-122"/>
                <a:cs typeface="Montserrat" pitchFamily="34" charset="-120"/>
              </a:rPr>
              <a:t>Methodology :</a:t>
            </a:r>
            <a:endParaRPr lang="en-US" sz="2150" dirty="0"/>
          </a:p>
        </p:txBody>
      </p:sp>
      <p:sp>
        <p:nvSpPr>
          <p:cNvPr id="5" name="Text 3"/>
          <p:cNvSpPr/>
          <p:nvPr/>
        </p:nvSpPr>
        <p:spPr>
          <a:xfrm>
            <a:off x="768906" y="2965728"/>
            <a:ext cx="13092589" cy="1405890"/>
          </a:xfrm>
          <a:prstGeom prst="rect">
            <a:avLst/>
          </a:prstGeom>
          <a:noFill/>
          <a:ln/>
        </p:spPr>
        <p:txBody>
          <a:bodyPr wrap="square" lIns="0" tIns="0" rIns="0" bIns="0" rtlCol="0" anchor="t"/>
          <a:lstStyle/>
          <a:p>
            <a:pPr marL="0" indent="0">
              <a:lnSpc>
                <a:spcPts val="2750"/>
              </a:lnSpc>
              <a:buNone/>
            </a:pPr>
            <a:r>
              <a:rPr lang="en-US" sz="1700" dirty="0">
                <a:solidFill>
                  <a:srgbClr val="DCD7E5"/>
                </a:solidFill>
                <a:latin typeface="Heebo Light" pitchFamily="34" charset="0"/>
                <a:ea typeface="Heebo Light" pitchFamily="34" charset="-122"/>
                <a:cs typeface="Heebo Light" pitchFamily="34" charset="-120"/>
              </a:rPr>
              <a:t>The study proposes an environmental sound classification (ESC) algorithm utilizing adaptive data padding to enhance feature representation. The method involves preprocessing raw audio signals by applying padding techniques to standardize input length while preserving temporal characteristics. Features such as Mel-Frequency Cepstral Coefficients (MFCCs) are extracted and fed into a deep learning model, optimizing classification accuracy through adaptive augmentation strategies.</a:t>
            </a:r>
            <a:endParaRPr lang="en-US" sz="1700" dirty="0"/>
          </a:p>
        </p:txBody>
      </p:sp>
      <p:sp>
        <p:nvSpPr>
          <p:cNvPr id="6" name="Text 4"/>
          <p:cNvSpPr/>
          <p:nvPr/>
        </p:nvSpPr>
        <p:spPr>
          <a:xfrm>
            <a:off x="768906" y="4618673"/>
            <a:ext cx="13092589" cy="351472"/>
          </a:xfrm>
          <a:prstGeom prst="rect">
            <a:avLst/>
          </a:prstGeom>
          <a:noFill/>
          <a:ln/>
        </p:spPr>
        <p:txBody>
          <a:bodyPr wrap="none" lIns="0" tIns="0" rIns="0" bIns="0" rtlCol="0" anchor="t"/>
          <a:lstStyle/>
          <a:p>
            <a:pPr marL="0" indent="0">
              <a:lnSpc>
                <a:spcPts val="2750"/>
              </a:lnSpc>
              <a:buNone/>
            </a:pPr>
            <a:endParaRPr lang="en-US" sz="1700" dirty="0"/>
          </a:p>
        </p:txBody>
      </p:sp>
      <p:sp>
        <p:nvSpPr>
          <p:cNvPr id="7" name="Text 5"/>
          <p:cNvSpPr/>
          <p:nvPr/>
        </p:nvSpPr>
        <p:spPr>
          <a:xfrm>
            <a:off x="768906" y="5299591"/>
            <a:ext cx="2746296" cy="343257"/>
          </a:xfrm>
          <a:prstGeom prst="rect">
            <a:avLst/>
          </a:prstGeom>
          <a:noFill/>
          <a:ln/>
        </p:spPr>
        <p:txBody>
          <a:bodyPr wrap="none" lIns="0" tIns="0" rIns="0" bIns="0" rtlCol="0" anchor="t"/>
          <a:lstStyle/>
          <a:p>
            <a:pPr marL="0" indent="0">
              <a:lnSpc>
                <a:spcPts val="2700"/>
              </a:lnSpc>
              <a:buNone/>
            </a:pPr>
            <a:r>
              <a:rPr lang="en-US" sz="2150" dirty="0">
                <a:solidFill>
                  <a:srgbClr val="F2F0F4"/>
                </a:solidFill>
                <a:latin typeface="Montserrat" pitchFamily="34" charset="0"/>
                <a:ea typeface="Montserrat" pitchFamily="34" charset="-122"/>
                <a:cs typeface="Montserrat" pitchFamily="34" charset="-120"/>
              </a:rPr>
              <a:t>Limitations :</a:t>
            </a:r>
            <a:endParaRPr lang="en-US" sz="2150" dirty="0"/>
          </a:p>
        </p:txBody>
      </p:sp>
      <p:sp>
        <p:nvSpPr>
          <p:cNvPr id="8" name="Text 6"/>
          <p:cNvSpPr/>
          <p:nvPr/>
        </p:nvSpPr>
        <p:spPr>
          <a:xfrm>
            <a:off x="768906" y="5972294"/>
            <a:ext cx="13092589" cy="1054418"/>
          </a:xfrm>
          <a:prstGeom prst="rect">
            <a:avLst/>
          </a:prstGeom>
          <a:noFill/>
          <a:ln/>
        </p:spPr>
        <p:txBody>
          <a:bodyPr wrap="square" lIns="0" tIns="0" rIns="0" bIns="0" rtlCol="0" anchor="t"/>
          <a:lstStyle/>
          <a:p>
            <a:pPr marL="0" indent="0">
              <a:lnSpc>
                <a:spcPts val="2750"/>
              </a:lnSpc>
              <a:buNone/>
            </a:pPr>
            <a:r>
              <a:rPr lang="en-US" sz="1700" dirty="0">
                <a:solidFill>
                  <a:srgbClr val="DCD7E5"/>
                </a:solidFill>
                <a:latin typeface="Heebo Light" pitchFamily="34" charset="0"/>
                <a:ea typeface="Heebo Light" pitchFamily="34" charset="-122"/>
                <a:cs typeface="Heebo Light" pitchFamily="34" charset="-120"/>
              </a:rPr>
              <a:t>While adaptive data padding improves classification performance, it may introduce unwanted disturbance in certain cases. Additionally, the model's effectiveness depends on the quality of the input data and may struggle with highly imbalanced datasets. The computational cost of deep learning models used in ESC remains a challenge for real-time applications.</a:t>
            </a:r>
            <a:endParaRPr lang="en-US" sz="1700" dirty="0"/>
          </a:p>
        </p:txBody>
      </p:sp>
      <p:sp>
        <p:nvSpPr>
          <p:cNvPr id="9" name="Text 7"/>
          <p:cNvSpPr/>
          <p:nvPr/>
        </p:nvSpPr>
        <p:spPr>
          <a:xfrm>
            <a:off x="768906" y="7273766"/>
            <a:ext cx="13092589" cy="351472"/>
          </a:xfrm>
          <a:prstGeom prst="rect">
            <a:avLst/>
          </a:prstGeom>
          <a:noFill/>
          <a:ln/>
        </p:spPr>
        <p:txBody>
          <a:bodyPr wrap="none" lIns="0" tIns="0" rIns="0" bIns="0" rtlCol="0" anchor="t"/>
          <a:lstStyle/>
          <a:p>
            <a:pPr marL="0" indent="0">
              <a:lnSpc>
                <a:spcPts val="2750"/>
              </a:lnSpc>
              <a:buNone/>
            </a:pPr>
            <a:endParaRPr lang="en-US" sz="1700" dirty="0"/>
          </a:p>
        </p:txBody>
      </p:sp>
      <p:sp>
        <p:nvSpPr>
          <p:cNvPr id="10" name="Rectangle: Rounded Corners 9">
            <a:extLst>
              <a:ext uri="{FF2B5EF4-FFF2-40B4-BE49-F238E27FC236}">
                <a16:creationId xmlns:a16="http://schemas.microsoft.com/office/drawing/2014/main" id="{D01766DA-6C7F-EEED-8ABA-09B364E5A5F5}"/>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0803" y="787003"/>
            <a:ext cx="5077420" cy="634722"/>
          </a:xfrm>
          <a:prstGeom prst="rect">
            <a:avLst/>
          </a:prstGeom>
          <a:noFill/>
          <a:ln/>
        </p:spPr>
        <p:txBody>
          <a:bodyPr wrap="none" lIns="0" tIns="0" rIns="0" bIns="0" rtlCol="0" anchor="t"/>
          <a:lstStyle/>
          <a:p>
            <a:pPr marL="0" indent="0">
              <a:lnSpc>
                <a:spcPts val="4950"/>
              </a:lnSpc>
              <a:buNone/>
            </a:pPr>
            <a:r>
              <a:rPr lang="en-US" sz="3950" u="sng" dirty="0">
                <a:solidFill>
                  <a:srgbClr val="F2F0F4"/>
                </a:solidFill>
                <a:latin typeface="Montserrat" pitchFamily="34" charset="0"/>
                <a:ea typeface="Montserrat" pitchFamily="34" charset="-122"/>
                <a:cs typeface="Montserrat" pitchFamily="34" charset="-120"/>
              </a:rPr>
              <a:t>Literature 2</a:t>
            </a:r>
            <a:r>
              <a:rPr lang="en-US" sz="3950" dirty="0">
                <a:solidFill>
                  <a:srgbClr val="F2F0F4"/>
                </a:solidFill>
                <a:latin typeface="Montserrat" pitchFamily="34" charset="0"/>
                <a:ea typeface="Montserrat" pitchFamily="34" charset="-122"/>
                <a:cs typeface="Montserrat" pitchFamily="34" charset="-120"/>
              </a:rPr>
              <a:t> </a:t>
            </a:r>
            <a:endParaRPr lang="en-US" sz="3950" dirty="0"/>
          </a:p>
        </p:txBody>
      </p:sp>
      <p:sp>
        <p:nvSpPr>
          <p:cNvPr id="3" name="Text 1"/>
          <p:cNvSpPr/>
          <p:nvPr/>
        </p:nvSpPr>
        <p:spPr>
          <a:xfrm>
            <a:off x="710803" y="1726287"/>
            <a:ext cx="13039844" cy="317302"/>
          </a:xfrm>
          <a:prstGeom prst="rect">
            <a:avLst/>
          </a:prstGeom>
          <a:noFill/>
          <a:ln/>
        </p:spPr>
        <p:txBody>
          <a:bodyPr wrap="none" lIns="0" tIns="0" rIns="0" bIns="0" rtlCol="0" anchor="t"/>
          <a:lstStyle/>
          <a:p>
            <a:pPr marL="0" indent="0">
              <a:lnSpc>
                <a:spcPts val="2450"/>
              </a:lnSpc>
              <a:buNone/>
            </a:pPr>
            <a:r>
              <a:rPr lang="en-US" sz="1950" dirty="0">
                <a:solidFill>
                  <a:srgbClr val="F2F0F4"/>
                </a:solidFill>
                <a:latin typeface="Montserrat" pitchFamily="34" charset="0"/>
                <a:ea typeface="Montserrat" pitchFamily="34" charset="-122"/>
                <a:cs typeface="Montserrat" pitchFamily="34" charset="-120"/>
              </a:rPr>
              <a:t>Robust technique for environmental sound classification using convolutional recurrent neural network:</a:t>
            </a:r>
            <a:endParaRPr lang="en-US" sz="1950" dirty="0"/>
          </a:p>
        </p:txBody>
      </p:sp>
      <p:sp>
        <p:nvSpPr>
          <p:cNvPr id="4" name="Text 2"/>
          <p:cNvSpPr/>
          <p:nvPr/>
        </p:nvSpPr>
        <p:spPr>
          <a:xfrm>
            <a:off x="710803" y="2348151"/>
            <a:ext cx="2538651" cy="317302"/>
          </a:xfrm>
          <a:prstGeom prst="rect">
            <a:avLst/>
          </a:prstGeom>
          <a:noFill/>
          <a:ln/>
        </p:spPr>
        <p:txBody>
          <a:bodyPr wrap="none" lIns="0" tIns="0" rIns="0" bIns="0" rtlCol="0" anchor="t"/>
          <a:lstStyle/>
          <a:p>
            <a:pPr marL="0" indent="0">
              <a:lnSpc>
                <a:spcPts val="2450"/>
              </a:lnSpc>
              <a:buNone/>
            </a:pPr>
            <a:endParaRPr lang="en-US" sz="1950" dirty="0"/>
          </a:p>
        </p:txBody>
      </p:sp>
      <p:sp>
        <p:nvSpPr>
          <p:cNvPr id="5" name="Text 3"/>
          <p:cNvSpPr/>
          <p:nvPr/>
        </p:nvSpPr>
        <p:spPr>
          <a:xfrm>
            <a:off x="710803" y="2970014"/>
            <a:ext cx="2538651" cy="317302"/>
          </a:xfrm>
          <a:prstGeom prst="rect">
            <a:avLst/>
          </a:prstGeom>
          <a:noFill/>
          <a:ln/>
        </p:spPr>
        <p:txBody>
          <a:bodyPr wrap="none" lIns="0" tIns="0" rIns="0" bIns="0" rtlCol="0" anchor="t"/>
          <a:lstStyle/>
          <a:p>
            <a:pPr marL="0" indent="0">
              <a:lnSpc>
                <a:spcPts val="2450"/>
              </a:lnSpc>
              <a:buNone/>
            </a:pPr>
            <a:r>
              <a:rPr lang="en-US" sz="1950" b="1" dirty="0">
                <a:solidFill>
                  <a:srgbClr val="F2F0F4"/>
                </a:solidFill>
                <a:latin typeface="Montserrat" pitchFamily="34" charset="0"/>
                <a:ea typeface="Montserrat" pitchFamily="34" charset="-122"/>
                <a:cs typeface="Montserrat" pitchFamily="34" charset="-120"/>
              </a:rPr>
              <a:t>Methodology :</a:t>
            </a:r>
            <a:endParaRPr lang="en-US" sz="1950" dirty="0"/>
          </a:p>
        </p:txBody>
      </p:sp>
      <p:sp>
        <p:nvSpPr>
          <p:cNvPr id="6" name="Text 4"/>
          <p:cNvSpPr/>
          <p:nvPr/>
        </p:nvSpPr>
        <p:spPr>
          <a:xfrm>
            <a:off x="710803" y="3591878"/>
            <a:ext cx="13208794" cy="1624608"/>
          </a:xfrm>
          <a:prstGeom prst="rect">
            <a:avLst/>
          </a:prstGeom>
          <a:noFill/>
          <a:ln/>
        </p:spPr>
        <p:txBody>
          <a:bodyPr wrap="square" lIns="0" tIns="0" rIns="0" bIns="0" rtlCol="0" anchor="t"/>
          <a:lstStyle/>
          <a:p>
            <a:pPr marL="0" indent="0">
              <a:lnSpc>
                <a:spcPts val="2550"/>
              </a:lnSpc>
              <a:buNone/>
            </a:pPr>
            <a:r>
              <a:rPr lang="en-US" sz="1550" dirty="0">
                <a:solidFill>
                  <a:srgbClr val="DCD7E5"/>
                </a:solidFill>
                <a:latin typeface="Heebo Light" pitchFamily="34" charset="0"/>
                <a:ea typeface="Heebo Light" pitchFamily="34" charset="-122"/>
                <a:cs typeface="Heebo Light" pitchFamily="34" charset="-120"/>
              </a:rPr>
              <a:t>
The study proposes a Convolutional Recurrent Neural Network (CRNN) for environmental sound classification (ESC) using the UrbanSound8K dataset. The approach extracts Mel Frequency Cepstral Coefficients (MFCCs) as features from audio signals, which are then passed through a CRNN model consisting of three convolutional layers, pooling layers, and an LSTM layer. Hyperparameters such as number of layers, filter count, batch size, and momentum are fine-tuned to achieve a high classification accuracy of 93.58%.</a:t>
            </a:r>
            <a:endParaRPr lang="en-US" sz="1550" dirty="0"/>
          </a:p>
        </p:txBody>
      </p:sp>
      <p:sp>
        <p:nvSpPr>
          <p:cNvPr id="7" name="Text 5"/>
          <p:cNvSpPr/>
          <p:nvPr/>
        </p:nvSpPr>
        <p:spPr>
          <a:xfrm>
            <a:off x="710803" y="5521047"/>
            <a:ext cx="2538651" cy="317302"/>
          </a:xfrm>
          <a:prstGeom prst="rect">
            <a:avLst/>
          </a:prstGeom>
          <a:noFill/>
          <a:ln/>
        </p:spPr>
        <p:txBody>
          <a:bodyPr wrap="none" lIns="0" tIns="0" rIns="0" bIns="0" rtlCol="0" anchor="t"/>
          <a:lstStyle/>
          <a:p>
            <a:pPr marL="0" indent="0">
              <a:lnSpc>
                <a:spcPts val="2450"/>
              </a:lnSpc>
              <a:buNone/>
            </a:pPr>
            <a:r>
              <a:rPr lang="en-US" sz="1950" b="1" dirty="0">
                <a:solidFill>
                  <a:srgbClr val="F2F0F4"/>
                </a:solidFill>
                <a:latin typeface="Montserrat" pitchFamily="34" charset="0"/>
                <a:ea typeface="Montserrat" pitchFamily="34" charset="-122"/>
                <a:cs typeface="Montserrat" pitchFamily="34" charset="-120"/>
              </a:rPr>
              <a:t>Limitations :</a:t>
            </a:r>
            <a:endParaRPr lang="en-US" sz="1950" dirty="0"/>
          </a:p>
        </p:txBody>
      </p:sp>
      <p:sp>
        <p:nvSpPr>
          <p:cNvPr id="8" name="Text 6"/>
          <p:cNvSpPr/>
          <p:nvPr/>
        </p:nvSpPr>
        <p:spPr>
          <a:xfrm>
            <a:off x="710803" y="6142911"/>
            <a:ext cx="13208794" cy="1299686"/>
          </a:xfrm>
          <a:prstGeom prst="rect">
            <a:avLst/>
          </a:prstGeom>
          <a:noFill/>
          <a:ln/>
        </p:spPr>
        <p:txBody>
          <a:bodyPr wrap="square" lIns="0" tIns="0" rIns="0" bIns="0" rtlCol="0" anchor="t"/>
          <a:lstStyle/>
          <a:p>
            <a:pPr marL="0" indent="0">
              <a:lnSpc>
                <a:spcPts val="2550"/>
              </a:lnSpc>
              <a:buNone/>
            </a:pPr>
            <a:r>
              <a:rPr lang="en-US" sz="1550" dirty="0">
                <a:solidFill>
                  <a:srgbClr val="DCD7E5"/>
                </a:solidFill>
                <a:latin typeface="Heebo Light" pitchFamily="34" charset="0"/>
                <a:ea typeface="Heebo Light" pitchFamily="34" charset="-122"/>
                <a:cs typeface="Heebo Light" pitchFamily="34" charset="-120"/>
              </a:rPr>
              <a:t>
While the CRNN-based approach improves accuracy, it has a high computational cost due to extensive hyperparameter tuning. Additionally, the model's performance depends on the quality and size of the dataset, making it less robust for real-time applications or unseen sound classes. Future improvements can focus on feature augmentation, hybrid deep learning models, and dataset expansion to enhance performance.</a:t>
            </a:r>
            <a:endParaRPr lang="en-US" sz="1550" dirty="0"/>
          </a:p>
        </p:txBody>
      </p:sp>
      <p:sp>
        <p:nvSpPr>
          <p:cNvPr id="9" name="Rectangle: Rounded Corners 8">
            <a:extLst>
              <a:ext uri="{FF2B5EF4-FFF2-40B4-BE49-F238E27FC236}">
                <a16:creationId xmlns:a16="http://schemas.microsoft.com/office/drawing/2014/main" id="{B7330CFA-9D34-AD8C-EE8D-6EC40207DFD2}"/>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707832"/>
            <a:ext cx="3402330" cy="425291"/>
          </a:xfrm>
          <a:prstGeom prst="rect">
            <a:avLst/>
          </a:prstGeom>
          <a:noFill/>
          <a:ln/>
        </p:spPr>
        <p:txBody>
          <a:bodyPr wrap="none" lIns="0" tIns="0" rIns="0" bIns="0" rtlCol="0" anchor="t"/>
          <a:lstStyle/>
          <a:p>
            <a:pPr marL="0" indent="0">
              <a:lnSpc>
                <a:spcPts val="3300"/>
              </a:lnSpc>
              <a:buNone/>
            </a:pPr>
            <a:r>
              <a:rPr lang="en-US" sz="2650" dirty="0">
                <a:solidFill>
                  <a:srgbClr val="F2F0F4"/>
                </a:solidFill>
                <a:latin typeface="Montserrat" pitchFamily="34" charset="0"/>
                <a:ea typeface="Montserrat" pitchFamily="34" charset="-122"/>
                <a:cs typeface="Montserrat" pitchFamily="34" charset="-120"/>
              </a:rPr>
              <a:t>Research gap:</a:t>
            </a:r>
            <a:endParaRPr lang="en-US" sz="2650" dirty="0"/>
          </a:p>
        </p:txBody>
      </p:sp>
      <p:sp>
        <p:nvSpPr>
          <p:cNvPr id="3" name="Text 1"/>
          <p:cNvSpPr/>
          <p:nvPr/>
        </p:nvSpPr>
        <p:spPr>
          <a:xfrm>
            <a:off x="793790" y="2359938"/>
            <a:ext cx="4373047" cy="354330"/>
          </a:xfrm>
          <a:prstGeom prst="rect">
            <a:avLst/>
          </a:prstGeom>
          <a:noFill/>
          <a:ln/>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1. Feature Extraction Approach:</a:t>
            </a:r>
            <a:endParaRPr lang="en-US" sz="2200" dirty="0"/>
          </a:p>
        </p:txBody>
      </p:sp>
      <p:sp>
        <p:nvSpPr>
          <p:cNvPr id="4" name="Text 2"/>
          <p:cNvSpPr/>
          <p:nvPr/>
        </p:nvSpPr>
        <p:spPr>
          <a:xfrm>
            <a:off x="793790" y="3054429"/>
            <a:ext cx="13042821"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Previous studies uses combination of raw waveforms, spectrograms (Log-Mel, CRP), and MFCCs for classification and in literature 1 focus on adaptive padding but our method Extracts only MFCC features which simplifies preprocessing and reduces computational processing time.</a:t>
            </a:r>
            <a:endParaRPr lang="en-US" sz="1750" dirty="0"/>
          </a:p>
        </p:txBody>
      </p:sp>
      <p:sp>
        <p:nvSpPr>
          <p:cNvPr id="5" name="Text 3"/>
          <p:cNvSpPr/>
          <p:nvPr/>
        </p:nvSpPr>
        <p:spPr>
          <a:xfrm>
            <a:off x="793790" y="4483298"/>
            <a:ext cx="4161949" cy="354330"/>
          </a:xfrm>
          <a:prstGeom prst="rect">
            <a:avLst/>
          </a:prstGeom>
          <a:noFill/>
          <a:ln/>
        </p:spPr>
        <p:txBody>
          <a:bodyPr wrap="none" lIns="0" tIns="0" rIns="0" bIns="0" rtlCol="0" anchor="t"/>
          <a:lstStyle/>
          <a:p>
            <a:pPr marL="0" indent="0">
              <a:lnSpc>
                <a:spcPts val="2750"/>
              </a:lnSpc>
              <a:buNone/>
            </a:pPr>
            <a:r>
              <a:rPr lang="en-US" sz="2200" dirty="0">
                <a:solidFill>
                  <a:srgbClr val="F2F0F4"/>
                </a:solidFill>
                <a:latin typeface="Montserrat" pitchFamily="34" charset="0"/>
                <a:ea typeface="Montserrat" pitchFamily="34" charset="-122"/>
                <a:cs typeface="Montserrat" pitchFamily="34" charset="-120"/>
              </a:rPr>
              <a:t>2. Computational Complexity:</a:t>
            </a:r>
            <a:endParaRPr lang="en-US" sz="2200" dirty="0"/>
          </a:p>
        </p:txBody>
      </p:sp>
      <p:sp>
        <p:nvSpPr>
          <p:cNvPr id="6" name="Text 4"/>
          <p:cNvSpPr/>
          <p:nvPr/>
        </p:nvSpPr>
        <p:spPr>
          <a:xfrm>
            <a:off x="793790" y="5177790"/>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Other studies uses computationally expensive deep learning models with multiple layers while our method uses simple neural network method which is way faster and more efficient for real time applications.</a:t>
            </a:r>
            <a:endParaRPr lang="en-US" sz="1750" dirty="0"/>
          </a:p>
        </p:txBody>
      </p:sp>
      <p:sp>
        <p:nvSpPr>
          <p:cNvPr id="7" name="Text 5"/>
          <p:cNvSpPr/>
          <p:nvPr/>
        </p:nvSpPr>
        <p:spPr>
          <a:xfrm>
            <a:off x="793790" y="6158746"/>
            <a:ext cx="13042821" cy="362903"/>
          </a:xfrm>
          <a:prstGeom prst="rect">
            <a:avLst/>
          </a:prstGeom>
          <a:noFill/>
          <a:ln/>
        </p:spPr>
        <p:txBody>
          <a:bodyPr wrap="none" lIns="0" tIns="0" rIns="0" bIns="0" rtlCol="0" anchor="t"/>
          <a:lstStyle/>
          <a:p>
            <a:pPr marL="0" indent="0">
              <a:lnSpc>
                <a:spcPts val="2850"/>
              </a:lnSpc>
              <a:buNone/>
            </a:pPr>
            <a:endParaRPr lang="en-US" sz="1750" dirty="0"/>
          </a:p>
        </p:txBody>
      </p:sp>
      <p:sp>
        <p:nvSpPr>
          <p:cNvPr id="9" name="Rectangle: Rounded Corners 8">
            <a:extLst>
              <a:ext uri="{FF2B5EF4-FFF2-40B4-BE49-F238E27FC236}">
                <a16:creationId xmlns:a16="http://schemas.microsoft.com/office/drawing/2014/main" id="{95361C15-818A-1732-F6EC-B5766226C700}"/>
              </a:ext>
            </a:extLst>
          </p:cNvPr>
          <p:cNvSpPr/>
          <p:nvPr/>
        </p:nvSpPr>
        <p:spPr>
          <a:xfrm>
            <a:off x="12754708" y="7631723"/>
            <a:ext cx="1852246" cy="550985"/>
          </a:xfrm>
          <a:prstGeom prst="roundRect">
            <a:avLst/>
          </a:prstGeom>
          <a:solidFill>
            <a:srgbClr val="0D0A2C"/>
          </a:solidFill>
          <a:ln>
            <a:solidFill>
              <a:srgbClr val="0D0A2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153007"/>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0F4"/>
                </a:solidFill>
                <a:latin typeface="Montserrat" pitchFamily="34" charset="0"/>
                <a:ea typeface="Montserrat" pitchFamily="34" charset="-122"/>
                <a:cs typeface="Montserrat" pitchFamily="34" charset="-120"/>
              </a:rPr>
              <a:t>Problem Statement</a:t>
            </a:r>
            <a:endParaRPr lang="en-US" sz="4450" dirty="0"/>
          </a:p>
        </p:txBody>
      </p:sp>
      <p:sp>
        <p:nvSpPr>
          <p:cNvPr id="3" name="Text 1"/>
          <p:cNvSpPr/>
          <p:nvPr/>
        </p:nvSpPr>
        <p:spPr>
          <a:xfrm>
            <a:off x="793790" y="3315414"/>
            <a:ext cx="13042821" cy="453509"/>
          </a:xfrm>
          <a:prstGeom prst="rect">
            <a:avLst/>
          </a:prstGeom>
          <a:noFill/>
          <a:ln/>
        </p:spPr>
        <p:txBody>
          <a:bodyPr wrap="none" lIns="0" tIns="0" rIns="0" bIns="0" rtlCol="0" anchor="t"/>
          <a:lstStyle/>
          <a:p>
            <a:pPr marL="0" indent="0">
              <a:lnSpc>
                <a:spcPts val="3550"/>
              </a:lnSpc>
              <a:buNone/>
            </a:pPr>
            <a:r>
              <a:rPr lang="en-US" sz="2200" dirty="0">
                <a:solidFill>
                  <a:srgbClr val="DCD7E5"/>
                </a:solidFill>
                <a:latin typeface="Heebo Light" pitchFamily="34" charset="0"/>
                <a:ea typeface="Heebo Light" pitchFamily="34" charset="-122"/>
                <a:cs typeface="Heebo Light" pitchFamily="34" charset="-120"/>
              </a:rPr>
              <a:t>1.Background Noise &amp; Overlapping Sounds</a:t>
            </a:r>
            <a:endParaRPr lang="en-US" sz="2200" dirty="0"/>
          </a:p>
        </p:txBody>
      </p:sp>
      <p:sp>
        <p:nvSpPr>
          <p:cNvPr id="4" name="Text 2"/>
          <p:cNvSpPr/>
          <p:nvPr/>
        </p:nvSpPr>
        <p:spPr>
          <a:xfrm>
            <a:off x="793790" y="4024074"/>
            <a:ext cx="13042821" cy="362903"/>
          </a:xfrm>
          <a:prstGeom prst="rect">
            <a:avLst/>
          </a:prstGeom>
          <a:noFill/>
          <a:ln/>
        </p:spPr>
        <p:txBody>
          <a:bodyPr wrap="non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Environmental sounds are often mixed with noise, making it difficult to distinguish individual sound events.</a:t>
            </a:r>
            <a:endParaRPr lang="en-US" sz="1750" dirty="0"/>
          </a:p>
        </p:txBody>
      </p:sp>
      <p:sp>
        <p:nvSpPr>
          <p:cNvPr id="5" name="Text 3"/>
          <p:cNvSpPr/>
          <p:nvPr/>
        </p:nvSpPr>
        <p:spPr>
          <a:xfrm>
            <a:off x="793790" y="4642128"/>
            <a:ext cx="13042821" cy="453509"/>
          </a:xfrm>
          <a:prstGeom prst="rect">
            <a:avLst/>
          </a:prstGeom>
          <a:noFill/>
          <a:ln/>
        </p:spPr>
        <p:txBody>
          <a:bodyPr wrap="none" lIns="0" tIns="0" rIns="0" bIns="0" rtlCol="0" anchor="t"/>
          <a:lstStyle/>
          <a:p>
            <a:pPr marL="0" indent="0">
              <a:lnSpc>
                <a:spcPts val="3550"/>
              </a:lnSpc>
              <a:buNone/>
            </a:pPr>
            <a:r>
              <a:rPr lang="en-US" sz="2200" dirty="0">
                <a:solidFill>
                  <a:srgbClr val="DCD7E5"/>
                </a:solidFill>
                <a:latin typeface="Heebo Light" pitchFamily="34" charset="0"/>
                <a:ea typeface="Heebo Light" pitchFamily="34" charset="-122"/>
                <a:cs typeface="Heebo Light" pitchFamily="34" charset="-120"/>
              </a:rPr>
              <a:t>2. Complexity in Raw Audio Processing</a:t>
            </a:r>
            <a:endParaRPr lang="en-US" sz="2200" dirty="0"/>
          </a:p>
        </p:txBody>
      </p:sp>
      <p:sp>
        <p:nvSpPr>
          <p:cNvPr id="6" name="Text 4"/>
          <p:cNvSpPr/>
          <p:nvPr/>
        </p:nvSpPr>
        <p:spPr>
          <a:xfrm>
            <a:off x="793790" y="5350788"/>
            <a:ext cx="13042821" cy="725805"/>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DCD7E5"/>
                </a:solidFill>
                <a:latin typeface="Heebo Light" pitchFamily="34" charset="0"/>
                <a:ea typeface="Heebo Light" pitchFamily="34" charset="-122"/>
                <a:cs typeface="Heebo Light" pitchFamily="34" charset="-120"/>
              </a:rPr>
              <a:t>Raw waveforms contain vast amounts of data and require effective feature extraction techniques to capture meaningful patterns.</a:t>
            </a:r>
            <a:endParaRPr lang="en-US" sz="1750" dirty="0"/>
          </a:p>
        </p:txBody>
      </p:sp>
      <p:sp>
        <p:nvSpPr>
          <p:cNvPr id="7" name="Rectangle: Rounded Corners 6">
            <a:extLst>
              <a:ext uri="{FF2B5EF4-FFF2-40B4-BE49-F238E27FC236}">
                <a16:creationId xmlns:a16="http://schemas.microsoft.com/office/drawing/2014/main" id="{EF94CEEB-FD5F-4D92-2D3F-2F9A4CB1E921}"/>
              </a:ext>
            </a:extLst>
          </p:cNvPr>
          <p:cNvSpPr/>
          <p:nvPr/>
        </p:nvSpPr>
        <p:spPr>
          <a:xfrm>
            <a:off x="12777582" y="7603416"/>
            <a:ext cx="1817649" cy="591015"/>
          </a:xfrm>
          <a:prstGeom prst="roundRect">
            <a:avLst/>
          </a:prstGeom>
          <a:solidFill>
            <a:srgbClr val="191637"/>
          </a:solidFill>
          <a:ln>
            <a:solidFill>
              <a:srgbClr val="19163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1179</Words>
  <Application>Microsoft Office PowerPoint</Application>
  <PresentationFormat>Custom</PresentationFormat>
  <Paragraphs>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Heebo Light</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Thejeswara Reddy</cp:lastModifiedBy>
  <cp:revision>2</cp:revision>
  <dcterms:created xsi:type="dcterms:W3CDTF">2025-02-06T08:56:39Z</dcterms:created>
  <dcterms:modified xsi:type="dcterms:W3CDTF">2025-02-06T09:04:39Z</dcterms:modified>
</cp:coreProperties>
</file>