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Trebuchet MS Bold" panose="020B0703020202020204" pitchFamily="34" charset="0"/>
      <p:bold r:id="rId13"/>
    </p:embeddedFont>
    <p:embeddedFont>
      <p:font typeface="Trebuchet MS" panose="020B060302020202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896" y="-8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4.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8.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679447" y="1041397"/>
            <a:ext cx="1870072" cy="1460497"/>
          </a:xfrm>
          <a:custGeom>
            <a:avLst/>
            <a:gdLst/>
            <a:ahLst/>
            <a:cxnLst/>
            <a:rect l="l" t="t" r="r" b="b"/>
            <a:pathLst>
              <a:path w="1870072" h="1460497">
                <a:moveTo>
                  <a:pt x="0" y="0"/>
                </a:moveTo>
                <a:lnTo>
                  <a:pt x="1870072" y="0"/>
                </a:lnTo>
                <a:lnTo>
                  <a:pt x="1870072" y="1460497"/>
                </a:lnTo>
                <a:lnTo>
                  <a:pt x="0" y="14604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3752850" y="1190625"/>
            <a:ext cx="1666875" cy="1438275"/>
          </a:xfrm>
          <a:custGeom>
            <a:avLst/>
            <a:gdLst/>
            <a:ahLst/>
            <a:cxnLst/>
            <a:rect l="l" t="t" r="r" b="b"/>
            <a:pathLst>
              <a:path w="1666875" h="1438275">
                <a:moveTo>
                  <a:pt x="0" y="0"/>
                </a:moveTo>
                <a:lnTo>
                  <a:pt x="1666875" y="0"/>
                </a:lnTo>
                <a:lnTo>
                  <a:pt x="1666875" y="1438275"/>
                </a:lnTo>
                <a:lnTo>
                  <a:pt x="0" y="143827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3800475" y="5229225"/>
            <a:ext cx="723900" cy="619125"/>
          </a:xfrm>
          <a:custGeom>
            <a:avLst/>
            <a:gdLst/>
            <a:ahLst/>
            <a:cxnLst/>
            <a:rect l="l" t="t" r="r" b="b"/>
            <a:pathLst>
              <a:path w="723900" h="619125">
                <a:moveTo>
                  <a:pt x="0" y="0"/>
                </a:moveTo>
                <a:lnTo>
                  <a:pt x="723900" y="0"/>
                </a:lnTo>
                <a:lnTo>
                  <a:pt x="723900" y="619125"/>
                </a:lnTo>
                <a:lnTo>
                  <a:pt x="0" y="619125"/>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7" name="TextBox 7"/>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1</a:t>
            </a:r>
          </a:p>
        </p:txBody>
      </p:sp>
      <p:sp>
        <p:nvSpPr>
          <p:cNvPr id="8" name="TextBox 8"/>
          <p:cNvSpPr txBox="1"/>
          <p:nvPr/>
        </p:nvSpPr>
        <p:spPr>
          <a:xfrm>
            <a:off x="5933918" y="1904740"/>
            <a:ext cx="4455015" cy="1127633"/>
          </a:xfrm>
          <a:prstGeom prst="rect">
            <a:avLst/>
          </a:prstGeom>
        </p:spPr>
        <p:txBody>
          <a:bodyPr lIns="0" tIns="0" rIns="0" bIns="0" rtlCol="0" anchor="t">
            <a:spAutoFit/>
          </a:bodyPr>
          <a:lstStyle/>
          <a:p>
            <a:pPr>
              <a:lnSpc>
                <a:spcPts val="4522"/>
              </a:lnSpc>
            </a:pPr>
            <a:r>
              <a:rPr lang="en-US" sz="3230" dirty="0" smtClean="0">
                <a:solidFill>
                  <a:srgbClr val="000000"/>
                </a:solidFill>
                <a:latin typeface="Trebuchet MS"/>
              </a:rPr>
              <a:t>THEJESWINI V</a:t>
            </a:r>
            <a:endParaRPr lang="en-US" sz="3230" dirty="0">
              <a:solidFill>
                <a:srgbClr val="000000"/>
              </a:solidFill>
              <a:latin typeface="Trebuchet MS"/>
            </a:endParaRPr>
          </a:p>
          <a:p>
            <a:pPr algn="l">
              <a:lnSpc>
                <a:spcPts val="4521"/>
              </a:lnSpc>
            </a:pPr>
            <a:r>
              <a:rPr lang="en-US" sz="3229" dirty="0">
                <a:solidFill>
                  <a:srgbClr val="000000"/>
                </a:solidFill>
                <a:latin typeface="Trebuchet MS"/>
              </a:rPr>
              <a:t>NM id: </a:t>
            </a:r>
            <a:r>
              <a:rPr lang="en-US" sz="3229" dirty="0" smtClean="0">
                <a:solidFill>
                  <a:srgbClr val="000000"/>
                </a:solidFill>
                <a:latin typeface="Trebuchet MS"/>
              </a:rPr>
              <a:t>au711721243116</a:t>
            </a:r>
            <a:endParaRPr lang="en-US" sz="3229" dirty="0">
              <a:solidFill>
                <a:srgbClr val="000000"/>
              </a:solidFill>
              <a:latin typeface="Trebuchet MS"/>
            </a:endParaRPr>
          </a:p>
        </p:txBody>
      </p:sp>
      <p:sp>
        <p:nvSpPr>
          <p:cNvPr id="9" name="TextBox 9"/>
          <p:cNvSpPr txBox="1"/>
          <p:nvPr/>
        </p:nvSpPr>
        <p:spPr>
          <a:xfrm>
            <a:off x="5933918" y="3272198"/>
            <a:ext cx="1833448" cy="420329"/>
          </a:xfrm>
          <a:prstGeom prst="rect">
            <a:avLst/>
          </a:prstGeom>
        </p:spPr>
        <p:txBody>
          <a:bodyPr lIns="0" tIns="0" rIns="0" bIns="0" rtlCol="0" anchor="t">
            <a:spAutoFit/>
          </a:bodyPr>
          <a:lstStyle/>
          <a:p>
            <a:pPr algn="l">
              <a:lnSpc>
                <a:spcPts val="3363"/>
              </a:lnSpc>
            </a:pPr>
            <a:r>
              <a:rPr lang="en-US" sz="2402">
                <a:solidFill>
                  <a:srgbClr val="2E946B"/>
                </a:solidFill>
                <a:latin typeface="Trebuchet MS Bold"/>
              </a:rPr>
              <a:t>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890453" y="1078491"/>
            <a:ext cx="3857894" cy="2350509"/>
          </a:xfrm>
          <a:custGeom>
            <a:avLst/>
            <a:gdLst/>
            <a:ahLst/>
            <a:cxnLst/>
            <a:rect l="l" t="t" r="r" b="b"/>
            <a:pathLst>
              <a:path w="3857894" h="2350509">
                <a:moveTo>
                  <a:pt x="0" y="0"/>
                </a:moveTo>
                <a:lnTo>
                  <a:pt x="3857894" y="0"/>
                </a:lnTo>
                <a:lnTo>
                  <a:pt x="3857894" y="2350509"/>
                </a:lnTo>
                <a:lnTo>
                  <a:pt x="0" y="2350509"/>
                </a:lnTo>
                <a:lnTo>
                  <a:pt x="0" y="0"/>
                </a:lnTo>
                <a:close/>
              </a:path>
            </a:pathLst>
          </a:custGeom>
          <a:blipFill>
            <a:blip r:embed="rId6"/>
            <a:stretch>
              <a:fillRect t="-1264" b="-1264"/>
            </a:stretch>
          </a:blipFill>
        </p:spPr>
      </p:sp>
      <p:sp>
        <p:nvSpPr>
          <p:cNvPr id="5" name="TextBox 5"/>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9</a:t>
            </a:r>
          </a:p>
        </p:txBody>
      </p:sp>
      <p:sp>
        <p:nvSpPr>
          <p:cNvPr id="6" name="TextBox 6"/>
          <p:cNvSpPr txBox="1"/>
          <p:nvPr/>
        </p:nvSpPr>
        <p:spPr>
          <a:xfrm>
            <a:off x="752475" y="216960"/>
            <a:ext cx="3278057" cy="831504"/>
          </a:xfrm>
          <a:prstGeom prst="rect">
            <a:avLst/>
          </a:prstGeom>
        </p:spPr>
        <p:txBody>
          <a:bodyPr lIns="0" tIns="0" rIns="0" bIns="0" rtlCol="0" anchor="t">
            <a:spAutoFit/>
          </a:bodyPr>
          <a:lstStyle/>
          <a:p>
            <a:pPr algn="l">
              <a:lnSpc>
                <a:spcPts val="6730"/>
              </a:lnSpc>
            </a:pPr>
            <a:r>
              <a:rPr lang="en-US" sz="4807">
                <a:solidFill>
                  <a:srgbClr val="000000"/>
                </a:solidFill>
                <a:latin typeface="Trebuchet MS Bold"/>
              </a:rPr>
              <a:t>MODELLING</a:t>
            </a:r>
          </a:p>
        </p:txBody>
      </p:sp>
      <p:sp>
        <p:nvSpPr>
          <p:cNvPr id="7" name="TextBox 7"/>
          <p:cNvSpPr txBox="1"/>
          <p:nvPr/>
        </p:nvSpPr>
        <p:spPr>
          <a:xfrm>
            <a:off x="752475" y="3390900"/>
            <a:ext cx="8709012" cy="2803396"/>
          </a:xfrm>
          <a:prstGeom prst="rect">
            <a:avLst/>
          </a:prstGeom>
        </p:spPr>
        <p:txBody>
          <a:bodyPr lIns="0" tIns="0" rIns="0" bIns="0" rtlCol="0" anchor="t">
            <a:spAutoFit/>
          </a:bodyPr>
          <a:lstStyle/>
          <a:p>
            <a:pPr algn="just">
              <a:lnSpc>
                <a:spcPts val="2155"/>
              </a:lnSpc>
            </a:pPr>
            <a:r>
              <a:rPr lang="en-US" sz="1600" dirty="0" smtClean="0"/>
              <a:t>The </a:t>
            </a:r>
            <a:r>
              <a:rPr lang="en-US" sz="1600" dirty="0" err="1"/>
              <a:t>Keras</a:t>
            </a:r>
            <a:r>
              <a:rPr lang="en-US" sz="1600" dirty="0"/>
              <a:t>-based model begins by tokenizing and encoding input text data into numerical sequences. These sequences undergo transformation in an embedding layer, converting words into dense vectors that capture semantic relationships. Following this, subsequent layers such as LSTM or Dense layers analyze these </a:t>
            </a:r>
            <a:r>
              <a:rPr lang="en-US" sz="1600" dirty="0" err="1"/>
              <a:t>embeddings</a:t>
            </a:r>
            <a:r>
              <a:rPr lang="en-US" sz="1600" dirty="0"/>
              <a:t> to extract patterns and understand the underlying structure of the text data. During training, the model adjusts its parameters via backpropagation to minimize the loss function, thereby improving its ability to accurately classify intents or generate responses. To prevent overfitting and enhance generalization, regularization techniques like dropout are utilized. Once trained, the model can classify new input text by predicting the most likely intent or generating contextually relevant responses based on learned patterns, delivering a smooth and intelligent conversational experience within the </a:t>
            </a:r>
            <a:r>
              <a:rPr lang="en-US" sz="1600" dirty="0" err="1"/>
              <a:t>chatbot</a:t>
            </a:r>
            <a:r>
              <a:rPr lang="en-US" sz="1600" dirty="0"/>
              <a:t> system.</a:t>
            </a:r>
            <a:endParaRPr lang="en-US" sz="1539" dirty="0">
              <a:solidFill>
                <a:srgbClr val="000000"/>
              </a:solidFill>
              <a:latin typeface="Trebuchet M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051793" y="1386794"/>
            <a:ext cx="6664662" cy="3302445"/>
          </a:xfrm>
          <a:custGeom>
            <a:avLst/>
            <a:gdLst/>
            <a:ahLst/>
            <a:cxnLst/>
            <a:rect l="l" t="t" r="r" b="b"/>
            <a:pathLst>
              <a:path w="6664662" h="3302445">
                <a:moveTo>
                  <a:pt x="0" y="0"/>
                </a:moveTo>
                <a:lnTo>
                  <a:pt x="6664662" y="0"/>
                </a:lnTo>
                <a:lnTo>
                  <a:pt x="6664662" y="3302444"/>
                </a:lnTo>
                <a:lnTo>
                  <a:pt x="0" y="3302444"/>
                </a:lnTo>
                <a:lnTo>
                  <a:pt x="0" y="0"/>
                </a:lnTo>
                <a:close/>
              </a:path>
            </a:pathLst>
          </a:custGeom>
          <a:blipFill>
            <a:blip r:embed="rId6"/>
            <a:stretch>
              <a:fillRect/>
            </a:stretch>
          </a:blipFill>
        </p:spPr>
      </p:sp>
      <p:sp>
        <p:nvSpPr>
          <p:cNvPr id="5" name="TextBox 5"/>
          <p:cNvSpPr txBox="1"/>
          <p:nvPr/>
        </p:nvSpPr>
        <p:spPr>
          <a:xfrm>
            <a:off x="11315319" y="6452930"/>
            <a:ext cx="151066" cy="198634"/>
          </a:xfrm>
          <a:prstGeom prst="rect">
            <a:avLst/>
          </a:prstGeom>
        </p:spPr>
        <p:txBody>
          <a:bodyPr lIns="0" tIns="0" rIns="0" bIns="0" rtlCol="0" anchor="t">
            <a:spAutoFit/>
          </a:bodyPr>
          <a:lstStyle/>
          <a:p>
            <a:pPr algn="l">
              <a:lnSpc>
                <a:spcPts val="1574"/>
              </a:lnSpc>
            </a:pPr>
            <a:r>
              <a:rPr lang="en-US" sz="1125" spc="10">
                <a:solidFill>
                  <a:srgbClr val="2E946B"/>
                </a:solidFill>
                <a:latin typeface="Trebuchet MS"/>
              </a:rPr>
              <a:t>10</a:t>
            </a:r>
          </a:p>
        </p:txBody>
      </p:sp>
      <p:sp>
        <p:nvSpPr>
          <p:cNvPr id="6" name="TextBox 6"/>
          <p:cNvSpPr txBox="1"/>
          <p:nvPr/>
        </p:nvSpPr>
        <p:spPr>
          <a:xfrm>
            <a:off x="768029" y="311248"/>
            <a:ext cx="2594715" cy="831123"/>
          </a:xfrm>
          <a:prstGeom prst="rect">
            <a:avLst/>
          </a:prstGeom>
        </p:spPr>
        <p:txBody>
          <a:bodyPr lIns="0" tIns="0" rIns="0" bIns="0" rtlCol="0" anchor="t">
            <a:spAutoFit/>
          </a:bodyPr>
          <a:lstStyle/>
          <a:p>
            <a:pPr algn="l">
              <a:lnSpc>
                <a:spcPts val="6726"/>
              </a:lnSpc>
            </a:pPr>
            <a:r>
              <a:rPr lang="en-US" sz="4804">
                <a:solidFill>
                  <a:srgbClr val="000000"/>
                </a:solidFill>
                <a:latin typeface="Trebuchet MS Bold"/>
              </a:rPr>
              <a:t>RESULTS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6696075" y="1695450"/>
            <a:ext cx="314325" cy="323850"/>
          </a:xfrm>
          <a:custGeom>
            <a:avLst/>
            <a:gdLst/>
            <a:ahLst/>
            <a:cxnLst/>
            <a:rect l="l" t="t" r="r" b="b"/>
            <a:pathLst>
              <a:path w="314325" h="323850">
                <a:moveTo>
                  <a:pt x="0" y="0"/>
                </a:moveTo>
                <a:lnTo>
                  <a:pt x="314325" y="0"/>
                </a:lnTo>
                <a:lnTo>
                  <a:pt x="314325" y="323850"/>
                </a:lnTo>
                <a:lnTo>
                  <a:pt x="0" y="3238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2</a:t>
            </a:r>
          </a:p>
        </p:txBody>
      </p:sp>
      <p:sp>
        <p:nvSpPr>
          <p:cNvPr id="6" name="TextBox 6"/>
          <p:cNvSpPr txBox="1"/>
          <p:nvPr/>
        </p:nvSpPr>
        <p:spPr>
          <a:xfrm>
            <a:off x="752475" y="772535"/>
            <a:ext cx="3883828" cy="733092"/>
          </a:xfrm>
          <a:prstGeom prst="rect">
            <a:avLst/>
          </a:prstGeom>
        </p:spPr>
        <p:txBody>
          <a:bodyPr lIns="0" tIns="0" rIns="0" bIns="0" rtlCol="0" anchor="t">
            <a:spAutoFit/>
          </a:bodyPr>
          <a:lstStyle/>
          <a:p>
            <a:pPr algn="l">
              <a:lnSpc>
                <a:spcPts val="5995"/>
              </a:lnSpc>
            </a:pPr>
            <a:r>
              <a:rPr lang="en-US" sz="4282">
                <a:solidFill>
                  <a:srgbClr val="000000"/>
                </a:solidFill>
                <a:latin typeface="Trebuchet MS Bold"/>
              </a:rPr>
              <a:t>PROJECT TITLE</a:t>
            </a:r>
          </a:p>
        </p:txBody>
      </p:sp>
      <p:sp>
        <p:nvSpPr>
          <p:cNvPr id="7" name="TextBox 7"/>
          <p:cNvSpPr txBox="1"/>
          <p:nvPr/>
        </p:nvSpPr>
        <p:spPr>
          <a:xfrm>
            <a:off x="2230036" y="2362065"/>
            <a:ext cx="6134629" cy="1481899"/>
          </a:xfrm>
          <a:prstGeom prst="rect">
            <a:avLst/>
          </a:prstGeom>
        </p:spPr>
        <p:txBody>
          <a:bodyPr lIns="0" tIns="0" rIns="0" bIns="0" rtlCol="0" anchor="t">
            <a:spAutoFit/>
          </a:bodyPr>
          <a:lstStyle/>
          <a:p>
            <a:pPr algn="l">
              <a:lnSpc>
                <a:spcPts val="5995"/>
              </a:lnSpc>
            </a:pPr>
            <a:r>
              <a:rPr lang="en-US" sz="4282">
                <a:solidFill>
                  <a:srgbClr val="000000"/>
                </a:solidFill>
                <a:latin typeface="Trebuchet MS Bold"/>
              </a:rPr>
              <a:t>Building a Chatbot Using Keras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63503" y="3946522"/>
            <a:ext cx="4298947" cy="2974972"/>
          </a:xfrm>
          <a:custGeom>
            <a:avLst/>
            <a:gdLst/>
            <a:ahLst/>
            <a:cxnLst/>
            <a:rect l="l" t="t" r="r" b="b"/>
            <a:pathLst>
              <a:path w="4298947" h="2974972">
                <a:moveTo>
                  <a:pt x="0" y="0"/>
                </a:moveTo>
                <a:lnTo>
                  <a:pt x="4298947" y="0"/>
                </a:lnTo>
                <a:lnTo>
                  <a:pt x="4298947" y="2974972"/>
                </a:lnTo>
                <a:lnTo>
                  <a:pt x="0" y="297497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362825" y="447675"/>
            <a:ext cx="361950" cy="361950"/>
          </a:xfrm>
          <a:custGeom>
            <a:avLst/>
            <a:gdLst/>
            <a:ahLst/>
            <a:cxnLst/>
            <a:rect l="l" t="t" r="r" b="b"/>
            <a:pathLst>
              <a:path w="361950" h="361950">
                <a:moveTo>
                  <a:pt x="0" y="0"/>
                </a:moveTo>
                <a:lnTo>
                  <a:pt x="361950" y="0"/>
                </a:lnTo>
                <a:lnTo>
                  <a:pt x="361950" y="361950"/>
                </a:lnTo>
                <a:lnTo>
                  <a:pt x="0" y="3619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flipH="1">
            <a:off x="47625" y="3819525"/>
            <a:ext cx="1733550" cy="3009900"/>
          </a:xfrm>
          <a:custGeom>
            <a:avLst/>
            <a:gdLst/>
            <a:ahLst/>
            <a:cxnLst/>
            <a:rect l="l" t="t" r="r" b="b"/>
            <a:pathLst>
              <a:path w="1733550" h="3009900">
                <a:moveTo>
                  <a:pt x="1733550" y="0"/>
                </a:moveTo>
                <a:lnTo>
                  <a:pt x="0" y="0"/>
                </a:lnTo>
                <a:lnTo>
                  <a:pt x="0" y="3009900"/>
                </a:lnTo>
                <a:lnTo>
                  <a:pt x="1733550" y="3009900"/>
                </a:lnTo>
                <a:lnTo>
                  <a:pt x="1733550" y="0"/>
                </a:lnTo>
                <a:close/>
              </a:path>
            </a:pathLst>
          </a:custGeom>
          <a:blipFill>
            <a:blip r:embed="rId8"/>
            <a:stretch>
              <a:fillRect/>
            </a:stretch>
          </a:blipFill>
        </p:spPr>
      </p:sp>
      <p:sp>
        <p:nvSpPr>
          <p:cNvPr id="6" name="TextBox 6"/>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3</a:t>
            </a:r>
          </a:p>
        </p:txBody>
      </p:sp>
      <p:sp>
        <p:nvSpPr>
          <p:cNvPr id="7" name="TextBox 7"/>
          <p:cNvSpPr txBox="1"/>
          <p:nvPr/>
        </p:nvSpPr>
        <p:spPr>
          <a:xfrm>
            <a:off x="752475" y="371189"/>
            <a:ext cx="2331101" cy="831123"/>
          </a:xfrm>
          <a:prstGeom prst="rect">
            <a:avLst/>
          </a:prstGeom>
        </p:spPr>
        <p:txBody>
          <a:bodyPr lIns="0" tIns="0" rIns="0" bIns="0" rtlCol="0" anchor="t">
            <a:spAutoFit/>
          </a:bodyPr>
          <a:lstStyle/>
          <a:p>
            <a:pPr algn="l">
              <a:lnSpc>
                <a:spcPts val="6726"/>
              </a:lnSpc>
            </a:pPr>
            <a:r>
              <a:rPr lang="en-US" sz="4804" spc="4">
                <a:solidFill>
                  <a:srgbClr val="000000"/>
                </a:solidFill>
                <a:latin typeface="Trebuchet MS Bold"/>
              </a:rPr>
              <a:t>AGENDA</a:t>
            </a:r>
          </a:p>
        </p:txBody>
      </p:sp>
      <p:sp>
        <p:nvSpPr>
          <p:cNvPr id="8" name="TextBox 8"/>
          <p:cNvSpPr txBox="1"/>
          <p:nvPr/>
        </p:nvSpPr>
        <p:spPr>
          <a:xfrm>
            <a:off x="2648453" y="1333090"/>
            <a:ext cx="6843269" cy="4257547"/>
          </a:xfrm>
          <a:prstGeom prst="rect">
            <a:avLst/>
          </a:prstGeom>
        </p:spPr>
        <p:txBody>
          <a:bodyPr lIns="0" tIns="0" rIns="0" bIns="0" rtlCol="0" anchor="t">
            <a:spAutoFit/>
          </a:bodyPr>
          <a:lstStyle/>
          <a:p>
            <a:pPr marL="648788" lvl="1" indent="-324394">
              <a:lnSpc>
                <a:spcPts val="4207"/>
              </a:lnSpc>
              <a:buFont typeface="Arial"/>
              <a:buChar char="•"/>
            </a:pPr>
            <a:r>
              <a:rPr lang="en-US" sz="3005" spc="3">
                <a:solidFill>
                  <a:srgbClr val="000000"/>
                </a:solidFill>
                <a:latin typeface="Trebuchet MS Bold"/>
              </a:rPr>
              <a:t>PROBLEM STATEMENT</a:t>
            </a:r>
          </a:p>
          <a:p>
            <a:pPr marL="648788" lvl="1" indent="-324394">
              <a:lnSpc>
                <a:spcPts val="4207"/>
              </a:lnSpc>
              <a:buFont typeface="Arial"/>
              <a:buChar char="•"/>
            </a:pPr>
            <a:r>
              <a:rPr lang="en-US" sz="3005" spc="3">
                <a:solidFill>
                  <a:srgbClr val="000000"/>
                </a:solidFill>
                <a:latin typeface="Trebuchet MS Bold"/>
              </a:rPr>
              <a:t>PROJECT OVERVIEW</a:t>
            </a:r>
          </a:p>
          <a:p>
            <a:pPr marL="648788" lvl="1" indent="-324394">
              <a:lnSpc>
                <a:spcPts val="4207"/>
              </a:lnSpc>
              <a:buFont typeface="Arial"/>
              <a:buChar char="•"/>
            </a:pPr>
            <a:r>
              <a:rPr lang="en-US" sz="3005" spc="3">
                <a:solidFill>
                  <a:srgbClr val="000000"/>
                </a:solidFill>
                <a:latin typeface="Trebuchet MS Bold"/>
              </a:rPr>
              <a:t>WHO ARE THE END USERS?</a:t>
            </a:r>
          </a:p>
          <a:p>
            <a:pPr marL="648788" lvl="1" indent="-324394">
              <a:lnSpc>
                <a:spcPts val="4207"/>
              </a:lnSpc>
              <a:buFont typeface="Arial"/>
              <a:buChar char="•"/>
            </a:pPr>
            <a:r>
              <a:rPr lang="en-US" sz="3005" spc="3">
                <a:solidFill>
                  <a:srgbClr val="000000"/>
                </a:solidFill>
                <a:latin typeface="Trebuchet MS Bold"/>
              </a:rPr>
              <a:t>YOUR SOLUTION AND ITS VALUE PROPOSITION</a:t>
            </a:r>
          </a:p>
          <a:p>
            <a:pPr marL="648788" lvl="1" indent="-324394">
              <a:lnSpc>
                <a:spcPts val="4207"/>
              </a:lnSpc>
              <a:buFont typeface="Arial"/>
              <a:buChar char="•"/>
            </a:pPr>
            <a:r>
              <a:rPr lang="en-US" sz="3005" spc="3">
                <a:solidFill>
                  <a:srgbClr val="000000"/>
                </a:solidFill>
                <a:latin typeface="Trebuchet MS Bold"/>
              </a:rPr>
              <a:t>THE WOW IN YOUR SOLUTION</a:t>
            </a:r>
          </a:p>
          <a:p>
            <a:pPr marL="648788" lvl="1" indent="-324394">
              <a:lnSpc>
                <a:spcPts val="4207"/>
              </a:lnSpc>
              <a:buFont typeface="Arial"/>
              <a:buChar char="•"/>
            </a:pPr>
            <a:r>
              <a:rPr lang="en-US" sz="3005" spc="3">
                <a:solidFill>
                  <a:srgbClr val="000000"/>
                </a:solidFill>
                <a:latin typeface="Trebuchet MS Bold"/>
              </a:rPr>
              <a:t>MODELLING</a:t>
            </a:r>
          </a:p>
          <a:p>
            <a:pPr marL="648788" lvl="1" indent="-324394" algn="l">
              <a:lnSpc>
                <a:spcPts val="4207"/>
              </a:lnSpc>
              <a:buFont typeface="Arial"/>
              <a:buChar char="•"/>
            </a:pPr>
            <a:r>
              <a:rPr lang="en-US" sz="3005" spc="3">
                <a:solidFill>
                  <a:srgbClr val="000000"/>
                </a:solidFill>
                <a:latin typeface="Trebuchet MS Bold"/>
              </a:rPr>
              <a:t>RESULTS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6696075" y="1695450"/>
            <a:ext cx="314325" cy="323850"/>
          </a:xfrm>
          <a:custGeom>
            <a:avLst/>
            <a:gdLst/>
            <a:ahLst/>
            <a:cxnLst/>
            <a:rect l="l" t="t" r="r" b="b"/>
            <a:pathLst>
              <a:path w="314325" h="323850">
                <a:moveTo>
                  <a:pt x="0" y="0"/>
                </a:moveTo>
                <a:lnTo>
                  <a:pt x="314325" y="0"/>
                </a:lnTo>
                <a:lnTo>
                  <a:pt x="314325" y="323850"/>
                </a:lnTo>
                <a:lnTo>
                  <a:pt x="0" y="3238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7991475" y="2933700"/>
            <a:ext cx="2762250" cy="3257550"/>
          </a:xfrm>
          <a:custGeom>
            <a:avLst/>
            <a:gdLst/>
            <a:ahLst/>
            <a:cxnLst/>
            <a:rect l="l" t="t" r="r" b="b"/>
            <a:pathLst>
              <a:path w="2762250" h="3257550">
                <a:moveTo>
                  <a:pt x="0" y="0"/>
                </a:moveTo>
                <a:lnTo>
                  <a:pt x="2762250" y="0"/>
                </a:lnTo>
                <a:lnTo>
                  <a:pt x="2762250" y="3257550"/>
                </a:lnTo>
                <a:lnTo>
                  <a:pt x="0" y="3257550"/>
                </a:lnTo>
                <a:lnTo>
                  <a:pt x="0" y="0"/>
                </a:lnTo>
                <a:close/>
              </a:path>
            </a:pathLst>
          </a:custGeom>
          <a:blipFill>
            <a:blip r:embed="rId8"/>
            <a:stretch>
              <a:fillRect/>
            </a:stretch>
          </a:blipFill>
        </p:spPr>
      </p:sp>
      <p:sp>
        <p:nvSpPr>
          <p:cNvPr id="6" name="TextBox 6"/>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4</a:t>
            </a:r>
          </a:p>
        </p:txBody>
      </p:sp>
      <p:sp>
        <p:nvSpPr>
          <p:cNvPr id="7" name="TextBox 7"/>
          <p:cNvSpPr txBox="1"/>
          <p:nvPr/>
        </p:nvSpPr>
        <p:spPr>
          <a:xfrm>
            <a:off x="846772" y="517950"/>
            <a:ext cx="5611711" cy="729488"/>
          </a:xfrm>
          <a:prstGeom prst="rect">
            <a:avLst/>
          </a:prstGeom>
        </p:spPr>
        <p:txBody>
          <a:bodyPr lIns="0" tIns="0" rIns="0" bIns="0" rtlCol="0" anchor="t">
            <a:spAutoFit/>
          </a:bodyPr>
          <a:lstStyle/>
          <a:p>
            <a:pPr algn="l">
              <a:lnSpc>
                <a:spcPts val="5991"/>
              </a:lnSpc>
            </a:pPr>
            <a:r>
              <a:rPr lang="en-US" sz="4279">
                <a:solidFill>
                  <a:srgbClr val="000000"/>
                </a:solidFill>
                <a:latin typeface="Trebuchet MS Bold"/>
              </a:rPr>
              <a:t>PROBLEM STATEMENT</a:t>
            </a:r>
          </a:p>
        </p:txBody>
      </p:sp>
      <p:sp>
        <p:nvSpPr>
          <p:cNvPr id="8" name="TextBox 8"/>
          <p:cNvSpPr txBox="1"/>
          <p:nvPr/>
        </p:nvSpPr>
        <p:spPr>
          <a:xfrm>
            <a:off x="676275" y="2196824"/>
            <a:ext cx="7027707" cy="2489592"/>
          </a:xfrm>
          <a:prstGeom prst="rect">
            <a:avLst/>
          </a:prstGeom>
        </p:spPr>
        <p:txBody>
          <a:bodyPr lIns="0" tIns="0" rIns="0" bIns="0" rtlCol="0" anchor="t">
            <a:spAutoFit/>
          </a:bodyPr>
          <a:lstStyle/>
          <a:p>
            <a:pPr algn="just">
              <a:lnSpc>
                <a:spcPts val="2772"/>
              </a:lnSpc>
            </a:pPr>
            <a:r>
              <a:rPr lang="en-US" sz="2000" dirty="0"/>
              <a:t>Develop an intelligent conversational agent system using natural language processing (NLP) techniques and deep learning to accurately interpret user intents and generate contextually relevant responses. The primary objective is to create a </a:t>
            </a:r>
            <a:r>
              <a:rPr lang="en-US" sz="2000" dirty="0" err="1"/>
              <a:t>chatbot</a:t>
            </a:r>
            <a:r>
              <a:rPr lang="en-US" sz="2000" dirty="0"/>
              <a:t> capable of effectively categorizing user input into distinct intents and providing appropriate replies, thereby enhancing the user experience across various interactive platforms.</a:t>
            </a:r>
            <a:endParaRPr lang="en-US" sz="1980" dirty="0">
              <a:solidFill>
                <a:srgbClr val="000000"/>
              </a:solidFill>
              <a:latin typeface="Trebuchet M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6696075" y="1695450"/>
            <a:ext cx="314325" cy="323850"/>
          </a:xfrm>
          <a:custGeom>
            <a:avLst/>
            <a:gdLst/>
            <a:ahLst/>
            <a:cxnLst/>
            <a:rect l="l" t="t" r="r" b="b"/>
            <a:pathLst>
              <a:path w="314325" h="323850">
                <a:moveTo>
                  <a:pt x="0" y="0"/>
                </a:moveTo>
                <a:lnTo>
                  <a:pt x="314325" y="0"/>
                </a:lnTo>
                <a:lnTo>
                  <a:pt x="314325" y="323850"/>
                </a:lnTo>
                <a:lnTo>
                  <a:pt x="0" y="3238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8658225" y="2647950"/>
            <a:ext cx="3533775" cy="3810000"/>
          </a:xfrm>
          <a:custGeom>
            <a:avLst/>
            <a:gdLst/>
            <a:ahLst/>
            <a:cxnLst/>
            <a:rect l="l" t="t" r="r" b="b"/>
            <a:pathLst>
              <a:path w="3533775" h="3810000">
                <a:moveTo>
                  <a:pt x="0" y="0"/>
                </a:moveTo>
                <a:lnTo>
                  <a:pt x="3533775" y="0"/>
                </a:lnTo>
                <a:lnTo>
                  <a:pt x="3533775" y="3810000"/>
                </a:lnTo>
                <a:lnTo>
                  <a:pt x="0" y="3810000"/>
                </a:lnTo>
                <a:lnTo>
                  <a:pt x="0" y="0"/>
                </a:lnTo>
                <a:close/>
              </a:path>
            </a:pathLst>
          </a:custGeom>
          <a:blipFill>
            <a:blip r:embed="rId8"/>
            <a:stretch>
              <a:fillRect r="-7816"/>
            </a:stretch>
          </a:blipFill>
        </p:spPr>
      </p:sp>
      <p:sp>
        <p:nvSpPr>
          <p:cNvPr id="6" name="TextBox 6"/>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5</a:t>
            </a:r>
          </a:p>
        </p:txBody>
      </p:sp>
      <p:sp>
        <p:nvSpPr>
          <p:cNvPr id="7" name="TextBox 7"/>
          <p:cNvSpPr txBox="1"/>
          <p:nvPr/>
        </p:nvSpPr>
        <p:spPr>
          <a:xfrm>
            <a:off x="752475" y="772535"/>
            <a:ext cx="5238083" cy="733092"/>
          </a:xfrm>
          <a:prstGeom prst="rect">
            <a:avLst/>
          </a:prstGeom>
        </p:spPr>
        <p:txBody>
          <a:bodyPr lIns="0" tIns="0" rIns="0" bIns="0" rtlCol="0" anchor="t">
            <a:spAutoFit/>
          </a:bodyPr>
          <a:lstStyle/>
          <a:p>
            <a:pPr algn="l">
              <a:lnSpc>
                <a:spcPts val="5995"/>
              </a:lnSpc>
            </a:pPr>
            <a:r>
              <a:rPr lang="en-US" sz="4282">
                <a:solidFill>
                  <a:srgbClr val="000000"/>
                </a:solidFill>
                <a:latin typeface="Trebuchet MS Bold"/>
              </a:rPr>
              <a:t>PROJECT OVERVIEW</a:t>
            </a:r>
          </a:p>
        </p:txBody>
      </p:sp>
      <p:sp>
        <p:nvSpPr>
          <p:cNvPr id="8" name="TextBox 8"/>
          <p:cNvSpPr txBox="1"/>
          <p:nvPr/>
        </p:nvSpPr>
        <p:spPr>
          <a:xfrm>
            <a:off x="963768" y="2032210"/>
            <a:ext cx="7027707" cy="3925883"/>
          </a:xfrm>
          <a:prstGeom prst="rect">
            <a:avLst/>
          </a:prstGeom>
        </p:spPr>
        <p:txBody>
          <a:bodyPr lIns="0" tIns="0" rIns="0" bIns="0" rtlCol="0" anchor="t">
            <a:spAutoFit/>
          </a:bodyPr>
          <a:lstStyle/>
          <a:p>
            <a:pPr marL="427493" lvl="1" indent="-213747" algn="just">
              <a:lnSpc>
                <a:spcPts val="2772"/>
              </a:lnSpc>
              <a:buFont typeface="Arial"/>
              <a:buChar char="•"/>
            </a:pPr>
            <a:r>
              <a:rPr lang="en-US" sz="2000" dirty="0"/>
              <a:t>This project aims to develop a </a:t>
            </a:r>
            <a:r>
              <a:rPr lang="en-US" sz="2000" dirty="0" err="1"/>
              <a:t>chatbot</a:t>
            </a:r>
            <a:r>
              <a:rPr lang="en-US" sz="2000" dirty="0"/>
              <a:t> utilizing the </a:t>
            </a:r>
            <a:r>
              <a:rPr lang="en-US" sz="2000" dirty="0" err="1"/>
              <a:t>Keras</a:t>
            </a:r>
            <a:r>
              <a:rPr lang="en-US" sz="2000" dirty="0"/>
              <a:t> deep learning framework. </a:t>
            </a:r>
            <a:endParaRPr lang="en-US" sz="2000" dirty="0" smtClean="0"/>
          </a:p>
          <a:p>
            <a:pPr marL="427493" lvl="1" indent="-213747" algn="just">
              <a:lnSpc>
                <a:spcPts val="2772"/>
              </a:lnSpc>
              <a:buFont typeface="Arial"/>
              <a:buChar char="•"/>
            </a:pPr>
            <a:r>
              <a:rPr lang="en-US" sz="2000" dirty="0" smtClean="0"/>
              <a:t>The </a:t>
            </a:r>
            <a:r>
              <a:rPr lang="en-US" sz="2000" dirty="0" err="1"/>
              <a:t>chatbot</a:t>
            </a:r>
            <a:r>
              <a:rPr lang="en-US" sz="2000" dirty="0"/>
              <a:t> will undergo training to comprehend user intents from text inputs and generate appropriate responses</a:t>
            </a:r>
            <a:r>
              <a:rPr lang="en-US" sz="2000" dirty="0" smtClean="0"/>
              <a:t>.</a:t>
            </a:r>
          </a:p>
          <a:p>
            <a:pPr marL="427493" lvl="1" indent="-213747" algn="just">
              <a:lnSpc>
                <a:spcPts val="2772"/>
              </a:lnSpc>
              <a:buFont typeface="Arial"/>
              <a:buChar char="•"/>
            </a:pPr>
            <a:r>
              <a:rPr lang="en-US" sz="2000" dirty="0" smtClean="0"/>
              <a:t> </a:t>
            </a:r>
            <a:r>
              <a:rPr lang="en-US" sz="2000" dirty="0"/>
              <a:t>The process involves preprocessing a dataset, crafting a neural network architecture using </a:t>
            </a:r>
            <a:r>
              <a:rPr lang="en-US" sz="2000" dirty="0" err="1"/>
              <a:t>Keras</a:t>
            </a:r>
            <a:r>
              <a:rPr lang="en-US" sz="2000" dirty="0"/>
              <a:t> layers such as Embedding and Dense, training the model to discern intents, and finally deploying the </a:t>
            </a:r>
            <a:r>
              <a:rPr lang="en-US" sz="2000" dirty="0" err="1"/>
              <a:t>chatbot</a:t>
            </a:r>
            <a:r>
              <a:rPr lang="en-US" sz="2000" dirty="0"/>
              <a:t> for interactive applications</a:t>
            </a:r>
            <a:r>
              <a:rPr lang="en-US" sz="2000" dirty="0" smtClean="0"/>
              <a:t>.</a:t>
            </a:r>
          </a:p>
          <a:p>
            <a:pPr marL="427493" lvl="1" indent="-213747" algn="just">
              <a:lnSpc>
                <a:spcPts val="2772"/>
              </a:lnSpc>
              <a:buFont typeface="Arial"/>
              <a:buChar char="•"/>
            </a:pPr>
            <a:r>
              <a:rPr lang="en-US" sz="2000" dirty="0" smtClean="0"/>
              <a:t> </a:t>
            </a:r>
            <a:r>
              <a:rPr lang="en-US" sz="2000" dirty="0"/>
              <a:t>The objective is to create a functional and agile conversational agent employing </a:t>
            </a:r>
            <a:r>
              <a:rPr lang="en-US" sz="2000" dirty="0" err="1"/>
              <a:t>Keras</a:t>
            </a:r>
            <a:r>
              <a:rPr lang="en-US" sz="2000" dirty="0"/>
              <a:t> for natural language understanding and response generation.</a:t>
            </a:r>
            <a:endParaRPr lang="en-US" sz="1980" dirty="0">
              <a:solidFill>
                <a:srgbClr val="000000"/>
              </a:solidFill>
              <a:latin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6</a:t>
            </a:r>
          </a:p>
        </p:txBody>
      </p:sp>
      <p:sp>
        <p:nvSpPr>
          <p:cNvPr id="5" name="TextBox 5"/>
          <p:cNvSpPr txBox="1"/>
          <p:nvPr/>
        </p:nvSpPr>
        <p:spPr>
          <a:xfrm>
            <a:off x="447675" y="226369"/>
            <a:ext cx="5200319" cy="556133"/>
          </a:xfrm>
          <a:prstGeom prst="rect">
            <a:avLst/>
          </a:prstGeom>
        </p:spPr>
        <p:txBody>
          <a:bodyPr lIns="0" tIns="0" rIns="0" bIns="0" rtlCol="0" anchor="t">
            <a:spAutoFit/>
          </a:bodyPr>
          <a:lstStyle/>
          <a:p>
            <a:pPr algn="l">
              <a:lnSpc>
                <a:spcPts val="4521"/>
              </a:lnSpc>
            </a:pPr>
            <a:r>
              <a:rPr lang="en-US" sz="3229">
                <a:solidFill>
                  <a:srgbClr val="000000"/>
                </a:solidFill>
                <a:latin typeface="Trebuchet MS Bold"/>
              </a:rPr>
              <a:t>WHO ARE THE END USERS?</a:t>
            </a:r>
          </a:p>
        </p:txBody>
      </p:sp>
      <p:sp>
        <p:nvSpPr>
          <p:cNvPr id="6" name="TextBox 6"/>
          <p:cNvSpPr txBox="1"/>
          <p:nvPr/>
        </p:nvSpPr>
        <p:spPr>
          <a:xfrm>
            <a:off x="331436" y="1011658"/>
            <a:ext cx="10943844" cy="5262979"/>
          </a:xfrm>
          <a:prstGeom prst="rect">
            <a:avLst/>
          </a:prstGeom>
        </p:spPr>
        <p:txBody>
          <a:bodyPr lIns="0" tIns="0" rIns="0" bIns="0" rtlCol="0" anchor="t">
            <a:spAutoFit/>
          </a:bodyPr>
          <a:lstStyle/>
          <a:p>
            <a:pPr marL="285750" indent="-285750">
              <a:buFont typeface="Arial" panose="020B0604020202020204" pitchFamily="34" charset="0"/>
              <a:buChar char="•"/>
            </a:pPr>
            <a:r>
              <a:rPr lang="en-US" b="1" dirty="0"/>
              <a:t>Customers</a:t>
            </a:r>
            <a:r>
              <a:rPr lang="en-US" dirty="0"/>
              <a:t>: Within customer service applications, end users seek information, assistance, or support. The </a:t>
            </a:r>
            <a:r>
              <a:rPr lang="en-US" dirty="0" err="1"/>
              <a:t>chatbot</a:t>
            </a:r>
            <a:r>
              <a:rPr lang="en-US" dirty="0"/>
              <a:t> handles common queries, provides product information, troubleshoots issues, and offers basic services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Website Visitors</a:t>
            </a:r>
            <a:r>
              <a:rPr lang="en-US" dirty="0"/>
              <a:t>: When integrated into websites, end users are the visitors who use the </a:t>
            </a:r>
            <a:r>
              <a:rPr lang="en-US" dirty="0" err="1"/>
              <a:t>chatbot</a:t>
            </a:r>
            <a:r>
              <a:rPr lang="en-US" dirty="0"/>
              <a:t> to ask questions, navigate the site, request help, or engage in interactive experiences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Mobile App Users</a:t>
            </a:r>
            <a:r>
              <a:rPr lang="en-US" dirty="0"/>
              <a:t>: For </a:t>
            </a:r>
            <a:r>
              <a:rPr lang="en-US" dirty="0" err="1"/>
              <a:t>chatbots</a:t>
            </a:r>
            <a:r>
              <a:rPr lang="en-US" dirty="0"/>
              <a:t> deployed within mobile applications, end users are the app users accessing functionalities like asking questions, receiving recommendations, or accessing personalized services through the app interface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Employees</a:t>
            </a:r>
            <a:r>
              <a:rPr lang="en-US" dirty="0"/>
              <a:t>: In internal business applications, employees utilize </a:t>
            </a:r>
            <a:r>
              <a:rPr lang="en-US" dirty="0" err="1"/>
              <a:t>chatbots</a:t>
            </a:r>
            <a:r>
              <a:rPr lang="en-US" dirty="0"/>
              <a:t> for HR inquiries, IT support, knowledge base access, scheduling, or workflow automation within the organization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Students or Learners</a:t>
            </a:r>
            <a:r>
              <a:rPr lang="en-US" dirty="0"/>
              <a:t>: Within educational contexts, students or learners utilize </a:t>
            </a:r>
            <a:r>
              <a:rPr lang="en-US" dirty="0" err="1"/>
              <a:t>chatbots</a:t>
            </a:r>
            <a:r>
              <a:rPr lang="en-US" dirty="0"/>
              <a:t> for learning support, accessing course materials, receiving study tips, or engaging in interactive learning experiences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General Public</a:t>
            </a:r>
            <a:r>
              <a:rPr lang="en-US" dirty="0"/>
              <a:t>: In public-facing applications like information portals, news platforms, or entertainment services, the general public uses </a:t>
            </a:r>
            <a:r>
              <a:rPr lang="en-US" dirty="0" err="1"/>
              <a:t>chatbots</a:t>
            </a:r>
            <a:r>
              <a:rPr lang="en-US" dirty="0"/>
              <a:t> to seek information, updates, recommendations, or entertainment through the </a:t>
            </a:r>
            <a:r>
              <a:rPr lang="en-US" dirty="0" err="1"/>
              <a:t>chatbot</a:t>
            </a:r>
            <a:r>
              <a:rPr lang="en-US" dirty="0"/>
              <a:t>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7</a:t>
            </a:r>
          </a:p>
        </p:txBody>
      </p:sp>
      <p:sp>
        <p:nvSpPr>
          <p:cNvPr id="5" name="TextBox 5"/>
          <p:cNvSpPr txBox="1"/>
          <p:nvPr/>
        </p:nvSpPr>
        <p:spPr>
          <a:xfrm>
            <a:off x="447675" y="205469"/>
            <a:ext cx="9738150" cy="621154"/>
          </a:xfrm>
          <a:prstGeom prst="rect">
            <a:avLst/>
          </a:prstGeom>
        </p:spPr>
        <p:txBody>
          <a:bodyPr lIns="0" tIns="0" rIns="0" bIns="0" rtlCol="0" anchor="t">
            <a:spAutoFit/>
          </a:bodyPr>
          <a:lstStyle/>
          <a:p>
            <a:pPr algn="l">
              <a:lnSpc>
                <a:spcPts val="5046"/>
              </a:lnSpc>
            </a:pPr>
            <a:r>
              <a:rPr lang="en-US" sz="3604">
                <a:solidFill>
                  <a:srgbClr val="000000"/>
                </a:solidFill>
                <a:latin typeface="Trebuchet MS Bold"/>
              </a:rPr>
              <a:t>YOUR SOLUTION AND ITS VALUE PROPOSITION</a:t>
            </a:r>
          </a:p>
        </p:txBody>
      </p:sp>
      <p:sp>
        <p:nvSpPr>
          <p:cNvPr id="6" name="TextBox 6"/>
          <p:cNvSpPr txBox="1"/>
          <p:nvPr/>
        </p:nvSpPr>
        <p:spPr>
          <a:xfrm>
            <a:off x="223837" y="1699136"/>
            <a:ext cx="10070157" cy="4621778"/>
          </a:xfrm>
          <a:prstGeom prst="rect">
            <a:avLst/>
          </a:prstGeom>
        </p:spPr>
        <p:txBody>
          <a:bodyPr lIns="0" tIns="0" rIns="0" bIns="0" rtlCol="0" anchor="t">
            <a:spAutoFit/>
          </a:bodyPr>
          <a:lstStyle/>
          <a:p>
            <a:pPr algn="just">
              <a:lnSpc>
                <a:spcPts val="3206"/>
              </a:lnSpc>
            </a:pPr>
            <a:r>
              <a:rPr lang="en-US" sz="2290" dirty="0">
                <a:solidFill>
                  <a:srgbClr val="000000"/>
                </a:solidFill>
                <a:latin typeface="Trebuchet MS Bold"/>
              </a:rPr>
              <a:t>Solution:</a:t>
            </a:r>
          </a:p>
          <a:p>
            <a:pPr marL="285750" indent="-285750">
              <a:buFont typeface="Arial" panose="020B0604020202020204" pitchFamily="34" charset="0"/>
              <a:buChar char="•"/>
            </a:pPr>
            <a:r>
              <a:rPr lang="en-US" b="1" dirty="0"/>
              <a:t>Objective Definition</a:t>
            </a:r>
            <a:r>
              <a:rPr lang="en-US" dirty="0"/>
              <a:t>: Clearly define the </a:t>
            </a:r>
            <a:r>
              <a:rPr lang="en-US" dirty="0" err="1"/>
              <a:t>chatbot's</a:t>
            </a:r>
            <a:r>
              <a:rPr lang="en-US" dirty="0"/>
              <a:t> purpose and target audience to align its functionalities and features effectively, ensuring it meets the specific needs of end users across different contexts.</a:t>
            </a:r>
          </a:p>
          <a:p>
            <a:pPr marL="285750" indent="-285750">
              <a:buFont typeface="Arial" panose="020B0604020202020204" pitchFamily="34" charset="0"/>
              <a:buChar char="•"/>
            </a:pPr>
            <a:r>
              <a:rPr lang="en-US" b="1" dirty="0"/>
              <a:t>Technology Stack Selection</a:t>
            </a:r>
            <a:r>
              <a:rPr lang="en-US" dirty="0"/>
              <a:t>: Choose appropriate tools and frameworks such as </a:t>
            </a:r>
            <a:r>
              <a:rPr lang="en-US" dirty="0" err="1"/>
              <a:t>Keras</a:t>
            </a:r>
            <a:r>
              <a:rPr lang="en-US" dirty="0"/>
              <a:t> to efficiently develop and integrate natural language processing capabilities, enabling the </a:t>
            </a:r>
            <a:r>
              <a:rPr lang="en-US" dirty="0" err="1"/>
              <a:t>chatbot</a:t>
            </a:r>
            <a:r>
              <a:rPr lang="en-US" dirty="0"/>
              <a:t> to understand user inputs and generate relevant responses.</a:t>
            </a:r>
          </a:p>
          <a:p>
            <a:pPr marL="285750" indent="-285750">
              <a:buFont typeface="Arial" panose="020B0604020202020204" pitchFamily="34" charset="0"/>
              <a:buChar char="•"/>
            </a:pPr>
            <a:r>
              <a:rPr lang="en-US" b="1" dirty="0"/>
              <a:t>Data Preprocessing</a:t>
            </a:r>
            <a:r>
              <a:rPr lang="en-US" dirty="0"/>
              <a:t>: Ensure data quality through normalization and tokenization techniques, optimizing inputs for training and improving the accuracy of the </a:t>
            </a:r>
            <a:r>
              <a:rPr lang="en-US" dirty="0" err="1"/>
              <a:t>chatbot</a:t>
            </a:r>
            <a:r>
              <a:rPr lang="en-US" dirty="0"/>
              <a:t> model. This ensures that the </a:t>
            </a:r>
            <a:r>
              <a:rPr lang="en-US" dirty="0" err="1"/>
              <a:t>chatbot</a:t>
            </a:r>
            <a:r>
              <a:rPr lang="en-US" dirty="0"/>
              <a:t> can effectively comprehend user queries and provide accurate responses.</a:t>
            </a:r>
          </a:p>
          <a:p>
            <a:pPr marL="285750" indent="-285750">
              <a:buFont typeface="Arial" panose="020B0604020202020204" pitchFamily="34" charset="0"/>
              <a:buChar char="•"/>
            </a:pPr>
            <a:r>
              <a:rPr lang="en-US" b="1" dirty="0"/>
              <a:t>Model Training</a:t>
            </a:r>
            <a:r>
              <a:rPr lang="en-US" dirty="0"/>
              <a:t>: Utilize deep learning techniques to train the </a:t>
            </a:r>
            <a:r>
              <a:rPr lang="en-US" dirty="0" err="1"/>
              <a:t>chatbot</a:t>
            </a:r>
            <a:r>
              <a:rPr lang="en-US" dirty="0"/>
              <a:t> model, adjusting parameters to enhance language understanding and response generation. This empowers the </a:t>
            </a:r>
            <a:r>
              <a:rPr lang="en-US" dirty="0" err="1"/>
              <a:t>chatbot</a:t>
            </a:r>
            <a:r>
              <a:rPr lang="en-US" dirty="0"/>
              <a:t> to continuously improve its performance and adapt to evolving user needs.</a:t>
            </a:r>
          </a:p>
          <a:p>
            <a:pPr marL="285750" indent="-285750">
              <a:buFont typeface="Arial" panose="020B0604020202020204" pitchFamily="34" charset="0"/>
              <a:buChar char="•"/>
            </a:pPr>
            <a:r>
              <a:rPr lang="en-US" b="1" dirty="0"/>
              <a:t>Integration and Testing</a:t>
            </a:r>
            <a:r>
              <a:rPr lang="en-US" dirty="0"/>
              <a:t>: Integrate the trained model into the deployment platform and conduct rigorous testing to validate its functionality and performance. By refining the </a:t>
            </a:r>
            <a:r>
              <a:rPr lang="en-US" dirty="0" err="1"/>
              <a:t>chatbot</a:t>
            </a:r>
            <a:r>
              <a:rPr lang="en-US" dirty="0"/>
              <a:t> based on user feedback, it ensures optimal performance and enhances the overall user experience.</a:t>
            </a:r>
          </a:p>
          <a:p>
            <a:pPr marL="342900" indent="-342900" algn="just">
              <a:lnSpc>
                <a:spcPts val="2646"/>
              </a:lnSpc>
              <a:buFont typeface="Arial" panose="020B0604020202020204" pitchFamily="34" charset="0"/>
              <a:buChar char="•"/>
            </a:pPr>
            <a:endParaRPr lang="en-US" sz="1890" dirty="0">
              <a:solidFill>
                <a:srgbClr val="000000"/>
              </a:solidFill>
              <a:latin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7</a:t>
            </a:r>
          </a:p>
        </p:txBody>
      </p:sp>
      <p:sp>
        <p:nvSpPr>
          <p:cNvPr id="5" name="TextBox 5"/>
          <p:cNvSpPr txBox="1"/>
          <p:nvPr/>
        </p:nvSpPr>
        <p:spPr>
          <a:xfrm>
            <a:off x="447675" y="205469"/>
            <a:ext cx="9738150" cy="621154"/>
          </a:xfrm>
          <a:prstGeom prst="rect">
            <a:avLst/>
          </a:prstGeom>
        </p:spPr>
        <p:txBody>
          <a:bodyPr lIns="0" tIns="0" rIns="0" bIns="0" rtlCol="0" anchor="t">
            <a:spAutoFit/>
          </a:bodyPr>
          <a:lstStyle/>
          <a:p>
            <a:pPr algn="l">
              <a:lnSpc>
                <a:spcPts val="5046"/>
              </a:lnSpc>
            </a:pPr>
            <a:r>
              <a:rPr lang="en-US" sz="3604">
                <a:solidFill>
                  <a:srgbClr val="000000"/>
                </a:solidFill>
                <a:latin typeface="Trebuchet MS Bold"/>
              </a:rPr>
              <a:t>YOUR SOLUTION AND ITS VALUE PROPOSITION</a:t>
            </a:r>
          </a:p>
        </p:txBody>
      </p:sp>
      <p:sp>
        <p:nvSpPr>
          <p:cNvPr id="6" name="TextBox 6"/>
          <p:cNvSpPr txBox="1"/>
          <p:nvPr/>
        </p:nvSpPr>
        <p:spPr>
          <a:xfrm>
            <a:off x="223837" y="1579872"/>
            <a:ext cx="10334638" cy="4860305"/>
          </a:xfrm>
          <a:prstGeom prst="rect">
            <a:avLst/>
          </a:prstGeom>
        </p:spPr>
        <p:txBody>
          <a:bodyPr lIns="0" tIns="0" rIns="0" bIns="0" rtlCol="0" anchor="t">
            <a:spAutoFit/>
          </a:bodyPr>
          <a:lstStyle/>
          <a:p>
            <a:pPr algn="just">
              <a:lnSpc>
                <a:spcPts val="3118"/>
              </a:lnSpc>
            </a:pPr>
            <a:r>
              <a:rPr lang="en-US" sz="2227" dirty="0">
                <a:solidFill>
                  <a:srgbClr val="000000"/>
                </a:solidFill>
                <a:latin typeface="Trebuchet MS Bold"/>
              </a:rPr>
              <a:t>Value Proposition:</a:t>
            </a:r>
          </a:p>
          <a:p>
            <a:pPr marL="285750" indent="-285750">
              <a:buFont typeface="Arial" panose="020B0604020202020204" pitchFamily="34" charset="0"/>
              <a:buChar char="•"/>
            </a:pPr>
            <a:r>
              <a:rPr lang="en-US" b="1" dirty="0"/>
              <a:t>Cost Efficiency: </a:t>
            </a:r>
            <a:r>
              <a:rPr lang="en-US" dirty="0"/>
              <a:t>By leveraging </a:t>
            </a:r>
            <a:r>
              <a:rPr lang="en-US" dirty="0" err="1"/>
              <a:t>Keras</a:t>
            </a:r>
            <a:r>
              <a:rPr lang="en-US" dirty="0"/>
              <a:t> and deep learning technologies to build a </a:t>
            </a:r>
            <a:r>
              <a:rPr lang="en-US" dirty="0" err="1"/>
              <a:t>chatbot</a:t>
            </a:r>
            <a:r>
              <a:rPr lang="en-US" dirty="0"/>
              <a:t>, organizations can realize cost savings by automating tasks such as customer support, data entry, and information retrieval, reducing the need for human intervention and associated labor costs.</a:t>
            </a:r>
          </a:p>
          <a:p>
            <a:pPr marL="285750" indent="-285750">
              <a:buFont typeface="Arial" panose="020B0604020202020204" pitchFamily="34" charset="0"/>
              <a:buChar char="•"/>
            </a:pPr>
            <a:r>
              <a:rPr lang="en-US" b="1" dirty="0"/>
              <a:t>Improved Operational Efficiency: </a:t>
            </a:r>
            <a:r>
              <a:rPr lang="en-US" dirty="0"/>
              <a:t>The </a:t>
            </a:r>
            <a:r>
              <a:rPr lang="en-US" dirty="0" err="1"/>
              <a:t>chatbot</a:t>
            </a:r>
            <a:r>
              <a:rPr lang="en-US" dirty="0"/>
              <a:t> enhances operational efficiency by handling routine interactions, allowing human resources to focus on more strategic tasks. This streamlining of processes leads to smoother workflows and increased productivity within the organization.</a:t>
            </a:r>
          </a:p>
          <a:p>
            <a:pPr marL="285750" indent="-285750">
              <a:buFont typeface="Arial" panose="020B0604020202020204" pitchFamily="34" charset="0"/>
              <a:buChar char="•"/>
            </a:pPr>
            <a:r>
              <a:rPr lang="en-US" b="1" dirty="0"/>
              <a:t>Data Insights and Analytics: </a:t>
            </a:r>
            <a:r>
              <a:rPr lang="en-US" dirty="0"/>
              <a:t>The </a:t>
            </a:r>
            <a:r>
              <a:rPr lang="en-US" dirty="0" err="1"/>
              <a:t>chatbot</a:t>
            </a:r>
            <a:r>
              <a:rPr lang="en-US" dirty="0"/>
              <a:t> generates valuable insights from user interactions, including frequently asked questions, user preferences, and sentiment analysis. These insights enable data-driven decision-making, inform product/service improvements, and guide marketing strategies for better results.</a:t>
            </a:r>
          </a:p>
          <a:p>
            <a:pPr marL="285750" indent="-285750">
              <a:buFont typeface="Arial" panose="020B0604020202020204" pitchFamily="34" charset="0"/>
              <a:buChar char="•"/>
            </a:pPr>
            <a:r>
              <a:rPr lang="en-US" b="1" dirty="0"/>
              <a:t>Enhanced Customer Service</a:t>
            </a:r>
            <a:r>
              <a:rPr lang="en-US" dirty="0"/>
              <a:t>: With 24/7 support, consistent responses, and personalized recommendations, a well-designed </a:t>
            </a:r>
            <a:r>
              <a:rPr lang="en-US" dirty="0" err="1"/>
              <a:t>chatbot</a:t>
            </a:r>
            <a:r>
              <a:rPr lang="en-US" dirty="0"/>
              <a:t> improves customer satisfaction and loyalty. This strengthens the brand's reputation and fosters positive customer relationships, ultimately driving business growth.</a:t>
            </a:r>
          </a:p>
          <a:p>
            <a:pPr marL="285750" indent="-285750">
              <a:buFont typeface="Arial" panose="020B0604020202020204" pitchFamily="34" charset="0"/>
              <a:buChar char="•"/>
            </a:pPr>
            <a:r>
              <a:rPr lang="en-US" b="1" dirty="0"/>
              <a:t>Competitive Advantage: </a:t>
            </a:r>
            <a:r>
              <a:rPr lang="en-US" dirty="0"/>
              <a:t>Embracing AI-driven solutions like </a:t>
            </a:r>
            <a:r>
              <a:rPr lang="en-US" dirty="0" err="1"/>
              <a:t>chatbots</a:t>
            </a:r>
            <a:r>
              <a:rPr lang="en-US" dirty="0"/>
              <a:t> demonstrates technological innovation and responsiveness to customer needs. It sets organizations apart in the market, attracting new customers and retaining existing ones by delivering superior user experiences and staying ahead of competitors.</a:t>
            </a:r>
          </a:p>
          <a:p>
            <a:pPr marL="285750" indent="-285750" algn="just">
              <a:lnSpc>
                <a:spcPts val="2418"/>
              </a:lnSpc>
              <a:buFont typeface="Arial" panose="020B0604020202020204" pitchFamily="34" charset="0"/>
              <a:buChar char="•"/>
            </a:pPr>
            <a:endParaRPr lang="en-US" sz="1727" dirty="0">
              <a:solidFill>
                <a:srgbClr val="000000"/>
              </a:solidFill>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010025"/>
            <a:ext cx="447675" cy="2847975"/>
          </a:xfrm>
          <a:custGeom>
            <a:avLst/>
            <a:gdLst/>
            <a:ahLst/>
            <a:cxnLst/>
            <a:rect l="l" t="t" r="r" b="b"/>
            <a:pathLst>
              <a:path w="447675" h="28479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7365406" y="-63503"/>
            <a:ext cx="4890097" cy="6985006"/>
          </a:xfrm>
          <a:custGeom>
            <a:avLst/>
            <a:gdLst/>
            <a:ahLst/>
            <a:cxnLst/>
            <a:rect l="l" t="t" r="r" b="b"/>
            <a:pathLst>
              <a:path w="4890097" h="6985006">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1391519" y="6452930"/>
            <a:ext cx="74866" cy="198634"/>
          </a:xfrm>
          <a:prstGeom prst="rect">
            <a:avLst/>
          </a:prstGeom>
        </p:spPr>
        <p:txBody>
          <a:bodyPr lIns="0" tIns="0" rIns="0" bIns="0" rtlCol="0" anchor="t">
            <a:spAutoFit/>
          </a:bodyPr>
          <a:lstStyle/>
          <a:p>
            <a:pPr algn="l">
              <a:lnSpc>
                <a:spcPts val="1574"/>
              </a:lnSpc>
            </a:pPr>
            <a:r>
              <a:rPr lang="en-US" sz="1125">
                <a:solidFill>
                  <a:srgbClr val="2E946B"/>
                </a:solidFill>
                <a:latin typeface="Trebuchet MS"/>
              </a:rPr>
              <a:t>8</a:t>
            </a:r>
          </a:p>
        </p:txBody>
      </p:sp>
      <p:sp>
        <p:nvSpPr>
          <p:cNvPr id="5" name="TextBox 5"/>
          <p:cNvSpPr txBox="1"/>
          <p:nvPr/>
        </p:nvSpPr>
        <p:spPr>
          <a:xfrm>
            <a:off x="373705" y="192045"/>
            <a:ext cx="7655351" cy="729488"/>
          </a:xfrm>
          <a:prstGeom prst="rect">
            <a:avLst/>
          </a:prstGeom>
        </p:spPr>
        <p:txBody>
          <a:bodyPr lIns="0" tIns="0" rIns="0" bIns="0" rtlCol="0" anchor="t">
            <a:spAutoFit/>
          </a:bodyPr>
          <a:lstStyle/>
          <a:p>
            <a:pPr algn="l">
              <a:lnSpc>
                <a:spcPts val="5991"/>
              </a:lnSpc>
            </a:pPr>
            <a:r>
              <a:rPr lang="en-US" sz="4279" spc="8" dirty="0">
                <a:solidFill>
                  <a:srgbClr val="000000"/>
                </a:solidFill>
                <a:latin typeface="Trebuchet MS Bold"/>
              </a:rPr>
              <a:t>THE WOW IN YOUR SOLUTION</a:t>
            </a:r>
          </a:p>
        </p:txBody>
      </p:sp>
      <p:sp>
        <p:nvSpPr>
          <p:cNvPr id="6" name="TextBox 6"/>
          <p:cNvSpPr txBox="1"/>
          <p:nvPr/>
        </p:nvSpPr>
        <p:spPr>
          <a:xfrm>
            <a:off x="600075" y="1219200"/>
            <a:ext cx="10334638" cy="6159700"/>
          </a:xfrm>
          <a:prstGeom prst="rect">
            <a:avLst/>
          </a:prstGeom>
        </p:spPr>
        <p:txBody>
          <a:bodyPr lIns="0" tIns="0" rIns="0" bIns="0" rtlCol="0" anchor="t">
            <a:spAutoFit/>
          </a:bodyPr>
          <a:lstStyle/>
          <a:p>
            <a:pPr marL="285750" indent="-285750">
              <a:buFont typeface="Arial" panose="020B0604020202020204" pitchFamily="34" charset="0"/>
              <a:buChar char="•"/>
            </a:pPr>
            <a:r>
              <a:rPr lang="en-US" b="1" dirty="0"/>
              <a:t>Advanced NLP Techniques: </a:t>
            </a:r>
            <a:r>
              <a:rPr lang="en-US" dirty="0"/>
              <a:t>Harness cutting-edge natural language processing techniques powered by </a:t>
            </a:r>
            <a:r>
              <a:rPr lang="en-US" dirty="0" err="1"/>
              <a:t>Keras</a:t>
            </a:r>
            <a:r>
              <a:rPr lang="en-US" dirty="0"/>
              <a:t> for precise language comprehension and context-aware responses, ensuring the </a:t>
            </a:r>
            <a:r>
              <a:rPr lang="en-US" dirty="0" err="1"/>
              <a:t>chatbot</a:t>
            </a:r>
            <a:r>
              <a:rPr lang="en-US" dirty="0"/>
              <a:t> delivers accurate and meaningful interactions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Seamless Integration: </a:t>
            </a:r>
            <a:r>
              <a:rPr lang="en-US" dirty="0"/>
              <a:t>Seamlessly integrate the </a:t>
            </a:r>
            <a:r>
              <a:rPr lang="en-US" dirty="0" err="1"/>
              <a:t>chatbot</a:t>
            </a:r>
            <a:r>
              <a:rPr lang="en-US" dirty="0"/>
              <a:t> into existing platforms and systems, elevating user experience and optimizing workflow efficiency. This frictionless integration enhances user engagement and satisfaction across various touchpoints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Personalized Interactions: </a:t>
            </a:r>
            <a:r>
              <a:rPr lang="en-US" dirty="0"/>
              <a:t>Implement machine learning algorithms to craft personalized interactions tailored to each user's preferences and needs. This personalized touch enhances user engagement, fosters brand loyalty, and drives conversion rates</a:t>
            </a:r>
            <a:r>
              <a:rPr lang="en-US" dirty="0" smtClean="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Continuous Learning: </a:t>
            </a:r>
            <a:r>
              <a:rPr lang="en-US" dirty="0"/>
              <a:t>Empower the </a:t>
            </a:r>
            <a:r>
              <a:rPr lang="en-US" dirty="0" err="1"/>
              <a:t>chatbot</a:t>
            </a:r>
            <a:r>
              <a:rPr lang="en-US" dirty="0"/>
              <a:t> to learn and evolve continuously through feedback loops and adaptive algorithms. By incorporating user feedback and adapting to changing contexts, the </a:t>
            </a:r>
            <a:r>
              <a:rPr lang="en-US" dirty="0" err="1"/>
              <a:t>chatbot</a:t>
            </a:r>
            <a:r>
              <a:rPr lang="en-US" dirty="0"/>
              <a:t> continuously improves its performance and relevance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Scalability and Performance: </a:t>
            </a:r>
            <a:r>
              <a:rPr lang="en-US" dirty="0"/>
              <a:t>Architect a scalable infrastructure that ensures high performance even under increased user loads, guaranteeing a seamless and responsive </a:t>
            </a:r>
            <a:r>
              <a:rPr lang="en-US" dirty="0" err="1"/>
              <a:t>chatbot</a:t>
            </a:r>
            <a:r>
              <a:rPr lang="en-US" dirty="0"/>
              <a:t> experience at any scale. This scalability ensures the </a:t>
            </a:r>
            <a:r>
              <a:rPr lang="en-US" dirty="0" err="1"/>
              <a:t>chatbot</a:t>
            </a:r>
            <a:r>
              <a:rPr lang="en-US" dirty="0"/>
              <a:t> can grow with your business and accommodate expanding user bases without compromising performance.</a:t>
            </a:r>
          </a:p>
          <a:p>
            <a:r>
              <a:rPr lang="en-US" dirty="0"/>
              <a:t/>
            </a:r>
            <a:br>
              <a:rPr lang="en-US" dirty="0"/>
            </a:br>
            <a:endParaRPr lang="en-US" sz="2227" dirty="0">
              <a:solidFill>
                <a:srgbClr val="000000"/>
              </a:solidFill>
              <a:latin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1162</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 Bold</vt:lpstr>
      <vt:lpstr>Trebuchet MS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chatbot using Keras</dc:title>
  <dc:creator>Thejeswini Vijay Anandan</dc:creator>
  <cp:lastModifiedBy>DELL</cp:lastModifiedBy>
  <cp:revision>3</cp:revision>
  <dcterms:created xsi:type="dcterms:W3CDTF">2006-08-16T00:00:00Z</dcterms:created>
  <dcterms:modified xsi:type="dcterms:W3CDTF">2024-04-05T05:59:14Z</dcterms:modified>
  <dc:identifier>DAGBVXuwTrI</dc:identifier>
</cp:coreProperties>
</file>