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embeddedFontLst>
    <p:embeddedFont>
      <p:font typeface="Trebuchet MS Bold" panose="020B0703020202020204" pitchFamily="34" charset="0"/>
      <p:bold r:id="rId13"/>
    </p:embeddedFont>
    <p:embeddedFont>
      <p:font typeface="Trebuchet MS" panose="020B0603020202020204" pitchFamily="34" charset="0"/>
      <p:regular r:id="rId14"/>
      <p:bold r:id="rId15"/>
      <p:italic r:id="rId16"/>
      <p:boldItalic r:id="rId17"/>
    </p:embeddedFont>
    <p:embeddedFont>
      <p:font typeface="Calibri" panose="020F0502020204030204" pitchFamily="34" charset="0"/>
      <p:regular r:id="rId18"/>
      <p:bold r:id="rId19"/>
      <p:italic r:id="rId20"/>
      <p:boldItalic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33" d="100"/>
          <a:sy n="33" d="100"/>
        </p:scale>
        <p:origin x="-1896" y="-8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5.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4.sv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14.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2.sv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18.sv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2.svg"/><Relationship Id="rId7" Type="http://schemas.openxmlformats.org/officeDocument/2006/relationships/image" Target="../media/image14.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2.sv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svg"/><Relationship Id="rId7" Type="http://schemas.openxmlformats.org/officeDocument/2006/relationships/image" Target="../media/image14.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2.sv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4.sv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4.sv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4.sv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4.sv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4010025"/>
            <a:ext cx="447675" cy="2847975"/>
          </a:xfrm>
          <a:custGeom>
            <a:avLst/>
            <a:gdLst/>
            <a:ahLst/>
            <a:cxnLst/>
            <a:rect l="l" t="t" r="r" b="b"/>
            <a:pathLst>
              <a:path w="447675" h="2847975">
                <a:moveTo>
                  <a:pt x="0" y="0"/>
                </a:moveTo>
                <a:lnTo>
                  <a:pt x="447675" y="0"/>
                </a:lnTo>
                <a:lnTo>
                  <a:pt x="447675" y="2847975"/>
                </a:lnTo>
                <a:lnTo>
                  <a:pt x="0" y="2847975"/>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679447" y="1041397"/>
            <a:ext cx="1870072" cy="1460497"/>
          </a:xfrm>
          <a:custGeom>
            <a:avLst/>
            <a:gdLst/>
            <a:ahLst/>
            <a:cxnLst/>
            <a:rect l="l" t="t" r="r" b="b"/>
            <a:pathLst>
              <a:path w="1870072" h="1460497">
                <a:moveTo>
                  <a:pt x="0" y="0"/>
                </a:moveTo>
                <a:lnTo>
                  <a:pt x="1870072" y="0"/>
                </a:lnTo>
                <a:lnTo>
                  <a:pt x="1870072" y="1460497"/>
                </a:lnTo>
                <a:lnTo>
                  <a:pt x="0" y="1460497"/>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4" name="Freeform 4"/>
          <p:cNvSpPr/>
          <p:nvPr/>
        </p:nvSpPr>
        <p:spPr>
          <a:xfrm>
            <a:off x="3752850" y="1190625"/>
            <a:ext cx="1666875" cy="1438275"/>
          </a:xfrm>
          <a:custGeom>
            <a:avLst/>
            <a:gdLst/>
            <a:ahLst/>
            <a:cxnLst/>
            <a:rect l="l" t="t" r="r" b="b"/>
            <a:pathLst>
              <a:path w="1666875" h="1438275">
                <a:moveTo>
                  <a:pt x="0" y="0"/>
                </a:moveTo>
                <a:lnTo>
                  <a:pt x="1666875" y="0"/>
                </a:lnTo>
                <a:lnTo>
                  <a:pt x="1666875" y="1438275"/>
                </a:lnTo>
                <a:lnTo>
                  <a:pt x="0" y="1438275"/>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5" name="Freeform 5"/>
          <p:cNvSpPr/>
          <p:nvPr/>
        </p:nvSpPr>
        <p:spPr>
          <a:xfrm>
            <a:off x="3800475" y="5229225"/>
            <a:ext cx="723900" cy="619125"/>
          </a:xfrm>
          <a:custGeom>
            <a:avLst/>
            <a:gdLst/>
            <a:ahLst/>
            <a:cxnLst/>
            <a:rect l="l" t="t" r="r" b="b"/>
            <a:pathLst>
              <a:path w="723900" h="619125">
                <a:moveTo>
                  <a:pt x="0" y="0"/>
                </a:moveTo>
                <a:lnTo>
                  <a:pt x="723900" y="0"/>
                </a:lnTo>
                <a:lnTo>
                  <a:pt x="723900" y="619125"/>
                </a:lnTo>
                <a:lnTo>
                  <a:pt x="0" y="619125"/>
                </a:lnTo>
                <a:lnTo>
                  <a:pt x="0" y="0"/>
                </a:lnTo>
                <a:close/>
              </a:path>
            </a:pathLst>
          </a:custGeom>
          <a:blipFill>
            <a:blip r:embed="rId8">
              <a:extLst>
                <a:ext uri="{96DAC541-7B7A-43D3-8B79-37D633B846F1}">
                  <asvg:svgBlip xmlns="" xmlns:asvg="http://schemas.microsoft.com/office/drawing/2016/SVG/main" r:embed="rId9"/>
                </a:ext>
              </a:extLst>
            </a:blip>
            <a:stretch>
              <a:fillRect/>
            </a:stretch>
          </a:blipFill>
        </p:spPr>
      </p:sp>
      <p:sp>
        <p:nvSpPr>
          <p:cNvPr id="6" name="Freeform 6"/>
          <p:cNvSpPr/>
          <p:nvPr/>
        </p:nvSpPr>
        <p:spPr>
          <a:xfrm>
            <a:off x="7365406" y="-63503"/>
            <a:ext cx="4890097" cy="6985006"/>
          </a:xfrm>
          <a:custGeom>
            <a:avLst/>
            <a:gdLst/>
            <a:ahLst/>
            <a:cxnLst/>
            <a:rect l="l" t="t" r="r" b="b"/>
            <a:pathLst>
              <a:path w="4890097" h="6985006">
                <a:moveTo>
                  <a:pt x="0" y="0"/>
                </a:moveTo>
                <a:lnTo>
                  <a:pt x="4890097" y="0"/>
                </a:lnTo>
                <a:lnTo>
                  <a:pt x="4890097" y="6985006"/>
                </a:lnTo>
                <a:lnTo>
                  <a:pt x="0" y="6985006"/>
                </a:lnTo>
                <a:lnTo>
                  <a:pt x="0" y="0"/>
                </a:lnTo>
                <a:close/>
              </a:path>
            </a:pathLst>
          </a:custGeom>
          <a:blipFill>
            <a:blip r:embed="rId10">
              <a:extLst>
                <a:ext uri="{96DAC541-7B7A-43D3-8B79-37D633B846F1}">
                  <asvg:svgBlip xmlns="" xmlns:asvg="http://schemas.microsoft.com/office/drawing/2016/SVG/main" r:embed="rId11"/>
                </a:ext>
              </a:extLst>
            </a:blip>
            <a:stretch>
              <a:fillRect/>
            </a:stretch>
          </a:blipFill>
        </p:spPr>
      </p:sp>
      <p:sp>
        <p:nvSpPr>
          <p:cNvPr id="7" name="TextBox 7"/>
          <p:cNvSpPr txBox="1"/>
          <p:nvPr/>
        </p:nvSpPr>
        <p:spPr>
          <a:xfrm>
            <a:off x="11391519" y="6452930"/>
            <a:ext cx="74866" cy="198634"/>
          </a:xfrm>
          <a:prstGeom prst="rect">
            <a:avLst/>
          </a:prstGeom>
        </p:spPr>
        <p:txBody>
          <a:bodyPr lIns="0" tIns="0" rIns="0" bIns="0" rtlCol="0" anchor="t">
            <a:spAutoFit/>
          </a:bodyPr>
          <a:lstStyle/>
          <a:p>
            <a:pPr algn="l">
              <a:lnSpc>
                <a:spcPts val="1574"/>
              </a:lnSpc>
            </a:pPr>
            <a:r>
              <a:rPr lang="en-US" sz="1125">
                <a:solidFill>
                  <a:srgbClr val="2E946B"/>
                </a:solidFill>
                <a:latin typeface="Trebuchet MS"/>
              </a:rPr>
              <a:t>1</a:t>
            </a:r>
          </a:p>
        </p:txBody>
      </p:sp>
      <p:sp>
        <p:nvSpPr>
          <p:cNvPr id="8" name="TextBox 8"/>
          <p:cNvSpPr txBox="1"/>
          <p:nvPr/>
        </p:nvSpPr>
        <p:spPr>
          <a:xfrm>
            <a:off x="5933918" y="1904740"/>
            <a:ext cx="4455015" cy="1127633"/>
          </a:xfrm>
          <a:prstGeom prst="rect">
            <a:avLst/>
          </a:prstGeom>
        </p:spPr>
        <p:txBody>
          <a:bodyPr lIns="0" tIns="0" rIns="0" bIns="0" rtlCol="0" anchor="t">
            <a:spAutoFit/>
          </a:bodyPr>
          <a:lstStyle/>
          <a:p>
            <a:pPr>
              <a:lnSpc>
                <a:spcPts val="4522"/>
              </a:lnSpc>
            </a:pPr>
            <a:r>
              <a:rPr lang="en-US" sz="3230" dirty="0" smtClean="0">
                <a:solidFill>
                  <a:srgbClr val="000000"/>
                </a:solidFill>
                <a:latin typeface="Trebuchet MS"/>
              </a:rPr>
              <a:t>THEJESWINI V</a:t>
            </a:r>
            <a:endParaRPr lang="en-US" sz="3230" dirty="0">
              <a:solidFill>
                <a:srgbClr val="000000"/>
              </a:solidFill>
              <a:latin typeface="Trebuchet MS"/>
            </a:endParaRPr>
          </a:p>
          <a:p>
            <a:pPr algn="l">
              <a:lnSpc>
                <a:spcPts val="4521"/>
              </a:lnSpc>
            </a:pPr>
            <a:r>
              <a:rPr lang="en-US" sz="3229" dirty="0">
                <a:solidFill>
                  <a:srgbClr val="000000"/>
                </a:solidFill>
                <a:latin typeface="Trebuchet MS"/>
              </a:rPr>
              <a:t>NM id: </a:t>
            </a:r>
            <a:r>
              <a:rPr lang="en-US" sz="3229" dirty="0" smtClean="0">
                <a:solidFill>
                  <a:srgbClr val="000000"/>
                </a:solidFill>
                <a:latin typeface="Trebuchet MS"/>
              </a:rPr>
              <a:t>au711721243116</a:t>
            </a:r>
            <a:endParaRPr lang="en-US" sz="3229" dirty="0">
              <a:solidFill>
                <a:srgbClr val="000000"/>
              </a:solidFill>
              <a:latin typeface="Trebuchet MS"/>
            </a:endParaRPr>
          </a:p>
        </p:txBody>
      </p:sp>
      <p:sp>
        <p:nvSpPr>
          <p:cNvPr id="9" name="TextBox 9"/>
          <p:cNvSpPr txBox="1"/>
          <p:nvPr/>
        </p:nvSpPr>
        <p:spPr>
          <a:xfrm>
            <a:off x="5933918" y="3272198"/>
            <a:ext cx="1833448" cy="420329"/>
          </a:xfrm>
          <a:prstGeom prst="rect">
            <a:avLst/>
          </a:prstGeom>
        </p:spPr>
        <p:txBody>
          <a:bodyPr lIns="0" tIns="0" rIns="0" bIns="0" rtlCol="0" anchor="t">
            <a:spAutoFit/>
          </a:bodyPr>
          <a:lstStyle/>
          <a:p>
            <a:pPr algn="l">
              <a:lnSpc>
                <a:spcPts val="3363"/>
              </a:lnSpc>
            </a:pPr>
            <a:r>
              <a:rPr lang="en-US" sz="2402">
                <a:solidFill>
                  <a:srgbClr val="2E946B"/>
                </a:solidFill>
                <a:latin typeface="Trebuchet MS Bold"/>
              </a:rPr>
              <a:t>Final Project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4010025"/>
            <a:ext cx="447675" cy="2847975"/>
          </a:xfrm>
          <a:custGeom>
            <a:avLst/>
            <a:gdLst/>
            <a:ahLst/>
            <a:cxnLst/>
            <a:rect l="l" t="t" r="r" b="b"/>
            <a:pathLst>
              <a:path w="447675" h="2847975">
                <a:moveTo>
                  <a:pt x="0" y="0"/>
                </a:moveTo>
                <a:lnTo>
                  <a:pt x="447675" y="0"/>
                </a:lnTo>
                <a:lnTo>
                  <a:pt x="447675" y="2847975"/>
                </a:lnTo>
                <a:lnTo>
                  <a:pt x="0" y="2847975"/>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7365406" y="-63503"/>
            <a:ext cx="4890097" cy="6985006"/>
          </a:xfrm>
          <a:custGeom>
            <a:avLst/>
            <a:gdLst/>
            <a:ahLst/>
            <a:cxnLst/>
            <a:rect l="l" t="t" r="r" b="b"/>
            <a:pathLst>
              <a:path w="4890097" h="6985006">
                <a:moveTo>
                  <a:pt x="0" y="0"/>
                </a:moveTo>
                <a:lnTo>
                  <a:pt x="4890097" y="0"/>
                </a:lnTo>
                <a:lnTo>
                  <a:pt x="4890097" y="6985006"/>
                </a:lnTo>
                <a:lnTo>
                  <a:pt x="0" y="6985006"/>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4" name="Freeform 4"/>
          <p:cNvSpPr/>
          <p:nvPr/>
        </p:nvSpPr>
        <p:spPr>
          <a:xfrm>
            <a:off x="890453" y="1078491"/>
            <a:ext cx="3857894" cy="2350509"/>
          </a:xfrm>
          <a:custGeom>
            <a:avLst/>
            <a:gdLst/>
            <a:ahLst/>
            <a:cxnLst/>
            <a:rect l="l" t="t" r="r" b="b"/>
            <a:pathLst>
              <a:path w="3857894" h="2350509">
                <a:moveTo>
                  <a:pt x="0" y="0"/>
                </a:moveTo>
                <a:lnTo>
                  <a:pt x="3857894" y="0"/>
                </a:lnTo>
                <a:lnTo>
                  <a:pt x="3857894" y="2350509"/>
                </a:lnTo>
                <a:lnTo>
                  <a:pt x="0" y="2350509"/>
                </a:lnTo>
                <a:lnTo>
                  <a:pt x="0" y="0"/>
                </a:lnTo>
                <a:close/>
              </a:path>
            </a:pathLst>
          </a:custGeom>
          <a:blipFill>
            <a:blip r:embed="rId6"/>
            <a:stretch>
              <a:fillRect t="-1264" b="-1264"/>
            </a:stretch>
          </a:blipFill>
        </p:spPr>
      </p:sp>
      <p:sp>
        <p:nvSpPr>
          <p:cNvPr id="5" name="TextBox 5"/>
          <p:cNvSpPr txBox="1"/>
          <p:nvPr/>
        </p:nvSpPr>
        <p:spPr>
          <a:xfrm>
            <a:off x="11391519" y="6452930"/>
            <a:ext cx="74866" cy="198634"/>
          </a:xfrm>
          <a:prstGeom prst="rect">
            <a:avLst/>
          </a:prstGeom>
        </p:spPr>
        <p:txBody>
          <a:bodyPr lIns="0" tIns="0" rIns="0" bIns="0" rtlCol="0" anchor="t">
            <a:spAutoFit/>
          </a:bodyPr>
          <a:lstStyle/>
          <a:p>
            <a:pPr algn="l">
              <a:lnSpc>
                <a:spcPts val="1574"/>
              </a:lnSpc>
            </a:pPr>
            <a:r>
              <a:rPr lang="en-US" sz="1125">
                <a:solidFill>
                  <a:srgbClr val="2E946B"/>
                </a:solidFill>
                <a:latin typeface="Trebuchet MS"/>
              </a:rPr>
              <a:t>9</a:t>
            </a:r>
          </a:p>
        </p:txBody>
      </p:sp>
      <p:sp>
        <p:nvSpPr>
          <p:cNvPr id="6" name="TextBox 6"/>
          <p:cNvSpPr txBox="1"/>
          <p:nvPr/>
        </p:nvSpPr>
        <p:spPr>
          <a:xfrm>
            <a:off x="752475" y="216960"/>
            <a:ext cx="3278057" cy="831504"/>
          </a:xfrm>
          <a:prstGeom prst="rect">
            <a:avLst/>
          </a:prstGeom>
        </p:spPr>
        <p:txBody>
          <a:bodyPr lIns="0" tIns="0" rIns="0" bIns="0" rtlCol="0" anchor="t">
            <a:spAutoFit/>
          </a:bodyPr>
          <a:lstStyle/>
          <a:p>
            <a:pPr algn="l">
              <a:lnSpc>
                <a:spcPts val="6730"/>
              </a:lnSpc>
            </a:pPr>
            <a:r>
              <a:rPr lang="en-US" sz="4807">
                <a:solidFill>
                  <a:srgbClr val="000000"/>
                </a:solidFill>
                <a:latin typeface="Trebuchet MS Bold"/>
              </a:rPr>
              <a:t>MODELLING</a:t>
            </a:r>
          </a:p>
        </p:txBody>
      </p:sp>
      <p:sp>
        <p:nvSpPr>
          <p:cNvPr id="7" name="TextBox 7"/>
          <p:cNvSpPr txBox="1"/>
          <p:nvPr/>
        </p:nvSpPr>
        <p:spPr>
          <a:xfrm>
            <a:off x="752475" y="3390900"/>
            <a:ext cx="8709012" cy="3385542"/>
          </a:xfrm>
          <a:prstGeom prst="rect">
            <a:avLst/>
          </a:prstGeom>
        </p:spPr>
        <p:txBody>
          <a:bodyPr lIns="0" tIns="0" rIns="0" bIns="0" rtlCol="0" anchor="t">
            <a:spAutoFit/>
          </a:bodyPr>
          <a:lstStyle/>
          <a:p>
            <a:pPr algn="just">
              <a:lnSpc>
                <a:spcPts val="2155"/>
              </a:lnSpc>
            </a:pPr>
            <a:r>
              <a:rPr lang="en-US" sz="2000" dirty="0" smtClean="0"/>
              <a:t>T</a:t>
            </a:r>
            <a:r>
              <a:rPr lang="en-US" sz="2000" dirty="0" smtClean="0">
                <a:latin typeface="Times New Roman" panose="02020603050405020304" pitchFamily="18" charset="0"/>
                <a:cs typeface="Times New Roman" panose="02020603050405020304" pitchFamily="18" charset="0"/>
              </a:rPr>
              <a:t>he </a:t>
            </a:r>
            <a:r>
              <a:rPr lang="en-US" sz="2000" dirty="0" err="1">
                <a:latin typeface="Times New Roman" panose="02020603050405020304" pitchFamily="18" charset="0"/>
                <a:cs typeface="Times New Roman" panose="02020603050405020304" pitchFamily="18" charset="0"/>
              </a:rPr>
              <a:t>Keras</a:t>
            </a:r>
            <a:r>
              <a:rPr lang="en-US" sz="2000" dirty="0">
                <a:latin typeface="Times New Roman" panose="02020603050405020304" pitchFamily="18" charset="0"/>
                <a:cs typeface="Times New Roman" panose="02020603050405020304" pitchFamily="18" charset="0"/>
              </a:rPr>
              <a:t>-based model begins by tokenizing and encoding input text data into numerical sequences. These sequences undergo transformation in an embedding layer, converting words into dense vectors that capture semantic relationships. Following this, subsequent layers such as LSTM or Dense layers analyze these </a:t>
            </a:r>
            <a:r>
              <a:rPr lang="en-US" sz="2000" dirty="0" err="1">
                <a:latin typeface="Times New Roman" panose="02020603050405020304" pitchFamily="18" charset="0"/>
                <a:cs typeface="Times New Roman" panose="02020603050405020304" pitchFamily="18" charset="0"/>
              </a:rPr>
              <a:t>embeddings</a:t>
            </a:r>
            <a:r>
              <a:rPr lang="en-US" sz="2000" dirty="0">
                <a:latin typeface="Times New Roman" panose="02020603050405020304" pitchFamily="18" charset="0"/>
                <a:cs typeface="Times New Roman" panose="02020603050405020304" pitchFamily="18" charset="0"/>
              </a:rPr>
              <a:t> to extract patterns and understand the underlying structure of the text data. During training, the model adjusts its parameters via backpropagation to minimize the loss function, thereby improving its ability to accurately classify intents or generate responses. To prevent overfitting and enhance generalization, regularization techniques like dropout are utilized. Once trained, the model can classify new input text by predicting the most likely intent or generating contextually relevant responses based on learned patterns, delivering a smooth and intelligent conversational experience within the </a:t>
            </a:r>
            <a:r>
              <a:rPr lang="en-US" sz="2000" dirty="0" err="1">
                <a:latin typeface="Times New Roman" panose="02020603050405020304" pitchFamily="18" charset="0"/>
                <a:cs typeface="Times New Roman" panose="02020603050405020304" pitchFamily="18" charset="0"/>
              </a:rPr>
              <a:t>chatbot</a:t>
            </a:r>
            <a:r>
              <a:rPr lang="en-US" sz="2000" dirty="0">
                <a:latin typeface="Times New Roman" panose="02020603050405020304" pitchFamily="18" charset="0"/>
                <a:cs typeface="Times New Roman" panose="02020603050405020304" pitchFamily="18" charset="0"/>
              </a:rPr>
              <a:t> system.</a:t>
            </a:r>
            <a:endParaRPr lang="en-US" sz="20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4010025"/>
            <a:ext cx="447675" cy="2847975"/>
          </a:xfrm>
          <a:custGeom>
            <a:avLst/>
            <a:gdLst/>
            <a:ahLst/>
            <a:cxnLst/>
            <a:rect l="l" t="t" r="r" b="b"/>
            <a:pathLst>
              <a:path w="447675" h="2847975">
                <a:moveTo>
                  <a:pt x="0" y="0"/>
                </a:moveTo>
                <a:lnTo>
                  <a:pt x="447675" y="0"/>
                </a:lnTo>
                <a:lnTo>
                  <a:pt x="447675" y="2847975"/>
                </a:lnTo>
                <a:lnTo>
                  <a:pt x="0" y="2847975"/>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7365406" y="-63503"/>
            <a:ext cx="4890097" cy="6985006"/>
          </a:xfrm>
          <a:custGeom>
            <a:avLst/>
            <a:gdLst/>
            <a:ahLst/>
            <a:cxnLst/>
            <a:rect l="l" t="t" r="r" b="b"/>
            <a:pathLst>
              <a:path w="4890097" h="6985006">
                <a:moveTo>
                  <a:pt x="0" y="0"/>
                </a:moveTo>
                <a:lnTo>
                  <a:pt x="4890097" y="0"/>
                </a:lnTo>
                <a:lnTo>
                  <a:pt x="4890097" y="6985006"/>
                </a:lnTo>
                <a:lnTo>
                  <a:pt x="0" y="6985006"/>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4" name="Freeform 4"/>
          <p:cNvSpPr/>
          <p:nvPr/>
        </p:nvSpPr>
        <p:spPr>
          <a:xfrm>
            <a:off x="1051793" y="1386794"/>
            <a:ext cx="6664662" cy="3302445"/>
          </a:xfrm>
          <a:custGeom>
            <a:avLst/>
            <a:gdLst/>
            <a:ahLst/>
            <a:cxnLst/>
            <a:rect l="l" t="t" r="r" b="b"/>
            <a:pathLst>
              <a:path w="6664662" h="3302445">
                <a:moveTo>
                  <a:pt x="0" y="0"/>
                </a:moveTo>
                <a:lnTo>
                  <a:pt x="6664662" y="0"/>
                </a:lnTo>
                <a:lnTo>
                  <a:pt x="6664662" y="3302444"/>
                </a:lnTo>
                <a:lnTo>
                  <a:pt x="0" y="3302444"/>
                </a:lnTo>
                <a:lnTo>
                  <a:pt x="0" y="0"/>
                </a:lnTo>
                <a:close/>
              </a:path>
            </a:pathLst>
          </a:custGeom>
          <a:blipFill>
            <a:blip r:embed="rId6"/>
            <a:stretch>
              <a:fillRect/>
            </a:stretch>
          </a:blipFill>
        </p:spPr>
      </p:sp>
      <p:sp>
        <p:nvSpPr>
          <p:cNvPr id="5" name="TextBox 5"/>
          <p:cNvSpPr txBox="1"/>
          <p:nvPr/>
        </p:nvSpPr>
        <p:spPr>
          <a:xfrm>
            <a:off x="11315319" y="6452930"/>
            <a:ext cx="151066" cy="198634"/>
          </a:xfrm>
          <a:prstGeom prst="rect">
            <a:avLst/>
          </a:prstGeom>
        </p:spPr>
        <p:txBody>
          <a:bodyPr lIns="0" tIns="0" rIns="0" bIns="0" rtlCol="0" anchor="t">
            <a:spAutoFit/>
          </a:bodyPr>
          <a:lstStyle/>
          <a:p>
            <a:pPr algn="l">
              <a:lnSpc>
                <a:spcPts val="1574"/>
              </a:lnSpc>
            </a:pPr>
            <a:r>
              <a:rPr lang="en-US" sz="1125" spc="10">
                <a:solidFill>
                  <a:srgbClr val="2E946B"/>
                </a:solidFill>
                <a:latin typeface="Trebuchet MS"/>
              </a:rPr>
              <a:t>10</a:t>
            </a:r>
          </a:p>
        </p:txBody>
      </p:sp>
      <p:sp>
        <p:nvSpPr>
          <p:cNvPr id="6" name="TextBox 6"/>
          <p:cNvSpPr txBox="1"/>
          <p:nvPr/>
        </p:nvSpPr>
        <p:spPr>
          <a:xfrm>
            <a:off x="768029" y="311248"/>
            <a:ext cx="2594715" cy="831123"/>
          </a:xfrm>
          <a:prstGeom prst="rect">
            <a:avLst/>
          </a:prstGeom>
        </p:spPr>
        <p:txBody>
          <a:bodyPr lIns="0" tIns="0" rIns="0" bIns="0" rtlCol="0" anchor="t">
            <a:spAutoFit/>
          </a:bodyPr>
          <a:lstStyle/>
          <a:p>
            <a:pPr algn="l">
              <a:lnSpc>
                <a:spcPts val="6726"/>
              </a:lnSpc>
            </a:pPr>
            <a:r>
              <a:rPr lang="en-US" sz="4804">
                <a:solidFill>
                  <a:srgbClr val="000000"/>
                </a:solidFill>
                <a:latin typeface="Trebuchet MS Bold"/>
              </a:rPr>
              <a:t>RESULTS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Freeform 2"/>
          <p:cNvSpPr/>
          <p:nvPr/>
        </p:nvSpPr>
        <p:spPr>
          <a:xfrm>
            <a:off x="0" y="4010025"/>
            <a:ext cx="447675" cy="2847975"/>
          </a:xfrm>
          <a:custGeom>
            <a:avLst/>
            <a:gdLst/>
            <a:ahLst/>
            <a:cxnLst/>
            <a:rect l="l" t="t" r="r" b="b"/>
            <a:pathLst>
              <a:path w="447675" h="2847975">
                <a:moveTo>
                  <a:pt x="0" y="0"/>
                </a:moveTo>
                <a:lnTo>
                  <a:pt x="447675" y="0"/>
                </a:lnTo>
                <a:lnTo>
                  <a:pt x="447675" y="2847975"/>
                </a:lnTo>
                <a:lnTo>
                  <a:pt x="0" y="2847975"/>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6696075" y="1695450"/>
            <a:ext cx="314325" cy="323850"/>
          </a:xfrm>
          <a:custGeom>
            <a:avLst/>
            <a:gdLst/>
            <a:ahLst/>
            <a:cxnLst/>
            <a:rect l="l" t="t" r="r" b="b"/>
            <a:pathLst>
              <a:path w="314325" h="323850">
                <a:moveTo>
                  <a:pt x="0" y="0"/>
                </a:moveTo>
                <a:lnTo>
                  <a:pt x="314325" y="0"/>
                </a:lnTo>
                <a:lnTo>
                  <a:pt x="314325" y="323850"/>
                </a:lnTo>
                <a:lnTo>
                  <a:pt x="0" y="323850"/>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4" name="Freeform 4"/>
          <p:cNvSpPr/>
          <p:nvPr/>
        </p:nvSpPr>
        <p:spPr>
          <a:xfrm>
            <a:off x="7365406" y="-63503"/>
            <a:ext cx="4890097" cy="6985006"/>
          </a:xfrm>
          <a:custGeom>
            <a:avLst/>
            <a:gdLst/>
            <a:ahLst/>
            <a:cxnLst/>
            <a:rect l="l" t="t" r="r" b="b"/>
            <a:pathLst>
              <a:path w="4890097" h="6985006">
                <a:moveTo>
                  <a:pt x="0" y="0"/>
                </a:moveTo>
                <a:lnTo>
                  <a:pt x="4890097" y="0"/>
                </a:lnTo>
                <a:lnTo>
                  <a:pt x="4890097" y="6985006"/>
                </a:lnTo>
                <a:lnTo>
                  <a:pt x="0" y="6985006"/>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5" name="TextBox 5"/>
          <p:cNvSpPr txBox="1"/>
          <p:nvPr/>
        </p:nvSpPr>
        <p:spPr>
          <a:xfrm>
            <a:off x="11391519" y="6452930"/>
            <a:ext cx="74866" cy="198634"/>
          </a:xfrm>
          <a:prstGeom prst="rect">
            <a:avLst/>
          </a:prstGeom>
        </p:spPr>
        <p:txBody>
          <a:bodyPr lIns="0" tIns="0" rIns="0" bIns="0" rtlCol="0" anchor="t">
            <a:spAutoFit/>
          </a:bodyPr>
          <a:lstStyle/>
          <a:p>
            <a:pPr algn="l">
              <a:lnSpc>
                <a:spcPts val="1574"/>
              </a:lnSpc>
            </a:pPr>
            <a:r>
              <a:rPr lang="en-US" sz="1125">
                <a:solidFill>
                  <a:srgbClr val="2E946B"/>
                </a:solidFill>
                <a:latin typeface="Trebuchet MS"/>
              </a:rPr>
              <a:t>2</a:t>
            </a:r>
          </a:p>
        </p:txBody>
      </p:sp>
      <p:sp>
        <p:nvSpPr>
          <p:cNvPr id="6" name="TextBox 6"/>
          <p:cNvSpPr txBox="1"/>
          <p:nvPr/>
        </p:nvSpPr>
        <p:spPr>
          <a:xfrm>
            <a:off x="752475" y="772535"/>
            <a:ext cx="3883828" cy="733092"/>
          </a:xfrm>
          <a:prstGeom prst="rect">
            <a:avLst/>
          </a:prstGeom>
        </p:spPr>
        <p:txBody>
          <a:bodyPr lIns="0" tIns="0" rIns="0" bIns="0" rtlCol="0" anchor="t">
            <a:spAutoFit/>
          </a:bodyPr>
          <a:lstStyle/>
          <a:p>
            <a:pPr algn="l">
              <a:lnSpc>
                <a:spcPts val="5995"/>
              </a:lnSpc>
            </a:pPr>
            <a:r>
              <a:rPr lang="en-US" sz="4282" dirty="0">
                <a:solidFill>
                  <a:srgbClr val="000000"/>
                </a:solidFill>
                <a:latin typeface="Trebuchet MS Bold"/>
              </a:rPr>
              <a:t>PROJECT TITLE</a:t>
            </a:r>
          </a:p>
        </p:txBody>
      </p:sp>
      <p:sp>
        <p:nvSpPr>
          <p:cNvPr id="7" name="TextBox 7"/>
          <p:cNvSpPr txBox="1"/>
          <p:nvPr/>
        </p:nvSpPr>
        <p:spPr>
          <a:xfrm>
            <a:off x="2230036" y="2362065"/>
            <a:ext cx="6134629" cy="1538883"/>
          </a:xfrm>
          <a:prstGeom prst="rect">
            <a:avLst/>
          </a:prstGeom>
        </p:spPr>
        <p:txBody>
          <a:bodyPr lIns="0" tIns="0" rIns="0" bIns="0" rtlCol="0" anchor="t">
            <a:spAutoFit/>
          </a:bodyPr>
          <a:lstStyle/>
          <a:p>
            <a:pPr algn="l">
              <a:lnSpc>
                <a:spcPts val="5995"/>
              </a:lnSpc>
            </a:pPr>
            <a:r>
              <a:rPr lang="en-US" sz="4282" b="1" dirty="0">
                <a:solidFill>
                  <a:srgbClr val="000000"/>
                </a:solidFill>
                <a:latin typeface="Times New Roman" panose="02020603050405020304" pitchFamily="18" charset="0"/>
                <a:cs typeface="Times New Roman" panose="02020603050405020304" pitchFamily="18" charset="0"/>
              </a:rPr>
              <a:t>Building a </a:t>
            </a:r>
            <a:r>
              <a:rPr lang="en-US" sz="4282" b="1" dirty="0" err="1">
                <a:solidFill>
                  <a:srgbClr val="000000"/>
                </a:solidFill>
                <a:latin typeface="Times New Roman" panose="02020603050405020304" pitchFamily="18" charset="0"/>
                <a:cs typeface="Times New Roman" panose="02020603050405020304" pitchFamily="18" charset="0"/>
              </a:rPr>
              <a:t>Chatbot</a:t>
            </a:r>
            <a:r>
              <a:rPr lang="en-US" sz="4282" b="1" dirty="0">
                <a:solidFill>
                  <a:srgbClr val="000000"/>
                </a:solidFill>
                <a:latin typeface="Times New Roman" panose="02020603050405020304" pitchFamily="18" charset="0"/>
                <a:cs typeface="Times New Roman" panose="02020603050405020304" pitchFamily="18" charset="0"/>
              </a:rPr>
              <a:t> Using </a:t>
            </a:r>
            <a:r>
              <a:rPr lang="en-US" sz="4282" b="1" dirty="0" err="1">
                <a:solidFill>
                  <a:srgbClr val="000000"/>
                </a:solidFill>
                <a:latin typeface="Times New Roman" panose="02020603050405020304" pitchFamily="18" charset="0"/>
                <a:cs typeface="Times New Roman" panose="02020603050405020304" pitchFamily="18" charset="0"/>
              </a:rPr>
              <a:t>Keras</a:t>
            </a:r>
            <a:endParaRPr lang="en-US" sz="4282" b="1"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Freeform 2"/>
          <p:cNvSpPr/>
          <p:nvPr/>
        </p:nvSpPr>
        <p:spPr>
          <a:xfrm>
            <a:off x="-63503" y="3946522"/>
            <a:ext cx="4298947" cy="2974972"/>
          </a:xfrm>
          <a:custGeom>
            <a:avLst/>
            <a:gdLst/>
            <a:ahLst/>
            <a:cxnLst/>
            <a:rect l="l" t="t" r="r" b="b"/>
            <a:pathLst>
              <a:path w="4298947" h="2974972">
                <a:moveTo>
                  <a:pt x="0" y="0"/>
                </a:moveTo>
                <a:lnTo>
                  <a:pt x="4298947" y="0"/>
                </a:lnTo>
                <a:lnTo>
                  <a:pt x="4298947" y="2974972"/>
                </a:lnTo>
                <a:lnTo>
                  <a:pt x="0" y="2974972"/>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7362825" y="447675"/>
            <a:ext cx="361950" cy="361950"/>
          </a:xfrm>
          <a:custGeom>
            <a:avLst/>
            <a:gdLst/>
            <a:ahLst/>
            <a:cxnLst/>
            <a:rect l="l" t="t" r="r" b="b"/>
            <a:pathLst>
              <a:path w="361950" h="361950">
                <a:moveTo>
                  <a:pt x="0" y="0"/>
                </a:moveTo>
                <a:lnTo>
                  <a:pt x="361950" y="0"/>
                </a:lnTo>
                <a:lnTo>
                  <a:pt x="361950" y="361950"/>
                </a:lnTo>
                <a:lnTo>
                  <a:pt x="0" y="361950"/>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4" name="Freeform 4"/>
          <p:cNvSpPr/>
          <p:nvPr/>
        </p:nvSpPr>
        <p:spPr>
          <a:xfrm>
            <a:off x="7365406" y="-63503"/>
            <a:ext cx="4890097" cy="6985006"/>
          </a:xfrm>
          <a:custGeom>
            <a:avLst/>
            <a:gdLst/>
            <a:ahLst/>
            <a:cxnLst/>
            <a:rect l="l" t="t" r="r" b="b"/>
            <a:pathLst>
              <a:path w="4890097" h="6985006">
                <a:moveTo>
                  <a:pt x="0" y="0"/>
                </a:moveTo>
                <a:lnTo>
                  <a:pt x="4890097" y="0"/>
                </a:lnTo>
                <a:lnTo>
                  <a:pt x="4890097" y="6985006"/>
                </a:lnTo>
                <a:lnTo>
                  <a:pt x="0" y="6985006"/>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5" name="Freeform 5"/>
          <p:cNvSpPr/>
          <p:nvPr/>
        </p:nvSpPr>
        <p:spPr>
          <a:xfrm flipH="1">
            <a:off x="47625" y="3819525"/>
            <a:ext cx="1733550" cy="3009900"/>
          </a:xfrm>
          <a:custGeom>
            <a:avLst/>
            <a:gdLst/>
            <a:ahLst/>
            <a:cxnLst/>
            <a:rect l="l" t="t" r="r" b="b"/>
            <a:pathLst>
              <a:path w="1733550" h="3009900">
                <a:moveTo>
                  <a:pt x="1733550" y="0"/>
                </a:moveTo>
                <a:lnTo>
                  <a:pt x="0" y="0"/>
                </a:lnTo>
                <a:lnTo>
                  <a:pt x="0" y="3009900"/>
                </a:lnTo>
                <a:lnTo>
                  <a:pt x="1733550" y="3009900"/>
                </a:lnTo>
                <a:lnTo>
                  <a:pt x="1733550" y="0"/>
                </a:lnTo>
                <a:close/>
              </a:path>
            </a:pathLst>
          </a:custGeom>
          <a:blipFill>
            <a:blip r:embed="rId8"/>
            <a:stretch>
              <a:fillRect/>
            </a:stretch>
          </a:blipFill>
        </p:spPr>
      </p:sp>
      <p:sp>
        <p:nvSpPr>
          <p:cNvPr id="6" name="TextBox 6"/>
          <p:cNvSpPr txBox="1"/>
          <p:nvPr/>
        </p:nvSpPr>
        <p:spPr>
          <a:xfrm>
            <a:off x="11391519" y="6452930"/>
            <a:ext cx="74866" cy="198634"/>
          </a:xfrm>
          <a:prstGeom prst="rect">
            <a:avLst/>
          </a:prstGeom>
        </p:spPr>
        <p:txBody>
          <a:bodyPr lIns="0" tIns="0" rIns="0" bIns="0" rtlCol="0" anchor="t">
            <a:spAutoFit/>
          </a:bodyPr>
          <a:lstStyle/>
          <a:p>
            <a:pPr algn="l">
              <a:lnSpc>
                <a:spcPts val="1574"/>
              </a:lnSpc>
            </a:pPr>
            <a:r>
              <a:rPr lang="en-US" sz="1125">
                <a:solidFill>
                  <a:srgbClr val="2E946B"/>
                </a:solidFill>
                <a:latin typeface="Trebuchet MS"/>
              </a:rPr>
              <a:t>3</a:t>
            </a:r>
          </a:p>
        </p:txBody>
      </p:sp>
      <p:sp>
        <p:nvSpPr>
          <p:cNvPr id="7" name="TextBox 7"/>
          <p:cNvSpPr txBox="1"/>
          <p:nvPr/>
        </p:nvSpPr>
        <p:spPr>
          <a:xfrm>
            <a:off x="752475" y="371189"/>
            <a:ext cx="3133725" cy="859210"/>
          </a:xfrm>
          <a:prstGeom prst="rect">
            <a:avLst/>
          </a:prstGeom>
        </p:spPr>
        <p:txBody>
          <a:bodyPr wrap="square" lIns="0" tIns="0" rIns="0" bIns="0" rtlCol="0" anchor="t">
            <a:spAutoFit/>
          </a:bodyPr>
          <a:lstStyle/>
          <a:p>
            <a:pPr algn="l">
              <a:lnSpc>
                <a:spcPts val="6726"/>
              </a:lnSpc>
            </a:pPr>
            <a:r>
              <a:rPr lang="en-US" sz="4804" spc="4" dirty="0" smtClean="0">
                <a:solidFill>
                  <a:srgbClr val="000000"/>
                </a:solidFill>
                <a:latin typeface="Trebuchet MS Bold"/>
              </a:rPr>
              <a:t>AGENDA</a:t>
            </a:r>
            <a:endParaRPr lang="en-US" sz="4804" spc="4" dirty="0">
              <a:solidFill>
                <a:srgbClr val="000000"/>
              </a:solidFill>
              <a:latin typeface="Trebuchet MS Bold"/>
            </a:endParaRPr>
          </a:p>
        </p:txBody>
      </p:sp>
      <p:sp>
        <p:nvSpPr>
          <p:cNvPr id="8" name="TextBox 8"/>
          <p:cNvSpPr txBox="1"/>
          <p:nvPr/>
        </p:nvSpPr>
        <p:spPr>
          <a:xfrm>
            <a:off x="2648453" y="1333090"/>
            <a:ext cx="6843269" cy="4257547"/>
          </a:xfrm>
          <a:prstGeom prst="rect">
            <a:avLst/>
          </a:prstGeom>
        </p:spPr>
        <p:txBody>
          <a:bodyPr lIns="0" tIns="0" rIns="0" bIns="0" rtlCol="0" anchor="t">
            <a:spAutoFit/>
          </a:bodyPr>
          <a:lstStyle/>
          <a:p>
            <a:pPr marL="648788" lvl="1" indent="-324394">
              <a:lnSpc>
                <a:spcPts val="4207"/>
              </a:lnSpc>
              <a:buFont typeface="Arial"/>
              <a:buChar char="•"/>
            </a:pPr>
            <a:r>
              <a:rPr lang="en-US" sz="3005" spc="3" dirty="0">
                <a:solidFill>
                  <a:srgbClr val="000000"/>
                </a:solidFill>
                <a:latin typeface="Times New Roman" panose="02020603050405020304" pitchFamily="18" charset="0"/>
                <a:cs typeface="Times New Roman" panose="02020603050405020304" pitchFamily="18" charset="0"/>
              </a:rPr>
              <a:t>PROBLEM STATEMENT</a:t>
            </a:r>
          </a:p>
          <a:p>
            <a:pPr marL="648788" lvl="1" indent="-324394">
              <a:lnSpc>
                <a:spcPts val="4207"/>
              </a:lnSpc>
              <a:buFont typeface="Arial"/>
              <a:buChar char="•"/>
            </a:pPr>
            <a:r>
              <a:rPr lang="en-US" sz="3005" spc="3" dirty="0">
                <a:solidFill>
                  <a:srgbClr val="000000"/>
                </a:solidFill>
                <a:latin typeface="Times New Roman" panose="02020603050405020304" pitchFamily="18" charset="0"/>
                <a:cs typeface="Times New Roman" panose="02020603050405020304" pitchFamily="18" charset="0"/>
              </a:rPr>
              <a:t>PROJECT OVERVIEW</a:t>
            </a:r>
          </a:p>
          <a:p>
            <a:pPr marL="648788" lvl="1" indent="-324394">
              <a:lnSpc>
                <a:spcPts val="4207"/>
              </a:lnSpc>
              <a:buFont typeface="Arial"/>
              <a:buChar char="•"/>
            </a:pPr>
            <a:r>
              <a:rPr lang="en-US" sz="3005" spc="3" dirty="0">
                <a:solidFill>
                  <a:srgbClr val="000000"/>
                </a:solidFill>
                <a:latin typeface="Times New Roman" panose="02020603050405020304" pitchFamily="18" charset="0"/>
                <a:cs typeface="Times New Roman" panose="02020603050405020304" pitchFamily="18" charset="0"/>
              </a:rPr>
              <a:t>WHO ARE THE END USERS?</a:t>
            </a:r>
          </a:p>
          <a:p>
            <a:pPr marL="648788" lvl="1" indent="-324394">
              <a:lnSpc>
                <a:spcPts val="4207"/>
              </a:lnSpc>
              <a:buFont typeface="Arial"/>
              <a:buChar char="•"/>
            </a:pPr>
            <a:r>
              <a:rPr lang="en-US" sz="3005" spc="3" dirty="0">
                <a:solidFill>
                  <a:srgbClr val="000000"/>
                </a:solidFill>
                <a:latin typeface="Times New Roman" panose="02020603050405020304" pitchFamily="18" charset="0"/>
                <a:cs typeface="Times New Roman" panose="02020603050405020304" pitchFamily="18" charset="0"/>
              </a:rPr>
              <a:t>YOUR SOLUTION AND ITS VALUE PROPOSITION</a:t>
            </a:r>
          </a:p>
          <a:p>
            <a:pPr marL="648788" lvl="1" indent="-324394">
              <a:lnSpc>
                <a:spcPts val="4207"/>
              </a:lnSpc>
              <a:buFont typeface="Arial"/>
              <a:buChar char="•"/>
            </a:pPr>
            <a:r>
              <a:rPr lang="en-US" sz="3005" spc="3" dirty="0">
                <a:solidFill>
                  <a:srgbClr val="000000"/>
                </a:solidFill>
                <a:latin typeface="Times New Roman" panose="02020603050405020304" pitchFamily="18" charset="0"/>
                <a:cs typeface="Times New Roman" panose="02020603050405020304" pitchFamily="18" charset="0"/>
              </a:rPr>
              <a:t>THE WOW IN YOUR SOLUTION</a:t>
            </a:r>
          </a:p>
          <a:p>
            <a:pPr marL="648788" lvl="1" indent="-324394">
              <a:lnSpc>
                <a:spcPts val="4207"/>
              </a:lnSpc>
              <a:buFont typeface="Arial"/>
              <a:buChar char="•"/>
            </a:pPr>
            <a:r>
              <a:rPr lang="en-US" sz="3005" spc="3" dirty="0">
                <a:solidFill>
                  <a:srgbClr val="000000"/>
                </a:solidFill>
                <a:latin typeface="Times New Roman" panose="02020603050405020304" pitchFamily="18" charset="0"/>
                <a:cs typeface="Times New Roman" panose="02020603050405020304" pitchFamily="18" charset="0"/>
              </a:rPr>
              <a:t>MODELLING</a:t>
            </a:r>
          </a:p>
          <a:p>
            <a:pPr marL="648788" lvl="1" indent="-324394" algn="l">
              <a:lnSpc>
                <a:spcPts val="4207"/>
              </a:lnSpc>
              <a:buFont typeface="Arial"/>
              <a:buChar char="•"/>
            </a:pPr>
            <a:r>
              <a:rPr lang="en-US" sz="3005" spc="3" dirty="0">
                <a:solidFill>
                  <a:srgbClr val="000000"/>
                </a:solidFill>
                <a:latin typeface="Times New Roman" panose="02020603050405020304" pitchFamily="18" charset="0"/>
                <a:cs typeface="Times New Roman" panose="02020603050405020304" pitchFamily="18" charset="0"/>
              </a:rPr>
              <a:t>RESULTS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4010025"/>
            <a:ext cx="447675" cy="2847975"/>
          </a:xfrm>
          <a:custGeom>
            <a:avLst/>
            <a:gdLst/>
            <a:ahLst/>
            <a:cxnLst/>
            <a:rect l="l" t="t" r="r" b="b"/>
            <a:pathLst>
              <a:path w="447675" h="2847975">
                <a:moveTo>
                  <a:pt x="0" y="0"/>
                </a:moveTo>
                <a:lnTo>
                  <a:pt x="447675" y="0"/>
                </a:lnTo>
                <a:lnTo>
                  <a:pt x="447675" y="2847975"/>
                </a:lnTo>
                <a:lnTo>
                  <a:pt x="0" y="2847975"/>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6696075" y="1695450"/>
            <a:ext cx="314325" cy="323850"/>
          </a:xfrm>
          <a:custGeom>
            <a:avLst/>
            <a:gdLst/>
            <a:ahLst/>
            <a:cxnLst/>
            <a:rect l="l" t="t" r="r" b="b"/>
            <a:pathLst>
              <a:path w="314325" h="323850">
                <a:moveTo>
                  <a:pt x="0" y="0"/>
                </a:moveTo>
                <a:lnTo>
                  <a:pt x="314325" y="0"/>
                </a:lnTo>
                <a:lnTo>
                  <a:pt x="314325" y="323850"/>
                </a:lnTo>
                <a:lnTo>
                  <a:pt x="0" y="323850"/>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4" name="Freeform 4"/>
          <p:cNvSpPr/>
          <p:nvPr/>
        </p:nvSpPr>
        <p:spPr>
          <a:xfrm>
            <a:off x="7365406" y="-63503"/>
            <a:ext cx="4890097" cy="6985006"/>
          </a:xfrm>
          <a:custGeom>
            <a:avLst/>
            <a:gdLst/>
            <a:ahLst/>
            <a:cxnLst/>
            <a:rect l="l" t="t" r="r" b="b"/>
            <a:pathLst>
              <a:path w="4890097" h="6985006">
                <a:moveTo>
                  <a:pt x="0" y="0"/>
                </a:moveTo>
                <a:lnTo>
                  <a:pt x="4890097" y="0"/>
                </a:lnTo>
                <a:lnTo>
                  <a:pt x="4890097" y="6985006"/>
                </a:lnTo>
                <a:lnTo>
                  <a:pt x="0" y="6985006"/>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5" name="Freeform 5"/>
          <p:cNvSpPr/>
          <p:nvPr/>
        </p:nvSpPr>
        <p:spPr>
          <a:xfrm>
            <a:off x="7991475" y="2933700"/>
            <a:ext cx="2762250" cy="3257550"/>
          </a:xfrm>
          <a:custGeom>
            <a:avLst/>
            <a:gdLst/>
            <a:ahLst/>
            <a:cxnLst/>
            <a:rect l="l" t="t" r="r" b="b"/>
            <a:pathLst>
              <a:path w="2762250" h="3257550">
                <a:moveTo>
                  <a:pt x="0" y="0"/>
                </a:moveTo>
                <a:lnTo>
                  <a:pt x="2762250" y="0"/>
                </a:lnTo>
                <a:lnTo>
                  <a:pt x="2762250" y="3257550"/>
                </a:lnTo>
                <a:lnTo>
                  <a:pt x="0" y="3257550"/>
                </a:lnTo>
                <a:lnTo>
                  <a:pt x="0" y="0"/>
                </a:lnTo>
                <a:close/>
              </a:path>
            </a:pathLst>
          </a:custGeom>
          <a:blipFill>
            <a:blip r:embed="rId8"/>
            <a:stretch>
              <a:fillRect/>
            </a:stretch>
          </a:blipFill>
        </p:spPr>
      </p:sp>
      <p:sp>
        <p:nvSpPr>
          <p:cNvPr id="6" name="TextBox 6"/>
          <p:cNvSpPr txBox="1"/>
          <p:nvPr/>
        </p:nvSpPr>
        <p:spPr>
          <a:xfrm>
            <a:off x="11391519" y="6452930"/>
            <a:ext cx="74866" cy="198634"/>
          </a:xfrm>
          <a:prstGeom prst="rect">
            <a:avLst/>
          </a:prstGeom>
        </p:spPr>
        <p:txBody>
          <a:bodyPr lIns="0" tIns="0" rIns="0" bIns="0" rtlCol="0" anchor="t">
            <a:spAutoFit/>
          </a:bodyPr>
          <a:lstStyle/>
          <a:p>
            <a:pPr algn="l">
              <a:lnSpc>
                <a:spcPts val="1574"/>
              </a:lnSpc>
            </a:pPr>
            <a:r>
              <a:rPr lang="en-US" sz="1125">
                <a:solidFill>
                  <a:srgbClr val="2E946B"/>
                </a:solidFill>
                <a:latin typeface="Trebuchet MS"/>
              </a:rPr>
              <a:t>4</a:t>
            </a:r>
          </a:p>
        </p:txBody>
      </p:sp>
      <p:sp>
        <p:nvSpPr>
          <p:cNvPr id="7" name="TextBox 7"/>
          <p:cNvSpPr txBox="1"/>
          <p:nvPr/>
        </p:nvSpPr>
        <p:spPr>
          <a:xfrm>
            <a:off x="846772" y="517950"/>
            <a:ext cx="5611711" cy="729488"/>
          </a:xfrm>
          <a:prstGeom prst="rect">
            <a:avLst/>
          </a:prstGeom>
        </p:spPr>
        <p:txBody>
          <a:bodyPr lIns="0" tIns="0" rIns="0" bIns="0" rtlCol="0" anchor="t">
            <a:spAutoFit/>
          </a:bodyPr>
          <a:lstStyle/>
          <a:p>
            <a:pPr algn="l">
              <a:lnSpc>
                <a:spcPts val="5991"/>
              </a:lnSpc>
            </a:pPr>
            <a:r>
              <a:rPr lang="en-US" sz="4279">
                <a:solidFill>
                  <a:srgbClr val="000000"/>
                </a:solidFill>
                <a:latin typeface="Trebuchet MS Bold"/>
              </a:rPr>
              <a:t>PROBLEM STATEMENT</a:t>
            </a:r>
          </a:p>
        </p:txBody>
      </p:sp>
      <p:sp>
        <p:nvSpPr>
          <p:cNvPr id="8" name="TextBox 8"/>
          <p:cNvSpPr txBox="1"/>
          <p:nvPr/>
        </p:nvSpPr>
        <p:spPr>
          <a:xfrm>
            <a:off x="676275" y="2196824"/>
            <a:ext cx="7027707" cy="2489592"/>
          </a:xfrm>
          <a:prstGeom prst="rect">
            <a:avLst/>
          </a:prstGeom>
        </p:spPr>
        <p:txBody>
          <a:bodyPr lIns="0" tIns="0" rIns="0" bIns="0" rtlCol="0" anchor="t">
            <a:spAutoFit/>
          </a:bodyPr>
          <a:lstStyle/>
          <a:p>
            <a:pPr algn="just">
              <a:lnSpc>
                <a:spcPts val="2772"/>
              </a:lnSpc>
            </a:pPr>
            <a:r>
              <a:rPr lang="en-US" sz="2000" dirty="0">
                <a:latin typeface="Times New Roman" panose="02020603050405020304" pitchFamily="18" charset="0"/>
                <a:cs typeface="Times New Roman" panose="02020603050405020304" pitchFamily="18" charset="0"/>
              </a:rPr>
              <a:t>Develop an intelligent conversational agent system using natural language processing (NLP) techniques and deep learning to accurately interpret user intents and generate contextually relevant responses. The primary objective is to create a </a:t>
            </a:r>
            <a:r>
              <a:rPr lang="en-US" sz="2000" dirty="0" err="1">
                <a:latin typeface="Times New Roman" panose="02020603050405020304" pitchFamily="18" charset="0"/>
                <a:cs typeface="Times New Roman" panose="02020603050405020304" pitchFamily="18" charset="0"/>
              </a:rPr>
              <a:t>chatbot</a:t>
            </a:r>
            <a:r>
              <a:rPr lang="en-US" sz="2000" dirty="0">
                <a:latin typeface="Times New Roman" panose="02020603050405020304" pitchFamily="18" charset="0"/>
                <a:cs typeface="Times New Roman" panose="02020603050405020304" pitchFamily="18" charset="0"/>
              </a:rPr>
              <a:t> capable of effectively categorizing user input into distinct intents and providing appropriate replies, thereby enhancing the user experience across various interactive platforms.</a:t>
            </a:r>
            <a:endParaRPr lang="en-US" sz="198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4010025"/>
            <a:ext cx="447675" cy="2847975"/>
          </a:xfrm>
          <a:custGeom>
            <a:avLst/>
            <a:gdLst/>
            <a:ahLst/>
            <a:cxnLst/>
            <a:rect l="l" t="t" r="r" b="b"/>
            <a:pathLst>
              <a:path w="447675" h="2847975">
                <a:moveTo>
                  <a:pt x="0" y="0"/>
                </a:moveTo>
                <a:lnTo>
                  <a:pt x="447675" y="0"/>
                </a:lnTo>
                <a:lnTo>
                  <a:pt x="447675" y="2847975"/>
                </a:lnTo>
                <a:lnTo>
                  <a:pt x="0" y="2847975"/>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6696075" y="1695450"/>
            <a:ext cx="314325" cy="323850"/>
          </a:xfrm>
          <a:custGeom>
            <a:avLst/>
            <a:gdLst/>
            <a:ahLst/>
            <a:cxnLst/>
            <a:rect l="l" t="t" r="r" b="b"/>
            <a:pathLst>
              <a:path w="314325" h="323850">
                <a:moveTo>
                  <a:pt x="0" y="0"/>
                </a:moveTo>
                <a:lnTo>
                  <a:pt x="314325" y="0"/>
                </a:lnTo>
                <a:lnTo>
                  <a:pt x="314325" y="323850"/>
                </a:lnTo>
                <a:lnTo>
                  <a:pt x="0" y="323850"/>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4" name="Freeform 4"/>
          <p:cNvSpPr/>
          <p:nvPr/>
        </p:nvSpPr>
        <p:spPr>
          <a:xfrm>
            <a:off x="7365406" y="-63503"/>
            <a:ext cx="4890097" cy="6985006"/>
          </a:xfrm>
          <a:custGeom>
            <a:avLst/>
            <a:gdLst/>
            <a:ahLst/>
            <a:cxnLst/>
            <a:rect l="l" t="t" r="r" b="b"/>
            <a:pathLst>
              <a:path w="4890097" h="6985006">
                <a:moveTo>
                  <a:pt x="0" y="0"/>
                </a:moveTo>
                <a:lnTo>
                  <a:pt x="4890097" y="0"/>
                </a:lnTo>
                <a:lnTo>
                  <a:pt x="4890097" y="6985006"/>
                </a:lnTo>
                <a:lnTo>
                  <a:pt x="0" y="6985006"/>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5" name="Freeform 5"/>
          <p:cNvSpPr/>
          <p:nvPr/>
        </p:nvSpPr>
        <p:spPr>
          <a:xfrm>
            <a:off x="8658225" y="2647950"/>
            <a:ext cx="3533775" cy="3810000"/>
          </a:xfrm>
          <a:custGeom>
            <a:avLst/>
            <a:gdLst/>
            <a:ahLst/>
            <a:cxnLst/>
            <a:rect l="l" t="t" r="r" b="b"/>
            <a:pathLst>
              <a:path w="3533775" h="3810000">
                <a:moveTo>
                  <a:pt x="0" y="0"/>
                </a:moveTo>
                <a:lnTo>
                  <a:pt x="3533775" y="0"/>
                </a:lnTo>
                <a:lnTo>
                  <a:pt x="3533775" y="3810000"/>
                </a:lnTo>
                <a:lnTo>
                  <a:pt x="0" y="3810000"/>
                </a:lnTo>
                <a:lnTo>
                  <a:pt x="0" y="0"/>
                </a:lnTo>
                <a:close/>
              </a:path>
            </a:pathLst>
          </a:custGeom>
          <a:blipFill>
            <a:blip r:embed="rId8"/>
            <a:stretch>
              <a:fillRect r="-7816"/>
            </a:stretch>
          </a:blipFill>
        </p:spPr>
      </p:sp>
      <p:sp>
        <p:nvSpPr>
          <p:cNvPr id="6" name="TextBox 6"/>
          <p:cNvSpPr txBox="1"/>
          <p:nvPr/>
        </p:nvSpPr>
        <p:spPr>
          <a:xfrm>
            <a:off x="11391519" y="6452930"/>
            <a:ext cx="74866" cy="198634"/>
          </a:xfrm>
          <a:prstGeom prst="rect">
            <a:avLst/>
          </a:prstGeom>
        </p:spPr>
        <p:txBody>
          <a:bodyPr lIns="0" tIns="0" rIns="0" bIns="0" rtlCol="0" anchor="t">
            <a:spAutoFit/>
          </a:bodyPr>
          <a:lstStyle/>
          <a:p>
            <a:pPr algn="l">
              <a:lnSpc>
                <a:spcPts val="1574"/>
              </a:lnSpc>
            </a:pPr>
            <a:r>
              <a:rPr lang="en-US" sz="1125">
                <a:solidFill>
                  <a:srgbClr val="2E946B"/>
                </a:solidFill>
                <a:latin typeface="Trebuchet MS"/>
              </a:rPr>
              <a:t>5</a:t>
            </a:r>
          </a:p>
        </p:txBody>
      </p:sp>
      <p:sp>
        <p:nvSpPr>
          <p:cNvPr id="7" name="TextBox 7"/>
          <p:cNvSpPr txBox="1"/>
          <p:nvPr/>
        </p:nvSpPr>
        <p:spPr>
          <a:xfrm>
            <a:off x="752475" y="772535"/>
            <a:ext cx="5238083" cy="733092"/>
          </a:xfrm>
          <a:prstGeom prst="rect">
            <a:avLst/>
          </a:prstGeom>
        </p:spPr>
        <p:txBody>
          <a:bodyPr lIns="0" tIns="0" rIns="0" bIns="0" rtlCol="0" anchor="t">
            <a:spAutoFit/>
          </a:bodyPr>
          <a:lstStyle/>
          <a:p>
            <a:pPr algn="l">
              <a:lnSpc>
                <a:spcPts val="5995"/>
              </a:lnSpc>
            </a:pPr>
            <a:r>
              <a:rPr lang="en-US" sz="4282">
                <a:solidFill>
                  <a:srgbClr val="000000"/>
                </a:solidFill>
                <a:latin typeface="Trebuchet MS Bold"/>
              </a:rPr>
              <a:t>PROJECT OVERVIEW</a:t>
            </a:r>
          </a:p>
        </p:txBody>
      </p:sp>
      <p:sp>
        <p:nvSpPr>
          <p:cNvPr id="8" name="TextBox 8"/>
          <p:cNvSpPr txBox="1"/>
          <p:nvPr/>
        </p:nvSpPr>
        <p:spPr>
          <a:xfrm>
            <a:off x="963768" y="2032210"/>
            <a:ext cx="7027707" cy="3925883"/>
          </a:xfrm>
          <a:prstGeom prst="rect">
            <a:avLst/>
          </a:prstGeom>
        </p:spPr>
        <p:txBody>
          <a:bodyPr lIns="0" tIns="0" rIns="0" bIns="0" rtlCol="0" anchor="t">
            <a:spAutoFit/>
          </a:bodyPr>
          <a:lstStyle/>
          <a:p>
            <a:pPr marL="427493" lvl="1" indent="-213747" algn="just">
              <a:lnSpc>
                <a:spcPts val="2772"/>
              </a:lnSpc>
              <a:buFont typeface="Arial"/>
              <a:buChar char="•"/>
            </a:pPr>
            <a:r>
              <a:rPr lang="en-US" sz="2000" dirty="0">
                <a:latin typeface="Times New Roman" panose="02020603050405020304" pitchFamily="18" charset="0"/>
                <a:cs typeface="Times New Roman" panose="02020603050405020304" pitchFamily="18" charset="0"/>
              </a:rPr>
              <a:t>This project aims to develop a </a:t>
            </a:r>
            <a:r>
              <a:rPr lang="en-US" sz="2000" dirty="0" err="1">
                <a:latin typeface="Times New Roman" panose="02020603050405020304" pitchFamily="18" charset="0"/>
                <a:cs typeface="Times New Roman" panose="02020603050405020304" pitchFamily="18" charset="0"/>
              </a:rPr>
              <a:t>chatbot</a:t>
            </a:r>
            <a:r>
              <a:rPr lang="en-US" sz="2000" dirty="0">
                <a:latin typeface="Times New Roman" panose="02020603050405020304" pitchFamily="18" charset="0"/>
                <a:cs typeface="Times New Roman" panose="02020603050405020304" pitchFamily="18" charset="0"/>
              </a:rPr>
              <a:t> utilizing the </a:t>
            </a:r>
            <a:r>
              <a:rPr lang="en-US" sz="2000" dirty="0" err="1">
                <a:latin typeface="Times New Roman" panose="02020603050405020304" pitchFamily="18" charset="0"/>
                <a:cs typeface="Times New Roman" panose="02020603050405020304" pitchFamily="18" charset="0"/>
              </a:rPr>
              <a:t>Keras</a:t>
            </a:r>
            <a:r>
              <a:rPr lang="en-US" sz="2000" dirty="0">
                <a:latin typeface="Times New Roman" panose="02020603050405020304" pitchFamily="18" charset="0"/>
                <a:cs typeface="Times New Roman" panose="02020603050405020304" pitchFamily="18" charset="0"/>
              </a:rPr>
              <a:t> deep learning framework. </a:t>
            </a:r>
            <a:endParaRPr lang="en-US" sz="2000" dirty="0" smtClean="0">
              <a:latin typeface="Times New Roman" panose="02020603050405020304" pitchFamily="18" charset="0"/>
              <a:cs typeface="Times New Roman" panose="02020603050405020304" pitchFamily="18" charset="0"/>
            </a:endParaRPr>
          </a:p>
          <a:p>
            <a:pPr marL="427493" lvl="1" indent="-213747" algn="just">
              <a:lnSpc>
                <a:spcPts val="2772"/>
              </a:lnSpc>
              <a:buFont typeface="Arial"/>
              <a:buChar char="•"/>
            </a:pPr>
            <a:r>
              <a:rPr lang="en-US" sz="2000" dirty="0" smtClean="0">
                <a:latin typeface="Times New Roman" panose="02020603050405020304" pitchFamily="18" charset="0"/>
                <a:cs typeface="Times New Roman" panose="02020603050405020304" pitchFamily="18" charset="0"/>
              </a:rPr>
              <a:t>The </a:t>
            </a:r>
            <a:r>
              <a:rPr lang="en-US" sz="2000" dirty="0" err="1">
                <a:latin typeface="Times New Roman" panose="02020603050405020304" pitchFamily="18" charset="0"/>
                <a:cs typeface="Times New Roman" panose="02020603050405020304" pitchFamily="18" charset="0"/>
              </a:rPr>
              <a:t>chatbot</a:t>
            </a:r>
            <a:r>
              <a:rPr lang="en-US" sz="2000" dirty="0">
                <a:latin typeface="Times New Roman" panose="02020603050405020304" pitchFamily="18" charset="0"/>
                <a:cs typeface="Times New Roman" panose="02020603050405020304" pitchFamily="18" charset="0"/>
              </a:rPr>
              <a:t> will undergo training to comprehend user intents from text inputs and generate appropriate responses</a:t>
            </a:r>
            <a:r>
              <a:rPr lang="en-US" sz="2000" dirty="0" smtClean="0">
                <a:latin typeface="Times New Roman" panose="02020603050405020304" pitchFamily="18" charset="0"/>
                <a:cs typeface="Times New Roman" panose="02020603050405020304" pitchFamily="18" charset="0"/>
              </a:rPr>
              <a:t>.</a:t>
            </a:r>
          </a:p>
          <a:p>
            <a:pPr marL="427493" lvl="1" indent="-213747" algn="just">
              <a:lnSpc>
                <a:spcPts val="2772"/>
              </a:lnSpc>
              <a:buFont typeface="Arial"/>
              <a:buChar char="•"/>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process involves preprocessing a dataset, crafting a neural network architecture using </a:t>
            </a:r>
            <a:r>
              <a:rPr lang="en-US" sz="2000" dirty="0" err="1">
                <a:latin typeface="Times New Roman" panose="02020603050405020304" pitchFamily="18" charset="0"/>
                <a:cs typeface="Times New Roman" panose="02020603050405020304" pitchFamily="18" charset="0"/>
              </a:rPr>
              <a:t>Keras</a:t>
            </a:r>
            <a:r>
              <a:rPr lang="en-US" sz="2000" dirty="0">
                <a:latin typeface="Times New Roman" panose="02020603050405020304" pitchFamily="18" charset="0"/>
                <a:cs typeface="Times New Roman" panose="02020603050405020304" pitchFamily="18" charset="0"/>
              </a:rPr>
              <a:t> layers such as Embedding and Dense, training the model to discern intents, and finally deploying the </a:t>
            </a:r>
            <a:r>
              <a:rPr lang="en-US" sz="2000" dirty="0" err="1">
                <a:latin typeface="Times New Roman" panose="02020603050405020304" pitchFamily="18" charset="0"/>
                <a:cs typeface="Times New Roman" panose="02020603050405020304" pitchFamily="18" charset="0"/>
              </a:rPr>
              <a:t>chatbot</a:t>
            </a:r>
            <a:r>
              <a:rPr lang="en-US" sz="2000" dirty="0">
                <a:latin typeface="Times New Roman" panose="02020603050405020304" pitchFamily="18" charset="0"/>
                <a:cs typeface="Times New Roman" panose="02020603050405020304" pitchFamily="18" charset="0"/>
              </a:rPr>
              <a:t> for interactive applications</a:t>
            </a:r>
            <a:r>
              <a:rPr lang="en-US" sz="2000" dirty="0" smtClean="0">
                <a:latin typeface="Times New Roman" panose="02020603050405020304" pitchFamily="18" charset="0"/>
                <a:cs typeface="Times New Roman" panose="02020603050405020304" pitchFamily="18" charset="0"/>
              </a:rPr>
              <a:t>.</a:t>
            </a:r>
          </a:p>
          <a:p>
            <a:pPr marL="427493" lvl="1" indent="-213747" algn="just">
              <a:lnSpc>
                <a:spcPts val="2772"/>
              </a:lnSpc>
              <a:buFont typeface="Arial"/>
              <a:buChar char="•"/>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objective is to create a functional and agile conversational agent employing </a:t>
            </a:r>
            <a:r>
              <a:rPr lang="en-US" sz="2000" dirty="0" err="1">
                <a:latin typeface="Times New Roman" panose="02020603050405020304" pitchFamily="18" charset="0"/>
                <a:cs typeface="Times New Roman" panose="02020603050405020304" pitchFamily="18" charset="0"/>
              </a:rPr>
              <a:t>Keras</a:t>
            </a:r>
            <a:r>
              <a:rPr lang="en-US" sz="2000" dirty="0">
                <a:latin typeface="Times New Roman" panose="02020603050405020304" pitchFamily="18" charset="0"/>
                <a:cs typeface="Times New Roman" panose="02020603050405020304" pitchFamily="18" charset="0"/>
              </a:rPr>
              <a:t> for natural language understanding and response generation.</a:t>
            </a:r>
            <a:endParaRPr lang="en-US" sz="198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4010025"/>
            <a:ext cx="447675" cy="2847975"/>
          </a:xfrm>
          <a:custGeom>
            <a:avLst/>
            <a:gdLst/>
            <a:ahLst/>
            <a:cxnLst/>
            <a:rect l="l" t="t" r="r" b="b"/>
            <a:pathLst>
              <a:path w="447675" h="2847975">
                <a:moveTo>
                  <a:pt x="0" y="0"/>
                </a:moveTo>
                <a:lnTo>
                  <a:pt x="447675" y="0"/>
                </a:lnTo>
                <a:lnTo>
                  <a:pt x="447675" y="2847975"/>
                </a:lnTo>
                <a:lnTo>
                  <a:pt x="0" y="2847975"/>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7365406" y="-63503"/>
            <a:ext cx="4890097" cy="6985006"/>
          </a:xfrm>
          <a:custGeom>
            <a:avLst/>
            <a:gdLst/>
            <a:ahLst/>
            <a:cxnLst/>
            <a:rect l="l" t="t" r="r" b="b"/>
            <a:pathLst>
              <a:path w="4890097" h="6985006">
                <a:moveTo>
                  <a:pt x="0" y="0"/>
                </a:moveTo>
                <a:lnTo>
                  <a:pt x="4890097" y="0"/>
                </a:lnTo>
                <a:lnTo>
                  <a:pt x="4890097" y="6985006"/>
                </a:lnTo>
                <a:lnTo>
                  <a:pt x="0" y="6985006"/>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4" name="TextBox 4"/>
          <p:cNvSpPr txBox="1"/>
          <p:nvPr/>
        </p:nvSpPr>
        <p:spPr>
          <a:xfrm>
            <a:off x="11391519" y="6452930"/>
            <a:ext cx="74866" cy="198634"/>
          </a:xfrm>
          <a:prstGeom prst="rect">
            <a:avLst/>
          </a:prstGeom>
        </p:spPr>
        <p:txBody>
          <a:bodyPr lIns="0" tIns="0" rIns="0" bIns="0" rtlCol="0" anchor="t">
            <a:spAutoFit/>
          </a:bodyPr>
          <a:lstStyle/>
          <a:p>
            <a:pPr algn="l">
              <a:lnSpc>
                <a:spcPts val="1574"/>
              </a:lnSpc>
            </a:pPr>
            <a:r>
              <a:rPr lang="en-US" sz="1125">
                <a:solidFill>
                  <a:srgbClr val="2E946B"/>
                </a:solidFill>
                <a:latin typeface="Trebuchet MS"/>
              </a:rPr>
              <a:t>6</a:t>
            </a:r>
          </a:p>
        </p:txBody>
      </p:sp>
      <p:sp>
        <p:nvSpPr>
          <p:cNvPr id="5" name="TextBox 5"/>
          <p:cNvSpPr txBox="1"/>
          <p:nvPr/>
        </p:nvSpPr>
        <p:spPr>
          <a:xfrm>
            <a:off x="428625" y="170671"/>
            <a:ext cx="5200319" cy="556133"/>
          </a:xfrm>
          <a:prstGeom prst="rect">
            <a:avLst/>
          </a:prstGeom>
        </p:spPr>
        <p:txBody>
          <a:bodyPr lIns="0" tIns="0" rIns="0" bIns="0" rtlCol="0" anchor="t">
            <a:spAutoFit/>
          </a:bodyPr>
          <a:lstStyle/>
          <a:p>
            <a:pPr algn="l">
              <a:lnSpc>
                <a:spcPts val="4521"/>
              </a:lnSpc>
            </a:pPr>
            <a:r>
              <a:rPr lang="en-US" sz="3229">
                <a:solidFill>
                  <a:srgbClr val="000000"/>
                </a:solidFill>
                <a:latin typeface="Trebuchet MS Bold"/>
              </a:rPr>
              <a:t>WHO ARE THE END USERS?</a:t>
            </a:r>
          </a:p>
        </p:txBody>
      </p:sp>
      <p:sp>
        <p:nvSpPr>
          <p:cNvPr id="6" name="TextBox 6"/>
          <p:cNvSpPr txBox="1"/>
          <p:nvPr/>
        </p:nvSpPr>
        <p:spPr>
          <a:xfrm>
            <a:off x="331436" y="990600"/>
            <a:ext cx="10943844" cy="5262979"/>
          </a:xfrm>
          <a:prstGeom prst="rect">
            <a:avLst/>
          </a:prstGeom>
        </p:spPr>
        <p:txBody>
          <a:bodyPr lIns="0" tIns="0" rIns="0" bIns="0" rtlCol="0" anchor="t">
            <a:spAutoFit/>
          </a:bodyPr>
          <a:lstStyle/>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Customers</a:t>
            </a:r>
            <a:r>
              <a:rPr lang="en-US" dirty="0">
                <a:latin typeface="Times New Roman" panose="02020603050405020304" pitchFamily="18" charset="0"/>
                <a:cs typeface="Times New Roman" panose="02020603050405020304" pitchFamily="18" charset="0"/>
              </a:rPr>
              <a:t>: Within customer service applications, end users seek information, assistance, or support. The </a:t>
            </a:r>
            <a:r>
              <a:rPr lang="en-US" dirty="0" err="1">
                <a:latin typeface="Times New Roman" panose="02020603050405020304" pitchFamily="18" charset="0"/>
                <a:cs typeface="Times New Roman" panose="02020603050405020304" pitchFamily="18" charset="0"/>
              </a:rPr>
              <a:t>chatbot</a:t>
            </a:r>
            <a:r>
              <a:rPr lang="en-US" dirty="0">
                <a:latin typeface="Times New Roman" panose="02020603050405020304" pitchFamily="18" charset="0"/>
                <a:cs typeface="Times New Roman" panose="02020603050405020304" pitchFamily="18" charset="0"/>
              </a:rPr>
              <a:t> handles common queries, provides product information, troubleshoots issues, and offers basic services</a:t>
            </a:r>
            <a:r>
              <a:rPr lang="en-US"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Website Visitors</a:t>
            </a:r>
            <a:r>
              <a:rPr lang="en-US" dirty="0">
                <a:latin typeface="Times New Roman" panose="02020603050405020304" pitchFamily="18" charset="0"/>
                <a:cs typeface="Times New Roman" panose="02020603050405020304" pitchFamily="18" charset="0"/>
              </a:rPr>
              <a:t>: When integrated into websites, end users are the visitors who use the </a:t>
            </a:r>
            <a:r>
              <a:rPr lang="en-US" dirty="0" err="1">
                <a:latin typeface="Times New Roman" panose="02020603050405020304" pitchFamily="18" charset="0"/>
                <a:cs typeface="Times New Roman" panose="02020603050405020304" pitchFamily="18" charset="0"/>
              </a:rPr>
              <a:t>chatbot</a:t>
            </a:r>
            <a:r>
              <a:rPr lang="en-US" dirty="0">
                <a:latin typeface="Times New Roman" panose="02020603050405020304" pitchFamily="18" charset="0"/>
                <a:cs typeface="Times New Roman" panose="02020603050405020304" pitchFamily="18" charset="0"/>
              </a:rPr>
              <a:t> to ask questions, navigate the site, request help, or engage in interactive experiences</a:t>
            </a:r>
            <a:r>
              <a:rPr lang="en-US"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Mobile App Users</a:t>
            </a:r>
            <a:r>
              <a:rPr lang="en-US" dirty="0">
                <a:latin typeface="Times New Roman" panose="02020603050405020304" pitchFamily="18" charset="0"/>
                <a:cs typeface="Times New Roman" panose="02020603050405020304" pitchFamily="18" charset="0"/>
              </a:rPr>
              <a:t>: For </a:t>
            </a:r>
            <a:r>
              <a:rPr lang="en-US" dirty="0" err="1">
                <a:latin typeface="Times New Roman" panose="02020603050405020304" pitchFamily="18" charset="0"/>
                <a:cs typeface="Times New Roman" panose="02020603050405020304" pitchFamily="18" charset="0"/>
              </a:rPr>
              <a:t>chatbots</a:t>
            </a:r>
            <a:r>
              <a:rPr lang="en-US" dirty="0">
                <a:latin typeface="Times New Roman" panose="02020603050405020304" pitchFamily="18" charset="0"/>
                <a:cs typeface="Times New Roman" panose="02020603050405020304" pitchFamily="18" charset="0"/>
              </a:rPr>
              <a:t> deployed within mobile applications, end users are the app users accessing functionalities like asking questions, receiving recommendations, or accessing personalized services through the app interface</a:t>
            </a:r>
            <a:r>
              <a:rPr lang="en-US"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Employees</a:t>
            </a:r>
            <a:r>
              <a:rPr lang="en-US" dirty="0">
                <a:latin typeface="Times New Roman" panose="02020603050405020304" pitchFamily="18" charset="0"/>
                <a:cs typeface="Times New Roman" panose="02020603050405020304" pitchFamily="18" charset="0"/>
              </a:rPr>
              <a:t>: In internal business applications, employees utilize </a:t>
            </a:r>
            <a:r>
              <a:rPr lang="en-US" dirty="0" err="1">
                <a:latin typeface="Times New Roman" panose="02020603050405020304" pitchFamily="18" charset="0"/>
                <a:cs typeface="Times New Roman" panose="02020603050405020304" pitchFamily="18" charset="0"/>
              </a:rPr>
              <a:t>chatbots</a:t>
            </a:r>
            <a:r>
              <a:rPr lang="en-US" dirty="0">
                <a:latin typeface="Times New Roman" panose="02020603050405020304" pitchFamily="18" charset="0"/>
                <a:cs typeface="Times New Roman" panose="02020603050405020304" pitchFamily="18" charset="0"/>
              </a:rPr>
              <a:t> for HR inquiries, IT support, knowledge base access, scheduling, or workflow automation within the organization</a:t>
            </a:r>
            <a:r>
              <a:rPr lang="en-US"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Students or Learners</a:t>
            </a:r>
            <a:r>
              <a:rPr lang="en-US" dirty="0">
                <a:latin typeface="Times New Roman" panose="02020603050405020304" pitchFamily="18" charset="0"/>
                <a:cs typeface="Times New Roman" panose="02020603050405020304" pitchFamily="18" charset="0"/>
              </a:rPr>
              <a:t>: Within educational contexts, students or learners utilize </a:t>
            </a:r>
            <a:r>
              <a:rPr lang="en-US" dirty="0" err="1">
                <a:latin typeface="Times New Roman" panose="02020603050405020304" pitchFamily="18" charset="0"/>
                <a:cs typeface="Times New Roman" panose="02020603050405020304" pitchFamily="18" charset="0"/>
              </a:rPr>
              <a:t>chatbots</a:t>
            </a:r>
            <a:r>
              <a:rPr lang="en-US" dirty="0">
                <a:latin typeface="Times New Roman" panose="02020603050405020304" pitchFamily="18" charset="0"/>
                <a:cs typeface="Times New Roman" panose="02020603050405020304" pitchFamily="18" charset="0"/>
              </a:rPr>
              <a:t> for learning support, accessing course materials, receiving study tips, or engaging in interactive learning experiences</a:t>
            </a:r>
            <a:r>
              <a:rPr lang="en-US"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General Public</a:t>
            </a:r>
            <a:r>
              <a:rPr lang="en-US" dirty="0">
                <a:latin typeface="Times New Roman" panose="02020603050405020304" pitchFamily="18" charset="0"/>
                <a:cs typeface="Times New Roman" panose="02020603050405020304" pitchFamily="18" charset="0"/>
              </a:rPr>
              <a:t>: In public-facing applications like information portals, news platforms, or entertainment services, the general public uses </a:t>
            </a:r>
            <a:r>
              <a:rPr lang="en-US" dirty="0" err="1">
                <a:latin typeface="Times New Roman" panose="02020603050405020304" pitchFamily="18" charset="0"/>
                <a:cs typeface="Times New Roman" panose="02020603050405020304" pitchFamily="18" charset="0"/>
              </a:rPr>
              <a:t>chatbots</a:t>
            </a:r>
            <a:r>
              <a:rPr lang="en-US" dirty="0">
                <a:latin typeface="Times New Roman" panose="02020603050405020304" pitchFamily="18" charset="0"/>
                <a:cs typeface="Times New Roman" panose="02020603050405020304" pitchFamily="18" charset="0"/>
              </a:rPr>
              <a:t> to seek information, updates, recommendations, or entertainment through the </a:t>
            </a:r>
            <a:r>
              <a:rPr lang="en-US" dirty="0" err="1">
                <a:latin typeface="Times New Roman" panose="02020603050405020304" pitchFamily="18" charset="0"/>
                <a:cs typeface="Times New Roman" panose="02020603050405020304" pitchFamily="18" charset="0"/>
              </a:rPr>
              <a:t>chatbot</a:t>
            </a:r>
            <a:r>
              <a:rPr lang="en-US" dirty="0">
                <a:latin typeface="Times New Roman" panose="02020603050405020304" pitchFamily="18" charset="0"/>
                <a:cs typeface="Times New Roman" panose="02020603050405020304" pitchFamily="18" charset="0"/>
              </a:rPr>
              <a:t> interface.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4010025"/>
            <a:ext cx="447675" cy="2847975"/>
          </a:xfrm>
          <a:custGeom>
            <a:avLst/>
            <a:gdLst/>
            <a:ahLst/>
            <a:cxnLst/>
            <a:rect l="l" t="t" r="r" b="b"/>
            <a:pathLst>
              <a:path w="447675" h="2847975">
                <a:moveTo>
                  <a:pt x="0" y="0"/>
                </a:moveTo>
                <a:lnTo>
                  <a:pt x="447675" y="0"/>
                </a:lnTo>
                <a:lnTo>
                  <a:pt x="447675" y="2847975"/>
                </a:lnTo>
                <a:lnTo>
                  <a:pt x="0" y="2847975"/>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7365406" y="-63503"/>
            <a:ext cx="4890097" cy="6985006"/>
          </a:xfrm>
          <a:custGeom>
            <a:avLst/>
            <a:gdLst/>
            <a:ahLst/>
            <a:cxnLst/>
            <a:rect l="l" t="t" r="r" b="b"/>
            <a:pathLst>
              <a:path w="4890097" h="6985006">
                <a:moveTo>
                  <a:pt x="0" y="0"/>
                </a:moveTo>
                <a:lnTo>
                  <a:pt x="4890097" y="0"/>
                </a:lnTo>
                <a:lnTo>
                  <a:pt x="4890097" y="6985006"/>
                </a:lnTo>
                <a:lnTo>
                  <a:pt x="0" y="6985006"/>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4" name="TextBox 4"/>
          <p:cNvSpPr txBox="1"/>
          <p:nvPr/>
        </p:nvSpPr>
        <p:spPr>
          <a:xfrm>
            <a:off x="11391519" y="6452930"/>
            <a:ext cx="74866" cy="198634"/>
          </a:xfrm>
          <a:prstGeom prst="rect">
            <a:avLst/>
          </a:prstGeom>
        </p:spPr>
        <p:txBody>
          <a:bodyPr lIns="0" tIns="0" rIns="0" bIns="0" rtlCol="0" anchor="t">
            <a:spAutoFit/>
          </a:bodyPr>
          <a:lstStyle/>
          <a:p>
            <a:pPr algn="l">
              <a:lnSpc>
                <a:spcPts val="1574"/>
              </a:lnSpc>
            </a:pPr>
            <a:r>
              <a:rPr lang="en-US" sz="1125">
                <a:solidFill>
                  <a:srgbClr val="2E946B"/>
                </a:solidFill>
                <a:latin typeface="Trebuchet MS"/>
              </a:rPr>
              <a:t>7</a:t>
            </a:r>
          </a:p>
        </p:txBody>
      </p:sp>
      <p:sp>
        <p:nvSpPr>
          <p:cNvPr id="5" name="TextBox 5"/>
          <p:cNvSpPr txBox="1"/>
          <p:nvPr/>
        </p:nvSpPr>
        <p:spPr>
          <a:xfrm>
            <a:off x="447675" y="205469"/>
            <a:ext cx="9738150" cy="621154"/>
          </a:xfrm>
          <a:prstGeom prst="rect">
            <a:avLst/>
          </a:prstGeom>
        </p:spPr>
        <p:txBody>
          <a:bodyPr lIns="0" tIns="0" rIns="0" bIns="0" rtlCol="0" anchor="t">
            <a:spAutoFit/>
          </a:bodyPr>
          <a:lstStyle/>
          <a:p>
            <a:pPr algn="l">
              <a:lnSpc>
                <a:spcPts val="5046"/>
              </a:lnSpc>
            </a:pPr>
            <a:r>
              <a:rPr lang="en-US" sz="3604">
                <a:solidFill>
                  <a:srgbClr val="000000"/>
                </a:solidFill>
                <a:latin typeface="Trebuchet MS Bold"/>
              </a:rPr>
              <a:t>YOUR SOLUTION AND ITS VALUE PROPOSITION</a:t>
            </a:r>
          </a:p>
        </p:txBody>
      </p:sp>
      <p:sp>
        <p:nvSpPr>
          <p:cNvPr id="6" name="TextBox 6"/>
          <p:cNvSpPr txBox="1"/>
          <p:nvPr/>
        </p:nvSpPr>
        <p:spPr>
          <a:xfrm>
            <a:off x="223837" y="1699136"/>
            <a:ext cx="10070157" cy="4621778"/>
          </a:xfrm>
          <a:prstGeom prst="rect">
            <a:avLst/>
          </a:prstGeom>
        </p:spPr>
        <p:txBody>
          <a:bodyPr lIns="0" tIns="0" rIns="0" bIns="0" rtlCol="0" anchor="t">
            <a:spAutoFit/>
          </a:bodyPr>
          <a:lstStyle/>
          <a:p>
            <a:pPr algn="just">
              <a:lnSpc>
                <a:spcPts val="3206"/>
              </a:lnSpc>
            </a:pPr>
            <a:r>
              <a:rPr lang="en-US" sz="2290" dirty="0">
                <a:solidFill>
                  <a:srgbClr val="000000"/>
                </a:solidFill>
                <a:latin typeface="Times New Roman" panose="02020603050405020304" pitchFamily="18" charset="0"/>
                <a:cs typeface="Times New Roman" panose="02020603050405020304" pitchFamily="18" charset="0"/>
              </a:rPr>
              <a:t>Solution:</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Objective Definition</a:t>
            </a:r>
            <a:r>
              <a:rPr lang="en-US" dirty="0">
                <a:latin typeface="Times New Roman" panose="02020603050405020304" pitchFamily="18" charset="0"/>
                <a:cs typeface="Times New Roman" panose="02020603050405020304" pitchFamily="18" charset="0"/>
              </a:rPr>
              <a:t>: Clearly define the </a:t>
            </a:r>
            <a:r>
              <a:rPr lang="en-US" dirty="0" err="1">
                <a:latin typeface="Times New Roman" panose="02020603050405020304" pitchFamily="18" charset="0"/>
                <a:cs typeface="Times New Roman" panose="02020603050405020304" pitchFamily="18" charset="0"/>
              </a:rPr>
              <a:t>chatbot's</a:t>
            </a:r>
            <a:r>
              <a:rPr lang="en-US" dirty="0">
                <a:latin typeface="Times New Roman" panose="02020603050405020304" pitchFamily="18" charset="0"/>
                <a:cs typeface="Times New Roman" panose="02020603050405020304" pitchFamily="18" charset="0"/>
              </a:rPr>
              <a:t> purpose and target audience to align its functionalities and features effectively, ensuring it meets the specific needs of end users across different contexts.</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Technology Stack Selection</a:t>
            </a:r>
            <a:r>
              <a:rPr lang="en-US" dirty="0">
                <a:latin typeface="Times New Roman" panose="02020603050405020304" pitchFamily="18" charset="0"/>
                <a:cs typeface="Times New Roman" panose="02020603050405020304" pitchFamily="18" charset="0"/>
              </a:rPr>
              <a:t>: Choose appropriate tools and frameworks such as </a:t>
            </a:r>
            <a:r>
              <a:rPr lang="en-US" dirty="0" err="1">
                <a:latin typeface="Times New Roman" panose="02020603050405020304" pitchFamily="18" charset="0"/>
                <a:cs typeface="Times New Roman" panose="02020603050405020304" pitchFamily="18" charset="0"/>
              </a:rPr>
              <a:t>Keras</a:t>
            </a:r>
            <a:r>
              <a:rPr lang="en-US" dirty="0">
                <a:latin typeface="Times New Roman" panose="02020603050405020304" pitchFamily="18" charset="0"/>
                <a:cs typeface="Times New Roman" panose="02020603050405020304" pitchFamily="18" charset="0"/>
              </a:rPr>
              <a:t> to efficiently develop and integrate natural language processing capabilities, enabling the </a:t>
            </a:r>
            <a:r>
              <a:rPr lang="en-US" dirty="0" err="1">
                <a:latin typeface="Times New Roman" panose="02020603050405020304" pitchFamily="18" charset="0"/>
                <a:cs typeface="Times New Roman" panose="02020603050405020304" pitchFamily="18" charset="0"/>
              </a:rPr>
              <a:t>chatbot</a:t>
            </a:r>
            <a:r>
              <a:rPr lang="en-US" dirty="0">
                <a:latin typeface="Times New Roman" panose="02020603050405020304" pitchFamily="18" charset="0"/>
                <a:cs typeface="Times New Roman" panose="02020603050405020304" pitchFamily="18" charset="0"/>
              </a:rPr>
              <a:t> to understand user inputs and generate relevant responses.</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Data Preprocessing</a:t>
            </a:r>
            <a:r>
              <a:rPr lang="en-US" dirty="0">
                <a:latin typeface="Times New Roman" panose="02020603050405020304" pitchFamily="18" charset="0"/>
                <a:cs typeface="Times New Roman" panose="02020603050405020304" pitchFamily="18" charset="0"/>
              </a:rPr>
              <a:t>: Ensure data quality through normalization and tokenization techniques, optimizing inputs for training and improving the accuracy of the </a:t>
            </a:r>
            <a:r>
              <a:rPr lang="en-US" dirty="0" err="1">
                <a:latin typeface="Times New Roman" panose="02020603050405020304" pitchFamily="18" charset="0"/>
                <a:cs typeface="Times New Roman" panose="02020603050405020304" pitchFamily="18" charset="0"/>
              </a:rPr>
              <a:t>chatbot</a:t>
            </a:r>
            <a:r>
              <a:rPr lang="en-US" dirty="0">
                <a:latin typeface="Times New Roman" panose="02020603050405020304" pitchFamily="18" charset="0"/>
                <a:cs typeface="Times New Roman" panose="02020603050405020304" pitchFamily="18" charset="0"/>
              </a:rPr>
              <a:t> model. This ensures that the </a:t>
            </a:r>
            <a:r>
              <a:rPr lang="en-US" dirty="0" err="1">
                <a:latin typeface="Times New Roman" panose="02020603050405020304" pitchFamily="18" charset="0"/>
                <a:cs typeface="Times New Roman" panose="02020603050405020304" pitchFamily="18" charset="0"/>
              </a:rPr>
              <a:t>chatbot</a:t>
            </a:r>
            <a:r>
              <a:rPr lang="en-US" dirty="0">
                <a:latin typeface="Times New Roman" panose="02020603050405020304" pitchFamily="18" charset="0"/>
                <a:cs typeface="Times New Roman" panose="02020603050405020304" pitchFamily="18" charset="0"/>
              </a:rPr>
              <a:t> can effectively comprehend user queries and provide accurate responses.</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Model Training</a:t>
            </a:r>
            <a:r>
              <a:rPr lang="en-US" dirty="0">
                <a:latin typeface="Times New Roman" panose="02020603050405020304" pitchFamily="18" charset="0"/>
                <a:cs typeface="Times New Roman" panose="02020603050405020304" pitchFamily="18" charset="0"/>
              </a:rPr>
              <a:t>: Utilize deep learning techniques to train the </a:t>
            </a:r>
            <a:r>
              <a:rPr lang="en-US" dirty="0" err="1">
                <a:latin typeface="Times New Roman" panose="02020603050405020304" pitchFamily="18" charset="0"/>
                <a:cs typeface="Times New Roman" panose="02020603050405020304" pitchFamily="18" charset="0"/>
              </a:rPr>
              <a:t>chatbot</a:t>
            </a:r>
            <a:r>
              <a:rPr lang="en-US" dirty="0">
                <a:latin typeface="Times New Roman" panose="02020603050405020304" pitchFamily="18" charset="0"/>
                <a:cs typeface="Times New Roman" panose="02020603050405020304" pitchFamily="18" charset="0"/>
              </a:rPr>
              <a:t> model, adjusting parameters to enhance language understanding and response generation. This empowers the </a:t>
            </a:r>
            <a:r>
              <a:rPr lang="en-US" dirty="0" err="1">
                <a:latin typeface="Times New Roman" panose="02020603050405020304" pitchFamily="18" charset="0"/>
                <a:cs typeface="Times New Roman" panose="02020603050405020304" pitchFamily="18" charset="0"/>
              </a:rPr>
              <a:t>chatbot</a:t>
            </a:r>
            <a:r>
              <a:rPr lang="en-US" dirty="0">
                <a:latin typeface="Times New Roman" panose="02020603050405020304" pitchFamily="18" charset="0"/>
                <a:cs typeface="Times New Roman" panose="02020603050405020304" pitchFamily="18" charset="0"/>
              </a:rPr>
              <a:t> to continuously improve its performance and adapt to evolving user needs.</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Integration and Testing</a:t>
            </a:r>
            <a:r>
              <a:rPr lang="en-US" dirty="0">
                <a:latin typeface="Times New Roman" panose="02020603050405020304" pitchFamily="18" charset="0"/>
                <a:cs typeface="Times New Roman" panose="02020603050405020304" pitchFamily="18" charset="0"/>
              </a:rPr>
              <a:t>: Integrate the trained model into the deployment platform and conduct rigorous testing to validate its functionality and performance. By refining the </a:t>
            </a:r>
            <a:r>
              <a:rPr lang="en-US" dirty="0" err="1">
                <a:latin typeface="Times New Roman" panose="02020603050405020304" pitchFamily="18" charset="0"/>
                <a:cs typeface="Times New Roman" panose="02020603050405020304" pitchFamily="18" charset="0"/>
              </a:rPr>
              <a:t>chatbot</a:t>
            </a:r>
            <a:r>
              <a:rPr lang="en-US" dirty="0">
                <a:latin typeface="Times New Roman" panose="02020603050405020304" pitchFamily="18" charset="0"/>
                <a:cs typeface="Times New Roman" panose="02020603050405020304" pitchFamily="18" charset="0"/>
              </a:rPr>
              <a:t> based on user feedback, it ensures optimal performance and enhances the overall user experience.</a:t>
            </a:r>
          </a:p>
          <a:p>
            <a:pPr marL="342900" indent="-342900" algn="just">
              <a:lnSpc>
                <a:spcPts val="2646"/>
              </a:lnSpc>
              <a:buFont typeface="Arial" panose="020B0604020202020204" pitchFamily="34" charset="0"/>
              <a:buChar char="•"/>
            </a:pPr>
            <a:endParaRPr lang="en-US" sz="1890" dirty="0">
              <a:solidFill>
                <a:srgbClr val="000000"/>
              </a:solidFill>
              <a:latin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4010025"/>
            <a:ext cx="447675" cy="2847975"/>
          </a:xfrm>
          <a:custGeom>
            <a:avLst/>
            <a:gdLst/>
            <a:ahLst/>
            <a:cxnLst/>
            <a:rect l="l" t="t" r="r" b="b"/>
            <a:pathLst>
              <a:path w="447675" h="2847975">
                <a:moveTo>
                  <a:pt x="0" y="0"/>
                </a:moveTo>
                <a:lnTo>
                  <a:pt x="447675" y="0"/>
                </a:lnTo>
                <a:lnTo>
                  <a:pt x="447675" y="2847975"/>
                </a:lnTo>
                <a:lnTo>
                  <a:pt x="0" y="2847975"/>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7365406" y="-63503"/>
            <a:ext cx="4890097" cy="6985006"/>
          </a:xfrm>
          <a:custGeom>
            <a:avLst/>
            <a:gdLst/>
            <a:ahLst/>
            <a:cxnLst/>
            <a:rect l="l" t="t" r="r" b="b"/>
            <a:pathLst>
              <a:path w="4890097" h="6985006">
                <a:moveTo>
                  <a:pt x="0" y="0"/>
                </a:moveTo>
                <a:lnTo>
                  <a:pt x="4890097" y="0"/>
                </a:lnTo>
                <a:lnTo>
                  <a:pt x="4890097" y="6985006"/>
                </a:lnTo>
                <a:lnTo>
                  <a:pt x="0" y="6985006"/>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4" name="TextBox 4"/>
          <p:cNvSpPr txBox="1"/>
          <p:nvPr/>
        </p:nvSpPr>
        <p:spPr>
          <a:xfrm>
            <a:off x="11391519" y="6452930"/>
            <a:ext cx="74866" cy="198634"/>
          </a:xfrm>
          <a:prstGeom prst="rect">
            <a:avLst/>
          </a:prstGeom>
        </p:spPr>
        <p:txBody>
          <a:bodyPr lIns="0" tIns="0" rIns="0" bIns="0" rtlCol="0" anchor="t">
            <a:spAutoFit/>
          </a:bodyPr>
          <a:lstStyle/>
          <a:p>
            <a:pPr algn="l">
              <a:lnSpc>
                <a:spcPts val="1574"/>
              </a:lnSpc>
            </a:pPr>
            <a:r>
              <a:rPr lang="en-US" sz="1125">
                <a:solidFill>
                  <a:srgbClr val="2E946B"/>
                </a:solidFill>
                <a:latin typeface="Trebuchet MS"/>
              </a:rPr>
              <a:t>7</a:t>
            </a:r>
          </a:p>
        </p:txBody>
      </p:sp>
      <p:sp>
        <p:nvSpPr>
          <p:cNvPr id="5" name="TextBox 5"/>
          <p:cNvSpPr txBox="1"/>
          <p:nvPr/>
        </p:nvSpPr>
        <p:spPr>
          <a:xfrm>
            <a:off x="447675" y="205469"/>
            <a:ext cx="9738150" cy="621154"/>
          </a:xfrm>
          <a:prstGeom prst="rect">
            <a:avLst/>
          </a:prstGeom>
        </p:spPr>
        <p:txBody>
          <a:bodyPr lIns="0" tIns="0" rIns="0" bIns="0" rtlCol="0" anchor="t">
            <a:spAutoFit/>
          </a:bodyPr>
          <a:lstStyle/>
          <a:p>
            <a:pPr algn="l">
              <a:lnSpc>
                <a:spcPts val="5046"/>
              </a:lnSpc>
            </a:pPr>
            <a:r>
              <a:rPr lang="en-US" sz="3604">
                <a:solidFill>
                  <a:srgbClr val="000000"/>
                </a:solidFill>
                <a:latin typeface="Trebuchet MS Bold"/>
              </a:rPr>
              <a:t>YOUR SOLUTION AND ITS VALUE PROPOSITION</a:t>
            </a:r>
          </a:p>
        </p:txBody>
      </p:sp>
      <p:sp>
        <p:nvSpPr>
          <p:cNvPr id="6" name="TextBox 6"/>
          <p:cNvSpPr txBox="1"/>
          <p:nvPr/>
        </p:nvSpPr>
        <p:spPr>
          <a:xfrm>
            <a:off x="223837" y="1579872"/>
            <a:ext cx="10334638" cy="5111207"/>
          </a:xfrm>
          <a:prstGeom prst="rect">
            <a:avLst/>
          </a:prstGeom>
        </p:spPr>
        <p:txBody>
          <a:bodyPr lIns="0" tIns="0" rIns="0" bIns="0" rtlCol="0" anchor="t">
            <a:spAutoFit/>
          </a:bodyPr>
          <a:lstStyle/>
          <a:p>
            <a:pPr algn="just">
              <a:lnSpc>
                <a:spcPts val="3118"/>
              </a:lnSpc>
            </a:pPr>
            <a:r>
              <a:rPr lang="en-US" sz="2227" dirty="0">
                <a:solidFill>
                  <a:srgbClr val="000000"/>
                </a:solidFill>
                <a:latin typeface="Times New Roman" panose="02020603050405020304" pitchFamily="18" charset="0"/>
                <a:cs typeface="Times New Roman" panose="02020603050405020304" pitchFamily="18" charset="0"/>
              </a:rPr>
              <a:t>Value Proposition:</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Cost Efficiency: </a:t>
            </a:r>
            <a:r>
              <a:rPr lang="en-US" dirty="0">
                <a:latin typeface="Times New Roman" panose="02020603050405020304" pitchFamily="18" charset="0"/>
                <a:cs typeface="Times New Roman" panose="02020603050405020304" pitchFamily="18" charset="0"/>
              </a:rPr>
              <a:t>By leveraging </a:t>
            </a:r>
            <a:r>
              <a:rPr lang="en-US" dirty="0" err="1">
                <a:latin typeface="Times New Roman" panose="02020603050405020304" pitchFamily="18" charset="0"/>
                <a:cs typeface="Times New Roman" panose="02020603050405020304" pitchFamily="18" charset="0"/>
              </a:rPr>
              <a:t>Keras</a:t>
            </a:r>
            <a:r>
              <a:rPr lang="en-US" dirty="0">
                <a:latin typeface="Times New Roman" panose="02020603050405020304" pitchFamily="18" charset="0"/>
                <a:cs typeface="Times New Roman" panose="02020603050405020304" pitchFamily="18" charset="0"/>
              </a:rPr>
              <a:t> and deep learning technologies to build a </a:t>
            </a:r>
            <a:r>
              <a:rPr lang="en-US" dirty="0" err="1">
                <a:latin typeface="Times New Roman" panose="02020603050405020304" pitchFamily="18" charset="0"/>
                <a:cs typeface="Times New Roman" panose="02020603050405020304" pitchFamily="18" charset="0"/>
              </a:rPr>
              <a:t>chatbot</a:t>
            </a:r>
            <a:r>
              <a:rPr lang="en-US" dirty="0">
                <a:latin typeface="Times New Roman" panose="02020603050405020304" pitchFamily="18" charset="0"/>
                <a:cs typeface="Times New Roman" panose="02020603050405020304" pitchFamily="18" charset="0"/>
              </a:rPr>
              <a:t>, organizations can realize cost savings by automating tasks such as customer support, data entry, and information retrieval, reducing the need for human intervention and associated labor costs.</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Improved Operational Efficiency: </a:t>
            </a:r>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chatbot</a:t>
            </a:r>
            <a:r>
              <a:rPr lang="en-US" dirty="0">
                <a:latin typeface="Times New Roman" panose="02020603050405020304" pitchFamily="18" charset="0"/>
                <a:cs typeface="Times New Roman" panose="02020603050405020304" pitchFamily="18" charset="0"/>
              </a:rPr>
              <a:t> enhances operational efficiency by handling routine interactions, allowing human resources to focus on more strategic tasks. This streamlining of processes leads to smoother workflows and increased productivity within the organization.</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Data Insights and Analytics: </a:t>
            </a:r>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chatbot</a:t>
            </a:r>
            <a:r>
              <a:rPr lang="en-US" dirty="0">
                <a:latin typeface="Times New Roman" panose="02020603050405020304" pitchFamily="18" charset="0"/>
                <a:cs typeface="Times New Roman" panose="02020603050405020304" pitchFamily="18" charset="0"/>
              </a:rPr>
              <a:t> generates valuable insights from user interactions, including frequently asked questions, user preferences, and sentiment analysis. These insights enable data-driven decision-making, inform product/service improvements, and guide marketing strategies for better results.</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Enhanced Customer Service</a:t>
            </a:r>
            <a:r>
              <a:rPr lang="en-US" dirty="0">
                <a:latin typeface="Times New Roman" panose="02020603050405020304" pitchFamily="18" charset="0"/>
                <a:cs typeface="Times New Roman" panose="02020603050405020304" pitchFamily="18" charset="0"/>
              </a:rPr>
              <a:t>: With 24/7 support, consistent responses, and personalized recommendations, a well-designed </a:t>
            </a:r>
            <a:r>
              <a:rPr lang="en-US" dirty="0" err="1">
                <a:latin typeface="Times New Roman" panose="02020603050405020304" pitchFamily="18" charset="0"/>
                <a:cs typeface="Times New Roman" panose="02020603050405020304" pitchFamily="18" charset="0"/>
              </a:rPr>
              <a:t>chatbot</a:t>
            </a:r>
            <a:r>
              <a:rPr lang="en-US" dirty="0">
                <a:latin typeface="Times New Roman" panose="02020603050405020304" pitchFamily="18" charset="0"/>
                <a:cs typeface="Times New Roman" panose="02020603050405020304" pitchFamily="18" charset="0"/>
              </a:rPr>
              <a:t> improves customer satisfaction and loyalty. This strengthens the brand's reputation and fosters positive customer relationships, ultimately driving business growth.</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Competitive Advantage: </a:t>
            </a:r>
            <a:r>
              <a:rPr lang="en-US" dirty="0">
                <a:latin typeface="Times New Roman" panose="02020603050405020304" pitchFamily="18" charset="0"/>
                <a:cs typeface="Times New Roman" panose="02020603050405020304" pitchFamily="18" charset="0"/>
              </a:rPr>
              <a:t>Embracing AI-driven solutions like </a:t>
            </a:r>
            <a:r>
              <a:rPr lang="en-US" dirty="0" err="1">
                <a:latin typeface="Times New Roman" panose="02020603050405020304" pitchFamily="18" charset="0"/>
                <a:cs typeface="Times New Roman" panose="02020603050405020304" pitchFamily="18" charset="0"/>
              </a:rPr>
              <a:t>chatbots</a:t>
            </a:r>
            <a:r>
              <a:rPr lang="en-US" dirty="0">
                <a:latin typeface="Times New Roman" panose="02020603050405020304" pitchFamily="18" charset="0"/>
                <a:cs typeface="Times New Roman" panose="02020603050405020304" pitchFamily="18" charset="0"/>
              </a:rPr>
              <a:t> demonstrates technological innovation and responsiveness to customer needs. It sets organizations apart in the market, attracting new customers and retaining existing ones by delivering superior user experiences and staying ahead of competitors.</a:t>
            </a:r>
          </a:p>
          <a:p>
            <a:pPr marL="285750" indent="-285750" algn="just">
              <a:lnSpc>
                <a:spcPts val="2418"/>
              </a:lnSpc>
              <a:buFont typeface="Arial" panose="020B0604020202020204" pitchFamily="34" charset="0"/>
              <a:buChar char="•"/>
            </a:pPr>
            <a:endParaRPr lang="en-US" sz="1727" dirty="0">
              <a:solidFill>
                <a:srgbClr val="000000"/>
              </a:solidFill>
              <a:latin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4010025"/>
            <a:ext cx="447675" cy="2847975"/>
          </a:xfrm>
          <a:custGeom>
            <a:avLst/>
            <a:gdLst/>
            <a:ahLst/>
            <a:cxnLst/>
            <a:rect l="l" t="t" r="r" b="b"/>
            <a:pathLst>
              <a:path w="447675" h="2847975">
                <a:moveTo>
                  <a:pt x="0" y="0"/>
                </a:moveTo>
                <a:lnTo>
                  <a:pt x="447675" y="0"/>
                </a:lnTo>
                <a:lnTo>
                  <a:pt x="447675" y="2847975"/>
                </a:lnTo>
                <a:lnTo>
                  <a:pt x="0" y="2847975"/>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7365406" y="-63503"/>
            <a:ext cx="4890097" cy="6985006"/>
          </a:xfrm>
          <a:custGeom>
            <a:avLst/>
            <a:gdLst/>
            <a:ahLst/>
            <a:cxnLst/>
            <a:rect l="l" t="t" r="r" b="b"/>
            <a:pathLst>
              <a:path w="4890097" h="6985006">
                <a:moveTo>
                  <a:pt x="0" y="0"/>
                </a:moveTo>
                <a:lnTo>
                  <a:pt x="4890097" y="0"/>
                </a:lnTo>
                <a:lnTo>
                  <a:pt x="4890097" y="6985006"/>
                </a:lnTo>
                <a:lnTo>
                  <a:pt x="0" y="6985006"/>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4" name="TextBox 4"/>
          <p:cNvSpPr txBox="1"/>
          <p:nvPr/>
        </p:nvSpPr>
        <p:spPr>
          <a:xfrm>
            <a:off x="11391519" y="6452930"/>
            <a:ext cx="74866" cy="198634"/>
          </a:xfrm>
          <a:prstGeom prst="rect">
            <a:avLst/>
          </a:prstGeom>
        </p:spPr>
        <p:txBody>
          <a:bodyPr lIns="0" tIns="0" rIns="0" bIns="0" rtlCol="0" anchor="t">
            <a:spAutoFit/>
          </a:bodyPr>
          <a:lstStyle/>
          <a:p>
            <a:pPr algn="l">
              <a:lnSpc>
                <a:spcPts val="1574"/>
              </a:lnSpc>
            </a:pPr>
            <a:r>
              <a:rPr lang="en-US" sz="1125">
                <a:solidFill>
                  <a:srgbClr val="2E946B"/>
                </a:solidFill>
                <a:latin typeface="Trebuchet MS"/>
              </a:rPr>
              <a:t>8</a:t>
            </a:r>
          </a:p>
        </p:txBody>
      </p:sp>
      <p:sp>
        <p:nvSpPr>
          <p:cNvPr id="5" name="TextBox 5"/>
          <p:cNvSpPr txBox="1"/>
          <p:nvPr/>
        </p:nvSpPr>
        <p:spPr>
          <a:xfrm>
            <a:off x="373705" y="192045"/>
            <a:ext cx="7655351" cy="729488"/>
          </a:xfrm>
          <a:prstGeom prst="rect">
            <a:avLst/>
          </a:prstGeom>
        </p:spPr>
        <p:txBody>
          <a:bodyPr lIns="0" tIns="0" rIns="0" bIns="0" rtlCol="0" anchor="t">
            <a:spAutoFit/>
          </a:bodyPr>
          <a:lstStyle/>
          <a:p>
            <a:pPr algn="l">
              <a:lnSpc>
                <a:spcPts val="5991"/>
              </a:lnSpc>
            </a:pPr>
            <a:r>
              <a:rPr lang="en-US" sz="4279" spc="8" dirty="0">
                <a:solidFill>
                  <a:srgbClr val="000000"/>
                </a:solidFill>
                <a:latin typeface="Trebuchet MS Bold"/>
              </a:rPr>
              <a:t>THE WOW IN YOUR SOLUTION</a:t>
            </a:r>
          </a:p>
        </p:txBody>
      </p:sp>
      <p:sp>
        <p:nvSpPr>
          <p:cNvPr id="6" name="TextBox 6"/>
          <p:cNvSpPr txBox="1"/>
          <p:nvPr/>
        </p:nvSpPr>
        <p:spPr>
          <a:xfrm>
            <a:off x="600075" y="1219200"/>
            <a:ext cx="10334638" cy="6159700"/>
          </a:xfrm>
          <a:prstGeom prst="rect">
            <a:avLst/>
          </a:prstGeom>
        </p:spPr>
        <p:txBody>
          <a:bodyPr lIns="0" tIns="0" rIns="0" bIns="0" rtlCol="0" anchor="t">
            <a:spAutoFit/>
          </a:bodyPr>
          <a:lstStyle/>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Advanced NLP Techniques: </a:t>
            </a:r>
            <a:r>
              <a:rPr lang="en-US" dirty="0">
                <a:latin typeface="Times New Roman" panose="02020603050405020304" pitchFamily="18" charset="0"/>
                <a:cs typeface="Times New Roman" panose="02020603050405020304" pitchFamily="18" charset="0"/>
              </a:rPr>
              <a:t>Harness cutting-edge natural language processing techniques powered by </a:t>
            </a:r>
            <a:r>
              <a:rPr lang="en-US" dirty="0" err="1">
                <a:latin typeface="Times New Roman" panose="02020603050405020304" pitchFamily="18" charset="0"/>
                <a:cs typeface="Times New Roman" panose="02020603050405020304" pitchFamily="18" charset="0"/>
              </a:rPr>
              <a:t>Keras</a:t>
            </a:r>
            <a:r>
              <a:rPr lang="en-US" dirty="0">
                <a:latin typeface="Times New Roman" panose="02020603050405020304" pitchFamily="18" charset="0"/>
                <a:cs typeface="Times New Roman" panose="02020603050405020304" pitchFamily="18" charset="0"/>
              </a:rPr>
              <a:t> for precise language comprehension and context-aware responses, ensuring the </a:t>
            </a:r>
            <a:r>
              <a:rPr lang="en-US" dirty="0" err="1">
                <a:latin typeface="Times New Roman" panose="02020603050405020304" pitchFamily="18" charset="0"/>
                <a:cs typeface="Times New Roman" panose="02020603050405020304" pitchFamily="18" charset="0"/>
              </a:rPr>
              <a:t>chatbot</a:t>
            </a:r>
            <a:r>
              <a:rPr lang="en-US" dirty="0">
                <a:latin typeface="Times New Roman" panose="02020603050405020304" pitchFamily="18" charset="0"/>
                <a:cs typeface="Times New Roman" panose="02020603050405020304" pitchFamily="18" charset="0"/>
              </a:rPr>
              <a:t> delivers accurate and meaningful interactions</a:t>
            </a:r>
            <a:r>
              <a:rPr lang="en-US"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Seamless Integration: </a:t>
            </a:r>
            <a:r>
              <a:rPr lang="en-US" dirty="0">
                <a:latin typeface="Times New Roman" panose="02020603050405020304" pitchFamily="18" charset="0"/>
                <a:cs typeface="Times New Roman" panose="02020603050405020304" pitchFamily="18" charset="0"/>
              </a:rPr>
              <a:t>Seamlessly integrate the </a:t>
            </a:r>
            <a:r>
              <a:rPr lang="en-US" dirty="0" err="1">
                <a:latin typeface="Times New Roman" panose="02020603050405020304" pitchFamily="18" charset="0"/>
                <a:cs typeface="Times New Roman" panose="02020603050405020304" pitchFamily="18" charset="0"/>
              </a:rPr>
              <a:t>chatbot</a:t>
            </a:r>
            <a:r>
              <a:rPr lang="en-US" dirty="0">
                <a:latin typeface="Times New Roman" panose="02020603050405020304" pitchFamily="18" charset="0"/>
                <a:cs typeface="Times New Roman" panose="02020603050405020304" pitchFamily="18" charset="0"/>
              </a:rPr>
              <a:t> into existing platforms and systems, elevating user experience and optimizing workflow efficiency. This frictionless integration enhances user engagement and satisfaction across various touchpoints</a:t>
            </a:r>
            <a:r>
              <a:rPr lang="en-US"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Personalized Interactions: </a:t>
            </a:r>
            <a:r>
              <a:rPr lang="en-US" dirty="0">
                <a:latin typeface="Times New Roman" panose="02020603050405020304" pitchFamily="18" charset="0"/>
                <a:cs typeface="Times New Roman" panose="02020603050405020304" pitchFamily="18" charset="0"/>
              </a:rPr>
              <a:t>Implement machine learning algorithms to craft personalized interactions tailored to each user's preferences and needs. This personalized touch enhances user engagement, fosters brand loyalty, and drives conversion rates</a:t>
            </a:r>
            <a:r>
              <a:rPr lang="en-US"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Continuous Learning: </a:t>
            </a:r>
            <a:r>
              <a:rPr lang="en-US" dirty="0">
                <a:latin typeface="Times New Roman" panose="02020603050405020304" pitchFamily="18" charset="0"/>
                <a:cs typeface="Times New Roman" panose="02020603050405020304" pitchFamily="18" charset="0"/>
              </a:rPr>
              <a:t>Empower the </a:t>
            </a:r>
            <a:r>
              <a:rPr lang="en-US" dirty="0" err="1">
                <a:latin typeface="Times New Roman" panose="02020603050405020304" pitchFamily="18" charset="0"/>
                <a:cs typeface="Times New Roman" panose="02020603050405020304" pitchFamily="18" charset="0"/>
              </a:rPr>
              <a:t>chatbot</a:t>
            </a:r>
            <a:r>
              <a:rPr lang="en-US" dirty="0">
                <a:latin typeface="Times New Roman" panose="02020603050405020304" pitchFamily="18" charset="0"/>
                <a:cs typeface="Times New Roman" panose="02020603050405020304" pitchFamily="18" charset="0"/>
              </a:rPr>
              <a:t> to learn and evolve continuously through feedback loops and adaptive algorithms. By incorporating user feedback and adapting to changing contexts, the </a:t>
            </a:r>
            <a:r>
              <a:rPr lang="en-US" dirty="0" err="1">
                <a:latin typeface="Times New Roman" panose="02020603050405020304" pitchFamily="18" charset="0"/>
                <a:cs typeface="Times New Roman" panose="02020603050405020304" pitchFamily="18" charset="0"/>
              </a:rPr>
              <a:t>chatbot</a:t>
            </a:r>
            <a:r>
              <a:rPr lang="en-US" dirty="0">
                <a:latin typeface="Times New Roman" panose="02020603050405020304" pitchFamily="18" charset="0"/>
                <a:cs typeface="Times New Roman" panose="02020603050405020304" pitchFamily="18" charset="0"/>
              </a:rPr>
              <a:t> continuously improves its performance and relevance</a:t>
            </a:r>
            <a:r>
              <a:rPr lang="en-US"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Scalability and Performance: </a:t>
            </a:r>
            <a:r>
              <a:rPr lang="en-US" dirty="0">
                <a:latin typeface="Times New Roman" panose="02020603050405020304" pitchFamily="18" charset="0"/>
                <a:cs typeface="Times New Roman" panose="02020603050405020304" pitchFamily="18" charset="0"/>
              </a:rPr>
              <a:t>Architect a scalable infrastructure that ensures high performance even under increased user loads, guaranteeing a seamless and responsive </a:t>
            </a:r>
            <a:r>
              <a:rPr lang="en-US" dirty="0" err="1">
                <a:latin typeface="Times New Roman" panose="02020603050405020304" pitchFamily="18" charset="0"/>
                <a:cs typeface="Times New Roman" panose="02020603050405020304" pitchFamily="18" charset="0"/>
              </a:rPr>
              <a:t>chatbot</a:t>
            </a:r>
            <a:r>
              <a:rPr lang="en-US" dirty="0">
                <a:latin typeface="Times New Roman" panose="02020603050405020304" pitchFamily="18" charset="0"/>
                <a:cs typeface="Times New Roman" panose="02020603050405020304" pitchFamily="18" charset="0"/>
              </a:rPr>
              <a:t> experience at any scale. This scalability ensures the </a:t>
            </a:r>
            <a:r>
              <a:rPr lang="en-US" dirty="0" err="1">
                <a:latin typeface="Times New Roman" panose="02020603050405020304" pitchFamily="18" charset="0"/>
                <a:cs typeface="Times New Roman" panose="02020603050405020304" pitchFamily="18" charset="0"/>
              </a:rPr>
              <a:t>chatbot</a:t>
            </a:r>
            <a:r>
              <a:rPr lang="en-US" dirty="0">
                <a:latin typeface="Times New Roman" panose="02020603050405020304" pitchFamily="18" charset="0"/>
                <a:cs typeface="Times New Roman" panose="02020603050405020304" pitchFamily="18" charset="0"/>
              </a:rPr>
              <a:t> can grow with your business and accommodate expanding user bases without compromising performance</a:t>
            </a:r>
            <a:r>
              <a:rPr lang="en-US" dirty="0"/>
              <a:t>.</a:t>
            </a:r>
          </a:p>
          <a:p>
            <a:r>
              <a:rPr lang="en-US" dirty="0"/>
              <a:t/>
            </a:r>
            <a:br>
              <a:rPr lang="en-US" dirty="0"/>
            </a:br>
            <a:endParaRPr lang="en-US" sz="2227" dirty="0">
              <a:solidFill>
                <a:srgbClr val="000000"/>
              </a:solidFill>
              <a:latin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1162</Words>
  <Application>Microsoft Office PowerPoint</Application>
  <PresentationFormat>Custom</PresentationFormat>
  <Paragraphs>71</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Trebuchet MS Bold</vt:lpstr>
      <vt:lpstr>Trebuchet MS</vt:lpstr>
      <vt:lpstr>Times New Roman</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 chatbot using Keras</dc:title>
  <dc:creator>Thejeswini Vijay Anandan</dc:creator>
  <cp:lastModifiedBy>DELL</cp:lastModifiedBy>
  <cp:revision>4</cp:revision>
  <dcterms:created xsi:type="dcterms:W3CDTF">2006-08-16T00:00:00Z</dcterms:created>
  <dcterms:modified xsi:type="dcterms:W3CDTF">2024-04-05T06:24:13Z</dcterms:modified>
  <dc:identifier>DAGBVXuwTrI</dc:identifier>
</cp:coreProperties>
</file>