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84" r:id="rId4"/>
    <p:sldId id="293" r:id="rId5"/>
    <p:sldId id="257" r:id="rId6"/>
    <p:sldId id="272" r:id="rId7"/>
    <p:sldId id="274" r:id="rId8"/>
    <p:sldId id="277" r:id="rId9"/>
    <p:sldId id="258" r:id="rId10"/>
    <p:sldId id="267" r:id="rId11"/>
    <p:sldId id="278" r:id="rId12"/>
    <p:sldId id="268" r:id="rId13"/>
    <p:sldId id="279" r:id="rId14"/>
    <p:sldId id="269" r:id="rId15"/>
    <p:sldId id="270" r:id="rId16"/>
    <p:sldId id="271" r:id="rId17"/>
    <p:sldId id="273" r:id="rId18"/>
    <p:sldId id="280" r:id="rId19"/>
    <p:sldId id="281" r:id="rId20"/>
    <p:sldId id="282" r:id="rId21"/>
    <p:sldId id="283" r:id="rId22"/>
    <p:sldId id="260" r:id="rId23"/>
    <p:sldId id="261" r:id="rId24"/>
    <p:sldId id="286" r:id="rId25"/>
    <p:sldId id="288" r:id="rId26"/>
    <p:sldId id="289" r:id="rId27"/>
    <p:sldId id="285" r:id="rId28"/>
    <p:sldId id="290" r:id="rId29"/>
    <p:sldId id="291" r:id="rId30"/>
    <p:sldId id="292" r:id="rId31"/>
    <p:sldId id="300" r:id="rId32"/>
    <p:sldId id="299" r:id="rId33"/>
    <p:sldId id="301" r:id="rId34"/>
    <p:sldId id="294" r:id="rId35"/>
    <p:sldId id="296" r:id="rId36"/>
    <p:sldId id="297" r:id="rId37"/>
    <p:sldId id="298" r:id="rId38"/>
  </p:sldIdLst>
  <p:sldSz cx="12192000" cy="6858000"/>
  <p:notesSz cx="6858000" cy="9144000"/>
  <p:embeddedFontLst>
    <p:embeddedFont>
      <p:font typeface="나눔스퀘어_ac" panose="020B0600000101010101" pitchFamily="50" charset="-127"/>
      <p:regular r:id="rId39"/>
    </p:embeddedFont>
    <p:embeddedFont>
      <p:font typeface="나눔스퀘어_ac 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3ED36-A313-4BD0-8A76-7C8C3C85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C820-3423-41B0-8167-0BC1E666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0BDA-0693-4E3F-8626-A7E97D4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0F4D-30EC-475F-AF6F-F60BCF1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815A-EBF4-4A02-8ADE-A14EABC2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4C557-BA87-4857-8164-18CDFD70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30772-F36A-452E-B271-7539AC0FB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1649-66C7-4218-8DBC-02CB45B1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870F1-C434-413D-B7DA-CDEB127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8CF0-3076-49B1-A1AA-779812B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88B17-70D0-4617-9DB4-E43A44A9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2CEED-D225-4214-A84A-0297E783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0B6D-BCBD-4EE6-9E3A-6248192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D0085-CB3D-4B0C-A707-A0CE81A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200-4AC5-41EE-9ABF-1DFD9605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F380-893A-4446-B7E3-083E99AB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B491-E068-446E-A195-F56DE576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78E6-DF2F-4E43-9B6C-25CC378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A6F63-CB7E-4BD8-9A5B-A972BCDB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0CC3-A5D3-41C1-8E5B-ADA0C6EE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DEBF-0D64-4881-B4E1-9645B9B5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3B906-3972-4362-9799-4F31A018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4C0B8-15FC-4C7B-A36C-9DBCE68B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96C36-2400-4290-87D1-5491DB6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9B66C-AD20-4744-AE89-436D8AF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604BA-3FDE-4123-BEEF-74C11011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8633-756F-4466-AA84-5C26FE479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98AD0-D31C-46AB-9183-4D011160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25FDD-A08F-4F09-B1CB-E1EFEAD8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2EE2-AC30-423A-8A7C-32356654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A974-16BB-4257-8518-CEDF718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B501-A88E-47D4-A5DB-C832DBF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09DDE-D90F-4AD8-ACEE-37A6D6F5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5247C-9A6E-4C90-AE97-F60386DC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B5D69-7309-433E-B51A-2E2C45AA1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000CD-F197-4F66-971E-17A44EAA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BC666-35F4-4EBF-8243-630EBF3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E0F99-6AAC-4F10-AB1B-33EE6655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C4492-AA64-4DCC-A1B4-89BAEEB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1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209-85F2-4100-825C-8D24FA4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15FA7-ECF0-4803-9EDE-1A1445EC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4D42A-4AC6-4BD9-A6E1-76DD263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DE065-6A73-49A9-99D0-5393F18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81CE0-51EF-4F9D-B6AB-376F484D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89B009-EABD-45BE-A460-9F03677C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93804-0933-4217-8425-A3552EFA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21DD-B016-4446-83F7-17B20D6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518ED-0627-4EC2-9166-0F6942FE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74464-8EDA-43A6-8018-6249DB7A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61AC6-34CE-4775-AF85-309150E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8200E-3108-4D6F-BF98-E3512FE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4C651-F2C6-428F-8C7F-F765F84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04BC1-388A-4B54-A949-FC7C404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3F471-8319-4082-9FE3-90139176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D04C1-D846-4D23-BF79-F049EB1A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74782-9037-4735-AC9F-BFDACE1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068EE-8BD3-4334-B83D-9BB0EB48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3A38-F4DA-4AC7-9239-6B71A317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218F6B-D46D-4D7A-9AA1-C3E46AC1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2DA19-6E62-4A92-AE05-8B34F237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9AD1-B96B-4074-B27F-A81084EA8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05A2D-1F77-4398-8E8E-2DBC20A61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8313C-6DDF-493C-96C7-A0602315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BD3304-A3C9-42B0-8E42-5CEB9621E488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79E138-362A-4EDE-92EE-24FEF20689B1}"/>
              </a:ext>
            </a:extLst>
          </p:cNvPr>
          <p:cNvCxnSpPr>
            <a:cxnSpLocks/>
          </p:cNvCxnSpPr>
          <p:nvPr/>
        </p:nvCxnSpPr>
        <p:spPr>
          <a:xfrm>
            <a:off x="2443065" y="3429000"/>
            <a:ext cx="7268547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C0490E-1EEB-467D-960F-7E38D73630D3}"/>
              </a:ext>
            </a:extLst>
          </p:cNvPr>
          <p:cNvSpPr txBox="1"/>
          <p:nvPr/>
        </p:nvSpPr>
        <p:spPr>
          <a:xfrm>
            <a:off x="2055626" y="2645143"/>
            <a:ext cx="808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아파트 매매가 평균 및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가구 세대 수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72FFA-FC95-42B3-B563-63841DE52D80}"/>
              </a:ext>
            </a:extLst>
          </p:cNvPr>
          <p:cNvSpPr txBox="1"/>
          <p:nvPr/>
        </p:nvSpPr>
        <p:spPr>
          <a:xfrm>
            <a:off x="2564145" y="3566527"/>
            <a:ext cx="70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Wav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기반 음악 분석 및 선호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25FCA-CD74-4997-AD02-5CC36EA4E089}"/>
              </a:ext>
            </a:extLst>
          </p:cNvPr>
          <p:cNvSpPr txBox="1"/>
          <p:nvPr/>
        </p:nvSpPr>
        <p:spPr>
          <a:xfrm>
            <a:off x="7013050" y="5157117"/>
            <a:ext cx="629853" cy="73605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스마트팩토리혁신을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솔루션 개발자 양성과정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김형진</a:t>
            </a:r>
          </a:p>
        </p:txBody>
      </p:sp>
    </p:spTree>
    <p:extLst>
      <p:ext uri="{BB962C8B-B14F-4D97-AF65-F5344CB8AC3E}">
        <p14:creationId xmlns:p14="http://schemas.microsoft.com/office/powerpoint/2010/main" val="4856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B17F4A-568E-4BF2-83FA-8C22C1FC72C1}"/>
              </a:ext>
            </a:extLst>
          </p:cNvPr>
          <p:cNvGrpSpPr/>
          <p:nvPr/>
        </p:nvGrpSpPr>
        <p:grpSpPr>
          <a:xfrm>
            <a:off x="611674" y="2044654"/>
            <a:ext cx="6465075" cy="3613476"/>
            <a:chOff x="781292" y="1562534"/>
            <a:chExt cx="4199124" cy="234698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598FEEE-477B-48A1-9D57-D483A34A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92" y="1562534"/>
              <a:ext cx="4199124" cy="2346985"/>
            </a:xfrm>
            <a:prstGeom prst="rect">
              <a:avLst/>
            </a:prstGeom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6B3371-9C06-4958-94AD-9A9EAE725F30}"/>
                </a:ext>
              </a:extLst>
            </p:cNvPr>
            <p:cNvCxnSpPr>
              <a:cxnSpLocks/>
            </p:cNvCxnSpPr>
            <p:nvPr/>
          </p:nvCxnSpPr>
          <p:spPr>
            <a:xfrm>
              <a:off x="799954" y="3853533"/>
              <a:ext cx="4036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78111B-DFDD-4B6C-9232-F0C67452E257}"/>
              </a:ext>
            </a:extLst>
          </p:cNvPr>
          <p:cNvGrpSpPr/>
          <p:nvPr/>
        </p:nvGrpSpPr>
        <p:grpSpPr>
          <a:xfrm>
            <a:off x="7535061" y="2730332"/>
            <a:ext cx="5533897" cy="698668"/>
            <a:chOff x="5580019" y="2348160"/>
            <a:chExt cx="5533897" cy="6986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5E19-10DB-43C8-A926-9E87AC5ACD70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 달 범위로 나뉘어져 있는 데이터 병합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37F1C7-2666-49A6-A386-2688AF3F8C07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데이터 개수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2,544,084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5FEC09-095C-477C-ACD9-A680816AA7CF}"/>
              </a:ext>
            </a:extLst>
          </p:cNvPr>
          <p:cNvGrpSpPr/>
          <p:nvPr/>
        </p:nvGrpSpPr>
        <p:grpSpPr>
          <a:xfrm>
            <a:off x="7535061" y="3613863"/>
            <a:ext cx="5533897" cy="703716"/>
            <a:chOff x="5580019" y="3231691"/>
            <a:chExt cx="5533897" cy="7037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85ACC-9A56-458F-B076-C6D3EB13149C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시군구열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분리 및 면적당 거래금액 산출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9710DE-BEDC-45A2-B6E0-E2F7A4B2064E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열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[‘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시도명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면적당금액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만원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)’]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17FB6B-169D-4E2C-A6A7-6DE9BC3B91FD}"/>
              </a:ext>
            </a:extLst>
          </p:cNvPr>
          <p:cNvSpPr/>
          <p:nvPr/>
        </p:nvSpPr>
        <p:spPr>
          <a:xfrm>
            <a:off x="1828801" y="2016661"/>
            <a:ext cx="819734" cy="3250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ADA76D-15B1-4CC1-9D43-C0664EEDC19F}"/>
              </a:ext>
            </a:extLst>
          </p:cNvPr>
          <p:cNvGrpSpPr/>
          <p:nvPr/>
        </p:nvGrpSpPr>
        <p:grpSpPr>
          <a:xfrm>
            <a:off x="5312307" y="3079666"/>
            <a:ext cx="5533897" cy="698668"/>
            <a:chOff x="5580019" y="2348160"/>
            <a:chExt cx="5533897" cy="698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78CD47-DF1A-4E0D-804F-89F07B2A39AB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리 단위로 정리되어 있는 데이터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기준으로 통합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F40EF1-C3AB-4DFA-B3F7-98D82716CEDD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통합 후 데이터 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2,367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F21786B-3601-43C8-9CE5-F0A291CC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864379" cy="414581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0D85CB-C113-4FFC-B40F-7BA8212010F5}"/>
              </a:ext>
            </a:extLst>
          </p:cNvPr>
          <p:cNvSpPr/>
          <p:nvPr/>
        </p:nvSpPr>
        <p:spPr>
          <a:xfrm>
            <a:off x="3097370" y="1850328"/>
            <a:ext cx="532238" cy="372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51E3D6C-7930-402A-95F6-DD4D680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3" y="1561187"/>
            <a:ext cx="7992842" cy="417548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CDDC03D-60E0-47FD-A1B7-72A4F4D8E5B1}"/>
              </a:ext>
            </a:extLst>
          </p:cNvPr>
          <p:cNvGrpSpPr/>
          <p:nvPr/>
        </p:nvGrpSpPr>
        <p:grpSpPr>
          <a:xfrm>
            <a:off x="8954287" y="2635376"/>
            <a:ext cx="2913864" cy="1587247"/>
            <a:chOff x="5572911" y="2244257"/>
            <a:chExt cx="5533897" cy="15872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7B2E63E-4D40-45E3-AA12-CF22E15D5F19}"/>
                </a:ext>
              </a:extLst>
            </p:cNvPr>
            <p:cNvGrpSpPr/>
            <p:nvPr/>
          </p:nvGrpSpPr>
          <p:grpSpPr>
            <a:xfrm>
              <a:off x="5572911" y="2244257"/>
              <a:ext cx="5533897" cy="698668"/>
              <a:chOff x="5580019" y="2348160"/>
              <a:chExt cx="5533897" cy="69866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7E5811-5381-42BC-B808-2EFBDA04EDF0}"/>
                  </a:ext>
                </a:extLst>
              </p:cNvPr>
              <p:cNvSpPr txBox="1"/>
              <p:nvPr/>
            </p:nvSpPr>
            <p:spPr>
              <a:xfrm>
                <a:off x="5580019" y="2348160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불필요한 데이터 제거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AF95B4-8F8E-4121-9ECA-D619252EF818}"/>
                  </a:ext>
                </a:extLst>
              </p:cNvPr>
              <p:cNvSpPr txBox="1"/>
              <p:nvPr/>
            </p:nvSpPr>
            <p:spPr>
              <a:xfrm>
                <a:off x="5822617" y="2677496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[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행정기관코드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기준연월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',’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]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0BC805A-45CB-4618-A18B-E6722836D60D}"/>
                </a:ext>
              </a:extLst>
            </p:cNvPr>
            <p:cNvGrpSpPr/>
            <p:nvPr/>
          </p:nvGrpSpPr>
          <p:grpSpPr>
            <a:xfrm>
              <a:off x="5572911" y="3127788"/>
              <a:ext cx="5533897" cy="703716"/>
              <a:chOff x="5580019" y="3231691"/>
              <a:chExt cx="5533897" cy="70371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BF4C06-A2F6-449A-869C-B8AEB3F6AC3A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미성년자를 기준으로 데이터 정리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1792F4-5E7A-417C-BA42-5CE68F561BA9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나이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&lt; 18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60DBF-1FD1-475A-BEDC-C2EF3E576F27}"/>
              </a:ext>
            </a:extLst>
          </p:cNvPr>
          <p:cNvSpPr/>
          <p:nvPr/>
        </p:nvSpPr>
        <p:spPr>
          <a:xfrm>
            <a:off x="4038600" y="1580237"/>
            <a:ext cx="45243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073C9A-990D-4864-B623-E68C5CBB8439}"/>
              </a:ext>
            </a:extLst>
          </p:cNvPr>
          <p:cNvSpPr/>
          <p:nvPr/>
        </p:nvSpPr>
        <p:spPr>
          <a:xfrm>
            <a:off x="2103754" y="1567656"/>
            <a:ext cx="10299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6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EDDAD0-4275-44D5-8477-2CDED60C8B67}"/>
              </a:ext>
            </a:extLst>
          </p:cNvPr>
          <p:cNvGrpSpPr/>
          <p:nvPr/>
        </p:nvGrpSpPr>
        <p:grpSpPr>
          <a:xfrm>
            <a:off x="5779033" y="3282665"/>
            <a:ext cx="5079468" cy="698668"/>
            <a:chOff x="5580019" y="2348160"/>
            <a:chExt cx="5533897" cy="6986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DAA467-8833-467B-9238-443D9A65C128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나이 선정 기준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 이유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5B152B-EE6C-47AE-91B3-413C1E9C0395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18,19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세에서 대학가를 기준으로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수가 튀는 경향이 있음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F4193C9-F0CF-4C2B-A6AE-2F9C953B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959860" cy="414581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2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446955-6C0D-4A8F-99EE-C5ED792FC13C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283AF4-3B6B-4670-B492-FD839C883320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664FB-C81B-43A8-BE1E-D9A38294B83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84C8FF-88F6-4F6D-B3CE-84D602192217}"/>
              </a:ext>
            </a:extLst>
          </p:cNvPr>
          <p:cNvGrpSpPr/>
          <p:nvPr/>
        </p:nvGrpSpPr>
        <p:grpSpPr>
          <a:xfrm>
            <a:off x="7068244" y="2824034"/>
            <a:ext cx="5533897" cy="1587247"/>
            <a:chOff x="5580019" y="2198864"/>
            <a:chExt cx="5533897" cy="1587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1B0407-5EE1-4D41-9A1B-0FF10D38A40F}"/>
                </a:ext>
              </a:extLst>
            </p:cNvPr>
            <p:cNvSpPr txBox="1"/>
            <p:nvPr/>
          </p:nvSpPr>
          <p:spPr>
            <a:xfrm>
              <a:off x="5580019" y="2198864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추가로 지역별 인구등록 수 데이터 기준 인구 비율 산출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9FC477-FC74-4997-BEC5-521608962BE6}"/>
                </a:ext>
              </a:extLst>
            </p:cNvPr>
            <p:cNvGrpSpPr/>
            <p:nvPr/>
          </p:nvGrpSpPr>
          <p:grpSpPr>
            <a:xfrm>
              <a:off x="5580019" y="3082395"/>
              <a:ext cx="5533897" cy="703716"/>
              <a:chOff x="5580019" y="3231691"/>
              <a:chExt cx="5533897" cy="70371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DAC9F1-6005-4757-9117-2DE484553D89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세개의 데이터 셋을 병합하여 지역별 데이터 셋 제작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336B7-4ED8-4D0A-972C-EF3359DC7C3E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가구수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면적당 아파트 매매가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주민등록 인구수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8399EE-9396-481D-A5EF-311E851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1830344"/>
            <a:ext cx="6341731" cy="357985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9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특별시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광역시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자치시의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기준으로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A055D-4C20-4A29-8450-DCD484FA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4017" cy="3579126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0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470313" y="536734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271E41-958F-48DD-9347-32D1E6D6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8" y="1536469"/>
            <a:ext cx="10911423" cy="301520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1B143-35F0-4E01-A470-4155A78EC31A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시군구명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기준을 잡고 경향성을 보기 위해서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이하의 데이터는 제외하여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8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3C4E47F-2CCC-44EC-B516-D167A9F60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2351" cy="302161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-2393722" y="496172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8D4D2-BDA4-400B-9425-03BD297D8337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가정이 맞아 떨어지는 경향을 보이는 그래프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D24F42D-E00D-4B77-9D30-77D4BEDFC65C}"/>
              </a:ext>
            </a:extLst>
          </p:cNvPr>
          <p:cNvCxnSpPr/>
          <p:nvPr/>
        </p:nvCxnSpPr>
        <p:spPr>
          <a:xfrm flipV="1">
            <a:off x="1561381" y="1854679"/>
            <a:ext cx="7755147" cy="1949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7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C205DA-F327-4D9A-BF68-9DA46E28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1" y="1526944"/>
            <a:ext cx="10884017" cy="366966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AE0E1-2527-48E1-BD3E-D7617993F80E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가정과 상반되는 그래프들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9107A-99E4-4DEE-8AEC-2BBE7A4D3C8D}"/>
              </a:ext>
            </a:extLst>
          </p:cNvPr>
          <p:cNvSpPr/>
          <p:nvPr/>
        </p:nvSpPr>
        <p:spPr>
          <a:xfrm>
            <a:off x="1296954" y="1554936"/>
            <a:ext cx="172274" cy="3371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4024A-79CF-4633-948E-ECB4FD83F356}"/>
              </a:ext>
            </a:extLst>
          </p:cNvPr>
          <p:cNvSpPr txBox="1"/>
          <p:nvPr/>
        </p:nvSpPr>
        <p:spPr>
          <a:xfrm>
            <a:off x="1149345" y="4804611"/>
            <a:ext cx="7061595" cy="13132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가구 세대는 아파트 뿐 아니라 단독주택과 같은 부동산도 포함 하지 않음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 목적의 부동산 구입이 아닌 상속을 목적으로 하는 부동산 구입이 더 많을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7B36E-DF3D-4BFC-94B8-774593E5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737049"/>
            <a:ext cx="2361600" cy="236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24C3E-9C8C-429D-99A8-92E8B369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31" y="1737049"/>
            <a:ext cx="2361599" cy="23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828280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3124D0-9C6B-4151-AD9D-035EE853EE4D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1796843"/>
            <a:chExt cx="73785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7C38F9-0682-4F68-96F5-51045FBD5234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9313A-E3CE-4CCC-BEE8-9D4D24F84E9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95D2B91-5807-49A6-825B-C89FE3938DE3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E479D-390E-45D5-9D91-95EA52BEC7BF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60E422-DDFA-4380-8FB5-0193C632E782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C449A7-BB0B-4B24-82BF-5AEF7BC5C5D3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915E0E-5DEE-434C-8571-4866CD6B41C7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88150F-6586-407F-90BC-6F406EFE3A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24EBC56-3E16-4612-9CC9-3CDF3BD0CC44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6AF4B6-77D5-472C-9157-A5748DF4536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BB78F6-EFC2-4E2F-A3A9-F01A41DA88F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63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기준 음악 추천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048B5D-921D-4B1A-A3A4-33EF09315016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B231DB-7E54-411A-85CA-52CD14CC2255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A85B43-1CCA-4C31-8199-134D63EC4D42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(wav),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2BF12B-ACCF-4780-B3A8-DDD07139834B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FDFC8E-9119-4B4C-AC96-81D15AF9006A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(DNN)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65675B-A57E-4A83-A8DD-D0579DB43E9E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D430DA-7121-458A-A8EF-0452EB08012E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8BE8A2-0944-45B6-8454-7941D13CF6D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F843FD-7AD0-459C-90C4-40B2CE443E00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음악 재생목록 기준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4F28CC-3B9D-4058-A578-C82AC4258066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4CEC12-8C3A-49BE-A6E6-D1BA417EAFB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99BD26-404F-4816-91B9-82A1D7F23D4D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Sigmoid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 이진분류 학습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A0DF3C-D659-4E26-BCCC-C0BA961EF8B4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35E7-0DFF-4F6B-8332-0740152739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293944-83F1-43C1-8F71-C85A13676945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분리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해놨던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test_data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정확도 측정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01ACDB-959B-4C7D-A3AB-54B370BAC6DC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5BF797-31DD-4FCF-922C-F1D471FE1111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4720A7-7831-449A-9098-78636D1CE8C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멜론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차트를 기준으로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실활용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EE8BD7-E891-45F3-88AF-ACC39BF93287}"/>
              </a:ext>
            </a:extLst>
          </p:cNvPr>
          <p:cNvGrpSpPr/>
          <p:nvPr/>
        </p:nvGrpSpPr>
        <p:grpSpPr>
          <a:xfrm>
            <a:off x="1144562" y="3229352"/>
            <a:ext cx="5399299" cy="369332"/>
            <a:chOff x="953909" y="1977808"/>
            <a:chExt cx="5399299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F976D60-EF4D-49FD-B0DA-7E977BCCFA63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1AC8-318E-463F-9168-3A1F73EBBBA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np.array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파일로 변환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5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4893306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재생목록을 기준으로 새로운 재생목록 추천이 가능할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B3F0CA-C62C-4BFB-8803-4566624A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884182"/>
            <a:ext cx="2361600" cy="236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8A75D-0C08-4C5E-8C12-1F7B88DE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69" y="1884182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C36BD3-50A1-49DC-825C-2FC69020CCF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6B8D21-10FC-4C1F-B296-1CFA408944BD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E8A0C-F419-44F4-A1E9-B80514E232E5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8DE5D-2D23-4A8F-B5C3-D30F4EB299CB}"/>
              </a:ext>
            </a:extLst>
          </p:cNvPr>
          <p:cNvSpPr txBox="1"/>
          <p:nvPr/>
        </p:nvSpPr>
        <p:spPr>
          <a:xfrm>
            <a:off x="3136889" y="6330261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ABD56-B531-4724-B72E-69ED3387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6" y="1330547"/>
            <a:ext cx="8564706" cy="481848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0F7EC-4F55-40A1-A449-EEEB30C629F5}"/>
              </a:ext>
            </a:extLst>
          </p:cNvPr>
          <p:cNvCxnSpPr/>
          <p:nvPr/>
        </p:nvCxnSpPr>
        <p:spPr>
          <a:xfrm>
            <a:off x="4365941" y="2230016"/>
            <a:ext cx="2454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C15C5-FFD3-4D60-8905-CF308260CE4C}"/>
              </a:ext>
            </a:extLst>
          </p:cNvPr>
          <p:cNvSpPr txBox="1"/>
          <p:nvPr/>
        </p:nvSpPr>
        <p:spPr>
          <a:xfrm>
            <a:off x="6820678" y="1980036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565AA-9B83-491D-8313-0C44A5FBD8D5}"/>
              </a:ext>
            </a:extLst>
          </p:cNvPr>
          <p:cNvSpPr txBox="1"/>
          <p:nvPr/>
        </p:nvSpPr>
        <p:spPr>
          <a:xfrm>
            <a:off x="4365941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4FD16B-E549-4697-A18D-4F1AF0CAD1D7}"/>
              </a:ext>
            </a:extLst>
          </p:cNvPr>
          <p:cNvCxnSpPr/>
          <p:nvPr/>
        </p:nvCxnSpPr>
        <p:spPr>
          <a:xfrm>
            <a:off x="5887616" y="5106955"/>
            <a:ext cx="6344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8AD838-B9AD-4CB0-9469-5448C12D3D78}"/>
              </a:ext>
            </a:extLst>
          </p:cNvPr>
          <p:cNvSpPr txBox="1"/>
          <p:nvPr/>
        </p:nvSpPr>
        <p:spPr>
          <a:xfrm>
            <a:off x="6680718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.wav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3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65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3880463" y="4394219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가장 긴 음악을 기준으로 독립변수 데이터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303 -&gt; 1138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7169" r="10545" b="8848"/>
          <a:stretch/>
        </p:blipFill>
        <p:spPr>
          <a:xfrm>
            <a:off x="2207294" y="2464561"/>
            <a:ext cx="2831828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8DF8B-2292-457E-AD77-E73AB1F1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85" y="2464561"/>
            <a:ext cx="2184061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959149-9EF2-45FB-96C4-3F822951CD5C}"/>
              </a:ext>
            </a:extLst>
          </p:cNvPr>
          <p:cNvCxnSpPr/>
          <p:nvPr/>
        </p:nvCxnSpPr>
        <p:spPr>
          <a:xfrm>
            <a:off x="5261742" y="2980481"/>
            <a:ext cx="1856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7CB47-C434-43B4-BDA3-D3F91B6D61E0}"/>
              </a:ext>
            </a:extLst>
          </p:cNvPr>
          <p:cNvSpPr txBox="1"/>
          <p:nvPr/>
        </p:nvSpPr>
        <p:spPr>
          <a:xfrm>
            <a:off x="6614331" y="3179700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 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종속변수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79423-E220-4C9F-B6D8-E79EF8D6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422813"/>
            <a:ext cx="4711175" cy="239765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5F8DB-6881-4CF0-8B07-EA02E180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1533772"/>
            <a:ext cx="3648584" cy="149563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5C46BC-7AFB-44E5-A02F-056C0021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1" t="18403" r="1765"/>
          <a:stretch/>
        </p:blipFill>
        <p:spPr>
          <a:xfrm>
            <a:off x="720925" y="3586401"/>
            <a:ext cx="5572624" cy="21764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C0957-805F-4E7A-80B5-E32840C4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63" y="4603043"/>
            <a:ext cx="3267531" cy="113363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D222F-99AD-4A23-A68E-B95DEB616D97}"/>
              </a:ext>
            </a:extLst>
          </p:cNvPr>
          <p:cNvSpPr txBox="1"/>
          <p:nvPr/>
        </p:nvSpPr>
        <p:spPr>
          <a:xfrm>
            <a:off x="6707637" y="2032289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생성이 아니기에 시계열이 아닌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DNN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79ECB-4B70-409D-A3EF-ACB74CE1A9A1}"/>
              </a:ext>
            </a:extLst>
          </p:cNvPr>
          <p:cNvSpPr txBox="1"/>
          <p:nvPr/>
        </p:nvSpPr>
        <p:spPr>
          <a:xfrm>
            <a:off x="6707637" y="3445926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 변수가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분류 되기에 이진 분류로 측정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888926-A704-4C36-99D4-DF5F9499C021}"/>
              </a:ext>
            </a:extLst>
          </p:cNvPr>
          <p:cNvSpPr txBox="1"/>
          <p:nvPr/>
        </p:nvSpPr>
        <p:spPr>
          <a:xfrm>
            <a:off x="6707637" y="4859563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방지를 위하여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EarlyStopping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3833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C389A5-A684-46CF-B93C-7013E873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3" y="1463219"/>
            <a:ext cx="10410825" cy="472440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8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3844212" y="5195890"/>
            <a:ext cx="433146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분류 해 놓은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셋으로 모델 평가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3F04AA-122B-45A6-AE87-59674B16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17" y="2044654"/>
            <a:ext cx="2361600" cy="236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7C3AB-266B-48B9-A218-9D3C5AEE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49" y="1828097"/>
            <a:ext cx="5889034" cy="160090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5B4D04-917B-4301-B88E-AF8277D1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37" y="3648048"/>
            <a:ext cx="2797458" cy="132879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A64AE7-887C-4307-9F07-CE8DD65389E5}"/>
              </a:ext>
            </a:extLst>
          </p:cNvPr>
          <p:cNvSpPr txBox="1"/>
          <p:nvPr/>
        </p:nvSpPr>
        <p:spPr>
          <a:xfrm>
            <a:off x="7860764" y="3849304"/>
            <a:ext cx="433146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>
            <a:noAutofit/>
          </a:bodyPr>
          <a:lstStyle/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Confusion matrix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57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3C5A22-469C-40FD-A009-F1BC8BBF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016662"/>
            <a:ext cx="4229690" cy="286742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589ED5-BFCF-4321-9F44-51CAF50D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02" y="5091677"/>
            <a:ext cx="4982270" cy="27626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DAF931-F2B4-464E-9408-27246835C6F8}"/>
              </a:ext>
            </a:extLst>
          </p:cNvPr>
          <p:cNvSpPr txBox="1"/>
          <p:nvPr/>
        </p:nvSpPr>
        <p:spPr>
          <a:xfrm>
            <a:off x="6742249" y="2500516"/>
            <a:ext cx="2743897" cy="28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모델 멜론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차트를 기준으로 실행하여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실사용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평가와 다르게 예측 값이 재생목록 선정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기준과 다르다고 느낌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52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A249E8-831A-46BA-937C-B229944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2" y="2016662"/>
            <a:ext cx="2361600" cy="23616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2AA11-D127-441F-9FA2-EBBA9FE4C3F1}"/>
              </a:ext>
            </a:extLst>
          </p:cNvPr>
          <p:cNvSpPr txBox="1"/>
          <p:nvPr/>
        </p:nvSpPr>
        <p:spPr>
          <a:xfrm>
            <a:off x="2700051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데이터량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1E8547-B85C-4902-ABD3-54F37F05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05" y="2016662"/>
            <a:ext cx="2361594" cy="2361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DE1FFB-D80D-4737-B9EB-9F17DDA6524A}"/>
              </a:ext>
            </a:extLst>
          </p:cNvPr>
          <p:cNvSpPr txBox="1"/>
          <p:nvPr/>
        </p:nvSpPr>
        <p:spPr>
          <a:xfrm>
            <a:off x="7156616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전이학습의 필요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48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4515275" y="4868848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6543855" y="4868848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2E558B-3C6D-4D46-9F4A-1FDD56FA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961945"/>
            <a:ext cx="965969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4E639C-A61C-4CC9-B8D8-009DB6FB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5" y="2101443"/>
            <a:ext cx="5177874" cy="26551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14B0AE-1E13-45F5-AD84-A42EBF5F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09" y="2101443"/>
            <a:ext cx="5322833" cy="26551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2854255" y="5201772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8146152" y="5201772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9D39BB-AEEB-465B-940C-8E8DD138D269}"/>
              </a:ext>
            </a:extLst>
          </p:cNvPr>
          <p:cNvSpPr/>
          <p:nvPr/>
        </p:nvSpPr>
        <p:spPr>
          <a:xfrm>
            <a:off x="6469744" y="3341748"/>
            <a:ext cx="467951" cy="257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4A0908-63EB-4874-BA50-B9B1A244D845}"/>
              </a:ext>
            </a:extLst>
          </p:cNvPr>
          <p:cNvSpPr/>
          <p:nvPr/>
        </p:nvSpPr>
        <p:spPr>
          <a:xfrm>
            <a:off x="2748280" y="3749878"/>
            <a:ext cx="1379103" cy="13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27B859-7489-4C91-AA8B-89EF2793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2742772"/>
            <a:ext cx="5536734" cy="184365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2783284" y="5201772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8146152" y="5201772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2060C-4FAE-466D-9CE8-7F605DD1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01" y="2168554"/>
            <a:ext cx="4476016" cy="25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85497D-13C2-4839-B24D-3F1916273EC6}"/>
              </a:ext>
            </a:extLst>
          </p:cNvPr>
          <p:cNvSpPr txBox="1"/>
          <p:nvPr/>
        </p:nvSpPr>
        <p:spPr>
          <a:xfrm>
            <a:off x="2866920" y="3247645"/>
            <a:ext cx="6584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재생목록 기반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다운로드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D3978C-7720-4C30-9A62-3D1EE0EA608D}"/>
              </a:ext>
            </a:extLst>
          </p:cNvPr>
          <p:cNvSpPr/>
          <p:nvPr/>
        </p:nvSpPr>
        <p:spPr>
          <a:xfrm>
            <a:off x="1115970" y="3190412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개발환경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73A9FF-8FDB-4699-91FA-F68BD8FA4A73}"/>
              </a:ext>
            </a:extLst>
          </p:cNvPr>
          <p:cNvSpPr/>
          <p:nvPr/>
        </p:nvSpPr>
        <p:spPr>
          <a:xfrm>
            <a:off x="1115970" y="1443316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EF3C3-01A5-42E3-ACB9-D0B348BAC7C2}"/>
              </a:ext>
            </a:extLst>
          </p:cNvPr>
          <p:cNvSpPr txBox="1"/>
          <p:nvPr/>
        </p:nvSpPr>
        <p:spPr>
          <a:xfrm>
            <a:off x="2866921" y="1443316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Windows 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E76EE-6AA8-4375-A3E1-0BFCE657BF4A}"/>
              </a:ext>
            </a:extLst>
          </p:cNvPr>
          <p:cNvSpPr/>
          <p:nvPr/>
        </p:nvSpPr>
        <p:spPr>
          <a:xfrm>
            <a:off x="1115970" y="2031354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Language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594B-2CEE-48C9-A673-621A71C7A53B}"/>
              </a:ext>
            </a:extLst>
          </p:cNvPr>
          <p:cNvSpPr txBox="1"/>
          <p:nvPr/>
        </p:nvSpPr>
        <p:spPr>
          <a:xfrm>
            <a:off x="2866921" y="2031354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Python 3.10.9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A83188-2923-4DF6-B0DA-2CF7E58F65BD}"/>
              </a:ext>
            </a:extLst>
          </p:cNvPr>
          <p:cNvSpPr/>
          <p:nvPr/>
        </p:nvSpPr>
        <p:spPr>
          <a:xfrm>
            <a:off x="1115970" y="2610883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BE8E2-D7C9-47E7-BE97-CCAEC95C9500}"/>
              </a:ext>
            </a:extLst>
          </p:cNvPr>
          <p:cNvSpPr txBox="1"/>
          <p:nvPr/>
        </p:nvSpPr>
        <p:spPr>
          <a:xfrm>
            <a:off x="2866921" y="2610883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Anaconda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jupyter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notebook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E0678-0945-4689-8D1E-23E964AFD115}"/>
              </a:ext>
            </a:extLst>
          </p:cNvPr>
          <p:cNvSpPr/>
          <p:nvPr/>
        </p:nvSpPr>
        <p:spPr>
          <a:xfrm>
            <a:off x="1115970" y="4150339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70C26-3EA9-4825-B12D-7C1E3C21681A}"/>
              </a:ext>
            </a:extLst>
          </p:cNvPr>
          <p:cNvSpPr txBox="1"/>
          <p:nvPr/>
        </p:nvSpPr>
        <p:spPr>
          <a:xfrm>
            <a:off x="2866921" y="4150339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0.10.2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데이터 특징 벡터화 라이브러리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1.23.5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학습용 데이터 생성 및 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 1.5.3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Tensorflow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2.10.0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인공지능 학습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Matplotlib 3.7.0, Seaborn 0.12.2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8C4C7-7E17-4F19-815C-36B3B7A959B4}"/>
              </a:ext>
            </a:extLst>
          </p:cNvPr>
          <p:cNvSpPr txBox="1"/>
          <p:nvPr/>
        </p:nvSpPr>
        <p:spPr>
          <a:xfrm>
            <a:off x="2866920" y="5751358"/>
            <a:ext cx="6584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fastapi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EC073E-B4BC-4C46-A680-82FF478C2CD3}"/>
              </a:ext>
            </a:extLst>
          </p:cNvPr>
          <p:cNvSpPr/>
          <p:nvPr/>
        </p:nvSpPr>
        <p:spPr>
          <a:xfrm>
            <a:off x="1115970" y="5694125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2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DC64E7-9698-43FD-9A27-B8AAB169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89" y="997094"/>
            <a:ext cx="8845421" cy="562306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57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78A7F-CFB6-4CED-A313-AF88AFD27A85}"/>
              </a:ext>
            </a:extLst>
          </p:cNvPr>
          <p:cNvSpPr/>
          <p:nvPr/>
        </p:nvSpPr>
        <p:spPr>
          <a:xfrm>
            <a:off x="1115970" y="1664255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4D28C-AFA4-4B30-A2C3-6922B81AE84E}"/>
              </a:ext>
            </a:extLst>
          </p:cNvPr>
          <p:cNvSpPr txBox="1"/>
          <p:nvPr/>
        </p:nvSpPr>
        <p:spPr>
          <a:xfrm>
            <a:off x="2904244" y="1675322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https://www.flaticon.com/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F39FB-7C33-49CC-8543-F93AC069A2C5}"/>
              </a:ext>
            </a:extLst>
          </p:cNvPr>
          <p:cNvSpPr txBox="1"/>
          <p:nvPr/>
        </p:nvSpPr>
        <p:spPr>
          <a:xfrm>
            <a:off x="2904244" y="2598651"/>
            <a:ext cx="666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71CC2-F0CD-456E-81EC-AB74221624FA}"/>
              </a:ext>
            </a:extLst>
          </p:cNvPr>
          <p:cNvSpPr/>
          <p:nvPr/>
        </p:nvSpPr>
        <p:spPr>
          <a:xfrm>
            <a:off x="1115970" y="259865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581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E201D4-E788-4402-B159-2F87CF8AB73D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81DF-CB5F-43EB-8950-A502CB184E5B}"/>
              </a:ext>
            </a:extLst>
          </p:cNvPr>
          <p:cNvSpPr txBox="1"/>
          <p:nvPr/>
        </p:nvSpPr>
        <p:spPr>
          <a:xfrm>
            <a:off x="820381" y="-1643433"/>
            <a:ext cx="6704544" cy="7877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 시발</a:t>
            </a:r>
            <a:endParaRPr lang="en-US" altLang="ko-KR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질문은 </a:t>
            </a:r>
            <a:r>
              <a:rPr lang="ko-KR" altLang="en-US" sz="5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안받습니다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A468-C710-4FD3-8A4D-3E1FAF9B5EB1}"/>
              </a:ext>
            </a:extLst>
          </p:cNvPr>
          <p:cNvSpPr txBox="1"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387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2492A5-BB33-461B-A586-1BF0B22E9641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953909" y="1977808"/>
            <a:chExt cx="737853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E570F5-EAD0-47D2-98F0-039079C5A3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3B1F9D-28EE-427B-8B9D-C551FE04F33D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개발일정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EB2203-A73C-4079-8D5F-762AB9D81ACC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791D7A-A8DF-4D41-8C3E-E8B83C453AF4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D417F3-8316-4050-AD11-E208784E25A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개발환경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마무리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웹구현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마무리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76BFC0-0248-4890-9884-1BABEFE355B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1796843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1065E8-A211-4C6D-AEA0-BE4A707FF341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B4D1C-8268-45F0-A295-5180D068470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참조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67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세대 수 기준 아파트 매매가 평균 분석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52D651-52E2-48A5-84A9-FB6F59F3406E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FA5DBF6-54F6-4D46-9207-A2CE0AF3ADB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DC779-C086-48E2-A0E9-7CA40D4646AA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csv),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754919-2D05-49A0-B50E-BA18BCAA51D9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BAA6BD-2647-49B8-B278-FFDF855AD9A7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분류 및 시각화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(seaborn)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716DDFB-036E-49EE-8F4A-027140EA91A1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930761-D1BD-4C68-8AC5-16BED6D7D40F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4DF45D-1342-471C-B49C-745D8C93ABB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0A5B17-C0A1-497D-BA96-D0F15101A174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크롤링을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–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국가교통부 실거래가 공개시스템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(201701~202501) 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C159BE-D397-4AA8-8EA5-EBBC7CB4820F}"/>
              </a:ext>
            </a:extLst>
          </p:cNvPr>
          <p:cNvGrpSpPr/>
          <p:nvPr/>
        </p:nvGrpSpPr>
        <p:grpSpPr>
          <a:xfrm>
            <a:off x="1144562" y="2861544"/>
            <a:ext cx="5399299" cy="369332"/>
            <a:chOff x="953909" y="1977808"/>
            <a:chExt cx="5399299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EF8079-3FC8-4687-904A-21AD7FE405E9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94955-4035-4FB2-8876-D2326464100C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행정안전부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행정동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성별 연령별 주민등록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인세대수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(data.go.kr)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39B0F1-3301-46F9-BCF1-B13D2B5CF29D}"/>
              </a:ext>
            </a:extLst>
          </p:cNvPr>
          <p:cNvSpPr txBox="1"/>
          <p:nvPr/>
        </p:nvSpPr>
        <p:spPr>
          <a:xfrm>
            <a:off x="1236281" y="3244299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      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행정안전부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행정동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연령별 주민등록 인구수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(data.go.kr)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0B0C284-2C12-4305-9C9B-69E5B591B779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6689D-21E8-4CE5-B402-06EE37C85DE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460CAD-5544-4010-B84C-5880426788EB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시각화를 위한 데이터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Drop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및 구획화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939EA9-A517-4AF3-A172-0D48DC685A3E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F204FD-DE53-4C2D-A85D-9CBB1FFDB45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B167A0-1361-484A-BF92-429C8DA3AD1F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Seaborn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이용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Barplot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데이터의 경향성 파악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B50AAB-0622-430B-A62D-2BF6296ACAEE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B7FF221-21DA-4513-B7CC-D10049600B2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A7C804-4A7C-457A-B284-0784C40B9088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상관관계 분석 및 가설 검증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E32A85-04D7-40F7-BDA8-01580CF8F70C}"/>
              </a:ext>
            </a:extLst>
          </p:cNvPr>
          <p:cNvGrpSpPr/>
          <p:nvPr/>
        </p:nvGrpSpPr>
        <p:grpSpPr>
          <a:xfrm>
            <a:off x="1144562" y="3629674"/>
            <a:ext cx="5399299" cy="369332"/>
            <a:chOff x="953909" y="1977808"/>
            <a:chExt cx="5399299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3C3CB5-4836-4556-8A2D-41DD71A5AF0A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349351-D566-4873-8022-B30D449BB703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활용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각 통계자료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2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E965B9-526D-422E-A7E9-945C985B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37" y="1378795"/>
            <a:ext cx="2361600" cy="236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3998822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본인 명의의 집을 소유할 경제 능력을 가지기 어렵다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347821-2027-4CB8-AC2F-8527F544B8D6}"/>
              </a:ext>
            </a:extLst>
          </p:cNvPr>
          <p:cNvGrpSpPr/>
          <p:nvPr/>
        </p:nvGrpSpPr>
        <p:grpSpPr>
          <a:xfrm>
            <a:off x="644400" y="5475066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8CC551-C7F8-40F1-9C12-2C000FF26A73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따라서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가구의 경우 본인 거주를 위한 목적으로 집을 소유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하고 있을 확률이 극히 낮다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FE64F5-1C88-472A-B97C-617E4094C2C7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7C21D62-114E-4D11-A700-68BD4391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12" y="1378796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3013C0-3B48-4848-9BCC-40162B1227DF}"/>
              </a:ext>
            </a:extLst>
          </p:cNvPr>
          <p:cNvGrpSpPr/>
          <p:nvPr/>
        </p:nvGrpSpPr>
        <p:grpSpPr>
          <a:xfrm>
            <a:off x="644400" y="4172212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023F5-3201-4593-A1B1-701B0F4B47A8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 평균이 높을수록 상속 혹은 투자를 위하여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자식의 명의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이용하는 경우가 많을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69D29F-EA15-4A86-B415-BCA70C3D6F4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13A46F-F484-45FB-8A6E-47CDB2C4C78B}"/>
              </a:ext>
            </a:extLst>
          </p:cNvPr>
          <p:cNvGrpSpPr/>
          <p:nvPr/>
        </p:nvGrpSpPr>
        <p:grpSpPr>
          <a:xfrm>
            <a:off x="644400" y="5648456"/>
            <a:ext cx="7581269" cy="523220"/>
            <a:chOff x="645996" y="1310351"/>
            <a:chExt cx="7581269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742766-5DC0-4FA4-87AB-F09A4335C034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일정 이상의 금액의 경우 매매를 하기 위한 자본의 문제로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가구수가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반대로 줄어드는 현상을 보일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4387D4-B50D-4707-9719-306B70E01CAC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B6CB6D-BF40-4890-9A8B-797349F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34" y="1629544"/>
            <a:ext cx="2361600" cy="236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6C61D-FC00-451D-807A-F9C2B69C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0" y="1629544"/>
            <a:ext cx="2361598" cy="23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C125110-2C3B-4A67-B5FB-0E089E29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13" y="1692636"/>
            <a:ext cx="7400506" cy="410904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381567B-3674-403E-BEAE-9EDB6E5D1652}"/>
              </a:ext>
            </a:extLst>
          </p:cNvPr>
          <p:cNvGrpSpPr/>
          <p:nvPr/>
        </p:nvGrpSpPr>
        <p:grpSpPr>
          <a:xfrm>
            <a:off x="1910242" y="5796728"/>
            <a:ext cx="5533897" cy="698668"/>
            <a:chOff x="5580019" y="2348160"/>
            <a:chExt cx="5533897" cy="69866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F90283-DE7E-4ECC-85B1-CA43A0F40E0F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다운로드 한달 범위로 가능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DD4865-590E-4937-8800-49B943FC696F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ex) 2024-12-02~2025-01-01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0820E6-F39F-4A41-81C1-68625790E6CA}"/>
              </a:ext>
            </a:extLst>
          </p:cNvPr>
          <p:cNvGrpSpPr/>
          <p:nvPr/>
        </p:nvGrpSpPr>
        <p:grpSpPr>
          <a:xfrm>
            <a:off x="6034492" y="5811678"/>
            <a:ext cx="5533897" cy="703716"/>
            <a:chOff x="5580019" y="3231691"/>
            <a:chExt cx="5533897" cy="7037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36FB31-D57E-4171-8900-67636AF45031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동적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웹크롤링을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396F1F-0D6B-470C-BAE2-5567C02D8248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범위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2017-01-01~2025-01-15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EE61EB-80B6-4B6D-8352-0B15D5C2BEB5}"/>
              </a:ext>
            </a:extLst>
          </p:cNvPr>
          <p:cNvGrpSpPr/>
          <p:nvPr/>
        </p:nvGrpSpPr>
        <p:grpSpPr>
          <a:xfrm>
            <a:off x="1902885" y="1166614"/>
            <a:ext cx="7361604" cy="438211"/>
            <a:chOff x="1852551" y="6419789"/>
            <a:chExt cx="7361604" cy="4382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D08F4D-C718-4825-B3F8-B8575E7A5F1A}"/>
                </a:ext>
              </a:extLst>
            </p:cNvPr>
            <p:cNvSpPr txBox="1"/>
            <p:nvPr/>
          </p:nvSpPr>
          <p:spPr>
            <a:xfrm>
              <a:off x="1852551" y="6455279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https://rt.molit.go.kr/pt/xls/xls.do?mobileAt=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493488-FA96-42D7-80AE-BA8C81E6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151" y="6419789"/>
              <a:ext cx="2534004" cy="438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7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6454CF9-79C0-46AF-9A92-8C7F5190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41" b="5019"/>
          <a:stretch/>
        </p:blipFill>
        <p:spPr>
          <a:xfrm>
            <a:off x="1852551" y="1324275"/>
            <a:ext cx="7925728" cy="440066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A03218-3BCA-4D7C-8355-9B607333E238}"/>
              </a:ext>
            </a:extLst>
          </p:cNvPr>
          <p:cNvSpPr txBox="1"/>
          <p:nvPr/>
        </p:nvSpPr>
        <p:spPr>
          <a:xfrm>
            <a:off x="4038796" y="5956467"/>
            <a:ext cx="343833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Data.go.kr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공공데이터 활용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(.csv)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4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882</Words>
  <Application>Microsoft Office PowerPoint</Application>
  <PresentationFormat>와이드스크린</PresentationFormat>
  <Paragraphs>205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나눔스퀘어_ac</vt:lpstr>
      <vt:lpstr>Arial</vt:lpstr>
      <vt:lpstr>나눔스퀘어_ac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jiney The</dc:creator>
  <cp:lastModifiedBy>jiney The</cp:lastModifiedBy>
  <cp:revision>93</cp:revision>
  <dcterms:created xsi:type="dcterms:W3CDTF">2025-01-15T07:42:23Z</dcterms:created>
  <dcterms:modified xsi:type="dcterms:W3CDTF">2025-01-27T02:50:47Z</dcterms:modified>
</cp:coreProperties>
</file>