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9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Black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Black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Black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Black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Black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Black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Black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Black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Black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45"/>
  </p:normalViewPr>
  <p:slideViewPr>
    <p:cSldViewPr>
      <p:cViewPr varScale="1">
        <p:scale>
          <a:sx n="109" d="100"/>
          <a:sy n="109" d="100"/>
        </p:scale>
        <p:origin x="1720" y="1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884917BA-3896-E1F0-5E88-7D8FFA3477E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0" name="Text Box 2">
            <a:extLst>
              <a:ext uri="{FF2B5EF4-FFF2-40B4-BE49-F238E27FC236}">
                <a16:creationId xmlns:a16="http://schemas.microsoft.com/office/drawing/2014/main" id="{1A8236B6-9BFB-1853-13F3-47ECAED31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Black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Black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Black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Black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Black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>
            <a:extLst>
              <a:ext uri="{FF2B5EF4-FFF2-40B4-BE49-F238E27FC236}">
                <a16:creationId xmlns:a16="http://schemas.microsoft.com/office/drawing/2014/main" id="{C94668C3-8CF5-7C83-98F4-7A742AA665F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7282" name="Text Box 2">
            <a:extLst>
              <a:ext uri="{FF2B5EF4-FFF2-40B4-BE49-F238E27FC236}">
                <a16:creationId xmlns:a16="http://schemas.microsoft.com/office/drawing/2014/main" id="{9294C261-0912-173C-3E6A-D3CF438FD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1">
            <a:extLst>
              <a:ext uri="{FF2B5EF4-FFF2-40B4-BE49-F238E27FC236}">
                <a16:creationId xmlns:a16="http://schemas.microsoft.com/office/drawing/2014/main" id="{AD8E8875-9945-B95A-6F7A-4ADC796EAAF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6498" name="Text Box 2">
            <a:extLst>
              <a:ext uri="{FF2B5EF4-FFF2-40B4-BE49-F238E27FC236}">
                <a16:creationId xmlns:a16="http://schemas.microsoft.com/office/drawing/2014/main" id="{A013FF47-BA43-19FD-73B8-BEF0EA741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1">
            <a:extLst>
              <a:ext uri="{FF2B5EF4-FFF2-40B4-BE49-F238E27FC236}">
                <a16:creationId xmlns:a16="http://schemas.microsoft.com/office/drawing/2014/main" id="{7ABE70B4-045D-52A1-D621-5D03FEEF4FE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7522" name="Text Box 2">
            <a:extLst>
              <a:ext uri="{FF2B5EF4-FFF2-40B4-BE49-F238E27FC236}">
                <a16:creationId xmlns:a16="http://schemas.microsoft.com/office/drawing/2014/main" id="{D24554BD-825C-CE6F-BAC7-D7679B1E9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1">
            <a:extLst>
              <a:ext uri="{FF2B5EF4-FFF2-40B4-BE49-F238E27FC236}">
                <a16:creationId xmlns:a16="http://schemas.microsoft.com/office/drawing/2014/main" id="{B405BB4A-4CA9-6910-4C70-3E7CA337F51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8546" name="Text Box 2">
            <a:extLst>
              <a:ext uri="{FF2B5EF4-FFF2-40B4-BE49-F238E27FC236}">
                <a16:creationId xmlns:a16="http://schemas.microsoft.com/office/drawing/2014/main" id="{CBE9CA32-0353-0103-47FF-F1311223B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1">
            <a:extLst>
              <a:ext uri="{FF2B5EF4-FFF2-40B4-BE49-F238E27FC236}">
                <a16:creationId xmlns:a16="http://schemas.microsoft.com/office/drawing/2014/main" id="{B5696C4A-F716-8CCC-D6D7-BAF8A906913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9570" name="Text Box 2">
            <a:extLst>
              <a:ext uri="{FF2B5EF4-FFF2-40B4-BE49-F238E27FC236}">
                <a16:creationId xmlns:a16="http://schemas.microsoft.com/office/drawing/2014/main" id="{100D43C6-25BD-49CC-9176-1E259DC95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1">
            <a:extLst>
              <a:ext uri="{FF2B5EF4-FFF2-40B4-BE49-F238E27FC236}">
                <a16:creationId xmlns:a16="http://schemas.microsoft.com/office/drawing/2014/main" id="{EDB673AE-9710-7F39-7912-61BC43A07DC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0594" name="Text Box 2">
            <a:extLst>
              <a:ext uri="{FF2B5EF4-FFF2-40B4-BE49-F238E27FC236}">
                <a16:creationId xmlns:a16="http://schemas.microsoft.com/office/drawing/2014/main" id="{95AB1194-B783-7E55-66B7-1491B7B00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1">
            <a:extLst>
              <a:ext uri="{FF2B5EF4-FFF2-40B4-BE49-F238E27FC236}">
                <a16:creationId xmlns:a16="http://schemas.microsoft.com/office/drawing/2014/main" id="{AAA8ACA4-5940-63A9-9212-85E00AE73E7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1618" name="Text Box 2">
            <a:extLst>
              <a:ext uri="{FF2B5EF4-FFF2-40B4-BE49-F238E27FC236}">
                <a16:creationId xmlns:a16="http://schemas.microsoft.com/office/drawing/2014/main" id="{DFB03CA9-B518-4B67-B705-63A421F66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1">
            <a:extLst>
              <a:ext uri="{FF2B5EF4-FFF2-40B4-BE49-F238E27FC236}">
                <a16:creationId xmlns:a16="http://schemas.microsoft.com/office/drawing/2014/main" id="{86DA6CBE-BFC5-B2AA-C3C0-25F0409EF77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42" name="Text Box 2">
            <a:extLst>
              <a:ext uri="{FF2B5EF4-FFF2-40B4-BE49-F238E27FC236}">
                <a16:creationId xmlns:a16="http://schemas.microsoft.com/office/drawing/2014/main" id="{B696014A-3147-8327-BEC6-435EB7A9E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1">
            <a:extLst>
              <a:ext uri="{FF2B5EF4-FFF2-40B4-BE49-F238E27FC236}">
                <a16:creationId xmlns:a16="http://schemas.microsoft.com/office/drawing/2014/main" id="{E6082DAF-2136-80CD-8C97-3229AB3F55E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3666" name="Text Box 2">
            <a:extLst>
              <a:ext uri="{FF2B5EF4-FFF2-40B4-BE49-F238E27FC236}">
                <a16:creationId xmlns:a16="http://schemas.microsoft.com/office/drawing/2014/main" id="{E01ECF0F-84B3-C5D6-EC12-DA73CAA73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1">
            <a:extLst>
              <a:ext uri="{FF2B5EF4-FFF2-40B4-BE49-F238E27FC236}">
                <a16:creationId xmlns:a16="http://schemas.microsoft.com/office/drawing/2014/main" id="{9F773214-04E9-EECB-FEF0-252BC1D86CA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4690" name="Text Box 2">
            <a:extLst>
              <a:ext uri="{FF2B5EF4-FFF2-40B4-BE49-F238E27FC236}">
                <a16:creationId xmlns:a16="http://schemas.microsoft.com/office/drawing/2014/main" id="{1B24BF9D-BA06-00F2-18FE-75ABDEE27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1">
            <a:extLst>
              <a:ext uri="{FF2B5EF4-FFF2-40B4-BE49-F238E27FC236}">
                <a16:creationId xmlns:a16="http://schemas.microsoft.com/office/drawing/2014/main" id="{A1E84458-E25B-D761-DB79-90A96A27039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5714" name="Text Box 2">
            <a:extLst>
              <a:ext uri="{FF2B5EF4-FFF2-40B4-BE49-F238E27FC236}">
                <a16:creationId xmlns:a16="http://schemas.microsoft.com/office/drawing/2014/main" id="{8A4CD126-A161-4204-40BD-40BCAABDF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1">
            <a:extLst>
              <a:ext uri="{FF2B5EF4-FFF2-40B4-BE49-F238E27FC236}">
                <a16:creationId xmlns:a16="http://schemas.microsoft.com/office/drawing/2014/main" id="{065C125A-CDB2-D099-AC8F-A286AAE33BA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8306" name="Text Box 2">
            <a:extLst>
              <a:ext uri="{FF2B5EF4-FFF2-40B4-BE49-F238E27FC236}">
                <a16:creationId xmlns:a16="http://schemas.microsoft.com/office/drawing/2014/main" id="{2CCF007D-245D-E7D1-F341-0B167AFE5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1">
            <a:extLst>
              <a:ext uri="{FF2B5EF4-FFF2-40B4-BE49-F238E27FC236}">
                <a16:creationId xmlns:a16="http://schemas.microsoft.com/office/drawing/2014/main" id="{19688AE9-2427-BAF4-56AA-637D4C0836B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6738" name="Text Box 2">
            <a:extLst>
              <a:ext uri="{FF2B5EF4-FFF2-40B4-BE49-F238E27FC236}">
                <a16:creationId xmlns:a16="http://schemas.microsoft.com/office/drawing/2014/main" id="{6455B76F-1CF7-6E44-2085-559E4A87A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1">
            <a:extLst>
              <a:ext uri="{FF2B5EF4-FFF2-40B4-BE49-F238E27FC236}">
                <a16:creationId xmlns:a16="http://schemas.microsoft.com/office/drawing/2014/main" id="{90A36C26-3265-F4E1-9DAC-28BD70D9D70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7762" name="Text Box 2">
            <a:extLst>
              <a:ext uri="{FF2B5EF4-FFF2-40B4-BE49-F238E27FC236}">
                <a16:creationId xmlns:a16="http://schemas.microsoft.com/office/drawing/2014/main" id="{A8BBF869-3817-AAD8-5F4C-92942FF95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1">
            <a:extLst>
              <a:ext uri="{FF2B5EF4-FFF2-40B4-BE49-F238E27FC236}">
                <a16:creationId xmlns:a16="http://schemas.microsoft.com/office/drawing/2014/main" id="{B8A7CB5B-AC47-3AE0-2394-9B4FFAE825F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8786" name="Text Box 2">
            <a:extLst>
              <a:ext uri="{FF2B5EF4-FFF2-40B4-BE49-F238E27FC236}">
                <a16:creationId xmlns:a16="http://schemas.microsoft.com/office/drawing/2014/main" id="{5891ACA3-1C93-BBE9-B109-DC90DCB5D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1">
            <a:extLst>
              <a:ext uri="{FF2B5EF4-FFF2-40B4-BE49-F238E27FC236}">
                <a16:creationId xmlns:a16="http://schemas.microsoft.com/office/drawing/2014/main" id="{EEB0F361-7422-2A22-EAEF-87EC448C90D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9810" name="Text Box 2">
            <a:extLst>
              <a:ext uri="{FF2B5EF4-FFF2-40B4-BE49-F238E27FC236}">
                <a16:creationId xmlns:a16="http://schemas.microsoft.com/office/drawing/2014/main" id="{6582E229-2095-3CC0-A4E5-C42E9346C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1">
            <a:extLst>
              <a:ext uri="{FF2B5EF4-FFF2-40B4-BE49-F238E27FC236}">
                <a16:creationId xmlns:a16="http://schemas.microsoft.com/office/drawing/2014/main" id="{CF8E978E-0544-8F88-E1C6-1F34DF5073A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0834" name="Text Box 2">
            <a:extLst>
              <a:ext uri="{FF2B5EF4-FFF2-40B4-BE49-F238E27FC236}">
                <a16:creationId xmlns:a16="http://schemas.microsoft.com/office/drawing/2014/main" id="{E95B688A-19C8-16B8-AA14-A1E0C9328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1">
            <a:extLst>
              <a:ext uri="{FF2B5EF4-FFF2-40B4-BE49-F238E27FC236}">
                <a16:creationId xmlns:a16="http://schemas.microsoft.com/office/drawing/2014/main" id="{A36E34B4-2543-1E11-A8B4-2401798E7D8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1858" name="Text Box 2">
            <a:extLst>
              <a:ext uri="{FF2B5EF4-FFF2-40B4-BE49-F238E27FC236}">
                <a16:creationId xmlns:a16="http://schemas.microsoft.com/office/drawing/2014/main" id="{50ADCF28-11B7-7696-B91B-E62859504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1">
            <a:extLst>
              <a:ext uri="{FF2B5EF4-FFF2-40B4-BE49-F238E27FC236}">
                <a16:creationId xmlns:a16="http://schemas.microsoft.com/office/drawing/2014/main" id="{3BE2D242-032E-4870-3ED1-36C0EC196F0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2882" name="Text Box 2">
            <a:extLst>
              <a:ext uri="{FF2B5EF4-FFF2-40B4-BE49-F238E27FC236}">
                <a16:creationId xmlns:a16="http://schemas.microsoft.com/office/drawing/2014/main" id="{165D2F42-3157-A01C-E2E3-B6F069AECC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1">
            <a:extLst>
              <a:ext uri="{FF2B5EF4-FFF2-40B4-BE49-F238E27FC236}">
                <a16:creationId xmlns:a16="http://schemas.microsoft.com/office/drawing/2014/main" id="{35719F06-46FB-D33F-72E9-10134F73353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3906" name="Text Box 2">
            <a:extLst>
              <a:ext uri="{FF2B5EF4-FFF2-40B4-BE49-F238E27FC236}">
                <a16:creationId xmlns:a16="http://schemas.microsoft.com/office/drawing/2014/main" id="{236A3624-E583-AD1B-F562-34AF54FF4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1">
            <a:extLst>
              <a:ext uri="{FF2B5EF4-FFF2-40B4-BE49-F238E27FC236}">
                <a16:creationId xmlns:a16="http://schemas.microsoft.com/office/drawing/2014/main" id="{48EAFE2A-AF21-DF6D-F632-C899F5A9CC6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4930" name="Text Box 2">
            <a:extLst>
              <a:ext uri="{FF2B5EF4-FFF2-40B4-BE49-F238E27FC236}">
                <a16:creationId xmlns:a16="http://schemas.microsoft.com/office/drawing/2014/main" id="{A869701F-1511-A295-EF8F-31FED510E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1">
            <a:extLst>
              <a:ext uri="{FF2B5EF4-FFF2-40B4-BE49-F238E27FC236}">
                <a16:creationId xmlns:a16="http://schemas.microsoft.com/office/drawing/2014/main" id="{869CA910-DEE5-84E8-D2CC-25D4221FBD4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5954" name="Text Box 2">
            <a:extLst>
              <a:ext uri="{FF2B5EF4-FFF2-40B4-BE49-F238E27FC236}">
                <a16:creationId xmlns:a16="http://schemas.microsoft.com/office/drawing/2014/main" id="{25D96D4B-EEAD-501E-AABC-376D5D55A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1">
            <a:extLst>
              <a:ext uri="{FF2B5EF4-FFF2-40B4-BE49-F238E27FC236}">
                <a16:creationId xmlns:a16="http://schemas.microsoft.com/office/drawing/2014/main" id="{335F3B16-2871-6129-2E65-43D87EB88F9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9330" name="Text Box 2">
            <a:extLst>
              <a:ext uri="{FF2B5EF4-FFF2-40B4-BE49-F238E27FC236}">
                <a16:creationId xmlns:a16="http://schemas.microsoft.com/office/drawing/2014/main" id="{43D9E268-0A72-20D8-5113-EFC0EE644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1">
            <a:extLst>
              <a:ext uri="{FF2B5EF4-FFF2-40B4-BE49-F238E27FC236}">
                <a16:creationId xmlns:a16="http://schemas.microsoft.com/office/drawing/2014/main" id="{CF528468-723F-529F-519B-854548CDE26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6978" name="Text Box 2">
            <a:extLst>
              <a:ext uri="{FF2B5EF4-FFF2-40B4-BE49-F238E27FC236}">
                <a16:creationId xmlns:a16="http://schemas.microsoft.com/office/drawing/2014/main" id="{59FFA225-340A-5344-0454-E60E2253A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1">
            <a:extLst>
              <a:ext uri="{FF2B5EF4-FFF2-40B4-BE49-F238E27FC236}">
                <a16:creationId xmlns:a16="http://schemas.microsoft.com/office/drawing/2014/main" id="{F137A436-C261-195F-8FB2-826CD53E0C4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8002" name="Text Box 2">
            <a:extLst>
              <a:ext uri="{FF2B5EF4-FFF2-40B4-BE49-F238E27FC236}">
                <a16:creationId xmlns:a16="http://schemas.microsoft.com/office/drawing/2014/main" id="{A1F12710-EEFB-0BCA-DFC9-D0A94F457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1">
            <a:extLst>
              <a:ext uri="{FF2B5EF4-FFF2-40B4-BE49-F238E27FC236}">
                <a16:creationId xmlns:a16="http://schemas.microsoft.com/office/drawing/2014/main" id="{AA4268BC-523C-E88A-D06A-F4634B61CE3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9026" name="Text Box 2">
            <a:extLst>
              <a:ext uri="{FF2B5EF4-FFF2-40B4-BE49-F238E27FC236}">
                <a16:creationId xmlns:a16="http://schemas.microsoft.com/office/drawing/2014/main" id="{C260CD29-278E-725C-F599-08AF12966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1">
            <a:extLst>
              <a:ext uri="{FF2B5EF4-FFF2-40B4-BE49-F238E27FC236}">
                <a16:creationId xmlns:a16="http://schemas.microsoft.com/office/drawing/2014/main" id="{DCD5C9A4-2E0D-60B5-9719-5110DD880C6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0050" name="Text Box 2">
            <a:extLst>
              <a:ext uri="{FF2B5EF4-FFF2-40B4-BE49-F238E27FC236}">
                <a16:creationId xmlns:a16="http://schemas.microsoft.com/office/drawing/2014/main" id="{50423D6B-9787-4778-9A02-AAE5737D1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1">
            <a:extLst>
              <a:ext uri="{FF2B5EF4-FFF2-40B4-BE49-F238E27FC236}">
                <a16:creationId xmlns:a16="http://schemas.microsoft.com/office/drawing/2014/main" id="{3ABC2160-547E-ABD3-387C-9E8DCCE9554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1074" name="Text Box 2">
            <a:extLst>
              <a:ext uri="{FF2B5EF4-FFF2-40B4-BE49-F238E27FC236}">
                <a16:creationId xmlns:a16="http://schemas.microsoft.com/office/drawing/2014/main" id="{5F095F06-B545-3357-F280-80C1DAE04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1">
            <a:extLst>
              <a:ext uri="{FF2B5EF4-FFF2-40B4-BE49-F238E27FC236}">
                <a16:creationId xmlns:a16="http://schemas.microsoft.com/office/drawing/2014/main" id="{7B8CEF3D-9E19-7EC0-2E35-C52366DB931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2098" name="Text Box 2">
            <a:extLst>
              <a:ext uri="{FF2B5EF4-FFF2-40B4-BE49-F238E27FC236}">
                <a16:creationId xmlns:a16="http://schemas.microsoft.com/office/drawing/2014/main" id="{272F1C5F-0A2A-0FC2-7246-20077B224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1">
            <a:extLst>
              <a:ext uri="{FF2B5EF4-FFF2-40B4-BE49-F238E27FC236}">
                <a16:creationId xmlns:a16="http://schemas.microsoft.com/office/drawing/2014/main" id="{D2A0B9E0-7576-7406-528E-64A0116C526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22" name="Text Box 2">
            <a:extLst>
              <a:ext uri="{FF2B5EF4-FFF2-40B4-BE49-F238E27FC236}">
                <a16:creationId xmlns:a16="http://schemas.microsoft.com/office/drawing/2014/main" id="{8266EEE9-E1BC-1186-18D3-1B95E9385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1">
            <a:extLst>
              <a:ext uri="{FF2B5EF4-FFF2-40B4-BE49-F238E27FC236}">
                <a16:creationId xmlns:a16="http://schemas.microsoft.com/office/drawing/2014/main" id="{3C62FB82-1335-F106-24CB-F411A4A8F66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4146" name="Text Box 2">
            <a:extLst>
              <a:ext uri="{FF2B5EF4-FFF2-40B4-BE49-F238E27FC236}">
                <a16:creationId xmlns:a16="http://schemas.microsoft.com/office/drawing/2014/main" id="{E48EFD6A-753E-F227-758A-055AEADB7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1">
            <a:extLst>
              <a:ext uri="{FF2B5EF4-FFF2-40B4-BE49-F238E27FC236}">
                <a16:creationId xmlns:a16="http://schemas.microsoft.com/office/drawing/2014/main" id="{6D28721B-27FA-1725-67AF-70888C5F725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5170" name="Text Box 2">
            <a:extLst>
              <a:ext uri="{FF2B5EF4-FFF2-40B4-BE49-F238E27FC236}">
                <a16:creationId xmlns:a16="http://schemas.microsoft.com/office/drawing/2014/main" id="{79923587-3C27-37DC-A092-1D71FBEA0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1">
            <a:extLst>
              <a:ext uri="{FF2B5EF4-FFF2-40B4-BE49-F238E27FC236}">
                <a16:creationId xmlns:a16="http://schemas.microsoft.com/office/drawing/2014/main" id="{90296FC3-8982-96E5-98A5-4852BE2DA5E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6194" name="Text Box 2">
            <a:extLst>
              <a:ext uri="{FF2B5EF4-FFF2-40B4-BE49-F238E27FC236}">
                <a16:creationId xmlns:a16="http://schemas.microsoft.com/office/drawing/2014/main" id="{F01E09D8-AF7E-84F2-8803-9098A7230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1">
            <a:extLst>
              <a:ext uri="{FF2B5EF4-FFF2-40B4-BE49-F238E27FC236}">
                <a16:creationId xmlns:a16="http://schemas.microsoft.com/office/drawing/2014/main" id="{D5C2817B-BB1B-71B6-6FA6-D3D090F89C8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0354" name="Text Box 2">
            <a:extLst>
              <a:ext uri="{FF2B5EF4-FFF2-40B4-BE49-F238E27FC236}">
                <a16:creationId xmlns:a16="http://schemas.microsoft.com/office/drawing/2014/main" id="{C14C83B8-952D-2E81-5170-DB1873473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1">
            <a:extLst>
              <a:ext uri="{FF2B5EF4-FFF2-40B4-BE49-F238E27FC236}">
                <a16:creationId xmlns:a16="http://schemas.microsoft.com/office/drawing/2014/main" id="{6AEE9FB0-978A-C61E-2F25-08E07F4577F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7218" name="Text Box 2">
            <a:extLst>
              <a:ext uri="{FF2B5EF4-FFF2-40B4-BE49-F238E27FC236}">
                <a16:creationId xmlns:a16="http://schemas.microsoft.com/office/drawing/2014/main" id="{64F3E34E-463B-E73E-CEFC-36CC665B9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1">
            <a:extLst>
              <a:ext uri="{FF2B5EF4-FFF2-40B4-BE49-F238E27FC236}">
                <a16:creationId xmlns:a16="http://schemas.microsoft.com/office/drawing/2014/main" id="{AE51A872-1985-69B9-5E48-45EB28D584F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8242" name="Text Box 2">
            <a:extLst>
              <a:ext uri="{FF2B5EF4-FFF2-40B4-BE49-F238E27FC236}">
                <a16:creationId xmlns:a16="http://schemas.microsoft.com/office/drawing/2014/main" id="{DAC17AAA-299F-9D81-0A01-27AAEE190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1">
            <a:extLst>
              <a:ext uri="{FF2B5EF4-FFF2-40B4-BE49-F238E27FC236}">
                <a16:creationId xmlns:a16="http://schemas.microsoft.com/office/drawing/2014/main" id="{EF06559E-9911-5DA9-5405-8CC9544150B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9266" name="Text Box 2">
            <a:extLst>
              <a:ext uri="{FF2B5EF4-FFF2-40B4-BE49-F238E27FC236}">
                <a16:creationId xmlns:a16="http://schemas.microsoft.com/office/drawing/2014/main" id="{EE8B801A-0652-1CD8-1DD2-1644DFAC5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1">
            <a:extLst>
              <a:ext uri="{FF2B5EF4-FFF2-40B4-BE49-F238E27FC236}">
                <a16:creationId xmlns:a16="http://schemas.microsoft.com/office/drawing/2014/main" id="{BCC5E13B-640A-994B-E34E-853E24A999A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0290" name="Text Box 2">
            <a:extLst>
              <a:ext uri="{FF2B5EF4-FFF2-40B4-BE49-F238E27FC236}">
                <a16:creationId xmlns:a16="http://schemas.microsoft.com/office/drawing/2014/main" id="{83EA90FE-3491-C3C7-DE83-319D43E36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1">
            <a:extLst>
              <a:ext uri="{FF2B5EF4-FFF2-40B4-BE49-F238E27FC236}">
                <a16:creationId xmlns:a16="http://schemas.microsoft.com/office/drawing/2014/main" id="{B607D155-2C3F-B92D-C656-29DD9BAD4F7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1314" name="Text Box 2">
            <a:extLst>
              <a:ext uri="{FF2B5EF4-FFF2-40B4-BE49-F238E27FC236}">
                <a16:creationId xmlns:a16="http://schemas.microsoft.com/office/drawing/2014/main" id="{0F35ACD4-1088-C243-94E7-B356E6AF1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1">
            <a:extLst>
              <a:ext uri="{FF2B5EF4-FFF2-40B4-BE49-F238E27FC236}">
                <a16:creationId xmlns:a16="http://schemas.microsoft.com/office/drawing/2014/main" id="{798BB6E2-CD13-B9FD-1BDF-5E666C7D7D9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2338" name="Text Box 2">
            <a:extLst>
              <a:ext uri="{FF2B5EF4-FFF2-40B4-BE49-F238E27FC236}">
                <a16:creationId xmlns:a16="http://schemas.microsoft.com/office/drawing/2014/main" id="{606AD01B-FC6D-249E-7D89-08A1E3BB3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1">
            <a:extLst>
              <a:ext uri="{FF2B5EF4-FFF2-40B4-BE49-F238E27FC236}">
                <a16:creationId xmlns:a16="http://schemas.microsoft.com/office/drawing/2014/main" id="{63ACD934-1DB2-D79B-F365-1D96EAAF8FD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3362" name="Text Box 2">
            <a:extLst>
              <a:ext uri="{FF2B5EF4-FFF2-40B4-BE49-F238E27FC236}">
                <a16:creationId xmlns:a16="http://schemas.microsoft.com/office/drawing/2014/main" id="{8A940E53-ADD3-03E1-4FA0-853B77EE3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1">
            <a:extLst>
              <a:ext uri="{FF2B5EF4-FFF2-40B4-BE49-F238E27FC236}">
                <a16:creationId xmlns:a16="http://schemas.microsoft.com/office/drawing/2014/main" id="{4012941C-4545-D323-65CD-BC78A90F912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4386" name="Text Box 2">
            <a:extLst>
              <a:ext uri="{FF2B5EF4-FFF2-40B4-BE49-F238E27FC236}">
                <a16:creationId xmlns:a16="http://schemas.microsoft.com/office/drawing/2014/main" id="{C7B91D1F-E629-FFA5-4D2B-56BAEF17A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1">
            <a:extLst>
              <a:ext uri="{FF2B5EF4-FFF2-40B4-BE49-F238E27FC236}">
                <a16:creationId xmlns:a16="http://schemas.microsoft.com/office/drawing/2014/main" id="{670DDD1B-36BF-6E53-5127-2C27F2AAE3D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5410" name="Text Box 2">
            <a:extLst>
              <a:ext uri="{FF2B5EF4-FFF2-40B4-BE49-F238E27FC236}">
                <a16:creationId xmlns:a16="http://schemas.microsoft.com/office/drawing/2014/main" id="{CDB67BBD-0105-6C98-7A4C-882AC5EAC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1">
            <a:extLst>
              <a:ext uri="{FF2B5EF4-FFF2-40B4-BE49-F238E27FC236}">
                <a16:creationId xmlns:a16="http://schemas.microsoft.com/office/drawing/2014/main" id="{D755CD4B-9467-16D9-69DD-B701078184E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6434" name="Text Box 2">
            <a:extLst>
              <a:ext uri="{FF2B5EF4-FFF2-40B4-BE49-F238E27FC236}">
                <a16:creationId xmlns:a16="http://schemas.microsoft.com/office/drawing/2014/main" id="{D7B2F40C-27EB-77C2-A546-03149B69E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1">
            <a:extLst>
              <a:ext uri="{FF2B5EF4-FFF2-40B4-BE49-F238E27FC236}">
                <a16:creationId xmlns:a16="http://schemas.microsoft.com/office/drawing/2014/main" id="{995FFD25-0467-9C8B-8393-38EA4D1DCE1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1378" name="Text Box 2">
            <a:extLst>
              <a:ext uri="{FF2B5EF4-FFF2-40B4-BE49-F238E27FC236}">
                <a16:creationId xmlns:a16="http://schemas.microsoft.com/office/drawing/2014/main" id="{F06FB33C-214E-A8AB-375D-C2C62CCA2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6D4BB3C1-9F5F-D216-E81E-2BA12EE51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1">
            <a:extLst>
              <a:ext uri="{FF2B5EF4-FFF2-40B4-BE49-F238E27FC236}">
                <a16:creationId xmlns:a16="http://schemas.microsoft.com/office/drawing/2014/main" id="{5A768DA3-EFA1-4D69-6099-186193FD0CE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7458" name="Text Box 2">
            <a:extLst>
              <a:ext uri="{FF2B5EF4-FFF2-40B4-BE49-F238E27FC236}">
                <a16:creationId xmlns:a16="http://schemas.microsoft.com/office/drawing/2014/main" id="{6E9C1FF3-B8F5-AB7E-A592-C9C768B2D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1">
            <a:extLst>
              <a:ext uri="{FF2B5EF4-FFF2-40B4-BE49-F238E27FC236}">
                <a16:creationId xmlns:a16="http://schemas.microsoft.com/office/drawing/2014/main" id="{08BDDFF4-2762-68E0-EA5A-1150A5FD2F5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8482" name="Text Box 2">
            <a:extLst>
              <a:ext uri="{FF2B5EF4-FFF2-40B4-BE49-F238E27FC236}">
                <a16:creationId xmlns:a16="http://schemas.microsoft.com/office/drawing/2014/main" id="{295F138A-C362-65FD-A0C1-FF05600C0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1">
            <a:extLst>
              <a:ext uri="{FF2B5EF4-FFF2-40B4-BE49-F238E27FC236}">
                <a16:creationId xmlns:a16="http://schemas.microsoft.com/office/drawing/2014/main" id="{DF2655C8-E7F2-7776-693D-B893E22FBD7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9506" name="Text Box 2">
            <a:extLst>
              <a:ext uri="{FF2B5EF4-FFF2-40B4-BE49-F238E27FC236}">
                <a16:creationId xmlns:a16="http://schemas.microsoft.com/office/drawing/2014/main" id="{28E8FCC8-3FAF-8A85-0268-613F40126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1">
            <a:extLst>
              <a:ext uri="{FF2B5EF4-FFF2-40B4-BE49-F238E27FC236}">
                <a16:creationId xmlns:a16="http://schemas.microsoft.com/office/drawing/2014/main" id="{392D2DE9-4618-0F3D-B06F-48CC8B07C72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0530" name="Text Box 2">
            <a:extLst>
              <a:ext uri="{FF2B5EF4-FFF2-40B4-BE49-F238E27FC236}">
                <a16:creationId xmlns:a16="http://schemas.microsoft.com/office/drawing/2014/main" id="{97DD52F7-777B-24C1-A7FE-B8C4972B4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Rectangle 1">
            <a:extLst>
              <a:ext uri="{FF2B5EF4-FFF2-40B4-BE49-F238E27FC236}">
                <a16:creationId xmlns:a16="http://schemas.microsoft.com/office/drawing/2014/main" id="{800C84FD-423E-A796-47A2-B9D67F75CCA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1554" name="Text Box 2">
            <a:extLst>
              <a:ext uri="{FF2B5EF4-FFF2-40B4-BE49-F238E27FC236}">
                <a16:creationId xmlns:a16="http://schemas.microsoft.com/office/drawing/2014/main" id="{0602E84E-29A0-B7BD-E6FC-102A2F07D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1">
            <a:extLst>
              <a:ext uri="{FF2B5EF4-FFF2-40B4-BE49-F238E27FC236}">
                <a16:creationId xmlns:a16="http://schemas.microsoft.com/office/drawing/2014/main" id="{5069BFEA-967A-EACA-FFFC-C0EFAC967A0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2578" name="Text Box 2">
            <a:extLst>
              <a:ext uri="{FF2B5EF4-FFF2-40B4-BE49-F238E27FC236}">
                <a16:creationId xmlns:a16="http://schemas.microsoft.com/office/drawing/2014/main" id="{8E29669C-C4D9-6D69-2913-DC1FE01A9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1">
            <a:extLst>
              <a:ext uri="{FF2B5EF4-FFF2-40B4-BE49-F238E27FC236}">
                <a16:creationId xmlns:a16="http://schemas.microsoft.com/office/drawing/2014/main" id="{88824719-1882-F5D1-5AFB-E40FA460957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02" name="Text Box 2">
            <a:extLst>
              <a:ext uri="{FF2B5EF4-FFF2-40B4-BE49-F238E27FC236}">
                <a16:creationId xmlns:a16="http://schemas.microsoft.com/office/drawing/2014/main" id="{F084D679-A8AC-4010-FBED-F90324A7C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1">
            <a:extLst>
              <a:ext uri="{FF2B5EF4-FFF2-40B4-BE49-F238E27FC236}">
                <a16:creationId xmlns:a16="http://schemas.microsoft.com/office/drawing/2014/main" id="{C7E830FD-D6DA-0F42-BDBF-5E017019314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4626" name="Text Box 2">
            <a:extLst>
              <a:ext uri="{FF2B5EF4-FFF2-40B4-BE49-F238E27FC236}">
                <a16:creationId xmlns:a16="http://schemas.microsoft.com/office/drawing/2014/main" id="{09B65214-03EA-1773-5696-A98760E90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Rectangle 1">
            <a:extLst>
              <a:ext uri="{FF2B5EF4-FFF2-40B4-BE49-F238E27FC236}">
                <a16:creationId xmlns:a16="http://schemas.microsoft.com/office/drawing/2014/main" id="{9D415B97-2AE8-48DB-56D6-115AB1B166E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5650" name="Text Box 2">
            <a:extLst>
              <a:ext uri="{FF2B5EF4-FFF2-40B4-BE49-F238E27FC236}">
                <a16:creationId xmlns:a16="http://schemas.microsoft.com/office/drawing/2014/main" id="{FFD170C7-37B1-63B8-1400-C5A25E0C3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1">
            <a:extLst>
              <a:ext uri="{FF2B5EF4-FFF2-40B4-BE49-F238E27FC236}">
                <a16:creationId xmlns:a16="http://schemas.microsoft.com/office/drawing/2014/main" id="{B1CFF40E-A57E-7CB8-BEE2-6AAB55A3A49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6674" name="Text Box 2">
            <a:extLst>
              <a:ext uri="{FF2B5EF4-FFF2-40B4-BE49-F238E27FC236}">
                <a16:creationId xmlns:a16="http://schemas.microsoft.com/office/drawing/2014/main" id="{E5D367CF-516C-D194-0EA9-DFEBCFB39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1">
            <a:extLst>
              <a:ext uri="{FF2B5EF4-FFF2-40B4-BE49-F238E27FC236}">
                <a16:creationId xmlns:a16="http://schemas.microsoft.com/office/drawing/2014/main" id="{FE0B7141-BDEB-C73B-1431-F28788E4EE1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02" name="Text Box 2">
            <a:extLst>
              <a:ext uri="{FF2B5EF4-FFF2-40B4-BE49-F238E27FC236}">
                <a16:creationId xmlns:a16="http://schemas.microsoft.com/office/drawing/2014/main" id="{CFB442B5-9D4E-DC8D-945C-A28167FBD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1">
            <a:extLst>
              <a:ext uri="{FF2B5EF4-FFF2-40B4-BE49-F238E27FC236}">
                <a16:creationId xmlns:a16="http://schemas.microsoft.com/office/drawing/2014/main" id="{0A4A07BB-1A60-1DDD-FE78-76B81709EDB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7698" name="Text Box 2">
            <a:extLst>
              <a:ext uri="{FF2B5EF4-FFF2-40B4-BE49-F238E27FC236}">
                <a16:creationId xmlns:a16="http://schemas.microsoft.com/office/drawing/2014/main" id="{593D0AC2-2381-F9EB-4C86-0D2688D3D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1">
            <a:extLst>
              <a:ext uri="{FF2B5EF4-FFF2-40B4-BE49-F238E27FC236}">
                <a16:creationId xmlns:a16="http://schemas.microsoft.com/office/drawing/2014/main" id="{7FD4FD7C-8514-AE75-8E0C-DA94707B647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8722" name="Text Box 2">
            <a:extLst>
              <a:ext uri="{FF2B5EF4-FFF2-40B4-BE49-F238E27FC236}">
                <a16:creationId xmlns:a16="http://schemas.microsoft.com/office/drawing/2014/main" id="{EBF0BAE4-8A5A-ECA1-454A-53B16E181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Rectangle 1">
            <a:extLst>
              <a:ext uri="{FF2B5EF4-FFF2-40B4-BE49-F238E27FC236}">
                <a16:creationId xmlns:a16="http://schemas.microsoft.com/office/drawing/2014/main" id="{F96983D0-1184-EC5B-04B1-331C98F5C6D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9746" name="Text Box 2">
            <a:extLst>
              <a:ext uri="{FF2B5EF4-FFF2-40B4-BE49-F238E27FC236}">
                <a16:creationId xmlns:a16="http://schemas.microsoft.com/office/drawing/2014/main" id="{25B29EF6-3511-6B2B-0BCE-0ABBF184D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1">
            <a:extLst>
              <a:ext uri="{FF2B5EF4-FFF2-40B4-BE49-F238E27FC236}">
                <a16:creationId xmlns:a16="http://schemas.microsoft.com/office/drawing/2014/main" id="{DC4A473A-670A-0BAD-4F98-46FD8FCE45B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0770" name="Text Box 2">
            <a:extLst>
              <a:ext uri="{FF2B5EF4-FFF2-40B4-BE49-F238E27FC236}">
                <a16:creationId xmlns:a16="http://schemas.microsoft.com/office/drawing/2014/main" id="{FE88A9DA-1A4F-7A8A-AC9B-88B210924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Rectangle 1">
            <a:extLst>
              <a:ext uri="{FF2B5EF4-FFF2-40B4-BE49-F238E27FC236}">
                <a16:creationId xmlns:a16="http://schemas.microsoft.com/office/drawing/2014/main" id="{20BB37AA-E160-01A0-5529-8CC38E740FC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1794" name="Text Box 2">
            <a:extLst>
              <a:ext uri="{FF2B5EF4-FFF2-40B4-BE49-F238E27FC236}">
                <a16:creationId xmlns:a16="http://schemas.microsoft.com/office/drawing/2014/main" id="{67546954-E520-631D-4820-CC48CB952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Rectangle 1">
            <a:extLst>
              <a:ext uri="{FF2B5EF4-FFF2-40B4-BE49-F238E27FC236}">
                <a16:creationId xmlns:a16="http://schemas.microsoft.com/office/drawing/2014/main" id="{A8DAF778-2DD3-C3EF-5926-8F6345777E0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2818" name="Text Box 2">
            <a:extLst>
              <a:ext uri="{FF2B5EF4-FFF2-40B4-BE49-F238E27FC236}">
                <a16:creationId xmlns:a16="http://schemas.microsoft.com/office/drawing/2014/main" id="{D54A290C-BE42-A5F4-D9E1-D508AF213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Rectangle 1">
            <a:extLst>
              <a:ext uri="{FF2B5EF4-FFF2-40B4-BE49-F238E27FC236}">
                <a16:creationId xmlns:a16="http://schemas.microsoft.com/office/drawing/2014/main" id="{4FC5AE47-37EA-DC24-DE62-A2DD5461368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42" name="Text Box 2">
            <a:extLst>
              <a:ext uri="{FF2B5EF4-FFF2-40B4-BE49-F238E27FC236}">
                <a16:creationId xmlns:a16="http://schemas.microsoft.com/office/drawing/2014/main" id="{C47A7EAA-491F-FFFA-87B4-5B81AB6CD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1">
            <a:extLst>
              <a:ext uri="{FF2B5EF4-FFF2-40B4-BE49-F238E27FC236}">
                <a16:creationId xmlns:a16="http://schemas.microsoft.com/office/drawing/2014/main" id="{FA6662EF-8BAA-4BBE-36D7-F964A6DCBF0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4866" name="Text Box 2">
            <a:extLst>
              <a:ext uri="{FF2B5EF4-FFF2-40B4-BE49-F238E27FC236}">
                <a16:creationId xmlns:a16="http://schemas.microsoft.com/office/drawing/2014/main" id="{436C7553-DE11-9484-DBB0-1938D8606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Rectangle 1">
            <a:extLst>
              <a:ext uri="{FF2B5EF4-FFF2-40B4-BE49-F238E27FC236}">
                <a16:creationId xmlns:a16="http://schemas.microsoft.com/office/drawing/2014/main" id="{654A704E-46FE-3413-0BB6-1C0FDACC587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5890" name="Text Box 2">
            <a:extLst>
              <a:ext uri="{FF2B5EF4-FFF2-40B4-BE49-F238E27FC236}">
                <a16:creationId xmlns:a16="http://schemas.microsoft.com/office/drawing/2014/main" id="{7596D011-2ED1-58B2-E27C-3CE438566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1">
            <a:extLst>
              <a:ext uri="{FF2B5EF4-FFF2-40B4-BE49-F238E27FC236}">
                <a16:creationId xmlns:a16="http://schemas.microsoft.com/office/drawing/2014/main" id="{23F378CE-1ACB-79FE-6B10-C7AEC0D14C1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6914" name="Text Box 2">
            <a:extLst>
              <a:ext uri="{FF2B5EF4-FFF2-40B4-BE49-F238E27FC236}">
                <a16:creationId xmlns:a16="http://schemas.microsoft.com/office/drawing/2014/main" id="{26121B6A-8FA8-604E-9435-209FEBAC3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1">
            <a:extLst>
              <a:ext uri="{FF2B5EF4-FFF2-40B4-BE49-F238E27FC236}">
                <a16:creationId xmlns:a16="http://schemas.microsoft.com/office/drawing/2014/main" id="{CA705575-C082-39AB-2540-95791D4D72B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3426" name="Text Box 2">
            <a:extLst>
              <a:ext uri="{FF2B5EF4-FFF2-40B4-BE49-F238E27FC236}">
                <a16:creationId xmlns:a16="http://schemas.microsoft.com/office/drawing/2014/main" id="{D756B078-FD2D-D9CB-BB91-FB58C0659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Rectangle 1">
            <a:extLst>
              <a:ext uri="{FF2B5EF4-FFF2-40B4-BE49-F238E27FC236}">
                <a16:creationId xmlns:a16="http://schemas.microsoft.com/office/drawing/2014/main" id="{80611273-DE44-C712-7A87-810CDCA2C08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7938" name="Text Box 2">
            <a:extLst>
              <a:ext uri="{FF2B5EF4-FFF2-40B4-BE49-F238E27FC236}">
                <a16:creationId xmlns:a16="http://schemas.microsoft.com/office/drawing/2014/main" id="{4E6C93EE-C244-027A-DDC8-7B0AA8CC1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1">
            <a:extLst>
              <a:ext uri="{FF2B5EF4-FFF2-40B4-BE49-F238E27FC236}">
                <a16:creationId xmlns:a16="http://schemas.microsoft.com/office/drawing/2014/main" id="{C117BDB7-497E-7F33-3DE6-BC52C0408BA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8962" name="Text Box 2">
            <a:extLst>
              <a:ext uri="{FF2B5EF4-FFF2-40B4-BE49-F238E27FC236}">
                <a16:creationId xmlns:a16="http://schemas.microsoft.com/office/drawing/2014/main" id="{5D35D221-9F32-8B7A-3F17-6E14C3751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Rectangle 1">
            <a:extLst>
              <a:ext uri="{FF2B5EF4-FFF2-40B4-BE49-F238E27FC236}">
                <a16:creationId xmlns:a16="http://schemas.microsoft.com/office/drawing/2014/main" id="{54E05F1C-BA69-56D2-91BD-E49BDA1D72B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9986" name="Text Box 2">
            <a:extLst>
              <a:ext uri="{FF2B5EF4-FFF2-40B4-BE49-F238E27FC236}">
                <a16:creationId xmlns:a16="http://schemas.microsoft.com/office/drawing/2014/main" id="{1C612FB2-AA2D-5A77-A397-D2ABA3346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Rectangle 1">
            <a:extLst>
              <a:ext uri="{FF2B5EF4-FFF2-40B4-BE49-F238E27FC236}">
                <a16:creationId xmlns:a16="http://schemas.microsoft.com/office/drawing/2014/main" id="{7378D099-7022-1E29-B2A4-7B49AA72C5E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1010" name="Text Box 2">
            <a:extLst>
              <a:ext uri="{FF2B5EF4-FFF2-40B4-BE49-F238E27FC236}">
                <a16:creationId xmlns:a16="http://schemas.microsoft.com/office/drawing/2014/main" id="{6B639880-784A-1415-F43A-9D6BF7B62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Rectangle 1">
            <a:extLst>
              <a:ext uri="{FF2B5EF4-FFF2-40B4-BE49-F238E27FC236}">
                <a16:creationId xmlns:a16="http://schemas.microsoft.com/office/drawing/2014/main" id="{3A6DCD20-AB70-FF28-072C-E376825E97A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2034" name="Text Box 2">
            <a:extLst>
              <a:ext uri="{FF2B5EF4-FFF2-40B4-BE49-F238E27FC236}">
                <a16:creationId xmlns:a16="http://schemas.microsoft.com/office/drawing/2014/main" id="{7375B82E-4E8C-ED12-3606-81690370E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Rectangle 1">
            <a:extLst>
              <a:ext uri="{FF2B5EF4-FFF2-40B4-BE49-F238E27FC236}">
                <a16:creationId xmlns:a16="http://schemas.microsoft.com/office/drawing/2014/main" id="{33CED6CF-9EDB-63BC-62E4-FCFD46EA632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3058" name="Text Box 2">
            <a:extLst>
              <a:ext uri="{FF2B5EF4-FFF2-40B4-BE49-F238E27FC236}">
                <a16:creationId xmlns:a16="http://schemas.microsoft.com/office/drawing/2014/main" id="{6DA0D244-05C6-C200-E810-920E0F2CA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Rectangle 1">
            <a:extLst>
              <a:ext uri="{FF2B5EF4-FFF2-40B4-BE49-F238E27FC236}">
                <a16:creationId xmlns:a16="http://schemas.microsoft.com/office/drawing/2014/main" id="{7019E284-3148-D681-53C1-9A54E4951CD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082" name="Text Box 2">
            <a:extLst>
              <a:ext uri="{FF2B5EF4-FFF2-40B4-BE49-F238E27FC236}">
                <a16:creationId xmlns:a16="http://schemas.microsoft.com/office/drawing/2014/main" id="{D9449AE4-0768-A62A-D870-EAA90ED3B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Rectangle 1">
            <a:extLst>
              <a:ext uri="{FF2B5EF4-FFF2-40B4-BE49-F238E27FC236}">
                <a16:creationId xmlns:a16="http://schemas.microsoft.com/office/drawing/2014/main" id="{DE56D10B-976C-3A96-78F6-C751BD21585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5106" name="Text Box 2">
            <a:extLst>
              <a:ext uri="{FF2B5EF4-FFF2-40B4-BE49-F238E27FC236}">
                <a16:creationId xmlns:a16="http://schemas.microsoft.com/office/drawing/2014/main" id="{C71799F1-0EDE-6A8B-1EF6-78D3CB023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Rectangle 1">
            <a:extLst>
              <a:ext uri="{FF2B5EF4-FFF2-40B4-BE49-F238E27FC236}">
                <a16:creationId xmlns:a16="http://schemas.microsoft.com/office/drawing/2014/main" id="{90DC7CA0-57F6-001E-A0D8-63738905BD8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6130" name="Text Box 2">
            <a:extLst>
              <a:ext uri="{FF2B5EF4-FFF2-40B4-BE49-F238E27FC236}">
                <a16:creationId xmlns:a16="http://schemas.microsoft.com/office/drawing/2014/main" id="{D56FFB1A-A180-D4FB-221D-FCA8F23B0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Rectangle 1">
            <a:extLst>
              <a:ext uri="{FF2B5EF4-FFF2-40B4-BE49-F238E27FC236}">
                <a16:creationId xmlns:a16="http://schemas.microsoft.com/office/drawing/2014/main" id="{0533BD23-EC62-9C1E-47FA-A75D5DBDD0F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7154" name="Text Box 2">
            <a:extLst>
              <a:ext uri="{FF2B5EF4-FFF2-40B4-BE49-F238E27FC236}">
                <a16:creationId xmlns:a16="http://schemas.microsoft.com/office/drawing/2014/main" id="{7BE977E8-435F-DC83-321D-0EB361FDE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1">
            <a:extLst>
              <a:ext uri="{FF2B5EF4-FFF2-40B4-BE49-F238E27FC236}">
                <a16:creationId xmlns:a16="http://schemas.microsoft.com/office/drawing/2014/main" id="{70CF3F17-5BD8-A492-38FD-7AAD06FD4B0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4450" name="Text Box 2">
            <a:extLst>
              <a:ext uri="{FF2B5EF4-FFF2-40B4-BE49-F238E27FC236}">
                <a16:creationId xmlns:a16="http://schemas.microsoft.com/office/drawing/2014/main" id="{EC9F6811-4ADB-71FC-7C3A-F0F9C90E3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Rectangle 1">
            <a:extLst>
              <a:ext uri="{FF2B5EF4-FFF2-40B4-BE49-F238E27FC236}">
                <a16:creationId xmlns:a16="http://schemas.microsoft.com/office/drawing/2014/main" id="{E6858EA9-060B-EC2A-42D9-30A81B5D606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8178" name="Text Box 2">
            <a:extLst>
              <a:ext uri="{FF2B5EF4-FFF2-40B4-BE49-F238E27FC236}">
                <a16:creationId xmlns:a16="http://schemas.microsoft.com/office/drawing/2014/main" id="{9B05CA9B-D550-39DE-4C61-CF8C6A097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Rectangle 1">
            <a:extLst>
              <a:ext uri="{FF2B5EF4-FFF2-40B4-BE49-F238E27FC236}">
                <a16:creationId xmlns:a16="http://schemas.microsoft.com/office/drawing/2014/main" id="{D680139D-EDF6-41E5-2D6A-C16227A1635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9202" name="Text Box 2">
            <a:extLst>
              <a:ext uri="{FF2B5EF4-FFF2-40B4-BE49-F238E27FC236}">
                <a16:creationId xmlns:a16="http://schemas.microsoft.com/office/drawing/2014/main" id="{269E35C4-F3BF-EE68-F623-598EBB91B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Rectangle 1">
            <a:extLst>
              <a:ext uri="{FF2B5EF4-FFF2-40B4-BE49-F238E27FC236}">
                <a16:creationId xmlns:a16="http://schemas.microsoft.com/office/drawing/2014/main" id="{BE76FAD4-87D3-BAA7-A428-110E5C299A1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0226" name="Text Box 2">
            <a:extLst>
              <a:ext uri="{FF2B5EF4-FFF2-40B4-BE49-F238E27FC236}">
                <a16:creationId xmlns:a16="http://schemas.microsoft.com/office/drawing/2014/main" id="{66910C9F-AE5B-06DD-87F6-FE64A7BE3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9" name="Rectangle 1">
            <a:extLst>
              <a:ext uri="{FF2B5EF4-FFF2-40B4-BE49-F238E27FC236}">
                <a16:creationId xmlns:a16="http://schemas.microsoft.com/office/drawing/2014/main" id="{01F5A392-8FF2-1ED9-4693-EE528DFAB0D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1250" name="Text Box 2">
            <a:extLst>
              <a:ext uri="{FF2B5EF4-FFF2-40B4-BE49-F238E27FC236}">
                <a16:creationId xmlns:a16="http://schemas.microsoft.com/office/drawing/2014/main" id="{51DE3960-3B63-6F42-58E2-BEB41D39B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Rectangle 1">
            <a:extLst>
              <a:ext uri="{FF2B5EF4-FFF2-40B4-BE49-F238E27FC236}">
                <a16:creationId xmlns:a16="http://schemas.microsoft.com/office/drawing/2014/main" id="{0341FB81-146C-E815-383A-D89C9AB2BF1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2274" name="Text Box 2">
            <a:extLst>
              <a:ext uri="{FF2B5EF4-FFF2-40B4-BE49-F238E27FC236}">
                <a16:creationId xmlns:a16="http://schemas.microsoft.com/office/drawing/2014/main" id="{20BF3B49-4BAB-8806-F698-003B09E81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Rectangle 1">
            <a:extLst>
              <a:ext uri="{FF2B5EF4-FFF2-40B4-BE49-F238E27FC236}">
                <a16:creationId xmlns:a16="http://schemas.microsoft.com/office/drawing/2014/main" id="{D883923E-5F9C-AF04-5217-DC580F10B72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3298" name="Text Box 2">
            <a:extLst>
              <a:ext uri="{FF2B5EF4-FFF2-40B4-BE49-F238E27FC236}">
                <a16:creationId xmlns:a16="http://schemas.microsoft.com/office/drawing/2014/main" id="{D95D69DD-2E37-6F06-A3D3-212CAD73E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1" name="Rectangle 1">
            <a:extLst>
              <a:ext uri="{FF2B5EF4-FFF2-40B4-BE49-F238E27FC236}">
                <a16:creationId xmlns:a16="http://schemas.microsoft.com/office/drawing/2014/main" id="{A1A478CE-7667-87B8-1CEE-66CF1494A74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4322" name="Text Box 2">
            <a:extLst>
              <a:ext uri="{FF2B5EF4-FFF2-40B4-BE49-F238E27FC236}">
                <a16:creationId xmlns:a16="http://schemas.microsoft.com/office/drawing/2014/main" id="{02CB1575-8991-F86D-BCCC-F664DB1A2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Rectangle 1">
            <a:extLst>
              <a:ext uri="{FF2B5EF4-FFF2-40B4-BE49-F238E27FC236}">
                <a16:creationId xmlns:a16="http://schemas.microsoft.com/office/drawing/2014/main" id="{D2E32984-A512-3EE4-6AAF-ACAFDEDAA32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5346" name="Text Box 2">
            <a:extLst>
              <a:ext uri="{FF2B5EF4-FFF2-40B4-BE49-F238E27FC236}">
                <a16:creationId xmlns:a16="http://schemas.microsoft.com/office/drawing/2014/main" id="{4B541B1F-40E7-E192-F73B-1E7B7601C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Rectangle 1">
            <a:extLst>
              <a:ext uri="{FF2B5EF4-FFF2-40B4-BE49-F238E27FC236}">
                <a16:creationId xmlns:a16="http://schemas.microsoft.com/office/drawing/2014/main" id="{21AF35C5-98A1-4EBD-DDC7-9F3F47776A0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6370" name="Text Box 2">
            <a:extLst>
              <a:ext uri="{FF2B5EF4-FFF2-40B4-BE49-F238E27FC236}">
                <a16:creationId xmlns:a16="http://schemas.microsoft.com/office/drawing/2014/main" id="{FF8598AE-EAB7-4A3A-07A4-2625A850A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3" name="Rectangle 1">
            <a:extLst>
              <a:ext uri="{FF2B5EF4-FFF2-40B4-BE49-F238E27FC236}">
                <a16:creationId xmlns:a16="http://schemas.microsoft.com/office/drawing/2014/main" id="{7F0BD85D-B7A6-3FC9-8DA3-F8EB0DAB1B8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7394" name="Text Box 2">
            <a:extLst>
              <a:ext uri="{FF2B5EF4-FFF2-40B4-BE49-F238E27FC236}">
                <a16:creationId xmlns:a16="http://schemas.microsoft.com/office/drawing/2014/main" id="{7406D4C9-2C2A-68E3-2D21-70A9EFEDF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1">
            <a:extLst>
              <a:ext uri="{FF2B5EF4-FFF2-40B4-BE49-F238E27FC236}">
                <a16:creationId xmlns:a16="http://schemas.microsoft.com/office/drawing/2014/main" id="{AE82735D-3730-258D-68BA-9E509823464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5474" name="Text Box 2">
            <a:extLst>
              <a:ext uri="{FF2B5EF4-FFF2-40B4-BE49-F238E27FC236}">
                <a16:creationId xmlns:a16="http://schemas.microsoft.com/office/drawing/2014/main" id="{F7BFAC43-AD74-85D3-7692-AEAF08F36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7" name="Rectangle 1">
            <a:extLst>
              <a:ext uri="{FF2B5EF4-FFF2-40B4-BE49-F238E27FC236}">
                <a16:creationId xmlns:a16="http://schemas.microsoft.com/office/drawing/2014/main" id="{6E250683-FD96-2757-6E51-95F3E2B8833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8418" name="Text Box 2">
            <a:extLst>
              <a:ext uri="{FF2B5EF4-FFF2-40B4-BE49-F238E27FC236}">
                <a16:creationId xmlns:a16="http://schemas.microsoft.com/office/drawing/2014/main" id="{CF34D08D-25ED-5050-02A0-5A941CDB5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1" name="Rectangle 1">
            <a:extLst>
              <a:ext uri="{FF2B5EF4-FFF2-40B4-BE49-F238E27FC236}">
                <a16:creationId xmlns:a16="http://schemas.microsoft.com/office/drawing/2014/main" id="{0A8EAE54-7EEA-62A5-737A-50CB17E8F80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9442" name="Text Box 2">
            <a:extLst>
              <a:ext uri="{FF2B5EF4-FFF2-40B4-BE49-F238E27FC236}">
                <a16:creationId xmlns:a16="http://schemas.microsoft.com/office/drawing/2014/main" id="{9B26AFA1-B3C9-0149-4775-D79A51EF6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>
            <a:extLst>
              <a:ext uri="{FF2B5EF4-FFF2-40B4-BE49-F238E27FC236}">
                <a16:creationId xmlns:a16="http://schemas.microsoft.com/office/drawing/2014/main" id="{E1674B2C-C773-8178-5050-705D077131C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91491" name="Rectangle 3">
            <a:extLst>
              <a:ext uri="{FF2B5EF4-FFF2-40B4-BE49-F238E27FC236}">
                <a16:creationId xmlns:a16="http://schemas.microsoft.com/office/drawing/2014/main" id="{116480DD-0728-3CB0-0238-7E3D8232D7E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anose="020B0604020202020204" pitchFamily="34" charset="0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91492" name="Rectangle 4">
            <a:extLst>
              <a:ext uri="{FF2B5EF4-FFF2-40B4-BE49-F238E27FC236}">
                <a16:creationId xmlns:a16="http://schemas.microsoft.com/office/drawing/2014/main" id="{098342B4-C56F-2F8A-4BCD-CB7607443C0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91493" name="Rectangle 5">
            <a:extLst>
              <a:ext uri="{FF2B5EF4-FFF2-40B4-BE49-F238E27FC236}">
                <a16:creationId xmlns:a16="http://schemas.microsoft.com/office/drawing/2014/main" id="{25D85762-45FD-83E4-2BA7-2F7482DAF68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91494" name="Rectangle 6">
            <a:extLst>
              <a:ext uri="{FF2B5EF4-FFF2-40B4-BE49-F238E27FC236}">
                <a16:creationId xmlns:a16="http://schemas.microsoft.com/office/drawing/2014/main" id="{56B1BC02-D0D1-E480-EAB8-BAA74298055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fld id="{B30845DD-7EFC-0346-886D-EAC0D4493755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91495" name="Picture 7">
            <a:extLst>
              <a:ext uri="{FF2B5EF4-FFF2-40B4-BE49-F238E27FC236}">
                <a16:creationId xmlns:a16="http://schemas.microsoft.com/office/drawing/2014/main" id="{BF445B1C-5925-507A-C4C1-1526B736E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2C262-ADA1-9320-11B5-CAE3A7EC8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FDEC6F-368F-8BD8-01AC-61B5E75C8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1FCD0-2048-ED53-5C58-48060FB11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069F0-2712-DF88-AB25-3D1DA6D05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BD10-E912-7F31-4B56-8E59D8FBB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C18C39-CA9F-8449-80EB-9AC952FE06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57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0541FA-732E-C83F-3BE1-405A3C1728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F75A0E-D900-DC24-36E6-FD6DD87A7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793A6-8365-2430-3E74-754A331FE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87D95-5C54-0679-7012-455DE4B9E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19BCE-4D87-0B0F-7486-42F7A353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79E7EE-B7C0-7041-8CCD-BC2BAF9822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7868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8402-84A9-161D-3712-49CF96A78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FFD06-D9F8-216E-4214-6752289EC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E0E32-88FD-087C-813F-D64B6A034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B5A80-8D26-A962-F37B-63E836CF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20F71-9F0C-0824-60BF-DC88E54EE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FF1A70-56C8-E64A-8986-411C0C8B62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461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BB54-D9A0-7414-65AF-03993E25F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A8D87-EAD8-CD03-4AA8-687872DB1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2FA81-D138-D3D6-B1A3-BFB2C9C89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12945-A907-2F61-E624-77A134F21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8901B-C5B4-2BAE-43ED-96D07CE32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914162-B049-6F48-B031-334AF31E77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6456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77313-8565-442C-EA7D-714CABAEA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F35B8-7499-13D6-08DA-0EDE176BF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F7095-202F-7D06-A1DD-FDAA82C39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8F629-1233-4F0E-3442-EF5A2061E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F60B9-F196-2076-97AD-3DE0360E9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ECE7A-3407-7F7B-556D-E6CDC6FF0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685798-263F-1442-BC68-2F1E0060AC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3767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1F8D8-1227-E188-3F8E-B8662ABFD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81022-2849-3199-2DE4-D3ACC479D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19D27-56A2-4EDA-3686-E9491BF80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A6B546-D0E3-30F6-FAE9-3B7D1BBD69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F74F47-584D-BE4F-138A-6471FCD60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30AB94-A7F2-2C89-9607-97DD14887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5E5A94-9F11-4C9B-1577-E20ACCAB4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83B998-1CFB-A06B-A8E1-BC4BD6454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A4DAD2-9B09-074C-88AF-89A5F3EB42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991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48271-00BF-3859-EA59-DCE09509E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E5E94D-EA3B-7286-B7A6-AB8CF339A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F15D4E-1D90-752C-C9A5-B1FA5F384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3ABF68-ADA0-C38C-7783-845343821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8F4B20-2AA6-894B-ACAB-E457F4DA8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816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AA6F72-E833-6445-C630-4F1FDC6F2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CD5A95-D952-C01D-5176-7473BD6F9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AAC15-5D36-3032-753C-F60CAA5C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2894F2-3BD2-E447-AABB-2EDC3D890F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758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4900B-A1A6-99F3-E554-A63791FA1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7230B-FB14-F91A-3BCF-A275D5167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21FBB-E31D-30C7-E846-33F46900A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A16D4-4803-3E02-27B5-43CE61320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D479F-A187-A72F-851E-D5768776E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C98D2-8D60-EEFB-3ABA-204304BFB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2AAE45-C404-194C-8929-E6828E6E8E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6491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D063B-6559-6567-0EF5-4D32F2C7F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A56D6C-C5C5-1BAF-3825-1FCBAD313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E2011D-F666-D243-1F06-A3C0EFC6C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71F52-355B-86FB-201A-84463B14D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DC0A7-0002-6FD3-97A2-7E5BE9B98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D1C78-DBD3-8E16-C090-5EA3FF533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7F3C7C-89E8-A44F-8906-CCC37F320C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3682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D93F5EAA-FDB1-8D46-CB18-4810D77A0D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FE014675-6156-FDA9-9831-15317B9B8C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90468" name="Rectangle 4">
            <a:extLst>
              <a:ext uri="{FF2B5EF4-FFF2-40B4-BE49-F238E27FC236}">
                <a16:creationId xmlns:a16="http://schemas.microsoft.com/office/drawing/2014/main" id="{B1C3EA88-47EB-971D-CDEC-D40D0A88448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90469" name="Rectangle 5">
            <a:extLst>
              <a:ext uri="{FF2B5EF4-FFF2-40B4-BE49-F238E27FC236}">
                <a16:creationId xmlns:a16="http://schemas.microsoft.com/office/drawing/2014/main" id="{E6398FAC-DCC3-0A3E-DED7-54CB39F7950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90470" name="Rectangle 6">
            <a:extLst>
              <a:ext uri="{FF2B5EF4-FFF2-40B4-BE49-F238E27FC236}">
                <a16:creationId xmlns:a16="http://schemas.microsoft.com/office/drawing/2014/main" id="{26513469-51D3-3020-887C-A0A51DE07F2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fld id="{5063068C-00AB-4C48-A164-731267F5AF12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90471" name="Picture 7">
            <a:extLst>
              <a:ext uri="{FF2B5EF4-FFF2-40B4-BE49-F238E27FC236}">
                <a16:creationId xmlns:a16="http://schemas.microsoft.com/office/drawing/2014/main" id="{D8853B5C-B6B3-CF5C-ECE1-07C1FC853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emf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3ABE21D-C097-4AB1-2AAC-8A9E6FA03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2C5D2-743B-854D-A84E-38059E0AB9D9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097" name="Rectangle 1">
            <a:extLst>
              <a:ext uri="{FF2B5EF4-FFF2-40B4-BE49-F238E27FC236}">
                <a16:creationId xmlns:a16="http://schemas.microsoft.com/office/drawing/2014/main" id="{35866B7B-183B-AF62-D298-D2AB2F76C6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685800"/>
            <a:ext cx="7720013" cy="1141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/>
          <a:p>
            <a:pPr>
              <a:lnSpc>
                <a:spcPct val="72000"/>
              </a:lnSpc>
              <a:spcBef>
                <a:spcPts val="625"/>
              </a:spcBef>
            </a:pPr>
            <a:r>
              <a:rPr lang="en-GB" altLang="en-US" sz="2800"/>
              <a:t>Software Maintenance and Computer Aided Software Engineering  (CASE) </a:t>
            </a:r>
            <a:r>
              <a:rPr lang="en-GB" altLang="en-US" sz="1400"/>
              <a:t>(Lecture 12)</a:t>
            </a:r>
          </a:p>
        </p:txBody>
      </p:sp>
      <p:sp>
        <p:nvSpPr>
          <p:cNvPr id="4098" name="Text Box 2">
            <a:extLst>
              <a:ext uri="{FF2B5EF4-FFF2-40B4-BE49-F238E27FC236}">
                <a16:creationId xmlns:a16="http://schemas.microsoft.com/office/drawing/2014/main" id="{F08874EF-37CB-D189-BAEA-113DC7C49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048000"/>
            <a:ext cx="6399213" cy="175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>
            <a:lvl1pPr>
              <a:tabLst>
                <a:tab pos="660400" algn="l"/>
                <a:tab pos="1524000" algn="l"/>
                <a:tab pos="2387600" algn="l"/>
                <a:tab pos="3251200" algn="l"/>
                <a:tab pos="4116388" algn="l"/>
                <a:tab pos="4979988" algn="l"/>
                <a:tab pos="5843588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1pPr>
            <a:lvl2pPr>
              <a:tabLst>
                <a:tab pos="660400" algn="l"/>
                <a:tab pos="1524000" algn="l"/>
                <a:tab pos="2387600" algn="l"/>
                <a:tab pos="3251200" algn="l"/>
                <a:tab pos="4116388" algn="l"/>
                <a:tab pos="4979988" algn="l"/>
                <a:tab pos="5843588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>
              <a:tabLst>
                <a:tab pos="660400" algn="l"/>
                <a:tab pos="1524000" algn="l"/>
                <a:tab pos="2387600" algn="l"/>
                <a:tab pos="3251200" algn="l"/>
                <a:tab pos="4116388" algn="l"/>
                <a:tab pos="4979988" algn="l"/>
                <a:tab pos="5843588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3pPr>
            <a:lvl4pPr>
              <a:tabLst>
                <a:tab pos="660400" algn="l"/>
                <a:tab pos="1524000" algn="l"/>
                <a:tab pos="2387600" algn="l"/>
                <a:tab pos="3251200" algn="l"/>
                <a:tab pos="4116388" algn="l"/>
                <a:tab pos="4979988" algn="l"/>
                <a:tab pos="5843588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>
              <a:tabLst>
                <a:tab pos="660400" algn="l"/>
                <a:tab pos="1524000" algn="l"/>
                <a:tab pos="2387600" algn="l"/>
                <a:tab pos="3251200" algn="l"/>
                <a:tab pos="4116388" algn="l"/>
                <a:tab pos="4979988" algn="l"/>
                <a:tab pos="5843588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60400" algn="l"/>
                <a:tab pos="1524000" algn="l"/>
                <a:tab pos="2387600" algn="l"/>
                <a:tab pos="3251200" algn="l"/>
                <a:tab pos="4116388" algn="l"/>
                <a:tab pos="4979988" algn="l"/>
                <a:tab pos="5843588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60400" algn="l"/>
                <a:tab pos="1524000" algn="l"/>
                <a:tab pos="2387600" algn="l"/>
                <a:tab pos="3251200" algn="l"/>
                <a:tab pos="4116388" algn="l"/>
                <a:tab pos="4979988" algn="l"/>
                <a:tab pos="5843588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60400" algn="l"/>
                <a:tab pos="1524000" algn="l"/>
                <a:tab pos="2387600" algn="l"/>
                <a:tab pos="3251200" algn="l"/>
                <a:tab pos="4116388" algn="l"/>
                <a:tab pos="4979988" algn="l"/>
                <a:tab pos="5843588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60400" algn="l"/>
                <a:tab pos="1524000" algn="l"/>
                <a:tab pos="2387600" algn="l"/>
                <a:tab pos="3251200" algn="l"/>
                <a:tab pos="4116388" algn="l"/>
                <a:tab pos="4979988" algn="l"/>
                <a:tab pos="5843588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  <a:spcBef>
                <a:spcPts val="888"/>
              </a:spcBef>
            </a:pPr>
            <a:r>
              <a:rPr lang="en-GB" altLang="en-US" sz="4000"/>
              <a:t>Dr. R.  Mall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DD6CB5E-2605-2C9A-9632-649E7FD7E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BD7D-8792-D040-9F1C-A209F2DA4C8E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3313" name="Rectangle 1">
            <a:extLst>
              <a:ext uri="{FF2B5EF4-FFF2-40B4-BE49-F238E27FC236}">
                <a16:creationId xmlns:a16="http://schemas.microsoft.com/office/drawing/2014/main" id="{6183224C-FA64-C574-59F4-57C1C18073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/>
          <a:p>
            <a:pPr>
              <a:spcBef>
                <a:spcPts val="1000"/>
              </a:spcBef>
            </a:pPr>
            <a:r>
              <a:rPr lang="en-GB" altLang="en-US" sz="4400"/>
              <a:t>Causes for maintenance 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154AE02B-C876-3EA9-E99A-BCC6B2A2CF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0813" cy="51990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lnSpc>
                <a:spcPct val="105000"/>
              </a:lnSpc>
              <a:spcBef>
                <a:spcPts val="888"/>
              </a:spcBef>
            </a:pPr>
            <a:r>
              <a:rPr lang="en-GB" altLang="en-US" sz="4000"/>
              <a:t>During development:</a:t>
            </a:r>
          </a:p>
          <a:p>
            <a:pPr lvl="1">
              <a:lnSpc>
                <a:spcPct val="105000"/>
              </a:lnSpc>
              <a:spcBef>
                <a:spcPts val="200"/>
              </a:spcBef>
            </a:pPr>
            <a:r>
              <a:rPr lang="en-GB" altLang="en-US" sz="3600"/>
              <a:t>Software not anticipated to last very long (e.g., Y2K problem).</a:t>
            </a:r>
          </a:p>
          <a:p>
            <a:pPr>
              <a:lnSpc>
                <a:spcPct val="105000"/>
              </a:lnSpc>
              <a:spcBef>
                <a:spcPts val="888"/>
              </a:spcBef>
            </a:pPr>
            <a:r>
              <a:rPr lang="en-GB" altLang="en-US" sz="4000"/>
              <a:t>Rate of hardware obsolescence:</a:t>
            </a:r>
          </a:p>
          <a:p>
            <a:pPr lvl="1">
              <a:lnSpc>
                <a:spcPct val="105000"/>
              </a:lnSpc>
              <a:spcBef>
                <a:spcPts val="400"/>
              </a:spcBef>
            </a:pPr>
            <a:r>
              <a:rPr lang="en-GB" altLang="en-US" sz="3600">
                <a:solidFill>
                  <a:srgbClr val="0000CC"/>
                </a:solidFill>
              </a:rPr>
              <a:t>immortality of software products</a:t>
            </a:r>
          </a:p>
          <a:p>
            <a:pPr lvl="1">
              <a:lnSpc>
                <a:spcPct val="105000"/>
              </a:lnSpc>
              <a:spcBef>
                <a:spcPts val="400"/>
              </a:spcBef>
            </a:pPr>
            <a:r>
              <a:rPr lang="en-GB" altLang="en-US" sz="3600">
                <a:solidFill>
                  <a:srgbClr val="0000CC"/>
                </a:solidFill>
              </a:rPr>
              <a:t>maintenance necessary for </a:t>
            </a:r>
            <a:r>
              <a:rPr lang="en-GB" altLang="en-US" sz="3200">
                <a:solidFill>
                  <a:srgbClr val="0000CC"/>
                </a:solidFill>
              </a:rPr>
              <a:t>software </a:t>
            </a:r>
            <a:r>
              <a:rPr lang="en-GB" altLang="en-US" sz="3600">
                <a:solidFill>
                  <a:srgbClr val="0000CC"/>
                </a:solidFill>
              </a:rPr>
              <a:t>performing low-level functions.</a:t>
            </a:r>
            <a:r>
              <a:rPr lang="en-GB" altLang="en-US" sz="3600">
                <a:solidFill>
                  <a:srgbClr val="FFFF0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045AA2E-B962-91A1-38C8-4B415097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EBD2-2C5D-544E-8F46-ACB718AEC9DE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4337" name="Rectangle 1">
            <a:extLst>
              <a:ext uri="{FF2B5EF4-FFF2-40B4-BE49-F238E27FC236}">
                <a16:creationId xmlns:a16="http://schemas.microsoft.com/office/drawing/2014/main" id="{125F46F7-DCC3-008F-BDF6-BB4FBCFD60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/>
          <a:p>
            <a:pPr>
              <a:lnSpc>
                <a:spcPct val="63000"/>
              </a:lnSpc>
              <a:spcBef>
                <a:spcPts val="1088"/>
              </a:spcBef>
            </a:pPr>
            <a:r>
              <a:rPr lang="en-GB" altLang="en-US" sz="4800"/>
              <a:t>Causes for maintenance</a:t>
            </a: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674EAB31-D735-CB67-724F-EEFC255F4D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1000"/>
              </a:spcBef>
            </a:pPr>
            <a:r>
              <a:rPr lang="en-GB" altLang="en-US" sz="4400"/>
              <a:t>Users want existing software to run on new platforms:</a:t>
            </a:r>
          </a:p>
          <a:p>
            <a:pPr lvl="1">
              <a:spcBef>
                <a:spcPts val="888"/>
              </a:spcBef>
            </a:pPr>
            <a:r>
              <a:rPr lang="en-GB" altLang="en-US" sz="4000"/>
              <a:t>to run in new environments,</a:t>
            </a:r>
          </a:p>
          <a:p>
            <a:pPr lvl="1">
              <a:spcBef>
                <a:spcPts val="888"/>
              </a:spcBef>
            </a:pPr>
            <a:r>
              <a:rPr lang="en-GB" altLang="en-US" sz="4000"/>
              <a:t>and/or with enhanced features.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8C940DC-4E21-BBFF-51A3-E91B801D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DF99-52FA-774A-A1F6-B0A1B9AB73A8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5361" name="Rectangle 1">
            <a:extLst>
              <a:ext uri="{FF2B5EF4-FFF2-40B4-BE49-F238E27FC236}">
                <a16:creationId xmlns:a16="http://schemas.microsoft.com/office/drawing/2014/main" id="{CF60E35C-44EA-8F6B-C8CC-516007E066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/>
          <a:p>
            <a:pPr>
              <a:lnSpc>
                <a:spcPct val="63000"/>
              </a:lnSpc>
              <a:spcBef>
                <a:spcPts val="1088"/>
              </a:spcBef>
            </a:pPr>
            <a:r>
              <a:rPr lang="en-GB" altLang="en-US" sz="4800"/>
              <a:t>Causes for maintenance</a:t>
            </a: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52482E85-F97E-302E-07F1-09B05C1AE2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0813" cy="41132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888"/>
              </a:spcBef>
            </a:pPr>
            <a:r>
              <a:rPr lang="en-GB" altLang="en-US" sz="4000"/>
              <a:t>Whenever other software it works with change:</a:t>
            </a:r>
          </a:p>
          <a:p>
            <a:pPr lvl="1">
              <a:spcBef>
                <a:spcPct val="0"/>
              </a:spcBef>
            </a:pPr>
            <a:r>
              <a:rPr lang="en-GB" altLang="en-US" sz="3600">
                <a:solidFill>
                  <a:srgbClr val="0000CC"/>
                </a:solidFill>
              </a:rPr>
              <a:t>maintenance is needed to cope up with the newer interface. </a:t>
            </a:r>
          </a:p>
          <a:p>
            <a:pPr lvl="1">
              <a:spcBef>
                <a:spcPts val="800"/>
              </a:spcBef>
            </a:pPr>
            <a:r>
              <a:rPr lang="en-GB" altLang="en-US" sz="3600">
                <a:solidFill>
                  <a:srgbClr val="0000CC"/>
                </a:solidFill>
              </a:rPr>
              <a:t>For instance, a software product may need maintenance when the operating system changes.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C57DB5E-BF34-30BA-2635-7ECFE17F9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A5593-5D70-FF4E-BBF4-125B82E8B26E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6385" name="Rectangle 1">
            <a:extLst>
              <a:ext uri="{FF2B5EF4-FFF2-40B4-BE49-F238E27FC236}">
                <a16:creationId xmlns:a16="http://schemas.microsoft.com/office/drawing/2014/main" id="{7DCB7C49-15D1-1A53-49D3-D7EE567DFB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/>
          <a:p>
            <a:pPr>
              <a:spcBef>
                <a:spcPts val="1225"/>
              </a:spcBef>
            </a:pPr>
            <a:r>
              <a:rPr lang="en-GB" altLang="en-US" sz="5400"/>
              <a:t>Software evolution</a:t>
            </a: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0E048B2F-E728-596D-2D07-AE0DFD910D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0813" cy="47593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888"/>
              </a:spcBef>
            </a:pPr>
            <a:r>
              <a:rPr lang="en-GB" altLang="en-US" sz="4000"/>
              <a:t>Every software product </a:t>
            </a:r>
            <a:r>
              <a:rPr lang="en-GB" altLang="en-US" sz="3600"/>
              <a:t>continues </a:t>
            </a:r>
            <a:r>
              <a:rPr lang="en-GB" altLang="en-US" sz="4000"/>
              <a:t>to evolve after its development:</a:t>
            </a:r>
          </a:p>
          <a:p>
            <a:pPr lvl="1">
              <a:spcBef>
                <a:spcPct val="0"/>
              </a:spcBef>
            </a:pPr>
            <a:r>
              <a:rPr lang="en-GB" altLang="en-US" sz="3600">
                <a:solidFill>
                  <a:srgbClr val="0000CC"/>
                </a:solidFill>
              </a:rPr>
              <a:t>through maintenance efforts.</a:t>
            </a:r>
          </a:p>
          <a:p>
            <a:pPr>
              <a:spcBef>
                <a:spcPts val="888"/>
              </a:spcBef>
            </a:pPr>
            <a:r>
              <a:rPr lang="en-GB" altLang="en-US" sz="4000"/>
              <a:t>Larger software products stay in operation for longer time:</a:t>
            </a:r>
          </a:p>
          <a:p>
            <a:pPr lvl="1">
              <a:spcBef>
                <a:spcPct val="0"/>
              </a:spcBef>
            </a:pPr>
            <a:r>
              <a:rPr lang="en-GB" altLang="en-US" sz="3600"/>
              <a:t>because of high replacement cost.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C8C2A1B-A64A-2CCE-DC7F-2EAB582D3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3EAA-A50C-854E-AB49-19463B389BE2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7409" name="Rectangle 1">
            <a:extLst>
              <a:ext uri="{FF2B5EF4-FFF2-40B4-BE49-F238E27FC236}">
                <a16:creationId xmlns:a16="http://schemas.microsoft.com/office/drawing/2014/main" id="{EADD8A8B-A00D-24A9-5FCC-0A6A06BE18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/>
          <a:p>
            <a:pPr>
              <a:spcBef>
                <a:spcPts val="1088"/>
              </a:spcBef>
            </a:pPr>
            <a:r>
              <a:rPr lang="en-GB" altLang="en-US" sz="4800"/>
              <a:t>Laws of Maintenance</a:t>
            </a: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37C701AA-A38D-33C8-A75D-9E9328DD59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888"/>
              </a:spcBef>
            </a:pPr>
            <a:r>
              <a:rPr lang="en-GB" altLang="en-US" sz="4000"/>
              <a:t>       </a:t>
            </a:r>
            <a:r>
              <a:rPr lang="en-GB" altLang="en-US" sz="4000">
                <a:solidFill>
                  <a:srgbClr val="0000FF"/>
                </a:solidFill>
              </a:rPr>
              <a:t>There will always be a lot </a:t>
            </a:r>
            <a:br>
              <a:rPr lang="en-GB" altLang="en-US" sz="4000">
                <a:solidFill>
                  <a:srgbClr val="0000FF"/>
                </a:solidFill>
              </a:rPr>
            </a:br>
            <a:r>
              <a:rPr lang="en-GB" altLang="en-US" sz="4000">
                <a:solidFill>
                  <a:srgbClr val="0000FF"/>
                </a:solidFill>
              </a:rPr>
              <a:t>        of old software needing</a:t>
            </a:r>
            <a:br>
              <a:rPr lang="en-GB" altLang="en-US" sz="4000">
                <a:solidFill>
                  <a:srgbClr val="0000FF"/>
                </a:solidFill>
              </a:rPr>
            </a:br>
            <a:r>
              <a:rPr lang="en-GB" altLang="en-US" sz="4000">
                <a:solidFill>
                  <a:srgbClr val="0000FF"/>
                </a:solidFill>
              </a:rPr>
              <a:t>        maintenance.</a:t>
            </a:r>
          </a:p>
          <a:p>
            <a:pPr>
              <a:spcBef>
                <a:spcPts val="888"/>
              </a:spcBef>
            </a:pPr>
            <a:r>
              <a:rPr lang="en-GB" altLang="en-US" sz="4000">
                <a:solidFill>
                  <a:srgbClr val="0000FF"/>
                </a:solidFill>
              </a:rPr>
              <a:t>        Good products are </a:t>
            </a:r>
            <a:br>
              <a:rPr lang="en-GB" altLang="en-US" sz="4000">
                <a:solidFill>
                  <a:srgbClr val="0000FF"/>
                </a:solidFill>
              </a:rPr>
            </a:br>
            <a:r>
              <a:rPr lang="en-GB" altLang="en-US" sz="4000">
                <a:solidFill>
                  <a:srgbClr val="0000FF"/>
                </a:solidFill>
              </a:rPr>
              <a:t>        maintained, bad products</a:t>
            </a:r>
            <a:br>
              <a:rPr lang="en-GB" altLang="en-US" sz="4000">
                <a:solidFill>
                  <a:srgbClr val="0000FF"/>
                </a:solidFill>
              </a:rPr>
            </a:br>
            <a:r>
              <a:rPr lang="en-GB" altLang="en-US" sz="4000">
                <a:solidFill>
                  <a:srgbClr val="0000FF"/>
                </a:solidFill>
              </a:rPr>
              <a:t>        are thrown away.</a:t>
            </a:r>
          </a:p>
        </p:txBody>
      </p:sp>
      <p:pic>
        <p:nvPicPr>
          <p:cNvPr id="17411" name="Picture 3">
            <a:extLst>
              <a:ext uri="{FF2B5EF4-FFF2-40B4-BE49-F238E27FC236}">
                <a16:creationId xmlns:a16="http://schemas.microsoft.com/office/drawing/2014/main" id="{4A781279-1440-B39D-F70C-7952DEB95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851025"/>
            <a:ext cx="708025" cy="104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>
            <a:extLst>
              <a:ext uri="{FF2B5EF4-FFF2-40B4-BE49-F238E27FC236}">
                <a16:creationId xmlns:a16="http://schemas.microsoft.com/office/drawing/2014/main" id="{62EDCDEF-CF27-B9B2-7228-7164FA815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733800"/>
            <a:ext cx="708025" cy="104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2795BE2-5AEB-34C8-C63F-C4CA55D3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6736-3B00-DD48-AE74-508EDAE72EE8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8433" name="Rectangle 1">
            <a:extLst>
              <a:ext uri="{FF2B5EF4-FFF2-40B4-BE49-F238E27FC236}">
                <a16:creationId xmlns:a16="http://schemas.microsoft.com/office/drawing/2014/main" id="{96E6017E-467D-8B31-AD26-A82F9AC033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/>
          <a:p>
            <a:pPr>
              <a:spcBef>
                <a:spcPts val="1088"/>
              </a:spcBef>
            </a:pPr>
            <a:r>
              <a:rPr lang="en-GB" altLang="en-US" sz="4800"/>
              <a:t>Laws of Maintenance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ED6B1141-3D47-6C31-3523-B08B1DD06A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1000"/>
              </a:spcBef>
            </a:pPr>
            <a:r>
              <a:rPr lang="en-GB" altLang="en-US" sz="4400" u="sng">
                <a:solidFill>
                  <a:srgbClr val="FF66FF"/>
                </a:solidFill>
              </a:rPr>
              <a:t>Lehman’s first Law:</a:t>
            </a:r>
          </a:p>
          <a:p>
            <a:pPr>
              <a:spcBef>
                <a:spcPts val="1000"/>
              </a:spcBef>
            </a:pPr>
            <a:r>
              <a:rPr lang="en-GB" altLang="en-US" sz="4400"/>
              <a:t>“Software products must  change continuously, or become progressively less useful.”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4EFA1F5-CDA8-9AFF-F316-AE2CD96E1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5674B-A270-DB4F-8379-44D416B7BC67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9457" name="Rectangle 1">
            <a:extLst>
              <a:ext uri="{FF2B5EF4-FFF2-40B4-BE49-F238E27FC236}">
                <a16:creationId xmlns:a16="http://schemas.microsoft.com/office/drawing/2014/main" id="{03B1F07C-6CFD-03BD-40B1-65BE3AB51D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/>
          <a:p>
            <a:pPr>
              <a:spcBef>
                <a:spcPts val="1088"/>
              </a:spcBef>
            </a:pPr>
            <a:r>
              <a:rPr lang="en-GB" altLang="en-US" sz="4800"/>
              <a:t>Laws of Maintenance</a:t>
            </a: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6933516A-B32B-6B12-99D6-0EBD975785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0813" cy="47355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1000"/>
              </a:spcBef>
            </a:pPr>
            <a:r>
              <a:rPr lang="en-GB" altLang="en-US" sz="4400" u="sng">
                <a:solidFill>
                  <a:srgbClr val="FF66FF"/>
                </a:solidFill>
              </a:rPr>
              <a:t>Lehman’s Second Law</a:t>
            </a:r>
          </a:p>
          <a:p>
            <a:pPr>
              <a:spcBef>
                <a:spcPts val="1000"/>
              </a:spcBef>
            </a:pPr>
            <a:r>
              <a:rPr lang="en-GB" altLang="en-US" sz="4400"/>
              <a:t>“When software</a:t>
            </a:r>
            <a:r>
              <a:rPr lang="en-GB" altLang="en-US" sz="4000"/>
              <a:t> is maintained,</a:t>
            </a:r>
            <a:r>
              <a:rPr lang="en-GB" altLang="en-US" sz="4400"/>
              <a:t> its structure degrades, </a:t>
            </a:r>
          </a:p>
          <a:p>
            <a:pPr lvl="1">
              <a:spcBef>
                <a:spcPts val="888"/>
              </a:spcBef>
            </a:pPr>
            <a:r>
              <a:rPr lang="en-GB" altLang="en-US" sz="4000">
                <a:solidFill>
                  <a:srgbClr val="0000FF"/>
                </a:solidFill>
              </a:rPr>
              <a:t>unless active efforts are made to avoid this phenomenon.”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682F489-7F8D-58B8-C741-492D1FCB4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7AFC-D228-C94C-9875-600453B4DACB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0481" name="Rectangle 1">
            <a:extLst>
              <a:ext uri="{FF2B5EF4-FFF2-40B4-BE49-F238E27FC236}">
                <a16:creationId xmlns:a16="http://schemas.microsoft.com/office/drawing/2014/main" id="{B3453DBF-2146-7652-4384-870544C3FF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/>
          <a:p>
            <a:pPr>
              <a:spcBef>
                <a:spcPts val="1088"/>
              </a:spcBef>
            </a:pPr>
            <a:r>
              <a:rPr lang="en-GB" altLang="en-US" sz="4800"/>
              <a:t>Laws of Maintenance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6D09198D-6939-5731-9695-9E46617307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0813" cy="41132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1088"/>
              </a:spcBef>
            </a:pPr>
            <a:r>
              <a:rPr lang="en-GB" altLang="en-US" sz="4800" u="sng">
                <a:solidFill>
                  <a:srgbClr val="FF66FF"/>
                </a:solidFill>
              </a:rPr>
              <a:t>Lehman’s Third Law</a:t>
            </a:r>
            <a:r>
              <a:rPr lang="en-GB" altLang="en-US" sz="4800"/>
              <a:t>:</a:t>
            </a:r>
          </a:p>
          <a:p>
            <a:pPr>
              <a:spcBef>
                <a:spcPts val="1088"/>
              </a:spcBef>
            </a:pPr>
            <a:r>
              <a:rPr lang="en-GB" altLang="en-US" sz="4800"/>
              <a:t>“Over a program’s life time, </a:t>
            </a:r>
          </a:p>
          <a:p>
            <a:pPr lvl="1">
              <a:spcBef>
                <a:spcPts val="1000"/>
              </a:spcBef>
            </a:pPr>
            <a:r>
              <a:rPr lang="en-GB" altLang="en-US" sz="4400">
                <a:solidFill>
                  <a:srgbClr val="0000FF"/>
                </a:solidFill>
              </a:rPr>
              <a:t>its rate of development is approximately constant.”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24EE91A-5684-E67C-A60A-A8CC2BFA9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D877-A4D4-4B47-ABA7-D6839D83900A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1505" name="Rectangle 1">
            <a:extLst>
              <a:ext uri="{FF2B5EF4-FFF2-40B4-BE49-F238E27FC236}">
                <a16:creationId xmlns:a16="http://schemas.microsoft.com/office/drawing/2014/main" id="{3A033E61-E499-9966-BF55-EBF4AE3E07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/>
          <a:p>
            <a:pPr>
              <a:spcBef>
                <a:spcPts val="1088"/>
              </a:spcBef>
            </a:pPr>
            <a:r>
              <a:rPr lang="en-GB" altLang="en-US" sz="4800"/>
              <a:t>Other Laws of Maintenance</a:t>
            </a: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C0777A6B-E646-B92B-A904-8B46625F15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0813" cy="41132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1000"/>
              </a:spcBef>
            </a:pPr>
            <a:r>
              <a:rPr lang="en-GB" altLang="en-US" sz="4400"/>
              <a:t>All large programs will undergo significant changes during operation phase of their life cycle, </a:t>
            </a:r>
          </a:p>
          <a:p>
            <a:pPr lvl="1">
              <a:spcBef>
                <a:spcPts val="925"/>
              </a:spcBef>
            </a:pPr>
            <a:r>
              <a:rPr lang="en-GB" altLang="en-US" sz="4000">
                <a:solidFill>
                  <a:srgbClr val="0000FF"/>
                </a:solidFill>
              </a:rPr>
              <a:t>regardless of </a:t>
            </a:r>
            <a:r>
              <a:rPr lang="en-GB" altLang="en-US" sz="4000" i="1">
                <a:solidFill>
                  <a:srgbClr val="0000FF"/>
                </a:solidFill>
              </a:rPr>
              <a:t>apriori</a:t>
            </a:r>
            <a:r>
              <a:rPr lang="en-GB" altLang="en-US" sz="4000">
                <a:solidFill>
                  <a:srgbClr val="0000FF"/>
                </a:solidFill>
              </a:rPr>
              <a:t> intentions.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E606792-A667-475B-3E29-C26DAF317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4780-B34C-B143-9AB3-338CA5FA99C2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2529" name="Rectangle 1">
            <a:extLst>
              <a:ext uri="{FF2B5EF4-FFF2-40B4-BE49-F238E27FC236}">
                <a16:creationId xmlns:a16="http://schemas.microsoft.com/office/drawing/2014/main" id="{8DB8B6E3-AC5B-0C02-86D6-28FDEAB317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163513"/>
            <a:ext cx="7770813" cy="127317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/>
          <a:p>
            <a:pPr>
              <a:spcBef>
                <a:spcPts val="538"/>
              </a:spcBef>
            </a:pPr>
            <a:r>
              <a:rPr lang="en-GB" altLang="en-US"/>
              <a:t>Legacy code--- Major maintenance problems</a:t>
            </a: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F620140C-17BB-BAE4-0AD8-AE9DF17A59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0813" cy="44672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800"/>
              </a:spcBef>
            </a:pPr>
            <a:r>
              <a:rPr lang="en-GB" altLang="en-US" sz="3600"/>
              <a:t>Unstructured code (bad programs)</a:t>
            </a:r>
          </a:p>
          <a:p>
            <a:pPr>
              <a:spcBef>
                <a:spcPts val="800"/>
              </a:spcBef>
            </a:pPr>
            <a:r>
              <a:rPr lang="en-GB" altLang="en-US" sz="3600"/>
              <a:t>Maintenance programmers have: </a:t>
            </a:r>
          </a:p>
          <a:p>
            <a:pPr lvl="1">
              <a:spcBef>
                <a:spcPts val="725"/>
              </a:spcBef>
            </a:pPr>
            <a:r>
              <a:rPr lang="en-GB" altLang="en-US" sz="3200">
                <a:solidFill>
                  <a:srgbClr val="0000FF"/>
                </a:solidFill>
              </a:rPr>
              <a:t>insufficient knowledge of the system or the application domain. </a:t>
            </a:r>
          </a:p>
          <a:p>
            <a:pPr lvl="1">
              <a:spcBef>
                <a:spcPts val="725"/>
              </a:spcBef>
            </a:pPr>
            <a:r>
              <a:rPr lang="en-GB" altLang="en-US" sz="3200"/>
              <a:t>Software maintenance has a bad </a:t>
            </a:r>
            <a:r>
              <a:rPr lang="en-GB" altLang="en-US"/>
              <a:t>image.</a:t>
            </a:r>
          </a:p>
          <a:p>
            <a:pPr>
              <a:spcBef>
                <a:spcPts val="800"/>
              </a:spcBef>
            </a:pPr>
            <a:r>
              <a:rPr lang="en-GB" altLang="en-US" sz="3600"/>
              <a:t>Documentation absent, out of date, or insufficient.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32726CD-704F-59FE-CE06-F5B158A1D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16194-7EDA-5B46-AFFC-1BB8785FC156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121" name="Rectangle 1">
            <a:extLst>
              <a:ext uri="{FF2B5EF4-FFF2-40B4-BE49-F238E27FC236}">
                <a16:creationId xmlns:a16="http://schemas.microsoft.com/office/drawing/2014/main" id="{836E98EC-87FD-8416-C5A9-271BFFA649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/>
          <a:p>
            <a:pPr>
              <a:spcBef>
                <a:spcPts val="1350"/>
              </a:spcBef>
            </a:pPr>
            <a:r>
              <a:rPr lang="en-GB" altLang="en-US" sz="6000"/>
              <a:t>Introduction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C441715B-EC8D-A2FC-E6A2-0AED417538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0813" cy="41132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800"/>
              </a:spcBef>
            </a:pPr>
            <a:r>
              <a:rPr lang="en-GB" altLang="en-US" sz="3600"/>
              <a:t>Software maintenance:</a:t>
            </a:r>
          </a:p>
          <a:p>
            <a:pPr lvl="1">
              <a:spcBef>
                <a:spcPts val="175"/>
              </a:spcBef>
            </a:pPr>
            <a:r>
              <a:rPr lang="en-GB" altLang="en-US" sz="3200">
                <a:solidFill>
                  <a:srgbClr val="0000FF"/>
                </a:solidFill>
              </a:rPr>
              <a:t>any modifications to a software product after it has been delivered to the customer. </a:t>
            </a:r>
          </a:p>
          <a:p>
            <a:pPr>
              <a:spcBef>
                <a:spcPts val="800"/>
              </a:spcBef>
            </a:pPr>
            <a:r>
              <a:rPr lang="en-GB" altLang="en-US" sz="3600"/>
              <a:t>Software maintenance is an important activity for many organizations.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B57C1D5-C9A7-D1B3-1C00-F9D8F46FB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21F7-89BF-6240-8516-FE02E5FC3A11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F9711F8C-BC62-3C06-F8E2-0BAF1098EF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/>
          <a:p>
            <a:pPr>
              <a:spcBef>
                <a:spcPts val="1000"/>
              </a:spcBef>
            </a:pPr>
            <a:r>
              <a:rPr lang="en-GB" altLang="en-US" sz="4400"/>
              <a:t>Insufficient knowledge</a:t>
            </a: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1B76F605-2E03-530F-C6C3-ED8B076D77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0813" cy="43116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GB" altLang="en-US" sz="4000"/>
              <a:t>Maintenance team is usually different from development team.</a:t>
            </a:r>
          </a:p>
          <a:p>
            <a:pPr lvl="1">
              <a:lnSpc>
                <a:spcPct val="80000"/>
              </a:lnSpc>
              <a:spcBef>
                <a:spcPts val="175"/>
              </a:spcBef>
            </a:pPr>
            <a:r>
              <a:rPr lang="en-GB" altLang="en-US" sz="3600">
                <a:solidFill>
                  <a:srgbClr val="0066FF"/>
                </a:solidFill>
              </a:rPr>
              <a:t>even after reading all documents</a:t>
            </a:r>
          </a:p>
          <a:p>
            <a:pPr lvl="2">
              <a:lnSpc>
                <a:spcPct val="80000"/>
              </a:lnSpc>
              <a:spcBef>
                <a:spcPts val="150"/>
              </a:spcBef>
            </a:pPr>
            <a:r>
              <a:rPr lang="en-GB" altLang="en-US" sz="3200">
                <a:solidFill>
                  <a:srgbClr val="0066FF"/>
                </a:solidFill>
              </a:rPr>
              <a:t>it is very difficult to understand why a thing was done in  a certain way.</a:t>
            </a:r>
          </a:p>
          <a:p>
            <a:pPr lvl="1">
              <a:lnSpc>
                <a:spcPct val="80000"/>
              </a:lnSpc>
              <a:spcBef>
                <a:spcPts val="175"/>
              </a:spcBef>
            </a:pPr>
            <a:r>
              <a:rPr lang="en-GB" altLang="en-US" sz="3600"/>
              <a:t>Also there is a limit to the rate at which a person can study documents</a:t>
            </a:r>
          </a:p>
          <a:p>
            <a:pPr lvl="2">
              <a:lnSpc>
                <a:spcPct val="80000"/>
              </a:lnSpc>
              <a:spcBef>
                <a:spcPts val="150"/>
              </a:spcBef>
            </a:pPr>
            <a:r>
              <a:rPr lang="en-GB" altLang="en-US" sz="3200"/>
              <a:t>and extract relevant information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9D1C661-36D6-165D-B442-09D8F3C9B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9B50-D536-C14E-8B14-63716A9473EA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4577" name="Rectangle 1">
            <a:extLst>
              <a:ext uri="{FF2B5EF4-FFF2-40B4-BE49-F238E27FC236}">
                <a16:creationId xmlns:a16="http://schemas.microsoft.com/office/drawing/2014/main" id="{5269D898-2DCF-E1F7-CD98-DF4B9639AA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/>
          <a:p>
            <a:pPr>
              <a:spcBef>
                <a:spcPts val="1000"/>
              </a:spcBef>
            </a:pPr>
            <a:r>
              <a:rPr lang="en-GB" altLang="en-US" sz="4400"/>
              <a:t>Bad image of maintenance?</a:t>
            </a: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C780C64D-3061-CB25-C5DE-BEB835FAD7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0813" cy="41132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800"/>
              </a:spcBef>
            </a:pPr>
            <a:r>
              <a:rPr lang="en-GB" altLang="en-US" sz="3600"/>
              <a:t>Maintainers are skilled not only in writing code:</a:t>
            </a:r>
          </a:p>
          <a:p>
            <a:pPr lvl="1">
              <a:spcBef>
                <a:spcPts val="725"/>
              </a:spcBef>
            </a:pPr>
            <a:r>
              <a:rPr lang="en-GB" altLang="en-US" sz="3200"/>
              <a:t>proficient in understanding others’ code</a:t>
            </a:r>
          </a:p>
          <a:p>
            <a:pPr lvl="1">
              <a:spcBef>
                <a:spcPts val="725"/>
              </a:spcBef>
            </a:pPr>
            <a:r>
              <a:rPr lang="en-GB" altLang="en-US" sz="3200"/>
              <a:t>detecting problems, modifying the design, code, and documentation</a:t>
            </a:r>
          </a:p>
          <a:p>
            <a:pPr lvl="1">
              <a:spcBef>
                <a:spcPts val="725"/>
              </a:spcBef>
            </a:pPr>
            <a:r>
              <a:rPr lang="en-GB" altLang="en-US" sz="3200"/>
              <a:t>working with end-users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228D683-60F2-6538-3EE5-C2CF51447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D9F87-E2FF-394C-8A13-023149161D56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5601" name="Rectangle 1">
            <a:extLst>
              <a:ext uri="{FF2B5EF4-FFF2-40B4-BE49-F238E27FC236}">
                <a16:creationId xmlns:a16="http://schemas.microsoft.com/office/drawing/2014/main" id="{2FDD9ECB-668B-7D63-B382-B694F74214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/>
          <a:p>
            <a:pPr>
              <a:spcBef>
                <a:spcPts val="1225"/>
              </a:spcBef>
            </a:pPr>
            <a:r>
              <a:rPr lang="en-GB" altLang="en-US" sz="4800"/>
              <a:t>Maintenance Nightmares</a:t>
            </a: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82056CA0-9DE5-8DFF-1DB6-26808689F6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0813" cy="41132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800"/>
              </a:spcBef>
            </a:pPr>
            <a:r>
              <a:rPr lang="en-GB" altLang="en-US"/>
              <a:t>Use of gotos</a:t>
            </a:r>
          </a:p>
          <a:p>
            <a:pPr>
              <a:spcBef>
                <a:spcPts val="800"/>
              </a:spcBef>
            </a:pPr>
            <a:r>
              <a:rPr lang="en-GB" altLang="en-US"/>
              <a:t>Lengthy procedures</a:t>
            </a:r>
          </a:p>
          <a:p>
            <a:pPr>
              <a:spcBef>
                <a:spcPts val="800"/>
              </a:spcBef>
            </a:pPr>
            <a:r>
              <a:rPr lang="en-GB" altLang="en-US"/>
              <a:t>Poor and inconsistent naming</a:t>
            </a:r>
          </a:p>
          <a:p>
            <a:pPr>
              <a:spcBef>
                <a:spcPts val="800"/>
              </a:spcBef>
            </a:pPr>
            <a:r>
              <a:rPr lang="en-GB" altLang="en-US"/>
              <a:t>Poor module structure</a:t>
            </a:r>
          </a:p>
          <a:p>
            <a:pPr>
              <a:spcBef>
                <a:spcPts val="800"/>
              </a:spcBef>
            </a:pPr>
            <a:r>
              <a:rPr lang="en-GB" altLang="en-US"/>
              <a:t>Weak cohesion and high coupling</a:t>
            </a:r>
          </a:p>
          <a:p>
            <a:pPr>
              <a:spcBef>
                <a:spcPts val="800"/>
              </a:spcBef>
            </a:pPr>
            <a:r>
              <a:rPr lang="en-GB" altLang="en-US"/>
              <a:t>Deeply nested conditional statements</a:t>
            </a:r>
          </a:p>
          <a:p>
            <a:pPr>
              <a:spcBef>
                <a:spcPts val="800"/>
              </a:spcBef>
            </a:pPr>
            <a:r>
              <a:rPr lang="en-GB" altLang="en-US"/>
              <a:t>Functions having side effects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CBB12E-8B2A-DFF4-22AC-D40C133C6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DC7D7-FD7E-BC46-BD67-F820F3D5DFC5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6625" name="Rectangle 1">
            <a:extLst>
              <a:ext uri="{FF2B5EF4-FFF2-40B4-BE49-F238E27FC236}">
                <a16:creationId xmlns:a16="http://schemas.microsoft.com/office/drawing/2014/main" id="{6BC42B80-49F2-B281-A54B-D2D3D28C30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/>
          <a:p>
            <a:pPr>
              <a:lnSpc>
                <a:spcPct val="63000"/>
              </a:lnSpc>
              <a:spcBef>
                <a:spcPts val="1000"/>
              </a:spcBef>
            </a:pPr>
            <a:r>
              <a:rPr lang="en-GB" altLang="en-US"/>
              <a:t>How to do better maintenance?</a:t>
            </a: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930C9155-D5EF-C628-7923-392C2EC6BB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0813" cy="41132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888"/>
              </a:spcBef>
            </a:pPr>
            <a:r>
              <a:rPr lang="en-GB" altLang="en-US" sz="4000"/>
              <a:t>Program understanding</a:t>
            </a:r>
          </a:p>
          <a:p>
            <a:pPr>
              <a:spcBef>
                <a:spcPts val="888"/>
              </a:spcBef>
            </a:pPr>
            <a:r>
              <a:rPr lang="en-GB" altLang="en-US" sz="4000"/>
              <a:t>Reverse engineering</a:t>
            </a:r>
          </a:p>
          <a:p>
            <a:pPr>
              <a:spcBef>
                <a:spcPts val="888"/>
              </a:spcBef>
            </a:pPr>
            <a:r>
              <a:rPr lang="en-GB" altLang="en-US" sz="4000"/>
              <a:t>Design recovery</a:t>
            </a:r>
          </a:p>
          <a:p>
            <a:pPr>
              <a:spcBef>
                <a:spcPts val="888"/>
              </a:spcBef>
            </a:pPr>
            <a:r>
              <a:rPr lang="en-GB" altLang="en-US" sz="4000"/>
              <a:t>Reengineering</a:t>
            </a:r>
          </a:p>
          <a:p>
            <a:pPr>
              <a:spcBef>
                <a:spcPts val="888"/>
              </a:spcBef>
            </a:pPr>
            <a:r>
              <a:rPr lang="en-GB" altLang="en-US" sz="4000"/>
              <a:t>Maintenance process models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3312441-78B3-6481-C144-6F179A218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AB3E-F00D-3446-A9A1-269A247BFF73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7649" name="Rectangle 1">
            <a:extLst>
              <a:ext uri="{FF2B5EF4-FFF2-40B4-BE49-F238E27FC236}">
                <a16:creationId xmlns:a16="http://schemas.microsoft.com/office/drawing/2014/main" id="{3E94BC5D-B29A-B9EE-67B9-B00E87C180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/>
          <a:p>
            <a:pPr>
              <a:spcBef>
                <a:spcPts val="1000"/>
              </a:spcBef>
            </a:pPr>
            <a:r>
              <a:rPr lang="en-GB" altLang="en-US" sz="4400"/>
              <a:t>Maintenance activities</a:t>
            </a: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34532EC9-58AD-DA87-163E-1AA7D13B0E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0813" cy="41132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888"/>
              </a:spcBef>
            </a:pPr>
            <a:r>
              <a:rPr lang="en-GB" altLang="en-US" sz="4000"/>
              <a:t>Two types of activities:</a:t>
            </a:r>
          </a:p>
          <a:p>
            <a:pPr lvl="1">
              <a:spcBef>
                <a:spcPts val="800"/>
              </a:spcBef>
            </a:pPr>
            <a:r>
              <a:rPr lang="en-GB" altLang="en-US" sz="3600" u="sng">
                <a:solidFill>
                  <a:srgbClr val="0066FF"/>
                </a:solidFill>
              </a:rPr>
              <a:t>Productive activities:</a:t>
            </a:r>
            <a:r>
              <a:rPr lang="en-GB" altLang="en-US" sz="3600">
                <a:solidFill>
                  <a:srgbClr val="0066FF"/>
                </a:solidFill>
              </a:rPr>
              <a:t> </a:t>
            </a:r>
          </a:p>
          <a:p>
            <a:pPr lvl="2">
              <a:spcBef>
                <a:spcPts val="725"/>
              </a:spcBef>
            </a:pPr>
            <a:r>
              <a:rPr lang="en-GB" altLang="en-US" sz="3200"/>
              <a:t> modification of analysis, design, coding, etc.</a:t>
            </a:r>
          </a:p>
          <a:p>
            <a:pPr lvl="1">
              <a:spcBef>
                <a:spcPts val="800"/>
              </a:spcBef>
            </a:pPr>
            <a:r>
              <a:rPr lang="en-GB" altLang="en-US" sz="3600" u="sng">
                <a:solidFill>
                  <a:srgbClr val="0066FF"/>
                </a:solidFill>
              </a:rPr>
              <a:t>Non-productive activities:</a:t>
            </a:r>
            <a:r>
              <a:rPr lang="en-GB" altLang="en-US" sz="3600"/>
              <a:t> </a:t>
            </a:r>
          </a:p>
          <a:p>
            <a:pPr lvl="2">
              <a:spcBef>
                <a:spcPts val="725"/>
              </a:spcBef>
            </a:pPr>
            <a:r>
              <a:rPr lang="en-GB" altLang="en-US" sz="3200"/>
              <a:t>understanding system design, code, etc.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BDF9860-53CA-2288-54C8-BA13499A6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D366-3620-8B43-957B-BB6B1695C16F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8673" name="Rectangle 1">
            <a:extLst>
              <a:ext uri="{FF2B5EF4-FFF2-40B4-BE49-F238E27FC236}">
                <a16:creationId xmlns:a16="http://schemas.microsoft.com/office/drawing/2014/main" id="{914DC2C0-BF63-DFBB-A7EA-8D87C5D0A2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/>
          <a:p>
            <a:pPr>
              <a:lnSpc>
                <a:spcPct val="63000"/>
              </a:lnSpc>
              <a:spcBef>
                <a:spcPts val="1000"/>
              </a:spcBef>
            </a:pPr>
            <a:r>
              <a:rPr lang="en-GB" altLang="en-US"/>
              <a:t>Software Reverse Engineering</a:t>
            </a: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94A3E472-3DFD-6FB6-F02E-1C6F0094D0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1088"/>
              </a:spcBef>
            </a:pPr>
            <a:r>
              <a:rPr lang="en-GB" altLang="en-US" sz="4800"/>
              <a:t>By analyzing  a program code,</a:t>
            </a:r>
            <a:r>
              <a:rPr lang="en-GB" altLang="en-US" sz="4800">
                <a:solidFill>
                  <a:srgbClr val="FFFF00"/>
                </a:solidFill>
              </a:rPr>
              <a:t> </a:t>
            </a:r>
            <a:r>
              <a:rPr lang="en-GB" altLang="en-US" sz="4800">
                <a:solidFill>
                  <a:srgbClr val="0000CC"/>
                </a:solidFill>
              </a:rPr>
              <a:t>recover from it:</a:t>
            </a:r>
          </a:p>
          <a:p>
            <a:pPr lvl="1">
              <a:spcBef>
                <a:spcPts val="1000"/>
              </a:spcBef>
            </a:pPr>
            <a:r>
              <a:rPr lang="en-GB" altLang="en-US" sz="4400">
                <a:solidFill>
                  <a:srgbClr val="0000CC"/>
                </a:solidFill>
              </a:rPr>
              <a:t>the design and the requirements specification.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73E7DC4-CBC5-C2AE-2904-F933CE4F2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99261-3BDA-154A-9DB9-4B9A0DE2B5F1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29697" name="Rectangle 1">
            <a:extLst>
              <a:ext uri="{FF2B5EF4-FFF2-40B4-BE49-F238E27FC236}">
                <a16:creationId xmlns:a16="http://schemas.microsoft.com/office/drawing/2014/main" id="{561027DE-7883-DDDD-B2B0-AF4CBBCD32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/>
          <a:p>
            <a:pPr>
              <a:lnSpc>
                <a:spcPct val="63000"/>
              </a:lnSpc>
              <a:spcBef>
                <a:spcPts val="1000"/>
              </a:spcBef>
            </a:pPr>
            <a:r>
              <a:rPr lang="en-GB" altLang="en-US"/>
              <a:t>Software Reverse Engineering</a:t>
            </a: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B21EF0E0-2BA0-EA4B-2A3D-F830598DC8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0813" cy="41132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800"/>
              </a:spcBef>
            </a:pPr>
            <a:r>
              <a:rPr lang="en-GB" altLang="en-US" sz="3600"/>
              <a:t>Reverse engineering is an important maintenance technique: </a:t>
            </a:r>
          </a:p>
          <a:p>
            <a:pPr lvl="1">
              <a:spcBef>
                <a:spcPct val="0"/>
              </a:spcBef>
            </a:pPr>
            <a:r>
              <a:rPr lang="en-GB" altLang="en-US" sz="3600">
                <a:solidFill>
                  <a:srgbClr val="0000CC"/>
                </a:solidFill>
              </a:rPr>
              <a:t>several existing software products are unstructured,</a:t>
            </a:r>
          </a:p>
          <a:p>
            <a:pPr lvl="1">
              <a:spcBef>
                <a:spcPts val="800"/>
              </a:spcBef>
            </a:pPr>
            <a:r>
              <a:rPr lang="en-GB" altLang="en-US" sz="3600">
                <a:solidFill>
                  <a:srgbClr val="0000CC"/>
                </a:solidFill>
              </a:rPr>
              <a:t>lack proper documentation,</a:t>
            </a:r>
          </a:p>
          <a:p>
            <a:pPr lvl="1">
              <a:spcBef>
                <a:spcPts val="800"/>
              </a:spcBef>
            </a:pPr>
            <a:r>
              <a:rPr lang="en-GB" altLang="en-US" sz="3600">
                <a:solidFill>
                  <a:srgbClr val="0000CC"/>
                </a:solidFill>
              </a:rPr>
              <a:t>were not developed using software engineering principles.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AA6D216-B194-9CE1-53A2-DEACF90C7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22E5-4CF6-4048-8D69-4450FF48DA98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30721" name="Rectangle 1">
            <a:extLst>
              <a:ext uri="{FF2B5EF4-FFF2-40B4-BE49-F238E27FC236}">
                <a16:creationId xmlns:a16="http://schemas.microsoft.com/office/drawing/2014/main" id="{CADA9955-D87B-6883-F53E-4683F5EA9D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/>
          <a:p>
            <a:pPr>
              <a:lnSpc>
                <a:spcPct val="63000"/>
              </a:lnSpc>
              <a:spcBef>
                <a:spcPts val="1000"/>
              </a:spcBef>
            </a:pPr>
            <a:r>
              <a:rPr lang="en-GB" altLang="en-US"/>
              <a:t>Software Reverse Engineering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621D3956-F285-52A8-7CAB-7374279AAE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0813" cy="41132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en-GB" altLang="en-US" sz="5400"/>
              <a:t>First carry out </a:t>
            </a:r>
            <a:r>
              <a:rPr lang="en-GB" altLang="en-US" sz="5400" u="sng">
                <a:solidFill>
                  <a:srgbClr val="0000CC"/>
                </a:solidFill>
              </a:rPr>
              <a:t>cosmetic changes</a:t>
            </a:r>
            <a:r>
              <a:rPr lang="en-GB" altLang="en-US" sz="5400"/>
              <a:t> to the code to improve: </a:t>
            </a:r>
          </a:p>
          <a:p>
            <a:pPr lvl="1">
              <a:lnSpc>
                <a:spcPct val="80000"/>
              </a:lnSpc>
              <a:spcBef>
                <a:spcPts val="438"/>
              </a:spcBef>
            </a:pPr>
            <a:r>
              <a:rPr lang="en-GB" altLang="en-US" sz="4800">
                <a:solidFill>
                  <a:srgbClr val="0000CC"/>
                </a:solidFill>
              </a:rPr>
              <a:t>readability, </a:t>
            </a:r>
          </a:p>
          <a:p>
            <a:pPr lvl="1">
              <a:lnSpc>
                <a:spcPct val="80000"/>
              </a:lnSpc>
              <a:spcBef>
                <a:spcPts val="438"/>
              </a:spcBef>
            </a:pPr>
            <a:r>
              <a:rPr lang="en-GB" altLang="en-US" sz="4800">
                <a:solidFill>
                  <a:srgbClr val="0000CC"/>
                </a:solidFill>
              </a:rPr>
              <a:t>structure, </a:t>
            </a:r>
          </a:p>
          <a:p>
            <a:pPr lvl="1">
              <a:lnSpc>
                <a:spcPct val="80000"/>
              </a:lnSpc>
              <a:spcBef>
                <a:spcPts val="438"/>
              </a:spcBef>
            </a:pPr>
            <a:r>
              <a:rPr lang="en-GB" altLang="en-US" sz="4800">
                <a:solidFill>
                  <a:srgbClr val="0000CC"/>
                </a:solidFill>
              </a:rPr>
              <a:t>understandability.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28B5CD8D-78BB-A5A8-F1E6-27FEF3881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940D-0464-CC47-95F6-1DE9B48E91B6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31745" name="Rectangle 1">
            <a:extLst>
              <a:ext uri="{FF2B5EF4-FFF2-40B4-BE49-F238E27FC236}">
                <a16:creationId xmlns:a16="http://schemas.microsoft.com/office/drawing/2014/main" id="{2F2E93C3-370F-6E27-AB2D-B31B542925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/>
          <a:p>
            <a:pPr>
              <a:spcBef>
                <a:spcPts val="1088"/>
              </a:spcBef>
            </a:pPr>
            <a:r>
              <a:rPr lang="en-GB" altLang="en-US" sz="4800"/>
              <a:t>Cosmetic changes</a:t>
            </a:r>
          </a:p>
        </p:txBody>
      </p:sp>
      <p:sp>
        <p:nvSpPr>
          <p:cNvPr id="31746" name="AutoShape 2">
            <a:extLst>
              <a:ext uri="{FF2B5EF4-FFF2-40B4-BE49-F238E27FC236}">
                <a16:creationId xmlns:a16="http://schemas.microsoft.com/office/drawing/2014/main" id="{5EA15C89-488E-F2A2-35F2-7A71CF71E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828800"/>
            <a:ext cx="2589213" cy="684213"/>
          </a:xfrm>
          <a:prstGeom prst="roundRect">
            <a:avLst>
              <a:gd name="adj" fmla="val 231"/>
            </a:avLst>
          </a:prstGeom>
          <a:solidFill>
            <a:srgbClr val="008000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8000" tIns="46800" rIns="18000" bIns="46800" anchor="ctr" anchorCtr="1"/>
          <a:lstStyle>
            <a:lvl1pPr>
              <a:tabLst>
                <a:tab pos="863600" algn="l"/>
                <a:tab pos="1728788" algn="l"/>
                <a:tab pos="21717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1pPr>
            <a:lvl2pPr>
              <a:tabLst>
                <a:tab pos="863600" algn="l"/>
                <a:tab pos="1728788" algn="l"/>
                <a:tab pos="21717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>
              <a:tabLst>
                <a:tab pos="863600" algn="l"/>
                <a:tab pos="1728788" algn="l"/>
                <a:tab pos="21717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3pPr>
            <a:lvl4pPr>
              <a:tabLst>
                <a:tab pos="863600" algn="l"/>
                <a:tab pos="1728788" algn="l"/>
                <a:tab pos="21717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>
              <a:tabLst>
                <a:tab pos="863600" algn="l"/>
                <a:tab pos="1728788" algn="l"/>
                <a:tab pos="21717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728788" algn="l"/>
                <a:tab pos="21717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728788" algn="l"/>
                <a:tab pos="21717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728788" algn="l"/>
                <a:tab pos="21717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728788" algn="l"/>
                <a:tab pos="21717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  <a:spcBef>
                <a:spcPts val="550"/>
              </a:spcBef>
            </a:pPr>
            <a:r>
              <a:rPr lang="en-GB" altLang="en-US" b="1">
                <a:solidFill>
                  <a:srgbClr val="FFFF00"/>
                </a:solidFill>
                <a:latin typeface="times" charset="0"/>
              </a:rPr>
              <a:t>Reformat Program</a:t>
            </a:r>
          </a:p>
        </p:txBody>
      </p:sp>
      <p:sp>
        <p:nvSpPr>
          <p:cNvPr id="31747" name="AutoShape 3">
            <a:extLst>
              <a:ext uri="{FF2B5EF4-FFF2-40B4-BE49-F238E27FC236}">
                <a16:creationId xmlns:a16="http://schemas.microsoft.com/office/drawing/2014/main" id="{36BE0938-C900-ABCC-6BD8-67D0DAB0B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828800"/>
            <a:ext cx="2589213" cy="684213"/>
          </a:xfrm>
          <a:prstGeom prst="roundRect">
            <a:avLst>
              <a:gd name="adj" fmla="val 231"/>
            </a:avLst>
          </a:prstGeom>
          <a:solidFill>
            <a:srgbClr val="008000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8000" tIns="46800" rIns="18000" bIns="46800" anchor="ctr" anchorCtr="1"/>
          <a:lstStyle>
            <a:lvl1pPr>
              <a:tabLst>
                <a:tab pos="863600" algn="l"/>
                <a:tab pos="1728788" algn="l"/>
                <a:tab pos="21717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1pPr>
            <a:lvl2pPr>
              <a:tabLst>
                <a:tab pos="863600" algn="l"/>
                <a:tab pos="1728788" algn="l"/>
                <a:tab pos="21717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>
              <a:tabLst>
                <a:tab pos="863600" algn="l"/>
                <a:tab pos="1728788" algn="l"/>
                <a:tab pos="21717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3pPr>
            <a:lvl4pPr>
              <a:tabLst>
                <a:tab pos="863600" algn="l"/>
                <a:tab pos="1728788" algn="l"/>
                <a:tab pos="21717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>
              <a:tabLst>
                <a:tab pos="863600" algn="l"/>
                <a:tab pos="1728788" algn="l"/>
                <a:tab pos="21717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728788" algn="l"/>
                <a:tab pos="21717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728788" algn="l"/>
                <a:tab pos="21717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728788" algn="l"/>
                <a:tab pos="21717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728788" algn="l"/>
                <a:tab pos="21717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  <a:spcBef>
                <a:spcPts val="550"/>
              </a:spcBef>
            </a:pPr>
            <a:r>
              <a:rPr lang="en-GB" altLang="en-US" b="1">
                <a:solidFill>
                  <a:srgbClr val="FFFF00"/>
                </a:solidFill>
                <a:latin typeface="times" charset="0"/>
              </a:rPr>
              <a:t>Assign Meaningful</a:t>
            </a:r>
            <a:br>
              <a:rPr lang="en-GB" altLang="en-US" b="1">
                <a:solidFill>
                  <a:srgbClr val="FFFF00"/>
                </a:solidFill>
                <a:latin typeface="times" charset="0"/>
              </a:rPr>
            </a:br>
            <a:r>
              <a:rPr lang="en-GB" altLang="en-US" b="1">
                <a:solidFill>
                  <a:srgbClr val="FFFF00"/>
                </a:solidFill>
                <a:latin typeface="times" charset="0"/>
              </a:rPr>
              <a:t>Names</a:t>
            </a:r>
          </a:p>
        </p:txBody>
      </p:sp>
      <p:sp>
        <p:nvSpPr>
          <p:cNvPr id="31748" name="AutoShape 4">
            <a:extLst>
              <a:ext uri="{FF2B5EF4-FFF2-40B4-BE49-F238E27FC236}">
                <a16:creationId xmlns:a16="http://schemas.microsoft.com/office/drawing/2014/main" id="{AAA7F8BF-6653-8013-BBB7-99EA6A15B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048000"/>
            <a:ext cx="2589213" cy="684213"/>
          </a:xfrm>
          <a:prstGeom prst="roundRect">
            <a:avLst>
              <a:gd name="adj" fmla="val 231"/>
            </a:avLst>
          </a:prstGeom>
          <a:solidFill>
            <a:srgbClr val="008000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8000" tIns="46800" rIns="18000" bIns="46800" anchor="ctr" anchorCtr="1"/>
          <a:lstStyle>
            <a:lvl1pPr>
              <a:tabLst>
                <a:tab pos="863600" algn="l"/>
                <a:tab pos="1728788" algn="l"/>
                <a:tab pos="21717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1pPr>
            <a:lvl2pPr>
              <a:tabLst>
                <a:tab pos="863600" algn="l"/>
                <a:tab pos="1728788" algn="l"/>
                <a:tab pos="21717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>
              <a:tabLst>
                <a:tab pos="863600" algn="l"/>
                <a:tab pos="1728788" algn="l"/>
                <a:tab pos="21717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3pPr>
            <a:lvl4pPr>
              <a:tabLst>
                <a:tab pos="863600" algn="l"/>
                <a:tab pos="1728788" algn="l"/>
                <a:tab pos="21717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>
              <a:tabLst>
                <a:tab pos="863600" algn="l"/>
                <a:tab pos="1728788" algn="l"/>
                <a:tab pos="21717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728788" algn="l"/>
                <a:tab pos="21717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728788" algn="l"/>
                <a:tab pos="21717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728788" algn="l"/>
                <a:tab pos="21717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728788" algn="l"/>
                <a:tab pos="21717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  <a:spcBef>
                <a:spcPts val="550"/>
              </a:spcBef>
            </a:pPr>
            <a:r>
              <a:rPr lang="en-GB" altLang="en-US" b="1">
                <a:solidFill>
                  <a:srgbClr val="FFFF00"/>
                </a:solidFill>
                <a:latin typeface="times" charset="0"/>
              </a:rPr>
              <a:t>Simplify Conditions</a:t>
            </a:r>
          </a:p>
        </p:txBody>
      </p:sp>
      <p:sp>
        <p:nvSpPr>
          <p:cNvPr id="31749" name="AutoShape 5">
            <a:extLst>
              <a:ext uri="{FF2B5EF4-FFF2-40B4-BE49-F238E27FC236}">
                <a16:creationId xmlns:a16="http://schemas.microsoft.com/office/drawing/2014/main" id="{DF37A87D-8B17-8CA2-B034-216811C91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267200"/>
            <a:ext cx="2589213" cy="684213"/>
          </a:xfrm>
          <a:prstGeom prst="roundRect">
            <a:avLst>
              <a:gd name="adj" fmla="val 231"/>
            </a:avLst>
          </a:prstGeom>
          <a:solidFill>
            <a:srgbClr val="008000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8000" tIns="46800" rIns="18000" bIns="46800" anchor="ctr" anchorCtr="1"/>
          <a:lstStyle>
            <a:lvl1pPr>
              <a:tabLst>
                <a:tab pos="863600" algn="l"/>
                <a:tab pos="1728788" algn="l"/>
                <a:tab pos="21717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1pPr>
            <a:lvl2pPr>
              <a:tabLst>
                <a:tab pos="863600" algn="l"/>
                <a:tab pos="1728788" algn="l"/>
                <a:tab pos="21717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>
              <a:tabLst>
                <a:tab pos="863600" algn="l"/>
                <a:tab pos="1728788" algn="l"/>
                <a:tab pos="21717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3pPr>
            <a:lvl4pPr>
              <a:tabLst>
                <a:tab pos="863600" algn="l"/>
                <a:tab pos="1728788" algn="l"/>
                <a:tab pos="21717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>
              <a:tabLst>
                <a:tab pos="863600" algn="l"/>
                <a:tab pos="1728788" algn="l"/>
                <a:tab pos="21717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728788" algn="l"/>
                <a:tab pos="21717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728788" algn="l"/>
                <a:tab pos="21717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728788" algn="l"/>
                <a:tab pos="21717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728788" algn="l"/>
                <a:tab pos="21717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  <a:spcBef>
                <a:spcPts val="550"/>
              </a:spcBef>
            </a:pPr>
            <a:r>
              <a:rPr lang="en-GB" altLang="en-US" b="1">
                <a:solidFill>
                  <a:srgbClr val="FFFF00"/>
                </a:solidFill>
                <a:latin typeface="times" charset="0"/>
              </a:rPr>
              <a:t>Replace GOTOs</a:t>
            </a:r>
          </a:p>
        </p:txBody>
      </p:sp>
      <p:sp>
        <p:nvSpPr>
          <p:cNvPr id="31750" name="AutoShape 6">
            <a:extLst>
              <a:ext uri="{FF2B5EF4-FFF2-40B4-BE49-F238E27FC236}">
                <a16:creationId xmlns:a16="http://schemas.microsoft.com/office/drawing/2014/main" id="{E5F80CEC-2170-27C2-BFDD-FF52A2C13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267200"/>
            <a:ext cx="2513013" cy="684213"/>
          </a:xfrm>
          <a:prstGeom prst="roundRect">
            <a:avLst>
              <a:gd name="adj" fmla="val 231"/>
            </a:avLst>
          </a:prstGeom>
          <a:solidFill>
            <a:srgbClr val="008000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8000" tIns="46800" rIns="18000" bIns="46800" anchor="ctr" anchorCtr="1"/>
          <a:lstStyle>
            <a:lvl1pPr>
              <a:tabLst>
                <a:tab pos="863600" algn="l"/>
                <a:tab pos="1728788" algn="l"/>
                <a:tab pos="21717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1pPr>
            <a:lvl2pPr>
              <a:tabLst>
                <a:tab pos="863600" algn="l"/>
                <a:tab pos="1728788" algn="l"/>
                <a:tab pos="21717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>
              <a:tabLst>
                <a:tab pos="863600" algn="l"/>
                <a:tab pos="1728788" algn="l"/>
                <a:tab pos="21717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3pPr>
            <a:lvl4pPr>
              <a:tabLst>
                <a:tab pos="863600" algn="l"/>
                <a:tab pos="1728788" algn="l"/>
                <a:tab pos="21717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>
              <a:tabLst>
                <a:tab pos="863600" algn="l"/>
                <a:tab pos="1728788" algn="l"/>
                <a:tab pos="21717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728788" algn="l"/>
                <a:tab pos="21717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728788" algn="l"/>
                <a:tab pos="21717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728788" algn="l"/>
                <a:tab pos="21717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728788" algn="l"/>
                <a:tab pos="21717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  <a:spcBef>
                <a:spcPts val="550"/>
              </a:spcBef>
            </a:pPr>
            <a:r>
              <a:rPr lang="en-GB" altLang="en-US" b="1">
                <a:solidFill>
                  <a:srgbClr val="FFFF00"/>
                </a:solidFill>
                <a:latin typeface="times" charset="0"/>
              </a:rPr>
              <a:t>Simplify Processing</a:t>
            </a:r>
          </a:p>
        </p:txBody>
      </p:sp>
      <p:sp>
        <p:nvSpPr>
          <p:cNvPr id="31751" name="Line 7">
            <a:extLst>
              <a:ext uri="{FF2B5EF4-FFF2-40B4-BE49-F238E27FC236}">
                <a16:creationId xmlns:a16="http://schemas.microsoft.com/office/drawing/2014/main" id="{9358A79F-6A32-214A-CC0E-A22F23CB77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209800"/>
            <a:ext cx="685800" cy="1588"/>
          </a:xfrm>
          <a:prstGeom prst="line">
            <a:avLst/>
          </a:prstGeom>
          <a:noFill/>
          <a:ln w="3816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2" name="Line 8">
            <a:extLst>
              <a:ext uri="{FF2B5EF4-FFF2-40B4-BE49-F238E27FC236}">
                <a16:creationId xmlns:a16="http://schemas.microsoft.com/office/drawing/2014/main" id="{67551DD0-84F7-C4B1-A840-6BC065A7794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9613" y="2514600"/>
            <a:ext cx="1587" cy="533400"/>
          </a:xfrm>
          <a:prstGeom prst="line">
            <a:avLst/>
          </a:prstGeom>
          <a:noFill/>
          <a:ln w="3816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3" name="Line 9">
            <a:extLst>
              <a:ext uri="{FF2B5EF4-FFF2-40B4-BE49-F238E27FC236}">
                <a16:creationId xmlns:a16="http://schemas.microsoft.com/office/drawing/2014/main" id="{E259A280-B9E5-0DF0-FCA1-8367AA5618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9613" y="3733800"/>
            <a:ext cx="1587" cy="533400"/>
          </a:xfrm>
          <a:prstGeom prst="line">
            <a:avLst/>
          </a:prstGeom>
          <a:noFill/>
          <a:ln w="3816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4" name="Line 10">
            <a:extLst>
              <a:ext uri="{FF2B5EF4-FFF2-40B4-BE49-F238E27FC236}">
                <a16:creationId xmlns:a16="http://schemas.microsoft.com/office/drawing/2014/main" id="{9A5C0E2A-9432-54CE-4909-2A72E323C2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4648200"/>
            <a:ext cx="609600" cy="1588"/>
          </a:xfrm>
          <a:prstGeom prst="line">
            <a:avLst/>
          </a:prstGeom>
          <a:noFill/>
          <a:ln w="3816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C01F04D-A6C0-6A1F-219C-C4A24F6AA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AFA9-FF9C-4D4E-903B-A1A09E577496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32769" name="Rectangle 1">
            <a:extLst>
              <a:ext uri="{FF2B5EF4-FFF2-40B4-BE49-F238E27FC236}">
                <a16:creationId xmlns:a16="http://schemas.microsoft.com/office/drawing/2014/main" id="{22B0643D-3283-0417-E0E1-FA7CFBDDC2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/>
          <a:p>
            <a:pPr>
              <a:spcBef>
                <a:spcPts val="1088"/>
              </a:spcBef>
            </a:pPr>
            <a:r>
              <a:rPr lang="en-GB" altLang="en-US" sz="4800"/>
              <a:t>Cosmetic Changes</a:t>
            </a: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DC6BE4D2-A8C0-04B2-7880-C306B42B5A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0813" cy="43434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888"/>
              </a:spcBef>
            </a:pPr>
            <a:r>
              <a:rPr lang="en-GB" altLang="en-US" sz="4000"/>
              <a:t>Reformat the program:</a:t>
            </a:r>
          </a:p>
          <a:p>
            <a:pPr lvl="1">
              <a:spcBef>
                <a:spcPts val="200"/>
              </a:spcBef>
            </a:pPr>
            <a:r>
              <a:rPr lang="en-GB" altLang="en-US" sz="3600">
                <a:solidFill>
                  <a:srgbClr val="0000CC"/>
                </a:solidFill>
              </a:rPr>
              <a:t>use any pretty printer program</a:t>
            </a:r>
          </a:p>
          <a:p>
            <a:pPr lvl="1">
              <a:spcBef>
                <a:spcPts val="800"/>
              </a:spcBef>
            </a:pPr>
            <a:r>
              <a:rPr lang="en-GB" altLang="en-US" sz="3600">
                <a:solidFill>
                  <a:srgbClr val="0000CC"/>
                </a:solidFill>
              </a:rPr>
              <a:t>layout the program neatly. </a:t>
            </a:r>
          </a:p>
          <a:p>
            <a:pPr>
              <a:spcBef>
                <a:spcPts val="888"/>
              </a:spcBef>
            </a:pPr>
            <a:r>
              <a:rPr lang="en-GB" altLang="en-US" sz="4000"/>
              <a:t>Give more meaningful names to:</a:t>
            </a:r>
          </a:p>
          <a:p>
            <a:pPr lvl="1">
              <a:spcBef>
                <a:spcPts val="800"/>
              </a:spcBef>
            </a:pPr>
            <a:r>
              <a:rPr lang="en-GB" altLang="en-US" sz="3600"/>
              <a:t> Variables, data structures, and functions.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C208DAC-2950-4F84-922B-6BD33D37E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6D87-B8DD-B34B-8050-E507CF37B893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6145" name="Rectangle 1">
            <a:extLst>
              <a:ext uri="{FF2B5EF4-FFF2-40B4-BE49-F238E27FC236}">
                <a16:creationId xmlns:a16="http://schemas.microsoft.com/office/drawing/2014/main" id="{298B777A-1167-E4FF-ABFA-ADC741BB4B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/>
          <a:p>
            <a:pPr>
              <a:spcBef>
                <a:spcPts val="1350"/>
              </a:spcBef>
            </a:pPr>
            <a:r>
              <a:rPr lang="en-GB" altLang="en-US" sz="6000"/>
              <a:t>Introduction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6289458A-6A0F-C91D-C368-AA3AACAEFE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0813" cy="41132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800"/>
              </a:spcBef>
            </a:pPr>
            <a:r>
              <a:rPr lang="en-GB" altLang="en-US" sz="3600"/>
              <a:t>Maintenance is inevitable for almost any kind of product.</a:t>
            </a:r>
          </a:p>
          <a:p>
            <a:pPr>
              <a:spcBef>
                <a:spcPts val="1000"/>
              </a:spcBef>
            </a:pPr>
            <a:r>
              <a:rPr lang="en-GB" altLang="en-US" sz="3600"/>
              <a:t>Most products</a:t>
            </a:r>
            <a:r>
              <a:rPr lang="en-GB" altLang="en-US"/>
              <a:t> need</a:t>
            </a:r>
            <a:r>
              <a:rPr lang="en-GB" altLang="en-US" sz="3600"/>
              <a:t> maintenance</a:t>
            </a:r>
            <a:r>
              <a:rPr lang="en-GB" altLang="en-US"/>
              <a:t>:</a:t>
            </a:r>
            <a:r>
              <a:rPr lang="en-GB" altLang="en-US" sz="3600"/>
              <a:t> </a:t>
            </a:r>
          </a:p>
          <a:p>
            <a:pPr lvl="1">
              <a:spcBef>
                <a:spcPts val="725"/>
              </a:spcBef>
            </a:pPr>
            <a:r>
              <a:rPr lang="en-GB" altLang="en-US">
                <a:solidFill>
                  <a:srgbClr val="0000CC"/>
                </a:solidFill>
              </a:rPr>
              <a:t>due to wear and tear</a:t>
            </a:r>
            <a:r>
              <a:rPr lang="en-GB" altLang="en-US" sz="3200">
                <a:solidFill>
                  <a:srgbClr val="0000CC"/>
                </a:solidFill>
              </a:rPr>
              <a:t> </a:t>
            </a:r>
            <a:r>
              <a:rPr lang="en-GB" altLang="en-US">
                <a:solidFill>
                  <a:srgbClr val="0000CC"/>
                </a:solidFill>
              </a:rPr>
              <a:t>caused by use.</a:t>
            </a:r>
          </a:p>
          <a:p>
            <a:pPr>
              <a:spcBef>
                <a:spcPts val="800"/>
              </a:spcBef>
            </a:pPr>
            <a:r>
              <a:rPr lang="en-GB" altLang="en-US" sz="3600">
                <a:solidFill>
                  <a:srgbClr val="0000FF"/>
                </a:solidFill>
              </a:rPr>
              <a:t>Software products do not need maintenance on this count.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6408648-26C1-E529-D84B-ADD2171B7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CA85-09E9-E545-88D4-9A92CFA0AD5A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33793" name="Rectangle 1">
            <a:extLst>
              <a:ext uri="{FF2B5EF4-FFF2-40B4-BE49-F238E27FC236}">
                <a16:creationId xmlns:a16="http://schemas.microsoft.com/office/drawing/2014/main" id="{113670DC-2114-1B6C-C97C-28FA8CB518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/>
          <a:p>
            <a:pPr>
              <a:spcBef>
                <a:spcPts val="1088"/>
              </a:spcBef>
            </a:pPr>
            <a:r>
              <a:rPr lang="en-GB" altLang="en-US" sz="4800"/>
              <a:t>Cosmetic Changes</a:t>
            </a: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B5C4B776-3ECA-E650-8438-80169CBC6A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0813" cy="42021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1088"/>
              </a:spcBef>
            </a:pPr>
            <a:r>
              <a:rPr lang="en-GB" altLang="en-US" sz="4000"/>
              <a:t>Replace </a:t>
            </a:r>
            <a:r>
              <a:rPr lang="en-GB" altLang="en-US" sz="4400"/>
              <a:t>c</a:t>
            </a:r>
            <a:r>
              <a:rPr lang="en-GB" altLang="en-US" sz="4800"/>
              <a:t>o</a:t>
            </a:r>
            <a:r>
              <a:rPr lang="en-GB" altLang="en-US" sz="4400"/>
              <a:t>mplex and nested conditional expressions</a:t>
            </a:r>
            <a:r>
              <a:rPr lang="en-GB" altLang="en-US" sz="4000"/>
              <a:t>:</a:t>
            </a:r>
          </a:p>
          <a:p>
            <a:pPr lvl="1">
              <a:spcBef>
                <a:spcPts val="888"/>
              </a:spcBef>
            </a:pPr>
            <a:r>
              <a:rPr lang="en-GB" altLang="en-US" sz="4000"/>
              <a:t>simpler conditional statements </a:t>
            </a:r>
          </a:p>
          <a:p>
            <a:pPr lvl="1">
              <a:spcBef>
                <a:spcPts val="1000"/>
              </a:spcBef>
            </a:pPr>
            <a:r>
              <a:rPr lang="en-GB" altLang="en-US" sz="4400"/>
              <a:t>whenever appropriate use case statements.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27DDA6D-1C4B-A9A8-EBE3-695CB840F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F13FD-15A1-074B-A184-6DA2C96B43C3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34817" name="Rectangle 1">
            <a:extLst>
              <a:ext uri="{FF2B5EF4-FFF2-40B4-BE49-F238E27FC236}">
                <a16:creationId xmlns:a16="http://schemas.microsoft.com/office/drawing/2014/main" id="{AE696020-ACA9-7FCB-F984-633CF1B6C8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/>
          <a:p>
            <a:pPr>
              <a:lnSpc>
                <a:spcPct val="63000"/>
              </a:lnSpc>
              <a:spcBef>
                <a:spcPts val="1000"/>
              </a:spcBef>
            </a:pPr>
            <a:r>
              <a:rPr lang="en-GB" altLang="en-US"/>
              <a:t>Software Reverse Engineering</a:t>
            </a: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A31CA589-7644-4335-6F50-490D2977EF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0813" cy="41132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888"/>
              </a:spcBef>
            </a:pPr>
            <a:r>
              <a:rPr lang="en-GB" altLang="en-US" sz="4000"/>
              <a:t>In order to extract the design: </a:t>
            </a:r>
          </a:p>
          <a:p>
            <a:pPr lvl="1">
              <a:spcBef>
                <a:spcPct val="0"/>
              </a:spcBef>
            </a:pPr>
            <a:r>
              <a:rPr lang="en-GB" altLang="en-US" sz="3600"/>
              <a:t>fully understand the code.</a:t>
            </a:r>
          </a:p>
          <a:p>
            <a:pPr>
              <a:spcBef>
                <a:spcPts val="888"/>
              </a:spcBef>
            </a:pPr>
            <a:r>
              <a:rPr lang="en-GB" altLang="en-US" sz="4000"/>
              <a:t>Automatic tools can be used to help derive: </a:t>
            </a:r>
          </a:p>
          <a:p>
            <a:pPr lvl="1">
              <a:spcBef>
                <a:spcPts val="800"/>
              </a:spcBef>
            </a:pPr>
            <a:r>
              <a:rPr lang="en-GB" altLang="en-US" sz="3600"/>
              <a:t>data flow and control flow diagrams from the code.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A554C2E-8681-81A2-4ED0-B1D28859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7FE3D-9563-534F-84AD-17E02DEA241E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35841" name="Rectangle 1">
            <a:extLst>
              <a:ext uri="{FF2B5EF4-FFF2-40B4-BE49-F238E27FC236}">
                <a16:creationId xmlns:a16="http://schemas.microsoft.com/office/drawing/2014/main" id="{CEFBD08C-B4BB-58D6-19FE-7C01FD0962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/>
          <a:p>
            <a:pPr>
              <a:lnSpc>
                <a:spcPct val="63000"/>
              </a:lnSpc>
              <a:spcBef>
                <a:spcPts val="1000"/>
              </a:spcBef>
            </a:pPr>
            <a:r>
              <a:rPr lang="en-GB" altLang="en-US"/>
              <a:t>Software Reverse Engineering</a:t>
            </a: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4B47C878-75A3-36FA-FAB2-95AA210D33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0813" cy="41132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800"/>
              </a:spcBef>
            </a:pPr>
            <a:r>
              <a:rPr lang="en-GB" altLang="en-US" sz="3600"/>
              <a:t>Extract structure chart:</a:t>
            </a:r>
          </a:p>
          <a:p>
            <a:pPr lvl="1">
              <a:spcBef>
                <a:spcPct val="0"/>
              </a:spcBef>
            </a:pPr>
            <a:r>
              <a:rPr lang="en-GB" altLang="en-US" sz="3200"/>
              <a:t>module invocation sequence and data interchange among modules.</a:t>
            </a:r>
          </a:p>
          <a:p>
            <a:pPr>
              <a:spcBef>
                <a:spcPts val="1000"/>
              </a:spcBef>
            </a:pPr>
            <a:r>
              <a:rPr lang="en-GB" altLang="en-US" sz="3600"/>
              <a:t>Extract requirements specification</a:t>
            </a:r>
            <a:r>
              <a:rPr lang="en-GB" altLang="en-US"/>
              <a:t>: </a:t>
            </a:r>
          </a:p>
          <a:p>
            <a:pPr lvl="1">
              <a:spcBef>
                <a:spcPts val="175"/>
              </a:spcBef>
            </a:pPr>
            <a:r>
              <a:rPr lang="en-GB" altLang="en-US" sz="3200"/>
              <a:t>after thoroughly understanding the  code.</a:t>
            </a:r>
          </a:p>
          <a:p>
            <a:pPr lvl="1">
              <a:spcBef>
                <a:spcPts val="725"/>
              </a:spcBef>
            </a:pPr>
            <a:r>
              <a:rPr lang="en-GB" altLang="en-US" sz="3200"/>
              <a:t>design has been extracted.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38E0A00-E6D2-9B4E-ABC9-E69FA9482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42281-A6AF-CE43-8568-91E405AC1CAB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36865" name="Rectangle 1">
            <a:extLst>
              <a:ext uri="{FF2B5EF4-FFF2-40B4-BE49-F238E27FC236}">
                <a16:creationId xmlns:a16="http://schemas.microsoft.com/office/drawing/2014/main" id="{DDDE452C-A218-035D-C10A-500CFE09DD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/>
          <a:p>
            <a:pPr>
              <a:lnSpc>
                <a:spcPct val="63000"/>
              </a:lnSpc>
              <a:spcBef>
                <a:spcPts val="800"/>
              </a:spcBef>
            </a:pPr>
            <a:r>
              <a:rPr lang="en-GB" altLang="en-US" sz="3600"/>
              <a:t>Software Maintenance Process Models</a:t>
            </a: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88E4C70A-82B3-8F3C-FB80-C314036D9A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0813" cy="43894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1000"/>
              </a:spcBef>
            </a:pPr>
            <a:r>
              <a:rPr lang="en-GB" altLang="en-US" sz="3600"/>
              <a:t>Maintenance activities </a:t>
            </a:r>
            <a:r>
              <a:rPr lang="en-GB" altLang="en-US"/>
              <a:t>are not</a:t>
            </a:r>
            <a:r>
              <a:rPr lang="en-GB" altLang="en-US" sz="3600"/>
              <a:t> </a:t>
            </a:r>
            <a:r>
              <a:rPr lang="en-GB" altLang="en-US" sz="2800"/>
              <a:t>unique: </a:t>
            </a:r>
          </a:p>
          <a:p>
            <a:pPr lvl="1">
              <a:spcBef>
                <a:spcPts val="200"/>
              </a:spcBef>
            </a:pPr>
            <a:r>
              <a:rPr lang="en-GB" altLang="en-US" sz="3200"/>
              <a:t>depend on the</a:t>
            </a:r>
            <a:r>
              <a:rPr lang="en-GB" altLang="en-US" sz="3600"/>
              <a:t> </a:t>
            </a:r>
            <a:r>
              <a:rPr lang="en-GB" altLang="en-US" sz="3200"/>
              <a:t>extent of</a:t>
            </a:r>
            <a:r>
              <a:rPr lang="en-GB" altLang="en-US" sz="3600"/>
              <a:t> </a:t>
            </a:r>
            <a:r>
              <a:rPr lang="en-GB" altLang="en-US" sz="3200"/>
              <a:t>modifications required,</a:t>
            </a:r>
          </a:p>
          <a:p>
            <a:pPr lvl="1">
              <a:spcBef>
                <a:spcPts val="800"/>
              </a:spcBef>
            </a:pPr>
            <a:r>
              <a:rPr lang="en-GB" altLang="en-US" sz="3600"/>
              <a:t>also, depend on condition of the product:</a:t>
            </a:r>
          </a:p>
          <a:p>
            <a:pPr lvl="2">
              <a:spcBef>
                <a:spcPts val="725"/>
              </a:spcBef>
            </a:pPr>
            <a:r>
              <a:rPr lang="en-GB" altLang="en-US" sz="3200">
                <a:solidFill>
                  <a:srgbClr val="0000CC"/>
                </a:solidFill>
              </a:rPr>
              <a:t>how structured it is, </a:t>
            </a:r>
          </a:p>
          <a:p>
            <a:pPr lvl="2">
              <a:spcBef>
                <a:spcPts val="725"/>
              </a:spcBef>
            </a:pPr>
            <a:r>
              <a:rPr lang="en-GB" altLang="en-US" sz="3200">
                <a:solidFill>
                  <a:srgbClr val="0000CC"/>
                </a:solidFill>
              </a:rPr>
              <a:t>how well documented it is, etc.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661CBBA-6400-FF11-D772-0012B16EA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8A58-5DE0-DF4A-B7F6-964FFABE6B6A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37889" name="Rectangle 1">
            <a:extLst>
              <a:ext uri="{FF2B5EF4-FFF2-40B4-BE49-F238E27FC236}">
                <a16:creationId xmlns:a16="http://schemas.microsoft.com/office/drawing/2014/main" id="{0D456C7A-1E9A-4298-CC4A-B14109B237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/>
          <a:p>
            <a:pPr>
              <a:lnSpc>
                <a:spcPct val="63000"/>
              </a:lnSpc>
              <a:spcBef>
                <a:spcPts val="725"/>
              </a:spcBef>
            </a:pPr>
            <a:r>
              <a:rPr lang="en-GB" altLang="en-US" sz="3200"/>
              <a:t>Software Maintenance Process Model  - 1</a:t>
            </a: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4FA2EE51-8C22-40A9-9056-AF5601D614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0813" cy="42973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800"/>
              </a:spcBef>
            </a:pPr>
            <a:r>
              <a:rPr lang="en-GB" altLang="en-US" sz="3600"/>
              <a:t>When the required changes are small and simple: </a:t>
            </a:r>
          </a:p>
          <a:p>
            <a:pPr lvl="1">
              <a:spcBef>
                <a:spcPts val="725"/>
              </a:spcBef>
            </a:pPr>
            <a:r>
              <a:rPr lang="en-GB" altLang="en-US" sz="3200">
                <a:solidFill>
                  <a:srgbClr val="0000CC"/>
                </a:solidFill>
              </a:rPr>
              <a:t>the code can be directly modified  </a:t>
            </a:r>
          </a:p>
          <a:p>
            <a:pPr lvl="1">
              <a:spcBef>
                <a:spcPts val="725"/>
              </a:spcBef>
            </a:pPr>
            <a:r>
              <a:rPr lang="en-GB" altLang="en-US" sz="3200">
                <a:solidFill>
                  <a:srgbClr val="0000CC"/>
                </a:solidFill>
              </a:rPr>
              <a:t>changes reflected in all relevant documents.</a:t>
            </a:r>
          </a:p>
          <a:p>
            <a:pPr lvl="1">
              <a:spcBef>
                <a:spcPts val="725"/>
              </a:spcBef>
            </a:pPr>
            <a:r>
              <a:rPr lang="en-GB" altLang="en-US" sz="3200">
                <a:solidFill>
                  <a:srgbClr val="0000CC"/>
                </a:solidFill>
              </a:rPr>
              <a:t>more elaborate activities are required when required changes are not  trivial.</a:t>
            </a:r>
            <a:r>
              <a:rPr lang="en-GB" altLang="en-US" sz="3200">
                <a:solidFill>
                  <a:srgbClr val="FFFF0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B659D2FC-9FEE-1AD1-C0E1-8E0093E60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5259C-0CAB-6A46-9680-64C4459694B3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38913" name="Rectangle 1">
            <a:extLst>
              <a:ext uri="{FF2B5EF4-FFF2-40B4-BE49-F238E27FC236}">
                <a16:creationId xmlns:a16="http://schemas.microsoft.com/office/drawing/2014/main" id="{079F7494-D14A-E8B8-EC75-B557081E0A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/>
          <a:p>
            <a:pPr>
              <a:lnSpc>
                <a:spcPct val="63000"/>
              </a:lnSpc>
              <a:spcBef>
                <a:spcPts val="725"/>
              </a:spcBef>
            </a:pPr>
            <a:r>
              <a:rPr lang="en-GB" altLang="en-US" sz="3200"/>
              <a:t>Software Maintenance Process Model  - 1</a:t>
            </a:r>
          </a:p>
        </p:txBody>
      </p:sp>
      <p:sp>
        <p:nvSpPr>
          <p:cNvPr id="38914" name="AutoShape 2">
            <a:extLst>
              <a:ext uri="{FF2B5EF4-FFF2-40B4-BE49-F238E27FC236}">
                <a16:creationId xmlns:a16="http://schemas.microsoft.com/office/drawing/2014/main" id="{3FC357E8-B443-7CFE-9887-C25B9E05B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676400"/>
            <a:ext cx="3808413" cy="379413"/>
          </a:xfrm>
          <a:prstGeom prst="roundRect">
            <a:avLst>
              <a:gd name="adj" fmla="val 417"/>
            </a:avLst>
          </a:prstGeom>
          <a:solidFill>
            <a:srgbClr val="008000"/>
          </a:solidFill>
          <a:ln w="38160">
            <a:solidFill>
              <a:srgbClr val="FFFFFF"/>
            </a:solidFill>
            <a:round/>
            <a:headEnd/>
            <a:tailEnd/>
          </a:ln>
        </p:spPr>
        <p:txBody>
          <a:bodyPr lIns="18000" tIns="46800" rIns="18000" bIns="46800" anchor="ctr" anchorCtr="1"/>
          <a:lstStyle>
            <a:lvl1pPr>
              <a:tabLst>
                <a:tab pos="863600" algn="l"/>
                <a:tab pos="1728788" algn="l"/>
                <a:tab pos="2592388" algn="l"/>
                <a:tab pos="3455988" algn="l"/>
                <a:tab pos="36195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1pPr>
            <a:lvl2pPr>
              <a:tabLst>
                <a:tab pos="863600" algn="l"/>
                <a:tab pos="1728788" algn="l"/>
                <a:tab pos="2592388" algn="l"/>
                <a:tab pos="3455988" algn="l"/>
                <a:tab pos="36195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>
              <a:tabLst>
                <a:tab pos="863600" algn="l"/>
                <a:tab pos="1728788" algn="l"/>
                <a:tab pos="2592388" algn="l"/>
                <a:tab pos="3455988" algn="l"/>
                <a:tab pos="36195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3pPr>
            <a:lvl4pPr>
              <a:tabLst>
                <a:tab pos="863600" algn="l"/>
                <a:tab pos="1728788" algn="l"/>
                <a:tab pos="2592388" algn="l"/>
                <a:tab pos="3455988" algn="l"/>
                <a:tab pos="36195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>
              <a:tabLst>
                <a:tab pos="863600" algn="l"/>
                <a:tab pos="1728788" algn="l"/>
                <a:tab pos="2592388" algn="l"/>
                <a:tab pos="3455988" algn="l"/>
                <a:tab pos="36195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728788" algn="l"/>
                <a:tab pos="2592388" algn="l"/>
                <a:tab pos="3455988" algn="l"/>
                <a:tab pos="36195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728788" algn="l"/>
                <a:tab pos="2592388" algn="l"/>
                <a:tab pos="3455988" algn="l"/>
                <a:tab pos="36195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728788" algn="l"/>
                <a:tab pos="2592388" algn="l"/>
                <a:tab pos="3455988" algn="l"/>
                <a:tab pos="36195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728788" algn="l"/>
                <a:tab pos="2592388" algn="l"/>
                <a:tab pos="3455988" algn="l"/>
                <a:tab pos="36195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  <a:spcBef>
                <a:spcPts val="463"/>
              </a:spcBef>
            </a:pPr>
            <a:r>
              <a:rPr lang="en-GB" altLang="en-US" sz="2000" b="1">
                <a:solidFill>
                  <a:srgbClr val="FFFF00"/>
                </a:solidFill>
                <a:latin typeface="times" charset="0"/>
              </a:rPr>
              <a:t>Gather Change Requirements</a:t>
            </a:r>
          </a:p>
        </p:txBody>
      </p:sp>
      <p:sp>
        <p:nvSpPr>
          <p:cNvPr id="38915" name="AutoShape 3">
            <a:extLst>
              <a:ext uri="{FF2B5EF4-FFF2-40B4-BE49-F238E27FC236}">
                <a16:creationId xmlns:a16="http://schemas.microsoft.com/office/drawing/2014/main" id="{F1160116-5AF4-91A0-0B9A-A6BC70774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362200"/>
            <a:ext cx="3808413" cy="379413"/>
          </a:xfrm>
          <a:prstGeom prst="roundRect">
            <a:avLst>
              <a:gd name="adj" fmla="val 417"/>
            </a:avLst>
          </a:prstGeom>
          <a:solidFill>
            <a:srgbClr val="008000"/>
          </a:solidFill>
          <a:ln w="38160">
            <a:solidFill>
              <a:srgbClr val="FFFFFF"/>
            </a:solidFill>
            <a:round/>
            <a:headEnd/>
            <a:tailEnd/>
          </a:ln>
        </p:spPr>
        <p:txBody>
          <a:bodyPr lIns="18000" tIns="46800" rIns="18000" bIns="46800" anchor="ctr" anchorCtr="1"/>
          <a:lstStyle>
            <a:lvl1pPr>
              <a:tabLst>
                <a:tab pos="863600" algn="l"/>
                <a:tab pos="1728788" algn="l"/>
                <a:tab pos="2592388" algn="l"/>
                <a:tab pos="3455988" algn="l"/>
                <a:tab pos="36195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1pPr>
            <a:lvl2pPr>
              <a:tabLst>
                <a:tab pos="863600" algn="l"/>
                <a:tab pos="1728788" algn="l"/>
                <a:tab pos="2592388" algn="l"/>
                <a:tab pos="3455988" algn="l"/>
                <a:tab pos="36195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>
              <a:tabLst>
                <a:tab pos="863600" algn="l"/>
                <a:tab pos="1728788" algn="l"/>
                <a:tab pos="2592388" algn="l"/>
                <a:tab pos="3455988" algn="l"/>
                <a:tab pos="36195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3pPr>
            <a:lvl4pPr>
              <a:tabLst>
                <a:tab pos="863600" algn="l"/>
                <a:tab pos="1728788" algn="l"/>
                <a:tab pos="2592388" algn="l"/>
                <a:tab pos="3455988" algn="l"/>
                <a:tab pos="36195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>
              <a:tabLst>
                <a:tab pos="863600" algn="l"/>
                <a:tab pos="1728788" algn="l"/>
                <a:tab pos="2592388" algn="l"/>
                <a:tab pos="3455988" algn="l"/>
                <a:tab pos="36195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728788" algn="l"/>
                <a:tab pos="2592388" algn="l"/>
                <a:tab pos="3455988" algn="l"/>
                <a:tab pos="36195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728788" algn="l"/>
                <a:tab pos="2592388" algn="l"/>
                <a:tab pos="3455988" algn="l"/>
                <a:tab pos="36195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728788" algn="l"/>
                <a:tab pos="2592388" algn="l"/>
                <a:tab pos="3455988" algn="l"/>
                <a:tab pos="36195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728788" algn="l"/>
                <a:tab pos="2592388" algn="l"/>
                <a:tab pos="3455988" algn="l"/>
                <a:tab pos="36195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  <a:spcBef>
                <a:spcPts val="463"/>
              </a:spcBef>
            </a:pPr>
            <a:r>
              <a:rPr lang="en-GB" altLang="en-US" sz="2000" b="1">
                <a:solidFill>
                  <a:srgbClr val="FFFF00"/>
                </a:solidFill>
                <a:latin typeface="times" charset="0"/>
              </a:rPr>
              <a:t>Analyze Change Requirements</a:t>
            </a:r>
          </a:p>
        </p:txBody>
      </p:sp>
      <p:sp>
        <p:nvSpPr>
          <p:cNvPr id="38916" name="AutoShape 4">
            <a:extLst>
              <a:ext uri="{FF2B5EF4-FFF2-40B4-BE49-F238E27FC236}">
                <a16:creationId xmlns:a16="http://schemas.microsoft.com/office/drawing/2014/main" id="{4EB4D38C-74F3-2C7D-C9B1-0D3FDCD70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124200"/>
            <a:ext cx="3808413" cy="379413"/>
          </a:xfrm>
          <a:prstGeom prst="roundRect">
            <a:avLst>
              <a:gd name="adj" fmla="val 417"/>
            </a:avLst>
          </a:prstGeom>
          <a:solidFill>
            <a:srgbClr val="008000"/>
          </a:solidFill>
          <a:ln w="38160">
            <a:solidFill>
              <a:srgbClr val="FFFFFF"/>
            </a:solidFill>
            <a:round/>
            <a:headEnd/>
            <a:tailEnd/>
          </a:ln>
        </p:spPr>
        <p:txBody>
          <a:bodyPr lIns="18000" tIns="46800" rIns="18000" bIns="46800" anchor="ctr" anchorCtr="1"/>
          <a:lstStyle>
            <a:lvl1pPr>
              <a:tabLst>
                <a:tab pos="863600" algn="l"/>
                <a:tab pos="1728788" algn="l"/>
                <a:tab pos="2592388" algn="l"/>
                <a:tab pos="3455988" algn="l"/>
                <a:tab pos="36195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1pPr>
            <a:lvl2pPr>
              <a:tabLst>
                <a:tab pos="863600" algn="l"/>
                <a:tab pos="1728788" algn="l"/>
                <a:tab pos="2592388" algn="l"/>
                <a:tab pos="3455988" algn="l"/>
                <a:tab pos="36195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>
              <a:tabLst>
                <a:tab pos="863600" algn="l"/>
                <a:tab pos="1728788" algn="l"/>
                <a:tab pos="2592388" algn="l"/>
                <a:tab pos="3455988" algn="l"/>
                <a:tab pos="36195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3pPr>
            <a:lvl4pPr>
              <a:tabLst>
                <a:tab pos="863600" algn="l"/>
                <a:tab pos="1728788" algn="l"/>
                <a:tab pos="2592388" algn="l"/>
                <a:tab pos="3455988" algn="l"/>
                <a:tab pos="36195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>
              <a:tabLst>
                <a:tab pos="863600" algn="l"/>
                <a:tab pos="1728788" algn="l"/>
                <a:tab pos="2592388" algn="l"/>
                <a:tab pos="3455988" algn="l"/>
                <a:tab pos="36195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728788" algn="l"/>
                <a:tab pos="2592388" algn="l"/>
                <a:tab pos="3455988" algn="l"/>
                <a:tab pos="36195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728788" algn="l"/>
                <a:tab pos="2592388" algn="l"/>
                <a:tab pos="3455988" algn="l"/>
                <a:tab pos="36195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728788" algn="l"/>
                <a:tab pos="2592388" algn="l"/>
                <a:tab pos="3455988" algn="l"/>
                <a:tab pos="36195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728788" algn="l"/>
                <a:tab pos="2592388" algn="l"/>
                <a:tab pos="3455988" algn="l"/>
                <a:tab pos="36195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  <a:spcBef>
                <a:spcPts val="463"/>
              </a:spcBef>
            </a:pPr>
            <a:r>
              <a:rPr lang="en-GB" altLang="en-US" sz="2000" b="1">
                <a:solidFill>
                  <a:srgbClr val="FFFF00"/>
                </a:solidFill>
                <a:latin typeface="times" charset="0"/>
              </a:rPr>
              <a:t>Devise Code Change Strategies</a:t>
            </a:r>
          </a:p>
        </p:txBody>
      </p:sp>
      <p:sp>
        <p:nvSpPr>
          <p:cNvPr id="38917" name="AutoShape 5">
            <a:extLst>
              <a:ext uri="{FF2B5EF4-FFF2-40B4-BE49-F238E27FC236}">
                <a16:creationId xmlns:a16="http://schemas.microsoft.com/office/drawing/2014/main" id="{56A450D5-7F7F-662C-6087-2F514B057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810000"/>
            <a:ext cx="3808413" cy="379413"/>
          </a:xfrm>
          <a:prstGeom prst="roundRect">
            <a:avLst>
              <a:gd name="adj" fmla="val 417"/>
            </a:avLst>
          </a:prstGeom>
          <a:solidFill>
            <a:srgbClr val="008000"/>
          </a:solidFill>
          <a:ln w="38160">
            <a:solidFill>
              <a:srgbClr val="FFFFFF"/>
            </a:solidFill>
            <a:round/>
            <a:headEnd/>
            <a:tailEnd/>
          </a:ln>
        </p:spPr>
        <p:txBody>
          <a:bodyPr lIns="18000" tIns="46800" rIns="18000" bIns="46800" anchor="ctr" anchorCtr="1"/>
          <a:lstStyle>
            <a:lvl1pPr>
              <a:tabLst>
                <a:tab pos="863600" algn="l"/>
                <a:tab pos="1728788" algn="l"/>
                <a:tab pos="2592388" algn="l"/>
                <a:tab pos="3455988" algn="l"/>
                <a:tab pos="36195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1pPr>
            <a:lvl2pPr>
              <a:tabLst>
                <a:tab pos="863600" algn="l"/>
                <a:tab pos="1728788" algn="l"/>
                <a:tab pos="2592388" algn="l"/>
                <a:tab pos="3455988" algn="l"/>
                <a:tab pos="36195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>
              <a:tabLst>
                <a:tab pos="863600" algn="l"/>
                <a:tab pos="1728788" algn="l"/>
                <a:tab pos="2592388" algn="l"/>
                <a:tab pos="3455988" algn="l"/>
                <a:tab pos="36195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3pPr>
            <a:lvl4pPr>
              <a:tabLst>
                <a:tab pos="863600" algn="l"/>
                <a:tab pos="1728788" algn="l"/>
                <a:tab pos="2592388" algn="l"/>
                <a:tab pos="3455988" algn="l"/>
                <a:tab pos="36195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>
              <a:tabLst>
                <a:tab pos="863600" algn="l"/>
                <a:tab pos="1728788" algn="l"/>
                <a:tab pos="2592388" algn="l"/>
                <a:tab pos="3455988" algn="l"/>
                <a:tab pos="36195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728788" algn="l"/>
                <a:tab pos="2592388" algn="l"/>
                <a:tab pos="3455988" algn="l"/>
                <a:tab pos="36195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728788" algn="l"/>
                <a:tab pos="2592388" algn="l"/>
                <a:tab pos="3455988" algn="l"/>
                <a:tab pos="36195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728788" algn="l"/>
                <a:tab pos="2592388" algn="l"/>
                <a:tab pos="3455988" algn="l"/>
                <a:tab pos="36195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728788" algn="l"/>
                <a:tab pos="2592388" algn="l"/>
                <a:tab pos="3455988" algn="l"/>
                <a:tab pos="36195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  <a:spcBef>
                <a:spcPts val="463"/>
              </a:spcBef>
            </a:pPr>
            <a:r>
              <a:rPr lang="en-GB" altLang="en-US" sz="2000" b="1">
                <a:solidFill>
                  <a:srgbClr val="FFFF00"/>
                </a:solidFill>
                <a:latin typeface="times" charset="0"/>
              </a:rPr>
              <a:t>Apply Code Change Strategies</a:t>
            </a:r>
          </a:p>
        </p:txBody>
      </p:sp>
      <p:sp>
        <p:nvSpPr>
          <p:cNvPr id="38918" name="AutoShape 6">
            <a:extLst>
              <a:ext uri="{FF2B5EF4-FFF2-40B4-BE49-F238E27FC236}">
                <a16:creationId xmlns:a16="http://schemas.microsoft.com/office/drawing/2014/main" id="{F6FBEB2A-F2E0-1F94-5900-833926E02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724400"/>
            <a:ext cx="2741613" cy="379413"/>
          </a:xfrm>
          <a:prstGeom prst="roundRect">
            <a:avLst>
              <a:gd name="adj" fmla="val 417"/>
            </a:avLst>
          </a:prstGeom>
          <a:solidFill>
            <a:srgbClr val="008000"/>
          </a:solidFill>
          <a:ln w="38160">
            <a:solidFill>
              <a:srgbClr val="FFFFFF"/>
            </a:solidFill>
            <a:round/>
            <a:headEnd/>
            <a:tailEnd/>
          </a:ln>
        </p:spPr>
        <p:txBody>
          <a:bodyPr lIns="18000" tIns="46800" rIns="18000" bIns="46800" anchor="ctr" anchorCtr="1"/>
          <a:lstStyle>
            <a:lvl1pPr>
              <a:tabLst>
                <a:tab pos="863600" algn="l"/>
                <a:tab pos="1728788" algn="l"/>
                <a:tab pos="2592388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1pPr>
            <a:lvl2pPr>
              <a:tabLst>
                <a:tab pos="863600" algn="l"/>
                <a:tab pos="1728788" algn="l"/>
                <a:tab pos="2592388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>
              <a:tabLst>
                <a:tab pos="863600" algn="l"/>
                <a:tab pos="1728788" algn="l"/>
                <a:tab pos="2592388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3pPr>
            <a:lvl4pPr>
              <a:tabLst>
                <a:tab pos="863600" algn="l"/>
                <a:tab pos="1728788" algn="l"/>
                <a:tab pos="2592388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>
              <a:tabLst>
                <a:tab pos="863600" algn="l"/>
                <a:tab pos="1728788" algn="l"/>
                <a:tab pos="2592388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728788" algn="l"/>
                <a:tab pos="2592388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728788" algn="l"/>
                <a:tab pos="2592388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728788" algn="l"/>
                <a:tab pos="2592388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728788" algn="l"/>
                <a:tab pos="2592388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  <a:spcBef>
                <a:spcPts val="463"/>
              </a:spcBef>
            </a:pPr>
            <a:r>
              <a:rPr lang="en-GB" altLang="en-US" sz="2000" b="1">
                <a:solidFill>
                  <a:srgbClr val="FFFF00"/>
                </a:solidFill>
                <a:latin typeface="times" charset="0"/>
              </a:rPr>
              <a:t>Update Documents</a:t>
            </a:r>
          </a:p>
        </p:txBody>
      </p:sp>
      <p:sp>
        <p:nvSpPr>
          <p:cNvPr id="38919" name="AutoShape 7">
            <a:extLst>
              <a:ext uri="{FF2B5EF4-FFF2-40B4-BE49-F238E27FC236}">
                <a16:creationId xmlns:a16="http://schemas.microsoft.com/office/drawing/2014/main" id="{658B5F6E-DB68-ED00-932C-4D5BDA3D1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724400"/>
            <a:ext cx="2741613" cy="379413"/>
          </a:xfrm>
          <a:prstGeom prst="roundRect">
            <a:avLst>
              <a:gd name="adj" fmla="val 417"/>
            </a:avLst>
          </a:prstGeom>
          <a:solidFill>
            <a:srgbClr val="008000"/>
          </a:solidFill>
          <a:ln w="38160">
            <a:solidFill>
              <a:srgbClr val="FFFFFF"/>
            </a:solidFill>
            <a:round/>
            <a:headEnd/>
            <a:tailEnd/>
          </a:ln>
        </p:spPr>
        <p:txBody>
          <a:bodyPr lIns="18000" tIns="46800" rIns="18000" bIns="46800" anchor="ctr" anchorCtr="1"/>
          <a:lstStyle>
            <a:lvl1pPr>
              <a:tabLst>
                <a:tab pos="863600" algn="l"/>
                <a:tab pos="1728788" algn="l"/>
                <a:tab pos="2592388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1pPr>
            <a:lvl2pPr>
              <a:tabLst>
                <a:tab pos="863600" algn="l"/>
                <a:tab pos="1728788" algn="l"/>
                <a:tab pos="2592388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>
              <a:tabLst>
                <a:tab pos="863600" algn="l"/>
                <a:tab pos="1728788" algn="l"/>
                <a:tab pos="2592388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3pPr>
            <a:lvl4pPr>
              <a:tabLst>
                <a:tab pos="863600" algn="l"/>
                <a:tab pos="1728788" algn="l"/>
                <a:tab pos="2592388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>
              <a:tabLst>
                <a:tab pos="863600" algn="l"/>
                <a:tab pos="1728788" algn="l"/>
                <a:tab pos="2592388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728788" algn="l"/>
                <a:tab pos="2592388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728788" algn="l"/>
                <a:tab pos="2592388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728788" algn="l"/>
                <a:tab pos="2592388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728788" algn="l"/>
                <a:tab pos="2592388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  <a:spcBef>
                <a:spcPts val="463"/>
              </a:spcBef>
            </a:pPr>
            <a:r>
              <a:rPr lang="en-GB" altLang="en-US" sz="2000" b="1">
                <a:solidFill>
                  <a:srgbClr val="FFFF00"/>
                </a:solidFill>
                <a:latin typeface="times" charset="0"/>
              </a:rPr>
              <a:t>Integrate and Test</a:t>
            </a:r>
          </a:p>
        </p:txBody>
      </p:sp>
      <p:sp>
        <p:nvSpPr>
          <p:cNvPr id="38920" name="Line 8">
            <a:extLst>
              <a:ext uri="{FF2B5EF4-FFF2-40B4-BE49-F238E27FC236}">
                <a16:creationId xmlns:a16="http://schemas.microsoft.com/office/drawing/2014/main" id="{0C4D8B85-84C9-CF62-A287-8822DC0AF8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057400"/>
            <a:ext cx="0" cy="304800"/>
          </a:xfrm>
          <a:prstGeom prst="line">
            <a:avLst/>
          </a:prstGeom>
          <a:noFill/>
          <a:ln w="3816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1" name="Line 9">
            <a:extLst>
              <a:ext uri="{FF2B5EF4-FFF2-40B4-BE49-F238E27FC236}">
                <a16:creationId xmlns:a16="http://schemas.microsoft.com/office/drawing/2014/main" id="{3CD892FB-A4A7-E8D7-2908-C97CE701A2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743200"/>
            <a:ext cx="0" cy="381000"/>
          </a:xfrm>
          <a:prstGeom prst="line">
            <a:avLst/>
          </a:prstGeom>
          <a:noFill/>
          <a:ln w="3816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2" name="Line 10">
            <a:extLst>
              <a:ext uri="{FF2B5EF4-FFF2-40B4-BE49-F238E27FC236}">
                <a16:creationId xmlns:a16="http://schemas.microsoft.com/office/drawing/2014/main" id="{F3879ADA-0146-5838-E098-3FCC92FED57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3505200"/>
            <a:ext cx="0" cy="304800"/>
          </a:xfrm>
          <a:prstGeom prst="line">
            <a:avLst/>
          </a:prstGeom>
          <a:noFill/>
          <a:ln w="3816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3" name="Line 11">
            <a:extLst>
              <a:ext uri="{FF2B5EF4-FFF2-40B4-BE49-F238E27FC236}">
                <a16:creationId xmlns:a16="http://schemas.microsoft.com/office/drawing/2014/main" id="{EE5D6B89-1E37-47B8-B2DE-DF32DDCE87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2200" y="4191000"/>
            <a:ext cx="1676400" cy="533400"/>
          </a:xfrm>
          <a:prstGeom prst="line">
            <a:avLst/>
          </a:prstGeom>
          <a:noFill/>
          <a:ln w="3816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4" name="Line 12">
            <a:extLst>
              <a:ext uri="{FF2B5EF4-FFF2-40B4-BE49-F238E27FC236}">
                <a16:creationId xmlns:a16="http://schemas.microsoft.com/office/drawing/2014/main" id="{A25EA97E-4896-BEED-9CA4-92623273F0D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191000"/>
            <a:ext cx="1828800" cy="533400"/>
          </a:xfrm>
          <a:prstGeom prst="line">
            <a:avLst/>
          </a:prstGeom>
          <a:noFill/>
          <a:ln w="3816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E95C836-CBF8-A8E2-710D-5021ED435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464D-DA3F-9B4F-A52A-1C5D0F876BA7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39937" name="Rectangle 1">
            <a:extLst>
              <a:ext uri="{FF2B5EF4-FFF2-40B4-BE49-F238E27FC236}">
                <a16:creationId xmlns:a16="http://schemas.microsoft.com/office/drawing/2014/main" id="{BE192A84-6E0E-8BB9-F9C6-1E3101D780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/>
          <a:p>
            <a:pPr>
              <a:lnSpc>
                <a:spcPct val="63000"/>
              </a:lnSpc>
              <a:spcBef>
                <a:spcPts val="725"/>
              </a:spcBef>
            </a:pPr>
            <a:r>
              <a:rPr lang="en-GB" altLang="en-US" sz="3200"/>
              <a:t>Software Maintenance Process Model  1</a:t>
            </a: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0F402F31-B7CA-6F5E-FDC3-374B5E7CD4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0813" cy="41132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1000"/>
              </a:spcBef>
            </a:pPr>
            <a:r>
              <a:rPr lang="en-GB" altLang="en-US" sz="4000"/>
              <a:t>Start by gathering </a:t>
            </a:r>
            <a:r>
              <a:rPr lang="en-GB" altLang="en-US" sz="4000">
                <a:solidFill>
                  <a:srgbClr val="0000CC"/>
                </a:solidFill>
              </a:rPr>
              <a:t>change</a:t>
            </a:r>
            <a:r>
              <a:rPr lang="en-GB" altLang="en-US" sz="4400">
                <a:solidFill>
                  <a:srgbClr val="0000CC"/>
                </a:solidFill>
              </a:rPr>
              <a:t> </a:t>
            </a:r>
            <a:r>
              <a:rPr lang="en-GB" altLang="en-US" sz="4000">
                <a:solidFill>
                  <a:srgbClr val="0000CC"/>
                </a:solidFill>
              </a:rPr>
              <a:t>requirements. </a:t>
            </a:r>
          </a:p>
          <a:p>
            <a:pPr>
              <a:spcBef>
                <a:spcPts val="1000"/>
              </a:spcBef>
            </a:pPr>
            <a:r>
              <a:rPr lang="en-GB" altLang="en-US" sz="4400"/>
              <a:t>Analyze change requirements</a:t>
            </a:r>
          </a:p>
          <a:p>
            <a:pPr lvl="1">
              <a:spcBef>
                <a:spcPts val="888"/>
              </a:spcBef>
            </a:pPr>
            <a:r>
              <a:rPr lang="en-GB" altLang="en-US" sz="4000"/>
              <a:t>formulate strategies for code change.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0BFAAD4-A410-5881-8ACA-B8DDEE4B4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E20CA-B207-2C48-9037-6D011E83BFBC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40961" name="Rectangle 1">
            <a:extLst>
              <a:ext uri="{FF2B5EF4-FFF2-40B4-BE49-F238E27FC236}">
                <a16:creationId xmlns:a16="http://schemas.microsoft.com/office/drawing/2014/main" id="{94BF3AB6-8E7B-48C7-5D92-C8E496C2F7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/>
          <a:p>
            <a:pPr>
              <a:lnSpc>
                <a:spcPct val="63000"/>
              </a:lnSpc>
              <a:spcBef>
                <a:spcPts val="725"/>
              </a:spcBef>
            </a:pPr>
            <a:r>
              <a:rPr lang="en-GB" altLang="en-US" sz="3200"/>
              <a:t>Software Maintenance Process Model  1</a:t>
            </a: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C2F273C1-9890-FF11-BB0C-CAF6C2FF74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0813" cy="41132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888"/>
              </a:spcBef>
            </a:pPr>
            <a:r>
              <a:rPr lang="en-GB" altLang="en-US" sz="4000"/>
              <a:t>Formulating strategies for code change:</a:t>
            </a:r>
          </a:p>
          <a:p>
            <a:pPr lvl="1">
              <a:spcBef>
                <a:spcPts val="200"/>
              </a:spcBef>
            </a:pPr>
            <a:r>
              <a:rPr lang="en-GB" altLang="en-US" sz="3600"/>
              <a:t>presence of few members of the original development team </a:t>
            </a:r>
          </a:p>
          <a:p>
            <a:pPr lvl="2">
              <a:spcBef>
                <a:spcPts val="175"/>
              </a:spcBef>
            </a:pPr>
            <a:r>
              <a:rPr lang="en-GB" altLang="en-US" sz="3200"/>
              <a:t>helps in reducing cycle time, </a:t>
            </a:r>
          </a:p>
          <a:p>
            <a:pPr lvl="2">
              <a:spcBef>
                <a:spcPts val="725"/>
              </a:spcBef>
            </a:pPr>
            <a:r>
              <a:rPr lang="en-GB" altLang="en-US" sz="3200"/>
              <a:t>especially for unstructured and inadequately documented code.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79959A1-2E91-87E9-A8D3-77838042A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95CB-79BE-674D-942A-FB31B66A9070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41985" name="Rectangle 1">
            <a:extLst>
              <a:ext uri="{FF2B5EF4-FFF2-40B4-BE49-F238E27FC236}">
                <a16:creationId xmlns:a16="http://schemas.microsoft.com/office/drawing/2014/main" id="{ADEC4B05-D555-5D2F-0559-E3CCD8C0B5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/>
          <a:p>
            <a:pPr>
              <a:lnSpc>
                <a:spcPct val="63000"/>
              </a:lnSpc>
              <a:spcBef>
                <a:spcPts val="725"/>
              </a:spcBef>
            </a:pPr>
            <a:r>
              <a:rPr lang="en-GB" altLang="en-US" sz="3200"/>
              <a:t>Software Maintenance Process Model  1</a:t>
            </a: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745FDC07-0B92-71DC-937A-DFBDA9DDEF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0813" cy="41132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800"/>
              </a:spcBef>
            </a:pPr>
            <a:r>
              <a:rPr lang="en-GB" altLang="en-US" sz="3600"/>
              <a:t>Availability of a working old system at the maintenance site:</a:t>
            </a:r>
          </a:p>
          <a:p>
            <a:pPr lvl="1">
              <a:spcBef>
                <a:spcPts val="725"/>
              </a:spcBef>
            </a:pPr>
            <a:r>
              <a:rPr lang="en-GB" altLang="en-US" sz="3200"/>
              <a:t>greatly helps the maintenance team </a:t>
            </a:r>
          </a:p>
          <a:p>
            <a:pPr lvl="1">
              <a:spcBef>
                <a:spcPts val="725"/>
              </a:spcBef>
            </a:pPr>
            <a:r>
              <a:rPr lang="en-GB" altLang="en-US" sz="3200"/>
              <a:t>provides a good insight into the working of the old system</a:t>
            </a:r>
          </a:p>
          <a:p>
            <a:pPr lvl="1">
              <a:spcBef>
                <a:spcPts val="725"/>
              </a:spcBef>
            </a:pPr>
            <a:r>
              <a:rPr lang="en-GB" altLang="en-US" sz="3200"/>
              <a:t>can compare the working of the modified system with the old system.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B1C68FB-0884-D7A8-0844-873058F52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055BD-D51D-1E47-9810-377373AB7E23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43009" name="Rectangle 1">
            <a:extLst>
              <a:ext uri="{FF2B5EF4-FFF2-40B4-BE49-F238E27FC236}">
                <a16:creationId xmlns:a16="http://schemas.microsoft.com/office/drawing/2014/main" id="{BEE04FD5-CC75-CA9A-86BB-78006A52B0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/>
          <a:p>
            <a:pPr>
              <a:lnSpc>
                <a:spcPct val="63000"/>
              </a:lnSpc>
              <a:spcBef>
                <a:spcPts val="725"/>
              </a:spcBef>
            </a:pPr>
            <a:r>
              <a:rPr lang="en-GB" altLang="en-US" sz="3200"/>
              <a:t>Software Maintenance Process Model  1</a:t>
            </a: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D3CEEAF5-C242-4C80-F585-9716287DA2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1000"/>
              </a:spcBef>
            </a:pPr>
            <a:r>
              <a:rPr lang="en-GB" altLang="en-US" sz="4400"/>
              <a:t>Debugging the system under maintenance becomes easier: </a:t>
            </a:r>
          </a:p>
          <a:p>
            <a:pPr lvl="1">
              <a:spcBef>
                <a:spcPts val="888"/>
              </a:spcBef>
            </a:pPr>
            <a:r>
              <a:rPr lang="en-GB" altLang="en-US" sz="4000"/>
              <a:t>program traces of both the systems can be compared to localize bugs.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557F899-B316-A945-B83F-396D1114A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499E7-B329-E84E-B57B-CFAE48EF9125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7169" name="Rectangle 1">
            <a:extLst>
              <a:ext uri="{FF2B5EF4-FFF2-40B4-BE49-F238E27FC236}">
                <a16:creationId xmlns:a16="http://schemas.microsoft.com/office/drawing/2014/main" id="{50750B0A-4282-03F9-FC76-B81879F7FA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/>
          <a:p>
            <a:pPr>
              <a:spcBef>
                <a:spcPts val="1350"/>
              </a:spcBef>
            </a:pPr>
            <a:r>
              <a:rPr lang="en-GB" altLang="en-US" sz="6000"/>
              <a:t>Introduction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F8A6250A-1E3A-F861-7B35-C5E8F5C927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0813" cy="41132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800"/>
              </a:spcBef>
            </a:pPr>
            <a:r>
              <a:rPr lang="en-GB" altLang="en-US" sz="3600"/>
              <a:t>Many people think</a:t>
            </a:r>
          </a:p>
          <a:p>
            <a:pPr lvl="1">
              <a:spcBef>
                <a:spcPts val="725"/>
              </a:spcBef>
            </a:pPr>
            <a:r>
              <a:rPr lang="en-GB" altLang="en-US" sz="3200"/>
              <a:t>only bad software products need maintenance.</a:t>
            </a:r>
          </a:p>
          <a:p>
            <a:pPr>
              <a:spcBef>
                <a:spcPts val="800"/>
              </a:spcBef>
            </a:pPr>
            <a:r>
              <a:rPr lang="en-GB" altLang="en-US" sz="3600"/>
              <a:t>The opposite is true:</a:t>
            </a:r>
          </a:p>
          <a:p>
            <a:pPr lvl="1">
              <a:spcBef>
                <a:spcPts val="725"/>
              </a:spcBef>
            </a:pPr>
            <a:r>
              <a:rPr lang="en-GB" altLang="en-US" sz="3200">
                <a:solidFill>
                  <a:srgbClr val="0066FF"/>
                </a:solidFill>
              </a:rPr>
              <a:t>bad products are thrown away,</a:t>
            </a:r>
          </a:p>
          <a:p>
            <a:pPr lvl="1">
              <a:spcBef>
                <a:spcPts val="725"/>
              </a:spcBef>
            </a:pPr>
            <a:r>
              <a:rPr lang="en-GB" altLang="en-US" sz="3200">
                <a:solidFill>
                  <a:srgbClr val="0066FF"/>
                </a:solidFill>
              </a:rPr>
              <a:t>good products are maintained and used for a long time.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6FA110B-DBC9-3431-C8C2-93A99B6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717E-A684-0C4D-BD72-4DB3E6BF7B9F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44033" name="Rectangle 1">
            <a:extLst>
              <a:ext uri="{FF2B5EF4-FFF2-40B4-BE49-F238E27FC236}">
                <a16:creationId xmlns:a16="http://schemas.microsoft.com/office/drawing/2014/main" id="{EFFE06AD-5E2E-C310-9C93-BEC09031B0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/>
          <a:p>
            <a:pPr>
              <a:spcBef>
                <a:spcPts val="725"/>
              </a:spcBef>
            </a:pPr>
            <a:r>
              <a:rPr lang="en-GB" altLang="en-US" sz="3200"/>
              <a:t>Software Maintenance Process Model -2 </a:t>
            </a: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BCF2BCD1-2D2A-370B-DBCF-DF69A6270F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0813" cy="41132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1000"/>
              </a:spcBef>
            </a:pPr>
            <a:r>
              <a:rPr lang="en-GB" altLang="en-US" sz="4000"/>
              <a:t>For complex </a:t>
            </a:r>
            <a:r>
              <a:rPr lang="en-GB" altLang="en-US" sz="3600"/>
              <a:t>maintenance projects,</a:t>
            </a:r>
            <a:r>
              <a:rPr lang="en-GB" altLang="en-US" sz="4000"/>
              <a:t> </a:t>
            </a:r>
            <a:r>
              <a:rPr lang="en-GB" altLang="en-US" sz="4000" u="sng">
                <a:solidFill>
                  <a:srgbClr val="0000CC"/>
                </a:solidFill>
              </a:rPr>
              <a:t>software reengineering</a:t>
            </a:r>
            <a:r>
              <a:rPr lang="en-GB" altLang="en-US" sz="4000"/>
              <a:t> </a:t>
            </a:r>
            <a:r>
              <a:rPr lang="en-GB" altLang="en-US" sz="3600"/>
              <a:t>needed:</a:t>
            </a:r>
            <a:r>
              <a:rPr lang="en-GB" altLang="en-US" sz="4000"/>
              <a:t> </a:t>
            </a:r>
          </a:p>
          <a:p>
            <a:pPr lvl="1">
              <a:spcBef>
                <a:spcPts val="725"/>
              </a:spcBef>
            </a:pPr>
            <a:r>
              <a:rPr lang="en-GB" altLang="en-US" sz="3600">
                <a:solidFill>
                  <a:srgbClr val="0000CC"/>
                </a:solidFill>
              </a:rPr>
              <a:t>a reverse engineering cycle </a:t>
            </a:r>
            <a:r>
              <a:rPr lang="en-GB" altLang="en-US" sz="3200">
                <a:solidFill>
                  <a:srgbClr val="0000CC"/>
                </a:solidFill>
              </a:rPr>
              <a:t>followed </a:t>
            </a:r>
            <a:r>
              <a:rPr lang="en-GB" altLang="en-US" sz="3600">
                <a:solidFill>
                  <a:srgbClr val="0000CC"/>
                </a:solidFill>
              </a:rPr>
              <a:t>by a forward engineering cycle.</a:t>
            </a:r>
            <a:r>
              <a:rPr lang="en-GB" altLang="en-US" sz="3600"/>
              <a:t> </a:t>
            </a:r>
          </a:p>
          <a:p>
            <a:pPr lvl="1">
              <a:spcBef>
                <a:spcPts val="725"/>
              </a:spcBef>
            </a:pPr>
            <a:r>
              <a:rPr lang="en-GB" altLang="en-US" sz="3600"/>
              <a:t>with as much reuse as possible from existing code and other documents.</a:t>
            </a:r>
            <a:r>
              <a:rPr lang="en-GB" altLang="en-US" sz="3200"/>
              <a:t>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F2708EF-6F9B-7163-2132-ED449A45A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C28D-B74F-DD4F-8908-40A5685F225D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45057" name="Rectangle 1">
            <a:extLst>
              <a:ext uri="{FF2B5EF4-FFF2-40B4-BE49-F238E27FC236}">
                <a16:creationId xmlns:a16="http://schemas.microsoft.com/office/drawing/2014/main" id="{7F6BD7A1-372A-E525-CD49-5687650654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/>
          <a:p>
            <a:pPr>
              <a:lnSpc>
                <a:spcPct val="63000"/>
              </a:lnSpc>
              <a:spcBef>
                <a:spcPts val="1000"/>
              </a:spcBef>
            </a:pPr>
            <a:r>
              <a:rPr lang="en-GB" altLang="en-US"/>
              <a:t>Maintenance Process Model 2</a:t>
            </a: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169F2A41-4EAA-9E22-B2E5-1210734465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0813" cy="41132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800"/>
              </a:spcBef>
            </a:pPr>
            <a:r>
              <a:rPr lang="en-GB" altLang="en-US" sz="3600"/>
              <a:t>Preferable when:</a:t>
            </a:r>
          </a:p>
          <a:p>
            <a:pPr lvl="1">
              <a:spcBef>
                <a:spcPts val="175"/>
              </a:spcBef>
            </a:pPr>
            <a:r>
              <a:rPr lang="en-GB" altLang="en-US" sz="3200"/>
              <a:t>amount of rework is significant</a:t>
            </a:r>
          </a:p>
          <a:p>
            <a:pPr lvl="1">
              <a:spcBef>
                <a:spcPts val="725"/>
              </a:spcBef>
            </a:pPr>
            <a:r>
              <a:rPr lang="en-GB" altLang="en-US" sz="3200"/>
              <a:t>software has poor structure.</a:t>
            </a:r>
          </a:p>
          <a:p>
            <a:pPr>
              <a:spcBef>
                <a:spcPts val="800"/>
              </a:spcBef>
            </a:pPr>
            <a:r>
              <a:rPr lang="en-GB" altLang="en-US" sz="3600">
                <a:solidFill>
                  <a:srgbClr val="0000CC"/>
                </a:solidFill>
              </a:rPr>
              <a:t>Can be represented by a reverse engineering cycle:</a:t>
            </a:r>
          </a:p>
          <a:p>
            <a:pPr lvl="1">
              <a:spcBef>
                <a:spcPts val="725"/>
              </a:spcBef>
            </a:pPr>
            <a:r>
              <a:rPr lang="en-GB" altLang="en-US" sz="3200">
                <a:solidFill>
                  <a:srgbClr val="0000CC"/>
                </a:solidFill>
              </a:rPr>
              <a:t>followed by a forward engineering cycle.</a:t>
            </a:r>
            <a:r>
              <a:rPr lang="en-GB" altLang="en-US" sz="3200">
                <a:solidFill>
                  <a:srgbClr val="FFFF0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89E9E28-DBF5-D003-8D67-8BCB42BF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EAB5-8111-884D-BAE8-3FBA692BF30F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46081" name="Rectangle 1">
            <a:extLst>
              <a:ext uri="{FF2B5EF4-FFF2-40B4-BE49-F238E27FC236}">
                <a16:creationId xmlns:a16="http://schemas.microsoft.com/office/drawing/2014/main" id="{503BF575-CE6E-F12F-EE36-6D4FE2A3B5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/>
          <a:p>
            <a:pPr>
              <a:lnSpc>
                <a:spcPct val="63000"/>
              </a:lnSpc>
              <a:spcBef>
                <a:spcPts val="1000"/>
              </a:spcBef>
            </a:pPr>
            <a:r>
              <a:rPr lang="en-GB" altLang="en-US"/>
              <a:t>Software reengineering</a:t>
            </a: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2932DE27-F40A-7791-4C31-87F2EB3303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888"/>
              </a:spcBef>
            </a:pPr>
            <a:r>
              <a:rPr lang="en-GB" altLang="en-US" sz="4000"/>
              <a:t>Many aging software products belong to this category.</a:t>
            </a:r>
          </a:p>
          <a:p>
            <a:pPr>
              <a:spcBef>
                <a:spcPts val="888"/>
              </a:spcBef>
            </a:pPr>
            <a:r>
              <a:rPr lang="en-GB" altLang="en-US" sz="4000"/>
              <a:t>During the reverse engineering, </a:t>
            </a:r>
          </a:p>
          <a:p>
            <a:pPr lvl="1">
              <a:spcBef>
                <a:spcPts val="800"/>
              </a:spcBef>
            </a:pPr>
            <a:r>
              <a:rPr lang="en-GB" altLang="en-US" sz="3600"/>
              <a:t>the old code is analyzed (abstracted) to extract the module specifications.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CC7167F-3C46-391C-9D49-808851A90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C8A92-6D0A-BE4D-9CCC-9B07694FA3E9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47105" name="Rectangle 1">
            <a:extLst>
              <a:ext uri="{FF2B5EF4-FFF2-40B4-BE49-F238E27FC236}">
                <a16:creationId xmlns:a16="http://schemas.microsoft.com/office/drawing/2014/main" id="{D000A9A0-CDCE-5E24-38D0-6F9FC893F5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/>
          <a:p>
            <a:pPr>
              <a:lnSpc>
                <a:spcPct val="63000"/>
              </a:lnSpc>
              <a:spcBef>
                <a:spcPts val="1000"/>
              </a:spcBef>
            </a:pPr>
            <a:r>
              <a:rPr lang="en-GB" altLang="en-US"/>
              <a:t>Software reengineering</a:t>
            </a: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423608D8-ED13-4855-BA8E-A83994336B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0813" cy="51054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1000"/>
              </a:spcBef>
            </a:pPr>
            <a:r>
              <a:rPr lang="en-GB" altLang="en-US"/>
              <a:t>The module specifications are analyzed</a:t>
            </a:r>
          </a:p>
          <a:p>
            <a:pPr lvl="1">
              <a:spcBef>
                <a:spcPts val="725"/>
              </a:spcBef>
            </a:pPr>
            <a:r>
              <a:rPr lang="en-GB" altLang="en-US"/>
              <a:t> to produce the design. </a:t>
            </a:r>
          </a:p>
          <a:p>
            <a:pPr>
              <a:spcBef>
                <a:spcPts val="1000"/>
              </a:spcBef>
            </a:pPr>
            <a:r>
              <a:rPr lang="en-GB" altLang="en-US"/>
              <a:t>The design is analyzed (abstracted)</a:t>
            </a:r>
          </a:p>
          <a:p>
            <a:pPr lvl="1">
              <a:spcBef>
                <a:spcPts val="725"/>
              </a:spcBef>
            </a:pPr>
            <a:r>
              <a:rPr lang="en-GB" altLang="en-US"/>
              <a:t> to produce the original requirements specification. </a:t>
            </a:r>
          </a:p>
          <a:p>
            <a:pPr>
              <a:spcBef>
                <a:spcPts val="1000"/>
              </a:spcBef>
            </a:pPr>
            <a:r>
              <a:rPr lang="en-GB" altLang="en-US"/>
              <a:t>The change requests are then applied to the requirements specification:</a:t>
            </a:r>
          </a:p>
          <a:p>
            <a:pPr lvl="1">
              <a:spcBef>
                <a:spcPts val="725"/>
              </a:spcBef>
            </a:pPr>
            <a:r>
              <a:rPr lang="en-GB" altLang="en-US"/>
              <a:t>arrive at the new requirements specification.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B2DFF99-074F-2B10-E717-0DCE2DDB5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0B6CC-51E7-0E44-9369-36606ECC366C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48129" name="Rectangle 1">
            <a:extLst>
              <a:ext uri="{FF2B5EF4-FFF2-40B4-BE49-F238E27FC236}">
                <a16:creationId xmlns:a16="http://schemas.microsoft.com/office/drawing/2014/main" id="{E8E5A3F1-83F4-9559-6119-94967F5B72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/>
          <a:p>
            <a:pPr>
              <a:lnSpc>
                <a:spcPct val="63000"/>
              </a:lnSpc>
              <a:spcBef>
                <a:spcPts val="1000"/>
              </a:spcBef>
            </a:pPr>
            <a:r>
              <a:rPr lang="en-GB" altLang="en-US"/>
              <a:t>Software reengineering</a:t>
            </a: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8FEE13C5-8061-9156-FDF5-46B8DFBEC0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0813" cy="42719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888"/>
              </a:spcBef>
            </a:pPr>
            <a:r>
              <a:rPr lang="en-GB" altLang="en-US" sz="4000"/>
              <a:t>Forward engineering is carried out to produce the new code.</a:t>
            </a:r>
          </a:p>
          <a:p>
            <a:pPr>
              <a:spcBef>
                <a:spcPts val="888"/>
              </a:spcBef>
            </a:pPr>
            <a:r>
              <a:rPr lang="en-GB" altLang="en-US" sz="4000"/>
              <a:t>During design, module specification, and coding:</a:t>
            </a:r>
          </a:p>
          <a:p>
            <a:pPr lvl="1">
              <a:spcBef>
                <a:spcPts val="800"/>
              </a:spcBef>
            </a:pPr>
            <a:r>
              <a:rPr lang="en-GB" altLang="en-US" sz="3600"/>
              <a:t>substantial reuse is made from the reverse engineered products.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3B5643B5-203C-7E24-E6C4-DAEE32B1C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0702-71AB-394C-BADE-7973807E9017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49153" name="Rectangle 1">
            <a:extLst>
              <a:ext uri="{FF2B5EF4-FFF2-40B4-BE49-F238E27FC236}">
                <a16:creationId xmlns:a16="http://schemas.microsoft.com/office/drawing/2014/main" id="{6DE7CBFA-7A22-2FF6-7DCD-AA23006A13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/>
          <a:p>
            <a:pPr>
              <a:spcBef>
                <a:spcPts val="625"/>
              </a:spcBef>
            </a:pPr>
            <a:r>
              <a:rPr lang="en-GB" altLang="en-US" sz="2800"/>
              <a:t>Process model for Software reengineering</a:t>
            </a:r>
          </a:p>
        </p:txBody>
      </p:sp>
      <p:sp>
        <p:nvSpPr>
          <p:cNvPr id="49154" name="AutoShape 2">
            <a:extLst>
              <a:ext uri="{FF2B5EF4-FFF2-40B4-BE49-F238E27FC236}">
                <a16:creationId xmlns:a16="http://schemas.microsoft.com/office/drawing/2014/main" id="{F55A6968-18D1-6CA5-DFCC-D4C5FE109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676400"/>
            <a:ext cx="2817813" cy="379413"/>
          </a:xfrm>
          <a:prstGeom prst="roundRect">
            <a:avLst>
              <a:gd name="adj" fmla="val 417"/>
            </a:avLst>
          </a:prstGeom>
          <a:solidFill>
            <a:srgbClr val="008000"/>
          </a:solidFill>
          <a:ln w="38160">
            <a:solidFill>
              <a:srgbClr val="FFFFFF"/>
            </a:solidFill>
            <a:round/>
            <a:headEnd/>
            <a:tailEnd/>
          </a:ln>
        </p:spPr>
        <p:txBody>
          <a:bodyPr lIns="18000" tIns="46800" rIns="18000" bIns="46800" anchor="ctr" anchorCtr="1"/>
          <a:lstStyle>
            <a:lvl1pPr>
              <a:tabLst>
                <a:tab pos="863600" algn="l"/>
                <a:tab pos="1728788" algn="l"/>
                <a:tab pos="2592388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1pPr>
            <a:lvl2pPr>
              <a:tabLst>
                <a:tab pos="863600" algn="l"/>
                <a:tab pos="1728788" algn="l"/>
                <a:tab pos="2592388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>
              <a:tabLst>
                <a:tab pos="863600" algn="l"/>
                <a:tab pos="1728788" algn="l"/>
                <a:tab pos="2592388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3pPr>
            <a:lvl4pPr>
              <a:tabLst>
                <a:tab pos="863600" algn="l"/>
                <a:tab pos="1728788" algn="l"/>
                <a:tab pos="2592388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>
              <a:tabLst>
                <a:tab pos="863600" algn="l"/>
                <a:tab pos="1728788" algn="l"/>
                <a:tab pos="2592388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728788" algn="l"/>
                <a:tab pos="2592388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728788" algn="l"/>
                <a:tab pos="2592388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728788" algn="l"/>
                <a:tab pos="2592388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728788" algn="l"/>
                <a:tab pos="2592388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  <a:spcBef>
                <a:spcPts val="463"/>
              </a:spcBef>
            </a:pPr>
            <a:r>
              <a:rPr lang="en-GB" altLang="en-US" sz="2000" b="1">
                <a:solidFill>
                  <a:srgbClr val="FFFF00"/>
                </a:solidFill>
                <a:latin typeface="times" charset="0"/>
              </a:rPr>
              <a:t>Change Requirements</a:t>
            </a:r>
          </a:p>
        </p:txBody>
      </p:sp>
      <p:sp>
        <p:nvSpPr>
          <p:cNvPr id="49155" name="AutoShape 3">
            <a:extLst>
              <a:ext uri="{FF2B5EF4-FFF2-40B4-BE49-F238E27FC236}">
                <a16:creationId xmlns:a16="http://schemas.microsoft.com/office/drawing/2014/main" id="{8C053AF6-7D4D-7FD5-139C-80C68611C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514600"/>
            <a:ext cx="2970213" cy="379413"/>
          </a:xfrm>
          <a:prstGeom prst="roundRect">
            <a:avLst>
              <a:gd name="adj" fmla="val 417"/>
            </a:avLst>
          </a:prstGeom>
          <a:solidFill>
            <a:srgbClr val="008000"/>
          </a:solidFill>
          <a:ln w="38160">
            <a:solidFill>
              <a:srgbClr val="FFFFFF"/>
            </a:solidFill>
            <a:round/>
            <a:headEnd/>
            <a:tailEnd/>
          </a:ln>
        </p:spPr>
        <p:txBody>
          <a:bodyPr lIns="18000" tIns="46800" rIns="18000" bIns="46800" anchor="ctr" anchorCtr="1"/>
          <a:lstStyle>
            <a:lvl1pPr>
              <a:tabLst>
                <a:tab pos="863600" algn="l"/>
                <a:tab pos="1728788" algn="l"/>
                <a:tab pos="2592388" algn="l"/>
                <a:tab pos="28956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1pPr>
            <a:lvl2pPr>
              <a:tabLst>
                <a:tab pos="863600" algn="l"/>
                <a:tab pos="1728788" algn="l"/>
                <a:tab pos="2592388" algn="l"/>
                <a:tab pos="28956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>
              <a:tabLst>
                <a:tab pos="863600" algn="l"/>
                <a:tab pos="1728788" algn="l"/>
                <a:tab pos="2592388" algn="l"/>
                <a:tab pos="28956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3pPr>
            <a:lvl4pPr>
              <a:tabLst>
                <a:tab pos="863600" algn="l"/>
                <a:tab pos="1728788" algn="l"/>
                <a:tab pos="2592388" algn="l"/>
                <a:tab pos="28956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>
              <a:tabLst>
                <a:tab pos="863600" algn="l"/>
                <a:tab pos="1728788" algn="l"/>
                <a:tab pos="2592388" algn="l"/>
                <a:tab pos="28956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728788" algn="l"/>
                <a:tab pos="2592388" algn="l"/>
                <a:tab pos="28956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728788" algn="l"/>
                <a:tab pos="2592388" algn="l"/>
                <a:tab pos="28956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728788" algn="l"/>
                <a:tab pos="2592388" algn="l"/>
                <a:tab pos="28956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728788" algn="l"/>
                <a:tab pos="2592388" algn="l"/>
                <a:tab pos="28956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  <a:spcBef>
                <a:spcPts val="463"/>
              </a:spcBef>
            </a:pPr>
            <a:r>
              <a:rPr lang="en-GB" altLang="en-US" sz="2000" b="1">
                <a:solidFill>
                  <a:srgbClr val="FFFF00"/>
                </a:solidFill>
                <a:latin typeface="times" charset="0"/>
              </a:rPr>
              <a:t>Requirements Specification</a:t>
            </a:r>
          </a:p>
        </p:txBody>
      </p:sp>
      <p:sp>
        <p:nvSpPr>
          <p:cNvPr id="49156" name="AutoShape 4">
            <a:extLst>
              <a:ext uri="{FF2B5EF4-FFF2-40B4-BE49-F238E27FC236}">
                <a16:creationId xmlns:a16="http://schemas.microsoft.com/office/drawing/2014/main" id="{6AE51BCA-69F2-C6AA-802B-9E914A696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514600"/>
            <a:ext cx="3503613" cy="379413"/>
          </a:xfrm>
          <a:prstGeom prst="roundRect">
            <a:avLst>
              <a:gd name="adj" fmla="val 417"/>
            </a:avLst>
          </a:prstGeom>
          <a:solidFill>
            <a:srgbClr val="008000"/>
          </a:solidFill>
          <a:ln w="38160">
            <a:solidFill>
              <a:srgbClr val="FFFFFF"/>
            </a:solidFill>
            <a:round/>
            <a:headEnd/>
            <a:tailEnd/>
          </a:ln>
        </p:spPr>
        <p:txBody>
          <a:bodyPr lIns="18000" tIns="46800" rIns="18000" bIns="46800" anchor="ctr" anchorCtr="1"/>
          <a:lstStyle>
            <a:lvl1pPr>
              <a:tabLst>
                <a:tab pos="863600" algn="l"/>
                <a:tab pos="1728788" algn="l"/>
                <a:tab pos="2592388" algn="l"/>
                <a:tab pos="3455988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1pPr>
            <a:lvl2pPr>
              <a:tabLst>
                <a:tab pos="863600" algn="l"/>
                <a:tab pos="1728788" algn="l"/>
                <a:tab pos="2592388" algn="l"/>
                <a:tab pos="3455988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>
              <a:tabLst>
                <a:tab pos="863600" algn="l"/>
                <a:tab pos="1728788" algn="l"/>
                <a:tab pos="2592388" algn="l"/>
                <a:tab pos="3455988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3pPr>
            <a:lvl4pPr>
              <a:tabLst>
                <a:tab pos="863600" algn="l"/>
                <a:tab pos="1728788" algn="l"/>
                <a:tab pos="2592388" algn="l"/>
                <a:tab pos="3455988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>
              <a:tabLst>
                <a:tab pos="863600" algn="l"/>
                <a:tab pos="1728788" algn="l"/>
                <a:tab pos="2592388" algn="l"/>
                <a:tab pos="3455988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728788" algn="l"/>
                <a:tab pos="2592388" algn="l"/>
                <a:tab pos="3455988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728788" algn="l"/>
                <a:tab pos="2592388" algn="l"/>
                <a:tab pos="3455988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728788" algn="l"/>
                <a:tab pos="2592388" algn="l"/>
                <a:tab pos="3455988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728788" algn="l"/>
                <a:tab pos="2592388" algn="l"/>
                <a:tab pos="3455988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  <a:spcBef>
                <a:spcPts val="463"/>
              </a:spcBef>
            </a:pPr>
            <a:r>
              <a:rPr lang="en-GB" altLang="en-US" sz="2000" b="1">
                <a:solidFill>
                  <a:srgbClr val="FFFF00"/>
                </a:solidFill>
                <a:latin typeface="times" charset="0"/>
              </a:rPr>
              <a:t>New Requirements Specification</a:t>
            </a:r>
          </a:p>
        </p:txBody>
      </p:sp>
      <p:sp>
        <p:nvSpPr>
          <p:cNvPr id="49157" name="AutoShape 5">
            <a:extLst>
              <a:ext uri="{FF2B5EF4-FFF2-40B4-BE49-F238E27FC236}">
                <a16:creationId xmlns:a16="http://schemas.microsoft.com/office/drawing/2014/main" id="{8CE95824-BB90-DA8D-F45A-28D0351A4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352800"/>
            <a:ext cx="2970213" cy="379413"/>
          </a:xfrm>
          <a:prstGeom prst="roundRect">
            <a:avLst>
              <a:gd name="adj" fmla="val 417"/>
            </a:avLst>
          </a:prstGeom>
          <a:solidFill>
            <a:srgbClr val="008000"/>
          </a:solidFill>
          <a:ln w="38160">
            <a:solidFill>
              <a:srgbClr val="FFFFFF"/>
            </a:solidFill>
            <a:round/>
            <a:headEnd/>
            <a:tailEnd/>
          </a:ln>
        </p:spPr>
        <p:txBody>
          <a:bodyPr lIns="18000" tIns="46800" rIns="18000" bIns="46800" anchor="ctr" anchorCtr="1"/>
          <a:lstStyle>
            <a:lvl1pPr>
              <a:tabLst>
                <a:tab pos="863600" algn="l"/>
                <a:tab pos="1728788" algn="l"/>
                <a:tab pos="2592388" algn="l"/>
                <a:tab pos="28956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1pPr>
            <a:lvl2pPr>
              <a:tabLst>
                <a:tab pos="863600" algn="l"/>
                <a:tab pos="1728788" algn="l"/>
                <a:tab pos="2592388" algn="l"/>
                <a:tab pos="28956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>
              <a:tabLst>
                <a:tab pos="863600" algn="l"/>
                <a:tab pos="1728788" algn="l"/>
                <a:tab pos="2592388" algn="l"/>
                <a:tab pos="28956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3pPr>
            <a:lvl4pPr>
              <a:tabLst>
                <a:tab pos="863600" algn="l"/>
                <a:tab pos="1728788" algn="l"/>
                <a:tab pos="2592388" algn="l"/>
                <a:tab pos="28956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>
              <a:tabLst>
                <a:tab pos="863600" algn="l"/>
                <a:tab pos="1728788" algn="l"/>
                <a:tab pos="2592388" algn="l"/>
                <a:tab pos="28956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728788" algn="l"/>
                <a:tab pos="2592388" algn="l"/>
                <a:tab pos="28956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728788" algn="l"/>
                <a:tab pos="2592388" algn="l"/>
                <a:tab pos="28956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728788" algn="l"/>
                <a:tab pos="2592388" algn="l"/>
                <a:tab pos="28956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728788" algn="l"/>
                <a:tab pos="2592388" algn="l"/>
                <a:tab pos="28956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  <a:spcBef>
                <a:spcPts val="463"/>
              </a:spcBef>
            </a:pPr>
            <a:r>
              <a:rPr lang="en-GB" altLang="en-US" sz="2000" b="1">
                <a:solidFill>
                  <a:srgbClr val="FFFF00"/>
                </a:solidFill>
                <a:latin typeface="times" charset="0"/>
              </a:rPr>
              <a:t>Design</a:t>
            </a:r>
          </a:p>
        </p:txBody>
      </p:sp>
      <p:sp>
        <p:nvSpPr>
          <p:cNvPr id="49158" name="AutoShape 6">
            <a:extLst>
              <a:ext uri="{FF2B5EF4-FFF2-40B4-BE49-F238E27FC236}">
                <a16:creationId xmlns:a16="http://schemas.microsoft.com/office/drawing/2014/main" id="{6D355012-5D8E-9C2D-1175-CDFFF6EAF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191000"/>
            <a:ext cx="2970213" cy="379413"/>
          </a:xfrm>
          <a:prstGeom prst="roundRect">
            <a:avLst>
              <a:gd name="adj" fmla="val 417"/>
            </a:avLst>
          </a:prstGeom>
          <a:solidFill>
            <a:srgbClr val="008000"/>
          </a:solidFill>
          <a:ln w="38160">
            <a:solidFill>
              <a:srgbClr val="FFFFFF"/>
            </a:solidFill>
            <a:round/>
            <a:headEnd/>
            <a:tailEnd/>
          </a:ln>
        </p:spPr>
        <p:txBody>
          <a:bodyPr lIns="18000" tIns="46800" rIns="18000" bIns="46800" anchor="ctr" anchorCtr="1"/>
          <a:lstStyle>
            <a:lvl1pPr>
              <a:tabLst>
                <a:tab pos="863600" algn="l"/>
                <a:tab pos="1728788" algn="l"/>
                <a:tab pos="2592388" algn="l"/>
                <a:tab pos="28956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1pPr>
            <a:lvl2pPr>
              <a:tabLst>
                <a:tab pos="863600" algn="l"/>
                <a:tab pos="1728788" algn="l"/>
                <a:tab pos="2592388" algn="l"/>
                <a:tab pos="28956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>
              <a:tabLst>
                <a:tab pos="863600" algn="l"/>
                <a:tab pos="1728788" algn="l"/>
                <a:tab pos="2592388" algn="l"/>
                <a:tab pos="28956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3pPr>
            <a:lvl4pPr>
              <a:tabLst>
                <a:tab pos="863600" algn="l"/>
                <a:tab pos="1728788" algn="l"/>
                <a:tab pos="2592388" algn="l"/>
                <a:tab pos="28956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>
              <a:tabLst>
                <a:tab pos="863600" algn="l"/>
                <a:tab pos="1728788" algn="l"/>
                <a:tab pos="2592388" algn="l"/>
                <a:tab pos="28956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728788" algn="l"/>
                <a:tab pos="2592388" algn="l"/>
                <a:tab pos="28956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728788" algn="l"/>
                <a:tab pos="2592388" algn="l"/>
                <a:tab pos="28956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728788" algn="l"/>
                <a:tab pos="2592388" algn="l"/>
                <a:tab pos="28956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728788" algn="l"/>
                <a:tab pos="2592388" algn="l"/>
                <a:tab pos="28956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  <a:spcBef>
                <a:spcPts val="463"/>
              </a:spcBef>
            </a:pPr>
            <a:r>
              <a:rPr lang="en-GB" altLang="en-US" sz="2000" b="1">
                <a:solidFill>
                  <a:srgbClr val="FFFF00"/>
                </a:solidFill>
                <a:latin typeface="times" charset="0"/>
              </a:rPr>
              <a:t>Code</a:t>
            </a:r>
          </a:p>
        </p:txBody>
      </p:sp>
      <p:sp>
        <p:nvSpPr>
          <p:cNvPr id="49159" name="AutoShape 7">
            <a:extLst>
              <a:ext uri="{FF2B5EF4-FFF2-40B4-BE49-F238E27FC236}">
                <a16:creationId xmlns:a16="http://schemas.microsoft.com/office/drawing/2014/main" id="{9D580E0B-7C6A-2A90-CB83-6B7F0A283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352800"/>
            <a:ext cx="2970213" cy="379413"/>
          </a:xfrm>
          <a:prstGeom prst="roundRect">
            <a:avLst>
              <a:gd name="adj" fmla="val 417"/>
            </a:avLst>
          </a:prstGeom>
          <a:solidFill>
            <a:srgbClr val="008000"/>
          </a:solidFill>
          <a:ln w="38160">
            <a:solidFill>
              <a:srgbClr val="FFFFFF"/>
            </a:solidFill>
            <a:round/>
            <a:headEnd/>
            <a:tailEnd/>
          </a:ln>
        </p:spPr>
        <p:txBody>
          <a:bodyPr lIns="18000" tIns="46800" rIns="18000" bIns="46800" anchor="ctr" anchorCtr="1"/>
          <a:lstStyle>
            <a:lvl1pPr>
              <a:tabLst>
                <a:tab pos="863600" algn="l"/>
                <a:tab pos="1728788" algn="l"/>
                <a:tab pos="2592388" algn="l"/>
                <a:tab pos="28956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1pPr>
            <a:lvl2pPr>
              <a:tabLst>
                <a:tab pos="863600" algn="l"/>
                <a:tab pos="1728788" algn="l"/>
                <a:tab pos="2592388" algn="l"/>
                <a:tab pos="28956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>
              <a:tabLst>
                <a:tab pos="863600" algn="l"/>
                <a:tab pos="1728788" algn="l"/>
                <a:tab pos="2592388" algn="l"/>
                <a:tab pos="28956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3pPr>
            <a:lvl4pPr>
              <a:tabLst>
                <a:tab pos="863600" algn="l"/>
                <a:tab pos="1728788" algn="l"/>
                <a:tab pos="2592388" algn="l"/>
                <a:tab pos="28956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>
              <a:tabLst>
                <a:tab pos="863600" algn="l"/>
                <a:tab pos="1728788" algn="l"/>
                <a:tab pos="2592388" algn="l"/>
                <a:tab pos="28956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728788" algn="l"/>
                <a:tab pos="2592388" algn="l"/>
                <a:tab pos="28956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728788" algn="l"/>
                <a:tab pos="2592388" algn="l"/>
                <a:tab pos="28956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728788" algn="l"/>
                <a:tab pos="2592388" algn="l"/>
                <a:tab pos="28956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728788" algn="l"/>
                <a:tab pos="2592388" algn="l"/>
                <a:tab pos="28956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  <a:spcBef>
                <a:spcPts val="463"/>
              </a:spcBef>
            </a:pPr>
            <a:r>
              <a:rPr lang="en-GB" altLang="en-US" sz="2000" b="1">
                <a:solidFill>
                  <a:srgbClr val="FFFF00"/>
                </a:solidFill>
                <a:latin typeface="times" charset="0"/>
              </a:rPr>
              <a:t>Design</a:t>
            </a:r>
          </a:p>
        </p:txBody>
      </p:sp>
      <p:sp>
        <p:nvSpPr>
          <p:cNvPr id="49160" name="AutoShape 8">
            <a:extLst>
              <a:ext uri="{FF2B5EF4-FFF2-40B4-BE49-F238E27FC236}">
                <a16:creationId xmlns:a16="http://schemas.microsoft.com/office/drawing/2014/main" id="{0810643A-A771-F7CD-2C21-B6A2AED46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191000"/>
            <a:ext cx="2970213" cy="379413"/>
          </a:xfrm>
          <a:prstGeom prst="roundRect">
            <a:avLst>
              <a:gd name="adj" fmla="val 417"/>
            </a:avLst>
          </a:prstGeom>
          <a:solidFill>
            <a:srgbClr val="008000"/>
          </a:solidFill>
          <a:ln w="38160">
            <a:solidFill>
              <a:srgbClr val="FFFFFF"/>
            </a:solidFill>
            <a:round/>
            <a:headEnd/>
            <a:tailEnd/>
          </a:ln>
        </p:spPr>
        <p:txBody>
          <a:bodyPr lIns="18000" tIns="46800" rIns="18000" bIns="46800" anchor="ctr" anchorCtr="1"/>
          <a:lstStyle>
            <a:lvl1pPr>
              <a:tabLst>
                <a:tab pos="863600" algn="l"/>
                <a:tab pos="1728788" algn="l"/>
                <a:tab pos="2592388" algn="l"/>
                <a:tab pos="28956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1pPr>
            <a:lvl2pPr>
              <a:tabLst>
                <a:tab pos="863600" algn="l"/>
                <a:tab pos="1728788" algn="l"/>
                <a:tab pos="2592388" algn="l"/>
                <a:tab pos="28956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>
              <a:tabLst>
                <a:tab pos="863600" algn="l"/>
                <a:tab pos="1728788" algn="l"/>
                <a:tab pos="2592388" algn="l"/>
                <a:tab pos="28956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3pPr>
            <a:lvl4pPr>
              <a:tabLst>
                <a:tab pos="863600" algn="l"/>
                <a:tab pos="1728788" algn="l"/>
                <a:tab pos="2592388" algn="l"/>
                <a:tab pos="28956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>
              <a:tabLst>
                <a:tab pos="863600" algn="l"/>
                <a:tab pos="1728788" algn="l"/>
                <a:tab pos="2592388" algn="l"/>
                <a:tab pos="28956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728788" algn="l"/>
                <a:tab pos="2592388" algn="l"/>
                <a:tab pos="28956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728788" algn="l"/>
                <a:tab pos="2592388" algn="l"/>
                <a:tab pos="28956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728788" algn="l"/>
                <a:tab pos="2592388" algn="l"/>
                <a:tab pos="28956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728788" algn="l"/>
                <a:tab pos="2592388" algn="l"/>
                <a:tab pos="28956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  <a:spcBef>
                <a:spcPts val="463"/>
              </a:spcBef>
            </a:pPr>
            <a:r>
              <a:rPr lang="en-GB" altLang="en-US" sz="2000" b="1">
                <a:solidFill>
                  <a:srgbClr val="FFFF00"/>
                </a:solidFill>
                <a:latin typeface="times" charset="0"/>
              </a:rPr>
              <a:t>Code</a:t>
            </a:r>
          </a:p>
        </p:txBody>
      </p:sp>
      <p:sp>
        <p:nvSpPr>
          <p:cNvPr id="49161" name="Line 9">
            <a:extLst>
              <a:ext uri="{FF2B5EF4-FFF2-40B4-BE49-F238E27FC236}">
                <a16:creationId xmlns:a16="http://schemas.microsoft.com/office/drawing/2014/main" id="{D44161C2-4CBB-FE13-FE78-4ECBA6AD540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057400"/>
            <a:ext cx="1600200" cy="457200"/>
          </a:xfrm>
          <a:prstGeom prst="line">
            <a:avLst/>
          </a:prstGeom>
          <a:noFill/>
          <a:ln w="3816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2" name="Line 10">
            <a:extLst>
              <a:ext uri="{FF2B5EF4-FFF2-40B4-BE49-F238E27FC236}">
                <a16:creationId xmlns:a16="http://schemas.microsoft.com/office/drawing/2014/main" id="{08E22782-9737-E5B2-252D-A30093D586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895600"/>
            <a:ext cx="0" cy="457200"/>
          </a:xfrm>
          <a:prstGeom prst="line">
            <a:avLst/>
          </a:prstGeom>
          <a:noFill/>
          <a:ln w="38160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3" name="Line 11">
            <a:extLst>
              <a:ext uri="{FF2B5EF4-FFF2-40B4-BE49-F238E27FC236}">
                <a16:creationId xmlns:a16="http://schemas.microsoft.com/office/drawing/2014/main" id="{A0DBE052-58A7-ADF1-9F67-6F4F074E9E1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895600"/>
            <a:ext cx="0" cy="457200"/>
          </a:xfrm>
          <a:prstGeom prst="line">
            <a:avLst/>
          </a:prstGeom>
          <a:noFill/>
          <a:ln w="3816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4" name="Line 12">
            <a:extLst>
              <a:ext uri="{FF2B5EF4-FFF2-40B4-BE49-F238E27FC236}">
                <a16:creationId xmlns:a16="http://schemas.microsoft.com/office/drawing/2014/main" id="{3D01CFF0-7C5F-0AEC-2E30-D55E14B583E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733800"/>
            <a:ext cx="0" cy="457200"/>
          </a:xfrm>
          <a:prstGeom prst="line">
            <a:avLst/>
          </a:prstGeom>
          <a:noFill/>
          <a:ln w="38160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5" name="Line 13">
            <a:extLst>
              <a:ext uri="{FF2B5EF4-FFF2-40B4-BE49-F238E27FC236}">
                <a16:creationId xmlns:a16="http://schemas.microsoft.com/office/drawing/2014/main" id="{195FE763-B973-4F63-2536-AA9D2A76BBF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3733800"/>
            <a:ext cx="0" cy="457200"/>
          </a:xfrm>
          <a:prstGeom prst="line">
            <a:avLst/>
          </a:prstGeom>
          <a:noFill/>
          <a:ln w="3816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6" name="Line 14">
            <a:extLst>
              <a:ext uri="{FF2B5EF4-FFF2-40B4-BE49-F238E27FC236}">
                <a16:creationId xmlns:a16="http://schemas.microsoft.com/office/drawing/2014/main" id="{CAEFE198-183D-6871-B63B-81C8D13DB27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743200"/>
            <a:ext cx="381000" cy="0"/>
          </a:xfrm>
          <a:prstGeom prst="line">
            <a:avLst/>
          </a:prstGeom>
          <a:noFill/>
          <a:ln w="3816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7" name="AutoShape 15">
            <a:extLst>
              <a:ext uri="{FF2B5EF4-FFF2-40B4-BE49-F238E27FC236}">
                <a16:creationId xmlns:a16="http://schemas.microsoft.com/office/drawing/2014/main" id="{678D10DE-2E0E-B685-4FE9-EEE15B4E5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286000"/>
            <a:ext cx="3275013" cy="3046413"/>
          </a:xfrm>
          <a:prstGeom prst="roundRect">
            <a:avLst>
              <a:gd name="adj" fmla="val 51"/>
            </a:avLst>
          </a:prstGeom>
          <a:noFill/>
          <a:ln w="2844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168" name="Group 16">
            <a:extLst>
              <a:ext uri="{FF2B5EF4-FFF2-40B4-BE49-F238E27FC236}">
                <a16:creationId xmlns:a16="http://schemas.microsoft.com/office/drawing/2014/main" id="{828D6A21-FF53-37E4-0330-552A82E81688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876800"/>
            <a:ext cx="2190750" cy="322263"/>
            <a:chOff x="816" y="3072"/>
            <a:chExt cx="1380" cy="203"/>
          </a:xfrm>
        </p:grpSpPr>
        <p:sp>
          <p:nvSpPr>
            <p:cNvPr id="49169" name="Freeform 17">
              <a:extLst>
                <a:ext uri="{FF2B5EF4-FFF2-40B4-BE49-F238E27FC236}">
                  <a16:creationId xmlns:a16="http://schemas.microsoft.com/office/drawing/2014/main" id="{8DC82401-CC7E-67D9-21BC-62D721B65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072"/>
              <a:ext cx="103" cy="157"/>
            </a:xfrm>
            <a:custGeom>
              <a:avLst/>
              <a:gdLst>
                <a:gd name="T0" fmla="*/ 272 w 458"/>
                <a:gd name="T1" fmla="*/ 48 h 698"/>
                <a:gd name="T2" fmla="*/ 277 w 458"/>
                <a:gd name="T3" fmla="*/ 89 h 698"/>
                <a:gd name="T4" fmla="*/ 303 w 458"/>
                <a:gd name="T5" fmla="*/ 166 h 698"/>
                <a:gd name="T6" fmla="*/ 329 w 458"/>
                <a:gd name="T7" fmla="*/ 171 h 698"/>
                <a:gd name="T8" fmla="*/ 308 w 458"/>
                <a:gd name="T9" fmla="*/ 209 h 698"/>
                <a:gd name="T10" fmla="*/ 303 w 458"/>
                <a:gd name="T11" fmla="*/ 284 h 698"/>
                <a:gd name="T12" fmla="*/ 272 w 458"/>
                <a:gd name="T13" fmla="*/ 291 h 698"/>
                <a:gd name="T14" fmla="*/ 123 w 458"/>
                <a:gd name="T15" fmla="*/ 325 h 698"/>
                <a:gd name="T16" fmla="*/ 4 w 458"/>
                <a:gd name="T17" fmla="*/ 0 h 698"/>
                <a:gd name="T18" fmla="*/ 308 w 458"/>
                <a:gd name="T19" fmla="*/ 7 h 698"/>
                <a:gd name="T20" fmla="*/ 360 w 458"/>
                <a:gd name="T21" fmla="*/ 41 h 698"/>
                <a:gd name="T22" fmla="*/ 365 w 458"/>
                <a:gd name="T23" fmla="*/ 125 h 698"/>
                <a:gd name="T24" fmla="*/ 395 w 458"/>
                <a:gd name="T25" fmla="*/ 130 h 698"/>
                <a:gd name="T26" fmla="*/ 391 w 458"/>
                <a:gd name="T27" fmla="*/ 248 h 698"/>
                <a:gd name="T28" fmla="*/ 365 w 458"/>
                <a:gd name="T29" fmla="*/ 325 h 698"/>
                <a:gd name="T30" fmla="*/ 308 w 458"/>
                <a:gd name="T31" fmla="*/ 332 h 698"/>
                <a:gd name="T32" fmla="*/ 303 w 458"/>
                <a:gd name="T33" fmla="*/ 373 h 698"/>
                <a:gd name="T34" fmla="*/ 277 w 458"/>
                <a:gd name="T35" fmla="*/ 408 h 698"/>
                <a:gd name="T36" fmla="*/ 308 w 458"/>
                <a:gd name="T37" fmla="*/ 414 h 698"/>
                <a:gd name="T38" fmla="*/ 329 w 458"/>
                <a:gd name="T39" fmla="*/ 491 h 698"/>
                <a:gd name="T40" fmla="*/ 334 w 458"/>
                <a:gd name="T41" fmla="*/ 532 h 698"/>
                <a:gd name="T42" fmla="*/ 365 w 458"/>
                <a:gd name="T43" fmla="*/ 539 h 698"/>
                <a:gd name="T44" fmla="*/ 391 w 458"/>
                <a:gd name="T45" fmla="*/ 569 h 698"/>
                <a:gd name="T46" fmla="*/ 395 w 458"/>
                <a:gd name="T47" fmla="*/ 608 h 698"/>
                <a:gd name="T48" fmla="*/ 426 w 458"/>
                <a:gd name="T49" fmla="*/ 615 h 698"/>
                <a:gd name="T50" fmla="*/ 452 w 458"/>
                <a:gd name="T51" fmla="*/ 651 h 698"/>
                <a:gd name="T52" fmla="*/ 457 w 458"/>
                <a:gd name="T53" fmla="*/ 692 h 698"/>
                <a:gd name="T54" fmla="*/ 334 w 458"/>
                <a:gd name="T55" fmla="*/ 697 h 698"/>
                <a:gd name="T56" fmla="*/ 329 w 458"/>
                <a:gd name="T57" fmla="*/ 615 h 698"/>
                <a:gd name="T58" fmla="*/ 303 w 458"/>
                <a:gd name="T59" fmla="*/ 608 h 698"/>
                <a:gd name="T60" fmla="*/ 277 w 458"/>
                <a:gd name="T61" fmla="*/ 574 h 698"/>
                <a:gd name="T62" fmla="*/ 272 w 458"/>
                <a:gd name="T63" fmla="*/ 496 h 698"/>
                <a:gd name="T64" fmla="*/ 242 w 458"/>
                <a:gd name="T65" fmla="*/ 491 h 698"/>
                <a:gd name="T66" fmla="*/ 215 w 458"/>
                <a:gd name="T67" fmla="*/ 455 h 698"/>
                <a:gd name="T68" fmla="*/ 211 w 458"/>
                <a:gd name="T69" fmla="*/ 414 h 698"/>
                <a:gd name="T70" fmla="*/ 180 w 458"/>
                <a:gd name="T71" fmla="*/ 408 h 698"/>
                <a:gd name="T72" fmla="*/ 123 w 458"/>
                <a:gd name="T73" fmla="*/ 373 h 698"/>
                <a:gd name="T74" fmla="*/ 180 w 458"/>
                <a:gd name="T75" fmla="*/ 651 h 698"/>
                <a:gd name="T76" fmla="*/ 185 w 458"/>
                <a:gd name="T77" fmla="*/ 692 h 698"/>
                <a:gd name="T78" fmla="*/ 4 w 458"/>
                <a:gd name="T79" fmla="*/ 697 h 698"/>
                <a:gd name="T80" fmla="*/ 0 w 458"/>
                <a:gd name="T81" fmla="*/ 656 h 698"/>
                <a:gd name="T82" fmla="*/ 62 w 458"/>
                <a:gd name="T83" fmla="*/ 651 h 698"/>
                <a:gd name="T84" fmla="*/ 4 w 458"/>
                <a:gd name="T85" fmla="*/ 48 h 698"/>
                <a:gd name="T86" fmla="*/ 0 w 458"/>
                <a:gd name="T87" fmla="*/ 7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58" h="698">
                  <a:moveTo>
                    <a:pt x="123" y="48"/>
                  </a:moveTo>
                  <a:lnTo>
                    <a:pt x="272" y="48"/>
                  </a:lnTo>
                  <a:lnTo>
                    <a:pt x="272" y="84"/>
                  </a:lnTo>
                  <a:lnTo>
                    <a:pt x="277" y="89"/>
                  </a:lnTo>
                  <a:lnTo>
                    <a:pt x="303" y="89"/>
                  </a:lnTo>
                  <a:lnTo>
                    <a:pt x="303" y="166"/>
                  </a:lnTo>
                  <a:lnTo>
                    <a:pt x="308" y="171"/>
                  </a:lnTo>
                  <a:lnTo>
                    <a:pt x="329" y="171"/>
                  </a:lnTo>
                  <a:lnTo>
                    <a:pt x="329" y="209"/>
                  </a:lnTo>
                  <a:lnTo>
                    <a:pt x="308" y="209"/>
                  </a:lnTo>
                  <a:lnTo>
                    <a:pt x="303" y="214"/>
                  </a:lnTo>
                  <a:lnTo>
                    <a:pt x="303" y="284"/>
                  </a:lnTo>
                  <a:lnTo>
                    <a:pt x="277" y="284"/>
                  </a:lnTo>
                  <a:lnTo>
                    <a:pt x="272" y="291"/>
                  </a:lnTo>
                  <a:lnTo>
                    <a:pt x="272" y="325"/>
                  </a:lnTo>
                  <a:lnTo>
                    <a:pt x="123" y="325"/>
                  </a:lnTo>
                  <a:lnTo>
                    <a:pt x="123" y="48"/>
                  </a:lnTo>
                  <a:close/>
                  <a:moveTo>
                    <a:pt x="4" y="0"/>
                  </a:moveTo>
                  <a:lnTo>
                    <a:pt x="303" y="0"/>
                  </a:lnTo>
                  <a:lnTo>
                    <a:pt x="308" y="7"/>
                  </a:lnTo>
                  <a:lnTo>
                    <a:pt x="308" y="41"/>
                  </a:lnTo>
                  <a:lnTo>
                    <a:pt x="360" y="41"/>
                  </a:lnTo>
                  <a:lnTo>
                    <a:pt x="365" y="48"/>
                  </a:lnTo>
                  <a:lnTo>
                    <a:pt x="365" y="125"/>
                  </a:lnTo>
                  <a:lnTo>
                    <a:pt x="391" y="125"/>
                  </a:lnTo>
                  <a:lnTo>
                    <a:pt x="395" y="130"/>
                  </a:lnTo>
                  <a:lnTo>
                    <a:pt x="395" y="243"/>
                  </a:lnTo>
                  <a:lnTo>
                    <a:pt x="391" y="248"/>
                  </a:lnTo>
                  <a:lnTo>
                    <a:pt x="365" y="248"/>
                  </a:lnTo>
                  <a:lnTo>
                    <a:pt x="365" y="325"/>
                  </a:lnTo>
                  <a:lnTo>
                    <a:pt x="360" y="332"/>
                  </a:lnTo>
                  <a:lnTo>
                    <a:pt x="308" y="332"/>
                  </a:lnTo>
                  <a:lnTo>
                    <a:pt x="308" y="367"/>
                  </a:lnTo>
                  <a:lnTo>
                    <a:pt x="303" y="373"/>
                  </a:lnTo>
                  <a:lnTo>
                    <a:pt x="277" y="373"/>
                  </a:lnTo>
                  <a:lnTo>
                    <a:pt x="277" y="408"/>
                  </a:lnTo>
                  <a:lnTo>
                    <a:pt x="303" y="408"/>
                  </a:lnTo>
                  <a:lnTo>
                    <a:pt x="308" y="414"/>
                  </a:lnTo>
                  <a:lnTo>
                    <a:pt x="308" y="491"/>
                  </a:lnTo>
                  <a:lnTo>
                    <a:pt x="329" y="491"/>
                  </a:lnTo>
                  <a:lnTo>
                    <a:pt x="334" y="496"/>
                  </a:lnTo>
                  <a:lnTo>
                    <a:pt x="334" y="532"/>
                  </a:lnTo>
                  <a:lnTo>
                    <a:pt x="360" y="532"/>
                  </a:lnTo>
                  <a:lnTo>
                    <a:pt x="365" y="539"/>
                  </a:lnTo>
                  <a:lnTo>
                    <a:pt x="365" y="569"/>
                  </a:lnTo>
                  <a:lnTo>
                    <a:pt x="391" y="569"/>
                  </a:lnTo>
                  <a:lnTo>
                    <a:pt x="395" y="574"/>
                  </a:lnTo>
                  <a:lnTo>
                    <a:pt x="395" y="608"/>
                  </a:lnTo>
                  <a:lnTo>
                    <a:pt x="422" y="608"/>
                  </a:lnTo>
                  <a:lnTo>
                    <a:pt x="426" y="615"/>
                  </a:lnTo>
                  <a:lnTo>
                    <a:pt x="426" y="651"/>
                  </a:lnTo>
                  <a:lnTo>
                    <a:pt x="452" y="651"/>
                  </a:lnTo>
                  <a:lnTo>
                    <a:pt x="457" y="656"/>
                  </a:lnTo>
                  <a:lnTo>
                    <a:pt x="457" y="692"/>
                  </a:lnTo>
                  <a:lnTo>
                    <a:pt x="452" y="697"/>
                  </a:lnTo>
                  <a:lnTo>
                    <a:pt x="334" y="697"/>
                  </a:lnTo>
                  <a:lnTo>
                    <a:pt x="329" y="692"/>
                  </a:lnTo>
                  <a:lnTo>
                    <a:pt x="329" y="615"/>
                  </a:lnTo>
                  <a:lnTo>
                    <a:pt x="308" y="615"/>
                  </a:lnTo>
                  <a:lnTo>
                    <a:pt x="303" y="608"/>
                  </a:lnTo>
                  <a:lnTo>
                    <a:pt x="303" y="574"/>
                  </a:lnTo>
                  <a:lnTo>
                    <a:pt x="277" y="574"/>
                  </a:lnTo>
                  <a:lnTo>
                    <a:pt x="272" y="569"/>
                  </a:lnTo>
                  <a:lnTo>
                    <a:pt x="272" y="496"/>
                  </a:lnTo>
                  <a:lnTo>
                    <a:pt x="246" y="496"/>
                  </a:lnTo>
                  <a:lnTo>
                    <a:pt x="242" y="491"/>
                  </a:lnTo>
                  <a:lnTo>
                    <a:pt x="242" y="455"/>
                  </a:lnTo>
                  <a:lnTo>
                    <a:pt x="215" y="455"/>
                  </a:lnTo>
                  <a:lnTo>
                    <a:pt x="211" y="450"/>
                  </a:lnTo>
                  <a:lnTo>
                    <a:pt x="211" y="414"/>
                  </a:lnTo>
                  <a:lnTo>
                    <a:pt x="185" y="414"/>
                  </a:lnTo>
                  <a:lnTo>
                    <a:pt x="180" y="408"/>
                  </a:lnTo>
                  <a:lnTo>
                    <a:pt x="180" y="373"/>
                  </a:lnTo>
                  <a:lnTo>
                    <a:pt x="123" y="373"/>
                  </a:lnTo>
                  <a:lnTo>
                    <a:pt x="123" y="651"/>
                  </a:lnTo>
                  <a:lnTo>
                    <a:pt x="180" y="651"/>
                  </a:lnTo>
                  <a:lnTo>
                    <a:pt x="185" y="656"/>
                  </a:lnTo>
                  <a:lnTo>
                    <a:pt x="185" y="692"/>
                  </a:lnTo>
                  <a:lnTo>
                    <a:pt x="180" y="697"/>
                  </a:lnTo>
                  <a:lnTo>
                    <a:pt x="4" y="697"/>
                  </a:lnTo>
                  <a:lnTo>
                    <a:pt x="0" y="692"/>
                  </a:lnTo>
                  <a:lnTo>
                    <a:pt x="0" y="656"/>
                  </a:lnTo>
                  <a:lnTo>
                    <a:pt x="4" y="651"/>
                  </a:lnTo>
                  <a:lnTo>
                    <a:pt x="62" y="651"/>
                  </a:lnTo>
                  <a:lnTo>
                    <a:pt x="62" y="48"/>
                  </a:lnTo>
                  <a:lnTo>
                    <a:pt x="4" y="48"/>
                  </a:lnTo>
                  <a:lnTo>
                    <a:pt x="0" y="41"/>
                  </a:lnTo>
                  <a:lnTo>
                    <a:pt x="0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0" name="Freeform 18">
              <a:extLst>
                <a:ext uri="{FF2B5EF4-FFF2-40B4-BE49-F238E27FC236}">
                  <a16:creationId xmlns:a16="http://schemas.microsoft.com/office/drawing/2014/main" id="{C975BAA3-97B2-82A8-4AB4-77E960C19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7" y="3119"/>
              <a:ext cx="60" cy="110"/>
            </a:xfrm>
            <a:custGeom>
              <a:avLst/>
              <a:gdLst>
                <a:gd name="T0" fmla="*/ 89 w 268"/>
                <a:gd name="T1" fmla="*/ 39 h 489"/>
                <a:gd name="T2" fmla="*/ 174 w 268"/>
                <a:gd name="T3" fmla="*/ 39 h 489"/>
                <a:gd name="T4" fmla="*/ 174 w 268"/>
                <a:gd name="T5" fmla="*/ 75 h 489"/>
                <a:gd name="T6" fmla="*/ 178 w 268"/>
                <a:gd name="T7" fmla="*/ 82 h 489"/>
                <a:gd name="T8" fmla="*/ 203 w 268"/>
                <a:gd name="T9" fmla="*/ 82 h 489"/>
                <a:gd name="T10" fmla="*/ 203 w 268"/>
                <a:gd name="T11" fmla="*/ 158 h 489"/>
                <a:gd name="T12" fmla="*/ 64 w 268"/>
                <a:gd name="T13" fmla="*/ 158 h 489"/>
                <a:gd name="T14" fmla="*/ 64 w 268"/>
                <a:gd name="T15" fmla="*/ 82 h 489"/>
                <a:gd name="T16" fmla="*/ 85 w 268"/>
                <a:gd name="T17" fmla="*/ 82 h 489"/>
                <a:gd name="T18" fmla="*/ 89 w 268"/>
                <a:gd name="T19" fmla="*/ 75 h 489"/>
                <a:gd name="T20" fmla="*/ 89 w 268"/>
                <a:gd name="T21" fmla="*/ 39 h 489"/>
                <a:gd name="T22" fmla="*/ 89 w 268"/>
                <a:gd name="T23" fmla="*/ 0 h 489"/>
                <a:gd name="T24" fmla="*/ 203 w 268"/>
                <a:gd name="T25" fmla="*/ 0 h 489"/>
                <a:gd name="T26" fmla="*/ 208 w 268"/>
                <a:gd name="T27" fmla="*/ 5 h 489"/>
                <a:gd name="T28" fmla="*/ 208 w 268"/>
                <a:gd name="T29" fmla="*/ 34 h 489"/>
                <a:gd name="T30" fmla="*/ 233 w 268"/>
                <a:gd name="T31" fmla="*/ 34 h 489"/>
                <a:gd name="T32" fmla="*/ 237 w 268"/>
                <a:gd name="T33" fmla="*/ 39 h 489"/>
                <a:gd name="T34" fmla="*/ 237 w 268"/>
                <a:gd name="T35" fmla="*/ 75 h 489"/>
                <a:gd name="T36" fmla="*/ 263 w 268"/>
                <a:gd name="T37" fmla="*/ 75 h 489"/>
                <a:gd name="T38" fmla="*/ 267 w 268"/>
                <a:gd name="T39" fmla="*/ 82 h 489"/>
                <a:gd name="T40" fmla="*/ 267 w 268"/>
                <a:gd name="T41" fmla="*/ 199 h 489"/>
                <a:gd name="T42" fmla="*/ 263 w 268"/>
                <a:gd name="T43" fmla="*/ 205 h 489"/>
                <a:gd name="T44" fmla="*/ 64 w 268"/>
                <a:gd name="T45" fmla="*/ 205 h 489"/>
                <a:gd name="T46" fmla="*/ 64 w 268"/>
                <a:gd name="T47" fmla="*/ 323 h 489"/>
                <a:gd name="T48" fmla="*/ 85 w 268"/>
                <a:gd name="T49" fmla="*/ 323 h 489"/>
                <a:gd name="T50" fmla="*/ 89 w 268"/>
                <a:gd name="T51" fmla="*/ 330 h 489"/>
                <a:gd name="T52" fmla="*/ 89 w 268"/>
                <a:gd name="T53" fmla="*/ 360 h 489"/>
                <a:gd name="T54" fmla="*/ 114 w 268"/>
                <a:gd name="T55" fmla="*/ 360 h 489"/>
                <a:gd name="T56" fmla="*/ 119 w 268"/>
                <a:gd name="T57" fmla="*/ 365 h 489"/>
                <a:gd name="T58" fmla="*/ 119 w 268"/>
                <a:gd name="T59" fmla="*/ 399 h 489"/>
                <a:gd name="T60" fmla="*/ 233 w 268"/>
                <a:gd name="T61" fmla="*/ 399 h 489"/>
                <a:gd name="T62" fmla="*/ 233 w 268"/>
                <a:gd name="T63" fmla="*/ 365 h 489"/>
                <a:gd name="T64" fmla="*/ 237 w 268"/>
                <a:gd name="T65" fmla="*/ 360 h 489"/>
                <a:gd name="T66" fmla="*/ 263 w 268"/>
                <a:gd name="T67" fmla="*/ 360 h 489"/>
                <a:gd name="T68" fmla="*/ 267 w 268"/>
                <a:gd name="T69" fmla="*/ 365 h 489"/>
                <a:gd name="T70" fmla="*/ 267 w 268"/>
                <a:gd name="T71" fmla="*/ 399 h 489"/>
                <a:gd name="T72" fmla="*/ 263 w 268"/>
                <a:gd name="T73" fmla="*/ 406 h 489"/>
                <a:gd name="T74" fmla="*/ 237 w 268"/>
                <a:gd name="T75" fmla="*/ 406 h 489"/>
                <a:gd name="T76" fmla="*/ 237 w 268"/>
                <a:gd name="T77" fmla="*/ 442 h 489"/>
                <a:gd name="T78" fmla="*/ 233 w 268"/>
                <a:gd name="T79" fmla="*/ 447 h 489"/>
                <a:gd name="T80" fmla="*/ 208 w 268"/>
                <a:gd name="T81" fmla="*/ 447 h 489"/>
                <a:gd name="T82" fmla="*/ 208 w 268"/>
                <a:gd name="T83" fmla="*/ 483 h 489"/>
                <a:gd name="T84" fmla="*/ 203 w 268"/>
                <a:gd name="T85" fmla="*/ 488 h 489"/>
                <a:gd name="T86" fmla="*/ 89 w 268"/>
                <a:gd name="T87" fmla="*/ 488 h 489"/>
                <a:gd name="T88" fmla="*/ 85 w 268"/>
                <a:gd name="T89" fmla="*/ 483 h 489"/>
                <a:gd name="T90" fmla="*/ 85 w 268"/>
                <a:gd name="T91" fmla="*/ 447 h 489"/>
                <a:gd name="T92" fmla="*/ 34 w 268"/>
                <a:gd name="T93" fmla="*/ 447 h 489"/>
                <a:gd name="T94" fmla="*/ 30 w 268"/>
                <a:gd name="T95" fmla="*/ 442 h 489"/>
                <a:gd name="T96" fmla="*/ 30 w 268"/>
                <a:gd name="T97" fmla="*/ 365 h 489"/>
                <a:gd name="T98" fmla="*/ 4 w 268"/>
                <a:gd name="T99" fmla="*/ 365 h 489"/>
                <a:gd name="T100" fmla="*/ 0 w 268"/>
                <a:gd name="T101" fmla="*/ 360 h 489"/>
                <a:gd name="T102" fmla="*/ 0 w 268"/>
                <a:gd name="T103" fmla="*/ 123 h 489"/>
                <a:gd name="T104" fmla="*/ 4 w 268"/>
                <a:gd name="T105" fmla="*/ 116 h 489"/>
                <a:gd name="T106" fmla="*/ 30 w 268"/>
                <a:gd name="T107" fmla="*/ 116 h 489"/>
                <a:gd name="T108" fmla="*/ 30 w 268"/>
                <a:gd name="T109" fmla="*/ 39 h 489"/>
                <a:gd name="T110" fmla="*/ 34 w 268"/>
                <a:gd name="T111" fmla="*/ 34 h 489"/>
                <a:gd name="T112" fmla="*/ 85 w 268"/>
                <a:gd name="T113" fmla="*/ 34 h 489"/>
                <a:gd name="T114" fmla="*/ 85 w 268"/>
                <a:gd name="T115" fmla="*/ 5 h 489"/>
                <a:gd name="T116" fmla="*/ 89 w 268"/>
                <a:gd name="T117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68" h="489">
                  <a:moveTo>
                    <a:pt x="89" y="39"/>
                  </a:moveTo>
                  <a:lnTo>
                    <a:pt x="174" y="39"/>
                  </a:lnTo>
                  <a:lnTo>
                    <a:pt x="174" y="75"/>
                  </a:lnTo>
                  <a:lnTo>
                    <a:pt x="178" y="82"/>
                  </a:lnTo>
                  <a:lnTo>
                    <a:pt x="203" y="82"/>
                  </a:lnTo>
                  <a:lnTo>
                    <a:pt x="203" y="158"/>
                  </a:lnTo>
                  <a:lnTo>
                    <a:pt x="64" y="158"/>
                  </a:lnTo>
                  <a:lnTo>
                    <a:pt x="64" y="82"/>
                  </a:lnTo>
                  <a:lnTo>
                    <a:pt x="85" y="82"/>
                  </a:lnTo>
                  <a:lnTo>
                    <a:pt x="89" y="75"/>
                  </a:lnTo>
                  <a:lnTo>
                    <a:pt x="89" y="39"/>
                  </a:lnTo>
                  <a:close/>
                  <a:moveTo>
                    <a:pt x="89" y="0"/>
                  </a:moveTo>
                  <a:lnTo>
                    <a:pt x="203" y="0"/>
                  </a:lnTo>
                  <a:lnTo>
                    <a:pt x="208" y="5"/>
                  </a:lnTo>
                  <a:lnTo>
                    <a:pt x="208" y="34"/>
                  </a:lnTo>
                  <a:lnTo>
                    <a:pt x="233" y="34"/>
                  </a:lnTo>
                  <a:lnTo>
                    <a:pt x="237" y="39"/>
                  </a:lnTo>
                  <a:lnTo>
                    <a:pt x="237" y="75"/>
                  </a:lnTo>
                  <a:lnTo>
                    <a:pt x="263" y="75"/>
                  </a:lnTo>
                  <a:lnTo>
                    <a:pt x="267" y="82"/>
                  </a:lnTo>
                  <a:lnTo>
                    <a:pt x="267" y="199"/>
                  </a:lnTo>
                  <a:lnTo>
                    <a:pt x="263" y="205"/>
                  </a:lnTo>
                  <a:lnTo>
                    <a:pt x="64" y="205"/>
                  </a:lnTo>
                  <a:lnTo>
                    <a:pt x="64" y="323"/>
                  </a:lnTo>
                  <a:lnTo>
                    <a:pt x="85" y="323"/>
                  </a:lnTo>
                  <a:lnTo>
                    <a:pt x="89" y="330"/>
                  </a:lnTo>
                  <a:lnTo>
                    <a:pt x="89" y="360"/>
                  </a:lnTo>
                  <a:lnTo>
                    <a:pt x="114" y="360"/>
                  </a:lnTo>
                  <a:lnTo>
                    <a:pt x="119" y="365"/>
                  </a:lnTo>
                  <a:lnTo>
                    <a:pt x="119" y="399"/>
                  </a:lnTo>
                  <a:lnTo>
                    <a:pt x="233" y="399"/>
                  </a:lnTo>
                  <a:lnTo>
                    <a:pt x="233" y="365"/>
                  </a:lnTo>
                  <a:lnTo>
                    <a:pt x="237" y="360"/>
                  </a:lnTo>
                  <a:lnTo>
                    <a:pt x="263" y="360"/>
                  </a:lnTo>
                  <a:lnTo>
                    <a:pt x="267" y="365"/>
                  </a:lnTo>
                  <a:lnTo>
                    <a:pt x="267" y="399"/>
                  </a:lnTo>
                  <a:lnTo>
                    <a:pt x="263" y="406"/>
                  </a:lnTo>
                  <a:lnTo>
                    <a:pt x="237" y="406"/>
                  </a:lnTo>
                  <a:lnTo>
                    <a:pt x="237" y="442"/>
                  </a:lnTo>
                  <a:lnTo>
                    <a:pt x="233" y="447"/>
                  </a:lnTo>
                  <a:lnTo>
                    <a:pt x="208" y="447"/>
                  </a:lnTo>
                  <a:lnTo>
                    <a:pt x="208" y="483"/>
                  </a:lnTo>
                  <a:lnTo>
                    <a:pt x="203" y="488"/>
                  </a:lnTo>
                  <a:lnTo>
                    <a:pt x="89" y="488"/>
                  </a:lnTo>
                  <a:lnTo>
                    <a:pt x="85" y="483"/>
                  </a:lnTo>
                  <a:lnTo>
                    <a:pt x="85" y="447"/>
                  </a:lnTo>
                  <a:lnTo>
                    <a:pt x="34" y="447"/>
                  </a:lnTo>
                  <a:lnTo>
                    <a:pt x="30" y="442"/>
                  </a:lnTo>
                  <a:lnTo>
                    <a:pt x="30" y="365"/>
                  </a:lnTo>
                  <a:lnTo>
                    <a:pt x="4" y="365"/>
                  </a:lnTo>
                  <a:lnTo>
                    <a:pt x="0" y="360"/>
                  </a:lnTo>
                  <a:lnTo>
                    <a:pt x="0" y="123"/>
                  </a:lnTo>
                  <a:lnTo>
                    <a:pt x="4" y="116"/>
                  </a:lnTo>
                  <a:lnTo>
                    <a:pt x="30" y="116"/>
                  </a:lnTo>
                  <a:lnTo>
                    <a:pt x="30" y="39"/>
                  </a:lnTo>
                  <a:lnTo>
                    <a:pt x="34" y="34"/>
                  </a:lnTo>
                  <a:lnTo>
                    <a:pt x="85" y="34"/>
                  </a:lnTo>
                  <a:lnTo>
                    <a:pt x="85" y="5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1" name="Freeform 19">
              <a:extLst>
                <a:ext uri="{FF2B5EF4-FFF2-40B4-BE49-F238E27FC236}">
                  <a16:creationId xmlns:a16="http://schemas.microsoft.com/office/drawing/2014/main" id="{176EC876-1DD9-94C1-AE50-6B905E4BF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4" y="3119"/>
              <a:ext cx="73" cy="110"/>
            </a:xfrm>
            <a:custGeom>
              <a:avLst/>
              <a:gdLst>
                <a:gd name="T0" fmla="*/ 5 w 328"/>
                <a:gd name="T1" fmla="*/ 0 h 489"/>
                <a:gd name="T2" fmla="*/ 116 w 328"/>
                <a:gd name="T3" fmla="*/ 0 h 489"/>
                <a:gd name="T4" fmla="*/ 120 w 328"/>
                <a:gd name="T5" fmla="*/ 5 h 489"/>
                <a:gd name="T6" fmla="*/ 120 w 328"/>
                <a:gd name="T7" fmla="*/ 34 h 489"/>
                <a:gd name="T8" fmla="*/ 116 w 328"/>
                <a:gd name="T9" fmla="*/ 39 h 489"/>
                <a:gd name="T10" fmla="*/ 94 w 328"/>
                <a:gd name="T11" fmla="*/ 39 h 489"/>
                <a:gd name="T12" fmla="*/ 94 w 328"/>
                <a:gd name="T13" fmla="*/ 116 h 489"/>
                <a:gd name="T14" fmla="*/ 116 w 328"/>
                <a:gd name="T15" fmla="*/ 116 h 489"/>
                <a:gd name="T16" fmla="*/ 120 w 328"/>
                <a:gd name="T17" fmla="*/ 123 h 489"/>
                <a:gd name="T18" fmla="*/ 120 w 328"/>
                <a:gd name="T19" fmla="*/ 241 h 489"/>
                <a:gd name="T20" fmla="*/ 145 w 328"/>
                <a:gd name="T21" fmla="*/ 241 h 489"/>
                <a:gd name="T22" fmla="*/ 150 w 328"/>
                <a:gd name="T23" fmla="*/ 246 h 489"/>
                <a:gd name="T24" fmla="*/ 150 w 328"/>
                <a:gd name="T25" fmla="*/ 360 h 489"/>
                <a:gd name="T26" fmla="*/ 175 w 328"/>
                <a:gd name="T27" fmla="*/ 360 h 489"/>
                <a:gd name="T28" fmla="*/ 175 w 328"/>
                <a:gd name="T29" fmla="*/ 330 h 489"/>
                <a:gd name="T30" fmla="*/ 179 w 328"/>
                <a:gd name="T31" fmla="*/ 323 h 489"/>
                <a:gd name="T32" fmla="*/ 204 w 328"/>
                <a:gd name="T33" fmla="*/ 323 h 489"/>
                <a:gd name="T34" fmla="*/ 204 w 328"/>
                <a:gd name="T35" fmla="*/ 205 h 489"/>
                <a:gd name="T36" fmla="*/ 208 w 328"/>
                <a:gd name="T37" fmla="*/ 199 h 489"/>
                <a:gd name="T38" fmla="*/ 233 w 328"/>
                <a:gd name="T39" fmla="*/ 199 h 489"/>
                <a:gd name="T40" fmla="*/ 233 w 328"/>
                <a:gd name="T41" fmla="*/ 39 h 489"/>
                <a:gd name="T42" fmla="*/ 208 w 328"/>
                <a:gd name="T43" fmla="*/ 39 h 489"/>
                <a:gd name="T44" fmla="*/ 204 w 328"/>
                <a:gd name="T45" fmla="*/ 34 h 489"/>
                <a:gd name="T46" fmla="*/ 204 w 328"/>
                <a:gd name="T47" fmla="*/ 5 h 489"/>
                <a:gd name="T48" fmla="*/ 208 w 328"/>
                <a:gd name="T49" fmla="*/ 0 h 489"/>
                <a:gd name="T50" fmla="*/ 322 w 328"/>
                <a:gd name="T51" fmla="*/ 0 h 489"/>
                <a:gd name="T52" fmla="*/ 327 w 328"/>
                <a:gd name="T53" fmla="*/ 5 h 489"/>
                <a:gd name="T54" fmla="*/ 327 w 328"/>
                <a:gd name="T55" fmla="*/ 34 h 489"/>
                <a:gd name="T56" fmla="*/ 322 w 328"/>
                <a:gd name="T57" fmla="*/ 39 h 489"/>
                <a:gd name="T58" fmla="*/ 297 w 328"/>
                <a:gd name="T59" fmla="*/ 39 h 489"/>
                <a:gd name="T60" fmla="*/ 297 w 328"/>
                <a:gd name="T61" fmla="*/ 75 h 489"/>
                <a:gd name="T62" fmla="*/ 293 w 328"/>
                <a:gd name="T63" fmla="*/ 82 h 489"/>
                <a:gd name="T64" fmla="*/ 267 w 328"/>
                <a:gd name="T65" fmla="*/ 82 h 489"/>
                <a:gd name="T66" fmla="*/ 267 w 328"/>
                <a:gd name="T67" fmla="*/ 199 h 489"/>
                <a:gd name="T68" fmla="*/ 263 w 328"/>
                <a:gd name="T69" fmla="*/ 205 h 489"/>
                <a:gd name="T70" fmla="*/ 238 w 328"/>
                <a:gd name="T71" fmla="*/ 205 h 489"/>
                <a:gd name="T72" fmla="*/ 238 w 328"/>
                <a:gd name="T73" fmla="*/ 323 h 489"/>
                <a:gd name="T74" fmla="*/ 233 w 328"/>
                <a:gd name="T75" fmla="*/ 330 h 489"/>
                <a:gd name="T76" fmla="*/ 208 w 328"/>
                <a:gd name="T77" fmla="*/ 330 h 489"/>
                <a:gd name="T78" fmla="*/ 208 w 328"/>
                <a:gd name="T79" fmla="*/ 442 h 489"/>
                <a:gd name="T80" fmla="*/ 204 w 328"/>
                <a:gd name="T81" fmla="*/ 447 h 489"/>
                <a:gd name="T82" fmla="*/ 179 w 328"/>
                <a:gd name="T83" fmla="*/ 447 h 489"/>
                <a:gd name="T84" fmla="*/ 179 w 328"/>
                <a:gd name="T85" fmla="*/ 483 h 489"/>
                <a:gd name="T86" fmla="*/ 175 w 328"/>
                <a:gd name="T87" fmla="*/ 488 h 489"/>
                <a:gd name="T88" fmla="*/ 150 w 328"/>
                <a:gd name="T89" fmla="*/ 488 h 489"/>
                <a:gd name="T90" fmla="*/ 145 w 328"/>
                <a:gd name="T91" fmla="*/ 483 h 489"/>
                <a:gd name="T92" fmla="*/ 145 w 328"/>
                <a:gd name="T93" fmla="*/ 447 h 489"/>
                <a:gd name="T94" fmla="*/ 120 w 328"/>
                <a:gd name="T95" fmla="*/ 447 h 489"/>
                <a:gd name="T96" fmla="*/ 116 w 328"/>
                <a:gd name="T97" fmla="*/ 442 h 489"/>
                <a:gd name="T98" fmla="*/ 116 w 328"/>
                <a:gd name="T99" fmla="*/ 365 h 489"/>
                <a:gd name="T100" fmla="*/ 94 w 328"/>
                <a:gd name="T101" fmla="*/ 365 h 489"/>
                <a:gd name="T102" fmla="*/ 89 w 328"/>
                <a:gd name="T103" fmla="*/ 360 h 489"/>
                <a:gd name="T104" fmla="*/ 89 w 328"/>
                <a:gd name="T105" fmla="*/ 246 h 489"/>
                <a:gd name="T106" fmla="*/ 64 w 328"/>
                <a:gd name="T107" fmla="*/ 246 h 489"/>
                <a:gd name="T108" fmla="*/ 60 w 328"/>
                <a:gd name="T109" fmla="*/ 241 h 489"/>
                <a:gd name="T110" fmla="*/ 60 w 328"/>
                <a:gd name="T111" fmla="*/ 123 h 489"/>
                <a:gd name="T112" fmla="*/ 34 w 328"/>
                <a:gd name="T113" fmla="*/ 123 h 489"/>
                <a:gd name="T114" fmla="*/ 30 w 328"/>
                <a:gd name="T115" fmla="*/ 116 h 489"/>
                <a:gd name="T116" fmla="*/ 30 w 328"/>
                <a:gd name="T117" fmla="*/ 39 h 489"/>
                <a:gd name="T118" fmla="*/ 5 w 328"/>
                <a:gd name="T119" fmla="*/ 39 h 489"/>
                <a:gd name="T120" fmla="*/ 0 w 328"/>
                <a:gd name="T121" fmla="*/ 34 h 489"/>
                <a:gd name="T122" fmla="*/ 0 w 328"/>
                <a:gd name="T123" fmla="*/ 5 h 489"/>
                <a:gd name="T124" fmla="*/ 5 w 328"/>
                <a:gd name="T125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28" h="489">
                  <a:moveTo>
                    <a:pt x="5" y="0"/>
                  </a:moveTo>
                  <a:lnTo>
                    <a:pt x="116" y="0"/>
                  </a:lnTo>
                  <a:lnTo>
                    <a:pt x="120" y="5"/>
                  </a:lnTo>
                  <a:lnTo>
                    <a:pt x="120" y="34"/>
                  </a:lnTo>
                  <a:lnTo>
                    <a:pt x="116" y="39"/>
                  </a:lnTo>
                  <a:lnTo>
                    <a:pt x="94" y="39"/>
                  </a:lnTo>
                  <a:lnTo>
                    <a:pt x="94" y="116"/>
                  </a:lnTo>
                  <a:lnTo>
                    <a:pt x="116" y="116"/>
                  </a:lnTo>
                  <a:lnTo>
                    <a:pt x="120" y="123"/>
                  </a:lnTo>
                  <a:lnTo>
                    <a:pt x="120" y="241"/>
                  </a:lnTo>
                  <a:lnTo>
                    <a:pt x="145" y="241"/>
                  </a:lnTo>
                  <a:lnTo>
                    <a:pt x="150" y="246"/>
                  </a:lnTo>
                  <a:lnTo>
                    <a:pt x="150" y="360"/>
                  </a:lnTo>
                  <a:lnTo>
                    <a:pt x="175" y="360"/>
                  </a:lnTo>
                  <a:lnTo>
                    <a:pt x="175" y="330"/>
                  </a:lnTo>
                  <a:lnTo>
                    <a:pt x="179" y="323"/>
                  </a:lnTo>
                  <a:lnTo>
                    <a:pt x="204" y="323"/>
                  </a:lnTo>
                  <a:lnTo>
                    <a:pt x="204" y="205"/>
                  </a:lnTo>
                  <a:lnTo>
                    <a:pt x="208" y="199"/>
                  </a:lnTo>
                  <a:lnTo>
                    <a:pt x="233" y="199"/>
                  </a:lnTo>
                  <a:lnTo>
                    <a:pt x="233" y="39"/>
                  </a:lnTo>
                  <a:lnTo>
                    <a:pt x="208" y="39"/>
                  </a:lnTo>
                  <a:lnTo>
                    <a:pt x="204" y="34"/>
                  </a:lnTo>
                  <a:lnTo>
                    <a:pt x="204" y="5"/>
                  </a:lnTo>
                  <a:lnTo>
                    <a:pt x="208" y="0"/>
                  </a:lnTo>
                  <a:lnTo>
                    <a:pt x="322" y="0"/>
                  </a:lnTo>
                  <a:lnTo>
                    <a:pt x="327" y="5"/>
                  </a:lnTo>
                  <a:lnTo>
                    <a:pt x="327" y="34"/>
                  </a:lnTo>
                  <a:lnTo>
                    <a:pt x="322" y="39"/>
                  </a:lnTo>
                  <a:lnTo>
                    <a:pt x="297" y="39"/>
                  </a:lnTo>
                  <a:lnTo>
                    <a:pt x="297" y="75"/>
                  </a:lnTo>
                  <a:lnTo>
                    <a:pt x="293" y="82"/>
                  </a:lnTo>
                  <a:lnTo>
                    <a:pt x="267" y="82"/>
                  </a:lnTo>
                  <a:lnTo>
                    <a:pt x="267" y="199"/>
                  </a:lnTo>
                  <a:lnTo>
                    <a:pt x="263" y="205"/>
                  </a:lnTo>
                  <a:lnTo>
                    <a:pt x="238" y="205"/>
                  </a:lnTo>
                  <a:lnTo>
                    <a:pt x="238" y="323"/>
                  </a:lnTo>
                  <a:lnTo>
                    <a:pt x="233" y="330"/>
                  </a:lnTo>
                  <a:lnTo>
                    <a:pt x="208" y="330"/>
                  </a:lnTo>
                  <a:lnTo>
                    <a:pt x="208" y="442"/>
                  </a:lnTo>
                  <a:lnTo>
                    <a:pt x="204" y="447"/>
                  </a:lnTo>
                  <a:lnTo>
                    <a:pt x="179" y="447"/>
                  </a:lnTo>
                  <a:lnTo>
                    <a:pt x="179" y="483"/>
                  </a:lnTo>
                  <a:lnTo>
                    <a:pt x="175" y="488"/>
                  </a:lnTo>
                  <a:lnTo>
                    <a:pt x="150" y="488"/>
                  </a:lnTo>
                  <a:lnTo>
                    <a:pt x="145" y="483"/>
                  </a:lnTo>
                  <a:lnTo>
                    <a:pt x="145" y="447"/>
                  </a:lnTo>
                  <a:lnTo>
                    <a:pt x="120" y="447"/>
                  </a:lnTo>
                  <a:lnTo>
                    <a:pt x="116" y="442"/>
                  </a:lnTo>
                  <a:lnTo>
                    <a:pt x="116" y="365"/>
                  </a:lnTo>
                  <a:lnTo>
                    <a:pt x="94" y="365"/>
                  </a:lnTo>
                  <a:lnTo>
                    <a:pt x="89" y="360"/>
                  </a:lnTo>
                  <a:lnTo>
                    <a:pt x="89" y="246"/>
                  </a:lnTo>
                  <a:lnTo>
                    <a:pt x="64" y="246"/>
                  </a:lnTo>
                  <a:lnTo>
                    <a:pt x="60" y="241"/>
                  </a:lnTo>
                  <a:lnTo>
                    <a:pt x="60" y="123"/>
                  </a:lnTo>
                  <a:lnTo>
                    <a:pt x="34" y="123"/>
                  </a:lnTo>
                  <a:lnTo>
                    <a:pt x="30" y="116"/>
                  </a:lnTo>
                  <a:lnTo>
                    <a:pt x="30" y="39"/>
                  </a:lnTo>
                  <a:lnTo>
                    <a:pt x="5" y="39"/>
                  </a:lnTo>
                  <a:lnTo>
                    <a:pt x="0" y="34"/>
                  </a:lnTo>
                  <a:lnTo>
                    <a:pt x="0" y="5"/>
                  </a:lnTo>
                  <a:lnTo>
                    <a:pt x="5" y="0"/>
                  </a:lnTo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2" name="Freeform 20">
              <a:extLst>
                <a:ext uri="{FF2B5EF4-FFF2-40B4-BE49-F238E27FC236}">
                  <a16:creationId xmlns:a16="http://schemas.microsoft.com/office/drawing/2014/main" id="{C56C1C0C-B1CB-71C1-0C34-2ECFD527A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4" y="3119"/>
              <a:ext cx="60" cy="110"/>
            </a:xfrm>
            <a:custGeom>
              <a:avLst/>
              <a:gdLst>
                <a:gd name="T0" fmla="*/ 90 w 268"/>
                <a:gd name="T1" fmla="*/ 39 h 489"/>
                <a:gd name="T2" fmla="*/ 173 w 268"/>
                <a:gd name="T3" fmla="*/ 39 h 489"/>
                <a:gd name="T4" fmla="*/ 173 w 268"/>
                <a:gd name="T5" fmla="*/ 75 h 489"/>
                <a:gd name="T6" fmla="*/ 178 w 268"/>
                <a:gd name="T7" fmla="*/ 82 h 489"/>
                <a:gd name="T8" fmla="*/ 203 w 268"/>
                <a:gd name="T9" fmla="*/ 82 h 489"/>
                <a:gd name="T10" fmla="*/ 203 w 268"/>
                <a:gd name="T11" fmla="*/ 158 h 489"/>
                <a:gd name="T12" fmla="*/ 64 w 268"/>
                <a:gd name="T13" fmla="*/ 158 h 489"/>
                <a:gd name="T14" fmla="*/ 64 w 268"/>
                <a:gd name="T15" fmla="*/ 82 h 489"/>
                <a:gd name="T16" fmla="*/ 86 w 268"/>
                <a:gd name="T17" fmla="*/ 82 h 489"/>
                <a:gd name="T18" fmla="*/ 90 w 268"/>
                <a:gd name="T19" fmla="*/ 75 h 489"/>
                <a:gd name="T20" fmla="*/ 90 w 268"/>
                <a:gd name="T21" fmla="*/ 39 h 489"/>
                <a:gd name="T22" fmla="*/ 90 w 268"/>
                <a:gd name="T23" fmla="*/ 0 h 489"/>
                <a:gd name="T24" fmla="*/ 203 w 268"/>
                <a:gd name="T25" fmla="*/ 0 h 489"/>
                <a:gd name="T26" fmla="*/ 208 w 268"/>
                <a:gd name="T27" fmla="*/ 5 h 489"/>
                <a:gd name="T28" fmla="*/ 208 w 268"/>
                <a:gd name="T29" fmla="*/ 34 h 489"/>
                <a:gd name="T30" fmla="*/ 233 w 268"/>
                <a:gd name="T31" fmla="*/ 34 h 489"/>
                <a:gd name="T32" fmla="*/ 237 w 268"/>
                <a:gd name="T33" fmla="*/ 39 h 489"/>
                <a:gd name="T34" fmla="*/ 237 w 268"/>
                <a:gd name="T35" fmla="*/ 75 h 489"/>
                <a:gd name="T36" fmla="*/ 262 w 268"/>
                <a:gd name="T37" fmla="*/ 75 h 489"/>
                <a:gd name="T38" fmla="*/ 267 w 268"/>
                <a:gd name="T39" fmla="*/ 82 h 489"/>
                <a:gd name="T40" fmla="*/ 267 w 268"/>
                <a:gd name="T41" fmla="*/ 199 h 489"/>
                <a:gd name="T42" fmla="*/ 262 w 268"/>
                <a:gd name="T43" fmla="*/ 205 h 489"/>
                <a:gd name="T44" fmla="*/ 64 w 268"/>
                <a:gd name="T45" fmla="*/ 205 h 489"/>
                <a:gd name="T46" fmla="*/ 64 w 268"/>
                <a:gd name="T47" fmla="*/ 323 h 489"/>
                <a:gd name="T48" fmla="*/ 86 w 268"/>
                <a:gd name="T49" fmla="*/ 323 h 489"/>
                <a:gd name="T50" fmla="*/ 90 w 268"/>
                <a:gd name="T51" fmla="*/ 330 h 489"/>
                <a:gd name="T52" fmla="*/ 90 w 268"/>
                <a:gd name="T53" fmla="*/ 360 h 489"/>
                <a:gd name="T54" fmla="*/ 115 w 268"/>
                <a:gd name="T55" fmla="*/ 360 h 489"/>
                <a:gd name="T56" fmla="*/ 119 w 268"/>
                <a:gd name="T57" fmla="*/ 365 h 489"/>
                <a:gd name="T58" fmla="*/ 119 w 268"/>
                <a:gd name="T59" fmla="*/ 399 h 489"/>
                <a:gd name="T60" fmla="*/ 233 w 268"/>
                <a:gd name="T61" fmla="*/ 399 h 489"/>
                <a:gd name="T62" fmla="*/ 233 w 268"/>
                <a:gd name="T63" fmla="*/ 365 h 489"/>
                <a:gd name="T64" fmla="*/ 237 w 268"/>
                <a:gd name="T65" fmla="*/ 360 h 489"/>
                <a:gd name="T66" fmla="*/ 262 w 268"/>
                <a:gd name="T67" fmla="*/ 360 h 489"/>
                <a:gd name="T68" fmla="*/ 267 w 268"/>
                <a:gd name="T69" fmla="*/ 365 h 489"/>
                <a:gd name="T70" fmla="*/ 267 w 268"/>
                <a:gd name="T71" fmla="*/ 399 h 489"/>
                <a:gd name="T72" fmla="*/ 262 w 268"/>
                <a:gd name="T73" fmla="*/ 406 h 489"/>
                <a:gd name="T74" fmla="*/ 237 w 268"/>
                <a:gd name="T75" fmla="*/ 406 h 489"/>
                <a:gd name="T76" fmla="*/ 237 w 268"/>
                <a:gd name="T77" fmla="*/ 442 h 489"/>
                <a:gd name="T78" fmla="*/ 233 w 268"/>
                <a:gd name="T79" fmla="*/ 447 h 489"/>
                <a:gd name="T80" fmla="*/ 208 w 268"/>
                <a:gd name="T81" fmla="*/ 447 h 489"/>
                <a:gd name="T82" fmla="*/ 208 w 268"/>
                <a:gd name="T83" fmla="*/ 483 h 489"/>
                <a:gd name="T84" fmla="*/ 203 w 268"/>
                <a:gd name="T85" fmla="*/ 488 h 489"/>
                <a:gd name="T86" fmla="*/ 90 w 268"/>
                <a:gd name="T87" fmla="*/ 488 h 489"/>
                <a:gd name="T88" fmla="*/ 86 w 268"/>
                <a:gd name="T89" fmla="*/ 483 h 489"/>
                <a:gd name="T90" fmla="*/ 86 w 268"/>
                <a:gd name="T91" fmla="*/ 447 h 489"/>
                <a:gd name="T92" fmla="*/ 34 w 268"/>
                <a:gd name="T93" fmla="*/ 447 h 489"/>
                <a:gd name="T94" fmla="*/ 30 w 268"/>
                <a:gd name="T95" fmla="*/ 442 h 489"/>
                <a:gd name="T96" fmla="*/ 30 w 268"/>
                <a:gd name="T97" fmla="*/ 365 h 489"/>
                <a:gd name="T98" fmla="*/ 4 w 268"/>
                <a:gd name="T99" fmla="*/ 365 h 489"/>
                <a:gd name="T100" fmla="*/ 0 w 268"/>
                <a:gd name="T101" fmla="*/ 360 h 489"/>
                <a:gd name="T102" fmla="*/ 0 w 268"/>
                <a:gd name="T103" fmla="*/ 123 h 489"/>
                <a:gd name="T104" fmla="*/ 4 w 268"/>
                <a:gd name="T105" fmla="*/ 116 h 489"/>
                <a:gd name="T106" fmla="*/ 30 w 268"/>
                <a:gd name="T107" fmla="*/ 116 h 489"/>
                <a:gd name="T108" fmla="*/ 30 w 268"/>
                <a:gd name="T109" fmla="*/ 39 h 489"/>
                <a:gd name="T110" fmla="*/ 34 w 268"/>
                <a:gd name="T111" fmla="*/ 34 h 489"/>
                <a:gd name="T112" fmla="*/ 86 w 268"/>
                <a:gd name="T113" fmla="*/ 34 h 489"/>
                <a:gd name="T114" fmla="*/ 86 w 268"/>
                <a:gd name="T115" fmla="*/ 5 h 489"/>
                <a:gd name="T116" fmla="*/ 90 w 268"/>
                <a:gd name="T117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68" h="489">
                  <a:moveTo>
                    <a:pt x="90" y="39"/>
                  </a:moveTo>
                  <a:lnTo>
                    <a:pt x="173" y="39"/>
                  </a:lnTo>
                  <a:lnTo>
                    <a:pt x="173" y="75"/>
                  </a:lnTo>
                  <a:lnTo>
                    <a:pt x="178" y="82"/>
                  </a:lnTo>
                  <a:lnTo>
                    <a:pt x="203" y="82"/>
                  </a:lnTo>
                  <a:lnTo>
                    <a:pt x="203" y="158"/>
                  </a:lnTo>
                  <a:lnTo>
                    <a:pt x="64" y="158"/>
                  </a:lnTo>
                  <a:lnTo>
                    <a:pt x="64" y="82"/>
                  </a:lnTo>
                  <a:lnTo>
                    <a:pt x="86" y="82"/>
                  </a:lnTo>
                  <a:lnTo>
                    <a:pt x="90" y="75"/>
                  </a:lnTo>
                  <a:lnTo>
                    <a:pt x="90" y="39"/>
                  </a:lnTo>
                  <a:close/>
                  <a:moveTo>
                    <a:pt x="90" y="0"/>
                  </a:moveTo>
                  <a:lnTo>
                    <a:pt x="203" y="0"/>
                  </a:lnTo>
                  <a:lnTo>
                    <a:pt x="208" y="5"/>
                  </a:lnTo>
                  <a:lnTo>
                    <a:pt x="208" y="34"/>
                  </a:lnTo>
                  <a:lnTo>
                    <a:pt x="233" y="34"/>
                  </a:lnTo>
                  <a:lnTo>
                    <a:pt x="237" y="39"/>
                  </a:lnTo>
                  <a:lnTo>
                    <a:pt x="237" y="75"/>
                  </a:lnTo>
                  <a:lnTo>
                    <a:pt x="262" y="75"/>
                  </a:lnTo>
                  <a:lnTo>
                    <a:pt x="267" y="82"/>
                  </a:lnTo>
                  <a:lnTo>
                    <a:pt x="267" y="199"/>
                  </a:lnTo>
                  <a:lnTo>
                    <a:pt x="262" y="205"/>
                  </a:lnTo>
                  <a:lnTo>
                    <a:pt x="64" y="205"/>
                  </a:lnTo>
                  <a:lnTo>
                    <a:pt x="64" y="323"/>
                  </a:lnTo>
                  <a:lnTo>
                    <a:pt x="86" y="323"/>
                  </a:lnTo>
                  <a:lnTo>
                    <a:pt x="90" y="330"/>
                  </a:lnTo>
                  <a:lnTo>
                    <a:pt x="90" y="360"/>
                  </a:lnTo>
                  <a:lnTo>
                    <a:pt x="115" y="360"/>
                  </a:lnTo>
                  <a:lnTo>
                    <a:pt x="119" y="365"/>
                  </a:lnTo>
                  <a:lnTo>
                    <a:pt x="119" y="399"/>
                  </a:lnTo>
                  <a:lnTo>
                    <a:pt x="233" y="399"/>
                  </a:lnTo>
                  <a:lnTo>
                    <a:pt x="233" y="365"/>
                  </a:lnTo>
                  <a:lnTo>
                    <a:pt x="237" y="360"/>
                  </a:lnTo>
                  <a:lnTo>
                    <a:pt x="262" y="360"/>
                  </a:lnTo>
                  <a:lnTo>
                    <a:pt x="267" y="365"/>
                  </a:lnTo>
                  <a:lnTo>
                    <a:pt x="267" y="399"/>
                  </a:lnTo>
                  <a:lnTo>
                    <a:pt x="262" y="406"/>
                  </a:lnTo>
                  <a:lnTo>
                    <a:pt x="237" y="406"/>
                  </a:lnTo>
                  <a:lnTo>
                    <a:pt x="237" y="442"/>
                  </a:lnTo>
                  <a:lnTo>
                    <a:pt x="233" y="447"/>
                  </a:lnTo>
                  <a:lnTo>
                    <a:pt x="208" y="447"/>
                  </a:lnTo>
                  <a:lnTo>
                    <a:pt x="208" y="483"/>
                  </a:lnTo>
                  <a:lnTo>
                    <a:pt x="203" y="488"/>
                  </a:lnTo>
                  <a:lnTo>
                    <a:pt x="90" y="488"/>
                  </a:lnTo>
                  <a:lnTo>
                    <a:pt x="86" y="483"/>
                  </a:lnTo>
                  <a:lnTo>
                    <a:pt x="86" y="447"/>
                  </a:lnTo>
                  <a:lnTo>
                    <a:pt x="34" y="447"/>
                  </a:lnTo>
                  <a:lnTo>
                    <a:pt x="30" y="442"/>
                  </a:lnTo>
                  <a:lnTo>
                    <a:pt x="30" y="365"/>
                  </a:lnTo>
                  <a:lnTo>
                    <a:pt x="4" y="365"/>
                  </a:lnTo>
                  <a:lnTo>
                    <a:pt x="0" y="360"/>
                  </a:lnTo>
                  <a:lnTo>
                    <a:pt x="0" y="123"/>
                  </a:lnTo>
                  <a:lnTo>
                    <a:pt x="4" y="116"/>
                  </a:lnTo>
                  <a:lnTo>
                    <a:pt x="30" y="116"/>
                  </a:lnTo>
                  <a:lnTo>
                    <a:pt x="30" y="39"/>
                  </a:lnTo>
                  <a:lnTo>
                    <a:pt x="34" y="34"/>
                  </a:lnTo>
                  <a:lnTo>
                    <a:pt x="86" y="34"/>
                  </a:lnTo>
                  <a:lnTo>
                    <a:pt x="86" y="5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3" name="Freeform 21">
              <a:extLst>
                <a:ext uri="{FF2B5EF4-FFF2-40B4-BE49-F238E27FC236}">
                  <a16:creationId xmlns:a16="http://schemas.microsoft.com/office/drawing/2014/main" id="{45494B88-1E30-5AA3-DE15-D0752F1D0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8" y="3119"/>
              <a:ext cx="46" cy="110"/>
            </a:xfrm>
            <a:custGeom>
              <a:avLst/>
              <a:gdLst>
                <a:gd name="T0" fmla="*/ 4 w 206"/>
                <a:gd name="T1" fmla="*/ 0 h 489"/>
                <a:gd name="T2" fmla="*/ 83 w 206"/>
                <a:gd name="T3" fmla="*/ 0 h 489"/>
                <a:gd name="T4" fmla="*/ 88 w 206"/>
                <a:gd name="T5" fmla="*/ 5 h 489"/>
                <a:gd name="T6" fmla="*/ 88 w 206"/>
                <a:gd name="T7" fmla="*/ 75 h 489"/>
                <a:gd name="T8" fmla="*/ 113 w 206"/>
                <a:gd name="T9" fmla="*/ 75 h 489"/>
                <a:gd name="T10" fmla="*/ 113 w 206"/>
                <a:gd name="T11" fmla="*/ 39 h 489"/>
                <a:gd name="T12" fmla="*/ 117 w 206"/>
                <a:gd name="T13" fmla="*/ 34 h 489"/>
                <a:gd name="T14" fmla="*/ 142 w 206"/>
                <a:gd name="T15" fmla="*/ 34 h 489"/>
                <a:gd name="T16" fmla="*/ 142 w 206"/>
                <a:gd name="T17" fmla="*/ 5 h 489"/>
                <a:gd name="T18" fmla="*/ 146 w 206"/>
                <a:gd name="T19" fmla="*/ 0 h 489"/>
                <a:gd name="T20" fmla="*/ 201 w 206"/>
                <a:gd name="T21" fmla="*/ 0 h 489"/>
                <a:gd name="T22" fmla="*/ 205 w 206"/>
                <a:gd name="T23" fmla="*/ 5 h 489"/>
                <a:gd name="T24" fmla="*/ 205 w 206"/>
                <a:gd name="T25" fmla="*/ 116 h 489"/>
                <a:gd name="T26" fmla="*/ 201 w 206"/>
                <a:gd name="T27" fmla="*/ 123 h 489"/>
                <a:gd name="T28" fmla="*/ 146 w 206"/>
                <a:gd name="T29" fmla="*/ 123 h 489"/>
                <a:gd name="T30" fmla="*/ 142 w 206"/>
                <a:gd name="T31" fmla="*/ 116 h 489"/>
                <a:gd name="T32" fmla="*/ 142 w 206"/>
                <a:gd name="T33" fmla="*/ 82 h 489"/>
                <a:gd name="T34" fmla="*/ 117 w 206"/>
                <a:gd name="T35" fmla="*/ 82 h 489"/>
                <a:gd name="T36" fmla="*/ 117 w 206"/>
                <a:gd name="T37" fmla="*/ 116 h 489"/>
                <a:gd name="T38" fmla="*/ 113 w 206"/>
                <a:gd name="T39" fmla="*/ 123 h 489"/>
                <a:gd name="T40" fmla="*/ 88 w 206"/>
                <a:gd name="T41" fmla="*/ 123 h 489"/>
                <a:gd name="T42" fmla="*/ 88 w 206"/>
                <a:gd name="T43" fmla="*/ 442 h 489"/>
                <a:gd name="T44" fmla="*/ 113 w 206"/>
                <a:gd name="T45" fmla="*/ 442 h 489"/>
                <a:gd name="T46" fmla="*/ 117 w 206"/>
                <a:gd name="T47" fmla="*/ 447 h 489"/>
                <a:gd name="T48" fmla="*/ 117 w 206"/>
                <a:gd name="T49" fmla="*/ 483 h 489"/>
                <a:gd name="T50" fmla="*/ 113 w 206"/>
                <a:gd name="T51" fmla="*/ 488 h 489"/>
                <a:gd name="T52" fmla="*/ 4 w 206"/>
                <a:gd name="T53" fmla="*/ 488 h 489"/>
                <a:gd name="T54" fmla="*/ 0 w 206"/>
                <a:gd name="T55" fmla="*/ 483 h 489"/>
                <a:gd name="T56" fmla="*/ 0 w 206"/>
                <a:gd name="T57" fmla="*/ 447 h 489"/>
                <a:gd name="T58" fmla="*/ 4 w 206"/>
                <a:gd name="T59" fmla="*/ 442 h 489"/>
                <a:gd name="T60" fmla="*/ 30 w 206"/>
                <a:gd name="T61" fmla="*/ 442 h 489"/>
                <a:gd name="T62" fmla="*/ 30 w 206"/>
                <a:gd name="T63" fmla="*/ 39 h 489"/>
                <a:gd name="T64" fmla="*/ 4 w 206"/>
                <a:gd name="T65" fmla="*/ 39 h 489"/>
                <a:gd name="T66" fmla="*/ 0 w 206"/>
                <a:gd name="T67" fmla="*/ 34 h 489"/>
                <a:gd name="T68" fmla="*/ 0 w 206"/>
                <a:gd name="T69" fmla="*/ 5 h 489"/>
                <a:gd name="T70" fmla="*/ 4 w 206"/>
                <a:gd name="T71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6" h="489">
                  <a:moveTo>
                    <a:pt x="4" y="0"/>
                  </a:moveTo>
                  <a:lnTo>
                    <a:pt x="83" y="0"/>
                  </a:lnTo>
                  <a:lnTo>
                    <a:pt x="88" y="5"/>
                  </a:lnTo>
                  <a:lnTo>
                    <a:pt x="88" y="75"/>
                  </a:lnTo>
                  <a:lnTo>
                    <a:pt x="113" y="75"/>
                  </a:lnTo>
                  <a:lnTo>
                    <a:pt x="113" y="39"/>
                  </a:lnTo>
                  <a:lnTo>
                    <a:pt x="117" y="34"/>
                  </a:lnTo>
                  <a:lnTo>
                    <a:pt x="142" y="34"/>
                  </a:lnTo>
                  <a:lnTo>
                    <a:pt x="142" y="5"/>
                  </a:lnTo>
                  <a:lnTo>
                    <a:pt x="146" y="0"/>
                  </a:lnTo>
                  <a:lnTo>
                    <a:pt x="201" y="0"/>
                  </a:lnTo>
                  <a:lnTo>
                    <a:pt x="205" y="5"/>
                  </a:lnTo>
                  <a:lnTo>
                    <a:pt x="205" y="116"/>
                  </a:lnTo>
                  <a:lnTo>
                    <a:pt x="201" y="123"/>
                  </a:lnTo>
                  <a:lnTo>
                    <a:pt x="146" y="123"/>
                  </a:lnTo>
                  <a:lnTo>
                    <a:pt x="142" y="116"/>
                  </a:lnTo>
                  <a:lnTo>
                    <a:pt x="142" y="82"/>
                  </a:lnTo>
                  <a:lnTo>
                    <a:pt x="117" y="82"/>
                  </a:lnTo>
                  <a:lnTo>
                    <a:pt x="117" y="116"/>
                  </a:lnTo>
                  <a:lnTo>
                    <a:pt x="113" y="123"/>
                  </a:lnTo>
                  <a:lnTo>
                    <a:pt x="88" y="123"/>
                  </a:lnTo>
                  <a:lnTo>
                    <a:pt x="88" y="442"/>
                  </a:lnTo>
                  <a:lnTo>
                    <a:pt x="113" y="442"/>
                  </a:lnTo>
                  <a:lnTo>
                    <a:pt x="117" y="447"/>
                  </a:lnTo>
                  <a:lnTo>
                    <a:pt x="117" y="483"/>
                  </a:lnTo>
                  <a:lnTo>
                    <a:pt x="113" y="488"/>
                  </a:lnTo>
                  <a:lnTo>
                    <a:pt x="4" y="488"/>
                  </a:lnTo>
                  <a:lnTo>
                    <a:pt x="0" y="483"/>
                  </a:lnTo>
                  <a:lnTo>
                    <a:pt x="0" y="447"/>
                  </a:lnTo>
                  <a:lnTo>
                    <a:pt x="4" y="442"/>
                  </a:lnTo>
                  <a:lnTo>
                    <a:pt x="30" y="442"/>
                  </a:lnTo>
                  <a:lnTo>
                    <a:pt x="30" y="39"/>
                  </a:lnTo>
                  <a:lnTo>
                    <a:pt x="4" y="39"/>
                  </a:lnTo>
                  <a:lnTo>
                    <a:pt x="0" y="34"/>
                  </a:lnTo>
                  <a:lnTo>
                    <a:pt x="0" y="5"/>
                  </a:lnTo>
                  <a:lnTo>
                    <a:pt x="4" y="0"/>
                  </a:lnTo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4" name="Freeform 22">
              <a:extLst>
                <a:ext uri="{FF2B5EF4-FFF2-40B4-BE49-F238E27FC236}">
                  <a16:creationId xmlns:a16="http://schemas.microsoft.com/office/drawing/2014/main" id="{097E12CF-562C-7907-0559-D9FB01A0B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3" y="3119"/>
              <a:ext cx="54" cy="110"/>
            </a:xfrm>
            <a:custGeom>
              <a:avLst/>
              <a:gdLst>
                <a:gd name="T0" fmla="*/ 207 w 243"/>
                <a:gd name="T1" fmla="*/ 0 h 489"/>
                <a:gd name="T2" fmla="*/ 212 w 243"/>
                <a:gd name="T3" fmla="*/ 116 h 489"/>
                <a:gd name="T4" fmla="*/ 181 w 243"/>
                <a:gd name="T5" fmla="*/ 123 h 489"/>
                <a:gd name="T6" fmla="*/ 177 w 243"/>
                <a:gd name="T7" fmla="*/ 82 h 489"/>
                <a:gd name="T8" fmla="*/ 147 w 243"/>
                <a:gd name="T9" fmla="*/ 75 h 489"/>
                <a:gd name="T10" fmla="*/ 91 w 243"/>
                <a:gd name="T11" fmla="*/ 39 h 489"/>
                <a:gd name="T12" fmla="*/ 87 w 243"/>
                <a:gd name="T13" fmla="*/ 82 h 489"/>
                <a:gd name="T14" fmla="*/ 65 w 243"/>
                <a:gd name="T15" fmla="*/ 116 h 489"/>
                <a:gd name="T16" fmla="*/ 91 w 243"/>
                <a:gd name="T17" fmla="*/ 123 h 489"/>
                <a:gd name="T18" fmla="*/ 116 w 243"/>
                <a:gd name="T19" fmla="*/ 158 h 489"/>
                <a:gd name="T20" fmla="*/ 122 w 243"/>
                <a:gd name="T21" fmla="*/ 199 h 489"/>
                <a:gd name="T22" fmla="*/ 181 w 243"/>
                <a:gd name="T23" fmla="*/ 205 h 489"/>
                <a:gd name="T24" fmla="*/ 207 w 243"/>
                <a:gd name="T25" fmla="*/ 241 h 489"/>
                <a:gd name="T26" fmla="*/ 212 w 243"/>
                <a:gd name="T27" fmla="*/ 282 h 489"/>
                <a:gd name="T28" fmla="*/ 242 w 243"/>
                <a:gd name="T29" fmla="*/ 287 h 489"/>
                <a:gd name="T30" fmla="*/ 238 w 243"/>
                <a:gd name="T31" fmla="*/ 406 h 489"/>
                <a:gd name="T32" fmla="*/ 212 w 243"/>
                <a:gd name="T33" fmla="*/ 442 h 489"/>
                <a:gd name="T34" fmla="*/ 151 w 243"/>
                <a:gd name="T35" fmla="*/ 447 h 489"/>
                <a:gd name="T36" fmla="*/ 147 w 243"/>
                <a:gd name="T37" fmla="*/ 488 h 489"/>
                <a:gd name="T38" fmla="*/ 0 w 243"/>
                <a:gd name="T39" fmla="*/ 483 h 489"/>
                <a:gd name="T40" fmla="*/ 4 w 243"/>
                <a:gd name="T41" fmla="*/ 360 h 489"/>
                <a:gd name="T42" fmla="*/ 35 w 243"/>
                <a:gd name="T43" fmla="*/ 365 h 489"/>
                <a:gd name="T44" fmla="*/ 60 w 243"/>
                <a:gd name="T45" fmla="*/ 399 h 489"/>
                <a:gd name="T46" fmla="*/ 65 w 243"/>
                <a:gd name="T47" fmla="*/ 442 h 489"/>
                <a:gd name="T48" fmla="*/ 147 w 243"/>
                <a:gd name="T49" fmla="*/ 406 h 489"/>
                <a:gd name="T50" fmla="*/ 177 w 243"/>
                <a:gd name="T51" fmla="*/ 399 h 489"/>
                <a:gd name="T52" fmla="*/ 151 w 243"/>
                <a:gd name="T53" fmla="*/ 330 h 489"/>
                <a:gd name="T54" fmla="*/ 147 w 243"/>
                <a:gd name="T55" fmla="*/ 287 h 489"/>
                <a:gd name="T56" fmla="*/ 87 w 243"/>
                <a:gd name="T57" fmla="*/ 282 h 489"/>
                <a:gd name="T58" fmla="*/ 35 w 243"/>
                <a:gd name="T59" fmla="*/ 246 h 489"/>
                <a:gd name="T60" fmla="*/ 31 w 243"/>
                <a:gd name="T61" fmla="*/ 164 h 489"/>
                <a:gd name="T62" fmla="*/ 0 w 243"/>
                <a:gd name="T63" fmla="*/ 158 h 489"/>
                <a:gd name="T64" fmla="*/ 4 w 243"/>
                <a:gd name="T65" fmla="*/ 75 h 489"/>
                <a:gd name="T66" fmla="*/ 31 w 243"/>
                <a:gd name="T67" fmla="*/ 39 h 489"/>
                <a:gd name="T68" fmla="*/ 60 w 243"/>
                <a:gd name="T69" fmla="*/ 34 h 489"/>
                <a:gd name="T70" fmla="*/ 65 w 243"/>
                <a:gd name="T71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3" h="489">
                  <a:moveTo>
                    <a:pt x="65" y="0"/>
                  </a:moveTo>
                  <a:lnTo>
                    <a:pt x="207" y="0"/>
                  </a:lnTo>
                  <a:lnTo>
                    <a:pt x="212" y="5"/>
                  </a:lnTo>
                  <a:lnTo>
                    <a:pt x="212" y="116"/>
                  </a:lnTo>
                  <a:lnTo>
                    <a:pt x="207" y="123"/>
                  </a:lnTo>
                  <a:lnTo>
                    <a:pt x="181" y="123"/>
                  </a:lnTo>
                  <a:lnTo>
                    <a:pt x="177" y="116"/>
                  </a:lnTo>
                  <a:lnTo>
                    <a:pt x="177" y="82"/>
                  </a:lnTo>
                  <a:lnTo>
                    <a:pt x="151" y="82"/>
                  </a:lnTo>
                  <a:lnTo>
                    <a:pt x="147" y="75"/>
                  </a:lnTo>
                  <a:lnTo>
                    <a:pt x="147" y="39"/>
                  </a:lnTo>
                  <a:lnTo>
                    <a:pt x="91" y="39"/>
                  </a:lnTo>
                  <a:lnTo>
                    <a:pt x="91" y="75"/>
                  </a:lnTo>
                  <a:lnTo>
                    <a:pt x="87" y="82"/>
                  </a:lnTo>
                  <a:lnTo>
                    <a:pt x="65" y="82"/>
                  </a:lnTo>
                  <a:lnTo>
                    <a:pt x="65" y="116"/>
                  </a:lnTo>
                  <a:lnTo>
                    <a:pt x="87" y="116"/>
                  </a:lnTo>
                  <a:lnTo>
                    <a:pt x="91" y="123"/>
                  </a:lnTo>
                  <a:lnTo>
                    <a:pt x="91" y="158"/>
                  </a:lnTo>
                  <a:lnTo>
                    <a:pt x="116" y="158"/>
                  </a:lnTo>
                  <a:lnTo>
                    <a:pt x="122" y="164"/>
                  </a:lnTo>
                  <a:lnTo>
                    <a:pt x="122" y="199"/>
                  </a:lnTo>
                  <a:lnTo>
                    <a:pt x="177" y="199"/>
                  </a:lnTo>
                  <a:lnTo>
                    <a:pt x="181" y="205"/>
                  </a:lnTo>
                  <a:lnTo>
                    <a:pt x="181" y="241"/>
                  </a:lnTo>
                  <a:lnTo>
                    <a:pt x="207" y="241"/>
                  </a:lnTo>
                  <a:lnTo>
                    <a:pt x="212" y="246"/>
                  </a:lnTo>
                  <a:lnTo>
                    <a:pt x="212" y="282"/>
                  </a:lnTo>
                  <a:lnTo>
                    <a:pt x="238" y="282"/>
                  </a:lnTo>
                  <a:lnTo>
                    <a:pt x="242" y="287"/>
                  </a:lnTo>
                  <a:lnTo>
                    <a:pt x="242" y="399"/>
                  </a:lnTo>
                  <a:lnTo>
                    <a:pt x="238" y="406"/>
                  </a:lnTo>
                  <a:lnTo>
                    <a:pt x="212" y="406"/>
                  </a:lnTo>
                  <a:lnTo>
                    <a:pt x="212" y="442"/>
                  </a:lnTo>
                  <a:lnTo>
                    <a:pt x="207" y="447"/>
                  </a:lnTo>
                  <a:lnTo>
                    <a:pt x="151" y="447"/>
                  </a:lnTo>
                  <a:lnTo>
                    <a:pt x="151" y="483"/>
                  </a:lnTo>
                  <a:lnTo>
                    <a:pt x="147" y="488"/>
                  </a:lnTo>
                  <a:lnTo>
                    <a:pt x="4" y="488"/>
                  </a:lnTo>
                  <a:lnTo>
                    <a:pt x="0" y="483"/>
                  </a:lnTo>
                  <a:lnTo>
                    <a:pt x="0" y="365"/>
                  </a:lnTo>
                  <a:lnTo>
                    <a:pt x="4" y="360"/>
                  </a:lnTo>
                  <a:lnTo>
                    <a:pt x="31" y="360"/>
                  </a:lnTo>
                  <a:lnTo>
                    <a:pt x="35" y="365"/>
                  </a:lnTo>
                  <a:lnTo>
                    <a:pt x="35" y="399"/>
                  </a:lnTo>
                  <a:lnTo>
                    <a:pt x="60" y="399"/>
                  </a:lnTo>
                  <a:lnTo>
                    <a:pt x="65" y="406"/>
                  </a:lnTo>
                  <a:lnTo>
                    <a:pt x="65" y="442"/>
                  </a:lnTo>
                  <a:lnTo>
                    <a:pt x="147" y="442"/>
                  </a:lnTo>
                  <a:lnTo>
                    <a:pt x="147" y="406"/>
                  </a:lnTo>
                  <a:lnTo>
                    <a:pt x="151" y="399"/>
                  </a:lnTo>
                  <a:lnTo>
                    <a:pt x="177" y="399"/>
                  </a:lnTo>
                  <a:lnTo>
                    <a:pt x="177" y="330"/>
                  </a:lnTo>
                  <a:lnTo>
                    <a:pt x="151" y="330"/>
                  </a:lnTo>
                  <a:lnTo>
                    <a:pt x="147" y="323"/>
                  </a:lnTo>
                  <a:lnTo>
                    <a:pt x="147" y="287"/>
                  </a:lnTo>
                  <a:lnTo>
                    <a:pt x="91" y="287"/>
                  </a:lnTo>
                  <a:lnTo>
                    <a:pt x="87" y="282"/>
                  </a:lnTo>
                  <a:lnTo>
                    <a:pt x="87" y="246"/>
                  </a:lnTo>
                  <a:lnTo>
                    <a:pt x="35" y="246"/>
                  </a:lnTo>
                  <a:lnTo>
                    <a:pt x="31" y="241"/>
                  </a:lnTo>
                  <a:lnTo>
                    <a:pt x="31" y="164"/>
                  </a:lnTo>
                  <a:lnTo>
                    <a:pt x="4" y="164"/>
                  </a:lnTo>
                  <a:lnTo>
                    <a:pt x="0" y="158"/>
                  </a:lnTo>
                  <a:lnTo>
                    <a:pt x="0" y="82"/>
                  </a:lnTo>
                  <a:lnTo>
                    <a:pt x="4" y="75"/>
                  </a:lnTo>
                  <a:lnTo>
                    <a:pt x="31" y="75"/>
                  </a:lnTo>
                  <a:lnTo>
                    <a:pt x="31" y="39"/>
                  </a:lnTo>
                  <a:lnTo>
                    <a:pt x="35" y="34"/>
                  </a:lnTo>
                  <a:lnTo>
                    <a:pt x="60" y="34"/>
                  </a:lnTo>
                  <a:lnTo>
                    <a:pt x="60" y="5"/>
                  </a:lnTo>
                  <a:lnTo>
                    <a:pt x="65" y="0"/>
                  </a:lnTo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5" name="Freeform 23">
              <a:extLst>
                <a:ext uri="{FF2B5EF4-FFF2-40B4-BE49-F238E27FC236}">
                  <a16:creationId xmlns:a16="http://schemas.microsoft.com/office/drawing/2014/main" id="{DE3B8536-4FA9-C403-CD7B-260286B6D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8" y="3119"/>
              <a:ext cx="60" cy="110"/>
            </a:xfrm>
            <a:custGeom>
              <a:avLst/>
              <a:gdLst>
                <a:gd name="T0" fmla="*/ 90 w 268"/>
                <a:gd name="T1" fmla="*/ 39 h 489"/>
                <a:gd name="T2" fmla="*/ 175 w 268"/>
                <a:gd name="T3" fmla="*/ 39 h 489"/>
                <a:gd name="T4" fmla="*/ 175 w 268"/>
                <a:gd name="T5" fmla="*/ 75 h 489"/>
                <a:gd name="T6" fmla="*/ 179 w 268"/>
                <a:gd name="T7" fmla="*/ 82 h 489"/>
                <a:gd name="T8" fmla="*/ 205 w 268"/>
                <a:gd name="T9" fmla="*/ 82 h 489"/>
                <a:gd name="T10" fmla="*/ 205 w 268"/>
                <a:gd name="T11" fmla="*/ 158 h 489"/>
                <a:gd name="T12" fmla="*/ 64 w 268"/>
                <a:gd name="T13" fmla="*/ 158 h 489"/>
                <a:gd name="T14" fmla="*/ 64 w 268"/>
                <a:gd name="T15" fmla="*/ 82 h 489"/>
                <a:gd name="T16" fmla="*/ 86 w 268"/>
                <a:gd name="T17" fmla="*/ 82 h 489"/>
                <a:gd name="T18" fmla="*/ 90 w 268"/>
                <a:gd name="T19" fmla="*/ 75 h 489"/>
                <a:gd name="T20" fmla="*/ 90 w 268"/>
                <a:gd name="T21" fmla="*/ 39 h 489"/>
                <a:gd name="T22" fmla="*/ 90 w 268"/>
                <a:gd name="T23" fmla="*/ 0 h 489"/>
                <a:gd name="T24" fmla="*/ 205 w 268"/>
                <a:gd name="T25" fmla="*/ 0 h 489"/>
                <a:gd name="T26" fmla="*/ 209 w 268"/>
                <a:gd name="T27" fmla="*/ 5 h 489"/>
                <a:gd name="T28" fmla="*/ 209 w 268"/>
                <a:gd name="T29" fmla="*/ 34 h 489"/>
                <a:gd name="T30" fmla="*/ 234 w 268"/>
                <a:gd name="T31" fmla="*/ 34 h 489"/>
                <a:gd name="T32" fmla="*/ 239 w 268"/>
                <a:gd name="T33" fmla="*/ 39 h 489"/>
                <a:gd name="T34" fmla="*/ 239 w 268"/>
                <a:gd name="T35" fmla="*/ 75 h 489"/>
                <a:gd name="T36" fmla="*/ 264 w 268"/>
                <a:gd name="T37" fmla="*/ 75 h 489"/>
                <a:gd name="T38" fmla="*/ 267 w 268"/>
                <a:gd name="T39" fmla="*/ 82 h 489"/>
                <a:gd name="T40" fmla="*/ 267 w 268"/>
                <a:gd name="T41" fmla="*/ 199 h 489"/>
                <a:gd name="T42" fmla="*/ 264 w 268"/>
                <a:gd name="T43" fmla="*/ 205 h 489"/>
                <a:gd name="T44" fmla="*/ 64 w 268"/>
                <a:gd name="T45" fmla="*/ 205 h 489"/>
                <a:gd name="T46" fmla="*/ 64 w 268"/>
                <a:gd name="T47" fmla="*/ 323 h 489"/>
                <a:gd name="T48" fmla="*/ 86 w 268"/>
                <a:gd name="T49" fmla="*/ 323 h 489"/>
                <a:gd name="T50" fmla="*/ 90 w 268"/>
                <a:gd name="T51" fmla="*/ 330 h 489"/>
                <a:gd name="T52" fmla="*/ 90 w 268"/>
                <a:gd name="T53" fmla="*/ 360 h 489"/>
                <a:gd name="T54" fmla="*/ 116 w 268"/>
                <a:gd name="T55" fmla="*/ 360 h 489"/>
                <a:gd name="T56" fmla="*/ 120 w 268"/>
                <a:gd name="T57" fmla="*/ 365 h 489"/>
                <a:gd name="T58" fmla="*/ 120 w 268"/>
                <a:gd name="T59" fmla="*/ 399 h 489"/>
                <a:gd name="T60" fmla="*/ 234 w 268"/>
                <a:gd name="T61" fmla="*/ 399 h 489"/>
                <a:gd name="T62" fmla="*/ 234 w 268"/>
                <a:gd name="T63" fmla="*/ 365 h 489"/>
                <a:gd name="T64" fmla="*/ 239 w 268"/>
                <a:gd name="T65" fmla="*/ 360 h 489"/>
                <a:gd name="T66" fmla="*/ 264 w 268"/>
                <a:gd name="T67" fmla="*/ 360 h 489"/>
                <a:gd name="T68" fmla="*/ 267 w 268"/>
                <a:gd name="T69" fmla="*/ 365 h 489"/>
                <a:gd name="T70" fmla="*/ 267 w 268"/>
                <a:gd name="T71" fmla="*/ 399 h 489"/>
                <a:gd name="T72" fmla="*/ 264 w 268"/>
                <a:gd name="T73" fmla="*/ 406 h 489"/>
                <a:gd name="T74" fmla="*/ 239 w 268"/>
                <a:gd name="T75" fmla="*/ 406 h 489"/>
                <a:gd name="T76" fmla="*/ 239 w 268"/>
                <a:gd name="T77" fmla="*/ 442 h 489"/>
                <a:gd name="T78" fmla="*/ 234 w 268"/>
                <a:gd name="T79" fmla="*/ 447 h 489"/>
                <a:gd name="T80" fmla="*/ 209 w 268"/>
                <a:gd name="T81" fmla="*/ 447 h 489"/>
                <a:gd name="T82" fmla="*/ 209 w 268"/>
                <a:gd name="T83" fmla="*/ 483 h 489"/>
                <a:gd name="T84" fmla="*/ 205 w 268"/>
                <a:gd name="T85" fmla="*/ 488 h 489"/>
                <a:gd name="T86" fmla="*/ 90 w 268"/>
                <a:gd name="T87" fmla="*/ 488 h 489"/>
                <a:gd name="T88" fmla="*/ 86 w 268"/>
                <a:gd name="T89" fmla="*/ 483 h 489"/>
                <a:gd name="T90" fmla="*/ 86 w 268"/>
                <a:gd name="T91" fmla="*/ 447 h 489"/>
                <a:gd name="T92" fmla="*/ 34 w 268"/>
                <a:gd name="T93" fmla="*/ 447 h 489"/>
                <a:gd name="T94" fmla="*/ 30 w 268"/>
                <a:gd name="T95" fmla="*/ 442 h 489"/>
                <a:gd name="T96" fmla="*/ 30 w 268"/>
                <a:gd name="T97" fmla="*/ 365 h 489"/>
                <a:gd name="T98" fmla="*/ 5 w 268"/>
                <a:gd name="T99" fmla="*/ 365 h 489"/>
                <a:gd name="T100" fmla="*/ 0 w 268"/>
                <a:gd name="T101" fmla="*/ 360 h 489"/>
                <a:gd name="T102" fmla="*/ 0 w 268"/>
                <a:gd name="T103" fmla="*/ 123 h 489"/>
                <a:gd name="T104" fmla="*/ 5 w 268"/>
                <a:gd name="T105" fmla="*/ 116 h 489"/>
                <a:gd name="T106" fmla="*/ 30 w 268"/>
                <a:gd name="T107" fmla="*/ 116 h 489"/>
                <a:gd name="T108" fmla="*/ 30 w 268"/>
                <a:gd name="T109" fmla="*/ 39 h 489"/>
                <a:gd name="T110" fmla="*/ 34 w 268"/>
                <a:gd name="T111" fmla="*/ 34 h 489"/>
                <a:gd name="T112" fmla="*/ 86 w 268"/>
                <a:gd name="T113" fmla="*/ 34 h 489"/>
                <a:gd name="T114" fmla="*/ 86 w 268"/>
                <a:gd name="T115" fmla="*/ 5 h 489"/>
                <a:gd name="T116" fmla="*/ 90 w 268"/>
                <a:gd name="T117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68" h="489">
                  <a:moveTo>
                    <a:pt x="90" y="39"/>
                  </a:moveTo>
                  <a:lnTo>
                    <a:pt x="175" y="39"/>
                  </a:lnTo>
                  <a:lnTo>
                    <a:pt x="175" y="75"/>
                  </a:lnTo>
                  <a:lnTo>
                    <a:pt x="179" y="82"/>
                  </a:lnTo>
                  <a:lnTo>
                    <a:pt x="205" y="82"/>
                  </a:lnTo>
                  <a:lnTo>
                    <a:pt x="205" y="158"/>
                  </a:lnTo>
                  <a:lnTo>
                    <a:pt x="64" y="158"/>
                  </a:lnTo>
                  <a:lnTo>
                    <a:pt x="64" y="82"/>
                  </a:lnTo>
                  <a:lnTo>
                    <a:pt x="86" y="82"/>
                  </a:lnTo>
                  <a:lnTo>
                    <a:pt x="90" y="75"/>
                  </a:lnTo>
                  <a:lnTo>
                    <a:pt x="90" y="39"/>
                  </a:lnTo>
                  <a:close/>
                  <a:moveTo>
                    <a:pt x="90" y="0"/>
                  </a:moveTo>
                  <a:lnTo>
                    <a:pt x="205" y="0"/>
                  </a:lnTo>
                  <a:lnTo>
                    <a:pt x="209" y="5"/>
                  </a:lnTo>
                  <a:lnTo>
                    <a:pt x="209" y="34"/>
                  </a:lnTo>
                  <a:lnTo>
                    <a:pt x="234" y="34"/>
                  </a:lnTo>
                  <a:lnTo>
                    <a:pt x="239" y="39"/>
                  </a:lnTo>
                  <a:lnTo>
                    <a:pt x="239" y="75"/>
                  </a:lnTo>
                  <a:lnTo>
                    <a:pt x="264" y="75"/>
                  </a:lnTo>
                  <a:lnTo>
                    <a:pt x="267" y="82"/>
                  </a:lnTo>
                  <a:lnTo>
                    <a:pt x="267" y="199"/>
                  </a:lnTo>
                  <a:lnTo>
                    <a:pt x="264" y="205"/>
                  </a:lnTo>
                  <a:lnTo>
                    <a:pt x="64" y="205"/>
                  </a:lnTo>
                  <a:lnTo>
                    <a:pt x="64" y="323"/>
                  </a:lnTo>
                  <a:lnTo>
                    <a:pt x="86" y="323"/>
                  </a:lnTo>
                  <a:lnTo>
                    <a:pt x="90" y="330"/>
                  </a:lnTo>
                  <a:lnTo>
                    <a:pt x="90" y="360"/>
                  </a:lnTo>
                  <a:lnTo>
                    <a:pt x="116" y="360"/>
                  </a:lnTo>
                  <a:lnTo>
                    <a:pt x="120" y="365"/>
                  </a:lnTo>
                  <a:lnTo>
                    <a:pt x="120" y="399"/>
                  </a:lnTo>
                  <a:lnTo>
                    <a:pt x="234" y="399"/>
                  </a:lnTo>
                  <a:lnTo>
                    <a:pt x="234" y="365"/>
                  </a:lnTo>
                  <a:lnTo>
                    <a:pt x="239" y="360"/>
                  </a:lnTo>
                  <a:lnTo>
                    <a:pt x="264" y="360"/>
                  </a:lnTo>
                  <a:lnTo>
                    <a:pt x="267" y="365"/>
                  </a:lnTo>
                  <a:lnTo>
                    <a:pt x="267" y="399"/>
                  </a:lnTo>
                  <a:lnTo>
                    <a:pt x="264" y="406"/>
                  </a:lnTo>
                  <a:lnTo>
                    <a:pt x="239" y="406"/>
                  </a:lnTo>
                  <a:lnTo>
                    <a:pt x="239" y="442"/>
                  </a:lnTo>
                  <a:lnTo>
                    <a:pt x="234" y="447"/>
                  </a:lnTo>
                  <a:lnTo>
                    <a:pt x="209" y="447"/>
                  </a:lnTo>
                  <a:lnTo>
                    <a:pt x="209" y="483"/>
                  </a:lnTo>
                  <a:lnTo>
                    <a:pt x="205" y="488"/>
                  </a:lnTo>
                  <a:lnTo>
                    <a:pt x="90" y="488"/>
                  </a:lnTo>
                  <a:lnTo>
                    <a:pt x="86" y="483"/>
                  </a:lnTo>
                  <a:lnTo>
                    <a:pt x="86" y="447"/>
                  </a:lnTo>
                  <a:lnTo>
                    <a:pt x="34" y="447"/>
                  </a:lnTo>
                  <a:lnTo>
                    <a:pt x="30" y="442"/>
                  </a:lnTo>
                  <a:lnTo>
                    <a:pt x="30" y="365"/>
                  </a:lnTo>
                  <a:lnTo>
                    <a:pt x="5" y="365"/>
                  </a:lnTo>
                  <a:lnTo>
                    <a:pt x="0" y="360"/>
                  </a:lnTo>
                  <a:lnTo>
                    <a:pt x="0" y="123"/>
                  </a:lnTo>
                  <a:lnTo>
                    <a:pt x="5" y="116"/>
                  </a:lnTo>
                  <a:lnTo>
                    <a:pt x="30" y="116"/>
                  </a:lnTo>
                  <a:lnTo>
                    <a:pt x="30" y="39"/>
                  </a:lnTo>
                  <a:lnTo>
                    <a:pt x="34" y="34"/>
                  </a:lnTo>
                  <a:lnTo>
                    <a:pt x="86" y="34"/>
                  </a:lnTo>
                  <a:lnTo>
                    <a:pt x="86" y="5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6" name="Freeform 24">
              <a:extLst>
                <a:ext uri="{FF2B5EF4-FFF2-40B4-BE49-F238E27FC236}">
                  <a16:creationId xmlns:a16="http://schemas.microsoft.com/office/drawing/2014/main" id="{E5AA3F20-3B6F-4E00-5EEA-38966635C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3" y="3072"/>
              <a:ext cx="86" cy="157"/>
            </a:xfrm>
            <a:custGeom>
              <a:avLst/>
              <a:gdLst>
                <a:gd name="T0" fmla="*/ 4 w 383"/>
                <a:gd name="T1" fmla="*/ 0 h 698"/>
                <a:gd name="T2" fmla="*/ 347 w 383"/>
                <a:gd name="T3" fmla="*/ 0 h 698"/>
                <a:gd name="T4" fmla="*/ 351 w 383"/>
                <a:gd name="T5" fmla="*/ 7 h 698"/>
                <a:gd name="T6" fmla="*/ 351 w 383"/>
                <a:gd name="T7" fmla="*/ 166 h 698"/>
                <a:gd name="T8" fmla="*/ 347 w 383"/>
                <a:gd name="T9" fmla="*/ 171 h 698"/>
                <a:gd name="T10" fmla="*/ 322 w 383"/>
                <a:gd name="T11" fmla="*/ 171 h 698"/>
                <a:gd name="T12" fmla="*/ 318 w 383"/>
                <a:gd name="T13" fmla="*/ 166 h 698"/>
                <a:gd name="T14" fmla="*/ 318 w 383"/>
                <a:gd name="T15" fmla="*/ 89 h 698"/>
                <a:gd name="T16" fmla="*/ 297 w 383"/>
                <a:gd name="T17" fmla="*/ 89 h 698"/>
                <a:gd name="T18" fmla="*/ 293 w 383"/>
                <a:gd name="T19" fmla="*/ 84 h 698"/>
                <a:gd name="T20" fmla="*/ 293 w 383"/>
                <a:gd name="T21" fmla="*/ 48 h 698"/>
                <a:gd name="T22" fmla="*/ 118 w 383"/>
                <a:gd name="T23" fmla="*/ 48 h 698"/>
                <a:gd name="T24" fmla="*/ 118 w 383"/>
                <a:gd name="T25" fmla="*/ 325 h 698"/>
                <a:gd name="T26" fmla="*/ 263 w 383"/>
                <a:gd name="T27" fmla="*/ 325 h 698"/>
                <a:gd name="T28" fmla="*/ 263 w 383"/>
                <a:gd name="T29" fmla="*/ 248 h 698"/>
                <a:gd name="T30" fmla="*/ 268 w 383"/>
                <a:gd name="T31" fmla="*/ 243 h 698"/>
                <a:gd name="T32" fmla="*/ 293 w 383"/>
                <a:gd name="T33" fmla="*/ 243 h 698"/>
                <a:gd name="T34" fmla="*/ 297 w 383"/>
                <a:gd name="T35" fmla="*/ 248 h 698"/>
                <a:gd name="T36" fmla="*/ 297 w 383"/>
                <a:gd name="T37" fmla="*/ 450 h 698"/>
                <a:gd name="T38" fmla="*/ 293 w 383"/>
                <a:gd name="T39" fmla="*/ 455 h 698"/>
                <a:gd name="T40" fmla="*/ 268 w 383"/>
                <a:gd name="T41" fmla="*/ 455 h 698"/>
                <a:gd name="T42" fmla="*/ 263 w 383"/>
                <a:gd name="T43" fmla="*/ 450 h 698"/>
                <a:gd name="T44" fmla="*/ 263 w 383"/>
                <a:gd name="T45" fmla="*/ 373 h 698"/>
                <a:gd name="T46" fmla="*/ 118 w 383"/>
                <a:gd name="T47" fmla="*/ 373 h 698"/>
                <a:gd name="T48" fmla="*/ 118 w 383"/>
                <a:gd name="T49" fmla="*/ 651 h 698"/>
                <a:gd name="T50" fmla="*/ 318 w 383"/>
                <a:gd name="T51" fmla="*/ 651 h 698"/>
                <a:gd name="T52" fmla="*/ 318 w 383"/>
                <a:gd name="T53" fmla="*/ 615 h 698"/>
                <a:gd name="T54" fmla="*/ 322 w 383"/>
                <a:gd name="T55" fmla="*/ 608 h 698"/>
                <a:gd name="T56" fmla="*/ 347 w 383"/>
                <a:gd name="T57" fmla="*/ 608 h 698"/>
                <a:gd name="T58" fmla="*/ 347 w 383"/>
                <a:gd name="T59" fmla="*/ 539 h 698"/>
                <a:gd name="T60" fmla="*/ 351 w 383"/>
                <a:gd name="T61" fmla="*/ 532 h 698"/>
                <a:gd name="T62" fmla="*/ 378 w 383"/>
                <a:gd name="T63" fmla="*/ 532 h 698"/>
                <a:gd name="T64" fmla="*/ 382 w 383"/>
                <a:gd name="T65" fmla="*/ 539 h 698"/>
                <a:gd name="T66" fmla="*/ 382 w 383"/>
                <a:gd name="T67" fmla="*/ 692 h 698"/>
                <a:gd name="T68" fmla="*/ 378 w 383"/>
                <a:gd name="T69" fmla="*/ 697 h 698"/>
                <a:gd name="T70" fmla="*/ 4 w 383"/>
                <a:gd name="T71" fmla="*/ 697 h 698"/>
                <a:gd name="T72" fmla="*/ 0 w 383"/>
                <a:gd name="T73" fmla="*/ 692 h 698"/>
                <a:gd name="T74" fmla="*/ 0 w 383"/>
                <a:gd name="T75" fmla="*/ 656 h 698"/>
                <a:gd name="T76" fmla="*/ 4 w 383"/>
                <a:gd name="T77" fmla="*/ 651 h 698"/>
                <a:gd name="T78" fmla="*/ 59 w 383"/>
                <a:gd name="T79" fmla="*/ 651 h 698"/>
                <a:gd name="T80" fmla="*/ 59 w 383"/>
                <a:gd name="T81" fmla="*/ 48 h 698"/>
                <a:gd name="T82" fmla="*/ 4 w 383"/>
                <a:gd name="T83" fmla="*/ 48 h 698"/>
                <a:gd name="T84" fmla="*/ 0 w 383"/>
                <a:gd name="T85" fmla="*/ 41 h 698"/>
                <a:gd name="T86" fmla="*/ 0 w 383"/>
                <a:gd name="T87" fmla="*/ 7 h 698"/>
                <a:gd name="T88" fmla="*/ 4 w 383"/>
                <a:gd name="T89" fmla="*/ 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83" h="698">
                  <a:moveTo>
                    <a:pt x="4" y="0"/>
                  </a:moveTo>
                  <a:lnTo>
                    <a:pt x="347" y="0"/>
                  </a:lnTo>
                  <a:lnTo>
                    <a:pt x="351" y="7"/>
                  </a:lnTo>
                  <a:lnTo>
                    <a:pt x="351" y="166"/>
                  </a:lnTo>
                  <a:lnTo>
                    <a:pt x="347" y="171"/>
                  </a:lnTo>
                  <a:lnTo>
                    <a:pt x="322" y="171"/>
                  </a:lnTo>
                  <a:lnTo>
                    <a:pt x="318" y="166"/>
                  </a:lnTo>
                  <a:lnTo>
                    <a:pt x="318" y="89"/>
                  </a:lnTo>
                  <a:lnTo>
                    <a:pt x="297" y="89"/>
                  </a:lnTo>
                  <a:lnTo>
                    <a:pt x="293" y="84"/>
                  </a:lnTo>
                  <a:lnTo>
                    <a:pt x="293" y="48"/>
                  </a:lnTo>
                  <a:lnTo>
                    <a:pt x="118" y="48"/>
                  </a:lnTo>
                  <a:lnTo>
                    <a:pt x="118" y="325"/>
                  </a:lnTo>
                  <a:lnTo>
                    <a:pt x="263" y="325"/>
                  </a:lnTo>
                  <a:lnTo>
                    <a:pt x="263" y="248"/>
                  </a:lnTo>
                  <a:lnTo>
                    <a:pt x="268" y="243"/>
                  </a:lnTo>
                  <a:lnTo>
                    <a:pt x="293" y="243"/>
                  </a:lnTo>
                  <a:lnTo>
                    <a:pt x="297" y="248"/>
                  </a:lnTo>
                  <a:lnTo>
                    <a:pt x="297" y="450"/>
                  </a:lnTo>
                  <a:lnTo>
                    <a:pt x="293" y="455"/>
                  </a:lnTo>
                  <a:lnTo>
                    <a:pt x="268" y="455"/>
                  </a:lnTo>
                  <a:lnTo>
                    <a:pt x="263" y="450"/>
                  </a:lnTo>
                  <a:lnTo>
                    <a:pt x="263" y="373"/>
                  </a:lnTo>
                  <a:lnTo>
                    <a:pt x="118" y="373"/>
                  </a:lnTo>
                  <a:lnTo>
                    <a:pt x="118" y="651"/>
                  </a:lnTo>
                  <a:lnTo>
                    <a:pt x="318" y="651"/>
                  </a:lnTo>
                  <a:lnTo>
                    <a:pt x="318" y="615"/>
                  </a:lnTo>
                  <a:lnTo>
                    <a:pt x="322" y="608"/>
                  </a:lnTo>
                  <a:lnTo>
                    <a:pt x="347" y="608"/>
                  </a:lnTo>
                  <a:lnTo>
                    <a:pt x="347" y="539"/>
                  </a:lnTo>
                  <a:lnTo>
                    <a:pt x="351" y="532"/>
                  </a:lnTo>
                  <a:lnTo>
                    <a:pt x="378" y="532"/>
                  </a:lnTo>
                  <a:lnTo>
                    <a:pt x="382" y="539"/>
                  </a:lnTo>
                  <a:lnTo>
                    <a:pt x="382" y="692"/>
                  </a:lnTo>
                  <a:lnTo>
                    <a:pt x="378" y="697"/>
                  </a:lnTo>
                  <a:lnTo>
                    <a:pt x="4" y="697"/>
                  </a:lnTo>
                  <a:lnTo>
                    <a:pt x="0" y="692"/>
                  </a:lnTo>
                  <a:lnTo>
                    <a:pt x="0" y="656"/>
                  </a:lnTo>
                  <a:lnTo>
                    <a:pt x="4" y="651"/>
                  </a:lnTo>
                  <a:lnTo>
                    <a:pt x="59" y="651"/>
                  </a:lnTo>
                  <a:lnTo>
                    <a:pt x="59" y="48"/>
                  </a:lnTo>
                  <a:lnTo>
                    <a:pt x="4" y="48"/>
                  </a:lnTo>
                  <a:lnTo>
                    <a:pt x="0" y="41"/>
                  </a:lnTo>
                  <a:lnTo>
                    <a:pt x="0" y="7"/>
                  </a:lnTo>
                  <a:lnTo>
                    <a:pt x="4" y="0"/>
                  </a:lnTo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7" name="Freeform 25">
              <a:extLst>
                <a:ext uri="{FF2B5EF4-FFF2-40B4-BE49-F238E27FC236}">
                  <a16:creationId xmlns:a16="http://schemas.microsoft.com/office/drawing/2014/main" id="{BCC97BCF-05E7-B0FC-B096-0F86628D2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5" y="3119"/>
              <a:ext cx="75" cy="110"/>
            </a:xfrm>
            <a:custGeom>
              <a:avLst/>
              <a:gdLst>
                <a:gd name="T0" fmla="*/ 5 w 335"/>
                <a:gd name="T1" fmla="*/ 0 h 489"/>
                <a:gd name="T2" fmla="*/ 88 w 335"/>
                <a:gd name="T3" fmla="*/ 0 h 489"/>
                <a:gd name="T4" fmla="*/ 92 w 335"/>
                <a:gd name="T5" fmla="*/ 5 h 489"/>
                <a:gd name="T6" fmla="*/ 92 w 335"/>
                <a:gd name="T7" fmla="*/ 75 h 489"/>
                <a:gd name="T8" fmla="*/ 119 w 335"/>
                <a:gd name="T9" fmla="*/ 75 h 489"/>
                <a:gd name="T10" fmla="*/ 119 w 335"/>
                <a:gd name="T11" fmla="*/ 39 h 489"/>
                <a:gd name="T12" fmla="*/ 123 w 335"/>
                <a:gd name="T13" fmla="*/ 34 h 489"/>
                <a:gd name="T14" fmla="*/ 149 w 335"/>
                <a:gd name="T15" fmla="*/ 34 h 489"/>
                <a:gd name="T16" fmla="*/ 149 w 335"/>
                <a:gd name="T17" fmla="*/ 5 h 489"/>
                <a:gd name="T18" fmla="*/ 154 w 335"/>
                <a:gd name="T19" fmla="*/ 0 h 489"/>
                <a:gd name="T20" fmla="*/ 242 w 335"/>
                <a:gd name="T21" fmla="*/ 0 h 489"/>
                <a:gd name="T22" fmla="*/ 246 w 335"/>
                <a:gd name="T23" fmla="*/ 5 h 489"/>
                <a:gd name="T24" fmla="*/ 246 w 335"/>
                <a:gd name="T25" fmla="*/ 34 h 489"/>
                <a:gd name="T26" fmla="*/ 273 w 335"/>
                <a:gd name="T27" fmla="*/ 34 h 489"/>
                <a:gd name="T28" fmla="*/ 277 w 335"/>
                <a:gd name="T29" fmla="*/ 39 h 489"/>
                <a:gd name="T30" fmla="*/ 277 w 335"/>
                <a:gd name="T31" fmla="*/ 75 h 489"/>
                <a:gd name="T32" fmla="*/ 303 w 335"/>
                <a:gd name="T33" fmla="*/ 75 h 489"/>
                <a:gd name="T34" fmla="*/ 308 w 335"/>
                <a:gd name="T35" fmla="*/ 82 h 489"/>
                <a:gd name="T36" fmla="*/ 308 w 335"/>
                <a:gd name="T37" fmla="*/ 442 h 489"/>
                <a:gd name="T38" fmla="*/ 330 w 335"/>
                <a:gd name="T39" fmla="*/ 442 h 489"/>
                <a:gd name="T40" fmla="*/ 334 w 335"/>
                <a:gd name="T41" fmla="*/ 447 h 489"/>
                <a:gd name="T42" fmla="*/ 334 w 335"/>
                <a:gd name="T43" fmla="*/ 483 h 489"/>
                <a:gd name="T44" fmla="*/ 330 w 335"/>
                <a:gd name="T45" fmla="*/ 488 h 489"/>
                <a:gd name="T46" fmla="*/ 215 w 335"/>
                <a:gd name="T47" fmla="*/ 488 h 489"/>
                <a:gd name="T48" fmla="*/ 211 w 335"/>
                <a:gd name="T49" fmla="*/ 483 h 489"/>
                <a:gd name="T50" fmla="*/ 211 w 335"/>
                <a:gd name="T51" fmla="*/ 447 h 489"/>
                <a:gd name="T52" fmla="*/ 215 w 335"/>
                <a:gd name="T53" fmla="*/ 442 h 489"/>
                <a:gd name="T54" fmla="*/ 242 w 335"/>
                <a:gd name="T55" fmla="*/ 442 h 489"/>
                <a:gd name="T56" fmla="*/ 242 w 335"/>
                <a:gd name="T57" fmla="*/ 123 h 489"/>
                <a:gd name="T58" fmla="*/ 215 w 335"/>
                <a:gd name="T59" fmla="*/ 123 h 489"/>
                <a:gd name="T60" fmla="*/ 211 w 335"/>
                <a:gd name="T61" fmla="*/ 116 h 489"/>
                <a:gd name="T62" fmla="*/ 211 w 335"/>
                <a:gd name="T63" fmla="*/ 82 h 489"/>
                <a:gd name="T64" fmla="*/ 123 w 335"/>
                <a:gd name="T65" fmla="*/ 82 h 489"/>
                <a:gd name="T66" fmla="*/ 123 w 335"/>
                <a:gd name="T67" fmla="*/ 116 h 489"/>
                <a:gd name="T68" fmla="*/ 119 w 335"/>
                <a:gd name="T69" fmla="*/ 123 h 489"/>
                <a:gd name="T70" fmla="*/ 92 w 335"/>
                <a:gd name="T71" fmla="*/ 123 h 489"/>
                <a:gd name="T72" fmla="*/ 92 w 335"/>
                <a:gd name="T73" fmla="*/ 442 h 489"/>
                <a:gd name="T74" fmla="*/ 119 w 335"/>
                <a:gd name="T75" fmla="*/ 442 h 489"/>
                <a:gd name="T76" fmla="*/ 123 w 335"/>
                <a:gd name="T77" fmla="*/ 447 h 489"/>
                <a:gd name="T78" fmla="*/ 123 w 335"/>
                <a:gd name="T79" fmla="*/ 483 h 489"/>
                <a:gd name="T80" fmla="*/ 119 w 335"/>
                <a:gd name="T81" fmla="*/ 488 h 489"/>
                <a:gd name="T82" fmla="*/ 5 w 335"/>
                <a:gd name="T83" fmla="*/ 488 h 489"/>
                <a:gd name="T84" fmla="*/ 0 w 335"/>
                <a:gd name="T85" fmla="*/ 483 h 489"/>
                <a:gd name="T86" fmla="*/ 0 w 335"/>
                <a:gd name="T87" fmla="*/ 447 h 489"/>
                <a:gd name="T88" fmla="*/ 5 w 335"/>
                <a:gd name="T89" fmla="*/ 442 h 489"/>
                <a:gd name="T90" fmla="*/ 31 w 335"/>
                <a:gd name="T91" fmla="*/ 442 h 489"/>
                <a:gd name="T92" fmla="*/ 31 w 335"/>
                <a:gd name="T93" fmla="*/ 39 h 489"/>
                <a:gd name="T94" fmla="*/ 5 w 335"/>
                <a:gd name="T95" fmla="*/ 39 h 489"/>
                <a:gd name="T96" fmla="*/ 0 w 335"/>
                <a:gd name="T97" fmla="*/ 34 h 489"/>
                <a:gd name="T98" fmla="*/ 0 w 335"/>
                <a:gd name="T99" fmla="*/ 5 h 489"/>
                <a:gd name="T100" fmla="*/ 5 w 335"/>
                <a:gd name="T101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489">
                  <a:moveTo>
                    <a:pt x="5" y="0"/>
                  </a:moveTo>
                  <a:lnTo>
                    <a:pt x="88" y="0"/>
                  </a:lnTo>
                  <a:lnTo>
                    <a:pt x="92" y="5"/>
                  </a:lnTo>
                  <a:lnTo>
                    <a:pt x="92" y="75"/>
                  </a:lnTo>
                  <a:lnTo>
                    <a:pt x="119" y="75"/>
                  </a:lnTo>
                  <a:lnTo>
                    <a:pt x="119" y="39"/>
                  </a:lnTo>
                  <a:lnTo>
                    <a:pt x="123" y="34"/>
                  </a:lnTo>
                  <a:lnTo>
                    <a:pt x="149" y="34"/>
                  </a:lnTo>
                  <a:lnTo>
                    <a:pt x="149" y="5"/>
                  </a:lnTo>
                  <a:lnTo>
                    <a:pt x="154" y="0"/>
                  </a:lnTo>
                  <a:lnTo>
                    <a:pt x="242" y="0"/>
                  </a:lnTo>
                  <a:lnTo>
                    <a:pt x="246" y="5"/>
                  </a:lnTo>
                  <a:lnTo>
                    <a:pt x="246" y="34"/>
                  </a:lnTo>
                  <a:lnTo>
                    <a:pt x="273" y="34"/>
                  </a:lnTo>
                  <a:lnTo>
                    <a:pt x="277" y="39"/>
                  </a:lnTo>
                  <a:lnTo>
                    <a:pt x="277" y="75"/>
                  </a:lnTo>
                  <a:lnTo>
                    <a:pt x="303" y="75"/>
                  </a:lnTo>
                  <a:lnTo>
                    <a:pt x="308" y="82"/>
                  </a:lnTo>
                  <a:lnTo>
                    <a:pt x="308" y="442"/>
                  </a:lnTo>
                  <a:lnTo>
                    <a:pt x="330" y="442"/>
                  </a:lnTo>
                  <a:lnTo>
                    <a:pt x="334" y="447"/>
                  </a:lnTo>
                  <a:lnTo>
                    <a:pt x="334" y="483"/>
                  </a:lnTo>
                  <a:lnTo>
                    <a:pt x="330" y="488"/>
                  </a:lnTo>
                  <a:lnTo>
                    <a:pt x="215" y="488"/>
                  </a:lnTo>
                  <a:lnTo>
                    <a:pt x="211" y="483"/>
                  </a:lnTo>
                  <a:lnTo>
                    <a:pt x="211" y="447"/>
                  </a:lnTo>
                  <a:lnTo>
                    <a:pt x="215" y="442"/>
                  </a:lnTo>
                  <a:lnTo>
                    <a:pt x="242" y="442"/>
                  </a:lnTo>
                  <a:lnTo>
                    <a:pt x="242" y="123"/>
                  </a:lnTo>
                  <a:lnTo>
                    <a:pt x="215" y="123"/>
                  </a:lnTo>
                  <a:lnTo>
                    <a:pt x="211" y="116"/>
                  </a:lnTo>
                  <a:lnTo>
                    <a:pt x="211" y="82"/>
                  </a:lnTo>
                  <a:lnTo>
                    <a:pt x="123" y="82"/>
                  </a:lnTo>
                  <a:lnTo>
                    <a:pt x="123" y="116"/>
                  </a:lnTo>
                  <a:lnTo>
                    <a:pt x="119" y="123"/>
                  </a:lnTo>
                  <a:lnTo>
                    <a:pt x="92" y="123"/>
                  </a:lnTo>
                  <a:lnTo>
                    <a:pt x="92" y="442"/>
                  </a:lnTo>
                  <a:lnTo>
                    <a:pt x="119" y="442"/>
                  </a:lnTo>
                  <a:lnTo>
                    <a:pt x="123" y="447"/>
                  </a:lnTo>
                  <a:lnTo>
                    <a:pt x="123" y="483"/>
                  </a:lnTo>
                  <a:lnTo>
                    <a:pt x="119" y="488"/>
                  </a:lnTo>
                  <a:lnTo>
                    <a:pt x="5" y="488"/>
                  </a:lnTo>
                  <a:lnTo>
                    <a:pt x="0" y="483"/>
                  </a:lnTo>
                  <a:lnTo>
                    <a:pt x="0" y="447"/>
                  </a:lnTo>
                  <a:lnTo>
                    <a:pt x="5" y="442"/>
                  </a:lnTo>
                  <a:lnTo>
                    <a:pt x="31" y="442"/>
                  </a:lnTo>
                  <a:lnTo>
                    <a:pt x="31" y="39"/>
                  </a:lnTo>
                  <a:lnTo>
                    <a:pt x="5" y="39"/>
                  </a:lnTo>
                  <a:lnTo>
                    <a:pt x="0" y="34"/>
                  </a:lnTo>
                  <a:lnTo>
                    <a:pt x="0" y="5"/>
                  </a:lnTo>
                  <a:lnTo>
                    <a:pt x="5" y="0"/>
                  </a:lnTo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8" name="Freeform 26">
              <a:extLst>
                <a:ext uri="{FF2B5EF4-FFF2-40B4-BE49-F238E27FC236}">
                  <a16:creationId xmlns:a16="http://schemas.microsoft.com/office/drawing/2014/main" id="{64BB1495-004C-5D52-C002-7A67179B8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9" y="3119"/>
              <a:ext cx="72" cy="156"/>
            </a:xfrm>
            <a:custGeom>
              <a:avLst/>
              <a:gdLst>
                <a:gd name="T0" fmla="*/ 172 w 321"/>
                <a:gd name="T1" fmla="*/ 39 h 691"/>
                <a:gd name="T2" fmla="*/ 177 w 321"/>
                <a:gd name="T3" fmla="*/ 82 h 691"/>
                <a:gd name="T4" fmla="*/ 202 w 321"/>
                <a:gd name="T5" fmla="*/ 241 h 691"/>
                <a:gd name="T6" fmla="*/ 172 w 321"/>
                <a:gd name="T7" fmla="*/ 246 h 691"/>
                <a:gd name="T8" fmla="*/ 119 w 321"/>
                <a:gd name="T9" fmla="*/ 282 h 691"/>
                <a:gd name="T10" fmla="*/ 114 w 321"/>
                <a:gd name="T11" fmla="*/ 241 h 691"/>
                <a:gd name="T12" fmla="*/ 89 w 321"/>
                <a:gd name="T13" fmla="*/ 82 h 691"/>
                <a:gd name="T14" fmla="*/ 119 w 321"/>
                <a:gd name="T15" fmla="*/ 75 h 691"/>
                <a:gd name="T16" fmla="*/ 89 w 321"/>
                <a:gd name="T17" fmla="*/ 488 h 691"/>
                <a:gd name="T18" fmla="*/ 260 w 321"/>
                <a:gd name="T19" fmla="*/ 524 h 691"/>
                <a:gd name="T20" fmla="*/ 290 w 321"/>
                <a:gd name="T21" fmla="*/ 531 h 691"/>
                <a:gd name="T22" fmla="*/ 265 w 321"/>
                <a:gd name="T23" fmla="*/ 565 h 691"/>
                <a:gd name="T24" fmla="*/ 260 w 321"/>
                <a:gd name="T25" fmla="*/ 608 h 691"/>
                <a:gd name="T26" fmla="*/ 202 w 321"/>
                <a:gd name="T27" fmla="*/ 613 h 691"/>
                <a:gd name="T28" fmla="*/ 119 w 321"/>
                <a:gd name="T29" fmla="*/ 644 h 691"/>
                <a:gd name="T30" fmla="*/ 114 w 321"/>
                <a:gd name="T31" fmla="*/ 608 h 691"/>
                <a:gd name="T32" fmla="*/ 64 w 321"/>
                <a:gd name="T33" fmla="*/ 531 h 691"/>
                <a:gd name="T34" fmla="*/ 89 w 321"/>
                <a:gd name="T35" fmla="*/ 524 h 691"/>
                <a:gd name="T36" fmla="*/ 89 w 321"/>
                <a:gd name="T37" fmla="*/ 0 h 691"/>
                <a:gd name="T38" fmla="*/ 294 w 321"/>
                <a:gd name="T39" fmla="*/ 5 h 691"/>
                <a:gd name="T40" fmla="*/ 290 w 321"/>
                <a:gd name="T41" fmla="*/ 39 h 691"/>
                <a:gd name="T42" fmla="*/ 235 w 321"/>
                <a:gd name="T43" fmla="*/ 75 h 691"/>
                <a:gd name="T44" fmla="*/ 265 w 321"/>
                <a:gd name="T45" fmla="*/ 82 h 691"/>
                <a:gd name="T46" fmla="*/ 260 w 321"/>
                <a:gd name="T47" fmla="*/ 246 h 691"/>
                <a:gd name="T48" fmla="*/ 235 w 321"/>
                <a:gd name="T49" fmla="*/ 282 h 691"/>
                <a:gd name="T50" fmla="*/ 206 w 321"/>
                <a:gd name="T51" fmla="*/ 287 h 691"/>
                <a:gd name="T52" fmla="*/ 202 w 321"/>
                <a:gd name="T53" fmla="*/ 330 h 691"/>
                <a:gd name="T54" fmla="*/ 119 w 321"/>
                <a:gd name="T55" fmla="*/ 360 h 691"/>
                <a:gd name="T56" fmla="*/ 89 w 321"/>
                <a:gd name="T57" fmla="*/ 365 h 691"/>
                <a:gd name="T58" fmla="*/ 232 w 321"/>
                <a:gd name="T59" fmla="*/ 399 h 691"/>
                <a:gd name="T60" fmla="*/ 235 w 321"/>
                <a:gd name="T61" fmla="*/ 442 h 691"/>
                <a:gd name="T62" fmla="*/ 294 w 321"/>
                <a:gd name="T63" fmla="*/ 447 h 691"/>
                <a:gd name="T64" fmla="*/ 315 w 321"/>
                <a:gd name="T65" fmla="*/ 483 h 691"/>
                <a:gd name="T66" fmla="*/ 320 w 321"/>
                <a:gd name="T67" fmla="*/ 608 h 691"/>
                <a:gd name="T68" fmla="*/ 294 w 321"/>
                <a:gd name="T69" fmla="*/ 613 h 691"/>
                <a:gd name="T70" fmla="*/ 290 w 321"/>
                <a:gd name="T71" fmla="*/ 649 h 691"/>
                <a:gd name="T72" fmla="*/ 235 w 321"/>
                <a:gd name="T73" fmla="*/ 683 h 691"/>
                <a:gd name="T74" fmla="*/ 64 w 321"/>
                <a:gd name="T75" fmla="*/ 690 h 691"/>
                <a:gd name="T76" fmla="*/ 59 w 321"/>
                <a:gd name="T77" fmla="*/ 649 h 691"/>
                <a:gd name="T78" fmla="*/ 0 w 321"/>
                <a:gd name="T79" fmla="*/ 644 h 691"/>
                <a:gd name="T80" fmla="*/ 4 w 321"/>
                <a:gd name="T81" fmla="*/ 524 h 691"/>
                <a:gd name="T82" fmla="*/ 30 w 321"/>
                <a:gd name="T83" fmla="*/ 488 h 691"/>
                <a:gd name="T84" fmla="*/ 59 w 321"/>
                <a:gd name="T85" fmla="*/ 483 h 691"/>
                <a:gd name="T86" fmla="*/ 34 w 321"/>
                <a:gd name="T87" fmla="*/ 447 h 691"/>
                <a:gd name="T88" fmla="*/ 30 w 321"/>
                <a:gd name="T89" fmla="*/ 365 h 691"/>
                <a:gd name="T90" fmla="*/ 59 w 321"/>
                <a:gd name="T91" fmla="*/ 360 h 691"/>
                <a:gd name="T92" fmla="*/ 34 w 321"/>
                <a:gd name="T93" fmla="*/ 246 h 691"/>
                <a:gd name="T94" fmla="*/ 30 w 321"/>
                <a:gd name="T95" fmla="*/ 82 h 691"/>
                <a:gd name="T96" fmla="*/ 59 w 321"/>
                <a:gd name="T97" fmla="*/ 75 h 691"/>
                <a:gd name="T98" fmla="*/ 64 w 321"/>
                <a:gd name="T99" fmla="*/ 34 h 691"/>
                <a:gd name="T100" fmla="*/ 85 w 321"/>
                <a:gd name="T101" fmla="*/ 5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1" h="691">
                  <a:moveTo>
                    <a:pt x="119" y="39"/>
                  </a:moveTo>
                  <a:lnTo>
                    <a:pt x="172" y="39"/>
                  </a:lnTo>
                  <a:lnTo>
                    <a:pt x="172" y="75"/>
                  </a:lnTo>
                  <a:lnTo>
                    <a:pt x="177" y="82"/>
                  </a:lnTo>
                  <a:lnTo>
                    <a:pt x="202" y="82"/>
                  </a:lnTo>
                  <a:lnTo>
                    <a:pt x="202" y="241"/>
                  </a:lnTo>
                  <a:lnTo>
                    <a:pt x="177" y="241"/>
                  </a:lnTo>
                  <a:lnTo>
                    <a:pt x="172" y="246"/>
                  </a:lnTo>
                  <a:lnTo>
                    <a:pt x="172" y="282"/>
                  </a:lnTo>
                  <a:lnTo>
                    <a:pt x="119" y="282"/>
                  </a:lnTo>
                  <a:lnTo>
                    <a:pt x="119" y="246"/>
                  </a:lnTo>
                  <a:lnTo>
                    <a:pt x="114" y="241"/>
                  </a:lnTo>
                  <a:lnTo>
                    <a:pt x="89" y="241"/>
                  </a:lnTo>
                  <a:lnTo>
                    <a:pt x="89" y="82"/>
                  </a:lnTo>
                  <a:lnTo>
                    <a:pt x="114" y="82"/>
                  </a:lnTo>
                  <a:lnTo>
                    <a:pt x="119" y="75"/>
                  </a:lnTo>
                  <a:lnTo>
                    <a:pt x="119" y="39"/>
                  </a:lnTo>
                  <a:close/>
                  <a:moveTo>
                    <a:pt x="89" y="488"/>
                  </a:moveTo>
                  <a:lnTo>
                    <a:pt x="260" y="488"/>
                  </a:lnTo>
                  <a:lnTo>
                    <a:pt x="260" y="524"/>
                  </a:lnTo>
                  <a:lnTo>
                    <a:pt x="265" y="531"/>
                  </a:lnTo>
                  <a:lnTo>
                    <a:pt x="290" y="531"/>
                  </a:lnTo>
                  <a:lnTo>
                    <a:pt x="290" y="565"/>
                  </a:lnTo>
                  <a:lnTo>
                    <a:pt x="265" y="565"/>
                  </a:lnTo>
                  <a:lnTo>
                    <a:pt x="260" y="570"/>
                  </a:lnTo>
                  <a:lnTo>
                    <a:pt x="260" y="608"/>
                  </a:lnTo>
                  <a:lnTo>
                    <a:pt x="206" y="608"/>
                  </a:lnTo>
                  <a:lnTo>
                    <a:pt x="202" y="613"/>
                  </a:lnTo>
                  <a:lnTo>
                    <a:pt x="202" y="644"/>
                  </a:lnTo>
                  <a:lnTo>
                    <a:pt x="119" y="644"/>
                  </a:lnTo>
                  <a:lnTo>
                    <a:pt x="119" y="613"/>
                  </a:lnTo>
                  <a:lnTo>
                    <a:pt x="114" y="608"/>
                  </a:lnTo>
                  <a:lnTo>
                    <a:pt x="64" y="608"/>
                  </a:lnTo>
                  <a:lnTo>
                    <a:pt x="64" y="531"/>
                  </a:lnTo>
                  <a:lnTo>
                    <a:pt x="85" y="531"/>
                  </a:lnTo>
                  <a:lnTo>
                    <a:pt x="89" y="524"/>
                  </a:lnTo>
                  <a:lnTo>
                    <a:pt x="89" y="488"/>
                  </a:lnTo>
                  <a:close/>
                  <a:moveTo>
                    <a:pt x="89" y="0"/>
                  </a:moveTo>
                  <a:lnTo>
                    <a:pt x="290" y="0"/>
                  </a:lnTo>
                  <a:lnTo>
                    <a:pt x="294" y="5"/>
                  </a:lnTo>
                  <a:lnTo>
                    <a:pt x="294" y="34"/>
                  </a:lnTo>
                  <a:lnTo>
                    <a:pt x="290" y="39"/>
                  </a:lnTo>
                  <a:lnTo>
                    <a:pt x="235" y="39"/>
                  </a:lnTo>
                  <a:lnTo>
                    <a:pt x="235" y="75"/>
                  </a:lnTo>
                  <a:lnTo>
                    <a:pt x="260" y="75"/>
                  </a:lnTo>
                  <a:lnTo>
                    <a:pt x="265" y="82"/>
                  </a:lnTo>
                  <a:lnTo>
                    <a:pt x="265" y="241"/>
                  </a:lnTo>
                  <a:lnTo>
                    <a:pt x="260" y="246"/>
                  </a:lnTo>
                  <a:lnTo>
                    <a:pt x="235" y="246"/>
                  </a:lnTo>
                  <a:lnTo>
                    <a:pt x="235" y="282"/>
                  </a:lnTo>
                  <a:lnTo>
                    <a:pt x="232" y="287"/>
                  </a:lnTo>
                  <a:lnTo>
                    <a:pt x="206" y="287"/>
                  </a:lnTo>
                  <a:lnTo>
                    <a:pt x="206" y="323"/>
                  </a:lnTo>
                  <a:lnTo>
                    <a:pt x="202" y="330"/>
                  </a:lnTo>
                  <a:lnTo>
                    <a:pt x="119" y="330"/>
                  </a:lnTo>
                  <a:lnTo>
                    <a:pt x="119" y="360"/>
                  </a:lnTo>
                  <a:lnTo>
                    <a:pt x="114" y="365"/>
                  </a:lnTo>
                  <a:lnTo>
                    <a:pt x="89" y="365"/>
                  </a:lnTo>
                  <a:lnTo>
                    <a:pt x="89" y="399"/>
                  </a:lnTo>
                  <a:lnTo>
                    <a:pt x="232" y="399"/>
                  </a:lnTo>
                  <a:lnTo>
                    <a:pt x="235" y="406"/>
                  </a:lnTo>
                  <a:lnTo>
                    <a:pt x="235" y="442"/>
                  </a:lnTo>
                  <a:lnTo>
                    <a:pt x="290" y="442"/>
                  </a:lnTo>
                  <a:lnTo>
                    <a:pt x="294" y="447"/>
                  </a:lnTo>
                  <a:lnTo>
                    <a:pt x="294" y="483"/>
                  </a:lnTo>
                  <a:lnTo>
                    <a:pt x="315" y="483"/>
                  </a:lnTo>
                  <a:lnTo>
                    <a:pt x="320" y="488"/>
                  </a:lnTo>
                  <a:lnTo>
                    <a:pt x="320" y="608"/>
                  </a:lnTo>
                  <a:lnTo>
                    <a:pt x="315" y="613"/>
                  </a:lnTo>
                  <a:lnTo>
                    <a:pt x="294" y="613"/>
                  </a:lnTo>
                  <a:lnTo>
                    <a:pt x="294" y="644"/>
                  </a:lnTo>
                  <a:lnTo>
                    <a:pt x="290" y="649"/>
                  </a:lnTo>
                  <a:lnTo>
                    <a:pt x="235" y="649"/>
                  </a:lnTo>
                  <a:lnTo>
                    <a:pt x="235" y="683"/>
                  </a:lnTo>
                  <a:lnTo>
                    <a:pt x="232" y="690"/>
                  </a:lnTo>
                  <a:lnTo>
                    <a:pt x="64" y="690"/>
                  </a:lnTo>
                  <a:lnTo>
                    <a:pt x="59" y="683"/>
                  </a:lnTo>
                  <a:lnTo>
                    <a:pt x="59" y="649"/>
                  </a:lnTo>
                  <a:lnTo>
                    <a:pt x="4" y="649"/>
                  </a:lnTo>
                  <a:lnTo>
                    <a:pt x="0" y="644"/>
                  </a:lnTo>
                  <a:lnTo>
                    <a:pt x="0" y="531"/>
                  </a:lnTo>
                  <a:lnTo>
                    <a:pt x="4" y="524"/>
                  </a:lnTo>
                  <a:lnTo>
                    <a:pt x="30" y="524"/>
                  </a:lnTo>
                  <a:lnTo>
                    <a:pt x="30" y="488"/>
                  </a:lnTo>
                  <a:lnTo>
                    <a:pt x="34" y="483"/>
                  </a:lnTo>
                  <a:lnTo>
                    <a:pt x="59" y="483"/>
                  </a:lnTo>
                  <a:lnTo>
                    <a:pt x="59" y="447"/>
                  </a:lnTo>
                  <a:lnTo>
                    <a:pt x="34" y="447"/>
                  </a:lnTo>
                  <a:lnTo>
                    <a:pt x="30" y="442"/>
                  </a:lnTo>
                  <a:lnTo>
                    <a:pt x="30" y="365"/>
                  </a:lnTo>
                  <a:lnTo>
                    <a:pt x="34" y="360"/>
                  </a:lnTo>
                  <a:lnTo>
                    <a:pt x="59" y="360"/>
                  </a:lnTo>
                  <a:lnTo>
                    <a:pt x="59" y="246"/>
                  </a:lnTo>
                  <a:lnTo>
                    <a:pt x="34" y="246"/>
                  </a:lnTo>
                  <a:lnTo>
                    <a:pt x="30" y="241"/>
                  </a:lnTo>
                  <a:lnTo>
                    <a:pt x="30" y="82"/>
                  </a:lnTo>
                  <a:lnTo>
                    <a:pt x="34" y="75"/>
                  </a:lnTo>
                  <a:lnTo>
                    <a:pt x="59" y="75"/>
                  </a:lnTo>
                  <a:lnTo>
                    <a:pt x="59" y="39"/>
                  </a:lnTo>
                  <a:lnTo>
                    <a:pt x="64" y="34"/>
                  </a:lnTo>
                  <a:lnTo>
                    <a:pt x="85" y="34"/>
                  </a:lnTo>
                  <a:lnTo>
                    <a:pt x="85" y="5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9" name="Freeform 27">
              <a:extLst>
                <a:ext uri="{FF2B5EF4-FFF2-40B4-BE49-F238E27FC236}">
                  <a16:creationId xmlns:a16="http://schemas.microsoft.com/office/drawing/2014/main" id="{F3567966-1212-C6B2-719C-4D502EE6B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" y="3072"/>
              <a:ext cx="28" cy="157"/>
            </a:xfrm>
            <a:custGeom>
              <a:avLst/>
              <a:gdLst>
                <a:gd name="T0" fmla="*/ 4 w 127"/>
                <a:gd name="T1" fmla="*/ 209 h 698"/>
                <a:gd name="T2" fmla="*/ 90 w 127"/>
                <a:gd name="T3" fmla="*/ 209 h 698"/>
                <a:gd name="T4" fmla="*/ 95 w 127"/>
                <a:gd name="T5" fmla="*/ 214 h 698"/>
                <a:gd name="T6" fmla="*/ 95 w 127"/>
                <a:gd name="T7" fmla="*/ 651 h 698"/>
                <a:gd name="T8" fmla="*/ 121 w 127"/>
                <a:gd name="T9" fmla="*/ 651 h 698"/>
                <a:gd name="T10" fmla="*/ 126 w 127"/>
                <a:gd name="T11" fmla="*/ 656 h 698"/>
                <a:gd name="T12" fmla="*/ 126 w 127"/>
                <a:gd name="T13" fmla="*/ 692 h 698"/>
                <a:gd name="T14" fmla="*/ 121 w 127"/>
                <a:gd name="T15" fmla="*/ 697 h 698"/>
                <a:gd name="T16" fmla="*/ 4 w 127"/>
                <a:gd name="T17" fmla="*/ 697 h 698"/>
                <a:gd name="T18" fmla="*/ 0 w 127"/>
                <a:gd name="T19" fmla="*/ 692 h 698"/>
                <a:gd name="T20" fmla="*/ 0 w 127"/>
                <a:gd name="T21" fmla="*/ 656 h 698"/>
                <a:gd name="T22" fmla="*/ 4 w 127"/>
                <a:gd name="T23" fmla="*/ 651 h 698"/>
                <a:gd name="T24" fmla="*/ 32 w 127"/>
                <a:gd name="T25" fmla="*/ 651 h 698"/>
                <a:gd name="T26" fmla="*/ 32 w 127"/>
                <a:gd name="T27" fmla="*/ 248 h 698"/>
                <a:gd name="T28" fmla="*/ 4 w 127"/>
                <a:gd name="T29" fmla="*/ 248 h 698"/>
                <a:gd name="T30" fmla="*/ 0 w 127"/>
                <a:gd name="T31" fmla="*/ 243 h 698"/>
                <a:gd name="T32" fmla="*/ 0 w 127"/>
                <a:gd name="T33" fmla="*/ 214 h 698"/>
                <a:gd name="T34" fmla="*/ 4 w 127"/>
                <a:gd name="T35" fmla="*/ 209 h 698"/>
                <a:gd name="T36" fmla="*/ 36 w 127"/>
                <a:gd name="T37" fmla="*/ 0 h 698"/>
                <a:gd name="T38" fmla="*/ 90 w 127"/>
                <a:gd name="T39" fmla="*/ 0 h 698"/>
                <a:gd name="T40" fmla="*/ 95 w 127"/>
                <a:gd name="T41" fmla="*/ 7 h 698"/>
                <a:gd name="T42" fmla="*/ 95 w 127"/>
                <a:gd name="T43" fmla="*/ 84 h 698"/>
                <a:gd name="T44" fmla="*/ 90 w 127"/>
                <a:gd name="T45" fmla="*/ 89 h 698"/>
                <a:gd name="T46" fmla="*/ 36 w 127"/>
                <a:gd name="T47" fmla="*/ 89 h 698"/>
                <a:gd name="T48" fmla="*/ 32 w 127"/>
                <a:gd name="T49" fmla="*/ 84 h 698"/>
                <a:gd name="T50" fmla="*/ 32 w 127"/>
                <a:gd name="T51" fmla="*/ 7 h 698"/>
                <a:gd name="T52" fmla="*/ 36 w 127"/>
                <a:gd name="T53" fmla="*/ 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7" h="698">
                  <a:moveTo>
                    <a:pt x="4" y="209"/>
                  </a:moveTo>
                  <a:lnTo>
                    <a:pt x="90" y="209"/>
                  </a:lnTo>
                  <a:lnTo>
                    <a:pt x="95" y="214"/>
                  </a:lnTo>
                  <a:lnTo>
                    <a:pt x="95" y="651"/>
                  </a:lnTo>
                  <a:lnTo>
                    <a:pt x="121" y="651"/>
                  </a:lnTo>
                  <a:lnTo>
                    <a:pt x="126" y="656"/>
                  </a:lnTo>
                  <a:lnTo>
                    <a:pt x="126" y="692"/>
                  </a:lnTo>
                  <a:lnTo>
                    <a:pt x="121" y="697"/>
                  </a:lnTo>
                  <a:lnTo>
                    <a:pt x="4" y="697"/>
                  </a:lnTo>
                  <a:lnTo>
                    <a:pt x="0" y="692"/>
                  </a:lnTo>
                  <a:lnTo>
                    <a:pt x="0" y="656"/>
                  </a:lnTo>
                  <a:lnTo>
                    <a:pt x="4" y="651"/>
                  </a:lnTo>
                  <a:lnTo>
                    <a:pt x="32" y="651"/>
                  </a:lnTo>
                  <a:lnTo>
                    <a:pt x="32" y="248"/>
                  </a:lnTo>
                  <a:lnTo>
                    <a:pt x="4" y="248"/>
                  </a:lnTo>
                  <a:lnTo>
                    <a:pt x="0" y="243"/>
                  </a:lnTo>
                  <a:lnTo>
                    <a:pt x="0" y="214"/>
                  </a:lnTo>
                  <a:lnTo>
                    <a:pt x="4" y="209"/>
                  </a:lnTo>
                  <a:close/>
                  <a:moveTo>
                    <a:pt x="36" y="0"/>
                  </a:moveTo>
                  <a:lnTo>
                    <a:pt x="90" y="0"/>
                  </a:lnTo>
                  <a:lnTo>
                    <a:pt x="95" y="7"/>
                  </a:lnTo>
                  <a:lnTo>
                    <a:pt x="95" y="84"/>
                  </a:lnTo>
                  <a:lnTo>
                    <a:pt x="90" y="89"/>
                  </a:lnTo>
                  <a:lnTo>
                    <a:pt x="36" y="89"/>
                  </a:lnTo>
                  <a:lnTo>
                    <a:pt x="32" y="84"/>
                  </a:lnTo>
                  <a:lnTo>
                    <a:pt x="32" y="7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0" name="Freeform 28">
              <a:extLst>
                <a:ext uri="{FF2B5EF4-FFF2-40B4-BE49-F238E27FC236}">
                  <a16:creationId xmlns:a16="http://schemas.microsoft.com/office/drawing/2014/main" id="{C46C312C-9F95-5DE7-E1EA-6542EB92D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" y="3119"/>
              <a:ext cx="75" cy="110"/>
            </a:xfrm>
            <a:custGeom>
              <a:avLst/>
              <a:gdLst>
                <a:gd name="T0" fmla="*/ 5 w 335"/>
                <a:gd name="T1" fmla="*/ 0 h 489"/>
                <a:gd name="T2" fmla="*/ 88 w 335"/>
                <a:gd name="T3" fmla="*/ 0 h 489"/>
                <a:gd name="T4" fmla="*/ 93 w 335"/>
                <a:gd name="T5" fmla="*/ 5 h 489"/>
                <a:gd name="T6" fmla="*/ 93 w 335"/>
                <a:gd name="T7" fmla="*/ 75 h 489"/>
                <a:gd name="T8" fmla="*/ 119 w 335"/>
                <a:gd name="T9" fmla="*/ 75 h 489"/>
                <a:gd name="T10" fmla="*/ 119 w 335"/>
                <a:gd name="T11" fmla="*/ 39 h 489"/>
                <a:gd name="T12" fmla="*/ 123 w 335"/>
                <a:gd name="T13" fmla="*/ 34 h 489"/>
                <a:gd name="T14" fmla="*/ 150 w 335"/>
                <a:gd name="T15" fmla="*/ 34 h 489"/>
                <a:gd name="T16" fmla="*/ 150 w 335"/>
                <a:gd name="T17" fmla="*/ 5 h 489"/>
                <a:gd name="T18" fmla="*/ 154 w 335"/>
                <a:gd name="T19" fmla="*/ 0 h 489"/>
                <a:gd name="T20" fmla="*/ 242 w 335"/>
                <a:gd name="T21" fmla="*/ 0 h 489"/>
                <a:gd name="T22" fmla="*/ 246 w 335"/>
                <a:gd name="T23" fmla="*/ 5 h 489"/>
                <a:gd name="T24" fmla="*/ 246 w 335"/>
                <a:gd name="T25" fmla="*/ 34 h 489"/>
                <a:gd name="T26" fmla="*/ 274 w 335"/>
                <a:gd name="T27" fmla="*/ 34 h 489"/>
                <a:gd name="T28" fmla="*/ 278 w 335"/>
                <a:gd name="T29" fmla="*/ 39 h 489"/>
                <a:gd name="T30" fmla="*/ 278 w 335"/>
                <a:gd name="T31" fmla="*/ 75 h 489"/>
                <a:gd name="T32" fmla="*/ 304 w 335"/>
                <a:gd name="T33" fmla="*/ 75 h 489"/>
                <a:gd name="T34" fmla="*/ 308 w 335"/>
                <a:gd name="T35" fmla="*/ 82 h 489"/>
                <a:gd name="T36" fmla="*/ 308 w 335"/>
                <a:gd name="T37" fmla="*/ 442 h 489"/>
                <a:gd name="T38" fmla="*/ 330 w 335"/>
                <a:gd name="T39" fmla="*/ 442 h 489"/>
                <a:gd name="T40" fmla="*/ 334 w 335"/>
                <a:gd name="T41" fmla="*/ 447 h 489"/>
                <a:gd name="T42" fmla="*/ 334 w 335"/>
                <a:gd name="T43" fmla="*/ 483 h 489"/>
                <a:gd name="T44" fmla="*/ 330 w 335"/>
                <a:gd name="T45" fmla="*/ 488 h 489"/>
                <a:gd name="T46" fmla="*/ 216 w 335"/>
                <a:gd name="T47" fmla="*/ 488 h 489"/>
                <a:gd name="T48" fmla="*/ 211 w 335"/>
                <a:gd name="T49" fmla="*/ 483 h 489"/>
                <a:gd name="T50" fmla="*/ 211 w 335"/>
                <a:gd name="T51" fmla="*/ 447 h 489"/>
                <a:gd name="T52" fmla="*/ 216 w 335"/>
                <a:gd name="T53" fmla="*/ 442 h 489"/>
                <a:gd name="T54" fmla="*/ 242 w 335"/>
                <a:gd name="T55" fmla="*/ 442 h 489"/>
                <a:gd name="T56" fmla="*/ 242 w 335"/>
                <a:gd name="T57" fmla="*/ 123 h 489"/>
                <a:gd name="T58" fmla="*/ 216 w 335"/>
                <a:gd name="T59" fmla="*/ 123 h 489"/>
                <a:gd name="T60" fmla="*/ 211 w 335"/>
                <a:gd name="T61" fmla="*/ 116 h 489"/>
                <a:gd name="T62" fmla="*/ 211 w 335"/>
                <a:gd name="T63" fmla="*/ 82 h 489"/>
                <a:gd name="T64" fmla="*/ 123 w 335"/>
                <a:gd name="T65" fmla="*/ 82 h 489"/>
                <a:gd name="T66" fmla="*/ 123 w 335"/>
                <a:gd name="T67" fmla="*/ 116 h 489"/>
                <a:gd name="T68" fmla="*/ 119 w 335"/>
                <a:gd name="T69" fmla="*/ 123 h 489"/>
                <a:gd name="T70" fmla="*/ 93 w 335"/>
                <a:gd name="T71" fmla="*/ 123 h 489"/>
                <a:gd name="T72" fmla="*/ 93 w 335"/>
                <a:gd name="T73" fmla="*/ 442 h 489"/>
                <a:gd name="T74" fmla="*/ 119 w 335"/>
                <a:gd name="T75" fmla="*/ 442 h 489"/>
                <a:gd name="T76" fmla="*/ 123 w 335"/>
                <a:gd name="T77" fmla="*/ 447 h 489"/>
                <a:gd name="T78" fmla="*/ 123 w 335"/>
                <a:gd name="T79" fmla="*/ 483 h 489"/>
                <a:gd name="T80" fmla="*/ 119 w 335"/>
                <a:gd name="T81" fmla="*/ 488 h 489"/>
                <a:gd name="T82" fmla="*/ 5 w 335"/>
                <a:gd name="T83" fmla="*/ 488 h 489"/>
                <a:gd name="T84" fmla="*/ 0 w 335"/>
                <a:gd name="T85" fmla="*/ 483 h 489"/>
                <a:gd name="T86" fmla="*/ 0 w 335"/>
                <a:gd name="T87" fmla="*/ 447 h 489"/>
                <a:gd name="T88" fmla="*/ 5 w 335"/>
                <a:gd name="T89" fmla="*/ 442 h 489"/>
                <a:gd name="T90" fmla="*/ 32 w 335"/>
                <a:gd name="T91" fmla="*/ 442 h 489"/>
                <a:gd name="T92" fmla="*/ 32 w 335"/>
                <a:gd name="T93" fmla="*/ 39 h 489"/>
                <a:gd name="T94" fmla="*/ 5 w 335"/>
                <a:gd name="T95" fmla="*/ 39 h 489"/>
                <a:gd name="T96" fmla="*/ 0 w 335"/>
                <a:gd name="T97" fmla="*/ 34 h 489"/>
                <a:gd name="T98" fmla="*/ 0 w 335"/>
                <a:gd name="T99" fmla="*/ 5 h 489"/>
                <a:gd name="T100" fmla="*/ 5 w 335"/>
                <a:gd name="T101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489">
                  <a:moveTo>
                    <a:pt x="5" y="0"/>
                  </a:moveTo>
                  <a:lnTo>
                    <a:pt x="88" y="0"/>
                  </a:lnTo>
                  <a:lnTo>
                    <a:pt x="93" y="5"/>
                  </a:lnTo>
                  <a:lnTo>
                    <a:pt x="93" y="75"/>
                  </a:lnTo>
                  <a:lnTo>
                    <a:pt x="119" y="75"/>
                  </a:lnTo>
                  <a:lnTo>
                    <a:pt x="119" y="39"/>
                  </a:lnTo>
                  <a:lnTo>
                    <a:pt x="123" y="34"/>
                  </a:lnTo>
                  <a:lnTo>
                    <a:pt x="150" y="34"/>
                  </a:lnTo>
                  <a:lnTo>
                    <a:pt x="150" y="5"/>
                  </a:lnTo>
                  <a:lnTo>
                    <a:pt x="154" y="0"/>
                  </a:lnTo>
                  <a:lnTo>
                    <a:pt x="242" y="0"/>
                  </a:lnTo>
                  <a:lnTo>
                    <a:pt x="246" y="5"/>
                  </a:lnTo>
                  <a:lnTo>
                    <a:pt x="246" y="34"/>
                  </a:lnTo>
                  <a:lnTo>
                    <a:pt x="274" y="34"/>
                  </a:lnTo>
                  <a:lnTo>
                    <a:pt x="278" y="39"/>
                  </a:lnTo>
                  <a:lnTo>
                    <a:pt x="278" y="75"/>
                  </a:lnTo>
                  <a:lnTo>
                    <a:pt x="304" y="75"/>
                  </a:lnTo>
                  <a:lnTo>
                    <a:pt x="308" y="82"/>
                  </a:lnTo>
                  <a:lnTo>
                    <a:pt x="308" y="442"/>
                  </a:lnTo>
                  <a:lnTo>
                    <a:pt x="330" y="442"/>
                  </a:lnTo>
                  <a:lnTo>
                    <a:pt x="334" y="447"/>
                  </a:lnTo>
                  <a:lnTo>
                    <a:pt x="334" y="483"/>
                  </a:lnTo>
                  <a:lnTo>
                    <a:pt x="330" y="488"/>
                  </a:lnTo>
                  <a:lnTo>
                    <a:pt x="216" y="488"/>
                  </a:lnTo>
                  <a:lnTo>
                    <a:pt x="211" y="483"/>
                  </a:lnTo>
                  <a:lnTo>
                    <a:pt x="211" y="447"/>
                  </a:lnTo>
                  <a:lnTo>
                    <a:pt x="216" y="442"/>
                  </a:lnTo>
                  <a:lnTo>
                    <a:pt x="242" y="442"/>
                  </a:lnTo>
                  <a:lnTo>
                    <a:pt x="242" y="123"/>
                  </a:lnTo>
                  <a:lnTo>
                    <a:pt x="216" y="123"/>
                  </a:lnTo>
                  <a:lnTo>
                    <a:pt x="211" y="116"/>
                  </a:lnTo>
                  <a:lnTo>
                    <a:pt x="211" y="82"/>
                  </a:lnTo>
                  <a:lnTo>
                    <a:pt x="123" y="82"/>
                  </a:lnTo>
                  <a:lnTo>
                    <a:pt x="123" y="116"/>
                  </a:lnTo>
                  <a:lnTo>
                    <a:pt x="119" y="123"/>
                  </a:lnTo>
                  <a:lnTo>
                    <a:pt x="93" y="123"/>
                  </a:lnTo>
                  <a:lnTo>
                    <a:pt x="93" y="442"/>
                  </a:lnTo>
                  <a:lnTo>
                    <a:pt x="119" y="442"/>
                  </a:lnTo>
                  <a:lnTo>
                    <a:pt x="123" y="447"/>
                  </a:lnTo>
                  <a:lnTo>
                    <a:pt x="123" y="483"/>
                  </a:lnTo>
                  <a:lnTo>
                    <a:pt x="119" y="488"/>
                  </a:lnTo>
                  <a:lnTo>
                    <a:pt x="5" y="488"/>
                  </a:lnTo>
                  <a:lnTo>
                    <a:pt x="0" y="483"/>
                  </a:lnTo>
                  <a:lnTo>
                    <a:pt x="0" y="447"/>
                  </a:lnTo>
                  <a:lnTo>
                    <a:pt x="5" y="442"/>
                  </a:lnTo>
                  <a:lnTo>
                    <a:pt x="32" y="442"/>
                  </a:lnTo>
                  <a:lnTo>
                    <a:pt x="32" y="39"/>
                  </a:lnTo>
                  <a:lnTo>
                    <a:pt x="5" y="39"/>
                  </a:lnTo>
                  <a:lnTo>
                    <a:pt x="0" y="34"/>
                  </a:lnTo>
                  <a:lnTo>
                    <a:pt x="0" y="5"/>
                  </a:lnTo>
                  <a:lnTo>
                    <a:pt x="5" y="0"/>
                  </a:lnTo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1" name="Freeform 29">
              <a:extLst>
                <a:ext uri="{FF2B5EF4-FFF2-40B4-BE49-F238E27FC236}">
                  <a16:creationId xmlns:a16="http://schemas.microsoft.com/office/drawing/2014/main" id="{46E863BB-9896-E2A1-4900-BAE75AF4B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2" y="3119"/>
              <a:ext cx="60" cy="110"/>
            </a:xfrm>
            <a:custGeom>
              <a:avLst/>
              <a:gdLst>
                <a:gd name="T0" fmla="*/ 90 w 268"/>
                <a:gd name="T1" fmla="*/ 39 h 489"/>
                <a:gd name="T2" fmla="*/ 174 w 268"/>
                <a:gd name="T3" fmla="*/ 39 h 489"/>
                <a:gd name="T4" fmla="*/ 174 w 268"/>
                <a:gd name="T5" fmla="*/ 75 h 489"/>
                <a:gd name="T6" fmla="*/ 178 w 268"/>
                <a:gd name="T7" fmla="*/ 82 h 489"/>
                <a:gd name="T8" fmla="*/ 203 w 268"/>
                <a:gd name="T9" fmla="*/ 82 h 489"/>
                <a:gd name="T10" fmla="*/ 203 w 268"/>
                <a:gd name="T11" fmla="*/ 158 h 489"/>
                <a:gd name="T12" fmla="*/ 64 w 268"/>
                <a:gd name="T13" fmla="*/ 158 h 489"/>
                <a:gd name="T14" fmla="*/ 64 w 268"/>
                <a:gd name="T15" fmla="*/ 82 h 489"/>
                <a:gd name="T16" fmla="*/ 86 w 268"/>
                <a:gd name="T17" fmla="*/ 82 h 489"/>
                <a:gd name="T18" fmla="*/ 90 w 268"/>
                <a:gd name="T19" fmla="*/ 75 h 489"/>
                <a:gd name="T20" fmla="*/ 90 w 268"/>
                <a:gd name="T21" fmla="*/ 39 h 489"/>
                <a:gd name="T22" fmla="*/ 90 w 268"/>
                <a:gd name="T23" fmla="*/ 0 h 489"/>
                <a:gd name="T24" fmla="*/ 203 w 268"/>
                <a:gd name="T25" fmla="*/ 0 h 489"/>
                <a:gd name="T26" fmla="*/ 208 w 268"/>
                <a:gd name="T27" fmla="*/ 5 h 489"/>
                <a:gd name="T28" fmla="*/ 208 w 268"/>
                <a:gd name="T29" fmla="*/ 34 h 489"/>
                <a:gd name="T30" fmla="*/ 233 w 268"/>
                <a:gd name="T31" fmla="*/ 34 h 489"/>
                <a:gd name="T32" fmla="*/ 238 w 268"/>
                <a:gd name="T33" fmla="*/ 39 h 489"/>
                <a:gd name="T34" fmla="*/ 238 w 268"/>
                <a:gd name="T35" fmla="*/ 75 h 489"/>
                <a:gd name="T36" fmla="*/ 263 w 268"/>
                <a:gd name="T37" fmla="*/ 75 h 489"/>
                <a:gd name="T38" fmla="*/ 267 w 268"/>
                <a:gd name="T39" fmla="*/ 82 h 489"/>
                <a:gd name="T40" fmla="*/ 267 w 268"/>
                <a:gd name="T41" fmla="*/ 199 h 489"/>
                <a:gd name="T42" fmla="*/ 263 w 268"/>
                <a:gd name="T43" fmla="*/ 205 h 489"/>
                <a:gd name="T44" fmla="*/ 64 w 268"/>
                <a:gd name="T45" fmla="*/ 205 h 489"/>
                <a:gd name="T46" fmla="*/ 64 w 268"/>
                <a:gd name="T47" fmla="*/ 323 h 489"/>
                <a:gd name="T48" fmla="*/ 86 w 268"/>
                <a:gd name="T49" fmla="*/ 323 h 489"/>
                <a:gd name="T50" fmla="*/ 90 w 268"/>
                <a:gd name="T51" fmla="*/ 330 h 489"/>
                <a:gd name="T52" fmla="*/ 90 w 268"/>
                <a:gd name="T53" fmla="*/ 360 h 489"/>
                <a:gd name="T54" fmla="*/ 116 w 268"/>
                <a:gd name="T55" fmla="*/ 360 h 489"/>
                <a:gd name="T56" fmla="*/ 120 w 268"/>
                <a:gd name="T57" fmla="*/ 365 h 489"/>
                <a:gd name="T58" fmla="*/ 120 w 268"/>
                <a:gd name="T59" fmla="*/ 399 h 489"/>
                <a:gd name="T60" fmla="*/ 233 w 268"/>
                <a:gd name="T61" fmla="*/ 399 h 489"/>
                <a:gd name="T62" fmla="*/ 233 w 268"/>
                <a:gd name="T63" fmla="*/ 365 h 489"/>
                <a:gd name="T64" fmla="*/ 238 w 268"/>
                <a:gd name="T65" fmla="*/ 360 h 489"/>
                <a:gd name="T66" fmla="*/ 263 w 268"/>
                <a:gd name="T67" fmla="*/ 360 h 489"/>
                <a:gd name="T68" fmla="*/ 267 w 268"/>
                <a:gd name="T69" fmla="*/ 365 h 489"/>
                <a:gd name="T70" fmla="*/ 267 w 268"/>
                <a:gd name="T71" fmla="*/ 399 h 489"/>
                <a:gd name="T72" fmla="*/ 263 w 268"/>
                <a:gd name="T73" fmla="*/ 406 h 489"/>
                <a:gd name="T74" fmla="*/ 238 w 268"/>
                <a:gd name="T75" fmla="*/ 406 h 489"/>
                <a:gd name="T76" fmla="*/ 238 w 268"/>
                <a:gd name="T77" fmla="*/ 442 h 489"/>
                <a:gd name="T78" fmla="*/ 233 w 268"/>
                <a:gd name="T79" fmla="*/ 447 h 489"/>
                <a:gd name="T80" fmla="*/ 208 w 268"/>
                <a:gd name="T81" fmla="*/ 447 h 489"/>
                <a:gd name="T82" fmla="*/ 208 w 268"/>
                <a:gd name="T83" fmla="*/ 483 h 489"/>
                <a:gd name="T84" fmla="*/ 203 w 268"/>
                <a:gd name="T85" fmla="*/ 488 h 489"/>
                <a:gd name="T86" fmla="*/ 90 w 268"/>
                <a:gd name="T87" fmla="*/ 488 h 489"/>
                <a:gd name="T88" fmla="*/ 86 w 268"/>
                <a:gd name="T89" fmla="*/ 483 h 489"/>
                <a:gd name="T90" fmla="*/ 86 w 268"/>
                <a:gd name="T91" fmla="*/ 447 h 489"/>
                <a:gd name="T92" fmla="*/ 34 w 268"/>
                <a:gd name="T93" fmla="*/ 447 h 489"/>
                <a:gd name="T94" fmla="*/ 30 w 268"/>
                <a:gd name="T95" fmla="*/ 442 h 489"/>
                <a:gd name="T96" fmla="*/ 30 w 268"/>
                <a:gd name="T97" fmla="*/ 365 h 489"/>
                <a:gd name="T98" fmla="*/ 5 w 268"/>
                <a:gd name="T99" fmla="*/ 365 h 489"/>
                <a:gd name="T100" fmla="*/ 0 w 268"/>
                <a:gd name="T101" fmla="*/ 360 h 489"/>
                <a:gd name="T102" fmla="*/ 0 w 268"/>
                <a:gd name="T103" fmla="*/ 123 h 489"/>
                <a:gd name="T104" fmla="*/ 5 w 268"/>
                <a:gd name="T105" fmla="*/ 116 h 489"/>
                <a:gd name="T106" fmla="*/ 30 w 268"/>
                <a:gd name="T107" fmla="*/ 116 h 489"/>
                <a:gd name="T108" fmla="*/ 30 w 268"/>
                <a:gd name="T109" fmla="*/ 39 h 489"/>
                <a:gd name="T110" fmla="*/ 34 w 268"/>
                <a:gd name="T111" fmla="*/ 34 h 489"/>
                <a:gd name="T112" fmla="*/ 86 w 268"/>
                <a:gd name="T113" fmla="*/ 34 h 489"/>
                <a:gd name="T114" fmla="*/ 86 w 268"/>
                <a:gd name="T115" fmla="*/ 5 h 489"/>
                <a:gd name="T116" fmla="*/ 90 w 268"/>
                <a:gd name="T117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68" h="489">
                  <a:moveTo>
                    <a:pt x="90" y="39"/>
                  </a:moveTo>
                  <a:lnTo>
                    <a:pt x="174" y="39"/>
                  </a:lnTo>
                  <a:lnTo>
                    <a:pt x="174" y="75"/>
                  </a:lnTo>
                  <a:lnTo>
                    <a:pt x="178" y="82"/>
                  </a:lnTo>
                  <a:lnTo>
                    <a:pt x="203" y="82"/>
                  </a:lnTo>
                  <a:lnTo>
                    <a:pt x="203" y="158"/>
                  </a:lnTo>
                  <a:lnTo>
                    <a:pt x="64" y="158"/>
                  </a:lnTo>
                  <a:lnTo>
                    <a:pt x="64" y="82"/>
                  </a:lnTo>
                  <a:lnTo>
                    <a:pt x="86" y="82"/>
                  </a:lnTo>
                  <a:lnTo>
                    <a:pt x="90" y="75"/>
                  </a:lnTo>
                  <a:lnTo>
                    <a:pt x="90" y="39"/>
                  </a:lnTo>
                  <a:close/>
                  <a:moveTo>
                    <a:pt x="90" y="0"/>
                  </a:moveTo>
                  <a:lnTo>
                    <a:pt x="203" y="0"/>
                  </a:lnTo>
                  <a:lnTo>
                    <a:pt x="208" y="5"/>
                  </a:lnTo>
                  <a:lnTo>
                    <a:pt x="208" y="34"/>
                  </a:lnTo>
                  <a:lnTo>
                    <a:pt x="233" y="34"/>
                  </a:lnTo>
                  <a:lnTo>
                    <a:pt x="238" y="39"/>
                  </a:lnTo>
                  <a:lnTo>
                    <a:pt x="238" y="75"/>
                  </a:lnTo>
                  <a:lnTo>
                    <a:pt x="263" y="75"/>
                  </a:lnTo>
                  <a:lnTo>
                    <a:pt x="267" y="82"/>
                  </a:lnTo>
                  <a:lnTo>
                    <a:pt x="267" y="199"/>
                  </a:lnTo>
                  <a:lnTo>
                    <a:pt x="263" y="205"/>
                  </a:lnTo>
                  <a:lnTo>
                    <a:pt x="64" y="205"/>
                  </a:lnTo>
                  <a:lnTo>
                    <a:pt x="64" y="323"/>
                  </a:lnTo>
                  <a:lnTo>
                    <a:pt x="86" y="323"/>
                  </a:lnTo>
                  <a:lnTo>
                    <a:pt x="90" y="330"/>
                  </a:lnTo>
                  <a:lnTo>
                    <a:pt x="90" y="360"/>
                  </a:lnTo>
                  <a:lnTo>
                    <a:pt x="116" y="360"/>
                  </a:lnTo>
                  <a:lnTo>
                    <a:pt x="120" y="365"/>
                  </a:lnTo>
                  <a:lnTo>
                    <a:pt x="120" y="399"/>
                  </a:lnTo>
                  <a:lnTo>
                    <a:pt x="233" y="399"/>
                  </a:lnTo>
                  <a:lnTo>
                    <a:pt x="233" y="365"/>
                  </a:lnTo>
                  <a:lnTo>
                    <a:pt x="238" y="360"/>
                  </a:lnTo>
                  <a:lnTo>
                    <a:pt x="263" y="360"/>
                  </a:lnTo>
                  <a:lnTo>
                    <a:pt x="267" y="365"/>
                  </a:lnTo>
                  <a:lnTo>
                    <a:pt x="267" y="399"/>
                  </a:lnTo>
                  <a:lnTo>
                    <a:pt x="263" y="406"/>
                  </a:lnTo>
                  <a:lnTo>
                    <a:pt x="238" y="406"/>
                  </a:lnTo>
                  <a:lnTo>
                    <a:pt x="238" y="442"/>
                  </a:lnTo>
                  <a:lnTo>
                    <a:pt x="233" y="447"/>
                  </a:lnTo>
                  <a:lnTo>
                    <a:pt x="208" y="447"/>
                  </a:lnTo>
                  <a:lnTo>
                    <a:pt x="208" y="483"/>
                  </a:lnTo>
                  <a:lnTo>
                    <a:pt x="203" y="488"/>
                  </a:lnTo>
                  <a:lnTo>
                    <a:pt x="90" y="488"/>
                  </a:lnTo>
                  <a:lnTo>
                    <a:pt x="86" y="483"/>
                  </a:lnTo>
                  <a:lnTo>
                    <a:pt x="86" y="447"/>
                  </a:lnTo>
                  <a:lnTo>
                    <a:pt x="34" y="447"/>
                  </a:lnTo>
                  <a:lnTo>
                    <a:pt x="30" y="442"/>
                  </a:lnTo>
                  <a:lnTo>
                    <a:pt x="30" y="365"/>
                  </a:lnTo>
                  <a:lnTo>
                    <a:pt x="5" y="365"/>
                  </a:lnTo>
                  <a:lnTo>
                    <a:pt x="0" y="360"/>
                  </a:lnTo>
                  <a:lnTo>
                    <a:pt x="0" y="123"/>
                  </a:lnTo>
                  <a:lnTo>
                    <a:pt x="5" y="116"/>
                  </a:lnTo>
                  <a:lnTo>
                    <a:pt x="30" y="116"/>
                  </a:lnTo>
                  <a:lnTo>
                    <a:pt x="30" y="39"/>
                  </a:lnTo>
                  <a:lnTo>
                    <a:pt x="34" y="34"/>
                  </a:lnTo>
                  <a:lnTo>
                    <a:pt x="86" y="34"/>
                  </a:lnTo>
                  <a:lnTo>
                    <a:pt x="86" y="5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2" name="Freeform 30">
              <a:extLst>
                <a:ext uri="{FF2B5EF4-FFF2-40B4-BE49-F238E27FC236}">
                  <a16:creationId xmlns:a16="http://schemas.microsoft.com/office/drawing/2014/main" id="{C647A230-84DE-51E5-8230-5B4C89E18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6" y="3119"/>
              <a:ext cx="60" cy="110"/>
            </a:xfrm>
            <a:custGeom>
              <a:avLst/>
              <a:gdLst>
                <a:gd name="T0" fmla="*/ 90 w 268"/>
                <a:gd name="T1" fmla="*/ 39 h 489"/>
                <a:gd name="T2" fmla="*/ 175 w 268"/>
                <a:gd name="T3" fmla="*/ 39 h 489"/>
                <a:gd name="T4" fmla="*/ 175 w 268"/>
                <a:gd name="T5" fmla="*/ 75 h 489"/>
                <a:gd name="T6" fmla="*/ 179 w 268"/>
                <a:gd name="T7" fmla="*/ 82 h 489"/>
                <a:gd name="T8" fmla="*/ 205 w 268"/>
                <a:gd name="T9" fmla="*/ 82 h 489"/>
                <a:gd name="T10" fmla="*/ 205 w 268"/>
                <a:gd name="T11" fmla="*/ 158 h 489"/>
                <a:gd name="T12" fmla="*/ 64 w 268"/>
                <a:gd name="T13" fmla="*/ 158 h 489"/>
                <a:gd name="T14" fmla="*/ 64 w 268"/>
                <a:gd name="T15" fmla="*/ 82 h 489"/>
                <a:gd name="T16" fmla="*/ 86 w 268"/>
                <a:gd name="T17" fmla="*/ 82 h 489"/>
                <a:gd name="T18" fmla="*/ 90 w 268"/>
                <a:gd name="T19" fmla="*/ 75 h 489"/>
                <a:gd name="T20" fmla="*/ 90 w 268"/>
                <a:gd name="T21" fmla="*/ 39 h 489"/>
                <a:gd name="T22" fmla="*/ 90 w 268"/>
                <a:gd name="T23" fmla="*/ 0 h 489"/>
                <a:gd name="T24" fmla="*/ 205 w 268"/>
                <a:gd name="T25" fmla="*/ 0 h 489"/>
                <a:gd name="T26" fmla="*/ 209 w 268"/>
                <a:gd name="T27" fmla="*/ 5 h 489"/>
                <a:gd name="T28" fmla="*/ 209 w 268"/>
                <a:gd name="T29" fmla="*/ 34 h 489"/>
                <a:gd name="T30" fmla="*/ 234 w 268"/>
                <a:gd name="T31" fmla="*/ 34 h 489"/>
                <a:gd name="T32" fmla="*/ 239 w 268"/>
                <a:gd name="T33" fmla="*/ 39 h 489"/>
                <a:gd name="T34" fmla="*/ 239 w 268"/>
                <a:gd name="T35" fmla="*/ 75 h 489"/>
                <a:gd name="T36" fmla="*/ 263 w 268"/>
                <a:gd name="T37" fmla="*/ 75 h 489"/>
                <a:gd name="T38" fmla="*/ 267 w 268"/>
                <a:gd name="T39" fmla="*/ 82 h 489"/>
                <a:gd name="T40" fmla="*/ 267 w 268"/>
                <a:gd name="T41" fmla="*/ 199 h 489"/>
                <a:gd name="T42" fmla="*/ 263 w 268"/>
                <a:gd name="T43" fmla="*/ 205 h 489"/>
                <a:gd name="T44" fmla="*/ 64 w 268"/>
                <a:gd name="T45" fmla="*/ 205 h 489"/>
                <a:gd name="T46" fmla="*/ 64 w 268"/>
                <a:gd name="T47" fmla="*/ 323 h 489"/>
                <a:gd name="T48" fmla="*/ 86 w 268"/>
                <a:gd name="T49" fmla="*/ 323 h 489"/>
                <a:gd name="T50" fmla="*/ 90 w 268"/>
                <a:gd name="T51" fmla="*/ 330 h 489"/>
                <a:gd name="T52" fmla="*/ 90 w 268"/>
                <a:gd name="T53" fmla="*/ 360 h 489"/>
                <a:gd name="T54" fmla="*/ 116 w 268"/>
                <a:gd name="T55" fmla="*/ 360 h 489"/>
                <a:gd name="T56" fmla="*/ 120 w 268"/>
                <a:gd name="T57" fmla="*/ 365 h 489"/>
                <a:gd name="T58" fmla="*/ 120 w 268"/>
                <a:gd name="T59" fmla="*/ 399 h 489"/>
                <a:gd name="T60" fmla="*/ 234 w 268"/>
                <a:gd name="T61" fmla="*/ 399 h 489"/>
                <a:gd name="T62" fmla="*/ 234 w 268"/>
                <a:gd name="T63" fmla="*/ 365 h 489"/>
                <a:gd name="T64" fmla="*/ 239 w 268"/>
                <a:gd name="T65" fmla="*/ 360 h 489"/>
                <a:gd name="T66" fmla="*/ 263 w 268"/>
                <a:gd name="T67" fmla="*/ 360 h 489"/>
                <a:gd name="T68" fmla="*/ 267 w 268"/>
                <a:gd name="T69" fmla="*/ 365 h 489"/>
                <a:gd name="T70" fmla="*/ 267 w 268"/>
                <a:gd name="T71" fmla="*/ 399 h 489"/>
                <a:gd name="T72" fmla="*/ 263 w 268"/>
                <a:gd name="T73" fmla="*/ 406 h 489"/>
                <a:gd name="T74" fmla="*/ 239 w 268"/>
                <a:gd name="T75" fmla="*/ 406 h 489"/>
                <a:gd name="T76" fmla="*/ 239 w 268"/>
                <a:gd name="T77" fmla="*/ 442 h 489"/>
                <a:gd name="T78" fmla="*/ 234 w 268"/>
                <a:gd name="T79" fmla="*/ 447 h 489"/>
                <a:gd name="T80" fmla="*/ 209 w 268"/>
                <a:gd name="T81" fmla="*/ 447 h 489"/>
                <a:gd name="T82" fmla="*/ 209 w 268"/>
                <a:gd name="T83" fmla="*/ 483 h 489"/>
                <a:gd name="T84" fmla="*/ 205 w 268"/>
                <a:gd name="T85" fmla="*/ 488 h 489"/>
                <a:gd name="T86" fmla="*/ 90 w 268"/>
                <a:gd name="T87" fmla="*/ 488 h 489"/>
                <a:gd name="T88" fmla="*/ 86 w 268"/>
                <a:gd name="T89" fmla="*/ 483 h 489"/>
                <a:gd name="T90" fmla="*/ 86 w 268"/>
                <a:gd name="T91" fmla="*/ 447 h 489"/>
                <a:gd name="T92" fmla="*/ 34 w 268"/>
                <a:gd name="T93" fmla="*/ 447 h 489"/>
                <a:gd name="T94" fmla="*/ 30 w 268"/>
                <a:gd name="T95" fmla="*/ 442 h 489"/>
                <a:gd name="T96" fmla="*/ 30 w 268"/>
                <a:gd name="T97" fmla="*/ 365 h 489"/>
                <a:gd name="T98" fmla="*/ 5 w 268"/>
                <a:gd name="T99" fmla="*/ 365 h 489"/>
                <a:gd name="T100" fmla="*/ 0 w 268"/>
                <a:gd name="T101" fmla="*/ 360 h 489"/>
                <a:gd name="T102" fmla="*/ 0 w 268"/>
                <a:gd name="T103" fmla="*/ 123 h 489"/>
                <a:gd name="T104" fmla="*/ 5 w 268"/>
                <a:gd name="T105" fmla="*/ 116 h 489"/>
                <a:gd name="T106" fmla="*/ 30 w 268"/>
                <a:gd name="T107" fmla="*/ 116 h 489"/>
                <a:gd name="T108" fmla="*/ 30 w 268"/>
                <a:gd name="T109" fmla="*/ 39 h 489"/>
                <a:gd name="T110" fmla="*/ 34 w 268"/>
                <a:gd name="T111" fmla="*/ 34 h 489"/>
                <a:gd name="T112" fmla="*/ 86 w 268"/>
                <a:gd name="T113" fmla="*/ 34 h 489"/>
                <a:gd name="T114" fmla="*/ 86 w 268"/>
                <a:gd name="T115" fmla="*/ 5 h 489"/>
                <a:gd name="T116" fmla="*/ 90 w 268"/>
                <a:gd name="T117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68" h="489">
                  <a:moveTo>
                    <a:pt x="90" y="39"/>
                  </a:moveTo>
                  <a:lnTo>
                    <a:pt x="175" y="39"/>
                  </a:lnTo>
                  <a:lnTo>
                    <a:pt x="175" y="75"/>
                  </a:lnTo>
                  <a:lnTo>
                    <a:pt x="179" y="82"/>
                  </a:lnTo>
                  <a:lnTo>
                    <a:pt x="205" y="82"/>
                  </a:lnTo>
                  <a:lnTo>
                    <a:pt x="205" y="158"/>
                  </a:lnTo>
                  <a:lnTo>
                    <a:pt x="64" y="158"/>
                  </a:lnTo>
                  <a:lnTo>
                    <a:pt x="64" y="82"/>
                  </a:lnTo>
                  <a:lnTo>
                    <a:pt x="86" y="82"/>
                  </a:lnTo>
                  <a:lnTo>
                    <a:pt x="90" y="75"/>
                  </a:lnTo>
                  <a:lnTo>
                    <a:pt x="90" y="39"/>
                  </a:lnTo>
                  <a:close/>
                  <a:moveTo>
                    <a:pt x="90" y="0"/>
                  </a:moveTo>
                  <a:lnTo>
                    <a:pt x="205" y="0"/>
                  </a:lnTo>
                  <a:lnTo>
                    <a:pt x="209" y="5"/>
                  </a:lnTo>
                  <a:lnTo>
                    <a:pt x="209" y="34"/>
                  </a:lnTo>
                  <a:lnTo>
                    <a:pt x="234" y="34"/>
                  </a:lnTo>
                  <a:lnTo>
                    <a:pt x="239" y="39"/>
                  </a:lnTo>
                  <a:lnTo>
                    <a:pt x="239" y="75"/>
                  </a:lnTo>
                  <a:lnTo>
                    <a:pt x="263" y="75"/>
                  </a:lnTo>
                  <a:lnTo>
                    <a:pt x="267" y="82"/>
                  </a:lnTo>
                  <a:lnTo>
                    <a:pt x="267" y="199"/>
                  </a:lnTo>
                  <a:lnTo>
                    <a:pt x="263" y="205"/>
                  </a:lnTo>
                  <a:lnTo>
                    <a:pt x="64" y="205"/>
                  </a:lnTo>
                  <a:lnTo>
                    <a:pt x="64" y="323"/>
                  </a:lnTo>
                  <a:lnTo>
                    <a:pt x="86" y="323"/>
                  </a:lnTo>
                  <a:lnTo>
                    <a:pt x="90" y="330"/>
                  </a:lnTo>
                  <a:lnTo>
                    <a:pt x="90" y="360"/>
                  </a:lnTo>
                  <a:lnTo>
                    <a:pt x="116" y="360"/>
                  </a:lnTo>
                  <a:lnTo>
                    <a:pt x="120" y="365"/>
                  </a:lnTo>
                  <a:lnTo>
                    <a:pt x="120" y="399"/>
                  </a:lnTo>
                  <a:lnTo>
                    <a:pt x="234" y="399"/>
                  </a:lnTo>
                  <a:lnTo>
                    <a:pt x="234" y="365"/>
                  </a:lnTo>
                  <a:lnTo>
                    <a:pt x="239" y="360"/>
                  </a:lnTo>
                  <a:lnTo>
                    <a:pt x="263" y="360"/>
                  </a:lnTo>
                  <a:lnTo>
                    <a:pt x="267" y="365"/>
                  </a:lnTo>
                  <a:lnTo>
                    <a:pt x="267" y="399"/>
                  </a:lnTo>
                  <a:lnTo>
                    <a:pt x="263" y="406"/>
                  </a:lnTo>
                  <a:lnTo>
                    <a:pt x="239" y="406"/>
                  </a:lnTo>
                  <a:lnTo>
                    <a:pt x="239" y="442"/>
                  </a:lnTo>
                  <a:lnTo>
                    <a:pt x="234" y="447"/>
                  </a:lnTo>
                  <a:lnTo>
                    <a:pt x="209" y="447"/>
                  </a:lnTo>
                  <a:lnTo>
                    <a:pt x="209" y="483"/>
                  </a:lnTo>
                  <a:lnTo>
                    <a:pt x="205" y="488"/>
                  </a:lnTo>
                  <a:lnTo>
                    <a:pt x="90" y="488"/>
                  </a:lnTo>
                  <a:lnTo>
                    <a:pt x="86" y="483"/>
                  </a:lnTo>
                  <a:lnTo>
                    <a:pt x="86" y="447"/>
                  </a:lnTo>
                  <a:lnTo>
                    <a:pt x="34" y="447"/>
                  </a:lnTo>
                  <a:lnTo>
                    <a:pt x="30" y="442"/>
                  </a:lnTo>
                  <a:lnTo>
                    <a:pt x="30" y="365"/>
                  </a:lnTo>
                  <a:lnTo>
                    <a:pt x="5" y="365"/>
                  </a:lnTo>
                  <a:lnTo>
                    <a:pt x="0" y="360"/>
                  </a:lnTo>
                  <a:lnTo>
                    <a:pt x="0" y="123"/>
                  </a:lnTo>
                  <a:lnTo>
                    <a:pt x="5" y="116"/>
                  </a:lnTo>
                  <a:lnTo>
                    <a:pt x="30" y="116"/>
                  </a:lnTo>
                  <a:lnTo>
                    <a:pt x="30" y="39"/>
                  </a:lnTo>
                  <a:lnTo>
                    <a:pt x="34" y="34"/>
                  </a:lnTo>
                  <a:lnTo>
                    <a:pt x="86" y="34"/>
                  </a:lnTo>
                  <a:lnTo>
                    <a:pt x="86" y="5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3" name="Freeform 31">
              <a:extLst>
                <a:ext uri="{FF2B5EF4-FFF2-40B4-BE49-F238E27FC236}">
                  <a16:creationId xmlns:a16="http://schemas.microsoft.com/office/drawing/2014/main" id="{A282C857-8488-B3AB-B948-98E61BF97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" y="3119"/>
              <a:ext cx="46" cy="110"/>
            </a:xfrm>
            <a:custGeom>
              <a:avLst/>
              <a:gdLst>
                <a:gd name="T0" fmla="*/ 5 w 207"/>
                <a:gd name="T1" fmla="*/ 0 h 489"/>
                <a:gd name="T2" fmla="*/ 84 w 207"/>
                <a:gd name="T3" fmla="*/ 0 h 489"/>
                <a:gd name="T4" fmla="*/ 88 w 207"/>
                <a:gd name="T5" fmla="*/ 5 h 489"/>
                <a:gd name="T6" fmla="*/ 88 w 207"/>
                <a:gd name="T7" fmla="*/ 75 h 489"/>
                <a:gd name="T8" fmla="*/ 113 w 207"/>
                <a:gd name="T9" fmla="*/ 75 h 489"/>
                <a:gd name="T10" fmla="*/ 113 w 207"/>
                <a:gd name="T11" fmla="*/ 39 h 489"/>
                <a:gd name="T12" fmla="*/ 118 w 207"/>
                <a:gd name="T13" fmla="*/ 34 h 489"/>
                <a:gd name="T14" fmla="*/ 142 w 207"/>
                <a:gd name="T15" fmla="*/ 34 h 489"/>
                <a:gd name="T16" fmla="*/ 142 w 207"/>
                <a:gd name="T17" fmla="*/ 5 h 489"/>
                <a:gd name="T18" fmla="*/ 146 w 207"/>
                <a:gd name="T19" fmla="*/ 0 h 489"/>
                <a:gd name="T20" fmla="*/ 201 w 207"/>
                <a:gd name="T21" fmla="*/ 0 h 489"/>
                <a:gd name="T22" fmla="*/ 206 w 207"/>
                <a:gd name="T23" fmla="*/ 5 h 489"/>
                <a:gd name="T24" fmla="*/ 206 w 207"/>
                <a:gd name="T25" fmla="*/ 116 h 489"/>
                <a:gd name="T26" fmla="*/ 201 w 207"/>
                <a:gd name="T27" fmla="*/ 123 h 489"/>
                <a:gd name="T28" fmla="*/ 146 w 207"/>
                <a:gd name="T29" fmla="*/ 123 h 489"/>
                <a:gd name="T30" fmla="*/ 142 w 207"/>
                <a:gd name="T31" fmla="*/ 116 h 489"/>
                <a:gd name="T32" fmla="*/ 142 w 207"/>
                <a:gd name="T33" fmla="*/ 82 h 489"/>
                <a:gd name="T34" fmla="*/ 118 w 207"/>
                <a:gd name="T35" fmla="*/ 82 h 489"/>
                <a:gd name="T36" fmla="*/ 118 w 207"/>
                <a:gd name="T37" fmla="*/ 116 h 489"/>
                <a:gd name="T38" fmla="*/ 113 w 207"/>
                <a:gd name="T39" fmla="*/ 123 h 489"/>
                <a:gd name="T40" fmla="*/ 88 w 207"/>
                <a:gd name="T41" fmla="*/ 123 h 489"/>
                <a:gd name="T42" fmla="*/ 88 w 207"/>
                <a:gd name="T43" fmla="*/ 442 h 489"/>
                <a:gd name="T44" fmla="*/ 113 w 207"/>
                <a:gd name="T45" fmla="*/ 442 h 489"/>
                <a:gd name="T46" fmla="*/ 118 w 207"/>
                <a:gd name="T47" fmla="*/ 447 h 489"/>
                <a:gd name="T48" fmla="*/ 118 w 207"/>
                <a:gd name="T49" fmla="*/ 483 h 489"/>
                <a:gd name="T50" fmla="*/ 113 w 207"/>
                <a:gd name="T51" fmla="*/ 488 h 489"/>
                <a:gd name="T52" fmla="*/ 5 w 207"/>
                <a:gd name="T53" fmla="*/ 488 h 489"/>
                <a:gd name="T54" fmla="*/ 0 w 207"/>
                <a:gd name="T55" fmla="*/ 483 h 489"/>
                <a:gd name="T56" fmla="*/ 0 w 207"/>
                <a:gd name="T57" fmla="*/ 447 h 489"/>
                <a:gd name="T58" fmla="*/ 5 w 207"/>
                <a:gd name="T59" fmla="*/ 442 h 489"/>
                <a:gd name="T60" fmla="*/ 30 w 207"/>
                <a:gd name="T61" fmla="*/ 442 h 489"/>
                <a:gd name="T62" fmla="*/ 30 w 207"/>
                <a:gd name="T63" fmla="*/ 39 h 489"/>
                <a:gd name="T64" fmla="*/ 5 w 207"/>
                <a:gd name="T65" fmla="*/ 39 h 489"/>
                <a:gd name="T66" fmla="*/ 0 w 207"/>
                <a:gd name="T67" fmla="*/ 34 h 489"/>
                <a:gd name="T68" fmla="*/ 0 w 207"/>
                <a:gd name="T69" fmla="*/ 5 h 489"/>
                <a:gd name="T70" fmla="*/ 5 w 207"/>
                <a:gd name="T71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7" h="489">
                  <a:moveTo>
                    <a:pt x="5" y="0"/>
                  </a:moveTo>
                  <a:lnTo>
                    <a:pt x="84" y="0"/>
                  </a:lnTo>
                  <a:lnTo>
                    <a:pt x="88" y="5"/>
                  </a:lnTo>
                  <a:lnTo>
                    <a:pt x="88" y="75"/>
                  </a:lnTo>
                  <a:lnTo>
                    <a:pt x="113" y="75"/>
                  </a:lnTo>
                  <a:lnTo>
                    <a:pt x="113" y="39"/>
                  </a:lnTo>
                  <a:lnTo>
                    <a:pt x="118" y="34"/>
                  </a:lnTo>
                  <a:lnTo>
                    <a:pt x="142" y="34"/>
                  </a:lnTo>
                  <a:lnTo>
                    <a:pt x="142" y="5"/>
                  </a:lnTo>
                  <a:lnTo>
                    <a:pt x="146" y="0"/>
                  </a:lnTo>
                  <a:lnTo>
                    <a:pt x="201" y="0"/>
                  </a:lnTo>
                  <a:lnTo>
                    <a:pt x="206" y="5"/>
                  </a:lnTo>
                  <a:lnTo>
                    <a:pt x="206" y="116"/>
                  </a:lnTo>
                  <a:lnTo>
                    <a:pt x="201" y="123"/>
                  </a:lnTo>
                  <a:lnTo>
                    <a:pt x="146" y="123"/>
                  </a:lnTo>
                  <a:lnTo>
                    <a:pt x="142" y="116"/>
                  </a:lnTo>
                  <a:lnTo>
                    <a:pt x="142" y="82"/>
                  </a:lnTo>
                  <a:lnTo>
                    <a:pt x="118" y="82"/>
                  </a:lnTo>
                  <a:lnTo>
                    <a:pt x="118" y="116"/>
                  </a:lnTo>
                  <a:lnTo>
                    <a:pt x="113" y="123"/>
                  </a:lnTo>
                  <a:lnTo>
                    <a:pt x="88" y="123"/>
                  </a:lnTo>
                  <a:lnTo>
                    <a:pt x="88" y="442"/>
                  </a:lnTo>
                  <a:lnTo>
                    <a:pt x="113" y="442"/>
                  </a:lnTo>
                  <a:lnTo>
                    <a:pt x="118" y="447"/>
                  </a:lnTo>
                  <a:lnTo>
                    <a:pt x="118" y="483"/>
                  </a:lnTo>
                  <a:lnTo>
                    <a:pt x="113" y="488"/>
                  </a:lnTo>
                  <a:lnTo>
                    <a:pt x="5" y="488"/>
                  </a:lnTo>
                  <a:lnTo>
                    <a:pt x="0" y="483"/>
                  </a:lnTo>
                  <a:lnTo>
                    <a:pt x="0" y="447"/>
                  </a:lnTo>
                  <a:lnTo>
                    <a:pt x="5" y="442"/>
                  </a:lnTo>
                  <a:lnTo>
                    <a:pt x="30" y="442"/>
                  </a:lnTo>
                  <a:lnTo>
                    <a:pt x="30" y="39"/>
                  </a:lnTo>
                  <a:lnTo>
                    <a:pt x="5" y="39"/>
                  </a:lnTo>
                  <a:lnTo>
                    <a:pt x="0" y="34"/>
                  </a:lnTo>
                  <a:lnTo>
                    <a:pt x="0" y="5"/>
                  </a:lnTo>
                  <a:lnTo>
                    <a:pt x="5" y="0"/>
                  </a:lnTo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4" name="Freeform 32">
              <a:extLst>
                <a:ext uri="{FF2B5EF4-FFF2-40B4-BE49-F238E27FC236}">
                  <a16:creationId xmlns:a16="http://schemas.microsoft.com/office/drawing/2014/main" id="{09EDF564-1E66-7CFD-26F7-ED02E695F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4" y="3072"/>
              <a:ext cx="28" cy="157"/>
            </a:xfrm>
            <a:custGeom>
              <a:avLst/>
              <a:gdLst>
                <a:gd name="T0" fmla="*/ 4 w 127"/>
                <a:gd name="T1" fmla="*/ 209 h 698"/>
                <a:gd name="T2" fmla="*/ 90 w 127"/>
                <a:gd name="T3" fmla="*/ 209 h 698"/>
                <a:gd name="T4" fmla="*/ 95 w 127"/>
                <a:gd name="T5" fmla="*/ 214 h 698"/>
                <a:gd name="T6" fmla="*/ 95 w 127"/>
                <a:gd name="T7" fmla="*/ 651 h 698"/>
                <a:gd name="T8" fmla="*/ 121 w 127"/>
                <a:gd name="T9" fmla="*/ 651 h 698"/>
                <a:gd name="T10" fmla="*/ 126 w 127"/>
                <a:gd name="T11" fmla="*/ 656 h 698"/>
                <a:gd name="T12" fmla="*/ 126 w 127"/>
                <a:gd name="T13" fmla="*/ 692 h 698"/>
                <a:gd name="T14" fmla="*/ 121 w 127"/>
                <a:gd name="T15" fmla="*/ 697 h 698"/>
                <a:gd name="T16" fmla="*/ 4 w 127"/>
                <a:gd name="T17" fmla="*/ 697 h 698"/>
                <a:gd name="T18" fmla="*/ 0 w 127"/>
                <a:gd name="T19" fmla="*/ 692 h 698"/>
                <a:gd name="T20" fmla="*/ 0 w 127"/>
                <a:gd name="T21" fmla="*/ 656 h 698"/>
                <a:gd name="T22" fmla="*/ 4 w 127"/>
                <a:gd name="T23" fmla="*/ 651 h 698"/>
                <a:gd name="T24" fmla="*/ 32 w 127"/>
                <a:gd name="T25" fmla="*/ 651 h 698"/>
                <a:gd name="T26" fmla="*/ 32 w 127"/>
                <a:gd name="T27" fmla="*/ 248 h 698"/>
                <a:gd name="T28" fmla="*/ 4 w 127"/>
                <a:gd name="T29" fmla="*/ 248 h 698"/>
                <a:gd name="T30" fmla="*/ 0 w 127"/>
                <a:gd name="T31" fmla="*/ 243 h 698"/>
                <a:gd name="T32" fmla="*/ 0 w 127"/>
                <a:gd name="T33" fmla="*/ 214 h 698"/>
                <a:gd name="T34" fmla="*/ 4 w 127"/>
                <a:gd name="T35" fmla="*/ 209 h 698"/>
                <a:gd name="T36" fmla="*/ 36 w 127"/>
                <a:gd name="T37" fmla="*/ 0 h 698"/>
                <a:gd name="T38" fmla="*/ 90 w 127"/>
                <a:gd name="T39" fmla="*/ 0 h 698"/>
                <a:gd name="T40" fmla="*/ 95 w 127"/>
                <a:gd name="T41" fmla="*/ 7 h 698"/>
                <a:gd name="T42" fmla="*/ 95 w 127"/>
                <a:gd name="T43" fmla="*/ 84 h 698"/>
                <a:gd name="T44" fmla="*/ 90 w 127"/>
                <a:gd name="T45" fmla="*/ 89 h 698"/>
                <a:gd name="T46" fmla="*/ 36 w 127"/>
                <a:gd name="T47" fmla="*/ 89 h 698"/>
                <a:gd name="T48" fmla="*/ 32 w 127"/>
                <a:gd name="T49" fmla="*/ 84 h 698"/>
                <a:gd name="T50" fmla="*/ 32 w 127"/>
                <a:gd name="T51" fmla="*/ 7 h 698"/>
                <a:gd name="T52" fmla="*/ 36 w 127"/>
                <a:gd name="T53" fmla="*/ 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7" h="698">
                  <a:moveTo>
                    <a:pt x="4" y="209"/>
                  </a:moveTo>
                  <a:lnTo>
                    <a:pt x="90" y="209"/>
                  </a:lnTo>
                  <a:lnTo>
                    <a:pt x="95" y="214"/>
                  </a:lnTo>
                  <a:lnTo>
                    <a:pt x="95" y="651"/>
                  </a:lnTo>
                  <a:lnTo>
                    <a:pt x="121" y="651"/>
                  </a:lnTo>
                  <a:lnTo>
                    <a:pt x="126" y="656"/>
                  </a:lnTo>
                  <a:lnTo>
                    <a:pt x="126" y="692"/>
                  </a:lnTo>
                  <a:lnTo>
                    <a:pt x="121" y="697"/>
                  </a:lnTo>
                  <a:lnTo>
                    <a:pt x="4" y="697"/>
                  </a:lnTo>
                  <a:lnTo>
                    <a:pt x="0" y="692"/>
                  </a:lnTo>
                  <a:lnTo>
                    <a:pt x="0" y="656"/>
                  </a:lnTo>
                  <a:lnTo>
                    <a:pt x="4" y="651"/>
                  </a:lnTo>
                  <a:lnTo>
                    <a:pt x="32" y="651"/>
                  </a:lnTo>
                  <a:lnTo>
                    <a:pt x="32" y="248"/>
                  </a:lnTo>
                  <a:lnTo>
                    <a:pt x="4" y="248"/>
                  </a:lnTo>
                  <a:lnTo>
                    <a:pt x="0" y="243"/>
                  </a:lnTo>
                  <a:lnTo>
                    <a:pt x="0" y="214"/>
                  </a:lnTo>
                  <a:lnTo>
                    <a:pt x="4" y="209"/>
                  </a:lnTo>
                  <a:close/>
                  <a:moveTo>
                    <a:pt x="36" y="0"/>
                  </a:moveTo>
                  <a:lnTo>
                    <a:pt x="90" y="0"/>
                  </a:lnTo>
                  <a:lnTo>
                    <a:pt x="95" y="7"/>
                  </a:lnTo>
                  <a:lnTo>
                    <a:pt x="95" y="84"/>
                  </a:lnTo>
                  <a:lnTo>
                    <a:pt x="90" y="89"/>
                  </a:lnTo>
                  <a:lnTo>
                    <a:pt x="36" y="89"/>
                  </a:lnTo>
                  <a:lnTo>
                    <a:pt x="32" y="84"/>
                  </a:lnTo>
                  <a:lnTo>
                    <a:pt x="32" y="7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5" name="Freeform 33">
              <a:extLst>
                <a:ext uri="{FF2B5EF4-FFF2-40B4-BE49-F238E27FC236}">
                  <a16:creationId xmlns:a16="http://schemas.microsoft.com/office/drawing/2014/main" id="{D82108E8-5B2D-F391-1A9D-777396E74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" y="3119"/>
              <a:ext cx="75" cy="110"/>
            </a:xfrm>
            <a:custGeom>
              <a:avLst/>
              <a:gdLst>
                <a:gd name="T0" fmla="*/ 4 w 334"/>
                <a:gd name="T1" fmla="*/ 0 h 489"/>
                <a:gd name="T2" fmla="*/ 87 w 334"/>
                <a:gd name="T3" fmla="*/ 0 h 489"/>
                <a:gd name="T4" fmla="*/ 92 w 334"/>
                <a:gd name="T5" fmla="*/ 5 h 489"/>
                <a:gd name="T6" fmla="*/ 92 w 334"/>
                <a:gd name="T7" fmla="*/ 75 h 489"/>
                <a:gd name="T8" fmla="*/ 118 w 334"/>
                <a:gd name="T9" fmla="*/ 75 h 489"/>
                <a:gd name="T10" fmla="*/ 118 w 334"/>
                <a:gd name="T11" fmla="*/ 39 h 489"/>
                <a:gd name="T12" fmla="*/ 123 w 334"/>
                <a:gd name="T13" fmla="*/ 34 h 489"/>
                <a:gd name="T14" fmla="*/ 149 w 334"/>
                <a:gd name="T15" fmla="*/ 34 h 489"/>
                <a:gd name="T16" fmla="*/ 149 w 334"/>
                <a:gd name="T17" fmla="*/ 5 h 489"/>
                <a:gd name="T18" fmla="*/ 153 w 334"/>
                <a:gd name="T19" fmla="*/ 0 h 489"/>
                <a:gd name="T20" fmla="*/ 241 w 334"/>
                <a:gd name="T21" fmla="*/ 0 h 489"/>
                <a:gd name="T22" fmla="*/ 246 w 334"/>
                <a:gd name="T23" fmla="*/ 5 h 489"/>
                <a:gd name="T24" fmla="*/ 246 w 334"/>
                <a:gd name="T25" fmla="*/ 34 h 489"/>
                <a:gd name="T26" fmla="*/ 273 w 334"/>
                <a:gd name="T27" fmla="*/ 34 h 489"/>
                <a:gd name="T28" fmla="*/ 277 w 334"/>
                <a:gd name="T29" fmla="*/ 39 h 489"/>
                <a:gd name="T30" fmla="*/ 277 w 334"/>
                <a:gd name="T31" fmla="*/ 75 h 489"/>
                <a:gd name="T32" fmla="*/ 303 w 334"/>
                <a:gd name="T33" fmla="*/ 75 h 489"/>
                <a:gd name="T34" fmla="*/ 307 w 334"/>
                <a:gd name="T35" fmla="*/ 82 h 489"/>
                <a:gd name="T36" fmla="*/ 307 w 334"/>
                <a:gd name="T37" fmla="*/ 442 h 489"/>
                <a:gd name="T38" fmla="*/ 329 w 334"/>
                <a:gd name="T39" fmla="*/ 442 h 489"/>
                <a:gd name="T40" fmla="*/ 333 w 334"/>
                <a:gd name="T41" fmla="*/ 447 h 489"/>
                <a:gd name="T42" fmla="*/ 333 w 334"/>
                <a:gd name="T43" fmla="*/ 483 h 489"/>
                <a:gd name="T44" fmla="*/ 329 w 334"/>
                <a:gd name="T45" fmla="*/ 488 h 489"/>
                <a:gd name="T46" fmla="*/ 215 w 334"/>
                <a:gd name="T47" fmla="*/ 488 h 489"/>
                <a:gd name="T48" fmla="*/ 210 w 334"/>
                <a:gd name="T49" fmla="*/ 483 h 489"/>
                <a:gd name="T50" fmla="*/ 210 w 334"/>
                <a:gd name="T51" fmla="*/ 447 h 489"/>
                <a:gd name="T52" fmla="*/ 215 w 334"/>
                <a:gd name="T53" fmla="*/ 442 h 489"/>
                <a:gd name="T54" fmla="*/ 241 w 334"/>
                <a:gd name="T55" fmla="*/ 442 h 489"/>
                <a:gd name="T56" fmla="*/ 241 w 334"/>
                <a:gd name="T57" fmla="*/ 123 h 489"/>
                <a:gd name="T58" fmla="*/ 215 w 334"/>
                <a:gd name="T59" fmla="*/ 123 h 489"/>
                <a:gd name="T60" fmla="*/ 210 w 334"/>
                <a:gd name="T61" fmla="*/ 116 h 489"/>
                <a:gd name="T62" fmla="*/ 210 w 334"/>
                <a:gd name="T63" fmla="*/ 82 h 489"/>
                <a:gd name="T64" fmla="*/ 123 w 334"/>
                <a:gd name="T65" fmla="*/ 82 h 489"/>
                <a:gd name="T66" fmla="*/ 123 w 334"/>
                <a:gd name="T67" fmla="*/ 116 h 489"/>
                <a:gd name="T68" fmla="*/ 118 w 334"/>
                <a:gd name="T69" fmla="*/ 123 h 489"/>
                <a:gd name="T70" fmla="*/ 92 w 334"/>
                <a:gd name="T71" fmla="*/ 123 h 489"/>
                <a:gd name="T72" fmla="*/ 92 w 334"/>
                <a:gd name="T73" fmla="*/ 442 h 489"/>
                <a:gd name="T74" fmla="*/ 118 w 334"/>
                <a:gd name="T75" fmla="*/ 442 h 489"/>
                <a:gd name="T76" fmla="*/ 123 w 334"/>
                <a:gd name="T77" fmla="*/ 447 h 489"/>
                <a:gd name="T78" fmla="*/ 123 w 334"/>
                <a:gd name="T79" fmla="*/ 483 h 489"/>
                <a:gd name="T80" fmla="*/ 118 w 334"/>
                <a:gd name="T81" fmla="*/ 488 h 489"/>
                <a:gd name="T82" fmla="*/ 4 w 334"/>
                <a:gd name="T83" fmla="*/ 488 h 489"/>
                <a:gd name="T84" fmla="*/ 0 w 334"/>
                <a:gd name="T85" fmla="*/ 483 h 489"/>
                <a:gd name="T86" fmla="*/ 0 w 334"/>
                <a:gd name="T87" fmla="*/ 447 h 489"/>
                <a:gd name="T88" fmla="*/ 4 w 334"/>
                <a:gd name="T89" fmla="*/ 442 h 489"/>
                <a:gd name="T90" fmla="*/ 30 w 334"/>
                <a:gd name="T91" fmla="*/ 442 h 489"/>
                <a:gd name="T92" fmla="*/ 30 w 334"/>
                <a:gd name="T93" fmla="*/ 39 h 489"/>
                <a:gd name="T94" fmla="*/ 4 w 334"/>
                <a:gd name="T95" fmla="*/ 39 h 489"/>
                <a:gd name="T96" fmla="*/ 0 w 334"/>
                <a:gd name="T97" fmla="*/ 34 h 489"/>
                <a:gd name="T98" fmla="*/ 0 w 334"/>
                <a:gd name="T99" fmla="*/ 5 h 489"/>
                <a:gd name="T100" fmla="*/ 4 w 334"/>
                <a:gd name="T101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4" h="489">
                  <a:moveTo>
                    <a:pt x="4" y="0"/>
                  </a:moveTo>
                  <a:lnTo>
                    <a:pt x="87" y="0"/>
                  </a:lnTo>
                  <a:lnTo>
                    <a:pt x="92" y="5"/>
                  </a:lnTo>
                  <a:lnTo>
                    <a:pt x="92" y="75"/>
                  </a:lnTo>
                  <a:lnTo>
                    <a:pt x="118" y="75"/>
                  </a:lnTo>
                  <a:lnTo>
                    <a:pt x="118" y="39"/>
                  </a:lnTo>
                  <a:lnTo>
                    <a:pt x="123" y="34"/>
                  </a:lnTo>
                  <a:lnTo>
                    <a:pt x="149" y="34"/>
                  </a:lnTo>
                  <a:lnTo>
                    <a:pt x="149" y="5"/>
                  </a:lnTo>
                  <a:lnTo>
                    <a:pt x="153" y="0"/>
                  </a:lnTo>
                  <a:lnTo>
                    <a:pt x="241" y="0"/>
                  </a:lnTo>
                  <a:lnTo>
                    <a:pt x="246" y="5"/>
                  </a:lnTo>
                  <a:lnTo>
                    <a:pt x="246" y="34"/>
                  </a:lnTo>
                  <a:lnTo>
                    <a:pt x="273" y="34"/>
                  </a:lnTo>
                  <a:lnTo>
                    <a:pt x="277" y="39"/>
                  </a:lnTo>
                  <a:lnTo>
                    <a:pt x="277" y="75"/>
                  </a:lnTo>
                  <a:lnTo>
                    <a:pt x="303" y="75"/>
                  </a:lnTo>
                  <a:lnTo>
                    <a:pt x="307" y="82"/>
                  </a:lnTo>
                  <a:lnTo>
                    <a:pt x="307" y="442"/>
                  </a:lnTo>
                  <a:lnTo>
                    <a:pt x="329" y="442"/>
                  </a:lnTo>
                  <a:lnTo>
                    <a:pt x="333" y="447"/>
                  </a:lnTo>
                  <a:lnTo>
                    <a:pt x="333" y="483"/>
                  </a:lnTo>
                  <a:lnTo>
                    <a:pt x="329" y="488"/>
                  </a:lnTo>
                  <a:lnTo>
                    <a:pt x="215" y="488"/>
                  </a:lnTo>
                  <a:lnTo>
                    <a:pt x="210" y="483"/>
                  </a:lnTo>
                  <a:lnTo>
                    <a:pt x="210" y="447"/>
                  </a:lnTo>
                  <a:lnTo>
                    <a:pt x="215" y="442"/>
                  </a:lnTo>
                  <a:lnTo>
                    <a:pt x="241" y="442"/>
                  </a:lnTo>
                  <a:lnTo>
                    <a:pt x="241" y="123"/>
                  </a:lnTo>
                  <a:lnTo>
                    <a:pt x="215" y="123"/>
                  </a:lnTo>
                  <a:lnTo>
                    <a:pt x="210" y="116"/>
                  </a:lnTo>
                  <a:lnTo>
                    <a:pt x="210" y="82"/>
                  </a:lnTo>
                  <a:lnTo>
                    <a:pt x="123" y="82"/>
                  </a:lnTo>
                  <a:lnTo>
                    <a:pt x="123" y="116"/>
                  </a:lnTo>
                  <a:lnTo>
                    <a:pt x="118" y="123"/>
                  </a:lnTo>
                  <a:lnTo>
                    <a:pt x="92" y="123"/>
                  </a:lnTo>
                  <a:lnTo>
                    <a:pt x="92" y="442"/>
                  </a:lnTo>
                  <a:lnTo>
                    <a:pt x="118" y="442"/>
                  </a:lnTo>
                  <a:lnTo>
                    <a:pt x="123" y="447"/>
                  </a:lnTo>
                  <a:lnTo>
                    <a:pt x="123" y="483"/>
                  </a:lnTo>
                  <a:lnTo>
                    <a:pt x="118" y="488"/>
                  </a:lnTo>
                  <a:lnTo>
                    <a:pt x="4" y="488"/>
                  </a:lnTo>
                  <a:lnTo>
                    <a:pt x="0" y="483"/>
                  </a:lnTo>
                  <a:lnTo>
                    <a:pt x="0" y="447"/>
                  </a:lnTo>
                  <a:lnTo>
                    <a:pt x="4" y="442"/>
                  </a:lnTo>
                  <a:lnTo>
                    <a:pt x="30" y="442"/>
                  </a:lnTo>
                  <a:lnTo>
                    <a:pt x="30" y="39"/>
                  </a:lnTo>
                  <a:lnTo>
                    <a:pt x="4" y="39"/>
                  </a:lnTo>
                  <a:lnTo>
                    <a:pt x="0" y="34"/>
                  </a:lnTo>
                  <a:lnTo>
                    <a:pt x="0" y="5"/>
                  </a:lnTo>
                  <a:lnTo>
                    <a:pt x="4" y="0"/>
                  </a:lnTo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6" name="Freeform 34">
              <a:extLst>
                <a:ext uri="{FF2B5EF4-FFF2-40B4-BE49-F238E27FC236}">
                  <a16:creationId xmlns:a16="http://schemas.microsoft.com/office/drawing/2014/main" id="{67AD0474-29FE-7A7E-8C83-D5F13E5620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" y="3119"/>
              <a:ext cx="72" cy="156"/>
            </a:xfrm>
            <a:custGeom>
              <a:avLst/>
              <a:gdLst>
                <a:gd name="T0" fmla="*/ 174 w 321"/>
                <a:gd name="T1" fmla="*/ 39 h 691"/>
                <a:gd name="T2" fmla="*/ 177 w 321"/>
                <a:gd name="T3" fmla="*/ 82 h 691"/>
                <a:gd name="T4" fmla="*/ 202 w 321"/>
                <a:gd name="T5" fmla="*/ 241 h 691"/>
                <a:gd name="T6" fmla="*/ 174 w 321"/>
                <a:gd name="T7" fmla="*/ 246 h 691"/>
                <a:gd name="T8" fmla="*/ 119 w 321"/>
                <a:gd name="T9" fmla="*/ 282 h 691"/>
                <a:gd name="T10" fmla="*/ 115 w 321"/>
                <a:gd name="T11" fmla="*/ 241 h 691"/>
                <a:gd name="T12" fmla="*/ 89 w 321"/>
                <a:gd name="T13" fmla="*/ 82 h 691"/>
                <a:gd name="T14" fmla="*/ 119 w 321"/>
                <a:gd name="T15" fmla="*/ 75 h 691"/>
                <a:gd name="T16" fmla="*/ 89 w 321"/>
                <a:gd name="T17" fmla="*/ 488 h 691"/>
                <a:gd name="T18" fmla="*/ 262 w 321"/>
                <a:gd name="T19" fmla="*/ 524 h 691"/>
                <a:gd name="T20" fmla="*/ 290 w 321"/>
                <a:gd name="T21" fmla="*/ 531 h 691"/>
                <a:gd name="T22" fmla="*/ 266 w 321"/>
                <a:gd name="T23" fmla="*/ 565 h 691"/>
                <a:gd name="T24" fmla="*/ 262 w 321"/>
                <a:gd name="T25" fmla="*/ 608 h 691"/>
                <a:gd name="T26" fmla="*/ 202 w 321"/>
                <a:gd name="T27" fmla="*/ 613 h 691"/>
                <a:gd name="T28" fmla="*/ 119 w 321"/>
                <a:gd name="T29" fmla="*/ 644 h 691"/>
                <a:gd name="T30" fmla="*/ 115 w 321"/>
                <a:gd name="T31" fmla="*/ 608 h 691"/>
                <a:gd name="T32" fmla="*/ 64 w 321"/>
                <a:gd name="T33" fmla="*/ 531 h 691"/>
                <a:gd name="T34" fmla="*/ 89 w 321"/>
                <a:gd name="T35" fmla="*/ 524 h 691"/>
                <a:gd name="T36" fmla="*/ 89 w 321"/>
                <a:gd name="T37" fmla="*/ 0 h 691"/>
                <a:gd name="T38" fmla="*/ 295 w 321"/>
                <a:gd name="T39" fmla="*/ 5 h 691"/>
                <a:gd name="T40" fmla="*/ 290 w 321"/>
                <a:gd name="T41" fmla="*/ 39 h 691"/>
                <a:gd name="T42" fmla="*/ 237 w 321"/>
                <a:gd name="T43" fmla="*/ 75 h 691"/>
                <a:gd name="T44" fmla="*/ 266 w 321"/>
                <a:gd name="T45" fmla="*/ 82 h 691"/>
                <a:gd name="T46" fmla="*/ 262 w 321"/>
                <a:gd name="T47" fmla="*/ 246 h 691"/>
                <a:gd name="T48" fmla="*/ 237 w 321"/>
                <a:gd name="T49" fmla="*/ 282 h 691"/>
                <a:gd name="T50" fmla="*/ 207 w 321"/>
                <a:gd name="T51" fmla="*/ 287 h 691"/>
                <a:gd name="T52" fmla="*/ 202 w 321"/>
                <a:gd name="T53" fmla="*/ 330 h 691"/>
                <a:gd name="T54" fmla="*/ 119 w 321"/>
                <a:gd name="T55" fmla="*/ 360 h 691"/>
                <a:gd name="T56" fmla="*/ 89 w 321"/>
                <a:gd name="T57" fmla="*/ 365 h 691"/>
                <a:gd name="T58" fmla="*/ 232 w 321"/>
                <a:gd name="T59" fmla="*/ 399 h 691"/>
                <a:gd name="T60" fmla="*/ 237 w 321"/>
                <a:gd name="T61" fmla="*/ 442 h 691"/>
                <a:gd name="T62" fmla="*/ 295 w 321"/>
                <a:gd name="T63" fmla="*/ 447 h 691"/>
                <a:gd name="T64" fmla="*/ 316 w 321"/>
                <a:gd name="T65" fmla="*/ 483 h 691"/>
                <a:gd name="T66" fmla="*/ 320 w 321"/>
                <a:gd name="T67" fmla="*/ 608 h 691"/>
                <a:gd name="T68" fmla="*/ 295 w 321"/>
                <a:gd name="T69" fmla="*/ 613 h 691"/>
                <a:gd name="T70" fmla="*/ 290 w 321"/>
                <a:gd name="T71" fmla="*/ 649 h 691"/>
                <a:gd name="T72" fmla="*/ 237 w 321"/>
                <a:gd name="T73" fmla="*/ 683 h 691"/>
                <a:gd name="T74" fmla="*/ 64 w 321"/>
                <a:gd name="T75" fmla="*/ 690 h 691"/>
                <a:gd name="T76" fmla="*/ 60 w 321"/>
                <a:gd name="T77" fmla="*/ 649 h 691"/>
                <a:gd name="T78" fmla="*/ 0 w 321"/>
                <a:gd name="T79" fmla="*/ 644 h 691"/>
                <a:gd name="T80" fmla="*/ 5 w 321"/>
                <a:gd name="T81" fmla="*/ 524 h 691"/>
                <a:gd name="T82" fmla="*/ 30 w 321"/>
                <a:gd name="T83" fmla="*/ 488 h 691"/>
                <a:gd name="T84" fmla="*/ 60 w 321"/>
                <a:gd name="T85" fmla="*/ 483 h 691"/>
                <a:gd name="T86" fmla="*/ 34 w 321"/>
                <a:gd name="T87" fmla="*/ 447 h 691"/>
                <a:gd name="T88" fmla="*/ 30 w 321"/>
                <a:gd name="T89" fmla="*/ 365 h 691"/>
                <a:gd name="T90" fmla="*/ 60 w 321"/>
                <a:gd name="T91" fmla="*/ 360 h 691"/>
                <a:gd name="T92" fmla="*/ 34 w 321"/>
                <a:gd name="T93" fmla="*/ 246 h 691"/>
                <a:gd name="T94" fmla="*/ 30 w 321"/>
                <a:gd name="T95" fmla="*/ 82 h 691"/>
                <a:gd name="T96" fmla="*/ 60 w 321"/>
                <a:gd name="T97" fmla="*/ 75 h 691"/>
                <a:gd name="T98" fmla="*/ 64 w 321"/>
                <a:gd name="T99" fmla="*/ 34 h 691"/>
                <a:gd name="T100" fmla="*/ 85 w 321"/>
                <a:gd name="T101" fmla="*/ 5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1" h="691">
                  <a:moveTo>
                    <a:pt x="119" y="39"/>
                  </a:moveTo>
                  <a:lnTo>
                    <a:pt x="174" y="39"/>
                  </a:lnTo>
                  <a:lnTo>
                    <a:pt x="174" y="75"/>
                  </a:lnTo>
                  <a:lnTo>
                    <a:pt x="177" y="82"/>
                  </a:lnTo>
                  <a:lnTo>
                    <a:pt x="202" y="82"/>
                  </a:lnTo>
                  <a:lnTo>
                    <a:pt x="202" y="241"/>
                  </a:lnTo>
                  <a:lnTo>
                    <a:pt x="177" y="241"/>
                  </a:lnTo>
                  <a:lnTo>
                    <a:pt x="174" y="246"/>
                  </a:lnTo>
                  <a:lnTo>
                    <a:pt x="174" y="282"/>
                  </a:lnTo>
                  <a:lnTo>
                    <a:pt x="119" y="282"/>
                  </a:lnTo>
                  <a:lnTo>
                    <a:pt x="119" y="246"/>
                  </a:lnTo>
                  <a:lnTo>
                    <a:pt x="115" y="241"/>
                  </a:lnTo>
                  <a:lnTo>
                    <a:pt x="89" y="241"/>
                  </a:lnTo>
                  <a:lnTo>
                    <a:pt x="89" y="82"/>
                  </a:lnTo>
                  <a:lnTo>
                    <a:pt x="115" y="82"/>
                  </a:lnTo>
                  <a:lnTo>
                    <a:pt x="119" y="75"/>
                  </a:lnTo>
                  <a:lnTo>
                    <a:pt x="119" y="39"/>
                  </a:lnTo>
                  <a:close/>
                  <a:moveTo>
                    <a:pt x="89" y="488"/>
                  </a:moveTo>
                  <a:lnTo>
                    <a:pt x="262" y="488"/>
                  </a:lnTo>
                  <a:lnTo>
                    <a:pt x="262" y="524"/>
                  </a:lnTo>
                  <a:lnTo>
                    <a:pt x="266" y="531"/>
                  </a:lnTo>
                  <a:lnTo>
                    <a:pt x="290" y="531"/>
                  </a:lnTo>
                  <a:lnTo>
                    <a:pt x="290" y="565"/>
                  </a:lnTo>
                  <a:lnTo>
                    <a:pt x="266" y="565"/>
                  </a:lnTo>
                  <a:lnTo>
                    <a:pt x="262" y="570"/>
                  </a:lnTo>
                  <a:lnTo>
                    <a:pt x="262" y="608"/>
                  </a:lnTo>
                  <a:lnTo>
                    <a:pt x="207" y="608"/>
                  </a:lnTo>
                  <a:lnTo>
                    <a:pt x="202" y="613"/>
                  </a:lnTo>
                  <a:lnTo>
                    <a:pt x="202" y="644"/>
                  </a:lnTo>
                  <a:lnTo>
                    <a:pt x="119" y="644"/>
                  </a:lnTo>
                  <a:lnTo>
                    <a:pt x="119" y="613"/>
                  </a:lnTo>
                  <a:lnTo>
                    <a:pt x="115" y="608"/>
                  </a:lnTo>
                  <a:lnTo>
                    <a:pt x="64" y="608"/>
                  </a:lnTo>
                  <a:lnTo>
                    <a:pt x="64" y="531"/>
                  </a:lnTo>
                  <a:lnTo>
                    <a:pt x="85" y="531"/>
                  </a:lnTo>
                  <a:lnTo>
                    <a:pt x="89" y="524"/>
                  </a:lnTo>
                  <a:lnTo>
                    <a:pt x="89" y="488"/>
                  </a:lnTo>
                  <a:close/>
                  <a:moveTo>
                    <a:pt x="89" y="0"/>
                  </a:moveTo>
                  <a:lnTo>
                    <a:pt x="290" y="0"/>
                  </a:lnTo>
                  <a:lnTo>
                    <a:pt x="295" y="5"/>
                  </a:lnTo>
                  <a:lnTo>
                    <a:pt x="295" y="34"/>
                  </a:lnTo>
                  <a:lnTo>
                    <a:pt x="290" y="39"/>
                  </a:lnTo>
                  <a:lnTo>
                    <a:pt x="237" y="39"/>
                  </a:lnTo>
                  <a:lnTo>
                    <a:pt x="237" y="75"/>
                  </a:lnTo>
                  <a:lnTo>
                    <a:pt x="262" y="75"/>
                  </a:lnTo>
                  <a:lnTo>
                    <a:pt x="266" y="82"/>
                  </a:lnTo>
                  <a:lnTo>
                    <a:pt x="266" y="241"/>
                  </a:lnTo>
                  <a:lnTo>
                    <a:pt x="262" y="246"/>
                  </a:lnTo>
                  <a:lnTo>
                    <a:pt x="237" y="246"/>
                  </a:lnTo>
                  <a:lnTo>
                    <a:pt x="237" y="282"/>
                  </a:lnTo>
                  <a:lnTo>
                    <a:pt x="232" y="287"/>
                  </a:lnTo>
                  <a:lnTo>
                    <a:pt x="207" y="287"/>
                  </a:lnTo>
                  <a:lnTo>
                    <a:pt x="207" y="323"/>
                  </a:lnTo>
                  <a:lnTo>
                    <a:pt x="202" y="330"/>
                  </a:lnTo>
                  <a:lnTo>
                    <a:pt x="119" y="330"/>
                  </a:lnTo>
                  <a:lnTo>
                    <a:pt x="119" y="360"/>
                  </a:lnTo>
                  <a:lnTo>
                    <a:pt x="115" y="365"/>
                  </a:lnTo>
                  <a:lnTo>
                    <a:pt x="89" y="365"/>
                  </a:lnTo>
                  <a:lnTo>
                    <a:pt x="89" y="399"/>
                  </a:lnTo>
                  <a:lnTo>
                    <a:pt x="232" y="399"/>
                  </a:lnTo>
                  <a:lnTo>
                    <a:pt x="237" y="406"/>
                  </a:lnTo>
                  <a:lnTo>
                    <a:pt x="237" y="442"/>
                  </a:lnTo>
                  <a:lnTo>
                    <a:pt x="290" y="442"/>
                  </a:lnTo>
                  <a:lnTo>
                    <a:pt x="295" y="447"/>
                  </a:lnTo>
                  <a:lnTo>
                    <a:pt x="295" y="483"/>
                  </a:lnTo>
                  <a:lnTo>
                    <a:pt x="316" y="483"/>
                  </a:lnTo>
                  <a:lnTo>
                    <a:pt x="320" y="488"/>
                  </a:lnTo>
                  <a:lnTo>
                    <a:pt x="320" y="608"/>
                  </a:lnTo>
                  <a:lnTo>
                    <a:pt x="316" y="613"/>
                  </a:lnTo>
                  <a:lnTo>
                    <a:pt x="295" y="613"/>
                  </a:lnTo>
                  <a:lnTo>
                    <a:pt x="295" y="644"/>
                  </a:lnTo>
                  <a:lnTo>
                    <a:pt x="290" y="649"/>
                  </a:lnTo>
                  <a:lnTo>
                    <a:pt x="237" y="649"/>
                  </a:lnTo>
                  <a:lnTo>
                    <a:pt x="237" y="683"/>
                  </a:lnTo>
                  <a:lnTo>
                    <a:pt x="232" y="690"/>
                  </a:lnTo>
                  <a:lnTo>
                    <a:pt x="64" y="690"/>
                  </a:lnTo>
                  <a:lnTo>
                    <a:pt x="60" y="683"/>
                  </a:lnTo>
                  <a:lnTo>
                    <a:pt x="60" y="649"/>
                  </a:lnTo>
                  <a:lnTo>
                    <a:pt x="5" y="649"/>
                  </a:lnTo>
                  <a:lnTo>
                    <a:pt x="0" y="644"/>
                  </a:lnTo>
                  <a:lnTo>
                    <a:pt x="0" y="531"/>
                  </a:lnTo>
                  <a:lnTo>
                    <a:pt x="5" y="524"/>
                  </a:lnTo>
                  <a:lnTo>
                    <a:pt x="30" y="524"/>
                  </a:lnTo>
                  <a:lnTo>
                    <a:pt x="30" y="488"/>
                  </a:lnTo>
                  <a:lnTo>
                    <a:pt x="34" y="483"/>
                  </a:lnTo>
                  <a:lnTo>
                    <a:pt x="60" y="483"/>
                  </a:lnTo>
                  <a:lnTo>
                    <a:pt x="60" y="447"/>
                  </a:lnTo>
                  <a:lnTo>
                    <a:pt x="34" y="447"/>
                  </a:lnTo>
                  <a:lnTo>
                    <a:pt x="30" y="442"/>
                  </a:lnTo>
                  <a:lnTo>
                    <a:pt x="30" y="365"/>
                  </a:lnTo>
                  <a:lnTo>
                    <a:pt x="34" y="360"/>
                  </a:lnTo>
                  <a:lnTo>
                    <a:pt x="60" y="360"/>
                  </a:lnTo>
                  <a:lnTo>
                    <a:pt x="60" y="246"/>
                  </a:lnTo>
                  <a:lnTo>
                    <a:pt x="34" y="246"/>
                  </a:lnTo>
                  <a:lnTo>
                    <a:pt x="30" y="241"/>
                  </a:lnTo>
                  <a:lnTo>
                    <a:pt x="30" y="82"/>
                  </a:lnTo>
                  <a:lnTo>
                    <a:pt x="34" y="75"/>
                  </a:lnTo>
                  <a:lnTo>
                    <a:pt x="60" y="75"/>
                  </a:lnTo>
                  <a:lnTo>
                    <a:pt x="60" y="39"/>
                  </a:lnTo>
                  <a:lnTo>
                    <a:pt x="64" y="34"/>
                  </a:lnTo>
                  <a:lnTo>
                    <a:pt x="85" y="34"/>
                  </a:lnTo>
                  <a:lnTo>
                    <a:pt x="85" y="5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187" name="Group 35">
            <a:extLst>
              <a:ext uri="{FF2B5EF4-FFF2-40B4-BE49-F238E27FC236}">
                <a16:creationId xmlns:a16="http://schemas.microsoft.com/office/drawing/2014/main" id="{CA1819F9-4DB4-43BE-008F-62E00E8AD47A}"/>
              </a:ext>
            </a:extLst>
          </p:cNvPr>
          <p:cNvGrpSpPr>
            <a:grpSpLocks/>
          </p:cNvGrpSpPr>
          <p:nvPr/>
        </p:nvGrpSpPr>
        <p:grpSpPr bwMode="auto">
          <a:xfrm>
            <a:off x="4894263" y="4876800"/>
            <a:ext cx="2190750" cy="322263"/>
            <a:chOff x="3083" y="3072"/>
            <a:chExt cx="1380" cy="203"/>
          </a:xfrm>
        </p:grpSpPr>
        <p:sp>
          <p:nvSpPr>
            <p:cNvPr id="49188" name="Freeform 36">
              <a:extLst>
                <a:ext uri="{FF2B5EF4-FFF2-40B4-BE49-F238E27FC236}">
                  <a16:creationId xmlns:a16="http://schemas.microsoft.com/office/drawing/2014/main" id="{8C0ED51F-9BCB-FD2B-7D0C-F9A6B72C7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" y="3072"/>
              <a:ext cx="79" cy="157"/>
            </a:xfrm>
            <a:custGeom>
              <a:avLst/>
              <a:gdLst>
                <a:gd name="T0" fmla="*/ 4 w 352"/>
                <a:gd name="T1" fmla="*/ 0 h 698"/>
                <a:gd name="T2" fmla="*/ 347 w 352"/>
                <a:gd name="T3" fmla="*/ 0 h 698"/>
                <a:gd name="T4" fmla="*/ 351 w 352"/>
                <a:gd name="T5" fmla="*/ 7 h 698"/>
                <a:gd name="T6" fmla="*/ 351 w 352"/>
                <a:gd name="T7" fmla="*/ 166 h 698"/>
                <a:gd name="T8" fmla="*/ 347 w 352"/>
                <a:gd name="T9" fmla="*/ 171 h 698"/>
                <a:gd name="T10" fmla="*/ 322 w 352"/>
                <a:gd name="T11" fmla="*/ 171 h 698"/>
                <a:gd name="T12" fmla="*/ 317 w 352"/>
                <a:gd name="T13" fmla="*/ 166 h 698"/>
                <a:gd name="T14" fmla="*/ 317 w 352"/>
                <a:gd name="T15" fmla="*/ 89 h 698"/>
                <a:gd name="T16" fmla="*/ 295 w 352"/>
                <a:gd name="T17" fmla="*/ 89 h 698"/>
                <a:gd name="T18" fmla="*/ 292 w 352"/>
                <a:gd name="T19" fmla="*/ 84 h 698"/>
                <a:gd name="T20" fmla="*/ 292 w 352"/>
                <a:gd name="T21" fmla="*/ 48 h 698"/>
                <a:gd name="T22" fmla="*/ 119 w 352"/>
                <a:gd name="T23" fmla="*/ 48 h 698"/>
                <a:gd name="T24" fmla="*/ 119 w 352"/>
                <a:gd name="T25" fmla="*/ 325 h 698"/>
                <a:gd name="T26" fmla="*/ 292 w 352"/>
                <a:gd name="T27" fmla="*/ 325 h 698"/>
                <a:gd name="T28" fmla="*/ 292 w 352"/>
                <a:gd name="T29" fmla="*/ 248 h 698"/>
                <a:gd name="T30" fmla="*/ 295 w 352"/>
                <a:gd name="T31" fmla="*/ 243 h 698"/>
                <a:gd name="T32" fmla="*/ 317 w 352"/>
                <a:gd name="T33" fmla="*/ 243 h 698"/>
                <a:gd name="T34" fmla="*/ 322 w 352"/>
                <a:gd name="T35" fmla="*/ 248 h 698"/>
                <a:gd name="T36" fmla="*/ 322 w 352"/>
                <a:gd name="T37" fmla="*/ 450 h 698"/>
                <a:gd name="T38" fmla="*/ 317 w 352"/>
                <a:gd name="T39" fmla="*/ 455 h 698"/>
                <a:gd name="T40" fmla="*/ 295 w 352"/>
                <a:gd name="T41" fmla="*/ 455 h 698"/>
                <a:gd name="T42" fmla="*/ 292 w 352"/>
                <a:gd name="T43" fmla="*/ 450 h 698"/>
                <a:gd name="T44" fmla="*/ 292 w 352"/>
                <a:gd name="T45" fmla="*/ 373 h 698"/>
                <a:gd name="T46" fmla="*/ 119 w 352"/>
                <a:gd name="T47" fmla="*/ 373 h 698"/>
                <a:gd name="T48" fmla="*/ 119 w 352"/>
                <a:gd name="T49" fmla="*/ 651 h 698"/>
                <a:gd name="T50" fmla="*/ 173 w 352"/>
                <a:gd name="T51" fmla="*/ 651 h 698"/>
                <a:gd name="T52" fmla="*/ 178 w 352"/>
                <a:gd name="T53" fmla="*/ 656 h 698"/>
                <a:gd name="T54" fmla="*/ 178 w 352"/>
                <a:gd name="T55" fmla="*/ 692 h 698"/>
                <a:gd name="T56" fmla="*/ 173 w 352"/>
                <a:gd name="T57" fmla="*/ 697 h 698"/>
                <a:gd name="T58" fmla="*/ 4 w 352"/>
                <a:gd name="T59" fmla="*/ 697 h 698"/>
                <a:gd name="T60" fmla="*/ 0 w 352"/>
                <a:gd name="T61" fmla="*/ 692 h 698"/>
                <a:gd name="T62" fmla="*/ 0 w 352"/>
                <a:gd name="T63" fmla="*/ 656 h 698"/>
                <a:gd name="T64" fmla="*/ 4 w 352"/>
                <a:gd name="T65" fmla="*/ 651 h 698"/>
                <a:gd name="T66" fmla="*/ 59 w 352"/>
                <a:gd name="T67" fmla="*/ 651 h 698"/>
                <a:gd name="T68" fmla="*/ 59 w 352"/>
                <a:gd name="T69" fmla="*/ 48 h 698"/>
                <a:gd name="T70" fmla="*/ 4 w 352"/>
                <a:gd name="T71" fmla="*/ 48 h 698"/>
                <a:gd name="T72" fmla="*/ 0 w 352"/>
                <a:gd name="T73" fmla="*/ 41 h 698"/>
                <a:gd name="T74" fmla="*/ 0 w 352"/>
                <a:gd name="T75" fmla="*/ 7 h 698"/>
                <a:gd name="T76" fmla="*/ 4 w 352"/>
                <a:gd name="T77" fmla="*/ 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52" h="698">
                  <a:moveTo>
                    <a:pt x="4" y="0"/>
                  </a:moveTo>
                  <a:lnTo>
                    <a:pt x="347" y="0"/>
                  </a:lnTo>
                  <a:lnTo>
                    <a:pt x="351" y="7"/>
                  </a:lnTo>
                  <a:lnTo>
                    <a:pt x="351" y="166"/>
                  </a:lnTo>
                  <a:lnTo>
                    <a:pt x="347" y="171"/>
                  </a:lnTo>
                  <a:lnTo>
                    <a:pt x="322" y="171"/>
                  </a:lnTo>
                  <a:lnTo>
                    <a:pt x="317" y="166"/>
                  </a:lnTo>
                  <a:lnTo>
                    <a:pt x="317" y="89"/>
                  </a:lnTo>
                  <a:lnTo>
                    <a:pt x="295" y="89"/>
                  </a:lnTo>
                  <a:lnTo>
                    <a:pt x="292" y="84"/>
                  </a:lnTo>
                  <a:lnTo>
                    <a:pt x="292" y="48"/>
                  </a:lnTo>
                  <a:lnTo>
                    <a:pt x="119" y="48"/>
                  </a:lnTo>
                  <a:lnTo>
                    <a:pt x="119" y="325"/>
                  </a:lnTo>
                  <a:lnTo>
                    <a:pt x="292" y="325"/>
                  </a:lnTo>
                  <a:lnTo>
                    <a:pt x="292" y="248"/>
                  </a:lnTo>
                  <a:lnTo>
                    <a:pt x="295" y="243"/>
                  </a:lnTo>
                  <a:lnTo>
                    <a:pt x="317" y="243"/>
                  </a:lnTo>
                  <a:lnTo>
                    <a:pt x="322" y="248"/>
                  </a:lnTo>
                  <a:lnTo>
                    <a:pt x="322" y="450"/>
                  </a:lnTo>
                  <a:lnTo>
                    <a:pt x="317" y="455"/>
                  </a:lnTo>
                  <a:lnTo>
                    <a:pt x="295" y="455"/>
                  </a:lnTo>
                  <a:lnTo>
                    <a:pt x="292" y="450"/>
                  </a:lnTo>
                  <a:lnTo>
                    <a:pt x="292" y="373"/>
                  </a:lnTo>
                  <a:lnTo>
                    <a:pt x="119" y="373"/>
                  </a:lnTo>
                  <a:lnTo>
                    <a:pt x="119" y="651"/>
                  </a:lnTo>
                  <a:lnTo>
                    <a:pt x="173" y="651"/>
                  </a:lnTo>
                  <a:lnTo>
                    <a:pt x="178" y="656"/>
                  </a:lnTo>
                  <a:lnTo>
                    <a:pt x="178" y="692"/>
                  </a:lnTo>
                  <a:lnTo>
                    <a:pt x="173" y="697"/>
                  </a:lnTo>
                  <a:lnTo>
                    <a:pt x="4" y="697"/>
                  </a:lnTo>
                  <a:lnTo>
                    <a:pt x="0" y="692"/>
                  </a:lnTo>
                  <a:lnTo>
                    <a:pt x="0" y="656"/>
                  </a:lnTo>
                  <a:lnTo>
                    <a:pt x="4" y="651"/>
                  </a:lnTo>
                  <a:lnTo>
                    <a:pt x="59" y="651"/>
                  </a:lnTo>
                  <a:lnTo>
                    <a:pt x="59" y="48"/>
                  </a:lnTo>
                  <a:lnTo>
                    <a:pt x="4" y="48"/>
                  </a:lnTo>
                  <a:lnTo>
                    <a:pt x="0" y="41"/>
                  </a:lnTo>
                  <a:lnTo>
                    <a:pt x="0" y="7"/>
                  </a:lnTo>
                  <a:lnTo>
                    <a:pt x="4" y="0"/>
                  </a:lnTo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9" name="Freeform 37">
              <a:extLst>
                <a:ext uri="{FF2B5EF4-FFF2-40B4-BE49-F238E27FC236}">
                  <a16:creationId xmlns:a16="http://schemas.microsoft.com/office/drawing/2014/main" id="{3FE77C8B-EB33-DED0-8C00-2EF649C94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4" y="3119"/>
              <a:ext cx="65" cy="110"/>
            </a:xfrm>
            <a:custGeom>
              <a:avLst/>
              <a:gdLst>
                <a:gd name="T0" fmla="*/ 116 w 290"/>
                <a:gd name="T1" fmla="*/ 39 h 489"/>
                <a:gd name="T2" fmla="*/ 170 w 290"/>
                <a:gd name="T3" fmla="*/ 39 h 489"/>
                <a:gd name="T4" fmla="*/ 170 w 290"/>
                <a:gd name="T5" fmla="*/ 75 h 489"/>
                <a:gd name="T6" fmla="*/ 173 w 290"/>
                <a:gd name="T7" fmla="*/ 82 h 489"/>
                <a:gd name="T8" fmla="*/ 198 w 290"/>
                <a:gd name="T9" fmla="*/ 82 h 489"/>
                <a:gd name="T10" fmla="*/ 198 w 290"/>
                <a:gd name="T11" fmla="*/ 116 h 489"/>
                <a:gd name="T12" fmla="*/ 202 w 290"/>
                <a:gd name="T13" fmla="*/ 123 h 489"/>
                <a:gd name="T14" fmla="*/ 227 w 290"/>
                <a:gd name="T15" fmla="*/ 123 h 489"/>
                <a:gd name="T16" fmla="*/ 227 w 290"/>
                <a:gd name="T17" fmla="*/ 360 h 489"/>
                <a:gd name="T18" fmla="*/ 202 w 290"/>
                <a:gd name="T19" fmla="*/ 360 h 489"/>
                <a:gd name="T20" fmla="*/ 198 w 290"/>
                <a:gd name="T21" fmla="*/ 365 h 489"/>
                <a:gd name="T22" fmla="*/ 198 w 290"/>
                <a:gd name="T23" fmla="*/ 399 h 489"/>
                <a:gd name="T24" fmla="*/ 173 w 290"/>
                <a:gd name="T25" fmla="*/ 399 h 489"/>
                <a:gd name="T26" fmla="*/ 170 w 290"/>
                <a:gd name="T27" fmla="*/ 406 h 489"/>
                <a:gd name="T28" fmla="*/ 170 w 290"/>
                <a:gd name="T29" fmla="*/ 442 h 489"/>
                <a:gd name="T30" fmla="*/ 116 w 290"/>
                <a:gd name="T31" fmla="*/ 442 h 489"/>
                <a:gd name="T32" fmla="*/ 116 w 290"/>
                <a:gd name="T33" fmla="*/ 406 h 489"/>
                <a:gd name="T34" fmla="*/ 112 w 290"/>
                <a:gd name="T35" fmla="*/ 399 h 489"/>
                <a:gd name="T36" fmla="*/ 87 w 290"/>
                <a:gd name="T37" fmla="*/ 399 h 489"/>
                <a:gd name="T38" fmla="*/ 87 w 290"/>
                <a:gd name="T39" fmla="*/ 365 h 489"/>
                <a:gd name="T40" fmla="*/ 83 w 290"/>
                <a:gd name="T41" fmla="*/ 360 h 489"/>
                <a:gd name="T42" fmla="*/ 63 w 290"/>
                <a:gd name="T43" fmla="*/ 360 h 489"/>
                <a:gd name="T44" fmla="*/ 63 w 290"/>
                <a:gd name="T45" fmla="*/ 123 h 489"/>
                <a:gd name="T46" fmla="*/ 83 w 290"/>
                <a:gd name="T47" fmla="*/ 123 h 489"/>
                <a:gd name="T48" fmla="*/ 87 w 290"/>
                <a:gd name="T49" fmla="*/ 116 h 489"/>
                <a:gd name="T50" fmla="*/ 87 w 290"/>
                <a:gd name="T51" fmla="*/ 82 h 489"/>
                <a:gd name="T52" fmla="*/ 112 w 290"/>
                <a:gd name="T53" fmla="*/ 82 h 489"/>
                <a:gd name="T54" fmla="*/ 116 w 290"/>
                <a:gd name="T55" fmla="*/ 75 h 489"/>
                <a:gd name="T56" fmla="*/ 116 w 290"/>
                <a:gd name="T57" fmla="*/ 39 h 489"/>
                <a:gd name="T58" fmla="*/ 87 w 290"/>
                <a:gd name="T59" fmla="*/ 0 h 489"/>
                <a:gd name="T60" fmla="*/ 198 w 290"/>
                <a:gd name="T61" fmla="*/ 0 h 489"/>
                <a:gd name="T62" fmla="*/ 202 w 290"/>
                <a:gd name="T63" fmla="*/ 5 h 489"/>
                <a:gd name="T64" fmla="*/ 202 w 290"/>
                <a:gd name="T65" fmla="*/ 34 h 489"/>
                <a:gd name="T66" fmla="*/ 256 w 290"/>
                <a:gd name="T67" fmla="*/ 34 h 489"/>
                <a:gd name="T68" fmla="*/ 260 w 290"/>
                <a:gd name="T69" fmla="*/ 39 h 489"/>
                <a:gd name="T70" fmla="*/ 260 w 290"/>
                <a:gd name="T71" fmla="*/ 116 h 489"/>
                <a:gd name="T72" fmla="*/ 284 w 290"/>
                <a:gd name="T73" fmla="*/ 116 h 489"/>
                <a:gd name="T74" fmla="*/ 289 w 290"/>
                <a:gd name="T75" fmla="*/ 123 h 489"/>
                <a:gd name="T76" fmla="*/ 289 w 290"/>
                <a:gd name="T77" fmla="*/ 360 h 489"/>
                <a:gd name="T78" fmla="*/ 284 w 290"/>
                <a:gd name="T79" fmla="*/ 365 h 489"/>
                <a:gd name="T80" fmla="*/ 260 w 290"/>
                <a:gd name="T81" fmla="*/ 365 h 489"/>
                <a:gd name="T82" fmla="*/ 260 w 290"/>
                <a:gd name="T83" fmla="*/ 442 h 489"/>
                <a:gd name="T84" fmla="*/ 256 w 290"/>
                <a:gd name="T85" fmla="*/ 447 h 489"/>
                <a:gd name="T86" fmla="*/ 202 w 290"/>
                <a:gd name="T87" fmla="*/ 447 h 489"/>
                <a:gd name="T88" fmla="*/ 202 w 290"/>
                <a:gd name="T89" fmla="*/ 483 h 489"/>
                <a:gd name="T90" fmla="*/ 198 w 290"/>
                <a:gd name="T91" fmla="*/ 488 h 489"/>
                <a:gd name="T92" fmla="*/ 87 w 290"/>
                <a:gd name="T93" fmla="*/ 488 h 489"/>
                <a:gd name="T94" fmla="*/ 83 w 290"/>
                <a:gd name="T95" fmla="*/ 483 h 489"/>
                <a:gd name="T96" fmla="*/ 83 w 290"/>
                <a:gd name="T97" fmla="*/ 447 h 489"/>
                <a:gd name="T98" fmla="*/ 34 w 290"/>
                <a:gd name="T99" fmla="*/ 447 h 489"/>
                <a:gd name="T100" fmla="*/ 30 w 290"/>
                <a:gd name="T101" fmla="*/ 442 h 489"/>
                <a:gd name="T102" fmla="*/ 30 w 290"/>
                <a:gd name="T103" fmla="*/ 365 h 489"/>
                <a:gd name="T104" fmla="*/ 4 w 290"/>
                <a:gd name="T105" fmla="*/ 365 h 489"/>
                <a:gd name="T106" fmla="*/ 0 w 290"/>
                <a:gd name="T107" fmla="*/ 360 h 489"/>
                <a:gd name="T108" fmla="*/ 0 w 290"/>
                <a:gd name="T109" fmla="*/ 123 h 489"/>
                <a:gd name="T110" fmla="*/ 4 w 290"/>
                <a:gd name="T111" fmla="*/ 116 h 489"/>
                <a:gd name="T112" fmla="*/ 30 w 290"/>
                <a:gd name="T113" fmla="*/ 116 h 489"/>
                <a:gd name="T114" fmla="*/ 30 w 290"/>
                <a:gd name="T115" fmla="*/ 39 h 489"/>
                <a:gd name="T116" fmla="*/ 34 w 290"/>
                <a:gd name="T117" fmla="*/ 34 h 489"/>
                <a:gd name="T118" fmla="*/ 83 w 290"/>
                <a:gd name="T119" fmla="*/ 34 h 489"/>
                <a:gd name="T120" fmla="*/ 83 w 290"/>
                <a:gd name="T121" fmla="*/ 5 h 489"/>
                <a:gd name="T122" fmla="*/ 87 w 290"/>
                <a:gd name="T123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90" h="489">
                  <a:moveTo>
                    <a:pt x="116" y="39"/>
                  </a:moveTo>
                  <a:lnTo>
                    <a:pt x="170" y="39"/>
                  </a:lnTo>
                  <a:lnTo>
                    <a:pt x="170" y="75"/>
                  </a:lnTo>
                  <a:lnTo>
                    <a:pt x="173" y="82"/>
                  </a:lnTo>
                  <a:lnTo>
                    <a:pt x="198" y="82"/>
                  </a:lnTo>
                  <a:lnTo>
                    <a:pt x="198" y="116"/>
                  </a:lnTo>
                  <a:lnTo>
                    <a:pt x="202" y="123"/>
                  </a:lnTo>
                  <a:lnTo>
                    <a:pt x="227" y="123"/>
                  </a:lnTo>
                  <a:lnTo>
                    <a:pt x="227" y="360"/>
                  </a:lnTo>
                  <a:lnTo>
                    <a:pt x="202" y="360"/>
                  </a:lnTo>
                  <a:lnTo>
                    <a:pt x="198" y="365"/>
                  </a:lnTo>
                  <a:lnTo>
                    <a:pt x="198" y="399"/>
                  </a:lnTo>
                  <a:lnTo>
                    <a:pt x="173" y="399"/>
                  </a:lnTo>
                  <a:lnTo>
                    <a:pt x="170" y="406"/>
                  </a:lnTo>
                  <a:lnTo>
                    <a:pt x="170" y="442"/>
                  </a:lnTo>
                  <a:lnTo>
                    <a:pt x="116" y="442"/>
                  </a:lnTo>
                  <a:lnTo>
                    <a:pt x="116" y="406"/>
                  </a:lnTo>
                  <a:lnTo>
                    <a:pt x="112" y="399"/>
                  </a:lnTo>
                  <a:lnTo>
                    <a:pt x="87" y="399"/>
                  </a:lnTo>
                  <a:lnTo>
                    <a:pt x="87" y="365"/>
                  </a:lnTo>
                  <a:lnTo>
                    <a:pt x="83" y="360"/>
                  </a:lnTo>
                  <a:lnTo>
                    <a:pt x="63" y="360"/>
                  </a:lnTo>
                  <a:lnTo>
                    <a:pt x="63" y="123"/>
                  </a:lnTo>
                  <a:lnTo>
                    <a:pt x="83" y="123"/>
                  </a:lnTo>
                  <a:lnTo>
                    <a:pt x="87" y="116"/>
                  </a:lnTo>
                  <a:lnTo>
                    <a:pt x="87" y="82"/>
                  </a:lnTo>
                  <a:lnTo>
                    <a:pt x="112" y="82"/>
                  </a:lnTo>
                  <a:lnTo>
                    <a:pt x="116" y="75"/>
                  </a:lnTo>
                  <a:lnTo>
                    <a:pt x="116" y="39"/>
                  </a:lnTo>
                  <a:close/>
                  <a:moveTo>
                    <a:pt x="87" y="0"/>
                  </a:moveTo>
                  <a:lnTo>
                    <a:pt x="198" y="0"/>
                  </a:lnTo>
                  <a:lnTo>
                    <a:pt x="202" y="5"/>
                  </a:lnTo>
                  <a:lnTo>
                    <a:pt x="202" y="34"/>
                  </a:lnTo>
                  <a:lnTo>
                    <a:pt x="256" y="34"/>
                  </a:lnTo>
                  <a:lnTo>
                    <a:pt x="260" y="39"/>
                  </a:lnTo>
                  <a:lnTo>
                    <a:pt x="260" y="116"/>
                  </a:lnTo>
                  <a:lnTo>
                    <a:pt x="284" y="116"/>
                  </a:lnTo>
                  <a:lnTo>
                    <a:pt x="289" y="123"/>
                  </a:lnTo>
                  <a:lnTo>
                    <a:pt x="289" y="360"/>
                  </a:lnTo>
                  <a:lnTo>
                    <a:pt x="284" y="365"/>
                  </a:lnTo>
                  <a:lnTo>
                    <a:pt x="260" y="365"/>
                  </a:lnTo>
                  <a:lnTo>
                    <a:pt x="260" y="442"/>
                  </a:lnTo>
                  <a:lnTo>
                    <a:pt x="256" y="447"/>
                  </a:lnTo>
                  <a:lnTo>
                    <a:pt x="202" y="447"/>
                  </a:lnTo>
                  <a:lnTo>
                    <a:pt x="202" y="483"/>
                  </a:lnTo>
                  <a:lnTo>
                    <a:pt x="198" y="488"/>
                  </a:lnTo>
                  <a:lnTo>
                    <a:pt x="87" y="488"/>
                  </a:lnTo>
                  <a:lnTo>
                    <a:pt x="83" y="483"/>
                  </a:lnTo>
                  <a:lnTo>
                    <a:pt x="83" y="447"/>
                  </a:lnTo>
                  <a:lnTo>
                    <a:pt x="34" y="447"/>
                  </a:lnTo>
                  <a:lnTo>
                    <a:pt x="30" y="442"/>
                  </a:lnTo>
                  <a:lnTo>
                    <a:pt x="30" y="365"/>
                  </a:lnTo>
                  <a:lnTo>
                    <a:pt x="4" y="365"/>
                  </a:lnTo>
                  <a:lnTo>
                    <a:pt x="0" y="360"/>
                  </a:lnTo>
                  <a:lnTo>
                    <a:pt x="0" y="123"/>
                  </a:lnTo>
                  <a:lnTo>
                    <a:pt x="4" y="116"/>
                  </a:lnTo>
                  <a:lnTo>
                    <a:pt x="30" y="116"/>
                  </a:lnTo>
                  <a:lnTo>
                    <a:pt x="30" y="39"/>
                  </a:lnTo>
                  <a:lnTo>
                    <a:pt x="34" y="34"/>
                  </a:lnTo>
                  <a:lnTo>
                    <a:pt x="83" y="34"/>
                  </a:lnTo>
                  <a:lnTo>
                    <a:pt x="83" y="5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0" name="Freeform 38">
              <a:extLst>
                <a:ext uri="{FF2B5EF4-FFF2-40B4-BE49-F238E27FC236}">
                  <a16:creationId xmlns:a16="http://schemas.microsoft.com/office/drawing/2014/main" id="{DB363019-D6BF-05EC-2A80-CF2CDB14F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6" y="3119"/>
              <a:ext cx="45" cy="110"/>
            </a:xfrm>
            <a:custGeom>
              <a:avLst/>
              <a:gdLst>
                <a:gd name="T0" fmla="*/ 4 w 203"/>
                <a:gd name="T1" fmla="*/ 0 h 489"/>
                <a:gd name="T2" fmla="*/ 82 w 203"/>
                <a:gd name="T3" fmla="*/ 0 h 489"/>
                <a:gd name="T4" fmla="*/ 87 w 203"/>
                <a:gd name="T5" fmla="*/ 5 h 489"/>
                <a:gd name="T6" fmla="*/ 87 w 203"/>
                <a:gd name="T7" fmla="*/ 75 h 489"/>
                <a:gd name="T8" fmla="*/ 111 w 203"/>
                <a:gd name="T9" fmla="*/ 75 h 489"/>
                <a:gd name="T10" fmla="*/ 111 w 203"/>
                <a:gd name="T11" fmla="*/ 39 h 489"/>
                <a:gd name="T12" fmla="*/ 115 w 203"/>
                <a:gd name="T13" fmla="*/ 34 h 489"/>
                <a:gd name="T14" fmla="*/ 139 w 203"/>
                <a:gd name="T15" fmla="*/ 34 h 489"/>
                <a:gd name="T16" fmla="*/ 139 w 203"/>
                <a:gd name="T17" fmla="*/ 5 h 489"/>
                <a:gd name="T18" fmla="*/ 144 w 203"/>
                <a:gd name="T19" fmla="*/ 0 h 489"/>
                <a:gd name="T20" fmla="*/ 198 w 203"/>
                <a:gd name="T21" fmla="*/ 0 h 489"/>
                <a:gd name="T22" fmla="*/ 202 w 203"/>
                <a:gd name="T23" fmla="*/ 5 h 489"/>
                <a:gd name="T24" fmla="*/ 202 w 203"/>
                <a:gd name="T25" fmla="*/ 116 h 489"/>
                <a:gd name="T26" fmla="*/ 198 w 203"/>
                <a:gd name="T27" fmla="*/ 123 h 489"/>
                <a:gd name="T28" fmla="*/ 144 w 203"/>
                <a:gd name="T29" fmla="*/ 123 h 489"/>
                <a:gd name="T30" fmla="*/ 139 w 203"/>
                <a:gd name="T31" fmla="*/ 116 h 489"/>
                <a:gd name="T32" fmla="*/ 139 w 203"/>
                <a:gd name="T33" fmla="*/ 82 h 489"/>
                <a:gd name="T34" fmla="*/ 115 w 203"/>
                <a:gd name="T35" fmla="*/ 82 h 489"/>
                <a:gd name="T36" fmla="*/ 115 w 203"/>
                <a:gd name="T37" fmla="*/ 116 h 489"/>
                <a:gd name="T38" fmla="*/ 111 w 203"/>
                <a:gd name="T39" fmla="*/ 123 h 489"/>
                <a:gd name="T40" fmla="*/ 87 w 203"/>
                <a:gd name="T41" fmla="*/ 123 h 489"/>
                <a:gd name="T42" fmla="*/ 87 w 203"/>
                <a:gd name="T43" fmla="*/ 442 h 489"/>
                <a:gd name="T44" fmla="*/ 111 w 203"/>
                <a:gd name="T45" fmla="*/ 442 h 489"/>
                <a:gd name="T46" fmla="*/ 115 w 203"/>
                <a:gd name="T47" fmla="*/ 447 h 489"/>
                <a:gd name="T48" fmla="*/ 115 w 203"/>
                <a:gd name="T49" fmla="*/ 483 h 489"/>
                <a:gd name="T50" fmla="*/ 111 w 203"/>
                <a:gd name="T51" fmla="*/ 488 h 489"/>
                <a:gd name="T52" fmla="*/ 4 w 203"/>
                <a:gd name="T53" fmla="*/ 488 h 489"/>
                <a:gd name="T54" fmla="*/ 0 w 203"/>
                <a:gd name="T55" fmla="*/ 483 h 489"/>
                <a:gd name="T56" fmla="*/ 0 w 203"/>
                <a:gd name="T57" fmla="*/ 447 h 489"/>
                <a:gd name="T58" fmla="*/ 4 w 203"/>
                <a:gd name="T59" fmla="*/ 442 h 489"/>
                <a:gd name="T60" fmla="*/ 30 w 203"/>
                <a:gd name="T61" fmla="*/ 442 h 489"/>
                <a:gd name="T62" fmla="*/ 30 w 203"/>
                <a:gd name="T63" fmla="*/ 39 h 489"/>
                <a:gd name="T64" fmla="*/ 4 w 203"/>
                <a:gd name="T65" fmla="*/ 39 h 489"/>
                <a:gd name="T66" fmla="*/ 0 w 203"/>
                <a:gd name="T67" fmla="*/ 34 h 489"/>
                <a:gd name="T68" fmla="*/ 0 w 203"/>
                <a:gd name="T69" fmla="*/ 5 h 489"/>
                <a:gd name="T70" fmla="*/ 4 w 203"/>
                <a:gd name="T71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3" h="489">
                  <a:moveTo>
                    <a:pt x="4" y="0"/>
                  </a:moveTo>
                  <a:lnTo>
                    <a:pt x="82" y="0"/>
                  </a:lnTo>
                  <a:lnTo>
                    <a:pt x="87" y="5"/>
                  </a:lnTo>
                  <a:lnTo>
                    <a:pt x="87" y="75"/>
                  </a:lnTo>
                  <a:lnTo>
                    <a:pt x="111" y="75"/>
                  </a:lnTo>
                  <a:lnTo>
                    <a:pt x="111" y="39"/>
                  </a:lnTo>
                  <a:lnTo>
                    <a:pt x="115" y="34"/>
                  </a:lnTo>
                  <a:lnTo>
                    <a:pt x="139" y="34"/>
                  </a:lnTo>
                  <a:lnTo>
                    <a:pt x="139" y="5"/>
                  </a:lnTo>
                  <a:lnTo>
                    <a:pt x="144" y="0"/>
                  </a:lnTo>
                  <a:lnTo>
                    <a:pt x="198" y="0"/>
                  </a:lnTo>
                  <a:lnTo>
                    <a:pt x="202" y="5"/>
                  </a:lnTo>
                  <a:lnTo>
                    <a:pt x="202" y="116"/>
                  </a:lnTo>
                  <a:lnTo>
                    <a:pt x="198" y="123"/>
                  </a:lnTo>
                  <a:lnTo>
                    <a:pt x="144" y="123"/>
                  </a:lnTo>
                  <a:lnTo>
                    <a:pt x="139" y="116"/>
                  </a:lnTo>
                  <a:lnTo>
                    <a:pt x="139" y="82"/>
                  </a:lnTo>
                  <a:lnTo>
                    <a:pt x="115" y="82"/>
                  </a:lnTo>
                  <a:lnTo>
                    <a:pt x="115" y="116"/>
                  </a:lnTo>
                  <a:lnTo>
                    <a:pt x="111" y="123"/>
                  </a:lnTo>
                  <a:lnTo>
                    <a:pt x="87" y="123"/>
                  </a:lnTo>
                  <a:lnTo>
                    <a:pt x="87" y="442"/>
                  </a:lnTo>
                  <a:lnTo>
                    <a:pt x="111" y="442"/>
                  </a:lnTo>
                  <a:lnTo>
                    <a:pt x="115" y="447"/>
                  </a:lnTo>
                  <a:lnTo>
                    <a:pt x="115" y="483"/>
                  </a:lnTo>
                  <a:lnTo>
                    <a:pt x="111" y="488"/>
                  </a:lnTo>
                  <a:lnTo>
                    <a:pt x="4" y="488"/>
                  </a:lnTo>
                  <a:lnTo>
                    <a:pt x="0" y="483"/>
                  </a:lnTo>
                  <a:lnTo>
                    <a:pt x="0" y="447"/>
                  </a:lnTo>
                  <a:lnTo>
                    <a:pt x="4" y="442"/>
                  </a:lnTo>
                  <a:lnTo>
                    <a:pt x="30" y="442"/>
                  </a:lnTo>
                  <a:lnTo>
                    <a:pt x="30" y="39"/>
                  </a:lnTo>
                  <a:lnTo>
                    <a:pt x="4" y="39"/>
                  </a:lnTo>
                  <a:lnTo>
                    <a:pt x="0" y="34"/>
                  </a:lnTo>
                  <a:lnTo>
                    <a:pt x="0" y="5"/>
                  </a:lnTo>
                  <a:lnTo>
                    <a:pt x="4" y="0"/>
                  </a:lnTo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1" name="Freeform 39">
              <a:extLst>
                <a:ext uri="{FF2B5EF4-FFF2-40B4-BE49-F238E27FC236}">
                  <a16:creationId xmlns:a16="http://schemas.microsoft.com/office/drawing/2014/main" id="{4322AFE3-C0F5-5FC7-1FEE-C995C317C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4" y="3119"/>
              <a:ext cx="113" cy="110"/>
            </a:xfrm>
            <a:custGeom>
              <a:avLst/>
              <a:gdLst>
                <a:gd name="T0" fmla="*/ 114 w 501"/>
                <a:gd name="T1" fmla="*/ 0 h 489"/>
                <a:gd name="T2" fmla="*/ 118 w 501"/>
                <a:gd name="T3" fmla="*/ 34 h 489"/>
                <a:gd name="T4" fmla="*/ 94 w 501"/>
                <a:gd name="T5" fmla="*/ 39 h 489"/>
                <a:gd name="T6" fmla="*/ 114 w 501"/>
                <a:gd name="T7" fmla="*/ 116 h 489"/>
                <a:gd name="T8" fmla="*/ 118 w 501"/>
                <a:gd name="T9" fmla="*/ 241 h 489"/>
                <a:gd name="T10" fmla="*/ 148 w 501"/>
                <a:gd name="T11" fmla="*/ 246 h 489"/>
                <a:gd name="T12" fmla="*/ 174 w 501"/>
                <a:gd name="T13" fmla="*/ 360 h 489"/>
                <a:gd name="T14" fmla="*/ 178 w 501"/>
                <a:gd name="T15" fmla="*/ 282 h 489"/>
                <a:gd name="T16" fmla="*/ 204 w 501"/>
                <a:gd name="T17" fmla="*/ 205 h 489"/>
                <a:gd name="T18" fmla="*/ 234 w 501"/>
                <a:gd name="T19" fmla="*/ 199 h 489"/>
                <a:gd name="T20" fmla="*/ 208 w 501"/>
                <a:gd name="T21" fmla="*/ 39 h 489"/>
                <a:gd name="T22" fmla="*/ 204 w 501"/>
                <a:gd name="T23" fmla="*/ 5 h 489"/>
                <a:gd name="T24" fmla="*/ 323 w 501"/>
                <a:gd name="T25" fmla="*/ 0 h 489"/>
                <a:gd name="T26" fmla="*/ 326 w 501"/>
                <a:gd name="T27" fmla="*/ 34 h 489"/>
                <a:gd name="T28" fmla="*/ 296 w 501"/>
                <a:gd name="T29" fmla="*/ 39 h 489"/>
                <a:gd name="T30" fmla="*/ 323 w 501"/>
                <a:gd name="T31" fmla="*/ 199 h 489"/>
                <a:gd name="T32" fmla="*/ 326 w 501"/>
                <a:gd name="T33" fmla="*/ 360 h 489"/>
                <a:gd name="T34" fmla="*/ 348 w 501"/>
                <a:gd name="T35" fmla="*/ 330 h 489"/>
                <a:gd name="T36" fmla="*/ 377 w 501"/>
                <a:gd name="T37" fmla="*/ 323 h 489"/>
                <a:gd name="T38" fmla="*/ 382 w 501"/>
                <a:gd name="T39" fmla="*/ 199 h 489"/>
                <a:gd name="T40" fmla="*/ 407 w 501"/>
                <a:gd name="T41" fmla="*/ 39 h 489"/>
                <a:gd name="T42" fmla="*/ 377 w 501"/>
                <a:gd name="T43" fmla="*/ 34 h 489"/>
                <a:gd name="T44" fmla="*/ 382 w 501"/>
                <a:gd name="T45" fmla="*/ 0 h 489"/>
                <a:gd name="T46" fmla="*/ 500 w 501"/>
                <a:gd name="T47" fmla="*/ 5 h 489"/>
                <a:gd name="T48" fmla="*/ 496 w 501"/>
                <a:gd name="T49" fmla="*/ 39 h 489"/>
                <a:gd name="T50" fmla="*/ 471 w 501"/>
                <a:gd name="T51" fmla="*/ 75 h 489"/>
                <a:gd name="T52" fmla="*/ 440 w 501"/>
                <a:gd name="T53" fmla="*/ 82 h 489"/>
                <a:gd name="T54" fmla="*/ 437 w 501"/>
                <a:gd name="T55" fmla="*/ 205 h 489"/>
                <a:gd name="T56" fmla="*/ 411 w 501"/>
                <a:gd name="T57" fmla="*/ 323 h 489"/>
                <a:gd name="T58" fmla="*/ 382 w 501"/>
                <a:gd name="T59" fmla="*/ 330 h 489"/>
                <a:gd name="T60" fmla="*/ 377 w 501"/>
                <a:gd name="T61" fmla="*/ 447 h 489"/>
                <a:gd name="T62" fmla="*/ 352 w 501"/>
                <a:gd name="T63" fmla="*/ 483 h 489"/>
                <a:gd name="T64" fmla="*/ 326 w 501"/>
                <a:gd name="T65" fmla="*/ 488 h 489"/>
                <a:gd name="T66" fmla="*/ 323 w 501"/>
                <a:gd name="T67" fmla="*/ 447 h 489"/>
                <a:gd name="T68" fmla="*/ 292 w 501"/>
                <a:gd name="T69" fmla="*/ 442 h 489"/>
                <a:gd name="T70" fmla="*/ 267 w 501"/>
                <a:gd name="T71" fmla="*/ 330 h 489"/>
                <a:gd name="T72" fmla="*/ 262 w 501"/>
                <a:gd name="T73" fmla="*/ 205 h 489"/>
                <a:gd name="T74" fmla="*/ 238 w 501"/>
                <a:gd name="T75" fmla="*/ 282 h 489"/>
                <a:gd name="T76" fmla="*/ 208 w 501"/>
                <a:gd name="T77" fmla="*/ 287 h 489"/>
                <a:gd name="T78" fmla="*/ 204 w 501"/>
                <a:gd name="T79" fmla="*/ 447 h 489"/>
                <a:gd name="T80" fmla="*/ 178 w 501"/>
                <a:gd name="T81" fmla="*/ 483 h 489"/>
                <a:gd name="T82" fmla="*/ 148 w 501"/>
                <a:gd name="T83" fmla="*/ 488 h 489"/>
                <a:gd name="T84" fmla="*/ 144 w 501"/>
                <a:gd name="T85" fmla="*/ 447 h 489"/>
                <a:gd name="T86" fmla="*/ 114 w 501"/>
                <a:gd name="T87" fmla="*/ 442 h 489"/>
                <a:gd name="T88" fmla="*/ 94 w 501"/>
                <a:gd name="T89" fmla="*/ 365 h 489"/>
                <a:gd name="T90" fmla="*/ 89 w 501"/>
                <a:gd name="T91" fmla="*/ 246 h 489"/>
                <a:gd name="T92" fmla="*/ 60 w 501"/>
                <a:gd name="T93" fmla="*/ 241 h 489"/>
                <a:gd name="T94" fmla="*/ 34 w 501"/>
                <a:gd name="T95" fmla="*/ 123 h 489"/>
                <a:gd name="T96" fmla="*/ 29 w 501"/>
                <a:gd name="T97" fmla="*/ 39 h 489"/>
                <a:gd name="T98" fmla="*/ 0 w 501"/>
                <a:gd name="T99" fmla="*/ 34 h 489"/>
                <a:gd name="T100" fmla="*/ 4 w 501"/>
                <a:gd name="T101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01" h="489">
                  <a:moveTo>
                    <a:pt x="4" y="0"/>
                  </a:moveTo>
                  <a:lnTo>
                    <a:pt x="114" y="0"/>
                  </a:lnTo>
                  <a:lnTo>
                    <a:pt x="118" y="5"/>
                  </a:lnTo>
                  <a:lnTo>
                    <a:pt x="118" y="34"/>
                  </a:lnTo>
                  <a:lnTo>
                    <a:pt x="114" y="39"/>
                  </a:lnTo>
                  <a:lnTo>
                    <a:pt x="94" y="39"/>
                  </a:lnTo>
                  <a:lnTo>
                    <a:pt x="94" y="116"/>
                  </a:lnTo>
                  <a:lnTo>
                    <a:pt x="114" y="116"/>
                  </a:lnTo>
                  <a:lnTo>
                    <a:pt x="118" y="123"/>
                  </a:lnTo>
                  <a:lnTo>
                    <a:pt x="118" y="241"/>
                  </a:lnTo>
                  <a:lnTo>
                    <a:pt x="144" y="241"/>
                  </a:lnTo>
                  <a:lnTo>
                    <a:pt x="148" y="246"/>
                  </a:lnTo>
                  <a:lnTo>
                    <a:pt x="148" y="360"/>
                  </a:lnTo>
                  <a:lnTo>
                    <a:pt x="174" y="360"/>
                  </a:lnTo>
                  <a:lnTo>
                    <a:pt x="174" y="287"/>
                  </a:lnTo>
                  <a:lnTo>
                    <a:pt x="178" y="282"/>
                  </a:lnTo>
                  <a:lnTo>
                    <a:pt x="204" y="282"/>
                  </a:lnTo>
                  <a:lnTo>
                    <a:pt x="204" y="205"/>
                  </a:lnTo>
                  <a:lnTo>
                    <a:pt x="208" y="199"/>
                  </a:lnTo>
                  <a:lnTo>
                    <a:pt x="234" y="199"/>
                  </a:lnTo>
                  <a:lnTo>
                    <a:pt x="234" y="39"/>
                  </a:lnTo>
                  <a:lnTo>
                    <a:pt x="208" y="39"/>
                  </a:lnTo>
                  <a:lnTo>
                    <a:pt x="204" y="34"/>
                  </a:lnTo>
                  <a:lnTo>
                    <a:pt x="204" y="5"/>
                  </a:lnTo>
                  <a:lnTo>
                    <a:pt x="208" y="0"/>
                  </a:lnTo>
                  <a:lnTo>
                    <a:pt x="323" y="0"/>
                  </a:lnTo>
                  <a:lnTo>
                    <a:pt x="326" y="5"/>
                  </a:lnTo>
                  <a:lnTo>
                    <a:pt x="326" y="34"/>
                  </a:lnTo>
                  <a:lnTo>
                    <a:pt x="323" y="39"/>
                  </a:lnTo>
                  <a:lnTo>
                    <a:pt x="296" y="39"/>
                  </a:lnTo>
                  <a:lnTo>
                    <a:pt x="296" y="199"/>
                  </a:lnTo>
                  <a:lnTo>
                    <a:pt x="323" y="199"/>
                  </a:lnTo>
                  <a:lnTo>
                    <a:pt x="326" y="205"/>
                  </a:lnTo>
                  <a:lnTo>
                    <a:pt x="326" y="360"/>
                  </a:lnTo>
                  <a:lnTo>
                    <a:pt x="348" y="360"/>
                  </a:lnTo>
                  <a:lnTo>
                    <a:pt x="348" y="330"/>
                  </a:lnTo>
                  <a:lnTo>
                    <a:pt x="352" y="323"/>
                  </a:lnTo>
                  <a:lnTo>
                    <a:pt x="377" y="323"/>
                  </a:lnTo>
                  <a:lnTo>
                    <a:pt x="377" y="205"/>
                  </a:lnTo>
                  <a:lnTo>
                    <a:pt x="382" y="199"/>
                  </a:lnTo>
                  <a:lnTo>
                    <a:pt x="407" y="199"/>
                  </a:lnTo>
                  <a:lnTo>
                    <a:pt x="407" y="39"/>
                  </a:lnTo>
                  <a:lnTo>
                    <a:pt x="382" y="39"/>
                  </a:lnTo>
                  <a:lnTo>
                    <a:pt x="377" y="34"/>
                  </a:lnTo>
                  <a:lnTo>
                    <a:pt x="377" y="5"/>
                  </a:lnTo>
                  <a:lnTo>
                    <a:pt x="382" y="0"/>
                  </a:lnTo>
                  <a:lnTo>
                    <a:pt x="496" y="0"/>
                  </a:lnTo>
                  <a:lnTo>
                    <a:pt x="500" y="5"/>
                  </a:lnTo>
                  <a:lnTo>
                    <a:pt x="500" y="34"/>
                  </a:lnTo>
                  <a:lnTo>
                    <a:pt x="496" y="39"/>
                  </a:lnTo>
                  <a:lnTo>
                    <a:pt x="471" y="39"/>
                  </a:lnTo>
                  <a:lnTo>
                    <a:pt x="471" y="75"/>
                  </a:lnTo>
                  <a:lnTo>
                    <a:pt x="466" y="82"/>
                  </a:lnTo>
                  <a:lnTo>
                    <a:pt x="440" y="82"/>
                  </a:lnTo>
                  <a:lnTo>
                    <a:pt x="440" y="199"/>
                  </a:lnTo>
                  <a:lnTo>
                    <a:pt x="437" y="205"/>
                  </a:lnTo>
                  <a:lnTo>
                    <a:pt x="411" y="205"/>
                  </a:lnTo>
                  <a:lnTo>
                    <a:pt x="411" y="323"/>
                  </a:lnTo>
                  <a:lnTo>
                    <a:pt x="407" y="330"/>
                  </a:lnTo>
                  <a:lnTo>
                    <a:pt x="382" y="330"/>
                  </a:lnTo>
                  <a:lnTo>
                    <a:pt x="382" y="442"/>
                  </a:lnTo>
                  <a:lnTo>
                    <a:pt x="377" y="447"/>
                  </a:lnTo>
                  <a:lnTo>
                    <a:pt x="352" y="447"/>
                  </a:lnTo>
                  <a:lnTo>
                    <a:pt x="352" y="483"/>
                  </a:lnTo>
                  <a:lnTo>
                    <a:pt x="348" y="488"/>
                  </a:lnTo>
                  <a:lnTo>
                    <a:pt x="326" y="488"/>
                  </a:lnTo>
                  <a:lnTo>
                    <a:pt x="323" y="483"/>
                  </a:lnTo>
                  <a:lnTo>
                    <a:pt x="323" y="447"/>
                  </a:lnTo>
                  <a:lnTo>
                    <a:pt x="296" y="447"/>
                  </a:lnTo>
                  <a:lnTo>
                    <a:pt x="292" y="442"/>
                  </a:lnTo>
                  <a:lnTo>
                    <a:pt x="292" y="330"/>
                  </a:lnTo>
                  <a:lnTo>
                    <a:pt x="267" y="330"/>
                  </a:lnTo>
                  <a:lnTo>
                    <a:pt x="262" y="323"/>
                  </a:lnTo>
                  <a:lnTo>
                    <a:pt x="262" y="205"/>
                  </a:lnTo>
                  <a:lnTo>
                    <a:pt x="238" y="205"/>
                  </a:lnTo>
                  <a:lnTo>
                    <a:pt x="238" y="282"/>
                  </a:lnTo>
                  <a:lnTo>
                    <a:pt x="234" y="287"/>
                  </a:lnTo>
                  <a:lnTo>
                    <a:pt x="208" y="287"/>
                  </a:lnTo>
                  <a:lnTo>
                    <a:pt x="208" y="442"/>
                  </a:lnTo>
                  <a:lnTo>
                    <a:pt x="204" y="447"/>
                  </a:lnTo>
                  <a:lnTo>
                    <a:pt x="178" y="447"/>
                  </a:lnTo>
                  <a:lnTo>
                    <a:pt x="178" y="483"/>
                  </a:lnTo>
                  <a:lnTo>
                    <a:pt x="174" y="488"/>
                  </a:lnTo>
                  <a:lnTo>
                    <a:pt x="148" y="488"/>
                  </a:lnTo>
                  <a:lnTo>
                    <a:pt x="144" y="483"/>
                  </a:lnTo>
                  <a:lnTo>
                    <a:pt x="144" y="447"/>
                  </a:lnTo>
                  <a:lnTo>
                    <a:pt x="118" y="447"/>
                  </a:lnTo>
                  <a:lnTo>
                    <a:pt x="114" y="442"/>
                  </a:lnTo>
                  <a:lnTo>
                    <a:pt x="114" y="365"/>
                  </a:lnTo>
                  <a:lnTo>
                    <a:pt x="94" y="365"/>
                  </a:lnTo>
                  <a:lnTo>
                    <a:pt x="89" y="360"/>
                  </a:lnTo>
                  <a:lnTo>
                    <a:pt x="89" y="246"/>
                  </a:lnTo>
                  <a:lnTo>
                    <a:pt x="63" y="246"/>
                  </a:lnTo>
                  <a:lnTo>
                    <a:pt x="60" y="241"/>
                  </a:lnTo>
                  <a:lnTo>
                    <a:pt x="60" y="123"/>
                  </a:lnTo>
                  <a:lnTo>
                    <a:pt x="34" y="123"/>
                  </a:lnTo>
                  <a:lnTo>
                    <a:pt x="29" y="116"/>
                  </a:lnTo>
                  <a:lnTo>
                    <a:pt x="29" y="39"/>
                  </a:lnTo>
                  <a:lnTo>
                    <a:pt x="4" y="39"/>
                  </a:lnTo>
                  <a:lnTo>
                    <a:pt x="0" y="34"/>
                  </a:lnTo>
                  <a:lnTo>
                    <a:pt x="0" y="5"/>
                  </a:lnTo>
                  <a:lnTo>
                    <a:pt x="4" y="0"/>
                  </a:lnTo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2" name="Freeform 40">
              <a:extLst>
                <a:ext uri="{FF2B5EF4-FFF2-40B4-BE49-F238E27FC236}">
                  <a16:creationId xmlns:a16="http://schemas.microsoft.com/office/drawing/2014/main" id="{050A6B58-AE3E-92C6-267D-CAFBACCD9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8" y="3119"/>
              <a:ext cx="58" cy="110"/>
            </a:xfrm>
            <a:custGeom>
              <a:avLst/>
              <a:gdLst>
                <a:gd name="T0" fmla="*/ 170 w 262"/>
                <a:gd name="T1" fmla="*/ 205 h 489"/>
                <a:gd name="T2" fmla="*/ 146 w 262"/>
                <a:gd name="T3" fmla="*/ 360 h 489"/>
                <a:gd name="T4" fmla="*/ 141 w 262"/>
                <a:gd name="T5" fmla="*/ 399 h 489"/>
                <a:gd name="T6" fmla="*/ 62 w 262"/>
                <a:gd name="T7" fmla="*/ 287 h 489"/>
                <a:gd name="T8" fmla="*/ 87 w 262"/>
                <a:gd name="T9" fmla="*/ 282 h 489"/>
                <a:gd name="T10" fmla="*/ 141 w 262"/>
                <a:gd name="T11" fmla="*/ 246 h 489"/>
                <a:gd name="T12" fmla="*/ 146 w 262"/>
                <a:gd name="T13" fmla="*/ 205 h 489"/>
                <a:gd name="T14" fmla="*/ 199 w 262"/>
                <a:gd name="T15" fmla="*/ 0 h 489"/>
                <a:gd name="T16" fmla="*/ 204 w 262"/>
                <a:gd name="T17" fmla="*/ 34 h 489"/>
                <a:gd name="T18" fmla="*/ 232 w 262"/>
                <a:gd name="T19" fmla="*/ 39 h 489"/>
                <a:gd name="T20" fmla="*/ 256 w 262"/>
                <a:gd name="T21" fmla="*/ 442 h 489"/>
                <a:gd name="T22" fmla="*/ 261 w 262"/>
                <a:gd name="T23" fmla="*/ 483 h 489"/>
                <a:gd name="T24" fmla="*/ 204 w 262"/>
                <a:gd name="T25" fmla="*/ 488 h 489"/>
                <a:gd name="T26" fmla="*/ 199 w 262"/>
                <a:gd name="T27" fmla="*/ 447 h 489"/>
                <a:gd name="T28" fmla="*/ 170 w 262"/>
                <a:gd name="T29" fmla="*/ 442 h 489"/>
                <a:gd name="T30" fmla="*/ 146 w 262"/>
                <a:gd name="T31" fmla="*/ 406 h 489"/>
                <a:gd name="T32" fmla="*/ 141 w 262"/>
                <a:gd name="T33" fmla="*/ 447 h 489"/>
                <a:gd name="T34" fmla="*/ 116 w 262"/>
                <a:gd name="T35" fmla="*/ 483 h 489"/>
                <a:gd name="T36" fmla="*/ 33 w 262"/>
                <a:gd name="T37" fmla="*/ 488 h 489"/>
                <a:gd name="T38" fmla="*/ 29 w 262"/>
                <a:gd name="T39" fmla="*/ 447 h 489"/>
                <a:gd name="T40" fmla="*/ 0 w 262"/>
                <a:gd name="T41" fmla="*/ 442 h 489"/>
                <a:gd name="T42" fmla="*/ 4 w 262"/>
                <a:gd name="T43" fmla="*/ 282 h 489"/>
                <a:gd name="T44" fmla="*/ 29 w 262"/>
                <a:gd name="T45" fmla="*/ 246 h 489"/>
                <a:gd name="T46" fmla="*/ 58 w 262"/>
                <a:gd name="T47" fmla="*/ 241 h 489"/>
                <a:gd name="T48" fmla="*/ 62 w 262"/>
                <a:gd name="T49" fmla="*/ 199 h 489"/>
                <a:gd name="T50" fmla="*/ 113 w 262"/>
                <a:gd name="T51" fmla="*/ 164 h 489"/>
                <a:gd name="T52" fmla="*/ 170 w 262"/>
                <a:gd name="T53" fmla="*/ 158 h 489"/>
                <a:gd name="T54" fmla="*/ 146 w 262"/>
                <a:gd name="T55" fmla="*/ 82 h 489"/>
                <a:gd name="T56" fmla="*/ 141 w 262"/>
                <a:gd name="T57" fmla="*/ 39 h 489"/>
                <a:gd name="T58" fmla="*/ 87 w 262"/>
                <a:gd name="T59" fmla="*/ 116 h 489"/>
                <a:gd name="T60" fmla="*/ 33 w 262"/>
                <a:gd name="T61" fmla="*/ 123 h 489"/>
                <a:gd name="T62" fmla="*/ 29 w 262"/>
                <a:gd name="T63" fmla="*/ 39 h 489"/>
                <a:gd name="T64" fmla="*/ 58 w 262"/>
                <a:gd name="T65" fmla="*/ 34 h 489"/>
                <a:gd name="T66" fmla="*/ 62 w 262"/>
                <a:gd name="T67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" h="489">
                  <a:moveTo>
                    <a:pt x="146" y="205"/>
                  </a:moveTo>
                  <a:lnTo>
                    <a:pt x="170" y="205"/>
                  </a:lnTo>
                  <a:lnTo>
                    <a:pt x="170" y="360"/>
                  </a:lnTo>
                  <a:lnTo>
                    <a:pt x="146" y="360"/>
                  </a:lnTo>
                  <a:lnTo>
                    <a:pt x="141" y="365"/>
                  </a:lnTo>
                  <a:lnTo>
                    <a:pt x="141" y="399"/>
                  </a:lnTo>
                  <a:lnTo>
                    <a:pt x="62" y="399"/>
                  </a:lnTo>
                  <a:lnTo>
                    <a:pt x="62" y="287"/>
                  </a:lnTo>
                  <a:lnTo>
                    <a:pt x="83" y="287"/>
                  </a:lnTo>
                  <a:lnTo>
                    <a:pt x="87" y="282"/>
                  </a:lnTo>
                  <a:lnTo>
                    <a:pt x="87" y="246"/>
                  </a:lnTo>
                  <a:lnTo>
                    <a:pt x="141" y="246"/>
                  </a:lnTo>
                  <a:lnTo>
                    <a:pt x="146" y="241"/>
                  </a:lnTo>
                  <a:lnTo>
                    <a:pt x="146" y="205"/>
                  </a:lnTo>
                  <a:close/>
                  <a:moveTo>
                    <a:pt x="62" y="0"/>
                  </a:moveTo>
                  <a:lnTo>
                    <a:pt x="199" y="0"/>
                  </a:lnTo>
                  <a:lnTo>
                    <a:pt x="204" y="5"/>
                  </a:lnTo>
                  <a:lnTo>
                    <a:pt x="204" y="34"/>
                  </a:lnTo>
                  <a:lnTo>
                    <a:pt x="228" y="34"/>
                  </a:lnTo>
                  <a:lnTo>
                    <a:pt x="232" y="39"/>
                  </a:lnTo>
                  <a:lnTo>
                    <a:pt x="232" y="442"/>
                  </a:lnTo>
                  <a:lnTo>
                    <a:pt x="256" y="442"/>
                  </a:lnTo>
                  <a:lnTo>
                    <a:pt x="261" y="447"/>
                  </a:lnTo>
                  <a:lnTo>
                    <a:pt x="261" y="483"/>
                  </a:lnTo>
                  <a:lnTo>
                    <a:pt x="256" y="488"/>
                  </a:lnTo>
                  <a:lnTo>
                    <a:pt x="204" y="488"/>
                  </a:lnTo>
                  <a:lnTo>
                    <a:pt x="199" y="483"/>
                  </a:lnTo>
                  <a:lnTo>
                    <a:pt x="199" y="447"/>
                  </a:lnTo>
                  <a:lnTo>
                    <a:pt x="174" y="447"/>
                  </a:lnTo>
                  <a:lnTo>
                    <a:pt x="170" y="442"/>
                  </a:lnTo>
                  <a:lnTo>
                    <a:pt x="170" y="406"/>
                  </a:lnTo>
                  <a:lnTo>
                    <a:pt x="146" y="406"/>
                  </a:lnTo>
                  <a:lnTo>
                    <a:pt x="146" y="442"/>
                  </a:lnTo>
                  <a:lnTo>
                    <a:pt x="141" y="447"/>
                  </a:lnTo>
                  <a:lnTo>
                    <a:pt x="116" y="447"/>
                  </a:lnTo>
                  <a:lnTo>
                    <a:pt x="116" y="483"/>
                  </a:lnTo>
                  <a:lnTo>
                    <a:pt x="113" y="488"/>
                  </a:lnTo>
                  <a:lnTo>
                    <a:pt x="33" y="488"/>
                  </a:lnTo>
                  <a:lnTo>
                    <a:pt x="29" y="483"/>
                  </a:lnTo>
                  <a:lnTo>
                    <a:pt x="29" y="447"/>
                  </a:lnTo>
                  <a:lnTo>
                    <a:pt x="4" y="447"/>
                  </a:lnTo>
                  <a:lnTo>
                    <a:pt x="0" y="442"/>
                  </a:lnTo>
                  <a:lnTo>
                    <a:pt x="0" y="287"/>
                  </a:lnTo>
                  <a:lnTo>
                    <a:pt x="4" y="282"/>
                  </a:lnTo>
                  <a:lnTo>
                    <a:pt x="29" y="282"/>
                  </a:lnTo>
                  <a:lnTo>
                    <a:pt x="29" y="246"/>
                  </a:lnTo>
                  <a:lnTo>
                    <a:pt x="33" y="241"/>
                  </a:lnTo>
                  <a:lnTo>
                    <a:pt x="58" y="241"/>
                  </a:lnTo>
                  <a:lnTo>
                    <a:pt x="58" y="205"/>
                  </a:lnTo>
                  <a:lnTo>
                    <a:pt x="62" y="199"/>
                  </a:lnTo>
                  <a:lnTo>
                    <a:pt x="113" y="199"/>
                  </a:lnTo>
                  <a:lnTo>
                    <a:pt x="113" y="164"/>
                  </a:lnTo>
                  <a:lnTo>
                    <a:pt x="116" y="158"/>
                  </a:lnTo>
                  <a:lnTo>
                    <a:pt x="170" y="158"/>
                  </a:lnTo>
                  <a:lnTo>
                    <a:pt x="170" y="82"/>
                  </a:lnTo>
                  <a:lnTo>
                    <a:pt x="146" y="82"/>
                  </a:lnTo>
                  <a:lnTo>
                    <a:pt x="141" y="75"/>
                  </a:lnTo>
                  <a:lnTo>
                    <a:pt x="141" y="39"/>
                  </a:lnTo>
                  <a:lnTo>
                    <a:pt x="87" y="39"/>
                  </a:lnTo>
                  <a:lnTo>
                    <a:pt x="87" y="116"/>
                  </a:lnTo>
                  <a:lnTo>
                    <a:pt x="83" y="123"/>
                  </a:lnTo>
                  <a:lnTo>
                    <a:pt x="33" y="123"/>
                  </a:lnTo>
                  <a:lnTo>
                    <a:pt x="29" y="116"/>
                  </a:lnTo>
                  <a:lnTo>
                    <a:pt x="29" y="39"/>
                  </a:lnTo>
                  <a:lnTo>
                    <a:pt x="33" y="34"/>
                  </a:lnTo>
                  <a:lnTo>
                    <a:pt x="58" y="34"/>
                  </a:lnTo>
                  <a:lnTo>
                    <a:pt x="58" y="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3" name="Freeform 41">
              <a:extLst>
                <a:ext uri="{FF2B5EF4-FFF2-40B4-BE49-F238E27FC236}">
                  <a16:creationId xmlns:a16="http://schemas.microsoft.com/office/drawing/2014/main" id="{F9DE8CE8-5EF8-3D5E-EC65-39E7D0B3E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0" y="3119"/>
              <a:ext cx="45" cy="110"/>
            </a:xfrm>
            <a:custGeom>
              <a:avLst/>
              <a:gdLst>
                <a:gd name="T0" fmla="*/ 3 w 202"/>
                <a:gd name="T1" fmla="*/ 0 h 489"/>
                <a:gd name="T2" fmla="*/ 81 w 202"/>
                <a:gd name="T3" fmla="*/ 0 h 489"/>
                <a:gd name="T4" fmla="*/ 86 w 202"/>
                <a:gd name="T5" fmla="*/ 5 h 489"/>
                <a:gd name="T6" fmla="*/ 86 w 202"/>
                <a:gd name="T7" fmla="*/ 75 h 489"/>
                <a:gd name="T8" fmla="*/ 110 w 202"/>
                <a:gd name="T9" fmla="*/ 75 h 489"/>
                <a:gd name="T10" fmla="*/ 110 w 202"/>
                <a:gd name="T11" fmla="*/ 39 h 489"/>
                <a:gd name="T12" fmla="*/ 114 w 202"/>
                <a:gd name="T13" fmla="*/ 34 h 489"/>
                <a:gd name="T14" fmla="*/ 138 w 202"/>
                <a:gd name="T15" fmla="*/ 34 h 489"/>
                <a:gd name="T16" fmla="*/ 138 w 202"/>
                <a:gd name="T17" fmla="*/ 5 h 489"/>
                <a:gd name="T18" fmla="*/ 143 w 202"/>
                <a:gd name="T19" fmla="*/ 0 h 489"/>
                <a:gd name="T20" fmla="*/ 196 w 202"/>
                <a:gd name="T21" fmla="*/ 0 h 489"/>
                <a:gd name="T22" fmla="*/ 201 w 202"/>
                <a:gd name="T23" fmla="*/ 5 h 489"/>
                <a:gd name="T24" fmla="*/ 201 w 202"/>
                <a:gd name="T25" fmla="*/ 116 h 489"/>
                <a:gd name="T26" fmla="*/ 196 w 202"/>
                <a:gd name="T27" fmla="*/ 123 h 489"/>
                <a:gd name="T28" fmla="*/ 143 w 202"/>
                <a:gd name="T29" fmla="*/ 123 h 489"/>
                <a:gd name="T30" fmla="*/ 138 w 202"/>
                <a:gd name="T31" fmla="*/ 116 h 489"/>
                <a:gd name="T32" fmla="*/ 138 w 202"/>
                <a:gd name="T33" fmla="*/ 82 h 489"/>
                <a:gd name="T34" fmla="*/ 114 w 202"/>
                <a:gd name="T35" fmla="*/ 82 h 489"/>
                <a:gd name="T36" fmla="*/ 114 w 202"/>
                <a:gd name="T37" fmla="*/ 116 h 489"/>
                <a:gd name="T38" fmla="*/ 110 w 202"/>
                <a:gd name="T39" fmla="*/ 123 h 489"/>
                <a:gd name="T40" fmla="*/ 86 w 202"/>
                <a:gd name="T41" fmla="*/ 123 h 489"/>
                <a:gd name="T42" fmla="*/ 86 w 202"/>
                <a:gd name="T43" fmla="*/ 442 h 489"/>
                <a:gd name="T44" fmla="*/ 110 w 202"/>
                <a:gd name="T45" fmla="*/ 442 h 489"/>
                <a:gd name="T46" fmla="*/ 114 w 202"/>
                <a:gd name="T47" fmla="*/ 447 h 489"/>
                <a:gd name="T48" fmla="*/ 114 w 202"/>
                <a:gd name="T49" fmla="*/ 483 h 489"/>
                <a:gd name="T50" fmla="*/ 110 w 202"/>
                <a:gd name="T51" fmla="*/ 488 h 489"/>
                <a:gd name="T52" fmla="*/ 3 w 202"/>
                <a:gd name="T53" fmla="*/ 488 h 489"/>
                <a:gd name="T54" fmla="*/ 0 w 202"/>
                <a:gd name="T55" fmla="*/ 483 h 489"/>
                <a:gd name="T56" fmla="*/ 0 w 202"/>
                <a:gd name="T57" fmla="*/ 447 h 489"/>
                <a:gd name="T58" fmla="*/ 3 w 202"/>
                <a:gd name="T59" fmla="*/ 442 h 489"/>
                <a:gd name="T60" fmla="*/ 29 w 202"/>
                <a:gd name="T61" fmla="*/ 442 h 489"/>
                <a:gd name="T62" fmla="*/ 29 w 202"/>
                <a:gd name="T63" fmla="*/ 39 h 489"/>
                <a:gd name="T64" fmla="*/ 3 w 202"/>
                <a:gd name="T65" fmla="*/ 39 h 489"/>
                <a:gd name="T66" fmla="*/ 0 w 202"/>
                <a:gd name="T67" fmla="*/ 34 h 489"/>
                <a:gd name="T68" fmla="*/ 0 w 202"/>
                <a:gd name="T69" fmla="*/ 5 h 489"/>
                <a:gd name="T70" fmla="*/ 3 w 202"/>
                <a:gd name="T71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489">
                  <a:moveTo>
                    <a:pt x="3" y="0"/>
                  </a:moveTo>
                  <a:lnTo>
                    <a:pt x="81" y="0"/>
                  </a:lnTo>
                  <a:lnTo>
                    <a:pt x="86" y="5"/>
                  </a:lnTo>
                  <a:lnTo>
                    <a:pt x="86" y="75"/>
                  </a:lnTo>
                  <a:lnTo>
                    <a:pt x="110" y="75"/>
                  </a:lnTo>
                  <a:lnTo>
                    <a:pt x="110" y="39"/>
                  </a:lnTo>
                  <a:lnTo>
                    <a:pt x="114" y="34"/>
                  </a:lnTo>
                  <a:lnTo>
                    <a:pt x="138" y="34"/>
                  </a:lnTo>
                  <a:lnTo>
                    <a:pt x="138" y="5"/>
                  </a:lnTo>
                  <a:lnTo>
                    <a:pt x="143" y="0"/>
                  </a:lnTo>
                  <a:lnTo>
                    <a:pt x="196" y="0"/>
                  </a:lnTo>
                  <a:lnTo>
                    <a:pt x="201" y="5"/>
                  </a:lnTo>
                  <a:lnTo>
                    <a:pt x="201" y="116"/>
                  </a:lnTo>
                  <a:lnTo>
                    <a:pt x="196" y="123"/>
                  </a:lnTo>
                  <a:lnTo>
                    <a:pt x="143" y="123"/>
                  </a:lnTo>
                  <a:lnTo>
                    <a:pt x="138" y="116"/>
                  </a:lnTo>
                  <a:lnTo>
                    <a:pt x="138" y="82"/>
                  </a:lnTo>
                  <a:lnTo>
                    <a:pt x="114" y="82"/>
                  </a:lnTo>
                  <a:lnTo>
                    <a:pt x="114" y="116"/>
                  </a:lnTo>
                  <a:lnTo>
                    <a:pt x="110" y="123"/>
                  </a:lnTo>
                  <a:lnTo>
                    <a:pt x="86" y="123"/>
                  </a:lnTo>
                  <a:lnTo>
                    <a:pt x="86" y="442"/>
                  </a:lnTo>
                  <a:lnTo>
                    <a:pt x="110" y="442"/>
                  </a:lnTo>
                  <a:lnTo>
                    <a:pt x="114" y="447"/>
                  </a:lnTo>
                  <a:lnTo>
                    <a:pt x="114" y="483"/>
                  </a:lnTo>
                  <a:lnTo>
                    <a:pt x="110" y="488"/>
                  </a:lnTo>
                  <a:lnTo>
                    <a:pt x="3" y="488"/>
                  </a:lnTo>
                  <a:lnTo>
                    <a:pt x="0" y="483"/>
                  </a:lnTo>
                  <a:lnTo>
                    <a:pt x="0" y="447"/>
                  </a:lnTo>
                  <a:lnTo>
                    <a:pt x="3" y="442"/>
                  </a:lnTo>
                  <a:lnTo>
                    <a:pt x="29" y="442"/>
                  </a:lnTo>
                  <a:lnTo>
                    <a:pt x="29" y="39"/>
                  </a:lnTo>
                  <a:lnTo>
                    <a:pt x="3" y="39"/>
                  </a:lnTo>
                  <a:lnTo>
                    <a:pt x="0" y="34"/>
                  </a:lnTo>
                  <a:lnTo>
                    <a:pt x="0" y="5"/>
                  </a:lnTo>
                  <a:lnTo>
                    <a:pt x="3" y="0"/>
                  </a:lnTo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4" name="Freeform 42">
              <a:extLst>
                <a:ext uri="{FF2B5EF4-FFF2-40B4-BE49-F238E27FC236}">
                  <a16:creationId xmlns:a16="http://schemas.microsoft.com/office/drawing/2014/main" id="{334A0197-41BA-89EB-651D-07665B2DC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4" y="3072"/>
              <a:ext cx="65" cy="157"/>
            </a:xfrm>
            <a:custGeom>
              <a:avLst/>
              <a:gdLst>
                <a:gd name="T0" fmla="*/ 116 w 290"/>
                <a:gd name="T1" fmla="*/ 248 h 698"/>
                <a:gd name="T2" fmla="*/ 169 w 290"/>
                <a:gd name="T3" fmla="*/ 248 h 698"/>
                <a:gd name="T4" fmla="*/ 169 w 290"/>
                <a:gd name="T5" fmla="*/ 284 h 698"/>
                <a:gd name="T6" fmla="*/ 174 w 290"/>
                <a:gd name="T7" fmla="*/ 291 h 698"/>
                <a:gd name="T8" fmla="*/ 198 w 290"/>
                <a:gd name="T9" fmla="*/ 291 h 698"/>
                <a:gd name="T10" fmla="*/ 198 w 290"/>
                <a:gd name="T11" fmla="*/ 608 h 698"/>
                <a:gd name="T12" fmla="*/ 174 w 290"/>
                <a:gd name="T13" fmla="*/ 608 h 698"/>
                <a:gd name="T14" fmla="*/ 169 w 290"/>
                <a:gd name="T15" fmla="*/ 615 h 698"/>
                <a:gd name="T16" fmla="*/ 169 w 290"/>
                <a:gd name="T17" fmla="*/ 651 h 698"/>
                <a:gd name="T18" fmla="*/ 116 w 290"/>
                <a:gd name="T19" fmla="*/ 651 h 698"/>
                <a:gd name="T20" fmla="*/ 116 w 290"/>
                <a:gd name="T21" fmla="*/ 615 h 698"/>
                <a:gd name="T22" fmla="*/ 112 w 290"/>
                <a:gd name="T23" fmla="*/ 608 h 698"/>
                <a:gd name="T24" fmla="*/ 87 w 290"/>
                <a:gd name="T25" fmla="*/ 608 h 698"/>
                <a:gd name="T26" fmla="*/ 87 w 290"/>
                <a:gd name="T27" fmla="*/ 574 h 698"/>
                <a:gd name="T28" fmla="*/ 82 w 290"/>
                <a:gd name="T29" fmla="*/ 569 h 698"/>
                <a:gd name="T30" fmla="*/ 63 w 290"/>
                <a:gd name="T31" fmla="*/ 569 h 698"/>
                <a:gd name="T32" fmla="*/ 63 w 290"/>
                <a:gd name="T33" fmla="*/ 332 h 698"/>
                <a:gd name="T34" fmla="*/ 82 w 290"/>
                <a:gd name="T35" fmla="*/ 332 h 698"/>
                <a:gd name="T36" fmla="*/ 87 w 290"/>
                <a:gd name="T37" fmla="*/ 325 h 698"/>
                <a:gd name="T38" fmla="*/ 87 w 290"/>
                <a:gd name="T39" fmla="*/ 291 h 698"/>
                <a:gd name="T40" fmla="*/ 112 w 290"/>
                <a:gd name="T41" fmla="*/ 291 h 698"/>
                <a:gd name="T42" fmla="*/ 116 w 290"/>
                <a:gd name="T43" fmla="*/ 284 h 698"/>
                <a:gd name="T44" fmla="*/ 116 w 290"/>
                <a:gd name="T45" fmla="*/ 248 h 698"/>
                <a:gd name="T46" fmla="*/ 174 w 290"/>
                <a:gd name="T47" fmla="*/ 0 h 698"/>
                <a:gd name="T48" fmla="*/ 256 w 290"/>
                <a:gd name="T49" fmla="*/ 0 h 698"/>
                <a:gd name="T50" fmla="*/ 260 w 290"/>
                <a:gd name="T51" fmla="*/ 7 h 698"/>
                <a:gd name="T52" fmla="*/ 260 w 290"/>
                <a:gd name="T53" fmla="*/ 651 h 698"/>
                <a:gd name="T54" fmla="*/ 284 w 290"/>
                <a:gd name="T55" fmla="*/ 651 h 698"/>
                <a:gd name="T56" fmla="*/ 289 w 290"/>
                <a:gd name="T57" fmla="*/ 656 h 698"/>
                <a:gd name="T58" fmla="*/ 289 w 290"/>
                <a:gd name="T59" fmla="*/ 692 h 698"/>
                <a:gd name="T60" fmla="*/ 284 w 290"/>
                <a:gd name="T61" fmla="*/ 697 h 698"/>
                <a:gd name="T62" fmla="*/ 231 w 290"/>
                <a:gd name="T63" fmla="*/ 697 h 698"/>
                <a:gd name="T64" fmla="*/ 226 w 290"/>
                <a:gd name="T65" fmla="*/ 692 h 698"/>
                <a:gd name="T66" fmla="*/ 226 w 290"/>
                <a:gd name="T67" fmla="*/ 656 h 698"/>
                <a:gd name="T68" fmla="*/ 202 w 290"/>
                <a:gd name="T69" fmla="*/ 656 h 698"/>
                <a:gd name="T70" fmla="*/ 202 w 290"/>
                <a:gd name="T71" fmla="*/ 692 h 698"/>
                <a:gd name="T72" fmla="*/ 198 w 290"/>
                <a:gd name="T73" fmla="*/ 697 h 698"/>
                <a:gd name="T74" fmla="*/ 87 w 290"/>
                <a:gd name="T75" fmla="*/ 697 h 698"/>
                <a:gd name="T76" fmla="*/ 82 w 290"/>
                <a:gd name="T77" fmla="*/ 692 h 698"/>
                <a:gd name="T78" fmla="*/ 82 w 290"/>
                <a:gd name="T79" fmla="*/ 656 h 698"/>
                <a:gd name="T80" fmla="*/ 33 w 290"/>
                <a:gd name="T81" fmla="*/ 656 h 698"/>
                <a:gd name="T82" fmla="*/ 29 w 290"/>
                <a:gd name="T83" fmla="*/ 651 h 698"/>
                <a:gd name="T84" fmla="*/ 29 w 290"/>
                <a:gd name="T85" fmla="*/ 574 h 698"/>
                <a:gd name="T86" fmla="*/ 5 w 290"/>
                <a:gd name="T87" fmla="*/ 574 h 698"/>
                <a:gd name="T88" fmla="*/ 0 w 290"/>
                <a:gd name="T89" fmla="*/ 569 h 698"/>
                <a:gd name="T90" fmla="*/ 0 w 290"/>
                <a:gd name="T91" fmla="*/ 332 h 698"/>
                <a:gd name="T92" fmla="*/ 5 w 290"/>
                <a:gd name="T93" fmla="*/ 325 h 698"/>
                <a:gd name="T94" fmla="*/ 29 w 290"/>
                <a:gd name="T95" fmla="*/ 325 h 698"/>
                <a:gd name="T96" fmla="*/ 29 w 290"/>
                <a:gd name="T97" fmla="*/ 248 h 698"/>
                <a:gd name="T98" fmla="*/ 33 w 290"/>
                <a:gd name="T99" fmla="*/ 243 h 698"/>
                <a:gd name="T100" fmla="*/ 82 w 290"/>
                <a:gd name="T101" fmla="*/ 243 h 698"/>
                <a:gd name="T102" fmla="*/ 82 w 290"/>
                <a:gd name="T103" fmla="*/ 214 h 698"/>
                <a:gd name="T104" fmla="*/ 87 w 290"/>
                <a:gd name="T105" fmla="*/ 209 h 698"/>
                <a:gd name="T106" fmla="*/ 169 w 290"/>
                <a:gd name="T107" fmla="*/ 209 h 698"/>
                <a:gd name="T108" fmla="*/ 174 w 290"/>
                <a:gd name="T109" fmla="*/ 214 h 698"/>
                <a:gd name="T110" fmla="*/ 174 w 290"/>
                <a:gd name="T111" fmla="*/ 243 h 698"/>
                <a:gd name="T112" fmla="*/ 198 w 290"/>
                <a:gd name="T113" fmla="*/ 243 h 698"/>
                <a:gd name="T114" fmla="*/ 198 w 290"/>
                <a:gd name="T115" fmla="*/ 48 h 698"/>
                <a:gd name="T116" fmla="*/ 174 w 290"/>
                <a:gd name="T117" fmla="*/ 48 h 698"/>
                <a:gd name="T118" fmla="*/ 169 w 290"/>
                <a:gd name="T119" fmla="*/ 41 h 698"/>
                <a:gd name="T120" fmla="*/ 169 w 290"/>
                <a:gd name="T121" fmla="*/ 7 h 698"/>
                <a:gd name="T122" fmla="*/ 174 w 290"/>
                <a:gd name="T123" fmla="*/ 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90" h="698">
                  <a:moveTo>
                    <a:pt x="116" y="248"/>
                  </a:moveTo>
                  <a:lnTo>
                    <a:pt x="169" y="248"/>
                  </a:lnTo>
                  <a:lnTo>
                    <a:pt x="169" y="284"/>
                  </a:lnTo>
                  <a:lnTo>
                    <a:pt x="174" y="291"/>
                  </a:lnTo>
                  <a:lnTo>
                    <a:pt x="198" y="291"/>
                  </a:lnTo>
                  <a:lnTo>
                    <a:pt x="198" y="608"/>
                  </a:lnTo>
                  <a:lnTo>
                    <a:pt x="174" y="608"/>
                  </a:lnTo>
                  <a:lnTo>
                    <a:pt x="169" y="615"/>
                  </a:lnTo>
                  <a:lnTo>
                    <a:pt x="169" y="651"/>
                  </a:lnTo>
                  <a:lnTo>
                    <a:pt x="116" y="651"/>
                  </a:lnTo>
                  <a:lnTo>
                    <a:pt x="116" y="615"/>
                  </a:lnTo>
                  <a:lnTo>
                    <a:pt x="112" y="608"/>
                  </a:lnTo>
                  <a:lnTo>
                    <a:pt x="87" y="608"/>
                  </a:lnTo>
                  <a:lnTo>
                    <a:pt x="87" y="574"/>
                  </a:lnTo>
                  <a:lnTo>
                    <a:pt x="82" y="569"/>
                  </a:lnTo>
                  <a:lnTo>
                    <a:pt x="63" y="569"/>
                  </a:lnTo>
                  <a:lnTo>
                    <a:pt x="63" y="332"/>
                  </a:lnTo>
                  <a:lnTo>
                    <a:pt x="82" y="332"/>
                  </a:lnTo>
                  <a:lnTo>
                    <a:pt x="87" y="325"/>
                  </a:lnTo>
                  <a:lnTo>
                    <a:pt x="87" y="291"/>
                  </a:lnTo>
                  <a:lnTo>
                    <a:pt x="112" y="291"/>
                  </a:lnTo>
                  <a:lnTo>
                    <a:pt x="116" y="284"/>
                  </a:lnTo>
                  <a:lnTo>
                    <a:pt x="116" y="248"/>
                  </a:lnTo>
                  <a:close/>
                  <a:moveTo>
                    <a:pt x="174" y="0"/>
                  </a:moveTo>
                  <a:lnTo>
                    <a:pt x="256" y="0"/>
                  </a:lnTo>
                  <a:lnTo>
                    <a:pt x="260" y="7"/>
                  </a:lnTo>
                  <a:lnTo>
                    <a:pt x="260" y="651"/>
                  </a:lnTo>
                  <a:lnTo>
                    <a:pt x="284" y="651"/>
                  </a:lnTo>
                  <a:lnTo>
                    <a:pt x="289" y="656"/>
                  </a:lnTo>
                  <a:lnTo>
                    <a:pt x="289" y="692"/>
                  </a:lnTo>
                  <a:lnTo>
                    <a:pt x="284" y="697"/>
                  </a:lnTo>
                  <a:lnTo>
                    <a:pt x="231" y="697"/>
                  </a:lnTo>
                  <a:lnTo>
                    <a:pt x="226" y="692"/>
                  </a:lnTo>
                  <a:lnTo>
                    <a:pt x="226" y="656"/>
                  </a:lnTo>
                  <a:lnTo>
                    <a:pt x="202" y="656"/>
                  </a:lnTo>
                  <a:lnTo>
                    <a:pt x="202" y="692"/>
                  </a:lnTo>
                  <a:lnTo>
                    <a:pt x="198" y="697"/>
                  </a:lnTo>
                  <a:lnTo>
                    <a:pt x="87" y="697"/>
                  </a:lnTo>
                  <a:lnTo>
                    <a:pt x="82" y="692"/>
                  </a:lnTo>
                  <a:lnTo>
                    <a:pt x="82" y="656"/>
                  </a:lnTo>
                  <a:lnTo>
                    <a:pt x="33" y="656"/>
                  </a:lnTo>
                  <a:lnTo>
                    <a:pt x="29" y="651"/>
                  </a:lnTo>
                  <a:lnTo>
                    <a:pt x="29" y="574"/>
                  </a:lnTo>
                  <a:lnTo>
                    <a:pt x="5" y="574"/>
                  </a:lnTo>
                  <a:lnTo>
                    <a:pt x="0" y="569"/>
                  </a:lnTo>
                  <a:lnTo>
                    <a:pt x="0" y="332"/>
                  </a:lnTo>
                  <a:lnTo>
                    <a:pt x="5" y="325"/>
                  </a:lnTo>
                  <a:lnTo>
                    <a:pt x="29" y="325"/>
                  </a:lnTo>
                  <a:lnTo>
                    <a:pt x="29" y="248"/>
                  </a:lnTo>
                  <a:lnTo>
                    <a:pt x="33" y="243"/>
                  </a:lnTo>
                  <a:lnTo>
                    <a:pt x="82" y="243"/>
                  </a:lnTo>
                  <a:lnTo>
                    <a:pt x="82" y="214"/>
                  </a:lnTo>
                  <a:lnTo>
                    <a:pt x="87" y="209"/>
                  </a:lnTo>
                  <a:lnTo>
                    <a:pt x="169" y="209"/>
                  </a:lnTo>
                  <a:lnTo>
                    <a:pt x="174" y="214"/>
                  </a:lnTo>
                  <a:lnTo>
                    <a:pt x="174" y="243"/>
                  </a:lnTo>
                  <a:lnTo>
                    <a:pt x="198" y="243"/>
                  </a:lnTo>
                  <a:lnTo>
                    <a:pt x="198" y="48"/>
                  </a:lnTo>
                  <a:lnTo>
                    <a:pt x="174" y="48"/>
                  </a:lnTo>
                  <a:lnTo>
                    <a:pt x="169" y="41"/>
                  </a:lnTo>
                  <a:lnTo>
                    <a:pt x="169" y="7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5" name="Freeform 43">
              <a:extLst>
                <a:ext uri="{FF2B5EF4-FFF2-40B4-BE49-F238E27FC236}">
                  <a16:creationId xmlns:a16="http://schemas.microsoft.com/office/drawing/2014/main" id="{057EDA81-E9F7-3497-244A-D094DA061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6" y="3072"/>
              <a:ext cx="84" cy="157"/>
            </a:xfrm>
            <a:custGeom>
              <a:avLst/>
              <a:gdLst>
                <a:gd name="T0" fmla="*/ 5 w 376"/>
                <a:gd name="T1" fmla="*/ 0 h 698"/>
                <a:gd name="T2" fmla="*/ 341 w 376"/>
                <a:gd name="T3" fmla="*/ 0 h 698"/>
                <a:gd name="T4" fmla="*/ 345 w 376"/>
                <a:gd name="T5" fmla="*/ 7 h 698"/>
                <a:gd name="T6" fmla="*/ 345 w 376"/>
                <a:gd name="T7" fmla="*/ 166 h 698"/>
                <a:gd name="T8" fmla="*/ 341 w 376"/>
                <a:gd name="T9" fmla="*/ 171 h 698"/>
                <a:gd name="T10" fmla="*/ 317 w 376"/>
                <a:gd name="T11" fmla="*/ 171 h 698"/>
                <a:gd name="T12" fmla="*/ 312 w 376"/>
                <a:gd name="T13" fmla="*/ 166 h 698"/>
                <a:gd name="T14" fmla="*/ 312 w 376"/>
                <a:gd name="T15" fmla="*/ 89 h 698"/>
                <a:gd name="T16" fmla="*/ 291 w 376"/>
                <a:gd name="T17" fmla="*/ 89 h 698"/>
                <a:gd name="T18" fmla="*/ 287 w 376"/>
                <a:gd name="T19" fmla="*/ 84 h 698"/>
                <a:gd name="T20" fmla="*/ 287 w 376"/>
                <a:gd name="T21" fmla="*/ 48 h 698"/>
                <a:gd name="T22" fmla="*/ 117 w 376"/>
                <a:gd name="T23" fmla="*/ 48 h 698"/>
                <a:gd name="T24" fmla="*/ 117 w 376"/>
                <a:gd name="T25" fmla="*/ 325 h 698"/>
                <a:gd name="T26" fmla="*/ 258 w 376"/>
                <a:gd name="T27" fmla="*/ 325 h 698"/>
                <a:gd name="T28" fmla="*/ 258 w 376"/>
                <a:gd name="T29" fmla="*/ 248 h 698"/>
                <a:gd name="T30" fmla="*/ 263 w 376"/>
                <a:gd name="T31" fmla="*/ 243 h 698"/>
                <a:gd name="T32" fmla="*/ 287 w 376"/>
                <a:gd name="T33" fmla="*/ 243 h 698"/>
                <a:gd name="T34" fmla="*/ 291 w 376"/>
                <a:gd name="T35" fmla="*/ 248 h 698"/>
                <a:gd name="T36" fmla="*/ 291 w 376"/>
                <a:gd name="T37" fmla="*/ 450 h 698"/>
                <a:gd name="T38" fmla="*/ 287 w 376"/>
                <a:gd name="T39" fmla="*/ 455 h 698"/>
                <a:gd name="T40" fmla="*/ 263 w 376"/>
                <a:gd name="T41" fmla="*/ 455 h 698"/>
                <a:gd name="T42" fmla="*/ 258 w 376"/>
                <a:gd name="T43" fmla="*/ 450 h 698"/>
                <a:gd name="T44" fmla="*/ 258 w 376"/>
                <a:gd name="T45" fmla="*/ 373 h 698"/>
                <a:gd name="T46" fmla="*/ 117 w 376"/>
                <a:gd name="T47" fmla="*/ 373 h 698"/>
                <a:gd name="T48" fmla="*/ 117 w 376"/>
                <a:gd name="T49" fmla="*/ 651 h 698"/>
                <a:gd name="T50" fmla="*/ 312 w 376"/>
                <a:gd name="T51" fmla="*/ 651 h 698"/>
                <a:gd name="T52" fmla="*/ 312 w 376"/>
                <a:gd name="T53" fmla="*/ 615 h 698"/>
                <a:gd name="T54" fmla="*/ 317 w 376"/>
                <a:gd name="T55" fmla="*/ 608 h 698"/>
                <a:gd name="T56" fmla="*/ 341 w 376"/>
                <a:gd name="T57" fmla="*/ 608 h 698"/>
                <a:gd name="T58" fmla="*/ 341 w 376"/>
                <a:gd name="T59" fmla="*/ 539 h 698"/>
                <a:gd name="T60" fmla="*/ 345 w 376"/>
                <a:gd name="T61" fmla="*/ 532 h 698"/>
                <a:gd name="T62" fmla="*/ 370 w 376"/>
                <a:gd name="T63" fmla="*/ 532 h 698"/>
                <a:gd name="T64" fmla="*/ 375 w 376"/>
                <a:gd name="T65" fmla="*/ 539 h 698"/>
                <a:gd name="T66" fmla="*/ 375 w 376"/>
                <a:gd name="T67" fmla="*/ 692 h 698"/>
                <a:gd name="T68" fmla="*/ 370 w 376"/>
                <a:gd name="T69" fmla="*/ 697 h 698"/>
                <a:gd name="T70" fmla="*/ 5 w 376"/>
                <a:gd name="T71" fmla="*/ 697 h 698"/>
                <a:gd name="T72" fmla="*/ 0 w 376"/>
                <a:gd name="T73" fmla="*/ 692 h 698"/>
                <a:gd name="T74" fmla="*/ 0 w 376"/>
                <a:gd name="T75" fmla="*/ 656 h 698"/>
                <a:gd name="T76" fmla="*/ 5 w 376"/>
                <a:gd name="T77" fmla="*/ 651 h 698"/>
                <a:gd name="T78" fmla="*/ 59 w 376"/>
                <a:gd name="T79" fmla="*/ 651 h 698"/>
                <a:gd name="T80" fmla="*/ 59 w 376"/>
                <a:gd name="T81" fmla="*/ 48 h 698"/>
                <a:gd name="T82" fmla="*/ 5 w 376"/>
                <a:gd name="T83" fmla="*/ 48 h 698"/>
                <a:gd name="T84" fmla="*/ 0 w 376"/>
                <a:gd name="T85" fmla="*/ 41 h 698"/>
                <a:gd name="T86" fmla="*/ 0 w 376"/>
                <a:gd name="T87" fmla="*/ 7 h 698"/>
                <a:gd name="T88" fmla="*/ 5 w 376"/>
                <a:gd name="T89" fmla="*/ 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76" h="698">
                  <a:moveTo>
                    <a:pt x="5" y="0"/>
                  </a:moveTo>
                  <a:lnTo>
                    <a:pt x="341" y="0"/>
                  </a:lnTo>
                  <a:lnTo>
                    <a:pt x="345" y="7"/>
                  </a:lnTo>
                  <a:lnTo>
                    <a:pt x="345" y="166"/>
                  </a:lnTo>
                  <a:lnTo>
                    <a:pt x="341" y="171"/>
                  </a:lnTo>
                  <a:lnTo>
                    <a:pt x="317" y="171"/>
                  </a:lnTo>
                  <a:lnTo>
                    <a:pt x="312" y="166"/>
                  </a:lnTo>
                  <a:lnTo>
                    <a:pt x="312" y="89"/>
                  </a:lnTo>
                  <a:lnTo>
                    <a:pt x="291" y="89"/>
                  </a:lnTo>
                  <a:lnTo>
                    <a:pt x="287" y="84"/>
                  </a:lnTo>
                  <a:lnTo>
                    <a:pt x="287" y="48"/>
                  </a:lnTo>
                  <a:lnTo>
                    <a:pt x="117" y="48"/>
                  </a:lnTo>
                  <a:lnTo>
                    <a:pt x="117" y="325"/>
                  </a:lnTo>
                  <a:lnTo>
                    <a:pt x="258" y="325"/>
                  </a:lnTo>
                  <a:lnTo>
                    <a:pt x="258" y="248"/>
                  </a:lnTo>
                  <a:lnTo>
                    <a:pt x="263" y="243"/>
                  </a:lnTo>
                  <a:lnTo>
                    <a:pt x="287" y="243"/>
                  </a:lnTo>
                  <a:lnTo>
                    <a:pt x="291" y="248"/>
                  </a:lnTo>
                  <a:lnTo>
                    <a:pt x="291" y="450"/>
                  </a:lnTo>
                  <a:lnTo>
                    <a:pt x="287" y="455"/>
                  </a:lnTo>
                  <a:lnTo>
                    <a:pt x="263" y="455"/>
                  </a:lnTo>
                  <a:lnTo>
                    <a:pt x="258" y="450"/>
                  </a:lnTo>
                  <a:lnTo>
                    <a:pt x="258" y="373"/>
                  </a:lnTo>
                  <a:lnTo>
                    <a:pt x="117" y="373"/>
                  </a:lnTo>
                  <a:lnTo>
                    <a:pt x="117" y="651"/>
                  </a:lnTo>
                  <a:lnTo>
                    <a:pt x="312" y="651"/>
                  </a:lnTo>
                  <a:lnTo>
                    <a:pt x="312" y="615"/>
                  </a:lnTo>
                  <a:lnTo>
                    <a:pt x="317" y="608"/>
                  </a:lnTo>
                  <a:lnTo>
                    <a:pt x="341" y="608"/>
                  </a:lnTo>
                  <a:lnTo>
                    <a:pt x="341" y="539"/>
                  </a:lnTo>
                  <a:lnTo>
                    <a:pt x="345" y="532"/>
                  </a:lnTo>
                  <a:lnTo>
                    <a:pt x="370" y="532"/>
                  </a:lnTo>
                  <a:lnTo>
                    <a:pt x="375" y="539"/>
                  </a:lnTo>
                  <a:lnTo>
                    <a:pt x="375" y="692"/>
                  </a:lnTo>
                  <a:lnTo>
                    <a:pt x="370" y="697"/>
                  </a:lnTo>
                  <a:lnTo>
                    <a:pt x="5" y="697"/>
                  </a:lnTo>
                  <a:lnTo>
                    <a:pt x="0" y="692"/>
                  </a:lnTo>
                  <a:lnTo>
                    <a:pt x="0" y="656"/>
                  </a:lnTo>
                  <a:lnTo>
                    <a:pt x="5" y="651"/>
                  </a:lnTo>
                  <a:lnTo>
                    <a:pt x="59" y="651"/>
                  </a:lnTo>
                  <a:lnTo>
                    <a:pt x="59" y="48"/>
                  </a:lnTo>
                  <a:lnTo>
                    <a:pt x="5" y="48"/>
                  </a:lnTo>
                  <a:lnTo>
                    <a:pt x="0" y="41"/>
                  </a:lnTo>
                  <a:lnTo>
                    <a:pt x="0" y="7"/>
                  </a:lnTo>
                  <a:lnTo>
                    <a:pt x="5" y="0"/>
                  </a:lnTo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6" name="Freeform 44">
              <a:extLst>
                <a:ext uri="{FF2B5EF4-FFF2-40B4-BE49-F238E27FC236}">
                  <a16:creationId xmlns:a16="http://schemas.microsoft.com/office/drawing/2014/main" id="{22BD73D8-10C1-55AB-FCE3-37A662A09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7" y="3119"/>
              <a:ext cx="73" cy="110"/>
            </a:xfrm>
            <a:custGeom>
              <a:avLst/>
              <a:gdLst>
                <a:gd name="T0" fmla="*/ 3 w 328"/>
                <a:gd name="T1" fmla="*/ 0 h 489"/>
                <a:gd name="T2" fmla="*/ 85 w 328"/>
                <a:gd name="T3" fmla="*/ 0 h 489"/>
                <a:gd name="T4" fmla="*/ 90 w 328"/>
                <a:gd name="T5" fmla="*/ 5 h 489"/>
                <a:gd name="T6" fmla="*/ 90 w 328"/>
                <a:gd name="T7" fmla="*/ 75 h 489"/>
                <a:gd name="T8" fmla="*/ 116 w 328"/>
                <a:gd name="T9" fmla="*/ 75 h 489"/>
                <a:gd name="T10" fmla="*/ 116 w 328"/>
                <a:gd name="T11" fmla="*/ 39 h 489"/>
                <a:gd name="T12" fmla="*/ 120 w 328"/>
                <a:gd name="T13" fmla="*/ 34 h 489"/>
                <a:gd name="T14" fmla="*/ 146 w 328"/>
                <a:gd name="T15" fmla="*/ 34 h 489"/>
                <a:gd name="T16" fmla="*/ 146 w 328"/>
                <a:gd name="T17" fmla="*/ 5 h 489"/>
                <a:gd name="T18" fmla="*/ 150 w 328"/>
                <a:gd name="T19" fmla="*/ 0 h 489"/>
                <a:gd name="T20" fmla="*/ 236 w 328"/>
                <a:gd name="T21" fmla="*/ 0 h 489"/>
                <a:gd name="T22" fmla="*/ 240 w 328"/>
                <a:gd name="T23" fmla="*/ 5 h 489"/>
                <a:gd name="T24" fmla="*/ 240 w 328"/>
                <a:gd name="T25" fmla="*/ 34 h 489"/>
                <a:gd name="T26" fmla="*/ 267 w 328"/>
                <a:gd name="T27" fmla="*/ 34 h 489"/>
                <a:gd name="T28" fmla="*/ 271 w 328"/>
                <a:gd name="T29" fmla="*/ 39 h 489"/>
                <a:gd name="T30" fmla="*/ 271 w 328"/>
                <a:gd name="T31" fmla="*/ 75 h 489"/>
                <a:gd name="T32" fmla="*/ 296 w 328"/>
                <a:gd name="T33" fmla="*/ 75 h 489"/>
                <a:gd name="T34" fmla="*/ 301 w 328"/>
                <a:gd name="T35" fmla="*/ 82 h 489"/>
                <a:gd name="T36" fmla="*/ 301 w 328"/>
                <a:gd name="T37" fmla="*/ 442 h 489"/>
                <a:gd name="T38" fmla="*/ 323 w 328"/>
                <a:gd name="T39" fmla="*/ 442 h 489"/>
                <a:gd name="T40" fmla="*/ 327 w 328"/>
                <a:gd name="T41" fmla="*/ 447 h 489"/>
                <a:gd name="T42" fmla="*/ 327 w 328"/>
                <a:gd name="T43" fmla="*/ 483 h 489"/>
                <a:gd name="T44" fmla="*/ 323 w 328"/>
                <a:gd name="T45" fmla="*/ 488 h 489"/>
                <a:gd name="T46" fmla="*/ 211 w 328"/>
                <a:gd name="T47" fmla="*/ 488 h 489"/>
                <a:gd name="T48" fmla="*/ 206 w 328"/>
                <a:gd name="T49" fmla="*/ 483 h 489"/>
                <a:gd name="T50" fmla="*/ 206 w 328"/>
                <a:gd name="T51" fmla="*/ 447 h 489"/>
                <a:gd name="T52" fmla="*/ 211 w 328"/>
                <a:gd name="T53" fmla="*/ 442 h 489"/>
                <a:gd name="T54" fmla="*/ 236 w 328"/>
                <a:gd name="T55" fmla="*/ 442 h 489"/>
                <a:gd name="T56" fmla="*/ 236 w 328"/>
                <a:gd name="T57" fmla="*/ 123 h 489"/>
                <a:gd name="T58" fmla="*/ 211 w 328"/>
                <a:gd name="T59" fmla="*/ 123 h 489"/>
                <a:gd name="T60" fmla="*/ 206 w 328"/>
                <a:gd name="T61" fmla="*/ 116 h 489"/>
                <a:gd name="T62" fmla="*/ 206 w 328"/>
                <a:gd name="T63" fmla="*/ 82 h 489"/>
                <a:gd name="T64" fmla="*/ 120 w 328"/>
                <a:gd name="T65" fmla="*/ 82 h 489"/>
                <a:gd name="T66" fmla="*/ 120 w 328"/>
                <a:gd name="T67" fmla="*/ 116 h 489"/>
                <a:gd name="T68" fmla="*/ 116 w 328"/>
                <a:gd name="T69" fmla="*/ 123 h 489"/>
                <a:gd name="T70" fmla="*/ 90 w 328"/>
                <a:gd name="T71" fmla="*/ 123 h 489"/>
                <a:gd name="T72" fmla="*/ 90 w 328"/>
                <a:gd name="T73" fmla="*/ 442 h 489"/>
                <a:gd name="T74" fmla="*/ 116 w 328"/>
                <a:gd name="T75" fmla="*/ 442 h 489"/>
                <a:gd name="T76" fmla="*/ 120 w 328"/>
                <a:gd name="T77" fmla="*/ 447 h 489"/>
                <a:gd name="T78" fmla="*/ 120 w 328"/>
                <a:gd name="T79" fmla="*/ 483 h 489"/>
                <a:gd name="T80" fmla="*/ 116 w 328"/>
                <a:gd name="T81" fmla="*/ 488 h 489"/>
                <a:gd name="T82" fmla="*/ 3 w 328"/>
                <a:gd name="T83" fmla="*/ 488 h 489"/>
                <a:gd name="T84" fmla="*/ 0 w 328"/>
                <a:gd name="T85" fmla="*/ 483 h 489"/>
                <a:gd name="T86" fmla="*/ 0 w 328"/>
                <a:gd name="T87" fmla="*/ 447 h 489"/>
                <a:gd name="T88" fmla="*/ 3 w 328"/>
                <a:gd name="T89" fmla="*/ 442 h 489"/>
                <a:gd name="T90" fmla="*/ 30 w 328"/>
                <a:gd name="T91" fmla="*/ 442 h 489"/>
                <a:gd name="T92" fmla="*/ 30 w 328"/>
                <a:gd name="T93" fmla="*/ 39 h 489"/>
                <a:gd name="T94" fmla="*/ 3 w 328"/>
                <a:gd name="T95" fmla="*/ 39 h 489"/>
                <a:gd name="T96" fmla="*/ 0 w 328"/>
                <a:gd name="T97" fmla="*/ 34 h 489"/>
                <a:gd name="T98" fmla="*/ 0 w 328"/>
                <a:gd name="T99" fmla="*/ 5 h 489"/>
                <a:gd name="T100" fmla="*/ 3 w 328"/>
                <a:gd name="T101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8" h="489">
                  <a:moveTo>
                    <a:pt x="3" y="0"/>
                  </a:moveTo>
                  <a:lnTo>
                    <a:pt x="85" y="0"/>
                  </a:lnTo>
                  <a:lnTo>
                    <a:pt x="90" y="5"/>
                  </a:lnTo>
                  <a:lnTo>
                    <a:pt x="90" y="75"/>
                  </a:lnTo>
                  <a:lnTo>
                    <a:pt x="116" y="75"/>
                  </a:lnTo>
                  <a:lnTo>
                    <a:pt x="116" y="39"/>
                  </a:lnTo>
                  <a:lnTo>
                    <a:pt x="120" y="34"/>
                  </a:lnTo>
                  <a:lnTo>
                    <a:pt x="146" y="34"/>
                  </a:lnTo>
                  <a:lnTo>
                    <a:pt x="146" y="5"/>
                  </a:lnTo>
                  <a:lnTo>
                    <a:pt x="150" y="0"/>
                  </a:lnTo>
                  <a:lnTo>
                    <a:pt x="236" y="0"/>
                  </a:lnTo>
                  <a:lnTo>
                    <a:pt x="240" y="5"/>
                  </a:lnTo>
                  <a:lnTo>
                    <a:pt x="240" y="34"/>
                  </a:lnTo>
                  <a:lnTo>
                    <a:pt x="267" y="34"/>
                  </a:lnTo>
                  <a:lnTo>
                    <a:pt x="271" y="39"/>
                  </a:lnTo>
                  <a:lnTo>
                    <a:pt x="271" y="75"/>
                  </a:lnTo>
                  <a:lnTo>
                    <a:pt x="296" y="75"/>
                  </a:lnTo>
                  <a:lnTo>
                    <a:pt x="301" y="82"/>
                  </a:lnTo>
                  <a:lnTo>
                    <a:pt x="301" y="442"/>
                  </a:lnTo>
                  <a:lnTo>
                    <a:pt x="323" y="442"/>
                  </a:lnTo>
                  <a:lnTo>
                    <a:pt x="327" y="447"/>
                  </a:lnTo>
                  <a:lnTo>
                    <a:pt x="327" y="483"/>
                  </a:lnTo>
                  <a:lnTo>
                    <a:pt x="323" y="488"/>
                  </a:lnTo>
                  <a:lnTo>
                    <a:pt x="211" y="488"/>
                  </a:lnTo>
                  <a:lnTo>
                    <a:pt x="206" y="483"/>
                  </a:lnTo>
                  <a:lnTo>
                    <a:pt x="206" y="447"/>
                  </a:lnTo>
                  <a:lnTo>
                    <a:pt x="211" y="442"/>
                  </a:lnTo>
                  <a:lnTo>
                    <a:pt x="236" y="442"/>
                  </a:lnTo>
                  <a:lnTo>
                    <a:pt x="236" y="123"/>
                  </a:lnTo>
                  <a:lnTo>
                    <a:pt x="211" y="123"/>
                  </a:lnTo>
                  <a:lnTo>
                    <a:pt x="206" y="116"/>
                  </a:lnTo>
                  <a:lnTo>
                    <a:pt x="206" y="82"/>
                  </a:lnTo>
                  <a:lnTo>
                    <a:pt x="120" y="82"/>
                  </a:lnTo>
                  <a:lnTo>
                    <a:pt x="120" y="116"/>
                  </a:lnTo>
                  <a:lnTo>
                    <a:pt x="116" y="123"/>
                  </a:lnTo>
                  <a:lnTo>
                    <a:pt x="90" y="123"/>
                  </a:lnTo>
                  <a:lnTo>
                    <a:pt x="90" y="442"/>
                  </a:lnTo>
                  <a:lnTo>
                    <a:pt x="116" y="442"/>
                  </a:lnTo>
                  <a:lnTo>
                    <a:pt x="120" y="447"/>
                  </a:lnTo>
                  <a:lnTo>
                    <a:pt x="120" y="483"/>
                  </a:lnTo>
                  <a:lnTo>
                    <a:pt x="116" y="488"/>
                  </a:lnTo>
                  <a:lnTo>
                    <a:pt x="3" y="488"/>
                  </a:lnTo>
                  <a:lnTo>
                    <a:pt x="0" y="483"/>
                  </a:lnTo>
                  <a:lnTo>
                    <a:pt x="0" y="447"/>
                  </a:lnTo>
                  <a:lnTo>
                    <a:pt x="3" y="442"/>
                  </a:lnTo>
                  <a:lnTo>
                    <a:pt x="30" y="442"/>
                  </a:lnTo>
                  <a:lnTo>
                    <a:pt x="30" y="39"/>
                  </a:lnTo>
                  <a:lnTo>
                    <a:pt x="3" y="39"/>
                  </a:lnTo>
                  <a:lnTo>
                    <a:pt x="0" y="34"/>
                  </a:lnTo>
                  <a:lnTo>
                    <a:pt x="0" y="5"/>
                  </a:lnTo>
                  <a:lnTo>
                    <a:pt x="3" y="0"/>
                  </a:lnTo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7" name="Freeform 45">
              <a:extLst>
                <a:ext uri="{FF2B5EF4-FFF2-40B4-BE49-F238E27FC236}">
                  <a16:creationId xmlns:a16="http://schemas.microsoft.com/office/drawing/2014/main" id="{42643F03-4F23-C149-9088-79122AB31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8" y="3119"/>
              <a:ext cx="70" cy="156"/>
            </a:xfrm>
            <a:custGeom>
              <a:avLst/>
              <a:gdLst>
                <a:gd name="T0" fmla="*/ 169 w 314"/>
                <a:gd name="T1" fmla="*/ 39 h 691"/>
                <a:gd name="T2" fmla="*/ 172 w 314"/>
                <a:gd name="T3" fmla="*/ 82 h 691"/>
                <a:gd name="T4" fmla="*/ 197 w 314"/>
                <a:gd name="T5" fmla="*/ 241 h 691"/>
                <a:gd name="T6" fmla="*/ 169 w 314"/>
                <a:gd name="T7" fmla="*/ 246 h 691"/>
                <a:gd name="T8" fmla="*/ 116 w 314"/>
                <a:gd name="T9" fmla="*/ 282 h 691"/>
                <a:gd name="T10" fmla="*/ 112 w 314"/>
                <a:gd name="T11" fmla="*/ 241 h 691"/>
                <a:gd name="T12" fmla="*/ 86 w 314"/>
                <a:gd name="T13" fmla="*/ 82 h 691"/>
                <a:gd name="T14" fmla="*/ 116 w 314"/>
                <a:gd name="T15" fmla="*/ 75 h 691"/>
                <a:gd name="T16" fmla="*/ 86 w 314"/>
                <a:gd name="T17" fmla="*/ 488 h 691"/>
                <a:gd name="T18" fmla="*/ 256 w 314"/>
                <a:gd name="T19" fmla="*/ 524 h 691"/>
                <a:gd name="T20" fmla="*/ 284 w 314"/>
                <a:gd name="T21" fmla="*/ 531 h 691"/>
                <a:gd name="T22" fmla="*/ 260 w 314"/>
                <a:gd name="T23" fmla="*/ 565 h 691"/>
                <a:gd name="T24" fmla="*/ 256 w 314"/>
                <a:gd name="T25" fmla="*/ 608 h 691"/>
                <a:gd name="T26" fmla="*/ 197 w 314"/>
                <a:gd name="T27" fmla="*/ 613 h 691"/>
                <a:gd name="T28" fmla="*/ 116 w 314"/>
                <a:gd name="T29" fmla="*/ 644 h 691"/>
                <a:gd name="T30" fmla="*/ 112 w 314"/>
                <a:gd name="T31" fmla="*/ 608 h 691"/>
                <a:gd name="T32" fmla="*/ 62 w 314"/>
                <a:gd name="T33" fmla="*/ 531 h 691"/>
                <a:gd name="T34" fmla="*/ 86 w 314"/>
                <a:gd name="T35" fmla="*/ 524 h 691"/>
                <a:gd name="T36" fmla="*/ 86 w 314"/>
                <a:gd name="T37" fmla="*/ 0 h 691"/>
                <a:gd name="T38" fmla="*/ 288 w 314"/>
                <a:gd name="T39" fmla="*/ 5 h 691"/>
                <a:gd name="T40" fmla="*/ 284 w 314"/>
                <a:gd name="T41" fmla="*/ 39 h 691"/>
                <a:gd name="T42" fmla="*/ 230 w 314"/>
                <a:gd name="T43" fmla="*/ 75 h 691"/>
                <a:gd name="T44" fmla="*/ 260 w 314"/>
                <a:gd name="T45" fmla="*/ 82 h 691"/>
                <a:gd name="T46" fmla="*/ 256 w 314"/>
                <a:gd name="T47" fmla="*/ 246 h 691"/>
                <a:gd name="T48" fmla="*/ 230 w 314"/>
                <a:gd name="T49" fmla="*/ 282 h 691"/>
                <a:gd name="T50" fmla="*/ 202 w 314"/>
                <a:gd name="T51" fmla="*/ 287 h 691"/>
                <a:gd name="T52" fmla="*/ 197 w 314"/>
                <a:gd name="T53" fmla="*/ 330 h 691"/>
                <a:gd name="T54" fmla="*/ 116 w 314"/>
                <a:gd name="T55" fmla="*/ 360 h 691"/>
                <a:gd name="T56" fmla="*/ 86 w 314"/>
                <a:gd name="T57" fmla="*/ 365 h 691"/>
                <a:gd name="T58" fmla="*/ 226 w 314"/>
                <a:gd name="T59" fmla="*/ 399 h 691"/>
                <a:gd name="T60" fmla="*/ 230 w 314"/>
                <a:gd name="T61" fmla="*/ 442 h 691"/>
                <a:gd name="T62" fmla="*/ 288 w 314"/>
                <a:gd name="T63" fmla="*/ 447 h 691"/>
                <a:gd name="T64" fmla="*/ 309 w 314"/>
                <a:gd name="T65" fmla="*/ 483 h 691"/>
                <a:gd name="T66" fmla="*/ 313 w 314"/>
                <a:gd name="T67" fmla="*/ 608 h 691"/>
                <a:gd name="T68" fmla="*/ 288 w 314"/>
                <a:gd name="T69" fmla="*/ 613 h 691"/>
                <a:gd name="T70" fmla="*/ 284 w 314"/>
                <a:gd name="T71" fmla="*/ 649 h 691"/>
                <a:gd name="T72" fmla="*/ 230 w 314"/>
                <a:gd name="T73" fmla="*/ 683 h 691"/>
                <a:gd name="T74" fmla="*/ 62 w 314"/>
                <a:gd name="T75" fmla="*/ 690 h 691"/>
                <a:gd name="T76" fmla="*/ 58 w 314"/>
                <a:gd name="T77" fmla="*/ 649 h 691"/>
                <a:gd name="T78" fmla="*/ 0 w 314"/>
                <a:gd name="T79" fmla="*/ 644 h 691"/>
                <a:gd name="T80" fmla="*/ 4 w 314"/>
                <a:gd name="T81" fmla="*/ 524 h 691"/>
                <a:gd name="T82" fmla="*/ 28 w 314"/>
                <a:gd name="T83" fmla="*/ 488 h 691"/>
                <a:gd name="T84" fmla="*/ 58 w 314"/>
                <a:gd name="T85" fmla="*/ 483 h 691"/>
                <a:gd name="T86" fmla="*/ 33 w 314"/>
                <a:gd name="T87" fmla="*/ 447 h 691"/>
                <a:gd name="T88" fmla="*/ 28 w 314"/>
                <a:gd name="T89" fmla="*/ 365 h 691"/>
                <a:gd name="T90" fmla="*/ 58 w 314"/>
                <a:gd name="T91" fmla="*/ 360 h 691"/>
                <a:gd name="T92" fmla="*/ 33 w 314"/>
                <a:gd name="T93" fmla="*/ 246 h 691"/>
                <a:gd name="T94" fmla="*/ 28 w 314"/>
                <a:gd name="T95" fmla="*/ 82 h 691"/>
                <a:gd name="T96" fmla="*/ 58 w 314"/>
                <a:gd name="T97" fmla="*/ 75 h 691"/>
                <a:gd name="T98" fmla="*/ 62 w 314"/>
                <a:gd name="T99" fmla="*/ 34 h 691"/>
                <a:gd name="T100" fmla="*/ 82 w 314"/>
                <a:gd name="T101" fmla="*/ 5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14" h="691">
                  <a:moveTo>
                    <a:pt x="116" y="39"/>
                  </a:moveTo>
                  <a:lnTo>
                    <a:pt x="169" y="39"/>
                  </a:lnTo>
                  <a:lnTo>
                    <a:pt x="169" y="75"/>
                  </a:lnTo>
                  <a:lnTo>
                    <a:pt x="172" y="82"/>
                  </a:lnTo>
                  <a:lnTo>
                    <a:pt x="197" y="82"/>
                  </a:lnTo>
                  <a:lnTo>
                    <a:pt x="197" y="241"/>
                  </a:lnTo>
                  <a:lnTo>
                    <a:pt x="172" y="241"/>
                  </a:lnTo>
                  <a:lnTo>
                    <a:pt x="169" y="246"/>
                  </a:lnTo>
                  <a:lnTo>
                    <a:pt x="169" y="282"/>
                  </a:lnTo>
                  <a:lnTo>
                    <a:pt x="116" y="282"/>
                  </a:lnTo>
                  <a:lnTo>
                    <a:pt x="116" y="246"/>
                  </a:lnTo>
                  <a:lnTo>
                    <a:pt x="112" y="241"/>
                  </a:lnTo>
                  <a:lnTo>
                    <a:pt x="86" y="241"/>
                  </a:lnTo>
                  <a:lnTo>
                    <a:pt x="86" y="82"/>
                  </a:lnTo>
                  <a:lnTo>
                    <a:pt x="112" y="82"/>
                  </a:lnTo>
                  <a:lnTo>
                    <a:pt x="116" y="75"/>
                  </a:lnTo>
                  <a:lnTo>
                    <a:pt x="116" y="39"/>
                  </a:lnTo>
                  <a:close/>
                  <a:moveTo>
                    <a:pt x="86" y="488"/>
                  </a:moveTo>
                  <a:lnTo>
                    <a:pt x="256" y="488"/>
                  </a:lnTo>
                  <a:lnTo>
                    <a:pt x="256" y="524"/>
                  </a:lnTo>
                  <a:lnTo>
                    <a:pt x="260" y="531"/>
                  </a:lnTo>
                  <a:lnTo>
                    <a:pt x="284" y="531"/>
                  </a:lnTo>
                  <a:lnTo>
                    <a:pt x="284" y="565"/>
                  </a:lnTo>
                  <a:lnTo>
                    <a:pt x="260" y="565"/>
                  </a:lnTo>
                  <a:lnTo>
                    <a:pt x="256" y="570"/>
                  </a:lnTo>
                  <a:lnTo>
                    <a:pt x="256" y="608"/>
                  </a:lnTo>
                  <a:lnTo>
                    <a:pt x="202" y="608"/>
                  </a:lnTo>
                  <a:lnTo>
                    <a:pt x="197" y="613"/>
                  </a:lnTo>
                  <a:lnTo>
                    <a:pt x="197" y="644"/>
                  </a:lnTo>
                  <a:lnTo>
                    <a:pt x="116" y="644"/>
                  </a:lnTo>
                  <a:lnTo>
                    <a:pt x="116" y="613"/>
                  </a:lnTo>
                  <a:lnTo>
                    <a:pt x="112" y="608"/>
                  </a:lnTo>
                  <a:lnTo>
                    <a:pt x="62" y="608"/>
                  </a:lnTo>
                  <a:lnTo>
                    <a:pt x="62" y="531"/>
                  </a:lnTo>
                  <a:lnTo>
                    <a:pt x="82" y="531"/>
                  </a:lnTo>
                  <a:lnTo>
                    <a:pt x="86" y="524"/>
                  </a:lnTo>
                  <a:lnTo>
                    <a:pt x="86" y="488"/>
                  </a:lnTo>
                  <a:close/>
                  <a:moveTo>
                    <a:pt x="86" y="0"/>
                  </a:moveTo>
                  <a:lnTo>
                    <a:pt x="284" y="0"/>
                  </a:lnTo>
                  <a:lnTo>
                    <a:pt x="288" y="5"/>
                  </a:lnTo>
                  <a:lnTo>
                    <a:pt x="288" y="34"/>
                  </a:lnTo>
                  <a:lnTo>
                    <a:pt x="284" y="39"/>
                  </a:lnTo>
                  <a:lnTo>
                    <a:pt x="230" y="39"/>
                  </a:lnTo>
                  <a:lnTo>
                    <a:pt x="230" y="75"/>
                  </a:lnTo>
                  <a:lnTo>
                    <a:pt x="256" y="75"/>
                  </a:lnTo>
                  <a:lnTo>
                    <a:pt x="260" y="82"/>
                  </a:lnTo>
                  <a:lnTo>
                    <a:pt x="260" y="241"/>
                  </a:lnTo>
                  <a:lnTo>
                    <a:pt x="256" y="246"/>
                  </a:lnTo>
                  <a:lnTo>
                    <a:pt x="230" y="246"/>
                  </a:lnTo>
                  <a:lnTo>
                    <a:pt x="230" y="282"/>
                  </a:lnTo>
                  <a:lnTo>
                    <a:pt x="226" y="287"/>
                  </a:lnTo>
                  <a:lnTo>
                    <a:pt x="202" y="287"/>
                  </a:lnTo>
                  <a:lnTo>
                    <a:pt x="202" y="323"/>
                  </a:lnTo>
                  <a:lnTo>
                    <a:pt x="197" y="330"/>
                  </a:lnTo>
                  <a:lnTo>
                    <a:pt x="116" y="330"/>
                  </a:lnTo>
                  <a:lnTo>
                    <a:pt x="116" y="360"/>
                  </a:lnTo>
                  <a:lnTo>
                    <a:pt x="112" y="365"/>
                  </a:lnTo>
                  <a:lnTo>
                    <a:pt x="86" y="365"/>
                  </a:lnTo>
                  <a:lnTo>
                    <a:pt x="86" y="399"/>
                  </a:lnTo>
                  <a:lnTo>
                    <a:pt x="226" y="399"/>
                  </a:lnTo>
                  <a:lnTo>
                    <a:pt x="230" y="406"/>
                  </a:lnTo>
                  <a:lnTo>
                    <a:pt x="230" y="442"/>
                  </a:lnTo>
                  <a:lnTo>
                    <a:pt x="284" y="442"/>
                  </a:lnTo>
                  <a:lnTo>
                    <a:pt x="288" y="447"/>
                  </a:lnTo>
                  <a:lnTo>
                    <a:pt x="288" y="483"/>
                  </a:lnTo>
                  <a:lnTo>
                    <a:pt x="309" y="483"/>
                  </a:lnTo>
                  <a:lnTo>
                    <a:pt x="313" y="488"/>
                  </a:lnTo>
                  <a:lnTo>
                    <a:pt x="313" y="608"/>
                  </a:lnTo>
                  <a:lnTo>
                    <a:pt x="309" y="613"/>
                  </a:lnTo>
                  <a:lnTo>
                    <a:pt x="288" y="613"/>
                  </a:lnTo>
                  <a:lnTo>
                    <a:pt x="288" y="644"/>
                  </a:lnTo>
                  <a:lnTo>
                    <a:pt x="284" y="649"/>
                  </a:lnTo>
                  <a:lnTo>
                    <a:pt x="230" y="649"/>
                  </a:lnTo>
                  <a:lnTo>
                    <a:pt x="230" y="683"/>
                  </a:lnTo>
                  <a:lnTo>
                    <a:pt x="226" y="690"/>
                  </a:lnTo>
                  <a:lnTo>
                    <a:pt x="62" y="690"/>
                  </a:lnTo>
                  <a:lnTo>
                    <a:pt x="58" y="683"/>
                  </a:lnTo>
                  <a:lnTo>
                    <a:pt x="58" y="649"/>
                  </a:lnTo>
                  <a:lnTo>
                    <a:pt x="4" y="649"/>
                  </a:lnTo>
                  <a:lnTo>
                    <a:pt x="0" y="644"/>
                  </a:lnTo>
                  <a:lnTo>
                    <a:pt x="0" y="531"/>
                  </a:lnTo>
                  <a:lnTo>
                    <a:pt x="4" y="524"/>
                  </a:lnTo>
                  <a:lnTo>
                    <a:pt x="28" y="524"/>
                  </a:lnTo>
                  <a:lnTo>
                    <a:pt x="28" y="488"/>
                  </a:lnTo>
                  <a:lnTo>
                    <a:pt x="33" y="483"/>
                  </a:lnTo>
                  <a:lnTo>
                    <a:pt x="58" y="483"/>
                  </a:lnTo>
                  <a:lnTo>
                    <a:pt x="58" y="447"/>
                  </a:lnTo>
                  <a:lnTo>
                    <a:pt x="33" y="447"/>
                  </a:lnTo>
                  <a:lnTo>
                    <a:pt x="28" y="442"/>
                  </a:lnTo>
                  <a:lnTo>
                    <a:pt x="28" y="365"/>
                  </a:lnTo>
                  <a:lnTo>
                    <a:pt x="33" y="360"/>
                  </a:lnTo>
                  <a:lnTo>
                    <a:pt x="58" y="360"/>
                  </a:lnTo>
                  <a:lnTo>
                    <a:pt x="58" y="246"/>
                  </a:lnTo>
                  <a:lnTo>
                    <a:pt x="33" y="246"/>
                  </a:lnTo>
                  <a:lnTo>
                    <a:pt x="28" y="241"/>
                  </a:lnTo>
                  <a:lnTo>
                    <a:pt x="28" y="82"/>
                  </a:lnTo>
                  <a:lnTo>
                    <a:pt x="33" y="75"/>
                  </a:lnTo>
                  <a:lnTo>
                    <a:pt x="58" y="75"/>
                  </a:lnTo>
                  <a:lnTo>
                    <a:pt x="58" y="39"/>
                  </a:lnTo>
                  <a:lnTo>
                    <a:pt x="62" y="34"/>
                  </a:lnTo>
                  <a:lnTo>
                    <a:pt x="82" y="34"/>
                  </a:lnTo>
                  <a:lnTo>
                    <a:pt x="82" y="5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8" name="Freeform 46">
              <a:extLst>
                <a:ext uri="{FF2B5EF4-FFF2-40B4-BE49-F238E27FC236}">
                  <a16:creationId xmlns:a16="http://schemas.microsoft.com/office/drawing/2014/main" id="{84DF65AC-1EFF-3150-DA6E-436CD2087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0" y="3072"/>
              <a:ext cx="27" cy="157"/>
            </a:xfrm>
            <a:custGeom>
              <a:avLst/>
              <a:gdLst>
                <a:gd name="T0" fmla="*/ 4 w 125"/>
                <a:gd name="T1" fmla="*/ 209 h 698"/>
                <a:gd name="T2" fmla="*/ 88 w 125"/>
                <a:gd name="T3" fmla="*/ 209 h 698"/>
                <a:gd name="T4" fmla="*/ 92 w 125"/>
                <a:gd name="T5" fmla="*/ 214 h 698"/>
                <a:gd name="T6" fmla="*/ 92 w 125"/>
                <a:gd name="T7" fmla="*/ 651 h 698"/>
                <a:gd name="T8" fmla="*/ 119 w 125"/>
                <a:gd name="T9" fmla="*/ 651 h 698"/>
                <a:gd name="T10" fmla="*/ 124 w 125"/>
                <a:gd name="T11" fmla="*/ 656 h 698"/>
                <a:gd name="T12" fmla="*/ 124 w 125"/>
                <a:gd name="T13" fmla="*/ 692 h 698"/>
                <a:gd name="T14" fmla="*/ 119 w 125"/>
                <a:gd name="T15" fmla="*/ 697 h 698"/>
                <a:gd name="T16" fmla="*/ 4 w 125"/>
                <a:gd name="T17" fmla="*/ 697 h 698"/>
                <a:gd name="T18" fmla="*/ 0 w 125"/>
                <a:gd name="T19" fmla="*/ 692 h 698"/>
                <a:gd name="T20" fmla="*/ 0 w 125"/>
                <a:gd name="T21" fmla="*/ 656 h 698"/>
                <a:gd name="T22" fmla="*/ 4 w 125"/>
                <a:gd name="T23" fmla="*/ 651 h 698"/>
                <a:gd name="T24" fmla="*/ 31 w 125"/>
                <a:gd name="T25" fmla="*/ 651 h 698"/>
                <a:gd name="T26" fmla="*/ 31 w 125"/>
                <a:gd name="T27" fmla="*/ 248 h 698"/>
                <a:gd name="T28" fmla="*/ 4 w 125"/>
                <a:gd name="T29" fmla="*/ 248 h 698"/>
                <a:gd name="T30" fmla="*/ 0 w 125"/>
                <a:gd name="T31" fmla="*/ 243 h 698"/>
                <a:gd name="T32" fmla="*/ 0 w 125"/>
                <a:gd name="T33" fmla="*/ 214 h 698"/>
                <a:gd name="T34" fmla="*/ 4 w 125"/>
                <a:gd name="T35" fmla="*/ 209 h 698"/>
                <a:gd name="T36" fmla="*/ 35 w 125"/>
                <a:gd name="T37" fmla="*/ 0 h 698"/>
                <a:gd name="T38" fmla="*/ 88 w 125"/>
                <a:gd name="T39" fmla="*/ 0 h 698"/>
                <a:gd name="T40" fmla="*/ 92 w 125"/>
                <a:gd name="T41" fmla="*/ 7 h 698"/>
                <a:gd name="T42" fmla="*/ 92 w 125"/>
                <a:gd name="T43" fmla="*/ 84 h 698"/>
                <a:gd name="T44" fmla="*/ 88 w 125"/>
                <a:gd name="T45" fmla="*/ 89 h 698"/>
                <a:gd name="T46" fmla="*/ 35 w 125"/>
                <a:gd name="T47" fmla="*/ 89 h 698"/>
                <a:gd name="T48" fmla="*/ 31 w 125"/>
                <a:gd name="T49" fmla="*/ 84 h 698"/>
                <a:gd name="T50" fmla="*/ 31 w 125"/>
                <a:gd name="T51" fmla="*/ 7 h 698"/>
                <a:gd name="T52" fmla="*/ 35 w 125"/>
                <a:gd name="T53" fmla="*/ 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5" h="698">
                  <a:moveTo>
                    <a:pt x="4" y="209"/>
                  </a:moveTo>
                  <a:lnTo>
                    <a:pt x="88" y="209"/>
                  </a:lnTo>
                  <a:lnTo>
                    <a:pt x="92" y="214"/>
                  </a:lnTo>
                  <a:lnTo>
                    <a:pt x="92" y="651"/>
                  </a:lnTo>
                  <a:lnTo>
                    <a:pt x="119" y="651"/>
                  </a:lnTo>
                  <a:lnTo>
                    <a:pt x="124" y="656"/>
                  </a:lnTo>
                  <a:lnTo>
                    <a:pt x="124" y="692"/>
                  </a:lnTo>
                  <a:lnTo>
                    <a:pt x="119" y="697"/>
                  </a:lnTo>
                  <a:lnTo>
                    <a:pt x="4" y="697"/>
                  </a:lnTo>
                  <a:lnTo>
                    <a:pt x="0" y="692"/>
                  </a:lnTo>
                  <a:lnTo>
                    <a:pt x="0" y="656"/>
                  </a:lnTo>
                  <a:lnTo>
                    <a:pt x="4" y="651"/>
                  </a:lnTo>
                  <a:lnTo>
                    <a:pt x="31" y="651"/>
                  </a:lnTo>
                  <a:lnTo>
                    <a:pt x="31" y="248"/>
                  </a:lnTo>
                  <a:lnTo>
                    <a:pt x="4" y="248"/>
                  </a:lnTo>
                  <a:lnTo>
                    <a:pt x="0" y="243"/>
                  </a:lnTo>
                  <a:lnTo>
                    <a:pt x="0" y="214"/>
                  </a:lnTo>
                  <a:lnTo>
                    <a:pt x="4" y="209"/>
                  </a:lnTo>
                  <a:close/>
                  <a:moveTo>
                    <a:pt x="35" y="0"/>
                  </a:moveTo>
                  <a:lnTo>
                    <a:pt x="88" y="0"/>
                  </a:lnTo>
                  <a:lnTo>
                    <a:pt x="92" y="7"/>
                  </a:lnTo>
                  <a:lnTo>
                    <a:pt x="92" y="84"/>
                  </a:lnTo>
                  <a:lnTo>
                    <a:pt x="88" y="89"/>
                  </a:lnTo>
                  <a:lnTo>
                    <a:pt x="35" y="89"/>
                  </a:lnTo>
                  <a:lnTo>
                    <a:pt x="31" y="84"/>
                  </a:lnTo>
                  <a:lnTo>
                    <a:pt x="31" y="7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9" name="Freeform 47">
              <a:extLst>
                <a:ext uri="{FF2B5EF4-FFF2-40B4-BE49-F238E27FC236}">
                  <a16:creationId xmlns:a16="http://schemas.microsoft.com/office/drawing/2014/main" id="{47CC3DBF-57DD-B57E-9E5F-04A47F003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6" y="3119"/>
              <a:ext cx="73" cy="110"/>
            </a:xfrm>
            <a:custGeom>
              <a:avLst/>
              <a:gdLst>
                <a:gd name="T0" fmla="*/ 3 w 328"/>
                <a:gd name="T1" fmla="*/ 0 h 489"/>
                <a:gd name="T2" fmla="*/ 86 w 328"/>
                <a:gd name="T3" fmla="*/ 0 h 489"/>
                <a:gd name="T4" fmla="*/ 90 w 328"/>
                <a:gd name="T5" fmla="*/ 5 h 489"/>
                <a:gd name="T6" fmla="*/ 90 w 328"/>
                <a:gd name="T7" fmla="*/ 75 h 489"/>
                <a:gd name="T8" fmla="*/ 116 w 328"/>
                <a:gd name="T9" fmla="*/ 75 h 489"/>
                <a:gd name="T10" fmla="*/ 116 w 328"/>
                <a:gd name="T11" fmla="*/ 39 h 489"/>
                <a:gd name="T12" fmla="*/ 121 w 328"/>
                <a:gd name="T13" fmla="*/ 34 h 489"/>
                <a:gd name="T14" fmla="*/ 146 w 328"/>
                <a:gd name="T15" fmla="*/ 34 h 489"/>
                <a:gd name="T16" fmla="*/ 146 w 328"/>
                <a:gd name="T17" fmla="*/ 5 h 489"/>
                <a:gd name="T18" fmla="*/ 150 w 328"/>
                <a:gd name="T19" fmla="*/ 0 h 489"/>
                <a:gd name="T20" fmla="*/ 236 w 328"/>
                <a:gd name="T21" fmla="*/ 0 h 489"/>
                <a:gd name="T22" fmla="*/ 240 w 328"/>
                <a:gd name="T23" fmla="*/ 5 h 489"/>
                <a:gd name="T24" fmla="*/ 240 w 328"/>
                <a:gd name="T25" fmla="*/ 34 h 489"/>
                <a:gd name="T26" fmla="*/ 267 w 328"/>
                <a:gd name="T27" fmla="*/ 34 h 489"/>
                <a:gd name="T28" fmla="*/ 271 w 328"/>
                <a:gd name="T29" fmla="*/ 39 h 489"/>
                <a:gd name="T30" fmla="*/ 271 w 328"/>
                <a:gd name="T31" fmla="*/ 75 h 489"/>
                <a:gd name="T32" fmla="*/ 296 w 328"/>
                <a:gd name="T33" fmla="*/ 75 h 489"/>
                <a:gd name="T34" fmla="*/ 301 w 328"/>
                <a:gd name="T35" fmla="*/ 82 h 489"/>
                <a:gd name="T36" fmla="*/ 301 w 328"/>
                <a:gd name="T37" fmla="*/ 442 h 489"/>
                <a:gd name="T38" fmla="*/ 323 w 328"/>
                <a:gd name="T39" fmla="*/ 442 h 489"/>
                <a:gd name="T40" fmla="*/ 327 w 328"/>
                <a:gd name="T41" fmla="*/ 447 h 489"/>
                <a:gd name="T42" fmla="*/ 327 w 328"/>
                <a:gd name="T43" fmla="*/ 483 h 489"/>
                <a:gd name="T44" fmla="*/ 323 w 328"/>
                <a:gd name="T45" fmla="*/ 488 h 489"/>
                <a:gd name="T46" fmla="*/ 211 w 328"/>
                <a:gd name="T47" fmla="*/ 488 h 489"/>
                <a:gd name="T48" fmla="*/ 206 w 328"/>
                <a:gd name="T49" fmla="*/ 483 h 489"/>
                <a:gd name="T50" fmla="*/ 206 w 328"/>
                <a:gd name="T51" fmla="*/ 447 h 489"/>
                <a:gd name="T52" fmla="*/ 211 w 328"/>
                <a:gd name="T53" fmla="*/ 442 h 489"/>
                <a:gd name="T54" fmla="*/ 236 w 328"/>
                <a:gd name="T55" fmla="*/ 442 h 489"/>
                <a:gd name="T56" fmla="*/ 236 w 328"/>
                <a:gd name="T57" fmla="*/ 123 h 489"/>
                <a:gd name="T58" fmla="*/ 211 w 328"/>
                <a:gd name="T59" fmla="*/ 123 h 489"/>
                <a:gd name="T60" fmla="*/ 206 w 328"/>
                <a:gd name="T61" fmla="*/ 116 h 489"/>
                <a:gd name="T62" fmla="*/ 206 w 328"/>
                <a:gd name="T63" fmla="*/ 82 h 489"/>
                <a:gd name="T64" fmla="*/ 121 w 328"/>
                <a:gd name="T65" fmla="*/ 82 h 489"/>
                <a:gd name="T66" fmla="*/ 121 w 328"/>
                <a:gd name="T67" fmla="*/ 116 h 489"/>
                <a:gd name="T68" fmla="*/ 116 w 328"/>
                <a:gd name="T69" fmla="*/ 123 h 489"/>
                <a:gd name="T70" fmla="*/ 90 w 328"/>
                <a:gd name="T71" fmla="*/ 123 h 489"/>
                <a:gd name="T72" fmla="*/ 90 w 328"/>
                <a:gd name="T73" fmla="*/ 442 h 489"/>
                <a:gd name="T74" fmla="*/ 116 w 328"/>
                <a:gd name="T75" fmla="*/ 442 h 489"/>
                <a:gd name="T76" fmla="*/ 121 w 328"/>
                <a:gd name="T77" fmla="*/ 447 h 489"/>
                <a:gd name="T78" fmla="*/ 121 w 328"/>
                <a:gd name="T79" fmla="*/ 483 h 489"/>
                <a:gd name="T80" fmla="*/ 116 w 328"/>
                <a:gd name="T81" fmla="*/ 488 h 489"/>
                <a:gd name="T82" fmla="*/ 3 w 328"/>
                <a:gd name="T83" fmla="*/ 488 h 489"/>
                <a:gd name="T84" fmla="*/ 0 w 328"/>
                <a:gd name="T85" fmla="*/ 483 h 489"/>
                <a:gd name="T86" fmla="*/ 0 w 328"/>
                <a:gd name="T87" fmla="*/ 447 h 489"/>
                <a:gd name="T88" fmla="*/ 3 w 328"/>
                <a:gd name="T89" fmla="*/ 442 h 489"/>
                <a:gd name="T90" fmla="*/ 31 w 328"/>
                <a:gd name="T91" fmla="*/ 442 h 489"/>
                <a:gd name="T92" fmla="*/ 31 w 328"/>
                <a:gd name="T93" fmla="*/ 39 h 489"/>
                <a:gd name="T94" fmla="*/ 3 w 328"/>
                <a:gd name="T95" fmla="*/ 39 h 489"/>
                <a:gd name="T96" fmla="*/ 0 w 328"/>
                <a:gd name="T97" fmla="*/ 34 h 489"/>
                <a:gd name="T98" fmla="*/ 0 w 328"/>
                <a:gd name="T99" fmla="*/ 5 h 489"/>
                <a:gd name="T100" fmla="*/ 3 w 328"/>
                <a:gd name="T101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8" h="489">
                  <a:moveTo>
                    <a:pt x="3" y="0"/>
                  </a:moveTo>
                  <a:lnTo>
                    <a:pt x="86" y="0"/>
                  </a:lnTo>
                  <a:lnTo>
                    <a:pt x="90" y="5"/>
                  </a:lnTo>
                  <a:lnTo>
                    <a:pt x="90" y="75"/>
                  </a:lnTo>
                  <a:lnTo>
                    <a:pt x="116" y="75"/>
                  </a:lnTo>
                  <a:lnTo>
                    <a:pt x="116" y="39"/>
                  </a:lnTo>
                  <a:lnTo>
                    <a:pt x="121" y="34"/>
                  </a:lnTo>
                  <a:lnTo>
                    <a:pt x="146" y="34"/>
                  </a:lnTo>
                  <a:lnTo>
                    <a:pt x="146" y="5"/>
                  </a:lnTo>
                  <a:lnTo>
                    <a:pt x="150" y="0"/>
                  </a:lnTo>
                  <a:lnTo>
                    <a:pt x="236" y="0"/>
                  </a:lnTo>
                  <a:lnTo>
                    <a:pt x="240" y="5"/>
                  </a:lnTo>
                  <a:lnTo>
                    <a:pt x="240" y="34"/>
                  </a:lnTo>
                  <a:lnTo>
                    <a:pt x="267" y="34"/>
                  </a:lnTo>
                  <a:lnTo>
                    <a:pt x="271" y="39"/>
                  </a:lnTo>
                  <a:lnTo>
                    <a:pt x="271" y="75"/>
                  </a:lnTo>
                  <a:lnTo>
                    <a:pt x="296" y="75"/>
                  </a:lnTo>
                  <a:lnTo>
                    <a:pt x="301" y="82"/>
                  </a:lnTo>
                  <a:lnTo>
                    <a:pt x="301" y="442"/>
                  </a:lnTo>
                  <a:lnTo>
                    <a:pt x="323" y="442"/>
                  </a:lnTo>
                  <a:lnTo>
                    <a:pt x="327" y="447"/>
                  </a:lnTo>
                  <a:lnTo>
                    <a:pt x="327" y="483"/>
                  </a:lnTo>
                  <a:lnTo>
                    <a:pt x="323" y="488"/>
                  </a:lnTo>
                  <a:lnTo>
                    <a:pt x="211" y="488"/>
                  </a:lnTo>
                  <a:lnTo>
                    <a:pt x="206" y="483"/>
                  </a:lnTo>
                  <a:lnTo>
                    <a:pt x="206" y="447"/>
                  </a:lnTo>
                  <a:lnTo>
                    <a:pt x="211" y="442"/>
                  </a:lnTo>
                  <a:lnTo>
                    <a:pt x="236" y="442"/>
                  </a:lnTo>
                  <a:lnTo>
                    <a:pt x="236" y="123"/>
                  </a:lnTo>
                  <a:lnTo>
                    <a:pt x="211" y="123"/>
                  </a:lnTo>
                  <a:lnTo>
                    <a:pt x="206" y="116"/>
                  </a:lnTo>
                  <a:lnTo>
                    <a:pt x="206" y="82"/>
                  </a:lnTo>
                  <a:lnTo>
                    <a:pt x="121" y="82"/>
                  </a:lnTo>
                  <a:lnTo>
                    <a:pt x="121" y="116"/>
                  </a:lnTo>
                  <a:lnTo>
                    <a:pt x="116" y="123"/>
                  </a:lnTo>
                  <a:lnTo>
                    <a:pt x="90" y="123"/>
                  </a:lnTo>
                  <a:lnTo>
                    <a:pt x="90" y="442"/>
                  </a:lnTo>
                  <a:lnTo>
                    <a:pt x="116" y="442"/>
                  </a:lnTo>
                  <a:lnTo>
                    <a:pt x="121" y="447"/>
                  </a:lnTo>
                  <a:lnTo>
                    <a:pt x="121" y="483"/>
                  </a:lnTo>
                  <a:lnTo>
                    <a:pt x="116" y="488"/>
                  </a:lnTo>
                  <a:lnTo>
                    <a:pt x="3" y="488"/>
                  </a:lnTo>
                  <a:lnTo>
                    <a:pt x="0" y="483"/>
                  </a:lnTo>
                  <a:lnTo>
                    <a:pt x="0" y="447"/>
                  </a:lnTo>
                  <a:lnTo>
                    <a:pt x="3" y="442"/>
                  </a:lnTo>
                  <a:lnTo>
                    <a:pt x="31" y="442"/>
                  </a:lnTo>
                  <a:lnTo>
                    <a:pt x="31" y="39"/>
                  </a:lnTo>
                  <a:lnTo>
                    <a:pt x="3" y="39"/>
                  </a:lnTo>
                  <a:lnTo>
                    <a:pt x="0" y="34"/>
                  </a:lnTo>
                  <a:lnTo>
                    <a:pt x="0" y="5"/>
                  </a:lnTo>
                  <a:lnTo>
                    <a:pt x="3" y="0"/>
                  </a:lnTo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0" name="Freeform 48">
              <a:extLst>
                <a:ext uri="{FF2B5EF4-FFF2-40B4-BE49-F238E27FC236}">
                  <a16:creationId xmlns:a16="http://schemas.microsoft.com/office/drawing/2014/main" id="{7C5F46B1-C52A-C34A-9666-E0970B0E2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" y="3119"/>
              <a:ext cx="58" cy="110"/>
            </a:xfrm>
            <a:custGeom>
              <a:avLst/>
              <a:gdLst>
                <a:gd name="T0" fmla="*/ 88 w 262"/>
                <a:gd name="T1" fmla="*/ 39 h 489"/>
                <a:gd name="T2" fmla="*/ 170 w 262"/>
                <a:gd name="T3" fmla="*/ 39 h 489"/>
                <a:gd name="T4" fmla="*/ 170 w 262"/>
                <a:gd name="T5" fmla="*/ 75 h 489"/>
                <a:gd name="T6" fmla="*/ 175 w 262"/>
                <a:gd name="T7" fmla="*/ 82 h 489"/>
                <a:gd name="T8" fmla="*/ 200 w 262"/>
                <a:gd name="T9" fmla="*/ 82 h 489"/>
                <a:gd name="T10" fmla="*/ 200 w 262"/>
                <a:gd name="T11" fmla="*/ 158 h 489"/>
                <a:gd name="T12" fmla="*/ 63 w 262"/>
                <a:gd name="T13" fmla="*/ 158 h 489"/>
                <a:gd name="T14" fmla="*/ 63 w 262"/>
                <a:gd name="T15" fmla="*/ 82 h 489"/>
                <a:gd name="T16" fmla="*/ 83 w 262"/>
                <a:gd name="T17" fmla="*/ 82 h 489"/>
                <a:gd name="T18" fmla="*/ 88 w 262"/>
                <a:gd name="T19" fmla="*/ 75 h 489"/>
                <a:gd name="T20" fmla="*/ 88 w 262"/>
                <a:gd name="T21" fmla="*/ 39 h 489"/>
                <a:gd name="T22" fmla="*/ 88 w 262"/>
                <a:gd name="T23" fmla="*/ 0 h 489"/>
                <a:gd name="T24" fmla="*/ 200 w 262"/>
                <a:gd name="T25" fmla="*/ 0 h 489"/>
                <a:gd name="T26" fmla="*/ 203 w 262"/>
                <a:gd name="T27" fmla="*/ 5 h 489"/>
                <a:gd name="T28" fmla="*/ 203 w 262"/>
                <a:gd name="T29" fmla="*/ 34 h 489"/>
                <a:gd name="T30" fmla="*/ 228 w 262"/>
                <a:gd name="T31" fmla="*/ 34 h 489"/>
                <a:gd name="T32" fmla="*/ 233 w 262"/>
                <a:gd name="T33" fmla="*/ 39 h 489"/>
                <a:gd name="T34" fmla="*/ 233 w 262"/>
                <a:gd name="T35" fmla="*/ 75 h 489"/>
                <a:gd name="T36" fmla="*/ 257 w 262"/>
                <a:gd name="T37" fmla="*/ 75 h 489"/>
                <a:gd name="T38" fmla="*/ 261 w 262"/>
                <a:gd name="T39" fmla="*/ 82 h 489"/>
                <a:gd name="T40" fmla="*/ 261 w 262"/>
                <a:gd name="T41" fmla="*/ 199 h 489"/>
                <a:gd name="T42" fmla="*/ 257 w 262"/>
                <a:gd name="T43" fmla="*/ 205 h 489"/>
                <a:gd name="T44" fmla="*/ 63 w 262"/>
                <a:gd name="T45" fmla="*/ 205 h 489"/>
                <a:gd name="T46" fmla="*/ 63 w 262"/>
                <a:gd name="T47" fmla="*/ 323 h 489"/>
                <a:gd name="T48" fmla="*/ 83 w 262"/>
                <a:gd name="T49" fmla="*/ 323 h 489"/>
                <a:gd name="T50" fmla="*/ 88 w 262"/>
                <a:gd name="T51" fmla="*/ 330 h 489"/>
                <a:gd name="T52" fmla="*/ 88 w 262"/>
                <a:gd name="T53" fmla="*/ 360 h 489"/>
                <a:gd name="T54" fmla="*/ 112 w 262"/>
                <a:gd name="T55" fmla="*/ 360 h 489"/>
                <a:gd name="T56" fmla="*/ 116 w 262"/>
                <a:gd name="T57" fmla="*/ 365 h 489"/>
                <a:gd name="T58" fmla="*/ 116 w 262"/>
                <a:gd name="T59" fmla="*/ 399 h 489"/>
                <a:gd name="T60" fmla="*/ 228 w 262"/>
                <a:gd name="T61" fmla="*/ 399 h 489"/>
                <a:gd name="T62" fmla="*/ 228 w 262"/>
                <a:gd name="T63" fmla="*/ 365 h 489"/>
                <a:gd name="T64" fmla="*/ 233 w 262"/>
                <a:gd name="T65" fmla="*/ 360 h 489"/>
                <a:gd name="T66" fmla="*/ 257 w 262"/>
                <a:gd name="T67" fmla="*/ 360 h 489"/>
                <a:gd name="T68" fmla="*/ 261 w 262"/>
                <a:gd name="T69" fmla="*/ 365 h 489"/>
                <a:gd name="T70" fmla="*/ 261 w 262"/>
                <a:gd name="T71" fmla="*/ 399 h 489"/>
                <a:gd name="T72" fmla="*/ 257 w 262"/>
                <a:gd name="T73" fmla="*/ 406 h 489"/>
                <a:gd name="T74" fmla="*/ 233 w 262"/>
                <a:gd name="T75" fmla="*/ 406 h 489"/>
                <a:gd name="T76" fmla="*/ 233 w 262"/>
                <a:gd name="T77" fmla="*/ 442 h 489"/>
                <a:gd name="T78" fmla="*/ 228 w 262"/>
                <a:gd name="T79" fmla="*/ 447 h 489"/>
                <a:gd name="T80" fmla="*/ 203 w 262"/>
                <a:gd name="T81" fmla="*/ 447 h 489"/>
                <a:gd name="T82" fmla="*/ 203 w 262"/>
                <a:gd name="T83" fmla="*/ 483 h 489"/>
                <a:gd name="T84" fmla="*/ 200 w 262"/>
                <a:gd name="T85" fmla="*/ 488 h 489"/>
                <a:gd name="T86" fmla="*/ 88 w 262"/>
                <a:gd name="T87" fmla="*/ 488 h 489"/>
                <a:gd name="T88" fmla="*/ 83 w 262"/>
                <a:gd name="T89" fmla="*/ 483 h 489"/>
                <a:gd name="T90" fmla="*/ 83 w 262"/>
                <a:gd name="T91" fmla="*/ 447 h 489"/>
                <a:gd name="T92" fmla="*/ 33 w 262"/>
                <a:gd name="T93" fmla="*/ 447 h 489"/>
                <a:gd name="T94" fmla="*/ 29 w 262"/>
                <a:gd name="T95" fmla="*/ 442 h 489"/>
                <a:gd name="T96" fmla="*/ 29 w 262"/>
                <a:gd name="T97" fmla="*/ 365 h 489"/>
                <a:gd name="T98" fmla="*/ 4 w 262"/>
                <a:gd name="T99" fmla="*/ 365 h 489"/>
                <a:gd name="T100" fmla="*/ 0 w 262"/>
                <a:gd name="T101" fmla="*/ 360 h 489"/>
                <a:gd name="T102" fmla="*/ 0 w 262"/>
                <a:gd name="T103" fmla="*/ 123 h 489"/>
                <a:gd name="T104" fmla="*/ 4 w 262"/>
                <a:gd name="T105" fmla="*/ 116 h 489"/>
                <a:gd name="T106" fmla="*/ 29 w 262"/>
                <a:gd name="T107" fmla="*/ 116 h 489"/>
                <a:gd name="T108" fmla="*/ 29 w 262"/>
                <a:gd name="T109" fmla="*/ 39 h 489"/>
                <a:gd name="T110" fmla="*/ 33 w 262"/>
                <a:gd name="T111" fmla="*/ 34 h 489"/>
                <a:gd name="T112" fmla="*/ 83 w 262"/>
                <a:gd name="T113" fmla="*/ 34 h 489"/>
                <a:gd name="T114" fmla="*/ 83 w 262"/>
                <a:gd name="T115" fmla="*/ 5 h 489"/>
                <a:gd name="T116" fmla="*/ 88 w 262"/>
                <a:gd name="T117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62" h="489">
                  <a:moveTo>
                    <a:pt x="88" y="39"/>
                  </a:moveTo>
                  <a:lnTo>
                    <a:pt x="170" y="39"/>
                  </a:lnTo>
                  <a:lnTo>
                    <a:pt x="170" y="75"/>
                  </a:lnTo>
                  <a:lnTo>
                    <a:pt x="175" y="82"/>
                  </a:lnTo>
                  <a:lnTo>
                    <a:pt x="200" y="82"/>
                  </a:lnTo>
                  <a:lnTo>
                    <a:pt x="200" y="158"/>
                  </a:lnTo>
                  <a:lnTo>
                    <a:pt x="63" y="158"/>
                  </a:lnTo>
                  <a:lnTo>
                    <a:pt x="63" y="82"/>
                  </a:lnTo>
                  <a:lnTo>
                    <a:pt x="83" y="82"/>
                  </a:lnTo>
                  <a:lnTo>
                    <a:pt x="88" y="75"/>
                  </a:lnTo>
                  <a:lnTo>
                    <a:pt x="88" y="39"/>
                  </a:lnTo>
                  <a:close/>
                  <a:moveTo>
                    <a:pt x="88" y="0"/>
                  </a:moveTo>
                  <a:lnTo>
                    <a:pt x="200" y="0"/>
                  </a:lnTo>
                  <a:lnTo>
                    <a:pt x="203" y="5"/>
                  </a:lnTo>
                  <a:lnTo>
                    <a:pt x="203" y="34"/>
                  </a:lnTo>
                  <a:lnTo>
                    <a:pt x="228" y="34"/>
                  </a:lnTo>
                  <a:lnTo>
                    <a:pt x="233" y="39"/>
                  </a:lnTo>
                  <a:lnTo>
                    <a:pt x="233" y="75"/>
                  </a:lnTo>
                  <a:lnTo>
                    <a:pt x="257" y="75"/>
                  </a:lnTo>
                  <a:lnTo>
                    <a:pt x="261" y="82"/>
                  </a:lnTo>
                  <a:lnTo>
                    <a:pt x="261" y="199"/>
                  </a:lnTo>
                  <a:lnTo>
                    <a:pt x="257" y="205"/>
                  </a:lnTo>
                  <a:lnTo>
                    <a:pt x="63" y="205"/>
                  </a:lnTo>
                  <a:lnTo>
                    <a:pt x="63" y="323"/>
                  </a:lnTo>
                  <a:lnTo>
                    <a:pt x="83" y="323"/>
                  </a:lnTo>
                  <a:lnTo>
                    <a:pt x="88" y="330"/>
                  </a:lnTo>
                  <a:lnTo>
                    <a:pt x="88" y="360"/>
                  </a:lnTo>
                  <a:lnTo>
                    <a:pt x="112" y="360"/>
                  </a:lnTo>
                  <a:lnTo>
                    <a:pt x="116" y="365"/>
                  </a:lnTo>
                  <a:lnTo>
                    <a:pt x="116" y="399"/>
                  </a:lnTo>
                  <a:lnTo>
                    <a:pt x="228" y="399"/>
                  </a:lnTo>
                  <a:lnTo>
                    <a:pt x="228" y="365"/>
                  </a:lnTo>
                  <a:lnTo>
                    <a:pt x="233" y="360"/>
                  </a:lnTo>
                  <a:lnTo>
                    <a:pt x="257" y="360"/>
                  </a:lnTo>
                  <a:lnTo>
                    <a:pt x="261" y="365"/>
                  </a:lnTo>
                  <a:lnTo>
                    <a:pt x="261" y="399"/>
                  </a:lnTo>
                  <a:lnTo>
                    <a:pt x="257" y="406"/>
                  </a:lnTo>
                  <a:lnTo>
                    <a:pt x="233" y="406"/>
                  </a:lnTo>
                  <a:lnTo>
                    <a:pt x="233" y="442"/>
                  </a:lnTo>
                  <a:lnTo>
                    <a:pt x="228" y="447"/>
                  </a:lnTo>
                  <a:lnTo>
                    <a:pt x="203" y="447"/>
                  </a:lnTo>
                  <a:lnTo>
                    <a:pt x="203" y="483"/>
                  </a:lnTo>
                  <a:lnTo>
                    <a:pt x="200" y="488"/>
                  </a:lnTo>
                  <a:lnTo>
                    <a:pt x="88" y="488"/>
                  </a:lnTo>
                  <a:lnTo>
                    <a:pt x="83" y="483"/>
                  </a:lnTo>
                  <a:lnTo>
                    <a:pt x="83" y="447"/>
                  </a:lnTo>
                  <a:lnTo>
                    <a:pt x="33" y="447"/>
                  </a:lnTo>
                  <a:lnTo>
                    <a:pt x="29" y="442"/>
                  </a:lnTo>
                  <a:lnTo>
                    <a:pt x="29" y="365"/>
                  </a:lnTo>
                  <a:lnTo>
                    <a:pt x="4" y="365"/>
                  </a:lnTo>
                  <a:lnTo>
                    <a:pt x="0" y="360"/>
                  </a:lnTo>
                  <a:lnTo>
                    <a:pt x="0" y="123"/>
                  </a:lnTo>
                  <a:lnTo>
                    <a:pt x="4" y="116"/>
                  </a:lnTo>
                  <a:lnTo>
                    <a:pt x="29" y="116"/>
                  </a:lnTo>
                  <a:lnTo>
                    <a:pt x="29" y="39"/>
                  </a:lnTo>
                  <a:lnTo>
                    <a:pt x="33" y="34"/>
                  </a:lnTo>
                  <a:lnTo>
                    <a:pt x="83" y="34"/>
                  </a:lnTo>
                  <a:lnTo>
                    <a:pt x="83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1" name="Freeform 49">
              <a:extLst>
                <a:ext uri="{FF2B5EF4-FFF2-40B4-BE49-F238E27FC236}">
                  <a16:creationId xmlns:a16="http://schemas.microsoft.com/office/drawing/2014/main" id="{EB92BB0E-39E7-E2A1-05EB-BA4FE7F3E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9" y="3119"/>
              <a:ext cx="59" cy="110"/>
            </a:xfrm>
            <a:custGeom>
              <a:avLst/>
              <a:gdLst>
                <a:gd name="T0" fmla="*/ 88 w 263"/>
                <a:gd name="T1" fmla="*/ 39 h 489"/>
                <a:gd name="T2" fmla="*/ 171 w 263"/>
                <a:gd name="T3" fmla="*/ 39 h 489"/>
                <a:gd name="T4" fmla="*/ 171 w 263"/>
                <a:gd name="T5" fmla="*/ 75 h 489"/>
                <a:gd name="T6" fmla="*/ 175 w 263"/>
                <a:gd name="T7" fmla="*/ 82 h 489"/>
                <a:gd name="T8" fmla="*/ 199 w 263"/>
                <a:gd name="T9" fmla="*/ 82 h 489"/>
                <a:gd name="T10" fmla="*/ 199 w 263"/>
                <a:gd name="T11" fmla="*/ 158 h 489"/>
                <a:gd name="T12" fmla="*/ 62 w 263"/>
                <a:gd name="T13" fmla="*/ 158 h 489"/>
                <a:gd name="T14" fmla="*/ 62 w 263"/>
                <a:gd name="T15" fmla="*/ 82 h 489"/>
                <a:gd name="T16" fmla="*/ 84 w 263"/>
                <a:gd name="T17" fmla="*/ 82 h 489"/>
                <a:gd name="T18" fmla="*/ 88 w 263"/>
                <a:gd name="T19" fmla="*/ 75 h 489"/>
                <a:gd name="T20" fmla="*/ 88 w 263"/>
                <a:gd name="T21" fmla="*/ 39 h 489"/>
                <a:gd name="T22" fmla="*/ 88 w 263"/>
                <a:gd name="T23" fmla="*/ 0 h 489"/>
                <a:gd name="T24" fmla="*/ 199 w 263"/>
                <a:gd name="T25" fmla="*/ 0 h 489"/>
                <a:gd name="T26" fmla="*/ 203 w 263"/>
                <a:gd name="T27" fmla="*/ 5 h 489"/>
                <a:gd name="T28" fmla="*/ 203 w 263"/>
                <a:gd name="T29" fmla="*/ 34 h 489"/>
                <a:gd name="T30" fmla="*/ 229 w 263"/>
                <a:gd name="T31" fmla="*/ 34 h 489"/>
                <a:gd name="T32" fmla="*/ 232 w 263"/>
                <a:gd name="T33" fmla="*/ 39 h 489"/>
                <a:gd name="T34" fmla="*/ 232 w 263"/>
                <a:gd name="T35" fmla="*/ 75 h 489"/>
                <a:gd name="T36" fmla="*/ 257 w 263"/>
                <a:gd name="T37" fmla="*/ 75 h 489"/>
                <a:gd name="T38" fmla="*/ 262 w 263"/>
                <a:gd name="T39" fmla="*/ 82 h 489"/>
                <a:gd name="T40" fmla="*/ 262 w 263"/>
                <a:gd name="T41" fmla="*/ 199 h 489"/>
                <a:gd name="T42" fmla="*/ 257 w 263"/>
                <a:gd name="T43" fmla="*/ 205 h 489"/>
                <a:gd name="T44" fmla="*/ 62 w 263"/>
                <a:gd name="T45" fmla="*/ 205 h 489"/>
                <a:gd name="T46" fmla="*/ 62 w 263"/>
                <a:gd name="T47" fmla="*/ 323 h 489"/>
                <a:gd name="T48" fmla="*/ 84 w 263"/>
                <a:gd name="T49" fmla="*/ 323 h 489"/>
                <a:gd name="T50" fmla="*/ 88 w 263"/>
                <a:gd name="T51" fmla="*/ 330 h 489"/>
                <a:gd name="T52" fmla="*/ 88 w 263"/>
                <a:gd name="T53" fmla="*/ 360 h 489"/>
                <a:gd name="T54" fmla="*/ 112 w 263"/>
                <a:gd name="T55" fmla="*/ 360 h 489"/>
                <a:gd name="T56" fmla="*/ 117 w 263"/>
                <a:gd name="T57" fmla="*/ 365 h 489"/>
                <a:gd name="T58" fmla="*/ 117 w 263"/>
                <a:gd name="T59" fmla="*/ 399 h 489"/>
                <a:gd name="T60" fmla="*/ 229 w 263"/>
                <a:gd name="T61" fmla="*/ 399 h 489"/>
                <a:gd name="T62" fmla="*/ 229 w 263"/>
                <a:gd name="T63" fmla="*/ 365 h 489"/>
                <a:gd name="T64" fmla="*/ 232 w 263"/>
                <a:gd name="T65" fmla="*/ 360 h 489"/>
                <a:gd name="T66" fmla="*/ 257 w 263"/>
                <a:gd name="T67" fmla="*/ 360 h 489"/>
                <a:gd name="T68" fmla="*/ 262 w 263"/>
                <a:gd name="T69" fmla="*/ 365 h 489"/>
                <a:gd name="T70" fmla="*/ 262 w 263"/>
                <a:gd name="T71" fmla="*/ 399 h 489"/>
                <a:gd name="T72" fmla="*/ 257 w 263"/>
                <a:gd name="T73" fmla="*/ 406 h 489"/>
                <a:gd name="T74" fmla="*/ 232 w 263"/>
                <a:gd name="T75" fmla="*/ 406 h 489"/>
                <a:gd name="T76" fmla="*/ 232 w 263"/>
                <a:gd name="T77" fmla="*/ 442 h 489"/>
                <a:gd name="T78" fmla="*/ 229 w 263"/>
                <a:gd name="T79" fmla="*/ 447 h 489"/>
                <a:gd name="T80" fmla="*/ 203 w 263"/>
                <a:gd name="T81" fmla="*/ 447 h 489"/>
                <a:gd name="T82" fmla="*/ 203 w 263"/>
                <a:gd name="T83" fmla="*/ 483 h 489"/>
                <a:gd name="T84" fmla="*/ 199 w 263"/>
                <a:gd name="T85" fmla="*/ 488 h 489"/>
                <a:gd name="T86" fmla="*/ 88 w 263"/>
                <a:gd name="T87" fmla="*/ 488 h 489"/>
                <a:gd name="T88" fmla="*/ 84 w 263"/>
                <a:gd name="T89" fmla="*/ 483 h 489"/>
                <a:gd name="T90" fmla="*/ 84 w 263"/>
                <a:gd name="T91" fmla="*/ 447 h 489"/>
                <a:gd name="T92" fmla="*/ 33 w 263"/>
                <a:gd name="T93" fmla="*/ 447 h 489"/>
                <a:gd name="T94" fmla="*/ 29 w 263"/>
                <a:gd name="T95" fmla="*/ 442 h 489"/>
                <a:gd name="T96" fmla="*/ 29 w 263"/>
                <a:gd name="T97" fmla="*/ 365 h 489"/>
                <a:gd name="T98" fmla="*/ 5 w 263"/>
                <a:gd name="T99" fmla="*/ 365 h 489"/>
                <a:gd name="T100" fmla="*/ 0 w 263"/>
                <a:gd name="T101" fmla="*/ 360 h 489"/>
                <a:gd name="T102" fmla="*/ 0 w 263"/>
                <a:gd name="T103" fmla="*/ 123 h 489"/>
                <a:gd name="T104" fmla="*/ 5 w 263"/>
                <a:gd name="T105" fmla="*/ 116 h 489"/>
                <a:gd name="T106" fmla="*/ 29 w 263"/>
                <a:gd name="T107" fmla="*/ 116 h 489"/>
                <a:gd name="T108" fmla="*/ 29 w 263"/>
                <a:gd name="T109" fmla="*/ 39 h 489"/>
                <a:gd name="T110" fmla="*/ 33 w 263"/>
                <a:gd name="T111" fmla="*/ 34 h 489"/>
                <a:gd name="T112" fmla="*/ 84 w 263"/>
                <a:gd name="T113" fmla="*/ 34 h 489"/>
                <a:gd name="T114" fmla="*/ 84 w 263"/>
                <a:gd name="T115" fmla="*/ 5 h 489"/>
                <a:gd name="T116" fmla="*/ 88 w 263"/>
                <a:gd name="T117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63" h="489">
                  <a:moveTo>
                    <a:pt x="88" y="39"/>
                  </a:moveTo>
                  <a:lnTo>
                    <a:pt x="171" y="39"/>
                  </a:lnTo>
                  <a:lnTo>
                    <a:pt x="171" y="75"/>
                  </a:lnTo>
                  <a:lnTo>
                    <a:pt x="175" y="82"/>
                  </a:lnTo>
                  <a:lnTo>
                    <a:pt x="199" y="82"/>
                  </a:lnTo>
                  <a:lnTo>
                    <a:pt x="199" y="158"/>
                  </a:lnTo>
                  <a:lnTo>
                    <a:pt x="62" y="158"/>
                  </a:lnTo>
                  <a:lnTo>
                    <a:pt x="62" y="82"/>
                  </a:lnTo>
                  <a:lnTo>
                    <a:pt x="84" y="82"/>
                  </a:lnTo>
                  <a:lnTo>
                    <a:pt x="88" y="75"/>
                  </a:lnTo>
                  <a:lnTo>
                    <a:pt x="88" y="39"/>
                  </a:lnTo>
                  <a:close/>
                  <a:moveTo>
                    <a:pt x="88" y="0"/>
                  </a:moveTo>
                  <a:lnTo>
                    <a:pt x="199" y="0"/>
                  </a:lnTo>
                  <a:lnTo>
                    <a:pt x="203" y="5"/>
                  </a:lnTo>
                  <a:lnTo>
                    <a:pt x="203" y="34"/>
                  </a:lnTo>
                  <a:lnTo>
                    <a:pt x="229" y="34"/>
                  </a:lnTo>
                  <a:lnTo>
                    <a:pt x="232" y="39"/>
                  </a:lnTo>
                  <a:lnTo>
                    <a:pt x="232" y="75"/>
                  </a:lnTo>
                  <a:lnTo>
                    <a:pt x="257" y="75"/>
                  </a:lnTo>
                  <a:lnTo>
                    <a:pt x="262" y="82"/>
                  </a:lnTo>
                  <a:lnTo>
                    <a:pt x="262" y="199"/>
                  </a:lnTo>
                  <a:lnTo>
                    <a:pt x="257" y="205"/>
                  </a:lnTo>
                  <a:lnTo>
                    <a:pt x="62" y="205"/>
                  </a:lnTo>
                  <a:lnTo>
                    <a:pt x="62" y="323"/>
                  </a:lnTo>
                  <a:lnTo>
                    <a:pt x="84" y="323"/>
                  </a:lnTo>
                  <a:lnTo>
                    <a:pt x="88" y="330"/>
                  </a:lnTo>
                  <a:lnTo>
                    <a:pt x="88" y="360"/>
                  </a:lnTo>
                  <a:lnTo>
                    <a:pt x="112" y="360"/>
                  </a:lnTo>
                  <a:lnTo>
                    <a:pt x="117" y="365"/>
                  </a:lnTo>
                  <a:lnTo>
                    <a:pt x="117" y="399"/>
                  </a:lnTo>
                  <a:lnTo>
                    <a:pt x="229" y="399"/>
                  </a:lnTo>
                  <a:lnTo>
                    <a:pt x="229" y="365"/>
                  </a:lnTo>
                  <a:lnTo>
                    <a:pt x="232" y="360"/>
                  </a:lnTo>
                  <a:lnTo>
                    <a:pt x="257" y="360"/>
                  </a:lnTo>
                  <a:lnTo>
                    <a:pt x="262" y="365"/>
                  </a:lnTo>
                  <a:lnTo>
                    <a:pt x="262" y="399"/>
                  </a:lnTo>
                  <a:lnTo>
                    <a:pt x="257" y="406"/>
                  </a:lnTo>
                  <a:lnTo>
                    <a:pt x="232" y="406"/>
                  </a:lnTo>
                  <a:lnTo>
                    <a:pt x="232" y="442"/>
                  </a:lnTo>
                  <a:lnTo>
                    <a:pt x="229" y="447"/>
                  </a:lnTo>
                  <a:lnTo>
                    <a:pt x="203" y="447"/>
                  </a:lnTo>
                  <a:lnTo>
                    <a:pt x="203" y="483"/>
                  </a:lnTo>
                  <a:lnTo>
                    <a:pt x="199" y="488"/>
                  </a:lnTo>
                  <a:lnTo>
                    <a:pt x="88" y="488"/>
                  </a:lnTo>
                  <a:lnTo>
                    <a:pt x="84" y="483"/>
                  </a:lnTo>
                  <a:lnTo>
                    <a:pt x="84" y="447"/>
                  </a:lnTo>
                  <a:lnTo>
                    <a:pt x="33" y="447"/>
                  </a:lnTo>
                  <a:lnTo>
                    <a:pt x="29" y="442"/>
                  </a:lnTo>
                  <a:lnTo>
                    <a:pt x="29" y="365"/>
                  </a:lnTo>
                  <a:lnTo>
                    <a:pt x="5" y="365"/>
                  </a:lnTo>
                  <a:lnTo>
                    <a:pt x="0" y="360"/>
                  </a:lnTo>
                  <a:lnTo>
                    <a:pt x="0" y="123"/>
                  </a:lnTo>
                  <a:lnTo>
                    <a:pt x="5" y="116"/>
                  </a:lnTo>
                  <a:lnTo>
                    <a:pt x="29" y="116"/>
                  </a:lnTo>
                  <a:lnTo>
                    <a:pt x="29" y="39"/>
                  </a:lnTo>
                  <a:lnTo>
                    <a:pt x="33" y="34"/>
                  </a:lnTo>
                  <a:lnTo>
                    <a:pt x="84" y="34"/>
                  </a:lnTo>
                  <a:lnTo>
                    <a:pt x="84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2" name="Freeform 50">
              <a:extLst>
                <a:ext uri="{FF2B5EF4-FFF2-40B4-BE49-F238E27FC236}">
                  <a16:creationId xmlns:a16="http://schemas.microsoft.com/office/drawing/2014/main" id="{0E18802F-0EA2-FBED-F3D2-110BD2F55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3119"/>
              <a:ext cx="45" cy="110"/>
            </a:xfrm>
            <a:custGeom>
              <a:avLst/>
              <a:gdLst>
                <a:gd name="T0" fmla="*/ 4 w 202"/>
                <a:gd name="T1" fmla="*/ 0 h 489"/>
                <a:gd name="T2" fmla="*/ 81 w 202"/>
                <a:gd name="T3" fmla="*/ 0 h 489"/>
                <a:gd name="T4" fmla="*/ 85 w 202"/>
                <a:gd name="T5" fmla="*/ 5 h 489"/>
                <a:gd name="T6" fmla="*/ 85 w 202"/>
                <a:gd name="T7" fmla="*/ 75 h 489"/>
                <a:gd name="T8" fmla="*/ 111 w 202"/>
                <a:gd name="T9" fmla="*/ 75 h 489"/>
                <a:gd name="T10" fmla="*/ 111 w 202"/>
                <a:gd name="T11" fmla="*/ 39 h 489"/>
                <a:gd name="T12" fmla="*/ 115 w 202"/>
                <a:gd name="T13" fmla="*/ 34 h 489"/>
                <a:gd name="T14" fmla="*/ 138 w 202"/>
                <a:gd name="T15" fmla="*/ 34 h 489"/>
                <a:gd name="T16" fmla="*/ 138 w 202"/>
                <a:gd name="T17" fmla="*/ 5 h 489"/>
                <a:gd name="T18" fmla="*/ 142 w 202"/>
                <a:gd name="T19" fmla="*/ 0 h 489"/>
                <a:gd name="T20" fmla="*/ 196 w 202"/>
                <a:gd name="T21" fmla="*/ 0 h 489"/>
                <a:gd name="T22" fmla="*/ 201 w 202"/>
                <a:gd name="T23" fmla="*/ 5 h 489"/>
                <a:gd name="T24" fmla="*/ 201 w 202"/>
                <a:gd name="T25" fmla="*/ 116 h 489"/>
                <a:gd name="T26" fmla="*/ 196 w 202"/>
                <a:gd name="T27" fmla="*/ 123 h 489"/>
                <a:gd name="T28" fmla="*/ 142 w 202"/>
                <a:gd name="T29" fmla="*/ 123 h 489"/>
                <a:gd name="T30" fmla="*/ 138 w 202"/>
                <a:gd name="T31" fmla="*/ 116 h 489"/>
                <a:gd name="T32" fmla="*/ 138 w 202"/>
                <a:gd name="T33" fmla="*/ 82 h 489"/>
                <a:gd name="T34" fmla="*/ 115 w 202"/>
                <a:gd name="T35" fmla="*/ 82 h 489"/>
                <a:gd name="T36" fmla="*/ 115 w 202"/>
                <a:gd name="T37" fmla="*/ 116 h 489"/>
                <a:gd name="T38" fmla="*/ 111 w 202"/>
                <a:gd name="T39" fmla="*/ 123 h 489"/>
                <a:gd name="T40" fmla="*/ 85 w 202"/>
                <a:gd name="T41" fmla="*/ 123 h 489"/>
                <a:gd name="T42" fmla="*/ 85 w 202"/>
                <a:gd name="T43" fmla="*/ 442 h 489"/>
                <a:gd name="T44" fmla="*/ 111 w 202"/>
                <a:gd name="T45" fmla="*/ 442 h 489"/>
                <a:gd name="T46" fmla="*/ 115 w 202"/>
                <a:gd name="T47" fmla="*/ 447 h 489"/>
                <a:gd name="T48" fmla="*/ 115 w 202"/>
                <a:gd name="T49" fmla="*/ 483 h 489"/>
                <a:gd name="T50" fmla="*/ 111 w 202"/>
                <a:gd name="T51" fmla="*/ 488 h 489"/>
                <a:gd name="T52" fmla="*/ 4 w 202"/>
                <a:gd name="T53" fmla="*/ 488 h 489"/>
                <a:gd name="T54" fmla="*/ 0 w 202"/>
                <a:gd name="T55" fmla="*/ 483 h 489"/>
                <a:gd name="T56" fmla="*/ 0 w 202"/>
                <a:gd name="T57" fmla="*/ 447 h 489"/>
                <a:gd name="T58" fmla="*/ 4 w 202"/>
                <a:gd name="T59" fmla="*/ 442 h 489"/>
                <a:gd name="T60" fmla="*/ 28 w 202"/>
                <a:gd name="T61" fmla="*/ 442 h 489"/>
                <a:gd name="T62" fmla="*/ 28 w 202"/>
                <a:gd name="T63" fmla="*/ 39 h 489"/>
                <a:gd name="T64" fmla="*/ 4 w 202"/>
                <a:gd name="T65" fmla="*/ 39 h 489"/>
                <a:gd name="T66" fmla="*/ 0 w 202"/>
                <a:gd name="T67" fmla="*/ 34 h 489"/>
                <a:gd name="T68" fmla="*/ 0 w 202"/>
                <a:gd name="T69" fmla="*/ 5 h 489"/>
                <a:gd name="T70" fmla="*/ 4 w 202"/>
                <a:gd name="T71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489">
                  <a:moveTo>
                    <a:pt x="4" y="0"/>
                  </a:moveTo>
                  <a:lnTo>
                    <a:pt x="81" y="0"/>
                  </a:lnTo>
                  <a:lnTo>
                    <a:pt x="85" y="5"/>
                  </a:lnTo>
                  <a:lnTo>
                    <a:pt x="85" y="75"/>
                  </a:lnTo>
                  <a:lnTo>
                    <a:pt x="111" y="75"/>
                  </a:lnTo>
                  <a:lnTo>
                    <a:pt x="111" y="39"/>
                  </a:lnTo>
                  <a:lnTo>
                    <a:pt x="115" y="34"/>
                  </a:lnTo>
                  <a:lnTo>
                    <a:pt x="138" y="34"/>
                  </a:lnTo>
                  <a:lnTo>
                    <a:pt x="138" y="5"/>
                  </a:lnTo>
                  <a:lnTo>
                    <a:pt x="142" y="0"/>
                  </a:lnTo>
                  <a:lnTo>
                    <a:pt x="196" y="0"/>
                  </a:lnTo>
                  <a:lnTo>
                    <a:pt x="201" y="5"/>
                  </a:lnTo>
                  <a:lnTo>
                    <a:pt x="201" y="116"/>
                  </a:lnTo>
                  <a:lnTo>
                    <a:pt x="196" y="123"/>
                  </a:lnTo>
                  <a:lnTo>
                    <a:pt x="142" y="123"/>
                  </a:lnTo>
                  <a:lnTo>
                    <a:pt x="138" y="116"/>
                  </a:lnTo>
                  <a:lnTo>
                    <a:pt x="138" y="82"/>
                  </a:lnTo>
                  <a:lnTo>
                    <a:pt x="115" y="82"/>
                  </a:lnTo>
                  <a:lnTo>
                    <a:pt x="115" y="116"/>
                  </a:lnTo>
                  <a:lnTo>
                    <a:pt x="111" y="123"/>
                  </a:lnTo>
                  <a:lnTo>
                    <a:pt x="85" y="123"/>
                  </a:lnTo>
                  <a:lnTo>
                    <a:pt x="85" y="442"/>
                  </a:lnTo>
                  <a:lnTo>
                    <a:pt x="111" y="442"/>
                  </a:lnTo>
                  <a:lnTo>
                    <a:pt x="115" y="447"/>
                  </a:lnTo>
                  <a:lnTo>
                    <a:pt x="115" y="483"/>
                  </a:lnTo>
                  <a:lnTo>
                    <a:pt x="111" y="488"/>
                  </a:lnTo>
                  <a:lnTo>
                    <a:pt x="4" y="488"/>
                  </a:lnTo>
                  <a:lnTo>
                    <a:pt x="0" y="483"/>
                  </a:lnTo>
                  <a:lnTo>
                    <a:pt x="0" y="447"/>
                  </a:lnTo>
                  <a:lnTo>
                    <a:pt x="4" y="442"/>
                  </a:lnTo>
                  <a:lnTo>
                    <a:pt x="28" y="442"/>
                  </a:lnTo>
                  <a:lnTo>
                    <a:pt x="28" y="39"/>
                  </a:lnTo>
                  <a:lnTo>
                    <a:pt x="4" y="39"/>
                  </a:lnTo>
                  <a:lnTo>
                    <a:pt x="0" y="34"/>
                  </a:lnTo>
                  <a:lnTo>
                    <a:pt x="0" y="5"/>
                  </a:lnTo>
                  <a:lnTo>
                    <a:pt x="4" y="0"/>
                  </a:lnTo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3" name="Freeform 51">
              <a:extLst>
                <a:ext uri="{FF2B5EF4-FFF2-40B4-BE49-F238E27FC236}">
                  <a16:creationId xmlns:a16="http://schemas.microsoft.com/office/drawing/2014/main" id="{ADAF6F74-129D-EFA7-077D-3EF546258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3072"/>
              <a:ext cx="27" cy="157"/>
            </a:xfrm>
            <a:custGeom>
              <a:avLst/>
              <a:gdLst>
                <a:gd name="T0" fmla="*/ 4 w 125"/>
                <a:gd name="T1" fmla="*/ 209 h 698"/>
                <a:gd name="T2" fmla="*/ 88 w 125"/>
                <a:gd name="T3" fmla="*/ 209 h 698"/>
                <a:gd name="T4" fmla="*/ 92 w 125"/>
                <a:gd name="T5" fmla="*/ 214 h 698"/>
                <a:gd name="T6" fmla="*/ 92 w 125"/>
                <a:gd name="T7" fmla="*/ 651 h 698"/>
                <a:gd name="T8" fmla="*/ 119 w 125"/>
                <a:gd name="T9" fmla="*/ 651 h 698"/>
                <a:gd name="T10" fmla="*/ 124 w 125"/>
                <a:gd name="T11" fmla="*/ 656 h 698"/>
                <a:gd name="T12" fmla="*/ 124 w 125"/>
                <a:gd name="T13" fmla="*/ 692 h 698"/>
                <a:gd name="T14" fmla="*/ 119 w 125"/>
                <a:gd name="T15" fmla="*/ 697 h 698"/>
                <a:gd name="T16" fmla="*/ 4 w 125"/>
                <a:gd name="T17" fmla="*/ 697 h 698"/>
                <a:gd name="T18" fmla="*/ 0 w 125"/>
                <a:gd name="T19" fmla="*/ 692 h 698"/>
                <a:gd name="T20" fmla="*/ 0 w 125"/>
                <a:gd name="T21" fmla="*/ 656 h 698"/>
                <a:gd name="T22" fmla="*/ 4 w 125"/>
                <a:gd name="T23" fmla="*/ 651 h 698"/>
                <a:gd name="T24" fmla="*/ 31 w 125"/>
                <a:gd name="T25" fmla="*/ 651 h 698"/>
                <a:gd name="T26" fmla="*/ 31 w 125"/>
                <a:gd name="T27" fmla="*/ 248 h 698"/>
                <a:gd name="T28" fmla="*/ 4 w 125"/>
                <a:gd name="T29" fmla="*/ 248 h 698"/>
                <a:gd name="T30" fmla="*/ 0 w 125"/>
                <a:gd name="T31" fmla="*/ 243 h 698"/>
                <a:gd name="T32" fmla="*/ 0 w 125"/>
                <a:gd name="T33" fmla="*/ 214 h 698"/>
                <a:gd name="T34" fmla="*/ 4 w 125"/>
                <a:gd name="T35" fmla="*/ 209 h 698"/>
                <a:gd name="T36" fmla="*/ 35 w 125"/>
                <a:gd name="T37" fmla="*/ 0 h 698"/>
                <a:gd name="T38" fmla="*/ 88 w 125"/>
                <a:gd name="T39" fmla="*/ 0 h 698"/>
                <a:gd name="T40" fmla="*/ 92 w 125"/>
                <a:gd name="T41" fmla="*/ 7 h 698"/>
                <a:gd name="T42" fmla="*/ 92 w 125"/>
                <a:gd name="T43" fmla="*/ 84 h 698"/>
                <a:gd name="T44" fmla="*/ 88 w 125"/>
                <a:gd name="T45" fmla="*/ 89 h 698"/>
                <a:gd name="T46" fmla="*/ 35 w 125"/>
                <a:gd name="T47" fmla="*/ 89 h 698"/>
                <a:gd name="T48" fmla="*/ 31 w 125"/>
                <a:gd name="T49" fmla="*/ 84 h 698"/>
                <a:gd name="T50" fmla="*/ 31 w 125"/>
                <a:gd name="T51" fmla="*/ 7 h 698"/>
                <a:gd name="T52" fmla="*/ 35 w 125"/>
                <a:gd name="T53" fmla="*/ 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5" h="698">
                  <a:moveTo>
                    <a:pt x="4" y="209"/>
                  </a:moveTo>
                  <a:lnTo>
                    <a:pt x="88" y="209"/>
                  </a:lnTo>
                  <a:lnTo>
                    <a:pt x="92" y="214"/>
                  </a:lnTo>
                  <a:lnTo>
                    <a:pt x="92" y="651"/>
                  </a:lnTo>
                  <a:lnTo>
                    <a:pt x="119" y="651"/>
                  </a:lnTo>
                  <a:lnTo>
                    <a:pt x="124" y="656"/>
                  </a:lnTo>
                  <a:lnTo>
                    <a:pt x="124" y="692"/>
                  </a:lnTo>
                  <a:lnTo>
                    <a:pt x="119" y="697"/>
                  </a:lnTo>
                  <a:lnTo>
                    <a:pt x="4" y="697"/>
                  </a:lnTo>
                  <a:lnTo>
                    <a:pt x="0" y="692"/>
                  </a:lnTo>
                  <a:lnTo>
                    <a:pt x="0" y="656"/>
                  </a:lnTo>
                  <a:lnTo>
                    <a:pt x="4" y="651"/>
                  </a:lnTo>
                  <a:lnTo>
                    <a:pt x="31" y="651"/>
                  </a:lnTo>
                  <a:lnTo>
                    <a:pt x="31" y="248"/>
                  </a:lnTo>
                  <a:lnTo>
                    <a:pt x="4" y="248"/>
                  </a:lnTo>
                  <a:lnTo>
                    <a:pt x="0" y="243"/>
                  </a:lnTo>
                  <a:lnTo>
                    <a:pt x="0" y="214"/>
                  </a:lnTo>
                  <a:lnTo>
                    <a:pt x="4" y="209"/>
                  </a:lnTo>
                  <a:close/>
                  <a:moveTo>
                    <a:pt x="35" y="0"/>
                  </a:moveTo>
                  <a:lnTo>
                    <a:pt x="88" y="0"/>
                  </a:lnTo>
                  <a:lnTo>
                    <a:pt x="92" y="7"/>
                  </a:lnTo>
                  <a:lnTo>
                    <a:pt x="92" y="84"/>
                  </a:lnTo>
                  <a:lnTo>
                    <a:pt x="88" y="89"/>
                  </a:lnTo>
                  <a:lnTo>
                    <a:pt x="35" y="89"/>
                  </a:lnTo>
                  <a:lnTo>
                    <a:pt x="31" y="84"/>
                  </a:lnTo>
                  <a:lnTo>
                    <a:pt x="31" y="7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4" name="Freeform 52">
              <a:extLst>
                <a:ext uri="{FF2B5EF4-FFF2-40B4-BE49-F238E27FC236}">
                  <a16:creationId xmlns:a16="http://schemas.microsoft.com/office/drawing/2014/main" id="{AF4824A3-7A78-0F67-1E43-654076BB5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" y="3119"/>
              <a:ext cx="73" cy="110"/>
            </a:xfrm>
            <a:custGeom>
              <a:avLst/>
              <a:gdLst>
                <a:gd name="T0" fmla="*/ 4 w 328"/>
                <a:gd name="T1" fmla="*/ 0 h 489"/>
                <a:gd name="T2" fmla="*/ 86 w 328"/>
                <a:gd name="T3" fmla="*/ 0 h 489"/>
                <a:gd name="T4" fmla="*/ 90 w 328"/>
                <a:gd name="T5" fmla="*/ 5 h 489"/>
                <a:gd name="T6" fmla="*/ 90 w 328"/>
                <a:gd name="T7" fmla="*/ 75 h 489"/>
                <a:gd name="T8" fmla="*/ 116 w 328"/>
                <a:gd name="T9" fmla="*/ 75 h 489"/>
                <a:gd name="T10" fmla="*/ 116 w 328"/>
                <a:gd name="T11" fmla="*/ 39 h 489"/>
                <a:gd name="T12" fmla="*/ 121 w 328"/>
                <a:gd name="T13" fmla="*/ 34 h 489"/>
                <a:gd name="T14" fmla="*/ 147 w 328"/>
                <a:gd name="T15" fmla="*/ 34 h 489"/>
                <a:gd name="T16" fmla="*/ 147 w 328"/>
                <a:gd name="T17" fmla="*/ 5 h 489"/>
                <a:gd name="T18" fmla="*/ 150 w 328"/>
                <a:gd name="T19" fmla="*/ 0 h 489"/>
                <a:gd name="T20" fmla="*/ 237 w 328"/>
                <a:gd name="T21" fmla="*/ 0 h 489"/>
                <a:gd name="T22" fmla="*/ 241 w 328"/>
                <a:gd name="T23" fmla="*/ 5 h 489"/>
                <a:gd name="T24" fmla="*/ 241 w 328"/>
                <a:gd name="T25" fmla="*/ 34 h 489"/>
                <a:gd name="T26" fmla="*/ 268 w 328"/>
                <a:gd name="T27" fmla="*/ 34 h 489"/>
                <a:gd name="T28" fmla="*/ 272 w 328"/>
                <a:gd name="T29" fmla="*/ 39 h 489"/>
                <a:gd name="T30" fmla="*/ 272 w 328"/>
                <a:gd name="T31" fmla="*/ 75 h 489"/>
                <a:gd name="T32" fmla="*/ 297 w 328"/>
                <a:gd name="T33" fmla="*/ 75 h 489"/>
                <a:gd name="T34" fmla="*/ 302 w 328"/>
                <a:gd name="T35" fmla="*/ 82 h 489"/>
                <a:gd name="T36" fmla="*/ 302 w 328"/>
                <a:gd name="T37" fmla="*/ 442 h 489"/>
                <a:gd name="T38" fmla="*/ 323 w 328"/>
                <a:gd name="T39" fmla="*/ 442 h 489"/>
                <a:gd name="T40" fmla="*/ 327 w 328"/>
                <a:gd name="T41" fmla="*/ 447 h 489"/>
                <a:gd name="T42" fmla="*/ 327 w 328"/>
                <a:gd name="T43" fmla="*/ 483 h 489"/>
                <a:gd name="T44" fmla="*/ 323 w 328"/>
                <a:gd name="T45" fmla="*/ 488 h 489"/>
                <a:gd name="T46" fmla="*/ 212 w 328"/>
                <a:gd name="T47" fmla="*/ 488 h 489"/>
                <a:gd name="T48" fmla="*/ 207 w 328"/>
                <a:gd name="T49" fmla="*/ 483 h 489"/>
                <a:gd name="T50" fmla="*/ 207 w 328"/>
                <a:gd name="T51" fmla="*/ 447 h 489"/>
                <a:gd name="T52" fmla="*/ 212 w 328"/>
                <a:gd name="T53" fmla="*/ 442 h 489"/>
                <a:gd name="T54" fmla="*/ 237 w 328"/>
                <a:gd name="T55" fmla="*/ 442 h 489"/>
                <a:gd name="T56" fmla="*/ 237 w 328"/>
                <a:gd name="T57" fmla="*/ 123 h 489"/>
                <a:gd name="T58" fmla="*/ 212 w 328"/>
                <a:gd name="T59" fmla="*/ 123 h 489"/>
                <a:gd name="T60" fmla="*/ 207 w 328"/>
                <a:gd name="T61" fmla="*/ 116 h 489"/>
                <a:gd name="T62" fmla="*/ 207 w 328"/>
                <a:gd name="T63" fmla="*/ 82 h 489"/>
                <a:gd name="T64" fmla="*/ 121 w 328"/>
                <a:gd name="T65" fmla="*/ 82 h 489"/>
                <a:gd name="T66" fmla="*/ 121 w 328"/>
                <a:gd name="T67" fmla="*/ 116 h 489"/>
                <a:gd name="T68" fmla="*/ 116 w 328"/>
                <a:gd name="T69" fmla="*/ 123 h 489"/>
                <a:gd name="T70" fmla="*/ 90 w 328"/>
                <a:gd name="T71" fmla="*/ 123 h 489"/>
                <a:gd name="T72" fmla="*/ 90 w 328"/>
                <a:gd name="T73" fmla="*/ 442 h 489"/>
                <a:gd name="T74" fmla="*/ 116 w 328"/>
                <a:gd name="T75" fmla="*/ 442 h 489"/>
                <a:gd name="T76" fmla="*/ 121 w 328"/>
                <a:gd name="T77" fmla="*/ 447 h 489"/>
                <a:gd name="T78" fmla="*/ 121 w 328"/>
                <a:gd name="T79" fmla="*/ 483 h 489"/>
                <a:gd name="T80" fmla="*/ 116 w 328"/>
                <a:gd name="T81" fmla="*/ 488 h 489"/>
                <a:gd name="T82" fmla="*/ 4 w 328"/>
                <a:gd name="T83" fmla="*/ 488 h 489"/>
                <a:gd name="T84" fmla="*/ 0 w 328"/>
                <a:gd name="T85" fmla="*/ 483 h 489"/>
                <a:gd name="T86" fmla="*/ 0 w 328"/>
                <a:gd name="T87" fmla="*/ 447 h 489"/>
                <a:gd name="T88" fmla="*/ 4 w 328"/>
                <a:gd name="T89" fmla="*/ 442 h 489"/>
                <a:gd name="T90" fmla="*/ 31 w 328"/>
                <a:gd name="T91" fmla="*/ 442 h 489"/>
                <a:gd name="T92" fmla="*/ 31 w 328"/>
                <a:gd name="T93" fmla="*/ 39 h 489"/>
                <a:gd name="T94" fmla="*/ 4 w 328"/>
                <a:gd name="T95" fmla="*/ 39 h 489"/>
                <a:gd name="T96" fmla="*/ 0 w 328"/>
                <a:gd name="T97" fmla="*/ 34 h 489"/>
                <a:gd name="T98" fmla="*/ 0 w 328"/>
                <a:gd name="T99" fmla="*/ 5 h 489"/>
                <a:gd name="T100" fmla="*/ 4 w 328"/>
                <a:gd name="T101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8" h="489">
                  <a:moveTo>
                    <a:pt x="4" y="0"/>
                  </a:moveTo>
                  <a:lnTo>
                    <a:pt x="86" y="0"/>
                  </a:lnTo>
                  <a:lnTo>
                    <a:pt x="90" y="5"/>
                  </a:lnTo>
                  <a:lnTo>
                    <a:pt x="90" y="75"/>
                  </a:lnTo>
                  <a:lnTo>
                    <a:pt x="116" y="75"/>
                  </a:lnTo>
                  <a:lnTo>
                    <a:pt x="116" y="39"/>
                  </a:lnTo>
                  <a:lnTo>
                    <a:pt x="121" y="34"/>
                  </a:lnTo>
                  <a:lnTo>
                    <a:pt x="147" y="34"/>
                  </a:lnTo>
                  <a:lnTo>
                    <a:pt x="147" y="5"/>
                  </a:lnTo>
                  <a:lnTo>
                    <a:pt x="150" y="0"/>
                  </a:lnTo>
                  <a:lnTo>
                    <a:pt x="237" y="0"/>
                  </a:lnTo>
                  <a:lnTo>
                    <a:pt x="241" y="5"/>
                  </a:lnTo>
                  <a:lnTo>
                    <a:pt x="241" y="34"/>
                  </a:lnTo>
                  <a:lnTo>
                    <a:pt x="268" y="34"/>
                  </a:lnTo>
                  <a:lnTo>
                    <a:pt x="272" y="39"/>
                  </a:lnTo>
                  <a:lnTo>
                    <a:pt x="272" y="75"/>
                  </a:lnTo>
                  <a:lnTo>
                    <a:pt x="297" y="75"/>
                  </a:lnTo>
                  <a:lnTo>
                    <a:pt x="302" y="82"/>
                  </a:lnTo>
                  <a:lnTo>
                    <a:pt x="302" y="442"/>
                  </a:lnTo>
                  <a:lnTo>
                    <a:pt x="323" y="442"/>
                  </a:lnTo>
                  <a:lnTo>
                    <a:pt x="327" y="447"/>
                  </a:lnTo>
                  <a:lnTo>
                    <a:pt x="327" y="483"/>
                  </a:lnTo>
                  <a:lnTo>
                    <a:pt x="323" y="488"/>
                  </a:lnTo>
                  <a:lnTo>
                    <a:pt x="212" y="488"/>
                  </a:lnTo>
                  <a:lnTo>
                    <a:pt x="207" y="483"/>
                  </a:lnTo>
                  <a:lnTo>
                    <a:pt x="207" y="447"/>
                  </a:lnTo>
                  <a:lnTo>
                    <a:pt x="212" y="442"/>
                  </a:lnTo>
                  <a:lnTo>
                    <a:pt x="237" y="442"/>
                  </a:lnTo>
                  <a:lnTo>
                    <a:pt x="237" y="123"/>
                  </a:lnTo>
                  <a:lnTo>
                    <a:pt x="212" y="123"/>
                  </a:lnTo>
                  <a:lnTo>
                    <a:pt x="207" y="116"/>
                  </a:lnTo>
                  <a:lnTo>
                    <a:pt x="207" y="82"/>
                  </a:lnTo>
                  <a:lnTo>
                    <a:pt x="121" y="82"/>
                  </a:lnTo>
                  <a:lnTo>
                    <a:pt x="121" y="116"/>
                  </a:lnTo>
                  <a:lnTo>
                    <a:pt x="116" y="123"/>
                  </a:lnTo>
                  <a:lnTo>
                    <a:pt x="90" y="123"/>
                  </a:lnTo>
                  <a:lnTo>
                    <a:pt x="90" y="442"/>
                  </a:lnTo>
                  <a:lnTo>
                    <a:pt x="116" y="442"/>
                  </a:lnTo>
                  <a:lnTo>
                    <a:pt x="121" y="447"/>
                  </a:lnTo>
                  <a:lnTo>
                    <a:pt x="121" y="483"/>
                  </a:lnTo>
                  <a:lnTo>
                    <a:pt x="116" y="488"/>
                  </a:lnTo>
                  <a:lnTo>
                    <a:pt x="4" y="488"/>
                  </a:lnTo>
                  <a:lnTo>
                    <a:pt x="0" y="483"/>
                  </a:lnTo>
                  <a:lnTo>
                    <a:pt x="0" y="447"/>
                  </a:lnTo>
                  <a:lnTo>
                    <a:pt x="4" y="442"/>
                  </a:lnTo>
                  <a:lnTo>
                    <a:pt x="31" y="442"/>
                  </a:lnTo>
                  <a:lnTo>
                    <a:pt x="31" y="39"/>
                  </a:lnTo>
                  <a:lnTo>
                    <a:pt x="4" y="39"/>
                  </a:lnTo>
                  <a:lnTo>
                    <a:pt x="0" y="34"/>
                  </a:lnTo>
                  <a:lnTo>
                    <a:pt x="0" y="5"/>
                  </a:lnTo>
                  <a:lnTo>
                    <a:pt x="4" y="0"/>
                  </a:lnTo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5" name="Freeform 53">
              <a:extLst>
                <a:ext uri="{FF2B5EF4-FFF2-40B4-BE49-F238E27FC236}">
                  <a16:creationId xmlns:a16="http://schemas.microsoft.com/office/drawing/2014/main" id="{7C355F7F-6279-4799-5EFF-0F707009C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3" y="3119"/>
              <a:ext cx="70" cy="156"/>
            </a:xfrm>
            <a:custGeom>
              <a:avLst/>
              <a:gdLst>
                <a:gd name="T0" fmla="*/ 170 w 315"/>
                <a:gd name="T1" fmla="*/ 39 h 691"/>
                <a:gd name="T2" fmla="*/ 173 w 315"/>
                <a:gd name="T3" fmla="*/ 82 h 691"/>
                <a:gd name="T4" fmla="*/ 198 w 315"/>
                <a:gd name="T5" fmla="*/ 241 h 691"/>
                <a:gd name="T6" fmla="*/ 170 w 315"/>
                <a:gd name="T7" fmla="*/ 246 h 691"/>
                <a:gd name="T8" fmla="*/ 116 w 315"/>
                <a:gd name="T9" fmla="*/ 282 h 691"/>
                <a:gd name="T10" fmla="*/ 112 w 315"/>
                <a:gd name="T11" fmla="*/ 241 h 691"/>
                <a:gd name="T12" fmla="*/ 87 w 315"/>
                <a:gd name="T13" fmla="*/ 82 h 691"/>
                <a:gd name="T14" fmla="*/ 116 w 315"/>
                <a:gd name="T15" fmla="*/ 75 h 691"/>
                <a:gd name="T16" fmla="*/ 87 w 315"/>
                <a:gd name="T17" fmla="*/ 488 h 691"/>
                <a:gd name="T18" fmla="*/ 256 w 315"/>
                <a:gd name="T19" fmla="*/ 524 h 691"/>
                <a:gd name="T20" fmla="*/ 284 w 315"/>
                <a:gd name="T21" fmla="*/ 531 h 691"/>
                <a:gd name="T22" fmla="*/ 260 w 315"/>
                <a:gd name="T23" fmla="*/ 565 h 691"/>
                <a:gd name="T24" fmla="*/ 256 w 315"/>
                <a:gd name="T25" fmla="*/ 608 h 691"/>
                <a:gd name="T26" fmla="*/ 198 w 315"/>
                <a:gd name="T27" fmla="*/ 613 h 691"/>
                <a:gd name="T28" fmla="*/ 116 w 315"/>
                <a:gd name="T29" fmla="*/ 644 h 691"/>
                <a:gd name="T30" fmla="*/ 112 w 315"/>
                <a:gd name="T31" fmla="*/ 608 h 691"/>
                <a:gd name="T32" fmla="*/ 63 w 315"/>
                <a:gd name="T33" fmla="*/ 531 h 691"/>
                <a:gd name="T34" fmla="*/ 87 w 315"/>
                <a:gd name="T35" fmla="*/ 524 h 691"/>
                <a:gd name="T36" fmla="*/ 87 w 315"/>
                <a:gd name="T37" fmla="*/ 0 h 691"/>
                <a:gd name="T38" fmla="*/ 289 w 315"/>
                <a:gd name="T39" fmla="*/ 5 h 691"/>
                <a:gd name="T40" fmla="*/ 284 w 315"/>
                <a:gd name="T41" fmla="*/ 39 h 691"/>
                <a:gd name="T42" fmla="*/ 232 w 315"/>
                <a:gd name="T43" fmla="*/ 75 h 691"/>
                <a:gd name="T44" fmla="*/ 260 w 315"/>
                <a:gd name="T45" fmla="*/ 82 h 691"/>
                <a:gd name="T46" fmla="*/ 256 w 315"/>
                <a:gd name="T47" fmla="*/ 246 h 691"/>
                <a:gd name="T48" fmla="*/ 232 w 315"/>
                <a:gd name="T49" fmla="*/ 282 h 691"/>
                <a:gd name="T50" fmla="*/ 202 w 315"/>
                <a:gd name="T51" fmla="*/ 287 h 691"/>
                <a:gd name="T52" fmla="*/ 198 w 315"/>
                <a:gd name="T53" fmla="*/ 330 h 691"/>
                <a:gd name="T54" fmla="*/ 116 w 315"/>
                <a:gd name="T55" fmla="*/ 360 h 691"/>
                <a:gd name="T56" fmla="*/ 87 w 315"/>
                <a:gd name="T57" fmla="*/ 365 h 691"/>
                <a:gd name="T58" fmla="*/ 227 w 315"/>
                <a:gd name="T59" fmla="*/ 399 h 691"/>
                <a:gd name="T60" fmla="*/ 232 w 315"/>
                <a:gd name="T61" fmla="*/ 442 h 691"/>
                <a:gd name="T62" fmla="*/ 289 w 315"/>
                <a:gd name="T63" fmla="*/ 447 h 691"/>
                <a:gd name="T64" fmla="*/ 310 w 315"/>
                <a:gd name="T65" fmla="*/ 483 h 691"/>
                <a:gd name="T66" fmla="*/ 314 w 315"/>
                <a:gd name="T67" fmla="*/ 608 h 691"/>
                <a:gd name="T68" fmla="*/ 289 w 315"/>
                <a:gd name="T69" fmla="*/ 613 h 691"/>
                <a:gd name="T70" fmla="*/ 284 w 315"/>
                <a:gd name="T71" fmla="*/ 649 h 691"/>
                <a:gd name="T72" fmla="*/ 232 w 315"/>
                <a:gd name="T73" fmla="*/ 683 h 691"/>
                <a:gd name="T74" fmla="*/ 63 w 315"/>
                <a:gd name="T75" fmla="*/ 690 h 691"/>
                <a:gd name="T76" fmla="*/ 58 w 315"/>
                <a:gd name="T77" fmla="*/ 649 h 691"/>
                <a:gd name="T78" fmla="*/ 0 w 315"/>
                <a:gd name="T79" fmla="*/ 644 h 691"/>
                <a:gd name="T80" fmla="*/ 4 w 315"/>
                <a:gd name="T81" fmla="*/ 524 h 691"/>
                <a:gd name="T82" fmla="*/ 30 w 315"/>
                <a:gd name="T83" fmla="*/ 488 h 691"/>
                <a:gd name="T84" fmla="*/ 58 w 315"/>
                <a:gd name="T85" fmla="*/ 483 h 691"/>
                <a:gd name="T86" fmla="*/ 34 w 315"/>
                <a:gd name="T87" fmla="*/ 447 h 691"/>
                <a:gd name="T88" fmla="*/ 30 w 315"/>
                <a:gd name="T89" fmla="*/ 365 h 691"/>
                <a:gd name="T90" fmla="*/ 58 w 315"/>
                <a:gd name="T91" fmla="*/ 360 h 691"/>
                <a:gd name="T92" fmla="*/ 34 w 315"/>
                <a:gd name="T93" fmla="*/ 246 h 691"/>
                <a:gd name="T94" fmla="*/ 30 w 315"/>
                <a:gd name="T95" fmla="*/ 82 h 691"/>
                <a:gd name="T96" fmla="*/ 58 w 315"/>
                <a:gd name="T97" fmla="*/ 75 h 691"/>
                <a:gd name="T98" fmla="*/ 63 w 315"/>
                <a:gd name="T99" fmla="*/ 34 h 691"/>
                <a:gd name="T100" fmla="*/ 83 w 315"/>
                <a:gd name="T101" fmla="*/ 5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15" h="691">
                  <a:moveTo>
                    <a:pt x="116" y="39"/>
                  </a:moveTo>
                  <a:lnTo>
                    <a:pt x="170" y="39"/>
                  </a:lnTo>
                  <a:lnTo>
                    <a:pt x="170" y="75"/>
                  </a:lnTo>
                  <a:lnTo>
                    <a:pt x="173" y="82"/>
                  </a:lnTo>
                  <a:lnTo>
                    <a:pt x="198" y="82"/>
                  </a:lnTo>
                  <a:lnTo>
                    <a:pt x="198" y="241"/>
                  </a:lnTo>
                  <a:lnTo>
                    <a:pt x="173" y="241"/>
                  </a:lnTo>
                  <a:lnTo>
                    <a:pt x="170" y="246"/>
                  </a:lnTo>
                  <a:lnTo>
                    <a:pt x="170" y="282"/>
                  </a:lnTo>
                  <a:lnTo>
                    <a:pt x="116" y="282"/>
                  </a:lnTo>
                  <a:lnTo>
                    <a:pt x="116" y="246"/>
                  </a:lnTo>
                  <a:lnTo>
                    <a:pt x="112" y="241"/>
                  </a:lnTo>
                  <a:lnTo>
                    <a:pt x="87" y="241"/>
                  </a:lnTo>
                  <a:lnTo>
                    <a:pt x="87" y="82"/>
                  </a:lnTo>
                  <a:lnTo>
                    <a:pt x="112" y="82"/>
                  </a:lnTo>
                  <a:lnTo>
                    <a:pt x="116" y="75"/>
                  </a:lnTo>
                  <a:lnTo>
                    <a:pt x="116" y="39"/>
                  </a:lnTo>
                  <a:close/>
                  <a:moveTo>
                    <a:pt x="87" y="488"/>
                  </a:moveTo>
                  <a:lnTo>
                    <a:pt x="256" y="488"/>
                  </a:lnTo>
                  <a:lnTo>
                    <a:pt x="256" y="524"/>
                  </a:lnTo>
                  <a:lnTo>
                    <a:pt x="260" y="531"/>
                  </a:lnTo>
                  <a:lnTo>
                    <a:pt x="284" y="531"/>
                  </a:lnTo>
                  <a:lnTo>
                    <a:pt x="284" y="565"/>
                  </a:lnTo>
                  <a:lnTo>
                    <a:pt x="260" y="565"/>
                  </a:lnTo>
                  <a:lnTo>
                    <a:pt x="256" y="570"/>
                  </a:lnTo>
                  <a:lnTo>
                    <a:pt x="256" y="608"/>
                  </a:lnTo>
                  <a:lnTo>
                    <a:pt x="202" y="608"/>
                  </a:lnTo>
                  <a:lnTo>
                    <a:pt x="198" y="613"/>
                  </a:lnTo>
                  <a:lnTo>
                    <a:pt x="198" y="644"/>
                  </a:lnTo>
                  <a:lnTo>
                    <a:pt x="116" y="644"/>
                  </a:lnTo>
                  <a:lnTo>
                    <a:pt x="116" y="613"/>
                  </a:lnTo>
                  <a:lnTo>
                    <a:pt x="112" y="608"/>
                  </a:lnTo>
                  <a:lnTo>
                    <a:pt x="63" y="608"/>
                  </a:lnTo>
                  <a:lnTo>
                    <a:pt x="63" y="531"/>
                  </a:lnTo>
                  <a:lnTo>
                    <a:pt x="83" y="531"/>
                  </a:lnTo>
                  <a:lnTo>
                    <a:pt x="87" y="524"/>
                  </a:lnTo>
                  <a:lnTo>
                    <a:pt x="87" y="488"/>
                  </a:lnTo>
                  <a:close/>
                  <a:moveTo>
                    <a:pt x="87" y="0"/>
                  </a:moveTo>
                  <a:lnTo>
                    <a:pt x="284" y="0"/>
                  </a:lnTo>
                  <a:lnTo>
                    <a:pt x="289" y="5"/>
                  </a:lnTo>
                  <a:lnTo>
                    <a:pt x="289" y="34"/>
                  </a:lnTo>
                  <a:lnTo>
                    <a:pt x="284" y="39"/>
                  </a:lnTo>
                  <a:lnTo>
                    <a:pt x="232" y="39"/>
                  </a:lnTo>
                  <a:lnTo>
                    <a:pt x="232" y="75"/>
                  </a:lnTo>
                  <a:lnTo>
                    <a:pt x="256" y="75"/>
                  </a:lnTo>
                  <a:lnTo>
                    <a:pt x="260" y="82"/>
                  </a:lnTo>
                  <a:lnTo>
                    <a:pt x="260" y="241"/>
                  </a:lnTo>
                  <a:lnTo>
                    <a:pt x="256" y="246"/>
                  </a:lnTo>
                  <a:lnTo>
                    <a:pt x="232" y="246"/>
                  </a:lnTo>
                  <a:lnTo>
                    <a:pt x="232" y="282"/>
                  </a:lnTo>
                  <a:lnTo>
                    <a:pt x="227" y="287"/>
                  </a:lnTo>
                  <a:lnTo>
                    <a:pt x="202" y="287"/>
                  </a:lnTo>
                  <a:lnTo>
                    <a:pt x="202" y="323"/>
                  </a:lnTo>
                  <a:lnTo>
                    <a:pt x="198" y="330"/>
                  </a:lnTo>
                  <a:lnTo>
                    <a:pt x="116" y="330"/>
                  </a:lnTo>
                  <a:lnTo>
                    <a:pt x="116" y="360"/>
                  </a:lnTo>
                  <a:lnTo>
                    <a:pt x="112" y="365"/>
                  </a:lnTo>
                  <a:lnTo>
                    <a:pt x="87" y="365"/>
                  </a:lnTo>
                  <a:lnTo>
                    <a:pt x="87" y="399"/>
                  </a:lnTo>
                  <a:lnTo>
                    <a:pt x="227" y="399"/>
                  </a:lnTo>
                  <a:lnTo>
                    <a:pt x="232" y="406"/>
                  </a:lnTo>
                  <a:lnTo>
                    <a:pt x="232" y="442"/>
                  </a:lnTo>
                  <a:lnTo>
                    <a:pt x="284" y="442"/>
                  </a:lnTo>
                  <a:lnTo>
                    <a:pt x="289" y="447"/>
                  </a:lnTo>
                  <a:lnTo>
                    <a:pt x="289" y="483"/>
                  </a:lnTo>
                  <a:lnTo>
                    <a:pt x="310" y="483"/>
                  </a:lnTo>
                  <a:lnTo>
                    <a:pt x="314" y="488"/>
                  </a:lnTo>
                  <a:lnTo>
                    <a:pt x="314" y="608"/>
                  </a:lnTo>
                  <a:lnTo>
                    <a:pt x="310" y="613"/>
                  </a:lnTo>
                  <a:lnTo>
                    <a:pt x="289" y="613"/>
                  </a:lnTo>
                  <a:lnTo>
                    <a:pt x="289" y="644"/>
                  </a:lnTo>
                  <a:lnTo>
                    <a:pt x="284" y="649"/>
                  </a:lnTo>
                  <a:lnTo>
                    <a:pt x="232" y="649"/>
                  </a:lnTo>
                  <a:lnTo>
                    <a:pt x="232" y="683"/>
                  </a:lnTo>
                  <a:lnTo>
                    <a:pt x="227" y="690"/>
                  </a:lnTo>
                  <a:lnTo>
                    <a:pt x="63" y="690"/>
                  </a:lnTo>
                  <a:lnTo>
                    <a:pt x="58" y="683"/>
                  </a:lnTo>
                  <a:lnTo>
                    <a:pt x="58" y="649"/>
                  </a:lnTo>
                  <a:lnTo>
                    <a:pt x="4" y="649"/>
                  </a:lnTo>
                  <a:lnTo>
                    <a:pt x="0" y="644"/>
                  </a:lnTo>
                  <a:lnTo>
                    <a:pt x="0" y="531"/>
                  </a:lnTo>
                  <a:lnTo>
                    <a:pt x="4" y="524"/>
                  </a:lnTo>
                  <a:lnTo>
                    <a:pt x="30" y="524"/>
                  </a:lnTo>
                  <a:lnTo>
                    <a:pt x="30" y="488"/>
                  </a:lnTo>
                  <a:lnTo>
                    <a:pt x="34" y="483"/>
                  </a:lnTo>
                  <a:lnTo>
                    <a:pt x="58" y="483"/>
                  </a:lnTo>
                  <a:lnTo>
                    <a:pt x="58" y="447"/>
                  </a:lnTo>
                  <a:lnTo>
                    <a:pt x="34" y="447"/>
                  </a:lnTo>
                  <a:lnTo>
                    <a:pt x="30" y="442"/>
                  </a:lnTo>
                  <a:lnTo>
                    <a:pt x="30" y="365"/>
                  </a:lnTo>
                  <a:lnTo>
                    <a:pt x="34" y="360"/>
                  </a:lnTo>
                  <a:lnTo>
                    <a:pt x="58" y="360"/>
                  </a:lnTo>
                  <a:lnTo>
                    <a:pt x="58" y="246"/>
                  </a:lnTo>
                  <a:lnTo>
                    <a:pt x="34" y="246"/>
                  </a:lnTo>
                  <a:lnTo>
                    <a:pt x="30" y="241"/>
                  </a:lnTo>
                  <a:lnTo>
                    <a:pt x="30" y="82"/>
                  </a:lnTo>
                  <a:lnTo>
                    <a:pt x="34" y="75"/>
                  </a:lnTo>
                  <a:lnTo>
                    <a:pt x="58" y="75"/>
                  </a:lnTo>
                  <a:lnTo>
                    <a:pt x="58" y="39"/>
                  </a:lnTo>
                  <a:lnTo>
                    <a:pt x="63" y="34"/>
                  </a:lnTo>
                  <a:lnTo>
                    <a:pt x="83" y="34"/>
                  </a:lnTo>
                  <a:lnTo>
                    <a:pt x="83" y="5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206" name="AutoShape 54">
            <a:extLst>
              <a:ext uri="{FF2B5EF4-FFF2-40B4-BE49-F238E27FC236}">
                <a16:creationId xmlns:a16="http://schemas.microsoft.com/office/drawing/2014/main" id="{D66CD3CF-D559-3AF3-6987-63B5CBFBC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286000"/>
            <a:ext cx="3656013" cy="3046413"/>
          </a:xfrm>
          <a:prstGeom prst="roundRect">
            <a:avLst>
              <a:gd name="adj" fmla="val 51"/>
            </a:avLst>
          </a:prstGeom>
          <a:noFill/>
          <a:ln w="2844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2BF9322-5A8E-E6FC-167B-B995A0EB6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AFE9-D419-DC47-8968-1B50DA0DB54E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50177" name="Rectangle 1">
            <a:extLst>
              <a:ext uri="{FF2B5EF4-FFF2-40B4-BE49-F238E27FC236}">
                <a16:creationId xmlns:a16="http://schemas.microsoft.com/office/drawing/2014/main" id="{670AADC6-E5BD-1D77-CB49-448316482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/>
          <a:p>
            <a:pPr>
              <a:lnSpc>
                <a:spcPct val="63000"/>
              </a:lnSpc>
              <a:spcBef>
                <a:spcPts val="1000"/>
              </a:spcBef>
            </a:pPr>
            <a:r>
              <a:rPr lang="en-GB" altLang="en-US"/>
              <a:t>Software reengineering</a:t>
            </a: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377AFB30-4084-BC8B-FFE5-91B0B136E9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0813" cy="51784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1000"/>
              </a:spcBef>
            </a:pPr>
            <a:r>
              <a:rPr lang="en-GB" altLang="en-US" sz="4400"/>
              <a:t>Advantages of reengineering: </a:t>
            </a:r>
          </a:p>
          <a:p>
            <a:pPr lvl="1">
              <a:spcBef>
                <a:spcPct val="0"/>
              </a:spcBef>
            </a:pPr>
            <a:r>
              <a:rPr lang="en-GB" altLang="en-US" sz="4000">
                <a:solidFill>
                  <a:srgbClr val="0000CC"/>
                </a:solidFill>
              </a:rPr>
              <a:t>produces better design  than the original product, </a:t>
            </a:r>
          </a:p>
          <a:p>
            <a:pPr lvl="1">
              <a:spcBef>
                <a:spcPts val="888"/>
              </a:spcBef>
            </a:pPr>
            <a:r>
              <a:rPr lang="en-GB" altLang="en-US" sz="4000">
                <a:solidFill>
                  <a:srgbClr val="0000CC"/>
                </a:solidFill>
              </a:rPr>
              <a:t>produces required documents,</a:t>
            </a:r>
          </a:p>
          <a:p>
            <a:pPr lvl="1">
              <a:spcBef>
                <a:spcPts val="888"/>
              </a:spcBef>
            </a:pPr>
            <a:r>
              <a:rPr lang="en-GB" altLang="en-US" sz="4000">
                <a:solidFill>
                  <a:srgbClr val="0000CC"/>
                </a:solidFill>
              </a:rPr>
              <a:t>often results in </a:t>
            </a:r>
            <a:r>
              <a:rPr lang="en-GB" altLang="en-US" sz="3600">
                <a:solidFill>
                  <a:srgbClr val="0000CC"/>
                </a:solidFill>
              </a:rPr>
              <a:t>higher</a:t>
            </a:r>
            <a:r>
              <a:rPr lang="en-GB" altLang="en-US" sz="4000">
                <a:solidFill>
                  <a:srgbClr val="0000CC"/>
                </a:solidFill>
              </a:rPr>
              <a:t> </a:t>
            </a:r>
            <a:r>
              <a:rPr lang="en-GB" altLang="en-US" sz="3600">
                <a:solidFill>
                  <a:srgbClr val="0000CC"/>
                </a:solidFill>
              </a:rPr>
              <a:t>efficiency.</a:t>
            </a:r>
            <a:r>
              <a:rPr lang="en-GB" altLang="en-US" sz="4000">
                <a:solidFill>
                  <a:srgbClr val="FFFF0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9A9487C-8449-6B97-5720-2E48C4BA1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2C34-B2A6-5843-9295-B775181F8779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51201" name="Rectangle 1">
            <a:extLst>
              <a:ext uri="{FF2B5EF4-FFF2-40B4-BE49-F238E27FC236}">
                <a16:creationId xmlns:a16="http://schemas.microsoft.com/office/drawing/2014/main" id="{7A515846-72AC-B9BE-9012-28CEBB00B6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/>
          <a:p>
            <a:pPr>
              <a:lnSpc>
                <a:spcPct val="63000"/>
              </a:lnSpc>
              <a:spcBef>
                <a:spcPts val="1000"/>
              </a:spcBef>
            </a:pPr>
            <a:r>
              <a:rPr lang="en-GB" altLang="en-US"/>
              <a:t>Software reengineering</a:t>
            </a: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039C5B50-7EFE-5B34-2B5C-64B4837DFC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0813" cy="427037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800"/>
              </a:spcBef>
            </a:pPr>
            <a:r>
              <a:rPr lang="en-GB" altLang="en-US" sz="3600"/>
              <a:t>Efficiency improvements are brought about by better design. </a:t>
            </a:r>
          </a:p>
          <a:p>
            <a:pPr lvl="1">
              <a:spcBef>
                <a:spcPts val="725"/>
              </a:spcBef>
            </a:pPr>
            <a:r>
              <a:rPr lang="en-GB" altLang="en-US" sz="3200">
                <a:solidFill>
                  <a:srgbClr val="0000CC"/>
                </a:solidFill>
              </a:rPr>
              <a:t>However, this approach is more costly than the first approach.</a:t>
            </a:r>
          </a:p>
          <a:p>
            <a:pPr>
              <a:spcBef>
                <a:spcPts val="800"/>
              </a:spcBef>
            </a:pPr>
            <a:r>
              <a:rPr lang="en-GB" altLang="en-US" sz="3600"/>
              <a:t>An empirical study indicates:</a:t>
            </a:r>
          </a:p>
          <a:p>
            <a:pPr lvl="1">
              <a:spcBef>
                <a:spcPct val="0"/>
              </a:spcBef>
            </a:pPr>
            <a:r>
              <a:rPr lang="en-GB" altLang="en-US" sz="3200"/>
              <a:t>process 1 is preferable when amount of rework is no more than 15%.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157BBC3-6D77-A591-47DC-E4E9A4C6C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3E46-D4A0-244F-B929-08A9E9F1FB38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52225" name="Rectangle 1">
            <a:extLst>
              <a:ext uri="{FF2B5EF4-FFF2-40B4-BE49-F238E27FC236}">
                <a16:creationId xmlns:a16="http://schemas.microsoft.com/office/drawing/2014/main" id="{72FCD0C0-B7B6-44EF-7D63-C160CEC602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/>
          <a:p>
            <a:pPr>
              <a:lnSpc>
                <a:spcPct val="63000"/>
              </a:lnSpc>
              <a:spcBef>
                <a:spcPts val="1000"/>
              </a:spcBef>
            </a:pPr>
            <a:r>
              <a:rPr lang="en-GB" altLang="en-US"/>
              <a:t>Software reengineering</a:t>
            </a: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0D6FBC0F-8E6F-B448-B980-C44D17BBB3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888"/>
              </a:spcBef>
            </a:pPr>
            <a:r>
              <a:rPr lang="en-GB" altLang="en-US" sz="4000"/>
              <a:t>Reengineering is preferable when:</a:t>
            </a:r>
          </a:p>
          <a:p>
            <a:pPr lvl="1">
              <a:spcBef>
                <a:spcPts val="800"/>
              </a:spcBef>
            </a:pPr>
            <a:r>
              <a:rPr lang="en-GB" altLang="en-US" sz="3600">
                <a:solidFill>
                  <a:srgbClr val="0000CC"/>
                </a:solidFill>
              </a:rPr>
              <a:t>amount of  rework is high, </a:t>
            </a:r>
          </a:p>
          <a:p>
            <a:pPr lvl="1">
              <a:spcBef>
                <a:spcPts val="800"/>
              </a:spcBef>
            </a:pPr>
            <a:r>
              <a:rPr lang="en-GB" altLang="en-US" sz="3600">
                <a:solidFill>
                  <a:srgbClr val="0000CC"/>
                </a:solidFill>
              </a:rPr>
              <a:t>product exhibits high failure rate.</a:t>
            </a:r>
          </a:p>
          <a:p>
            <a:pPr lvl="1">
              <a:spcBef>
                <a:spcPts val="800"/>
              </a:spcBef>
            </a:pPr>
            <a:r>
              <a:rPr lang="en-GB" altLang="en-US" sz="3600">
                <a:solidFill>
                  <a:srgbClr val="0000CC"/>
                </a:solidFill>
              </a:rPr>
              <a:t>product difficult to understand.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C7796F8-7E80-3042-62AA-D9169D70E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781E-B5EE-974E-A961-FBF496814579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53249" name="Rectangle 1">
            <a:extLst>
              <a:ext uri="{FF2B5EF4-FFF2-40B4-BE49-F238E27FC236}">
                <a16:creationId xmlns:a16="http://schemas.microsoft.com/office/drawing/2014/main" id="{F7FE6789-3CCC-8E7A-A04C-607F259BA0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/>
          <a:p>
            <a:pPr>
              <a:spcBef>
                <a:spcPts val="725"/>
              </a:spcBef>
            </a:pPr>
            <a:r>
              <a:rPr lang="en-GB" altLang="en-US" sz="3200"/>
              <a:t>Computer Aided Software Engineering (CASE)</a:t>
            </a: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8EF4B223-C6CA-88C0-E499-0FF1875C56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1000"/>
              </a:spcBef>
            </a:pPr>
            <a:r>
              <a:rPr lang="en-GB" altLang="en-US" sz="4400"/>
              <a:t>CASE tools help in </a:t>
            </a:r>
            <a:br>
              <a:rPr lang="en-GB" altLang="en-US" sz="4400"/>
            </a:br>
            <a:r>
              <a:rPr lang="en-GB" altLang="en-US" sz="4400"/>
              <a:t>software development </a:t>
            </a:r>
            <a:br>
              <a:rPr lang="en-GB" altLang="en-US" sz="4400"/>
            </a:br>
            <a:r>
              <a:rPr lang="en-GB" altLang="en-US" sz="4400"/>
              <a:t>and maintenance.</a:t>
            </a:r>
          </a:p>
          <a:p>
            <a:pPr>
              <a:spcBef>
                <a:spcPts val="1000"/>
              </a:spcBef>
            </a:pPr>
            <a:r>
              <a:rPr lang="en-GB" altLang="en-US" sz="4400">
                <a:solidFill>
                  <a:srgbClr val="0000CC"/>
                </a:solidFill>
              </a:rPr>
              <a:t>CASE is a much talked about topic in software industries.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113F69F-7EC4-47D4-598A-E3168C4DC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981D-A001-6547-8638-E29A3DA6A15E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8193" name="Rectangle 1">
            <a:extLst>
              <a:ext uri="{FF2B5EF4-FFF2-40B4-BE49-F238E27FC236}">
                <a16:creationId xmlns:a16="http://schemas.microsoft.com/office/drawing/2014/main" id="{22D1084A-1375-7740-6F8F-4636029AF2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/>
          <a:p>
            <a:pPr>
              <a:spcBef>
                <a:spcPts val="1350"/>
              </a:spcBef>
            </a:pPr>
            <a:r>
              <a:rPr lang="en-GB" altLang="en-US" sz="6000"/>
              <a:t>Introduction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F06B43D0-3D19-D772-79E7-9A1DE49B50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0813" cy="41132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1000"/>
              </a:spcBef>
            </a:pPr>
            <a:r>
              <a:rPr lang="en-GB" altLang="en-US" sz="4400"/>
              <a:t>Software products</a:t>
            </a:r>
            <a:r>
              <a:rPr lang="en-GB" altLang="en-US" sz="4400">
                <a:solidFill>
                  <a:srgbClr val="FFFF00"/>
                </a:solidFill>
              </a:rPr>
              <a:t> </a:t>
            </a:r>
            <a:r>
              <a:rPr lang="en-GB" altLang="en-US" sz="4400"/>
              <a:t>need maintenance for three </a:t>
            </a:r>
            <a:r>
              <a:rPr lang="en-GB" altLang="en-US" sz="4000"/>
              <a:t>reasons:</a:t>
            </a:r>
          </a:p>
          <a:p>
            <a:pPr lvl="1">
              <a:spcBef>
                <a:spcPts val="888"/>
              </a:spcBef>
            </a:pPr>
            <a:r>
              <a:rPr lang="en-GB" altLang="en-US" sz="4000">
                <a:solidFill>
                  <a:srgbClr val="0000FF"/>
                </a:solidFill>
              </a:rPr>
              <a:t>corrective</a:t>
            </a:r>
          </a:p>
          <a:p>
            <a:pPr lvl="1">
              <a:spcBef>
                <a:spcPts val="888"/>
              </a:spcBef>
            </a:pPr>
            <a:r>
              <a:rPr lang="en-GB" altLang="en-US" sz="4000">
                <a:solidFill>
                  <a:srgbClr val="0000FF"/>
                </a:solidFill>
              </a:rPr>
              <a:t>adaptive</a:t>
            </a:r>
          </a:p>
          <a:p>
            <a:pPr lvl="1">
              <a:spcBef>
                <a:spcPts val="888"/>
              </a:spcBef>
            </a:pPr>
            <a:r>
              <a:rPr lang="en-GB" altLang="en-US" sz="4000">
                <a:solidFill>
                  <a:srgbClr val="0000FF"/>
                </a:solidFill>
              </a:rPr>
              <a:t>perfective</a:t>
            </a:r>
            <a:r>
              <a:rPr lang="en-GB" altLang="en-US" sz="4000"/>
              <a:t>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3ADE45D-8FD1-1F4B-4E86-2868952D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40B39-1CAF-C748-BCE3-7296122A15C8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54273" name="Rectangle 1">
            <a:extLst>
              <a:ext uri="{FF2B5EF4-FFF2-40B4-BE49-F238E27FC236}">
                <a16:creationId xmlns:a16="http://schemas.microsoft.com/office/drawing/2014/main" id="{10C59131-E0A6-0C90-F806-6642048E1C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/>
          <a:p>
            <a:pPr>
              <a:spcBef>
                <a:spcPts val="1000"/>
              </a:spcBef>
            </a:pPr>
            <a:r>
              <a:rPr lang="en-GB" altLang="en-US" sz="4400"/>
              <a:t>CASE and Its Scope</a:t>
            </a: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C5CFB0BA-484C-6EEF-3788-0C36DE2E56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0813" cy="41132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888"/>
              </a:spcBef>
            </a:pPr>
            <a:r>
              <a:rPr lang="en-GB" altLang="en-US" sz="4000"/>
              <a:t>CASE tool is a generic term:</a:t>
            </a:r>
          </a:p>
          <a:p>
            <a:pPr lvl="1">
              <a:spcBef>
                <a:spcPct val="0"/>
              </a:spcBef>
            </a:pPr>
            <a:r>
              <a:rPr lang="en-GB" altLang="en-US" sz="3600">
                <a:solidFill>
                  <a:srgbClr val="0000CC"/>
                </a:solidFill>
              </a:rPr>
              <a:t>denotes any form of automated support for software engineering.</a:t>
            </a:r>
          </a:p>
          <a:p>
            <a:pPr>
              <a:spcBef>
                <a:spcPts val="888"/>
              </a:spcBef>
            </a:pPr>
            <a:r>
              <a:rPr lang="en-GB" altLang="en-US" sz="4000"/>
              <a:t>In a more restrictive sense: </a:t>
            </a:r>
          </a:p>
          <a:p>
            <a:pPr lvl="1">
              <a:spcBef>
                <a:spcPct val="0"/>
              </a:spcBef>
            </a:pPr>
            <a:r>
              <a:rPr lang="en-GB" altLang="en-US" sz="3600">
                <a:solidFill>
                  <a:srgbClr val="0000CC"/>
                </a:solidFill>
              </a:rPr>
              <a:t>a CASE tool </a:t>
            </a:r>
            <a:r>
              <a:rPr lang="en-GB" altLang="en-US" sz="3600" u="sng">
                <a:solidFill>
                  <a:srgbClr val="0000CC"/>
                </a:solidFill>
              </a:rPr>
              <a:t>automates some software development activity</a:t>
            </a:r>
            <a:r>
              <a:rPr lang="en-GB" altLang="en-US" sz="3600">
                <a:solidFill>
                  <a:srgbClr val="0000CC"/>
                </a:solidFill>
              </a:rPr>
              <a:t>.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8284969-4DF6-AE81-3866-F71E71520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B0C4-77C6-0A49-B929-CC49C914FC70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55297" name="Rectangle 1">
            <a:extLst>
              <a:ext uri="{FF2B5EF4-FFF2-40B4-BE49-F238E27FC236}">
                <a16:creationId xmlns:a16="http://schemas.microsoft.com/office/drawing/2014/main" id="{07A52BFB-740C-0DEF-B09C-1EA4A77D2E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/>
          <a:p>
            <a:pPr>
              <a:spcBef>
                <a:spcPts val="1000"/>
              </a:spcBef>
            </a:pPr>
            <a:r>
              <a:rPr lang="en-GB" altLang="en-US" sz="4400"/>
              <a:t>CASE and Its Scope</a:t>
            </a: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924ECED2-3833-2AD7-34A1-B7B0793D78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0813" cy="429577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800"/>
              </a:spcBef>
            </a:pPr>
            <a:r>
              <a:rPr lang="en-GB" altLang="en-US" sz="3600"/>
              <a:t>Some CASE tools assist in phase-related tasks: </a:t>
            </a:r>
          </a:p>
          <a:p>
            <a:pPr lvl="1">
              <a:spcBef>
                <a:spcPts val="725"/>
              </a:spcBef>
            </a:pPr>
            <a:r>
              <a:rPr lang="en-GB" altLang="en-US" sz="3200"/>
              <a:t>specification, structured analysis, design, coding, testing, etc.</a:t>
            </a:r>
          </a:p>
          <a:p>
            <a:pPr>
              <a:spcBef>
                <a:spcPts val="1000"/>
              </a:spcBef>
            </a:pPr>
            <a:r>
              <a:rPr lang="en-GB" altLang="en-US" sz="3600"/>
              <a:t>Other tools help non-phase </a:t>
            </a:r>
            <a:r>
              <a:rPr lang="en-GB" altLang="en-US"/>
              <a:t>activities:</a:t>
            </a:r>
          </a:p>
          <a:p>
            <a:pPr lvl="1">
              <a:spcBef>
                <a:spcPct val="0"/>
              </a:spcBef>
            </a:pPr>
            <a:r>
              <a:rPr lang="en-GB" altLang="en-US" sz="3200"/>
              <a:t>project management and configuration management.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AA488A0-ABF9-2715-2C13-DFB7757FC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0F62-5C51-B244-93BF-57AEDFFF5994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56321" name="Rectangle 1">
            <a:extLst>
              <a:ext uri="{FF2B5EF4-FFF2-40B4-BE49-F238E27FC236}">
                <a16:creationId xmlns:a16="http://schemas.microsoft.com/office/drawing/2014/main" id="{8FBBEC4F-95B3-C154-2482-B102F669EB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/>
          <a:p>
            <a:pPr>
              <a:spcBef>
                <a:spcPts val="1000"/>
              </a:spcBef>
            </a:pPr>
            <a:r>
              <a:rPr lang="en-GB" altLang="en-US" sz="4400"/>
              <a:t>Objectives  of CASE </a:t>
            </a: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6B737904-67CD-EEEB-5B95-70670CB123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1000"/>
              </a:spcBef>
            </a:pPr>
            <a:r>
              <a:rPr lang="en-GB" altLang="en-US" sz="4400"/>
              <a:t>To increase productivity</a:t>
            </a:r>
          </a:p>
          <a:p>
            <a:pPr>
              <a:spcBef>
                <a:spcPts val="1000"/>
              </a:spcBef>
            </a:pPr>
            <a:r>
              <a:rPr lang="en-GB" altLang="en-US" sz="4400"/>
              <a:t>To help produce better quality software at lower cost.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6B650CF-55DF-B14D-D6E2-13D0D09F4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D06D-18E6-0447-81A8-47BF5D5661A4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57345" name="Rectangle 1">
            <a:extLst>
              <a:ext uri="{FF2B5EF4-FFF2-40B4-BE49-F238E27FC236}">
                <a16:creationId xmlns:a16="http://schemas.microsoft.com/office/drawing/2014/main" id="{DFB98A98-7B08-18CD-3594-852B4934CA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/>
          <a:p>
            <a:pPr>
              <a:spcBef>
                <a:spcPts val="1000"/>
              </a:spcBef>
            </a:pPr>
            <a:r>
              <a:rPr lang="en-GB" altLang="en-US" sz="4400"/>
              <a:t>CASE Environment</a:t>
            </a: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D2CED912-8E20-D0A8-A5CC-68B8A43783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1000"/>
              </a:spcBef>
            </a:pPr>
            <a:r>
              <a:rPr lang="en-GB" altLang="en-US" sz="4400"/>
              <a:t>Although individual CASE tools are useful: </a:t>
            </a:r>
          </a:p>
          <a:p>
            <a:pPr lvl="1">
              <a:spcBef>
                <a:spcPct val="0"/>
              </a:spcBef>
            </a:pPr>
            <a:r>
              <a:rPr lang="en-GB" altLang="en-US" sz="4000">
                <a:solidFill>
                  <a:srgbClr val="0000CC"/>
                </a:solidFill>
              </a:rPr>
              <a:t>true power of a tool set can be realized only when:</a:t>
            </a:r>
          </a:p>
          <a:p>
            <a:pPr lvl="2">
              <a:spcBef>
                <a:spcPts val="800"/>
              </a:spcBef>
            </a:pPr>
            <a:r>
              <a:rPr lang="en-GB" altLang="en-US" sz="3600">
                <a:solidFill>
                  <a:srgbClr val="0000CC"/>
                </a:solidFill>
              </a:rPr>
              <a:t>all CASE tools are integrated together.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ACF7264-62AE-1F83-A68F-1A25343F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46C4-AD80-4446-A3FC-7AA75BC7D43A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58369" name="Rectangle 1">
            <a:extLst>
              <a:ext uri="{FF2B5EF4-FFF2-40B4-BE49-F238E27FC236}">
                <a16:creationId xmlns:a16="http://schemas.microsoft.com/office/drawing/2014/main" id="{F5643B1F-CF3C-A40A-0CD7-467F57FE72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/>
          <a:p>
            <a:pPr>
              <a:spcBef>
                <a:spcPts val="1000"/>
              </a:spcBef>
            </a:pPr>
            <a:r>
              <a:rPr lang="en-GB" altLang="en-US" sz="4400"/>
              <a:t>CASE Environment</a:t>
            </a: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4099A99F-7843-90A4-58A5-9663ED9E92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0813" cy="41465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888"/>
              </a:spcBef>
            </a:pPr>
            <a:r>
              <a:rPr lang="en-GB" altLang="en-US" sz="4000"/>
              <a:t>Tools covering different stages of life cycle</a:t>
            </a:r>
            <a:r>
              <a:rPr lang="en-GB" altLang="en-US" sz="3600"/>
              <a:t> share </a:t>
            </a:r>
            <a:r>
              <a:rPr lang="en-GB" altLang="en-US" sz="4000"/>
              <a:t>information </a:t>
            </a:r>
            <a:r>
              <a:rPr lang="en-GB" altLang="en-US" sz="3600"/>
              <a:t>(data):</a:t>
            </a:r>
          </a:p>
          <a:p>
            <a:pPr lvl="1">
              <a:spcBef>
                <a:spcPts val="800"/>
              </a:spcBef>
            </a:pPr>
            <a:r>
              <a:rPr lang="en-GB" altLang="en-US" sz="3600"/>
              <a:t>they should  integrate through some central repository (store)</a:t>
            </a:r>
          </a:p>
          <a:p>
            <a:pPr lvl="1">
              <a:spcBef>
                <a:spcPts val="800"/>
              </a:spcBef>
            </a:pPr>
            <a:r>
              <a:rPr lang="en-GB" altLang="en-US" sz="3600"/>
              <a:t>consistent view of development information.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6CB251F-6F7B-9E80-3192-52FCE3128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6D-3586-4746-A0DF-2440B683196A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59393" name="Rectangle 1">
            <a:extLst>
              <a:ext uri="{FF2B5EF4-FFF2-40B4-BE49-F238E27FC236}">
                <a16:creationId xmlns:a16="http://schemas.microsoft.com/office/drawing/2014/main" id="{3BB5F036-48EC-BD36-B8E3-494180D0B7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/>
          <a:p>
            <a:pPr>
              <a:spcBef>
                <a:spcPts val="1000"/>
              </a:spcBef>
            </a:pPr>
            <a:r>
              <a:rPr lang="en-GB" altLang="en-US" sz="4400"/>
              <a:t>CASE Environment</a:t>
            </a: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3403D97E-74D9-7636-3574-0142786088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0813" cy="50641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1000"/>
              </a:spcBef>
            </a:pPr>
            <a:r>
              <a:rPr lang="en-GB" altLang="en-US" sz="4400"/>
              <a:t>The central repository is the </a:t>
            </a:r>
            <a:r>
              <a:rPr lang="en-GB" altLang="en-US" sz="4400" u="sng">
                <a:solidFill>
                  <a:srgbClr val="0000CC"/>
                </a:solidFill>
              </a:rPr>
              <a:t>data dictionary</a:t>
            </a:r>
            <a:r>
              <a:rPr lang="en-GB" altLang="en-US" sz="4400"/>
              <a:t>:</a:t>
            </a:r>
          </a:p>
          <a:p>
            <a:pPr lvl="1">
              <a:spcBef>
                <a:spcPts val="888"/>
              </a:spcBef>
            </a:pPr>
            <a:r>
              <a:rPr lang="en-GB" altLang="en-US" sz="3600"/>
              <a:t>contains definition of all composite</a:t>
            </a:r>
            <a:r>
              <a:rPr lang="en-GB" altLang="en-US" sz="4000"/>
              <a:t> and elementary data items.</a:t>
            </a:r>
          </a:p>
          <a:p>
            <a:pPr lvl="1">
              <a:spcBef>
                <a:spcPts val="888"/>
              </a:spcBef>
            </a:pPr>
            <a:r>
              <a:rPr lang="en-GB" altLang="en-US" sz="4000"/>
              <a:t>through this repository all CASE  tools  share </a:t>
            </a:r>
            <a:r>
              <a:rPr lang="en-GB" altLang="en-US" sz="3600"/>
              <a:t>information.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0502DCE-0887-A6C4-2B40-33B89D16A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578D3-B27B-4E46-8FA6-57E34BAD9D2A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60417" name="Rectangle 1">
            <a:extLst>
              <a:ext uri="{FF2B5EF4-FFF2-40B4-BE49-F238E27FC236}">
                <a16:creationId xmlns:a16="http://schemas.microsoft.com/office/drawing/2014/main" id="{AFF277E7-D846-9249-4E31-8F09E750C2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/>
          <a:p>
            <a:pPr>
              <a:lnSpc>
                <a:spcPct val="63000"/>
              </a:lnSpc>
              <a:spcBef>
                <a:spcPts val="1000"/>
              </a:spcBef>
            </a:pPr>
            <a:r>
              <a:rPr lang="en-GB" altLang="en-US"/>
              <a:t>Programming Environment</a:t>
            </a: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17D91888-84CD-3197-C0F4-5386268D25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888"/>
              </a:spcBef>
            </a:pPr>
            <a:r>
              <a:rPr lang="en-GB" altLang="en-US" sz="4000"/>
              <a:t>A CASE environment helps: </a:t>
            </a:r>
          </a:p>
          <a:p>
            <a:pPr lvl="1">
              <a:spcBef>
                <a:spcPts val="200"/>
              </a:spcBef>
            </a:pPr>
            <a:r>
              <a:rPr lang="en-GB" altLang="en-US" sz="3600">
                <a:solidFill>
                  <a:srgbClr val="0000CC"/>
                </a:solidFill>
              </a:rPr>
              <a:t>automate </a:t>
            </a:r>
            <a:r>
              <a:rPr lang="en-GB" altLang="en-US" sz="3200">
                <a:solidFill>
                  <a:srgbClr val="0000CC"/>
                </a:solidFill>
              </a:rPr>
              <a:t>step-by-step</a:t>
            </a:r>
            <a:r>
              <a:rPr lang="en-GB" altLang="en-US" sz="3600">
                <a:solidFill>
                  <a:srgbClr val="0000CC"/>
                </a:solidFill>
              </a:rPr>
              <a:t> </a:t>
            </a:r>
            <a:r>
              <a:rPr lang="en-GB" altLang="en-US" sz="3200">
                <a:solidFill>
                  <a:srgbClr val="0000CC"/>
                </a:solidFill>
              </a:rPr>
              <a:t>methodologies.</a:t>
            </a:r>
            <a:r>
              <a:rPr lang="en-GB" altLang="en-US" sz="3600">
                <a:solidFill>
                  <a:srgbClr val="0000CC"/>
                </a:solidFill>
              </a:rPr>
              <a:t> </a:t>
            </a:r>
          </a:p>
          <a:p>
            <a:pPr>
              <a:lnSpc>
                <a:spcPct val="76000"/>
              </a:lnSpc>
              <a:spcBef>
                <a:spcPts val="888"/>
              </a:spcBef>
            </a:pPr>
            <a:r>
              <a:rPr lang="en-GB" altLang="en-US" sz="4000"/>
              <a:t>In contrast to CASE </a:t>
            </a:r>
            <a:r>
              <a:rPr lang="en-GB" altLang="en-US" sz="3600"/>
              <a:t>environment: </a:t>
            </a:r>
          </a:p>
          <a:p>
            <a:pPr lvl="1">
              <a:spcBef>
                <a:spcPts val="400"/>
              </a:spcBef>
            </a:pPr>
            <a:r>
              <a:rPr lang="en-GB" altLang="en-US" sz="3600">
                <a:solidFill>
                  <a:srgbClr val="0000CC"/>
                </a:solidFill>
              </a:rPr>
              <a:t>a programming environment denotes tools supporting coding phase alone. 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B4099B76-19DE-87BB-72C7-8B8EE80E5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71C9-9BB2-304E-858D-68B76DD53462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61441" name="Rectangle 1">
            <a:extLst>
              <a:ext uri="{FF2B5EF4-FFF2-40B4-BE49-F238E27FC236}">
                <a16:creationId xmlns:a16="http://schemas.microsoft.com/office/drawing/2014/main" id="{40323097-043C-7A85-CAA5-D50B5C43E4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/>
          <a:p>
            <a:pPr>
              <a:lnSpc>
                <a:spcPct val="63000"/>
              </a:lnSpc>
              <a:spcBef>
                <a:spcPts val="625"/>
              </a:spcBef>
            </a:pPr>
            <a:r>
              <a:rPr lang="en-GB" altLang="en-US" sz="2800"/>
              <a:t>Schematic representation of architecture of CASE environment</a:t>
            </a:r>
          </a:p>
        </p:txBody>
      </p:sp>
      <p:grpSp>
        <p:nvGrpSpPr>
          <p:cNvPr id="61442" name="Group 2">
            <a:extLst>
              <a:ext uri="{FF2B5EF4-FFF2-40B4-BE49-F238E27FC236}">
                <a16:creationId xmlns:a16="http://schemas.microsoft.com/office/drawing/2014/main" id="{D46D8AAC-D8AB-D9AF-6C09-BF1DCD900743}"/>
              </a:ext>
            </a:extLst>
          </p:cNvPr>
          <p:cNvGrpSpPr>
            <a:grpSpLocks/>
          </p:cNvGrpSpPr>
          <p:nvPr/>
        </p:nvGrpSpPr>
        <p:grpSpPr bwMode="auto">
          <a:xfrm>
            <a:off x="3652838" y="2514600"/>
            <a:ext cx="2065337" cy="1674813"/>
            <a:chOff x="2301" y="1584"/>
            <a:chExt cx="1301" cy="1055"/>
          </a:xfrm>
        </p:grpSpPr>
        <p:sp>
          <p:nvSpPr>
            <p:cNvPr id="61443" name="Freeform 3">
              <a:extLst>
                <a:ext uri="{FF2B5EF4-FFF2-40B4-BE49-F238E27FC236}">
                  <a16:creationId xmlns:a16="http://schemas.microsoft.com/office/drawing/2014/main" id="{511E6D8F-7520-5019-300D-10EDF0E8A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584"/>
              <a:ext cx="1199" cy="1055"/>
            </a:xfrm>
            <a:custGeom>
              <a:avLst/>
              <a:gdLst>
                <a:gd name="T0" fmla="*/ 2113 w 5292"/>
                <a:gd name="T1" fmla="*/ 19 h 4658"/>
                <a:gd name="T2" fmla="*/ 1607 w 5292"/>
                <a:gd name="T3" fmla="*/ 59 h 4658"/>
                <a:gd name="T4" fmla="*/ 1168 w 5292"/>
                <a:gd name="T5" fmla="*/ 126 h 4658"/>
                <a:gd name="T6" fmla="*/ 768 w 5292"/>
                <a:gd name="T7" fmla="*/ 214 h 4658"/>
                <a:gd name="T8" fmla="*/ 448 w 5292"/>
                <a:gd name="T9" fmla="*/ 318 h 4658"/>
                <a:gd name="T10" fmla="*/ 204 w 5292"/>
                <a:gd name="T11" fmla="*/ 447 h 4658"/>
                <a:gd name="T12" fmla="*/ 55 w 5292"/>
                <a:gd name="T13" fmla="*/ 581 h 4658"/>
                <a:gd name="T14" fmla="*/ 0 w 5292"/>
                <a:gd name="T15" fmla="*/ 725 h 4658"/>
                <a:gd name="T16" fmla="*/ 9 w 5292"/>
                <a:gd name="T17" fmla="*/ 4007 h 4658"/>
                <a:gd name="T18" fmla="*/ 119 w 5292"/>
                <a:gd name="T19" fmla="*/ 4146 h 4658"/>
                <a:gd name="T20" fmla="*/ 317 w 5292"/>
                <a:gd name="T21" fmla="*/ 4280 h 4658"/>
                <a:gd name="T22" fmla="*/ 604 w 5292"/>
                <a:gd name="T23" fmla="*/ 4397 h 4658"/>
                <a:gd name="T24" fmla="*/ 955 w 5292"/>
                <a:gd name="T25" fmla="*/ 4494 h 4658"/>
                <a:gd name="T26" fmla="*/ 1375 w 5292"/>
                <a:gd name="T27" fmla="*/ 4571 h 4658"/>
                <a:gd name="T28" fmla="*/ 1851 w 5292"/>
                <a:gd name="T29" fmla="*/ 4630 h 4658"/>
                <a:gd name="T30" fmla="*/ 2644 w 5292"/>
                <a:gd name="T31" fmla="*/ 4657 h 4658"/>
                <a:gd name="T32" fmla="*/ 3440 w 5292"/>
                <a:gd name="T33" fmla="*/ 4630 h 4658"/>
                <a:gd name="T34" fmla="*/ 3913 w 5292"/>
                <a:gd name="T35" fmla="*/ 4571 h 4658"/>
                <a:gd name="T36" fmla="*/ 4333 w 5292"/>
                <a:gd name="T37" fmla="*/ 4494 h 4658"/>
                <a:gd name="T38" fmla="*/ 4684 w 5292"/>
                <a:gd name="T39" fmla="*/ 4397 h 4658"/>
                <a:gd name="T40" fmla="*/ 4971 w 5292"/>
                <a:gd name="T41" fmla="*/ 4280 h 4658"/>
                <a:gd name="T42" fmla="*/ 5169 w 5292"/>
                <a:gd name="T43" fmla="*/ 4146 h 4658"/>
                <a:gd name="T44" fmla="*/ 5279 w 5292"/>
                <a:gd name="T45" fmla="*/ 4007 h 4658"/>
                <a:gd name="T46" fmla="*/ 5291 w 5292"/>
                <a:gd name="T47" fmla="*/ 725 h 4658"/>
                <a:gd name="T48" fmla="*/ 5236 w 5292"/>
                <a:gd name="T49" fmla="*/ 581 h 4658"/>
                <a:gd name="T50" fmla="*/ 5084 w 5292"/>
                <a:gd name="T51" fmla="*/ 447 h 4658"/>
                <a:gd name="T52" fmla="*/ 4840 w 5292"/>
                <a:gd name="T53" fmla="*/ 318 h 4658"/>
                <a:gd name="T54" fmla="*/ 4519 w 5292"/>
                <a:gd name="T55" fmla="*/ 214 h 4658"/>
                <a:gd name="T56" fmla="*/ 4120 w 5292"/>
                <a:gd name="T57" fmla="*/ 126 h 4658"/>
                <a:gd name="T58" fmla="*/ 3681 w 5292"/>
                <a:gd name="T59" fmla="*/ 59 h 4658"/>
                <a:gd name="T60" fmla="*/ 3184 w 5292"/>
                <a:gd name="T61" fmla="*/ 19 h 4658"/>
                <a:gd name="T62" fmla="*/ 2644 w 5292"/>
                <a:gd name="T63" fmla="*/ 0 h 4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292" h="4658">
                  <a:moveTo>
                    <a:pt x="2644" y="0"/>
                  </a:moveTo>
                  <a:lnTo>
                    <a:pt x="2113" y="19"/>
                  </a:lnTo>
                  <a:lnTo>
                    <a:pt x="1851" y="29"/>
                  </a:lnTo>
                  <a:lnTo>
                    <a:pt x="1607" y="59"/>
                  </a:lnTo>
                  <a:lnTo>
                    <a:pt x="1375" y="86"/>
                  </a:lnTo>
                  <a:lnTo>
                    <a:pt x="1168" y="126"/>
                  </a:lnTo>
                  <a:lnTo>
                    <a:pt x="955" y="166"/>
                  </a:lnTo>
                  <a:lnTo>
                    <a:pt x="768" y="214"/>
                  </a:lnTo>
                  <a:lnTo>
                    <a:pt x="604" y="262"/>
                  </a:lnTo>
                  <a:lnTo>
                    <a:pt x="448" y="318"/>
                  </a:lnTo>
                  <a:lnTo>
                    <a:pt x="317" y="380"/>
                  </a:lnTo>
                  <a:lnTo>
                    <a:pt x="204" y="447"/>
                  </a:lnTo>
                  <a:lnTo>
                    <a:pt x="119" y="514"/>
                  </a:lnTo>
                  <a:lnTo>
                    <a:pt x="55" y="581"/>
                  </a:lnTo>
                  <a:lnTo>
                    <a:pt x="9" y="650"/>
                  </a:lnTo>
                  <a:lnTo>
                    <a:pt x="0" y="725"/>
                  </a:lnTo>
                  <a:lnTo>
                    <a:pt x="0" y="3932"/>
                  </a:lnTo>
                  <a:lnTo>
                    <a:pt x="9" y="4007"/>
                  </a:lnTo>
                  <a:lnTo>
                    <a:pt x="55" y="4076"/>
                  </a:lnTo>
                  <a:lnTo>
                    <a:pt x="119" y="4146"/>
                  </a:lnTo>
                  <a:lnTo>
                    <a:pt x="204" y="4210"/>
                  </a:lnTo>
                  <a:lnTo>
                    <a:pt x="317" y="4280"/>
                  </a:lnTo>
                  <a:lnTo>
                    <a:pt x="448" y="4339"/>
                  </a:lnTo>
                  <a:lnTo>
                    <a:pt x="604" y="4397"/>
                  </a:lnTo>
                  <a:lnTo>
                    <a:pt x="768" y="4446"/>
                  </a:lnTo>
                  <a:lnTo>
                    <a:pt x="955" y="4494"/>
                  </a:lnTo>
                  <a:lnTo>
                    <a:pt x="1168" y="4531"/>
                  </a:lnTo>
                  <a:lnTo>
                    <a:pt x="1375" y="4571"/>
                  </a:lnTo>
                  <a:lnTo>
                    <a:pt x="1607" y="4601"/>
                  </a:lnTo>
                  <a:lnTo>
                    <a:pt x="1851" y="4630"/>
                  </a:lnTo>
                  <a:lnTo>
                    <a:pt x="2113" y="4641"/>
                  </a:lnTo>
                  <a:lnTo>
                    <a:pt x="2644" y="4657"/>
                  </a:lnTo>
                  <a:lnTo>
                    <a:pt x="3184" y="4641"/>
                  </a:lnTo>
                  <a:lnTo>
                    <a:pt x="3440" y="4630"/>
                  </a:lnTo>
                  <a:lnTo>
                    <a:pt x="3681" y="4601"/>
                  </a:lnTo>
                  <a:lnTo>
                    <a:pt x="3913" y="4571"/>
                  </a:lnTo>
                  <a:lnTo>
                    <a:pt x="4120" y="4531"/>
                  </a:lnTo>
                  <a:lnTo>
                    <a:pt x="4333" y="4494"/>
                  </a:lnTo>
                  <a:lnTo>
                    <a:pt x="4519" y="4446"/>
                  </a:lnTo>
                  <a:lnTo>
                    <a:pt x="4684" y="4397"/>
                  </a:lnTo>
                  <a:lnTo>
                    <a:pt x="4840" y="4339"/>
                  </a:lnTo>
                  <a:lnTo>
                    <a:pt x="4971" y="4280"/>
                  </a:lnTo>
                  <a:lnTo>
                    <a:pt x="5084" y="4210"/>
                  </a:lnTo>
                  <a:lnTo>
                    <a:pt x="5169" y="4146"/>
                  </a:lnTo>
                  <a:lnTo>
                    <a:pt x="5236" y="4076"/>
                  </a:lnTo>
                  <a:lnTo>
                    <a:pt x="5279" y="4007"/>
                  </a:lnTo>
                  <a:lnTo>
                    <a:pt x="5291" y="3932"/>
                  </a:lnTo>
                  <a:lnTo>
                    <a:pt x="5291" y="725"/>
                  </a:lnTo>
                  <a:lnTo>
                    <a:pt x="5279" y="650"/>
                  </a:lnTo>
                  <a:lnTo>
                    <a:pt x="5236" y="581"/>
                  </a:lnTo>
                  <a:lnTo>
                    <a:pt x="5169" y="514"/>
                  </a:lnTo>
                  <a:lnTo>
                    <a:pt x="5084" y="447"/>
                  </a:lnTo>
                  <a:lnTo>
                    <a:pt x="4971" y="380"/>
                  </a:lnTo>
                  <a:lnTo>
                    <a:pt x="4840" y="318"/>
                  </a:lnTo>
                  <a:lnTo>
                    <a:pt x="4684" y="262"/>
                  </a:lnTo>
                  <a:lnTo>
                    <a:pt x="4519" y="214"/>
                  </a:lnTo>
                  <a:lnTo>
                    <a:pt x="4333" y="166"/>
                  </a:lnTo>
                  <a:lnTo>
                    <a:pt x="4120" y="126"/>
                  </a:lnTo>
                  <a:lnTo>
                    <a:pt x="3913" y="86"/>
                  </a:lnTo>
                  <a:lnTo>
                    <a:pt x="3681" y="59"/>
                  </a:lnTo>
                  <a:lnTo>
                    <a:pt x="3440" y="29"/>
                  </a:lnTo>
                  <a:lnTo>
                    <a:pt x="3184" y="19"/>
                  </a:lnTo>
                  <a:lnTo>
                    <a:pt x="2644" y="0"/>
                  </a:lnTo>
                  <a:lnTo>
                    <a:pt x="2644" y="0"/>
                  </a:lnTo>
                </a:path>
              </a:pathLst>
            </a:cu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44" name="Freeform 4">
              <a:extLst>
                <a:ext uri="{FF2B5EF4-FFF2-40B4-BE49-F238E27FC236}">
                  <a16:creationId xmlns:a16="http://schemas.microsoft.com/office/drawing/2014/main" id="{F1D47292-5D8F-B603-F953-B750CD338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748"/>
              <a:ext cx="1199" cy="167"/>
            </a:xfrm>
            <a:custGeom>
              <a:avLst/>
              <a:gdLst>
                <a:gd name="T0" fmla="*/ 0 w 5292"/>
                <a:gd name="T1" fmla="*/ 0 h 743"/>
                <a:gd name="T2" fmla="*/ 9 w 5292"/>
                <a:gd name="T3" fmla="*/ 81 h 743"/>
                <a:gd name="T4" fmla="*/ 55 w 5292"/>
                <a:gd name="T5" fmla="*/ 150 h 743"/>
                <a:gd name="T6" fmla="*/ 119 w 5292"/>
                <a:gd name="T7" fmla="*/ 228 h 743"/>
                <a:gd name="T8" fmla="*/ 204 w 5292"/>
                <a:gd name="T9" fmla="*/ 295 h 743"/>
                <a:gd name="T10" fmla="*/ 317 w 5292"/>
                <a:gd name="T11" fmla="*/ 354 h 743"/>
                <a:gd name="T12" fmla="*/ 448 w 5292"/>
                <a:gd name="T13" fmla="*/ 421 h 743"/>
                <a:gd name="T14" fmla="*/ 604 w 5292"/>
                <a:gd name="T15" fmla="*/ 469 h 743"/>
                <a:gd name="T16" fmla="*/ 768 w 5292"/>
                <a:gd name="T17" fmla="*/ 528 h 743"/>
                <a:gd name="T18" fmla="*/ 955 w 5292"/>
                <a:gd name="T19" fmla="*/ 576 h 743"/>
                <a:gd name="T20" fmla="*/ 1168 w 5292"/>
                <a:gd name="T21" fmla="*/ 613 h 743"/>
                <a:gd name="T22" fmla="*/ 1375 w 5292"/>
                <a:gd name="T23" fmla="*/ 653 h 743"/>
                <a:gd name="T24" fmla="*/ 1607 w 5292"/>
                <a:gd name="T25" fmla="*/ 683 h 743"/>
                <a:gd name="T26" fmla="*/ 1851 w 5292"/>
                <a:gd name="T27" fmla="*/ 715 h 743"/>
                <a:gd name="T28" fmla="*/ 2113 w 5292"/>
                <a:gd name="T29" fmla="*/ 723 h 743"/>
                <a:gd name="T30" fmla="*/ 2644 w 5292"/>
                <a:gd name="T31" fmla="*/ 742 h 743"/>
                <a:gd name="T32" fmla="*/ 3184 w 5292"/>
                <a:gd name="T33" fmla="*/ 723 h 743"/>
                <a:gd name="T34" fmla="*/ 3440 w 5292"/>
                <a:gd name="T35" fmla="*/ 715 h 743"/>
                <a:gd name="T36" fmla="*/ 3681 w 5292"/>
                <a:gd name="T37" fmla="*/ 683 h 743"/>
                <a:gd name="T38" fmla="*/ 3913 w 5292"/>
                <a:gd name="T39" fmla="*/ 653 h 743"/>
                <a:gd name="T40" fmla="*/ 4120 w 5292"/>
                <a:gd name="T41" fmla="*/ 613 h 743"/>
                <a:gd name="T42" fmla="*/ 4333 w 5292"/>
                <a:gd name="T43" fmla="*/ 576 h 743"/>
                <a:gd name="T44" fmla="*/ 4519 w 5292"/>
                <a:gd name="T45" fmla="*/ 528 h 743"/>
                <a:gd name="T46" fmla="*/ 4684 w 5292"/>
                <a:gd name="T47" fmla="*/ 469 h 743"/>
                <a:gd name="T48" fmla="*/ 4840 w 5292"/>
                <a:gd name="T49" fmla="*/ 421 h 743"/>
                <a:gd name="T50" fmla="*/ 4971 w 5292"/>
                <a:gd name="T51" fmla="*/ 354 h 743"/>
                <a:gd name="T52" fmla="*/ 5084 w 5292"/>
                <a:gd name="T53" fmla="*/ 295 h 743"/>
                <a:gd name="T54" fmla="*/ 5169 w 5292"/>
                <a:gd name="T55" fmla="*/ 228 h 743"/>
                <a:gd name="T56" fmla="*/ 5236 w 5292"/>
                <a:gd name="T57" fmla="*/ 150 h 743"/>
                <a:gd name="T58" fmla="*/ 5279 w 5292"/>
                <a:gd name="T59" fmla="*/ 81 h 743"/>
                <a:gd name="T60" fmla="*/ 5291 w 5292"/>
                <a:gd name="T61" fmla="*/ 0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92" h="743">
                  <a:moveTo>
                    <a:pt x="0" y="0"/>
                  </a:moveTo>
                  <a:lnTo>
                    <a:pt x="9" y="81"/>
                  </a:lnTo>
                  <a:lnTo>
                    <a:pt x="55" y="150"/>
                  </a:lnTo>
                  <a:lnTo>
                    <a:pt x="119" y="228"/>
                  </a:lnTo>
                  <a:lnTo>
                    <a:pt x="204" y="295"/>
                  </a:lnTo>
                  <a:lnTo>
                    <a:pt x="317" y="354"/>
                  </a:lnTo>
                  <a:lnTo>
                    <a:pt x="448" y="421"/>
                  </a:lnTo>
                  <a:lnTo>
                    <a:pt x="604" y="469"/>
                  </a:lnTo>
                  <a:lnTo>
                    <a:pt x="768" y="528"/>
                  </a:lnTo>
                  <a:lnTo>
                    <a:pt x="955" y="576"/>
                  </a:lnTo>
                  <a:lnTo>
                    <a:pt x="1168" y="613"/>
                  </a:lnTo>
                  <a:lnTo>
                    <a:pt x="1375" y="653"/>
                  </a:lnTo>
                  <a:lnTo>
                    <a:pt x="1607" y="683"/>
                  </a:lnTo>
                  <a:lnTo>
                    <a:pt x="1851" y="715"/>
                  </a:lnTo>
                  <a:lnTo>
                    <a:pt x="2113" y="723"/>
                  </a:lnTo>
                  <a:lnTo>
                    <a:pt x="2644" y="742"/>
                  </a:lnTo>
                  <a:lnTo>
                    <a:pt x="3184" y="723"/>
                  </a:lnTo>
                  <a:lnTo>
                    <a:pt x="3440" y="715"/>
                  </a:lnTo>
                  <a:lnTo>
                    <a:pt x="3681" y="683"/>
                  </a:lnTo>
                  <a:lnTo>
                    <a:pt x="3913" y="653"/>
                  </a:lnTo>
                  <a:lnTo>
                    <a:pt x="4120" y="613"/>
                  </a:lnTo>
                  <a:lnTo>
                    <a:pt x="4333" y="576"/>
                  </a:lnTo>
                  <a:lnTo>
                    <a:pt x="4519" y="528"/>
                  </a:lnTo>
                  <a:lnTo>
                    <a:pt x="4684" y="469"/>
                  </a:lnTo>
                  <a:lnTo>
                    <a:pt x="4840" y="421"/>
                  </a:lnTo>
                  <a:lnTo>
                    <a:pt x="4971" y="354"/>
                  </a:lnTo>
                  <a:lnTo>
                    <a:pt x="5084" y="295"/>
                  </a:lnTo>
                  <a:lnTo>
                    <a:pt x="5169" y="228"/>
                  </a:lnTo>
                  <a:lnTo>
                    <a:pt x="5236" y="150"/>
                  </a:lnTo>
                  <a:lnTo>
                    <a:pt x="5279" y="81"/>
                  </a:lnTo>
                  <a:lnTo>
                    <a:pt x="5291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45" name="AutoShape 5">
              <a:extLst>
                <a:ext uri="{FF2B5EF4-FFF2-40B4-BE49-F238E27FC236}">
                  <a16:creationId xmlns:a16="http://schemas.microsoft.com/office/drawing/2014/main" id="{CC099D67-C67C-488F-B1E1-B552DC531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1" y="1584"/>
              <a:ext cx="1301" cy="1055"/>
            </a:xfrm>
            <a:prstGeom prst="roundRect">
              <a:avLst>
                <a:gd name="adj" fmla="val 93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tabLst>
                  <a:tab pos="863600" algn="l"/>
                  <a:tab pos="1728788" algn="l"/>
                </a:tabLst>
                <a:defRPr sz="2400">
                  <a:solidFill>
                    <a:schemeClr val="tx1"/>
                  </a:solidFill>
                  <a:latin typeface="Arial Black" panose="020B0604020202020204" pitchFamily="34" charset="0"/>
                </a:defRPr>
              </a:lvl1pPr>
              <a:lvl2pPr>
                <a:tabLst>
                  <a:tab pos="863600" algn="l"/>
                  <a:tab pos="1728788" algn="l"/>
                </a:tabLst>
                <a:defRPr sz="2400">
                  <a:solidFill>
                    <a:schemeClr val="tx1"/>
                  </a:solidFill>
                  <a:latin typeface="Arial Black" panose="020B0604020202020204" pitchFamily="34" charset="0"/>
                </a:defRPr>
              </a:lvl2pPr>
              <a:lvl3pPr>
                <a:tabLst>
                  <a:tab pos="863600" algn="l"/>
                  <a:tab pos="1728788" algn="l"/>
                </a:tabLst>
                <a:defRPr sz="2400">
                  <a:solidFill>
                    <a:schemeClr val="tx1"/>
                  </a:solidFill>
                  <a:latin typeface="Arial Black" panose="020B0604020202020204" pitchFamily="34" charset="0"/>
                </a:defRPr>
              </a:lvl3pPr>
              <a:lvl4pPr>
                <a:tabLst>
                  <a:tab pos="863600" algn="l"/>
                  <a:tab pos="1728788" algn="l"/>
                </a:tabLst>
                <a:defRPr sz="2400">
                  <a:solidFill>
                    <a:schemeClr val="tx1"/>
                  </a:solidFill>
                  <a:latin typeface="Arial Black" panose="020B0604020202020204" pitchFamily="34" charset="0"/>
                </a:defRPr>
              </a:lvl4pPr>
              <a:lvl5pPr>
                <a:tabLst>
                  <a:tab pos="863600" algn="l"/>
                  <a:tab pos="1728788" algn="l"/>
                </a:tabLst>
                <a:defRPr sz="2400">
                  <a:solidFill>
                    <a:schemeClr val="tx1"/>
                  </a:solidFill>
                  <a:latin typeface="Arial Black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63600" algn="l"/>
                  <a:tab pos="1728788" algn="l"/>
                </a:tabLst>
                <a:defRPr sz="2400">
                  <a:solidFill>
                    <a:schemeClr val="tx1"/>
                  </a:solidFill>
                  <a:latin typeface="Arial Black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63600" algn="l"/>
                  <a:tab pos="1728788" algn="l"/>
                </a:tabLst>
                <a:defRPr sz="2400">
                  <a:solidFill>
                    <a:schemeClr val="tx1"/>
                  </a:solidFill>
                  <a:latin typeface="Arial Black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63600" algn="l"/>
                  <a:tab pos="1728788" algn="l"/>
                </a:tabLst>
                <a:defRPr sz="2400">
                  <a:solidFill>
                    <a:schemeClr val="tx1"/>
                  </a:solidFill>
                  <a:latin typeface="Arial Black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63600" algn="l"/>
                  <a:tab pos="1728788" algn="l"/>
                </a:tabLst>
                <a:defRPr sz="2400">
                  <a:solidFill>
                    <a:schemeClr val="tx1"/>
                  </a:solidFill>
                  <a:latin typeface="Arial Black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ts val="475"/>
                </a:spcBef>
              </a:pPr>
              <a:r>
                <a:rPr lang="en-GB" altLang="en-US" sz="2000" b="1">
                  <a:solidFill>
                    <a:srgbClr val="FFFF00"/>
                  </a:solidFill>
                  <a:latin typeface="times" charset="0"/>
                </a:rPr>
                <a:t>Central</a:t>
              </a:r>
              <a:br>
                <a:rPr lang="en-GB" altLang="en-US" sz="2000" b="1">
                  <a:solidFill>
                    <a:srgbClr val="FFFF00"/>
                  </a:solidFill>
                  <a:latin typeface="times" charset="0"/>
                </a:rPr>
              </a:br>
              <a:r>
                <a:rPr lang="en-GB" altLang="en-US" sz="2000" b="1">
                  <a:solidFill>
                    <a:srgbClr val="FFFF00"/>
                  </a:solidFill>
                  <a:latin typeface="times" charset="0"/>
                </a:rPr>
                <a:t>Repository</a:t>
              </a:r>
            </a:p>
          </p:txBody>
        </p:sp>
      </p:grpSp>
      <p:sp>
        <p:nvSpPr>
          <p:cNvPr id="61446" name="AutoShape 6">
            <a:extLst>
              <a:ext uri="{FF2B5EF4-FFF2-40B4-BE49-F238E27FC236}">
                <a16:creationId xmlns:a16="http://schemas.microsoft.com/office/drawing/2014/main" id="{CEDEB837-62C7-BAF5-00AD-A9B866965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524000"/>
            <a:ext cx="1446213" cy="1065213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18000" tIns="46800" rIns="18000" bIns="46800" anchor="ctr" anchorCtr="1"/>
          <a:lstStyle>
            <a:lvl1pPr>
              <a:tabLst>
                <a:tab pos="863600" algn="l"/>
                <a:tab pos="14478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1pPr>
            <a:lvl2pPr>
              <a:tabLst>
                <a:tab pos="863600" algn="l"/>
                <a:tab pos="14478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>
              <a:tabLst>
                <a:tab pos="863600" algn="l"/>
                <a:tab pos="14478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3pPr>
            <a:lvl4pPr>
              <a:tabLst>
                <a:tab pos="863600" algn="l"/>
                <a:tab pos="14478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>
              <a:tabLst>
                <a:tab pos="863600" algn="l"/>
                <a:tab pos="14478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4478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4478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4478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4478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  <a:spcBef>
                <a:spcPts val="463"/>
              </a:spcBef>
            </a:pPr>
            <a:r>
              <a:rPr lang="en-GB" altLang="en-US" sz="2000" b="1">
                <a:solidFill>
                  <a:srgbClr val="FFFFFF"/>
                </a:solidFill>
                <a:latin typeface="times" charset="0"/>
              </a:rPr>
              <a:t>Consistency-</a:t>
            </a:r>
            <a:br>
              <a:rPr lang="en-GB" altLang="en-US" sz="2000" b="1">
                <a:solidFill>
                  <a:srgbClr val="FFFFFF"/>
                </a:solidFill>
                <a:latin typeface="times" charset="0"/>
              </a:rPr>
            </a:br>
            <a:r>
              <a:rPr lang="en-GB" altLang="en-US" sz="2000" b="1">
                <a:solidFill>
                  <a:srgbClr val="FFFFFF"/>
                </a:solidFill>
                <a:latin typeface="times" charset="0"/>
              </a:rPr>
              <a:t>checker</a:t>
            </a:r>
          </a:p>
        </p:txBody>
      </p:sp>
      <p:sp>
        <p:nvSpPr>
          <p:cNvPr id="61447" name="AutoShape 7">
            <a:extLst>
              <a:ext uri="{FF2B5EF4-FFF2-40B4-BE49-F238E27FC236}">
                <a16:creationId xmlns:a16="http://schemas.microsoft.com/office/drawing/2014/main" id="{32720A8B-5C6C-F43B-0DDD-856EC7B9A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743200"/>
            <a:ext cx="1446213" cy="1065213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18000" tIns="46800" rIns="18000" bIns="46800" anchor="ctr" anchorCtr="1"/>
          <a:lstStyle>
            <a:lvl1pPr>
              <a:tabLst>
                <a:tab pos="863600" algn="l"/>
                <a:tab pos="14478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1pPr>
            <a:lvl2pPr>
              <a:tabLst>
                <a:tab pos="863600" algn="l"/>
                <a:tab pos="14478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>
              <a:tabLst>
                <a:tab pos="863600" algn="l"/>
                <a:tab pos="14478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3pPr>
            <a:lvl4pPr>
              <a:tabLst>
                <a:tab pos="863600" algn="l"/>
                <a:tab pos="14478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>
              <a:tabLst>
                <a:tab pos="863600" algn="l"/>
                <a:tab pos="14478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4478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4478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4478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4478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  <a:spcBef>
                <a:spcPts val="463"/>
              </a:spcBef>
            </a:pPr>
            <a:r>
              <a:rPr lang="en-GB" altLang="en-US" sz="2000" b="1">
                <a:solidFill>
                  <a:srgbClr val="FFFFFF"/>
                </a:solidFill>
                <a:latin typeface="times" charset="0"/>
              </a:rPr>
              <a:t>Project</a:t>
            </a:r>
            <a:br>
              <a:rPr lang="en-GB" altLang="en-US" sz="2000" b="1">
                <a:solidFill>
                  <a:srgbClr val="FFFFFF"/>
                </a:solidFill>
                <a:latin typeface="times" charset="0"/>
              </a:rPr>
            </a:br>
            <a:r>
              <a:rPr lang="en-GB" altLang="en-US" sz="2000" b="1">
                <a:solidFill>
                  <a:srgbClr val="FFFFFF"/>
                </a:solidFill>
                <a:latin typeface="times" charset="0"/>
              </a:rPr>
              <a:t>Management</a:t>
            </a:r>
          </a:p>
        </p:txBody>
      </p:sp>
      <p:sp>
        <p:nvSpPr>
          <p:cNvPr id="61448" name="AutoShape 8">
            <a:extLst>
              <a:ext uri="{FF2B5EF4-FFF2-40B4-BE49-F238E27FC236}">
                <a16:creationId xmlns:a16="http://schemas.microsoft.com/office/drawing/2014/main" id="{B9052415-1734-65D7-0C31-B9F3760CE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1524000"/>
            <a:ext cx="1446213" cy="1065213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18000" tIns="46800" rIns="18000" bIns="46800" anchor="ctr" anchorCtr="1"/>
          <a:lstStyle>
            <a:lvl1pPr>
              <a:tabLst>
                <a:tab pos="863600" algn="l"/>
                <a:tab pos="14478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1pPr>
            <a:lvl2pPr>
              <a:tabLst>
                <a:tab pos="863600" algn="l"/>
                <a:tab pos="14478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>
              <a:tabLst>
                <a:tab pos="863600" algn="l"/>
                <a:tab pos="14478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3pPr>
            <a:lvl4pPr>
              <a:tabLst>
                <a:tab pos="863600" algn="l"/>
                <a:tab pos="14478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>
              <a:tabLst>
                <a:tab pos="863600" algn="l"/>
                <a:tab pos="14478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4478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4478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4478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4478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  <a:spcBef>
                <a:spcPts val="463"/>
              </a:spcBef>
            </a:pPr>
            <a:r>
              <a:rPr lang="en-GB" altLang="en-US" sz="2000" b="1">
                <a:solidFill>
                  <a:srgbClr val="FFFFFF"/>
                </a:solidFill>
                <a:latin typeface="times" charset="0"/>
              </a:rPr>
              <a:t>Testing</a:t>
            </a:r>
          </a:p>
        </p:txBody>
      </p:sp>
      <p:sp>
        <p:nvSpPr>
          <p:cNvPr id="61449" name="AutoShape 9">
            <a:extLst>
              <a:ext uri="{FF2B5EF4-FFF2-40B4-BE49-F238E27FC236}">
                <a16:creationId xmlns:a16="http://schemas.microsoft.com/office/drawing/2014/main" id="{0AD7C2E4-6F77-831D-7457-DF7F506F6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743200"/>
            <a:ext cx="1446213" cy="1065213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18000" tIns="46800" rIns="18000" bIns="46800" anchor="ctr" anchorCtr="1"/>
          <a:lstStyle>
            <a:lvl1pPr>
              <a:tabLst>
                <a:tab pos="863600" algn="l"/>
                <a:tab pos="14478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1pPr>
            <a:lvl2pPr>
              <a:tabLst>
                <a:tab pos="863600" algn="l"/>
                <a:tab pos="14478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>
              <a:tabLst>
                <a:tab pos="863600" algn="l"/>
                <a:tab pos="14478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3pPr>
            <a:lvl4pPr>
              <a:tabLst>
                <a:tab pos="863600" algn="l"/>
                <a:tab pos="14478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>
              <a:tabLst>
                <a:tab pos="863600" algn="l"/>
                <a:tab pos="14478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4478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4478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4478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4478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  <a:spcBef>
                <a:spcPts val="463"/>
              </a:spcBef>
            </a:pPr>
            <a:r>
              <a:rPr lang="en-GB" altLang="en-US" sz="2000" b="1">
                <a:solidFill>
                  <a:srgbClr val="FFFFFF"/>
                </a:solidFill>
                <a:latin typeface="times" charset="0"/>
              </a:rPr>
              <a:t>Structured</a:t>
            </a:r>
            <a:br>
              <a:rPr lang="en-GB" altLang="en-US" sz="2000" b="1">
                <a:solidFill>
                  <a:srgbClr val="FFFFFF"/>
                </a:solidFill>
                <a:latin typeface="times" charset="0"/>
              </a:rPr>
            </a:br>
            <a:r>
              <a:rPr lang="en-GB" altLang="en-US" sz="2000" b="1">
                <a:solidFill>
                  <a:srgbClr val="FFFFFF"/>
                </a:solidFill>
                <a:latin typeface="times" charset="0"/>
              </a:rPr>
              <a:t>Design</a:t>
            </a:r>
          </a:p>
        </p:txBody>
      </p:sp>
      <p:sp>
        <p:nvSpPr>
          <p:cNvPr id="61450" name="AutoShape 10">
            <a:extLst>
              <a:ext uri="{FF2B5EF4-FFF2-40B4-BE49-F238E27FC236}">
                <a16:creationId xmlns:a16="http://schemas.microsoft.com/office/drawing/2014/main" id="{A0856703-1A8D-EB60-89EE-D47DF1C92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114800"/>
            <a:ext cx="1446213" cy="1065213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18000" tIns="46800" rIns="18000" bIns="46800" anchor="ctr" anchorCtr="1"/>
          <a:lstStyle>
            <a:lvl1pPr>
              <a:tabLst>
                <a:tab pos="863600" algn="l"/>
                <a:tab pos="14478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1pPr>
            <a:lvl2pPr>
              <a:tabLst>
                <a:tab pos="863600" algn="l"/>
                <a:tab pos="14478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>
              <a:tabLst>
                <a:tab pos="863600" algn="l"/>
                <a:tab pos="14478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3pPr>
            <a:lvl4pPr>
              <a:tabLst>
                <a:tab pos="863600" algn="l"/>
                <a:tab pos="14478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>
              <a:tabLst>
                <a:tab pos="863600" algn="l"/>
                <a:tab pos="14478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4478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4478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4478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4478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  <a:spcBef>
                <a:spcPts val="463"/>
              </a:spcBef>
            </a:pPr>
            <a:r>
              <a:rPr lang="en-GB" altLang="en-US" sz="2000" b="1">
                <a:solidFill>
                  <a:srgbClr val="FFFFFF"/>
                </a:solidFill>
                <a:latin typeface="times" charset="0"/>
              </a:rPr>
              <a:t>Structured</a:t>
            </a:r>
            <a:br>
              <a:rPr lang="en-GB" altLang="en-US" sz="2000" b="1">
                <a:solidFill>
                  <a:srgbClr val="FFFFFF"/>
                </a:solidFill>
                <a:latin typeface="times" charset="0"/>
              </a:rPr>
            </a:br>
            <a:r>
              <a:rPr lang="en-GB" altLang="en-US" sz="2000" b="1">
                <a:solidFill>
                  <a:srgbClr val="FFFFFF"/>
                </a:solidFill>
                <a:latin typeface="times" charset="0"/>
              </a:rPr>
              <a:t>Analysis</a:t>
            </a:r>
          </a:p>
        </p:txBody>
      </p:sp>
      <p:sp>
        <p:nvSpPr>
          <p:cNvPr id="61451" name="AutoShape 11">
            <a:extLst>
              <a:ext uri="{FF2B5EF4-FFF2-40B4-BE49-F238E27FC236}">
                <a16:creationId xmlns:a16="http://schemas.microsoft.com/office/drawing/2014/main" id="{C08F8165-A31A-5D6B-EA89-7E8F2E32D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648200"/>
            <a:ext cx="1446213" cy="1065213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18000" tIns="46800" rIns="18000" bIns="46800" anchor="ctr" anchorCtr="1"/>
          <a:lstStyle>
            <a:lvl1pPr>
              <a:tabLst>
                <a:tab pos="863600" algn="l"/>
                <a:tab pos="14478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1pPr>
            <a:lvl2pPr>
              <a:tabLst>
                <a:tab pos="863600" algn="l"/>
                <a:tab pos="14478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>
              <a:tabLst>
                <a:tab pos="863600" algn="l"/>
                <a:tab pos="14478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3pPr>
            <a:lvl4pPr>
              <a:tabLst>
                <a:tab pos="863600" algn="l"/>
                <a:tab pos="14478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>
              <a:tabLst>
                <a:tab pos="863600" algn="l"/>
                <a:tab pos="14478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4478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4478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4478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4478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  <a:spcBef>
                <a:spcPts val="463"/>
              </a:spcBef>
            </a:pPr>
            <a:r>
              <a:rPr lang="en-GB" altLang="en-US" sz="2000" b="1">
                <a:solidFill>
                  <a:srgbClr val="FFFFFF"/>
                </a:solidFill>
                <a:latin typeface="times" charset="0"/>
              </a:rPr>
              <a:t>Configuration</a:t>
            </a:r>
            <a:br>
              <a:rPr lang="en-GB" altLang="en-US" sz="2000" b="1">
                <a:solidFill>
                  <a:srgbClr val="FFFFFF"/>
                </a:solidFill>
                <a:latin typeface="times" charset="0"/>
              </a:rPr>
            </a:br>
            <a:r>
              <a:rPr lang="en-GB" altLang="en-US" sz="2000" b="1">
                <a:solidFill>
                  <a:srgbClr val="FFFFFF"/>
                </a:solidFill>
                <a:latin typeface="times" charset="0"/>
              </a:rPr>
              <a:t>Management</a:t>
            </a:r>
          </a:p>
        </p:txBody>
      </p:sp>
      <p:sp>
        <p:nvSpPr>
          <p:cNvPr id="61452" name="AutoShape 12">
            <a:extLst>
              <a:ext uri="{FF2B5EF4-FFF2-40B4-BE49-F238E27FC236}">
                <a16:creationId xmlns:a16="http://schemas.microsoft.com/office/drawing/2014/main" id="{7F53E5E0-D3CB-110F-1131-B3BE06BF0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648200"/>
            <a:ext cx="1446213" cy="1065213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18000" tIns="46800" rIns="18000" bIns="46800" anchor="ctr" anchorCtr="1"/>
          <a:lstStyle>
            <a:lvl1pPr>
              <a:tabLst>
                <a:tab pos="863600" algn="l"/>
                <a:tab pos="14478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1pPr>
            <a:lvl2pPr>
              <a:tabLst>
                <a:tab pos="863600" algn="l"/>
                <a:tab pos="14478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>
              <a:tabLst>
                <a:tab pos="863600" algn="l"/>
                <a:tab pos="14478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3pPr>
            <a:lvl4pPr>
              <a:tabLst>
                <a:tab pos="863600" algn="l"/>
                <a:tab pos="14478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>
              <a:tabLst>
                <a:tab pos="863600" algn="l"/>
                <a:tab pos="14478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4478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4478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4478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4478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  <a:spcBef>
                <a:spcPts val="463"/>
              </a:spcBef>
            </a:pPr>
            <a:r>
              <a:rPr lang="en-GB" altLang="en-US" sz="2000" b="1">
                <a:solidFill>
                  <a:srgbClr val="FFFFFF"/>
                </a:solidFill>
                <a:latin typeface="times" charset="0"/>
              </a:rPr>
              <a:t>Document</a:t>
            </a:r>
            <a:br>
              <a:rPr lang="en-GB" altLang="en-US" sz="2000" b="1">
                <a:solidFill>
                  <a:srgbClr val="FFFFFF"/>
                </a:solidFill>
                <a:latin typeface="times" charset="0"/>
              </a:rPr>
            </a:br>
            <a:r>
              <a:rPr lang="en-GB" altLang="en-US" sz="2000" b="1">
                <a:solidFill>
                  <a:srgbClr val="FFFFFF"/>
                </a:solidFill>
                <a:latin typeface="times" charset="0"/>
              </a:rPr>
              <a:t>Generation</a:t>
            </a:r>
          </a:p>
        </p:txBody>
      </p:sp>
      <p:sp>
        <p:nvSpPr>
          <p:cNvPr id="61453" name="AutoShape 13">
            <a:extLst>
              <a:ext uri="{FF2B5EF4-FFF2-40B4-BE49-F238E27FC236}">
                <a16:creationId xmlns:a16="http://schemas.microsoft.com/office/drawing/2014/main" id="{CDC33248-4889-AE6A-9679-CFD2223EA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114800"/>
            <a:ext cx="1446213" cy="1065213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18000" tIns="46800" rIns="18000" bIns="46800" anchor="ctr" anchorCtr="1"/>
          <a:lstStyle>
            <a:lvl1pPr>
              <a:tabLst>
                <a:tab pos="863600" algn="l"/>
                <a:tab pos="14478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1pPr>
            <a:lvl2pPr>
              <a:tabLst>
                <a:tab pos="863600" algn="l"/>
                <a:tab pos="14478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>
              <a:tabLst>
                <a:tab pos="863600" algn="l"/>
                <a:tab pos="14478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3pPr>
            <a:lvl4pPr>
              <a:tabLst>
                <a:tab pos="863600" algn="l"/>
                <a:tab pos="14478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>
              <a:tabLst>
                <a:tab pos="863600" algn="l"/>
                <a:tab pos="14478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4478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4478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4478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4478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  <a:spcBef>
                <a:spcPts val="463"/>
              </a:spcBef>
            </a:pPr>
            <a:r>
              <a:rPr lang="en-GB" altLang="en-US" sz="2000" b="1">
                <a:solidFill>
                  <a:srgbClr val="FFFFFF"/>
                </a:solidFill>
                <a:latin typeface="times" charset="0"/>
              </a:rPr>
              <a:t>Coding </a:t>
            </a:r>
            <a:br>
              <a:rPr lang="en-GB" altLang="en-US" sz="2000" b="1">
                <a:solidFill>
                  <a:srgbClr val="FFFFFF"/>
                </a:solidFill>
                <a:latin typeface="times" charset="0"/>
              </a:rPr>
            </a:br>
            <a:r>
              <a:rPr lang="en-GB" altLang="en-US" sz="2000" b="1">
                <a:solidFill>
                  <a:srgbClr val="FFFFFF"/>
                </a:solidFill>
                <a:latin typeface="times" charset="0"/>
              </a:rPr>
              <a:t>Support</a:t>
            </a:r>
          </a:p>
        </p:txBody>
      </p:sp>
      <p:sp>
        <p:nvSpPr>
          <p:cNvPr id="61454" name="Line 14">
            <a:extLst>
              <a:ext uri="{FF2B5EF4-FFF2-40B4-BE49-F238E27FC236}">
                <a16:creationId xmlns:a16="http://schemas.microsoft.com/office/drawing/2014/main" id="{1E14586A-7D57-CD1D-A95E-7CCA2C8A07B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90800" y="1981200"/>
            <a:ext cx="1219200" cy="1066800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5" name="Line 15">
            <a:extLst>
              <a:ext uri="{FF2B5EF4-FFF2-40B4-BE49-F238E27FC236}">
                <a16:creationId xmlns:a16="http://schemas.microsoft.com/office/drawing/2014/main" id="{778FD71A-D742-A4F3-7D55-0E31016783F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90800" y="3276600"/>
            <a:ext cx="1143000" cy="381000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6" name="Line 16">
            <a:extLst>
              <a:ext uri="{FF2B5EF4-FFF2-40B4-BE49-F238E27FC236}">
                <a16:creationId xmlns:a16="http://schemas.microsoft.com/office/drawing/2014/main" id="{80EDF3E9-EAD5-C992-F95D-E32BE4F7A4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3962400"/>
            <a:ext cx="1219200" cy="533400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7" name="Line 17">
            <a:extLst>
              <a:ext uri="{FF2B5EF4-FFF2-40B4-BE49-F238E27FC236}">
                <a16:creationId xmlns:a16="http://schemas.microsoft.com/office/drawing/2014/main" id="{C1CA52D5-1539-B431-7A0A-BED12E4E93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4114800"/>
            <a:ext cx="152400" cy="533400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8" name="Line 18">
            <a:extLst>
              <a:ext uri="{FF2B5EF4-FFF2-40B4-BE49-F238E27FC236}">
                <a16:creationId xmlns:a16="http://schemas.microsoft.com/office/drawing/2014/main" id="{4E963BC1-C6BF-43A9-FE36-D6ED30DFA11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4114800"/>
            <a:ext cx="304800" cy="533400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9" name="Line 19">
            <a:extLst>
              <a:ext uri="{FF2B5EF4-FFF2-40B4-BE49-F238E27FC236}">
                <a16:creationId xmlns:a16="http://schemas.microsoft.com/office/drawing/2014/main" id="{393746E6-9A96-8CB0-C079-22D552A9B6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962400"/>
            <a:ext cx="762000" cy="457200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0" name="Line 20">
            <a:extLst>
              <a:ext uri="{FF2B5EF4-FFF2-40B4-BE49-F238E27FC236}">
                <a16:creationId xmlns:a16="http://schemas.microsoft.com/office/drawing/2014/main" id="{B0760EAA-6DC5-EE3C-79FC-29A45206414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429000"/>
            <a:ext cx="685800" cy="0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1" name="Line 21">
            <a:extLst>
              <a:ext uri="{FF2B5EF4-FFF2-40B4-BE49-F238E27FC236}">
                <a16:creationId xmlns:a16="http://schemas.microsoft.com/office/drawing/2014/main" id="{B8A7C765-6595-5DF4-271D-AB5B219322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8800" y="2514600"/>
            <a:ext cx="685800" cy="609600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FA0D100-26BB-6BA8-6ED0-88348004A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1164-47DE-DD40-9900-1D57D4CBAECF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62465" name="Rectangle 1">
            <a:extLst>
              <a:ext uri="{FF2B5EF4-FFF2-40B4-BE49-F238E27FC236}">
                <a16:creationId xmlns:a16="http://schemas.microsoft.com/office/drawing/2014/main" id="{1244ACF2-B6F0-CEC6-8FCA-196DFD41D6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/>
          <a:p>
            <a:pPr>
              <a:spcBef>
                <a:spcPts val="1088"/>
              </a:spcBef>
            </a:pPr>
            <a:r>
              <a:rPr lang="en-GB" altLang="en-US" sz="4800"/>
              <a:t>Benefits of CASE</a:t>
            </a:r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AD306569-BB62-4453-7870-E108498DDC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0813" cy="41132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800"/>
              </a:spcBef>
            </a:pPr>
            <a:r>
              <a:rPr lang="en-GB" altLang="en-US" sz="3600"/>
              <a:t>A key benefit of using CASE environment:</a:t>
            </a:r>
          </a:p>
          <a:p>
            <a:pPr lvl="1">
              <a:spcBef>
                <a:spcPts val="725"/>
              </a:spcBef>
            </a:pPr>
            <a:r>
              <a:rPr lang="en-GB" altLang="en-US" sz="3200">
                <a:solidFill>
                  <a:srgbClr val="0000CC"/>
                </a:solidFill>
              </a:rPr>
              <a:t>cost saving through all developmental phases.</a:t>
            </a:r>
          </a:p>
          <a:p>
            <a:pPr>
              <a:spcBef>
                <a:spcPts val="800"/>
              </a:spcBef>
            </a:pPr>
            <a:r>
              <a:rPr lang="en-GB" altLang="en-US" sz="3600"/>
              <a:t>Studies carried out to measure the impact of CASE usage: </a:t>
            </a:r>
          </a:p>
          <a:p>
            <a:pPr lvl="1">
              <a:spcBef>
                <a:spcPts val="725"/>
              </a:spcBef>
            </a:pPr>
            <a:r>
              <a:rPr lang="en-GB" altLang="en-US" sz="3200">
                <a:solidFill>
                  <a:srgbClr val="0000CC"/>
                </a:solidFill>
              </a:rPr>
              <a:t>cost saving between 30% to 40%.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6F02B41-2B54-E724-6526-EDA2503A5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039E-94BD-BA41-A6B0-DF7EB5242C25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63489" name="Rectangle 1">
            <a:extLst>
              <a:ext uri="{FF2B5EF4-FFF2-40B4-BE49-F238E27FC236}">
                <a16:creationId xmlns:a16="http://schemas.microsoft.com/office/drawing/2014/main" id="{42E389FA-85A1-665A-553F-FAA9F71D22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/>
          <a:p>
            <a:pPr>
              <a:spcBef>
                <a:spcPts val="1088"/>
              </a:spcBef>
            </a:pPr>
            <a:r>
              <a:rPr lang="en-GB" altLang="en-US" sz="4800"/>
              <a:t>Benefits of CASE</a:t>
            </a:r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A04CC046-DE5F-63BA-DA4A-759DDFEB1E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0813" cy="42973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800"/>
              </a:spcBef>
            </a:pPr>
            <a:r>
              <a:rPr lang="en-GB" altLang="en-US" sz="3600"/>
              <a:t>Use of CASE tools leads to improvements in quality:</a:t>
            </a:r>
          </a:p>
          <a:p>
            <a:pPr lvl="1">
              <a:spcBef>
                <a:spcPts val="725"/>
              </a:spcBef>
            </a:pPr>
            <a:r>
              <a:rPr lang="en-GB" altLang="en-US" sz="3200">
                <a:solidFill>
                  <a:srgbClr val="0000CC"/>
                </a:solidFill>
              </a:rPr>
              <a:t>becomes easy to iterate through different software development phases.</a:t>
            </a:r>
          </a:p>
          <a:p>
            <a:pPr lvl="1">
              <a:spcBef>
                <a:spcPts val="725"/>
              </a:spcBef>
            </a:pPr>
            <a:r>
              <a:rPr lang="en-GB" altLang="en-US" sz="3200">
                <a:solidFill>
                  <a:srgbClr val="0000CC"/>
                </a:solidFill>
              </a:rPr>
              <a:t>chances of human error is reduced.</a:t>
            </a:r>
          </a:p>
          <a:p>
            <a:pPr lvl="1">
              <a:spcBef>
                <a:spcPts val="725"/>
              </a:spcBef>
            </a:pPr>
            <a:r>
              <a:rPr lang="en-GB" altLang="en-US" sz="3200">
                <a:solidFill>
                  <a:srgbClr val="0000CC"/>
                </a:solidFill>
              </a:rPr>
              <a:t>CASE tools help produce higher quality  and consistent documents.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0C87C6D-DDF4-09CC-66EB-46947F6E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4987-259B-6848-84BB-40211D32095B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9217" name="Rectangle 1">
            <a:extLst>
              <a:ext uri="{FF2B5EF4-FFF2-40B4-BE49-F238E27FC236}">
                <a16:creationId xmlns:a16="http://schemas.microsoft.com/office/drawing/2014/main" id="{7F7C5C66-7CE4-D480-B5DF-5D2E898CE8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/>
          <a:p>
            <a:pPr>
              <a:spcBef>
                <a:spcPts val="1488"/>
              </a:spcBef>
            </a:pPr>
            <a:r>
              <a:rPr lang="en-GB" altLang="en-US" sz="6600"/>
              <a:t>Corrective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67191131-136E-1546-5954-FF2F8DD2CC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0813" cy="41132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1000"/>
              </a:spcBef>
            </a:pPr>
            <a:r>
              <a:rPr lang="en-GB" altLang="en-US" sz="4400"/>
              <a:t>Corrective maintenance of a software product: </a:t>
            </a:r>
          </a:p>
          <a:p>
            <a:pPr lvl="1">
              <a:spcBef>
                <a:spcPts val="888"/>
              </a:spcBef>
            </a:pPr>
            <a:r>
              <a:rPr lang="en-GB" altLang="en-US" sz="4000">
                <a:solidFill>
                  <a:srgbClr val="0000CC"/>
                </a:solidFill>
              </a:rPr>
              <a:t>to correct  bugs observed while the system is in use.</a:t>
            </a:r>
          </a:p>
          <a:p>
            <a:pPr lvl="1">
              <a:spcBef>
                <a:spcPts val="888"/>
              </a:spcBef>
            </a:pPr>
            <a:r>
              <a:rPr lang="en-GB" altLang="en-US" sz="4000">
                <a:solidFill>
                  <a:srgbClr val="0000CC"/>
                </a:solidFill>
              </a:rPr>
              <a:t>to enhance performance of the product.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90E801E-51AF-DA29-7C17-2B1D31180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CB34-D8D7-8348-9640-FC2B84EB8419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64513" name="Rectangle 1">
            <a:extLst>
              <a:ext uri="{FF2B5EF4-FFF2-40B4-BE49-F238E27FC236}">
                <a16:creationId xmlns:a16="http://schemas.microsoft.com/office/drawing/2014/main" id="{871F1A4C-4483-D53A-4F95-66EF406B16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/>
          <a:p>
            <a:pPr>
              <a:spcBef>
                <a:spcPts val="1088"/>
              </a:spcBef>
            </a:pPr>
            <a:r>
              <a:rPr lang="en-GB" altLang="en-US" sz="4800"/>
              <a:t>Benefits of CASE</a:t>
            </a:r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CBF064A1-4548-8BDA-F817-3806538838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0813" cy="42037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888"/>
              </a:spcBef>
            </a:pPr>
            <a:r>
              <a:rPr lang="en-GB" altLang="en-US" sz="4000"/>
              <a:t>Data relating to a software product  are maintained in a central repository: </a:t>
            </a:r>
          </a:p>
          <a:p>
            <a:pPr lvl="1">
              <a:spcBef>
                <a:spcPts val="800"/>
              </a:spcBef>
            </a:pPr>
            <a:r>
              <a:rPr lang="en-GB" altLang="en-US" sz="3600">
                <a:solidFill>
                  <a:srgbClr val="0000CC"/>
                </a:solidFill>
              </a:rPr>
              <a:t>redundancy in the stored data is reduced. </a:t>
            </a:r>
          </a:p>
          <a:p>
            <a:pPr lvl="1">
              <a:spcBef>
                <a:spcPts val="800"/>
              </a:spcBef>
            </a:pPr>
            <a:r>
              <a:rPr lang="en-GB" altLang="en-US" sz="3600">
                <a:solidFill>
                  <a:srgbClr val="0000CC"/>
                </a:solidFill>
              </a:rPr>
              <a:t>chances of inconsistent documentation is reduced.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0E28CAA-317D-8918-8825-27FB1DF21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D959-0479-774F-821E-0DC34D038177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65537" name="Rectangle 1">
            <a:extLst>
              <a:ext uri="{FF2B5EF4-FFF2-40B4-BE49-F238E27FC236}">
                <a16:creationId xmlns:a16="http://schemas.microsoft.com/office/drawing/2014/main" id="{EE92A332-10EF-FD9E-DA8E-AA3362CAA2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/>
          <a:p>
            <a:pPr>
              <a:spcBef>
                <a:spcPts val="1088"/>
              </a:spcBef>
            </a:pPr>
            <a:r>
              <a:rPr lang="en-GB" altLang="en-US" sz="4800"/>
              <a:t>Benefits of CASE</a:t>
            </a:r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D10176FE-F44F-7DF5-71BD-9F99E55611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888"/>
              </a:spcBef>
            </a:pPr>
            <a:r>
              <a:rPr lang="en-GB" altLang="en-US" sz="4000"/>
              <a:t>CASE tools take drudgery out from software engineers’ work: </a:t>
            </a:r>
          </a:p>
          <a:p>
            <a:pPr lvl="1">
              <a:spcBef>
                <a:spcPts val="800"/>
              </a:spcBef>
            </a:pPr>
            <a:r>
              <a:rPr lang="en-GB" altLang="en-US" sz="3600">
                <a:solidFill>
                  <a:srgbClr val="0000CC"/>
                </a:solidFill>
              </a:rPr>
              <a:t>engineers need not manually check balancing of the DFDs</a:t>
            </a:r>
          </a:p>
          <a:p>
            <a:pPr lvl="1">
              <a:spcBef>
                <a:spcPts val="800"/>
              </a:spcBef>
            </a:pPr>
            <a:r>
              <a:rPr lang="en-GB" altLang="en-US" sz="3600">
                <a:solidFill>
                  <a:srgbClr val="0000CC"/>
                </a:solidFill>
              </a:rPr>
              <a:t>easily draw diagrams and produce documentation, etc.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6D85133-1B85-EFAC-2CEC-2C3EF98F7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AE8B-BB3D-4A47-9FCE-65C3E1E7F925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66561" name="Rectangle 1">
            <a:extLst>
              <a:ext uri="{FF2B5EF4-FFF2-40B4-BE49-F238E27FC236}">
                <a16:creationId xmlns:a16="http://schemas.microsoft.com/office/drawing/2014/main" id="{6B744D95-7837-A9D5-7CF8-29FD76D92A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/>
          <a:p>
            <a:pPr>
              <a:spcBef>
                <a:spcPts val="1088"/>
              </a:spcBef>
            </a:pPr>
            <a:r>
              <a:rPr lang="en-GB" altLang="en-US" sz="4800"/>
              <a:t>Benefits of CASE</a:t>
            </a:r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0313F066-DF80-D93E-1AC5-8C8975854E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0813" cy="41132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888"/>
              </a:spcBef>
            </a:pPr>
            <a:r>
              <a:rPr lang="en-GB" altLang="en-US" sz="4000"/>
              <a:t>CASE tools lead to cost saving in software maintenance effort:</a:t>
            </a:r>
          </a:p>
          <a:p>
            <a:pPr lvl="1">
              <a:spcBef>
                <a:spcPts val="800"/>
              </a:spcBef>
            </a:pPr>
            <a:r>
              <a:rPr lang="en-GB" altLang="en-US" sz="3600">
                <a:solidFill>
                  <a:srgbClr val="0000CC"/>
                </a:solidFill>
              </a:rPr>
              <a:t>traceability and consistency </a:t>
            </a:r>
            <a:r>
              <a:rPr lang="en-GB" altLang="en-US" sz="3200">
                <a:solidFill>
                  <a:srgbClr val="0000CC"/>
                </a:solidFill>
              </a:rPr>
              <a:t>checks,</a:t>
            </a:r>
          </a:p>
          <a:p>
            <a:pPr lvl="1">
              <a:spcBef>
                <a:spcPts val="800"/>
              </a:spcBef>
            </a:pPr>
            <a:r>
              <a:rPr lang="en-GB" altLang="en-US" sz="3600">
                <a:solidFill>
                  <a:srgbClr val="0000CC"/>
                </a:solidFill>
              </a:rPr>
              <a:t>systematic information capture during various </a:t>
            </a:r>
            <a:r>
              <a:rPr lang="en-GB" altLang="en-US" sz="3200">
                <a:solidFill>
                  <a:srgbClr val="0000CC"/>
                </a:solidFill>
              </a:rPr>
              <a:t>development</a:t>
            </a:r>
            <a:r>
              <a:rPr lang="en-GB" altLang="en-US" sz="3600">
                <a:solidFill>
                  <a:srgbClr val="0000CC"/>
                </a:solidFill>
              </a:rPr>
              <a:t> phases</a:t>
            </a:r>
            <a:r>
              <a:rPr lang="en-GB" altLang="en-US" sz="3200">
                <a:solidFill>
                  <a:srgbClr val="0000CC"/>
                </a:solidFill>
              </a:rPr>
              <a:t>.</a:t>
            </a:r>
            <a:r>
              <a:rPr lang="en-GB" altLang="en-US" sz="3600">
                <a:solidFill>
                  <a:srgbClr val="0000CC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D400E5A-9788-E898-0B14-675C0C38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ACC2-C7D5-AA43-9DCD-C2A119E9B00E}" type="slidenum">
              <a:rPr lang="en-US" altLang="en-US"/>
              <a:pPr/>
              <a:t>63</a:t>
            </a:fld>
            <a:endParaRPr lang="en-US" altLang="en-US"/>
          </a:p>
        </p:txBody>
      </p:sp>
      <p:sp>
        <p:nvSpPr>
          <p:cNvPr id="67585" name="Rectangle 1">
            <a:extLst>
              <a:ext uri="{FF2B5EF4-FFF2-40B4-BE49-F238E27FC236}">
                <a16:creationId xmlns:a16="http://schemas.microsoft.com/office/drawing/2014/main" id="{86C8AB79-8993-17EA-8420-448A91F45E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/>
          <a:p>
            <a:pPr>
              <a:spcBef>
                <a:spcPts val="1088"/>
              </a:spcBef>
            </a:pPr>
            <a:r>
              <a:rPr lang="en-GB" altLang="en-US" sz="4800"/>
              <a:t>Benefits of CASE</a:t>
            </a:r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7454E537-FE70-6C12-AB7F-5E9FA9270F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0813" cy="444817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lnSpc>
                <a:spcPct val="72000"/>
              </a:lnSpc>
              <a:spcBef>
                <a:spcPts val="1088"/>
              </a:spcBef>
            </a:pPr>
            <a:r>
              <a:rPr lang="en-GB" altLang="en-US" sz="5400"/>
              <a:t>Introduction of a CASE environment:</a:t>
            </a:r>
          </a:p>
          <a:p>
            <a:pPr lvl="1">
              <a:lnSpc>
                <a:spcPct val="72000"/>
              </a:lnSpc>
              <a:spcBef>
                <a:spcPts val="888"/>
              </a:spcBef>
            </a:pPr>
            <a:r>
              <a:rPr lang="en-GB" altLang="en-US" sz="4400">
                <a:solidFill>
                  <a:srgbClr val="0000CC"/>
                </a:solidFill>
              </a:rPr>
              <a:t>impacts the style of working of engineers.</a:t>
            </a:r>
          </a:p>
          <a:p>
            <a:pPr lvl="1">
              <a:spcBef>
                <a:spcPts val="888"/>
              </a:spcBef>
            </a:pPr>
            <a:r>
              <a:rPr lang="en-GB" altLang="en-US" sz="4400">
                <a:solidFill>
                  <a:srgbClr val="0000CC"/>
                </a:solidFill>
              </a:rPr>
              <a:t>makes them oriented towards structured </a:t>
            </a:r>
            <a:r>
              <a:rPr lang="en-GB" altLang="en-US" sz="4000">
                <a:solidFill>
                  <a:srgbClr val="0000CC"/>
                </a:solidFill>
              </a:rPr>
              <a:t>and orderly</a:t>
            </a:r>
            <a:r>
              <a:rPr lang="en-GB" altLang="en-US" sz="4400">
                <a:solidFill>
                  <a:srgbClr val="0000CC"/>
                </a:solidFill>
              </a:rPr>
              <a:t> </a:t>
            </a:r>
            <a:r>
              <a:rPr lang="en-GB" altLang="en-US" sz="4000">
                <a:solidFill>
                  <a:srgbClr val="0000CC"/>
                </a:solidFill>
              </a:rPr>
              <a:t>approach.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746A16A-82C3-1C95-142A-C54D59688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D2E2E-9B93-DB4E-A11D-6AEB6E18B775}" type="slidenum">
              <a:rPr lang="en-US" altLang="en-US"/>
              <a:pPr/>
              <a:t>64</a:t>
            </a:fld>
            <a:endParaRPr lang="en-US" altLang="en-US"/>
          </a:p>
        </p:txBody>
      </p:sp>
      <p:sp>
        <p:nvSpPr>
          <p:cNvPr id="68609" name="Rectangle 1">
            <a:extLst>
              <a:ext uri="{FF2B5EF4-FFF2-40B4-BE49-F238E27FC236}">
                <a16:creationId xmlns:a16="http://schemas.microsoft.com/office/drawing/2014/main" id="{FB0E6522-6655-8698-4771-1D57399F2C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/>
          <a:p>
            <a:pPr>
              <a:spcBef>
                <a:spcPts val="1000"/>
              </a:spcBef>
            </a:pPr>
            <a:r>
              <a:rPr lang="en-GB" altLang="en-US" sz="4400"/>
              <a:t>Prototyping Support</a:t>
            </a:r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64A9D3B2-CB76-6E63-A69C-4363B12E10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0813" cy="41132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1000"/>
              </a:spcBef>
            </a:pPr>
            <a:r>
              <a:rPr lang="en-GB" altLang="en-US" sz="4400"/>
              <a:t>Prototyping CASE tool:</a:t>
            </a:r>
          </a:p>
          <a:p>
            <a:pPr lvl="1">
              <a:spcBef>
                <a:spcPct val="0"/>
              </a:spcBef>
            </a:pPr>
            <a:r>
              <a:rPr lang="en-GB" altLang="en-US" sz="4000"/>
              <a:t>often used</a:t>
            </a:r>
            <a:r>
              <a:rPr lang="en-GB" altLang="en-US" sz="4400"/>
              <a:t> in graphical user interface (GUI) </a:t>
            </a:r>
            <a:r>
              <a:rPr lang="en-GB" altLang="en-US" sz="4000"/>
              <a:t>development,</a:t>
            </a:r>
          </a:p>
          <a:p>
            <a:pPr lvl="1">
              <a:spcBef>
                <a:spcPts val="888"/>
              </a:spcBef>
            </a:pPr>
            <a:r>
              <a:rPr lang="en-GB" altLang="en-US" sz="4000"/>
              <a:t>supports  creating a GUI using a graphics editor.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33CA230-DB42-9D92-60D5-F6FDA90E9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9C872-1CC4-9045-94BB-3D1393890016}" type="slidenum">
              <a:rPr lang="en-US" altLang="en-US"/>
              <a:pPr/>
              <a:t>65</a:t>
            </a:fld>
            <a:endParaRPr lang="en-US" altLang="en-US"/>
          </a:p>
        </p:txBody>
      </p:sp>
      <p:sp>
        <p:nvSpPr>
          <p:cNvPr id="69633" name="Rectangle 1">
            <a:extLst>
              <a:ext uri="{FF2B5EF4-FFF2-40B4-BE49-F238E27FC236}">
                <a16:creationId xmlns:a16="http://schemas.microsoft.com/office/drawing/2014/main" id="{7FAE9E7A-05FB-9D84-B8AD-A802B1433F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/>
          <a:p>
            <a:pPr>
              <a:spcBef>
                <a:spcPts val="1000"/>
              </a:spcBef>
            </a:pPr>
            <a:r>
              <a:rPr lang="en-GB" altLang="en-US" sz="4400"/>
              <a:t>Prototyping Support</a:t>
            </a:r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36BD06AF-D146-5B7F-0E92-5015A11CF2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0813" cy="41132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888"/>
              </a:spcBef>
            </a:pPr>
            <a:r>
              <a:rPr lang="en-GB" altLang="en-US" sz="4000"/>
              <a:t>The user should be allowed to define:</a:t>
            </a:r>
          </a:p>
          <a:p>
            <a:pPr lvl="1">
              <a:spcBef>
                <a:spcPts val="800"/>
              </a:spcBef>
            </a:pPr>
            <a:r>
              <a:rPr lang="en-GB" altLang="en-US" sz="3600"/>
              <a:t>data entry forms, menus and controls.</a:t>
            </a:r>
          </a:p>
          <a:p>
            <a:pPr>
              <a:spcBef>
                <a:spcPts val="888"/>
              </a:spcBef>
            </a:pPr>
            <a:r>
              <a:rPr lang="en-GB" altLang="en-US" sz="4000"/>
              <a:t>It should integrate with the data </a:t>
            </a:r>
            <a:r>
              <a:rPr lang="en-GB" altLang="en-US" sz="3600"/>
              <a:t>dictionary of a CASE</a:t>
            </a:r>
            <a:r>
              <a:rPr lang="en-GB" altLang="en-US" sz="4000"/>
              <a:t> </a:t>
            </a:r>
            <a:r>
              <a:rPr lang="en-GB" altLang="en-US" sz="3600"/>
              <a:t>environment.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B4372FD-F4F1-30B6-14BB-4665172EF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F8BD5-1134-8146-8F0E-E86C137CF0BD}" type="slidenum">
              <a:rPr lang="en-US" altLang="en-US"/>
              <a:pPr/>
              <a:t>66</a:t>
            </a:fld>
            <a:endParaRPr lang="en-US" altLang="en-US"/>
          </a:p>
        </p:txBody>
      </p:sp>
      <p:sp>
        <p:nvSpPr>
          <p:cNvPr id="70657" name="Rectangle 1">
            <a:extLst>
              <a:ext uri="{FF2B5EF4-FFF2-40B4-BE49-F238E27FC236}">
                <a16:creationId xmlns:a16="http://schemas.microsoft.com/office/drawing/2014/main" id="{7B700E2F-D5A2-0F6B-2FAB-C248714CD5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/>
          <a:p>
            <a:pPr>
              <a:lnSpc>
                <a:spcPct val="63000"/>
              </a:lnSpc>
              <a:spcBef>
                <a:spcPts val="1000"/>
              </a:spcBef>
            </a:pPr>
            <a:r>
              <a:rPr lang="en-GB" altLang="en-US"/>
              <a:t>Structured Analysis and Design</a:t>
            </a:r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024CA822-2A70-1C3C-C4FB-B6F676E3E7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0813" cy="41465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800"/>
              </a:spcBef>
            </a:pPr>
            <a:r>
              <a:rPr lang="en-GB" altLang="en-US" sz="3600"/>
              <a:t>A CASE tool should:</a:t>
            </a:r>
          </a:p>
          <a:p>
            <a:pPr lvl="1">
              <a:spcBef>
                <a:spcPct val="0"/>
              </a:spcBef>
            </a:pPr>
            <a:r>
              <a:rPr lang="en-GB" altLang="en-US" sz="3200"/>
              <a:t> support some standard structured analysis and design technique.</a:t>
            </a:r>
          </a:p>
          <a:p>
            <a:pPr lvl="1">
              <a:spcBef>
                <a:spcPts val="725"/>
              </a:spcBef>
            </a:pPr>
            <a:r>
              <a:rPr lang="en-GB" altLang="en-US" sz="3200"/>
              <a:t>support easy creation of analysis and design diagrams. </a:t>
            </a:r>
          </a:p>
          <a:p>
            <a:pPr lvl="1">
              <a:spcBef>
                <a:spcPts val="725"/>
              </a:spcBef>
            </a:pPr>
            <a:r>
              <a:rPr lang="en-GB" altLang="en-US" sz="3200"/>
              <a:t>should provide easy navigation through different levels of design and analysis diagrams. 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89177D3-6118-0E23-32DC-706CD3D8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45760-12D0-924B-AA31-76E561CB5AC6}" type="slidenum">
              <a:rPr lang="en-US" altLang="en-US"/>
              <a:pPr/>
              <a:t>67</a:t>
            </a:fld>
            <a:endParaRPr lang="en-US" altLang="en-US"/>
          </a:p>
        </p:txBody>
      </p:sp>
      <p:sp>
        <p:nvSpPr>
          <p:cNvPr id="71681" name="Rectangle 1">
            <a:extLst>
              <a:ext uri="{FF2B5EF4-FFF2-40B4-BE49-F238E27FC236}">
                <a16:creationId xmlns:a16="http://schemas.microsoft.com/office/drawing/2014/main" id="{C867E1B9-E977-685C-A101-7B1E0F652B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/>
          <a:p>
            <a:pPr>
              <a:lnSpc>
                <a:spcPct val="63000"/>
              </a:lnSpc>
              <a:spcBef>
                <a:spcPts val="1000"/>
              </a:spcBef>
            </a:pPr>
            <a:r>
              <a:rPr lang="en-GB" altLang="en-US"/>
              <a:t>Structured Analysis and Design</a:t>
            </a: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EBEC71D1-D633-965B-A196-E61A0619EE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0813" cy="42719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1000"/>
              </a:spcBef>
            </a:pPr>
            <a:r>
              <a:rPr lang="en-GB" altLang="en-US" sz="3600"/>
              <a:t>The tool must s</a:t>
            </a:r>
            <a:r>
              <a:rPr lang="en-GB" altLang="en-US"/>
              <a:t>u</a:t>
            </a:r>
            <a:r>
              <a:rPr lang="en-GB" altLang="en-US" sz="3600"/>
              <a:t>pport completeness </a:t>
            </a:r>
            <a:r>
              <a:rPr lang="en-GB" altLang="en-US" sz="4000"/>
              <a:t>and consistency checking. </a:t>
            </a:r>
          </a:p>
          <a:p>
            <a:pPr>
              <a:spcBef>
                <a:spcPts val="888"/>
              </a:spcBef>
            </a:pPr>
            <a:r>
              <a:rPr lang="en-GB" altLang="en-US" sz="4000"/>
              <a:t>The tool should disallow inconsistent operations: </a:t>
            </a:r>
          </a:p>
          <a:p>
            <a:pPr lvl="1">
              <a:spcBef>
                <a:spcPts val="800"/>
              </a:spcBef>
            </a:pPr>
            <a:r>
              <a:rPr lang="en-GB" altLang="en-US" sz="3600"/>
              <a:t>but, it is difficult to implement  such a feature.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92D9401-590C-C3D2-ED5E-ED16A42D0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76FB-EC59-CB41-A3D0-B7B59B1D78D0}" type="slidenum">
              <a:rPr lang="en-US" altLang="en-US"/>
              <a:pPr/>
              <a:t>68</a:t>
            </a:fld>
            <a:endParaRPr lang="en-US" altLang="en-US"/>
          </a:p>
        </p:txBody>
      </p:sp>
      <p:sp>
        <p:nvSpPr>
          <p:cNvPr id="72705" name="Rectangle 1">
            <a:extLst>
              <a:ext uri="{FF2B5EF4-FFF2-40B4-BE49-F238E27FC236}">
                <a16:creationId xmlns:a16="http://schemas.microsoft.com/office/drawing/2014/main" id="{84124DEF-7052-53E4-B10C-A14FDB7E8C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/>
          <a:p>
            <a:pPr>
              <a:spcBef>
                <a:spcPts val="1088"/>
              </a:spcBef>
            </a:pPr>
            <a:r>
              <a:rPr lang="en-GB" altLang="en-US" sz="4800"/>
              <a:t>Code Generation</a:t>
            </a:r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38EAEA70-0149-9473-C1EA-F5853C0684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0813" cy="53530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1000"/>
              </a:spcBef>
            </a:pPr>
            <a:r>
              <a:rPr lang="en-GB" altLang="en-US" sz="3600"/>
              <a:t>As far as code </a:t>
            </a:r>
            <a:r>
              <a:rPr lang="en-GB" altLang="en-US"/>
              <a:t>generation is</a:t>
            </a:r>
            <a:r>
              <a:rPr lang="en-GB" altLang="en-US" sz="3600"/>
              <a:t> </a:t>
            </a:r>
            <a:r>
              <a:rPr lang="en-GB" altLang="en-US"/>
              <a:t>concerned:</a:t>
            </a:r>
          </a:p>
          <a:p>
            <a:pPr lvl="1">
              <a:spcBef>
                <a:spcPts val="725"/>
              </a:spcBef>
            </a:pPr>
            <a:r>
              <a:rPr lang="en-GB" altLang="en-US" sz="3200">
                <a:solidFill>
                  <a:srgbClr val="0000CC"/>
                </a:solidFill>
              </a:rPr>
              <a:t>expectations from a CASE tool is low. </a:t>
            </a:r>
          </a:p>
          <a:p>
            <a:pPr>
              <a:spcBef>
                <a:spcPts val="800"/>
              </a:spcBef>
            </a:pPr>
            <a:r>
              <a:rPr lang="en-GB" altLang="en-US" sz="3600"/>
              <a:t>The CASE tool should support: </a:t>
            </a:r>
          </a:p>
          <a:p>
            <a:pPr lvl="1">
              <a:spcBef>
                <a:spcPts val="725"/>
              </a:spcBef>
            </a:pPr>
            <a:r>
              <a:rPr lang="en-GB" altLang="en-US" sz="3200"/>
              <a:t>generation of module skeletons in one or more popular languages. </a:t>
            </a:r>
          </a:p>
          <a:p>
            <a:pPr lvl="1">
              <a:spcBef>
                <a:spcPts val="725"/>
              </a:spcBef>
            </a:pPr>
            <a:r>
              <a:rPr lang="en-GB" altLang="en-US" sz="3200"/>
              <a:t>Another reasonable requirement is </a:t>
            </a:r>
            <a:r>
              <a:rPr lang="en-GB" altLang="en-US"/>
              <a:t>traceability </a:t>
            </a:r>
            <a:r>
              <a:rPr lang="en-GB" altLang="en-US" sz="3200"/>
              <a:t>from source code to design. 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177FE85-3BBE-EF6D-F5DC-26A63AE03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6BE1-72AE-234A-8182-E53C0EA32689}" type="slidenum">
              <a:rPr lang="en-US" altLang="en-US"/>
              <a:pPr/>
              <a:t>69</a:t>
            </a:fld>
            <a:endParaRPr lang="en-US" altLang="en-US"/>
          </a:p>
        </p:txBody>
      </p:sp>
      <p:sp>
        <p:nvSpPr>
          <p:cNvPr id="73729" name="Rectangle 1">
            <a:extLst>
              <a:ext uri="{FF2B5EF4-FFF2-40B4-BE49-F238E27FC236}">
                <a16:creationId xmlns:a16="http://schemas.microsoft.com/office/drawing/2014/main" id="{37B9817D-1CA0-ACF8-7C25-CD350026DF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/>
          <a:p>
            <a:pPr>
              <a:spcBef>
                <a:spcPts val="1088"/>
              </a:spcBef>
            </a:pPr>
            <a:r>
              <a:rPr lang="en-GB" altLang="en-US" sz="4800"/>
              <a:t>Code Generation</a:t>
            </a:r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BA3DF882-43ED-5AC5-94EF-B33900D713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0813" cy="41132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888"/>
              </a:spcBef>
            </a:pPr>
            <a:r>
              <a:rPr lang="en-GB" altLang="en-US" sz="4000"/>
              <a:t>It should automatically generate header information:</a:t>
            </a:r>
          </a:p>
          <a:p>
            <a:pPr lvl="1">
              <a:spcBef>
                <a:spcPts val="200"/>
              </a:spcBef>
            </a:pPr>
            <a:r>
              <a:rPr lang="en-GB" altLang="en-US" sz="3600"/>
              <a:t>copyright messages, </a:t>
            </a:r>
          </a:p>
          <a:p>
            <a:pPr lvl="1">
              <a:spcBef>
                <a:spcPts val="800"/>
              </a:spcBef>
            </a:pPr>
            <a:r>
              <a:rPr lang="en-GB" altLang="en-US" sz="3600"/>
              <a:t>brief description of the module, </a:t>
            </a:r>
          </a:p>
          <a:p>
            <a:pPr lvl="1">
              <a:spcBef>
                <a:spcPts val="800"/>
              </a:spcBef>
            </a:pPr>
            <a:r>
              <a:rPr lang="en-GB" altLang="en-US" sz="3600"/>
              <a:t>author name and date of creation, etc.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7837A3C-4ABC-61A6-7450-4CC98F94D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06E74-FAAA-D64D-88D5-748DD22A450A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0241" name="Rectangle 1">
            <a:extLst>
              <a:ext uri="{FF2B5EF4-FFF2-40B4-BE49-F238E27FC236}">
                <a16:creationId xmlns:a16="http://schemas.microsoft.com/office/drawing/2014/main" id="{87D936B6-DF58-25BB-5E01-5558075890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/>
          <a:p>
            <a:pPr>
              <a:spcBef>
                <a:spcPts val="1488"/>
              </a:spcBef>
            </a:pPr>
            <a:r>
              <a:rPr lang="en-GB" altLang="en-US" sz="6600"/>
              <a:t>Adaptive</a:t>
            </a: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ACF532A0-48B3-4F35-A601-5FDEF0EF05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0813" cy="47164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1000"/>
              </a:spcBef>
            </a:pPr>
            <a:r>
              <a:rPr lang="en-GB" altLang="en-US" sz="3600"/>
              <a:t>A software product </a:t>
            </a:r>
            <a:r>
              <a:rPr lang="en-GB" altLang="en-US"/>
              <a:t>needs</a:t>
            </a:r>
            <a:r>
              <a:rPr lang="en-GB" altLang="en-US" sz="3600"/>
              <a:t> </a:t>
            </a:r>
            <a:r>
              <a:rPr lang="en-GB" altLang="en-US"/>
              <a:t>maintenance</a:t>
            </a:r>
            <a:r>
              <a:rPr lang="en-GB" altLang="en-US" sz="3600"/>
              <a:t> (porting) </a:t>
            </a:r>
            <a:r>
              <a:rPr lang="en-GB" altLang="en-US" sz="4000"/>
              <a:t>when customers:</a:t>
            </a:r>
          </a:p>
          <a:p>
            <a:pPr lvl="1">
              <a:spcBef>
                <a:spcPts val="800"/>
              </a:spcBef>
            </a:pPr>
            <a:r>
              <a:rPr lang="en-GB" altLang="en-US" sz="3600">
                <a:solidFill>
                  <a:srgbClr val="0000CC"/>
                </a:solidFill>
              </a:rPr>
              <a:t>need the product to run on new platforms,</a:t>
            </a:r>
          </a:p>
          <a:p>
            <a:pPr lvl="2">
              <a:spcBef>
                <a:spcPts val="725"/>
              </a:spcBef>
            </a:pPr>
            <a:r>
              <a:rPr lang="en-GB" altLang="en-US" sz="3200">
                <a:solidFill>
                  <a:srgbClr val="0000CC"/>
                </a:solidFill>
              </a:rPr>
              <a:t>or, on new operating systems, </a:t>
            </a:r>
          </a:p>
          <a:p>
            <a:pPr lvl="1">
              <a:spcBef>
                <a:spcPts val="800"/>
              </a:spcBef>
            </a:pPr>
            <a:r>
              <a:rPr lang="en-GB" altLang="en-US" sz="3600">
                <a:solidFill>
                  <a:srgbClr val="0000CC"/>
                </a:solidFill>
              </a:rPr>
              <a:t>need the product to interface with new hardware or software.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9814971-F54D-15EF-54BF-9F8F9B348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A723-C7E0-6846-9C92-73CE6EEA8B8D}" type="slidenum">
              <a:rPr lang="en-US" altLang="en-US"/>
              <a:pPr/>
              <a:t>70</a:t>
            </a:fld>
            <a:endParaRPr lang="en-US" altLang="en-US"/>
          </a:p>
        </p:txBody>
      </p:sp>
      <p:sp>
        <p:nvSpPr>
          <p:cNvPr id="74753" name="Rectangle 1">
            <a:extLst>
              <a:ext uri="{FF2B5EF4-FFF2-40B4-BE49-F238E27FC236}">
                <a16:creationId xmlns:a16="http://schemas.microsoft.com/office/drawing/2014/main" id="{5D033DDE-E596-3DA8-0CE9-EA351B537A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/>
          <a:p>
            <a:pPr>
              <a:spcBef>
                <a:spcPts val="1088"/>
              </a:spcBef>
            </a:pPr>
            <a:r>
              <a:rPr lang="en-GB" altLang="en-US" sz="4800"/>
              <a:t>Code Generation</a:t>
            </a:r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DC023143-DE54-365F-A3D5-7A26813FA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7213" cy="41703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888"/>
              </a:spcBef>
            </a:pPr>
            <a:r>
              <a:rPr lang="en-GB" altLang="en-US" sz="4000"/>
              <a:t>The tool should generate data records </a:t>
            </a:r>
            <a:r>
              <a:rPr lang="en-GB" altLang="en-US" sz="3600"/>
              <a:t>or structures</a:t>
            </a:r>
            <a:r>
              <a:rPr lang="en-GB" altLang="en-US" sz="4000"/>
              <a:t> </a:t>
            </a:r>
            <a:r>
              <a:rPr lang="en-GB" altLang="en-US" sz="3600"/>
              <a:t>automatically:</a:t>
            </a:r>
          </a:p>
          <a:p>
            <a:pPr lvl="1">
              <a:spcBef>
                <a:spcPts val="888"/>
              </a:spcBef>
            </a:pPr>
            <a:r>
              <a:rPr lang="en-GB" altLang="en-US" sz="4000"/>
              <a:t>using </a:t>
            </a:r>
            <a:r>
              <a:rPr lang="en-GB" altLang="en-US" sz="3600"/>
              <a:t>data</a:t>
            </a:r>
            <a:r>
              <a:rPr lang="en-GB" altLang="en-US" sz="4000"/>
              <a:t> </a:t>
            </a:r>
            <a:r>
              <a:rPr lang="en-GB" altLang="en-US" sz="3600"/>
              <a:t>dictionary definitions.</a:t>
            </a:r>
          </a:p>
          <a:p>
            <a:pPr lvl="1">
              <a:spcBef>
                <a:spcPts val="800"/>
              </a:spcBef>
            </a:pPr>
            <a:r>
              <a:rPr lang="en-GB" altLang="en-US" sz="3600"/>
              <a:t>It should generate database tables for relational database management systems.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3B151C9-EEDA-0291-7C22-1F893D8AD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F71F-8BE2-6047-ADFC-F2E83A1E54C1}" type="slidenum">
              <a:rPr lang="en-US" altLang="en-US"/>
              <a:pPr/>
              <a:t>71</a:t>
            </a:fld>
            <a:endParaRPr lang="en-US" altLang="en-US"/>
          </a:p>
        </p:txBody>
      </p:sp>
      <p:sp>
        <p:nvSpPr>
          <p:cNvPr id="75777" name="Rectangle 1">
            <a:extLst>
              <a:ext uri="{FF2B5EF4-FFF2-40B4-BE49-F238E27FC236}">
                <a16:creationId xmlns:a16="http://schemas.microsoft.com/office/drawing/2014/main" id="{DD1846A1-8A25-D0D2-0617-CB21956099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/>
          <a:p>
            <a:pPr>
              <a:spcBef>
                <a:spcPts val="1088"/>
              </a:spcBef>
            </a:pPr>
            <a:r>
              <a:rPr lang="en-GB" altLang="en-US" sz="4800"/>
              <a:t>Code Generation</a:t>
            </a:r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F0E97907-2B36-8501-1FA8-084C02E82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888"/>
              </a:spcBef>
            </a:pPr>
            <a:r>
              <a:rPr lang="en-GB" altLang="en-US" sz="4000"/>
              <a:t>The tool should generate code for user interface from the prototype:</a:t>
            </a:r>
          </a:p>
          <a:p>
            <a:pPr lvl="1">
              <a:spcBef>
                <a:spcPts val="800"/>
              </a:spcBef>
            </a:pPr>
            <a:r>
              <a:rPr lang="en-GB" altLang="en-US" sz="3600"/>
              <a:t>for X window and MS window based applications.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231D241-F014-BD38-A47D-2BDA8FBC5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FE61C-643D-474B-93D1-77F2C82A44B7}" type="slidenum">
              <a:rPr lang="en-US" altLang="en-US"/>
              <a:pPr/>
              <a:t>72</a:t>
            </a:fld>
            <a:endParaRPr lang="en-US" altLang="en-US"/>
          </a:p>
        </p:txBody>
      </p:sp>
      <p:sp>
        <p:nvSpPr>
          <p:cNvPr id="76801" name="Rectangle 1">
            <a:extLst>
              <a:ext uri="{FF2B5EF4-FFF2-40B4-BE49-F238E27FC236}">
                <a16:creationId xmlns:a16="http://schemas.microsoft.com/office/drawing/2014/main" id="{A1BC1AD8-610A-C147-EB4E-96819D12CB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/>
          <a:p>
            <a:pPr>
              <a:spcBef>
                <a:spcPts val="1225"/>
              </a:spcBef>
            </a:pPr>
            <a:r>
              <a:rPr lang="en-GB" altLang="en-US" sz="5400"/>
              <a:t>Testing Support</a:t>
            </a:r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C338DDBD-955C-9D1A-1EC7-94C1493D2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0813" cy="41132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888"/>
              </a:spcBef>
            </a:pPr>
            <a:r>
              <a:rPr lang="en-GB" altLang="en-US" sz="4000"/>
              <a:t>Static and dynamic program analysis of programs.</a:t>
            </a:r>
          </a:p>
          <a:p>
            <a:pPr>
              <a:spcBef>
                <a:spcPts val="888"/>
              </a:spcBef>
            </a:pPr>
            <a:r>
              <a:rPr lang="en-GB" altLang="en-US" sz="4000"/>
              <a:t>It should generate test reports in ASCII format:</a:t>
            </a:r>
          </a:p>
          <a:p>
            <a:pPr lvl="1">
              <a:spcBef>
                <a:spcPts val="800"/>
              </a:spcBef>
            </a:pPr>
            <a:r>
              <a:rPr lang="en-GB" altLang="en-US" sz="3600"/>
              <a:t>which can be directly imported into the test plan document.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62E58EB-82DA-52AB-C455-292AF84BA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4D88-B3A7-D94E-ABF2-719C70584289}" type="slidenum">
              <a:rPr lang="en-US" altLang="en-US"/>
              <a:pPr/>
              <a:t>73</a:t>
            </a:fld>
            <a:endParaRPr lang="en-US" altLang="en-US"/>
          </a:p>
        </p:txBody>
      </p:sp>
      <p:sp>
        <p:nvSpPr>
          <p:cNvPr id="77825" name="Rectangle 1">
            <a:extLst>
              <a:ext uri="{FF2B5EF4-FFF2-40B4-BE49-F238E27FC236}">
                <a16:creationId xmlns:a16="http://schemas.microsoft.com/office/drawing/2014/main" id="{A59CB2F5-83BB-9162-6FA0-97A928C212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/>
          <a:p>
            <a:pPr>
              <a:spcBef>
                <a:spcPts val="1000"/>
              </a:spcBef>
            </a:pPr>
            <a:r>
              <a:rPr lang="en-GB" altLang="en-US" sz="4400"/>
              <a:t>Desirable Features</a:t>
            </a:r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94BAA3A6-DD75-DDEB-B94C-D8DCC7DBBC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7213" cy="41703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1000"/>
              </a:spcBef>
            </a:pPr>
            <a:r>
              <a:rPr lang="en-GB" altLang="en-US"/>
              <a:t>The tool should work satisfactorily </a:t>
            </a:r>
          </a:p>
          <a:p>
            <a:pPr lvl="1">
              <a:spcBef>
                <a:spcPts val="725"/>
              </a:spcBef>
            </a:pPr>
            <a:r>
              <a:rPr lang="en-GB" altLang="en-US"/>
              <a:t>when many users work simultaneously. </a:t>
            </a:r>
          </a:p>
          <a:p>
            <a:pPr>
              <a:spcBef>
                <a:spcPts val="1000"/>
              </a:spcBef>
            </a:pPr>
            <a:r>
              <a:rPr lang="en-GB" altLang="en-US"/>
              <a:t>The tool should support windowing interface: </a:t>
            </a:r>
          </a:p>
          <a:p>
            <a:pPr lvl="1">
              <a:spcBef>
                <a:spcPts val="725"/>
              </a:spcBef>
            </a:pPr>
            <a:r>
              <a:rPr lang="en-GB" altLang="en-US"/>
              <a:t>Enable the users to see more than one diagram at a time. </a:t>
            </a:r>
          </a:p>
          <a:p>
            <a:pPr lvl="1">
              <a:spcBef>
                <a:spcPts val="725"/>
              </a:spcBef>
            </a:pPr>
            <a:r>
              <a:rPr lang="en-GB" altLang="en-US"/>
              <a:t>Facilitate navigation and switching from one part to the other.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16F777A-1E31-BB4E-9DE4-3ECB650C3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7B72-AB90-F44D-8E65-B94AF2C35BF0}" type="slidenum">
              <a:rPr lang="en-US" altLang="en-US"/>
              <a:pPr/>
              <a:t>74</a:t>
            </a:fld>
            <a:endParaRPr lang="en-US" altLang="en-US"/>
          </a:p>
        </p:txBody>
      </p:sp>
      <p:sp>
        <p:nvSpPr>
          <p:cNvPr id="78849" name="Rectangle 1">
            <a:extLst>
              <a:ext uri="{FF2B5EF4-FFF2-40B4-BE49-F238E27FC236}">
                <a16:creationId xmlns:a16="http://schemas.microsoft.com/office/drawing/2014/main" id="{73BAE563-A629-C8AE-EA14-DB3B566C8A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/>
          <a:p>
            <a:pPr>
              <a:lnSpc>
                <a:spcPct val="63000"/>
              </a:lnSpc>
              <a:spcBef>
                <a:spcPts val="1000"/>
              </a:spcBef>
            </a:pPr>
            <a:r>
              <a:rPr lang="en-GB" altLang="en-US"/>
              <a:t>Documentation Support</a:t>
            </a:r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F0867276-286F-335B-A290-29D9132D59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888"/>
              </a:spcBef>
            </a:pPr>
            <a:r>
              <a:rPr lang="en-GB" altLang="en-US" sz="4000"/>
              <a:t>The deliverable documents:</a:t>
            </a:r>
          </a:p>
          <a:p>
            <a:pPr lvl="1">
              <a:spcBef>
                <a:spcPts val="800"/>
              </a:spcBef>
            </a:pPr>
            <a:r>
              <a:rPr lang="en-GB" altLang="en-US" sz="3600"/>
              <a:t>should be able to incorporate text and diagrams from the central repository. </a:t>
            </a:r>
          </a:p>
          <a:p>
            <a:pPr lvl="1">
              <a:spcBef>
                <a:spcPts val="800"/>
              </a:spcBef>
            </a:pPr>
            <a:r>
              <a:rPr lang="en-GB" altLang="en-US" sz="3600"/>
              <a:t>help in producing up-to-date documentation.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B06283E-41EA-0765-8A06-16FC0457F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FD93-04B8-574E-BB96-A0C8E7F3BFCD}" type="slidenum">
              <a:rPr lang="en-US" altLang="en-US"/>
              <a:pPr/>
              <a:t>75</a:t>
            </a:fld>
            <a:endParaRPr lang="en-US" altLang="en-US"/>
          </a:p>
        </p:txBody>
      </p:sp>
      <p:sp>
        <p:nvSpPr>
          <p:cNvPr id="79873" name="Rectangle 1">
            <a:extLst>
              <a:ext uri="{FF2B5EF4-FFF2-40B4-BE49-F238E27FC236}">
                <a16:creationId xmlns:a16="http://schemas.microsoft.com/office/drawing/2014/main" id="{79CBE264-1E9F-BF26-F1CE-9847806AC6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/>
          <a:p>
            <a:pPr>
              <a:spcBef>
                <a:spcPts val="1088"/>
              </a:spcBef>
            </a:pPr>
            <a:r>
              <a:rPr lang="en-GB" altLang="en-US" sz="4800"/>
              <a:t>Desirable Features</a:t>
            </a:r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C82383E7-8318-45E9-FCCB-FE91AFDFB8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0813" cy="43878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800"/>
              </a:spcBef>
            </a:pPr>
            <a:r>
              <a:rPr lang="en-GB" altLang="en-US" sz="3600"/>
              <a:t>The CASE tool should integrate </a:t>
            </a:r>
          </a:p>
          <a:p>
            <a:pPr lvl="1">
              <a:spcBef>
                <a:spcPts val="725"/>
              </a:spcBef>
            </a:pPr>
            <a:r>
              <a:rPr lang="en-GB" altLang="en-US" sz="3200"/>
              <a:t>with commercially available desk-top publishing packages. </a:t>
            </a:r>
          </a:p>
          <a:p>
            <a:pPr>
              <a:spcBef>
                <a:spcPts val="1000"/>
              </a:spcBef>
            </a:pPr>
            <a:r>
              <a:rPr lang="en-GB" altLang="en-US" sz="3600"/>
              <a:t>It should be possible to export text, </a:t>
            </a:r>
            <a:r>
              <a:rPr lang="en-GB" altLang="en-US"/>
              <a:t>graphics, tables,</a:t>
            </a:r>
            <a:r>
              <a:rPr lang="en-GB" altLang="en-US" sz="3600"/>
              <a:t> </a:t>
            </a:r>
            <a:r>
              <a:rPr lang="en-GB" altLang="en-US"/>
              <a:t>data dictionary reports:</a:t>
            </a:r>
          </a:p>
          <a:p>
            <a:pPr lvl="1">
              <a:spcBef>
                <a:spcPts val="725"/>
              </a:spcBef>
            </a:pPr>
            <a:r>
              <a:rPr lang="en-GB" altLang="en-US" sz="3200"/>
              <a:t> to DTP packages in standard formats such as PostScript. 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A09E967-3859-BD8D-7F16-A253F4C77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65D9-D739-DB44-BE5B-84CC0DBB7395}" type="slidenum">
              <a:rPr lang="en-US" altLang="en-US"/>
              <a:pPr/>
              <a:t>76</a:t>
            </a:fld>
            <a:endParaRPr lang="en-US" altLang="en-US"/>
          </a:p>
        </p:txBody>
      </p:sp>
      <p:sp>
        <p:nvSpPr>
          <p:cNvPr id="80897" name="Rectangle 1">
            <a:extLst>
              <a:ext uri="{FF2B5EF4-FFF2-40B4-BE49-F238E27FC236}">
                <a16:creationId xmlns:a16="http://schemas.microsoft.com/office/drawing/2014/main" id="{CB90CF50-5C35-BCA4-93F8-E176DBE06D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/>
          <a:p>
            <a:pPr>
              <a:lnSpc>
                <a:spcPct val="63000"/>
              </a:lnSpc>
              <a:spcBef>
                <a:spcPts val="1000"/>
              </a:spcBef>
            </a:pPr>
            <a:r>
              <a:rPr lang="en-GB" altLang="en-US"/>
              <a:t>Project Management</a:t>
            </a:r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D217C8FC-98D6-5236-8B89-8C9F94D05A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0813" cy="4318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800"/>
              </a:spcBef>
            </a:pPr>
            <a:r>
              <a:rPr lang="en-GB" altLang="en-US" sz="3600"/>
              <a:t>It should support collecting, storing, and analyzing information on the  software project's progress: </a:t>
            </a:r>
          </a:p>
          <a:p>
            <a:pPr lvl="1">
              <a:spcBef>
                <a:spcPts val="725"/>
              </a:spcBef>
            </a:pPr>
            <a:r>
              <a:rPr lang="en-GB" altLang="en-US" sz="3200">
                <a:solidFill>
                  <a:srgbClr val="0000CC"/>
                </a:solidFill>
              </a:rPr>
              <a:t>such as the estimated task duration, </a:t>
            </a:r>
          </a:p>
          <a:p>
            <a:pPr lvl="1">
              <a:spcBef>
                <a:spcPts val="725"/>
              </a:spcBef>
            </a:pPr>
            <a:r>
              <a:rPr lang="en-GB" altLang="en-US" sz="3200">
                <a:solidFill>
                  <a:srgbClr val="0000CC"/>
                </a:solidFill>
              </a:rPr>
              <a:t>scheduled and actual task start, completion date, dates and results of the reviews, etc.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CABB453-3987-A9E2-ED5D-98C041527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8A1D-B61B-494E-947B-1EE77D1300AC}" type="slidenum">
              <a:rPr lang="en-US" altLang="en-US"/>
              <a:pPr/>
              <a:t>77</a:t>
            </a:fld>
            <a:endParaRPr lang="en-US" altLang="en-US"/>
          </a:p>
        </p:txBody>
      </p:sp>
      <p:sp>
        <p:nvSpPr>
          <p:cNvPr id="81921" name="Rectangle 1">
            <a:extLst>
              <a:ext uri="{FF2B5EF4-FFF2-40B4-BE49-F238E27FC236}">
                <a16:creationId xmlns:a16="http://schemas.microsoft.com/office/drawing/2014/main" id="{6FB133FF-68DF-2360-BEFA-7894E27A6D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/>
          <a:p>
            <a:pPr>
              <a:spcBef>
                <a:spcPts val="1088"/>
              </a:spcBef>
            </a:pPr>
            <a:r>
              <a:rPr lang="en-GB" altLang="en-US" sz="4800"/>
              <a:t>External Interface</a:t>
            </a: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4AB6400E-0246-023F-CCA3-AD83BC18E9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0813" cy="44211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800"/>
              </a:spcBef>
            </a:pPr>
            <a:r>
              <a:rPr lang="en-GB" altLang="en-US" sz="3600"/>
              <a:t>The tool should allow exchange of information for reusability of design.</a:t>
            </a:r>
          </a:p>
          <a:p>
            <a:pPr lvl="1">
              <a:spcBef>
                <a:spcPts val="725"/>
              </a:spcBef>
            </a:pPr>
            <a:r>
              <a:rPr lang="en-GB" altLang="en-US" sz="3200"/>
              <a:t>The information exported by the tool should preferably be in ASCII format. </a:t>
            </a:r>
          </a:p>
          <a:p>
            <a:pPr>
              <a:spcBef>
                <a:spcPts val="800"/>
              </a:spcBef>
            </a:pPr>
            <a:r>
              <a:rPr lang="en-GB" altLang="en-US" sz="3600"/>
              <a:t>The data dictionary should provide </a:t>
            </a:r>
          </a:p>
          <a:p>
            <a:pPr lvl="1">
              <a:spcBef>
                <a:spcPts val="725"/>
              </a:spcBef>
            </a:pPr>
            <a:r>
              <a:rPr lang="en-GB" altLang="en-US" sz="3200"/>
              <a:t>a programming interface to access information. 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54A29C1-92CE-912D-21A2-215C88F45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3C24-4901-F647-B5F8-F1220A42057A}" type="slidenum">
              <a:rPr lang="en-US" altLang="en-US"/>
              <a:pPr/>
              <a:t>78</a:t>
            </a:fld>
            <a:endParaRPr lang="en-US" altLang="en-US"/>
          </a:p>
        </p:txBody>
      </p:sp>
      <p:sp>
        <p:nvSpPr>
          <p:cNvPr id="82945" name="Rectangle 1">
            <a:extLst>
              <a:ext uri="{FF2B5EF4-FFF2-40B4-BE49-F238E27FC236}">
                <a16:creationId xmlns:a16="http://schemas.microsoft.com/office/drawing/2014/main" id="{39F209F9-CEF5-D513-68C5-726B74CD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/>
          <a:p>
            <a:pPr>
              <a:lnSpc>
                <a:spcPct val="63000"/>
              </a:lnSpc>
              <a:spcBef>
                <a:spcPts val="800"/>
              </a:spcBef>
            </a:pPr>
            <a:r>
              <a:rPr lang="en-GB" altLang="en-US" sz="3600"/>
              <a:t>Reverse Engineering Support</a:t>
            </a:r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C2A3581A-689E-C582-19C5-23DFF79CD3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0813" cy="41132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1000"/>
              </a:spcBef>
            </a:pPr>
            <a:r>
              <a:rPr lang="en-GB" altLang="en-US" sz="4400"/>
              <a:t>The tool should support: </a:t>
            </a:r>
          </a:p>
          <a:p>
            <a:pPr lvl="1">
              <a:spcBef>
                <a:spcPct val="0"/>
              </a:spcBef>
            </a:pPr>
            <a:r>
              <a:rPr lang="en-GB" altLang="en-US" sz="4000"/>
              <a:t>generating structure chart, DFD, and data dictionary from source code. </a:t>
            </a:r>
          </a:p>
          <a:p>
            <a:pPr lvl="1">
              <a:spcBef>
                <a:spcPts val="888"/>
              </a:spcBef>
            </a:pPr>
            <a:r>
              <a:rPr lang="en-GB" altLang="en-US" sz="4000"/>
              <a:t>should populate the data dictionary from source code.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80F4BCD-2DFD-C519-F44E-6273D66AB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A304-DF89-324E-8A97-ADA8A3E85EE3}" type="slidenum">
              <a:rPr lang="en-US" altLang="en-US"/>
              <a:pPr/>
              <a:t>79</a:t>
            </a:fld>
            <a:endParaRPr lang="en-US" altLang="en-US"/>
          </a:p>
        </p:txBody>
      </p:sp>
      <p:sp>
        <p:nvSpPr>
          <p:cNvPr id="83969" name="Rectangle 1">
            <a:extLst>
              <a:ext uri="{FF2B5EF4-FFF2-40B4-BE49-F238E27FC236}">
                <a16:creationId xmlns:a16="http://schemas.microsoft.com/office/drawing/2014/main" id="{1853C715-4CED-E0C6-F19E-A078D55D21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/>
          <a:p>
            <a:pPr>
              <a:lnSpc>
                <a:spcPct val="63000"/>
              </a:lnSpc>
              <a:spcBef>
                <a:spcPts val="1000"/>
              </a:spcBef>
            </a:pPr>
            <a:r>
              <a:rPr lang="en-GB" altLang="en-US"/>
              <a:t>Data Dictionary Interface</a:t>
            </a:r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786CFCAF-542B-29E5-097E-AFCCE9426C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0813" cy="41132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1000"/>
              </a:spcBef>
            </a:pPr>
            <a:r>
              <a:rPr lang="en-GB" altLang="en-US"/>
              <a:t>Data dictionary interface should provide </a:t>
            </a:r>
          </a:p>
          <a:p>
            <a:pPr lvl="1">
              <a:spcBef>
                <a:spcPts val="725"/>
              </a:spcBef>
            </a:pPr>
            <a:r>
              <a:rPr lang="en-GB" altLang="en-US"/>
              <a:t>viewing and updating the data definitions. </a:t>
            </a:r>
          </a:p>
          <a:p>
            <a:pPr lvl="1">
              <a:spcBef>
                <a:spcPts val="725"/>
              </a:spcBef>
            </a:pPr>
            <a:r>
              <a:rPr lang="en-GB" altLang="en-US"/>
              <a:t>print facility to obtain hard copy of the viewed screens. </a:t>
            </a:r>
          </a:p>
          <a:p>
            <a:pPr lvl="1">
              <a:spcBef>
                <a:spcPts val="725"/>
              </a:spcBef>
            </a:pPr>
            <a:r>
              <a:rPr lang="en-GB" altLang="en-US"/>
              <a:t>analysis reports like cross-referencing, impact analysis, etc. </a:t>
            </a:r>
          </a:p>
          <a:p>
            <a:pPr lvl="1">
              <a:spcBef>
                <a:spcPts val="725"/>
              </a:spcBef>
            </a:pPr>
            <a:r>
              <a:rPr lang="en-GB" altLang="en-US"/>
              <a:t>it should support a query language.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FAA0430-CDE6-7534-7FD2-9E9E1B3E6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0F1E-3484-EE46-BD9B-A1613093C752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1265" name="Rectangle 1">
            <a:extLst>
              <a:ext uri="{FF2B5EF4-FFF2-40B4-BE49-F238E27FC236}">
                <a16:creationId xmlns:a16="http://schemas.microsoft.com/office/drawing/2014/main" id="{39A74943-D4BA-04A9-F7F5-92C2E6C4C6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/>
          <a:p>
            <a:pPr>
              <a:spcBef>
                <a:spcPts val="1488"/>
              </a:spcBef>
            </a:pPr>
            <a:r>
              <a:rPr lang="en-GB" altLang="en-US" sz="6600"/>
              <a:t>Perfective</a:t>
            </a: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8AC90658-C1E9-E0A8-A144-C2AE953860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0813" cy="41132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1000"/>
              </a:spcBef>
            </a:pPr>
            <a:r>
              <a:rPr lang="en-GB" altLang="en-US" sz="4400"/>
              <a:t>Perfective </a:t>
            </a:r>
            <a:r>
              <a:rPr lang="en-GB" altLang="en-US" sz="4000"/>
              <a:t>maintenance:</a:t>
            </a:r>
          </a:p>
          <a:p>
            <a:pPr lvl="1">
              <a:spcBef>
                <a:spcPct val="0"/>
              </a:spcBef>
            </a:pPr>
            <a:r>
              <a:rPr lang="en-GB" altLang="en-US" sz="4000">
                <a:solidFill>
                  <a:srgbClr val="0000CC"/>
                </a:solidFill>
              </a:rPr>
              <a:t>to support new features required by users.</a:t>
            </a:r>
          </a:p>
          <a:p>
            <a:pPr lvl="1">
              <a:spcBef>
                <a:spcPts val="888"/>
              </a:spcBef>
            </a:pPr>
            <a:r>
              <a:rPr lang="en-GB" altLang="en-US" sz="4000">
                <a:solidFill>
                  <a:srgbClr val="0000CC"/>
                </a:solidFill>
              </a:rPr>
              <a:t>to change some functionality </a:t>
            </a:r>
            <a:br>
              <a:rPr lang="en-GB" altLang="en-US" sz="4000">
                <a:solidFill>
                  <a:srgbClr val="0000CC"/>
                </a:solidFill>
              </a:rPr>
            </a:br>
            <a:r>
              <a:rPr lang="en-GB" altLang="en-US" sz="4000">
                <a:solidFill>
                  <a:srgbClr val="0000CC"/>
                </a:solidFill>
              </a:rPr>
              <a:t>of the system due to customer demands.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4D23462-AA36-5199-686D-E22BEFFEB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8456B-29FC-AB4F-A10C-396A74E89625}" type="slidenum">
              <a:rPr lang="en-US" altLang="en-US"/>
              <a:pPr/>
              <a:t>80</a:t>
            </a:fld>
            <a:endParaRPr lang="en-US" altLang="en-US"/>
          </a:p>
        </p:txBody>
      </p:sp>
      <p:sp>
        <p:nvSpPr>
          <p:cNvPr id="84993" name="Rectangle 1">
            <a:extLst>
              <a:ext uri="{FF2B5EF4-FFF2-40B4-BE49-F238E27FC236}">
                <a16:creationId xmlns:a16="http://schemas.microsoft.com/office/drawing/2014/main" id="{3917F6FA-F0B0-6832-3AAD-33F3C9E2F2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/>
          <a:p>
            <a:pPr>
              <a:spcBef>
                <a:spcPts val="1088"/>
              </a:spcBef>
            </a:pPr>
            <a:r>
              <a:rPr lang="en-GB" altLang="en-US" sz="4800"/>
              <a:t>Tutorial and Help</a:t>
            </a:r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991BB80B-22B8-105E-A781-970D33569C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0813" cy="42037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888"/>
              </a:spcBef>
            </a:pPr>
            <a:r>
              <a:rPr lang="en-GB" altLang="en-US" sz="4000"/>
              <a:t>Successful use of CASE tools:</a:t>
            </a:r>
          </a:p>
          <a:p>
            <a:pPr lvl="1">
              <a:spcBef>
                <a:spcPts val="800"/>
              </a:spcBef>
            </a:pPr>
            <a:r>
              <a:rPr lang="en-GB" altLang="en-US" sz="3600">
                <a:solidFill>
                  <a:srgbClr val="0000CC"/>
                </a:solidFill>
              </a:rPr>
              <a:t>depends on the users’ capability to effectively </a:t>
            </a:r>
            <a:r>
              <a:rPr lang="en-GB" altLang="en-US" sz="3200">
                <a:solidFill>
                  <a:srgbClr val="0000CC"/>
                </a:solidFill>
              </a:rPr>
              <a:t>use all  supported features. </a:t>
            </a:r>
          </a:p>
          <a:p>
            <a:pPr>
              <a:spcBef>
                <a:spcPts val="888"/>
              </a:spcBef>
            </a:pPr>
            <a:r>
              <a:rPr lang="en-GB" altLang="en-US" sz="4000"/>
              <a:t>For the first time users: </a:t>
            </a:r>
          </a:p>
          <a:p>
            <a:pPr lvl="1">
              <a:spcBef>
                <a:spcPts val="800"/>
              </a:spcBef>
            </a:pPr>
            <a:r>
              <a:rPr lang="en-GB" altLang="en-US" sz="3600">
                <a:solidFill>
                  <a:srgbClr val="0000CC"/>
                </a:solidFill>
              </a:rPr>
              <a:t>a computer animated tutorial is very important. 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FC46285-46BD-A822-CF65-D7A71E7F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28CA-73D5-294A-80C9-2644993232A1}" type="slidenum">
              <a:rPr lang="en-US" altLang="en-US"/>
              <a:pPr/>
              <a:t>81</a:t>
            </a:fld>
            <a:endParaRPr lang="en-US" altLang="en-US"/>
          </a:p>
        </p:txBody>
      </p:sp>
      <p:sp>
        <p:nvSpPr>
          <p:cNvPr id="86017" name="Rectangle 1">
            <a:extLst>
              <a:ext uri="{FF2B5EF4-FFF2-40B4-BE49-F238E27FC236}">
                <a16:creationId xmlns:a16="http://schemas.microsoft.com/office/drawing/2014/main" id="{E7932C71-88DA-FCC9-8ED3-78653F9E38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/>
          <a:p>
            <a:pPr>
              <a:spcBef>
                <a:spcPts val="1088"/>
              </a:spcBef>
            </a:pPr>
            <a:r>
              <a:rPr lang="en-GB" altLang="en-US" sz="4800"/>
              <a:t>Tutorial and Help</a:t>
            </a:r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748CEFC9-0C67-3605-9553-160CD68FA0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800"/>
              </a:spcBef>
            </a:pPr>
            <a:r>
              <a:rPr lang="en-GB" altLang="en-US" sz="3600"/>
              <a:t>The tutorial should not be limited to teaching the user interface part only:</a:t>
            </a:r>
          </a:p>
          <a:p>
            <a:pPr lvl="1">
              <a:spcBef>
                <a:spcPts val="725"/>
              </a:spcBef>
            </a:pPr>
            <a:r>
              <a:rPr lang="en-GB" altLang="en-US" sz="3200"/>
              <a:t>The tutorial should logically classify and cover all techniques and facilities.</a:t>
            </a:r>
          </a:p>
          <a:p>
            <a:pPr lvl="1">
              <a:spcBef>
                <a:spcPts val="725"/>
              </a:spcBef>
            </a:pPr>
            <a:r>
              <a:rPr lang="en-GB" altLang="en-US" sz="3200"/>
              <a:t>The tutorial should be supported by proper documentation and animation.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BA35790-E05E-EFDB-7F37-6E2BC83C3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441-C026-F94C-A078-BC7D1A91F89D}" type="slidenum">
              <a:rPr lang="en-US" altLang="en-US"/>
              <a:pPr/>
              <a:t>82</a:t>
            </a:fld>
            <a:endParaRPr lang="en-US" altLang="en-US"/>
          </a:p>
        </p:txBody>
      </p:sp>
      <p:sp>
        <p:nvSpPr>
          <p:cNvPr id="87041" name="Rectangle 1">
            <a:extLst>
              <a:ext uri="{FF2B5EF4-FFF2-40B4-BE49-F238E27FC236}">
                <a16:creationId xmlns:a16="http://schemas.microsoft.com/office/drawing/2014/main" id="{6338ADFA-AC0D-E254-D862-F044E6EE36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/>
          <a:p>
            <a:pPr>
              <a:lnSpc>
                <a:spcPct val="68000"/>
              </a:lnSpc>
              <a:spcBef>
                <a:spcPts val="800"/>
              </a:spcBef>
            </a:pPr>
            <a:r>
              <a:rPr lang="en-GB" altLang="en-US" sz="3600"/>
              <a:t>Towards Next Generation CASE Tool</a:t>
            </a:r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EEA9FF1A-3B57-7894-BDE9-E807AA2B1C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0813" cy="44211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800"/>
              </a:spcBef>
            </a:pPr>
            <a:r>
              <a:rPr lang="en-GB" altLang="en-US" sz="3600"/>
              <a:t>An important feature of next generation CASE tools:</a:t>
            </a:r>
          </a:p>
          <a:p>
            <a:pPr lvl="1">
              <a:spcBef>
                <a:spcPts val="725"/>
              </a:spcBef>
            </a:pPr>
            <a:r>
              <a:rPr lang="en-GB" altLang="en-US" sz="3200"/>
              <a:t>be able to support any methodology. </a:t>
            </a:r>
          </a:p>
          <a:p>
            <a:pPr>
              <a:spcBef>
                <a:spcPts val="800"/>
              </a:spcBef>
            </a:pPr>
            <a:r>
              <a:rPr lang="en-GB" altLang="en-US" sz="3600"/>
              <a:t>Necessity of a CASE administrator for every organization: </a:t>
            </a:r>
          </a:p>
          <a:p>
            <a:pPr lvl="1">
              <a:spcBef>
                <a:spcPts val="725"/>
              </a:spcBef>
            </a:pPr>
            <a:r>
              <a:rPr lang="en-GB" altLang="en-US" sz="3200"/>
              <a:t>who would tailor the CASE </a:t>
            </a:r>
            <a:r>
              <a:rPr lang="en-GB" altLang="en-US"/>
              <a:t>environment</a:t>
            </a:r>
            <a:r>
              <a:rPr lang="en-GB" altLang="en-US" sz="3200"/>
              <a:t> to a particular methodology. 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7FE9A5F-AA52-9835-AF88-0D16B14D6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FA28-3E8F-DE4B-9E0D-874BB6579299}" type="slidenum">
              <a:rPr lang="en-US" altLang="en-US"/>
              <a:pPr/>
              <a:t>83</a:t>
            </a:fld>
            <a:endParaRPr lang="en-US" altLang="en-US"/>
          </a:p>
        </p:txBody>
      </p:sp>
      <p:sp>
        <p:nvSpPr>
          <p:cNvPr id="88065" name="Rectangle 1">
            <a:extLst>
              <a:ext uri="{FF2B5EF4-FFF2-40B4-BE49-F238E27FC236}">
                <a16:creationId xmlns:a16="http://schemas.microsoft.com/office/drawing/2014/main" id="{2AAA084D-5D01-562A-C1CF-491A720C59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/>
          <a:p>
            <a:pPr>
              <a:lnSpc>
                <a:spcPct val="68000"/>
              </a:lnSpc>
              <a:spcBef>
                <a:spcPts val="800"/>
              </a:spcBef>
            </a:pPr>
            <a:r>
              <a:rPr lang="en-GB" altLang="en-US" sz="3600"/>
              <a:t>Intelligent Diagramming Support</a:t>
            </a:r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3C723904-55DF-B638-4A0B-B3D4BE843E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1000"/>
              </a:spcBef>
            </a:pPr>
            <a:r>
              <a:rPr lang="en-GB" altLang="en-US" sz="4400"/>
              <a:t>Future CASE tools would</a:t>
            </a:r>
          </a:p>
          <a:p>
            <a:pPr lvl="1">
              <a:spcBef>
                <a:spcPts val="888"/>
              </a:spcBef>
            </a:pPr>
            <a:r>
              <a:rPr lang="en-GB" altLang="en-US" sz="4000"/>
              <a:t>aesthetically and automatically lay out the diagrams.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110EC6E-752A-901E-5F23-21BFBF264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13EF-BC84-BF44-8D94-960D5940D6B8}" type="slidenum">
              <a:rPr lang="en-US" altLang="en-US"/>
              <a:pPr/>
              <a:t>84</a:t>
            </a:fld>
            <a:endParaRPr lang="en-US" altLang="en-US"/>
          </a:p>
        </p:txBody>
      </p:sp>
      <p:sp>
        <p:nvSpPr>
          <p:cNvPr id="89089" name="Rectangle 1">
            <a:extLst>
              <a:ext uri="{FF2B5EF4-FFF2-40B4-BE49-F238E27FC236}">
                <a16:creationId xmlns:a16="http://schemas.microsoft.com/office/drawing/2014/main" id="{631CBBC2-BEE7-7833-1AC1-0F3D0529C0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/>
          <a:p>
            <a:pPr>
              <a:spcBef>
                <a:spcPts val="538"/>
              </a:spcBef>
            </a:pPr>
            <a:r>
              <a:rPr lang="en-GB" altLang="en-US" sz="2400"/>
              <a:t> </a:t>
            </a:r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3CA2EBC1-1908-3FCD-597E-FB8AA909D3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888"/>
              </a:spcBef>
            </a:pPr>
            <a:r>
              <a:rPr lang="en-GB" altLang="en-US" sz="4000"/>
              <a:t>The user should be allowed to:</a:t>
            </a:r>
          </a:p>
          <a:p>
            <a:pPr lvl="1">
              <a:spcBef>
                <a:spcPts val="800"/>
              </a:spcBef>
            </a:pPr>
            <a:r>
              <a:rPr lang="en-GB" altLang="en-US" sz="3600"/>
              <a:t> integrate many different tools into one environment. </a:t>
            </a:r>
          </a:p>
          <a:p>
            <a:pPr lvl="1">
              <a:spcBef>
                <a:spcPts val="800"/>
              </a:spcBef>
            </a:pPr>
            <a:r>
              <a:rPr lang="en-GB" altLang="en-US" sz="3600"/>
              <a:t>It is highly unlikely that any one vendor will be able to deliver a total solution. </a:t>
            </a:r>
          </a:p>
        </p:txBody>
      </p:sp>
      <p:sp>
        <p:nvSpPr>
          <p:cNvPr id="89091" name="Text Box 3">
            <a:extLst>
              <a:ext uri="{FF2B5EF4-FFF2-40B4-BE49-F238E27FC236}">
                <a16:creationId xmlns:a16="http://schemas.microsoft.com/office/drawing/2014/main" id="{FA0B2B1B-10F4-AD0E-085E-04E8AF510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04775"/>
            <a:ext cx="7770813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2" name="Text Box 4">
            <a:extLst>
              <a:ext uri="{FF2B5EF4-FFF2-40B4-BE49-F238E27FC236}">
                <a16:creationId xmlns:a16="http://schemas.microsoft.com/office/drawing/2014/main" id="{CC5026CB-0BE7-B46B-75DC-B2552293D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73038"/>
            <a:ext cx="7770813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>
            <a:lvl1pPr>
              <a:tabLst>
                <a:tab pos="863600" algn="l"/>
                <a:tab pos="1728788" algn="l"/>
                <a:tab pos="2592388" algn="l"/>
                <a:tab pos="3455988" algn="l"/>
                <a:tab pos="4319588" algn="l"/>
                <a:tab pos="5184775" algn="l"/>
                <a:tab pos="6048375" algn="l"/>
                <a:tab pos="6911975" algn="l"/>
                <a:tab pos="72390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1pPr>
            <a:lvl2pPr>
              <a:tabLst>
                <a:tab pos="863600" algn="l"/>
                <a:tab pos="1728788" algn="l"/>
                <a:tab pos="2592388" algn="l"/>
                <a:tab pos="3455988" algn="l"/>
                <a:tab pos="4319588" algn="l"/>
                <a:tab pos="5184775" algn="l"/>
                <a:tab pos="6048375" algn="l"/>
                <a:tab pos="6911975" algn="l"/>
                <a:tab pos="72390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>
              <a:tabLst>
                <a:tab pos="863600" algn="l"/>
                <a:tab pos="1728788" algn="l"/>
                <a:tab pos="2592388" algn="l"/>
                <a:tab pos="3455988" algn="l"/>
                <a:tab pos="4319588" algn="l"/>
                <a:tab pos="5184775" algn="l"/>
                <a:tab pos="6048375" algn="l"/>
                <a:tab pos="6911975" algn="l"/>
                <a:tab pos="72390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3pPr>
            <a:lvl4pPr>
              <a:tabLst>
                <a:tab pos="863600" algn="l"/>
                <a:tab pos="1728788" algn="l"/>
                <a:tab pos="2592388" algn="l"/>
                <a:tab pos="3455988" algn="l"/>
                <a:tab pos="4319588" algn="l"/>
                <a:tab pos="5184775" algn="l"/>
                <a:tab pos="6048375" algn="l"/>
                <a:tab pos="6911975" algn="l"/>
                <a:tab pos="72390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>
              <a:tabLst>
                <a:tab pos="863600" algn="l"/>
                <a:tab pos="1728788" algn="l"/>
                <a:tab pos="2592388" algn="l"/>
                <a:tab pos="3455988" algn="l"/>
                <a:tab pos="4319588" algn="l"/>
                <a:tab pos="5184775" algn="l"/>
                <a:tab pos="6048375" algn="l"/>
                <a:tab pos="6911975" algn="l"/>
                <a:tab pos="72390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728788" algn="l"/>
                <a:tab pos="2592388" algn="l"/>
                <a:tab pos="3455988" algn="l"/>
                <a:tab pos="4319588" algn="l"/>
                <a:tab pos="5184775" algn="l"/>
                <a:tab pos="6048375" algn="l"/>
                <a:tab pos="6911975" algn="l"/>
                <a:tab pos="72390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728788" algn="l"/>
                <a:tab pos="2592388" algn="l"/>
                <a:tab pos="3455988" algn="l"/>
                <a:tab pos="4319588" algn="l"/>
                <a:tab pos="5184775" algn="l"/>
                <a:tab pos="6048375" algn="l"/>
                <a:tab pos="6911975" algn="l"/>
                <a:tab pos="72390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728788" algn="l"/>
                <a:tab pos="2592388" algn="l"/>
                <a:tab pos="3455988" algn="l"/>
                <a:tab pos="4319588" algn="l"/>
                <a:tab pos="5184775" algn="l"/>
                <a:tab pos="6048375" algn="l"/>
                <a:tab pos="6911975" algn="l"/>
                <a:tab pos="72390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728788" algn="l"/>
                <a:tab pos="2592388" algn="l"/>
                <a:tab pos="3455988" algn="l"/>
                <a:tab pos="4319588" algn="l"/>
                <a:tab pos="5184775" algn="l"/>
                <a:tab pos="6048375" algn="l"/>
                <a:tab pos="6911975" algn="l"/>
                <a:tab pos="72390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ts val="838"/>
              </a:spcBef>
            </a:pPr>
            <a:r>
              <a:rPr lang="en-GB" altLang="en-US" sz="3600"/>
              <a:t>Towards Next Generation CASE Tool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DFC362C-80A1-EB7F-EA85-2F840EE4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A9414-9E72-D34D-BF4C-21D8D249677A}" type="slidenum">
              <a:rPr lang="en-US" altLang="en-US"/>
              <a:pPr/>
              <a:t>85</a:t>
            </a:fld>
            <a:endParaRPr lang="en-US" altLang="en-US"/>
          </a:p>
        </p:txBody>
      </p:sp>
      <p:sp>
        <p:nvSpPr>
          <p:cNvPr id="90113" name="Rectangle 1">
            <a:extLst>
              <a:ext uri="{FF2B5EF4-FFF2-40B4-BE49-F238E27FC236}">
                <a16:creationId xmlns:a16="http://schemas.microsoft.com/office/drawing/2014/main" id="{47B61FE1-15BA-169C-DE42-C3236E29682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457200" y="1885950"/>
            <a:ext cx="8178800" cy="41719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t"/>
          <a:lstStyle/>
          <a:p>
            <a:pPr marL="342900" indent="-342900">
              <a:spcBef>
                <a:spcPts val="888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lang="en-GB" altLang="en-US">
                <a:solidFill>
                  <a:schemeClr val="tx1"/>
                </a:solidFill>
                <a:latin typeface="Tahoma" panose="020B0604030504040204" pitchFamily="34" charset="0"/>
              </a:rPr>
              <a:t>A preferred tool would support tune up</a:t>
            </a:r>
            <a:r>
              <a:rPr lang="en-GB" altLang="en-US" sz="3600">
                <a:solidFill>
                  <a:schemeClr val="tx1"/>
                </a:solidFill>
                <a:latin typeface="Tahoma" panose="020B0604030504040204" pitchFamily="34" charset="0"/>
              </a:rPr>
              <a:t>:</a:t>
            </a:r>
            <a:r>
              <a:rPr lang="en-GB" altLang="en-US">
                <a:solidFill>
                  <a:schemeClr val="tx1"/>
                </a:solidFill>
                <a:latin typeface="Tahoma" panose="020B0604030504040204" pitchFamily="34" charset="0"/>
              </a:rPr>
              <a:t> </a:t>
            </a:r>
          </a:p>
          <a:p>
            <a:pPr marL="742950" lvl="1" indent="-285750">
              <a:spcBef>
                <a:spcPts val="800"/>
              </a:spcBef>
              <a:buClr>
                <a:schemeClr val="accent2"/>
              </a:buClr>
              <a:buFont typeface="Monotype Sorts" pitchFamily="2" charset="2"/>
              <a:buChar char="y"/>
            </a:pPr>
            <a:r>
              <a:rPr lang="en-GB" altLang="en-US" sz="3600">
                <a:solidFill>
                  <a:schemeClr val="tx1"/>
                </a:solidFill>
                <a:latin typeface="Tahoma" panose="020B0604030504040204" pitchFamily="34" charset="0"/>
              </a:rPr>
              <a:t>user would act as a system integrator. </a:t>
            </a:r>
          </a:p>
          <a:p>
            <a:pPr marL="742950" lvl="1" indent="-285750">
              <a:spcBef>
                <a:spcPts val="800"/>
              </a:spcBef>
              <a:buClr>
                <a:schemeClr val="accent2"/>
              </a:buClr>
              <a:buFont typeface="Monotype Sorts" pitchFamily="2" charset="2"/>
              <a:buChar char="y"/>
            </a:pPr>
            <a:r>
              <a:rPr lang="en-GB" altLang="en-US" sz="3600">
                <a:solidFill>
                  <a:schemeClr val="tx1"/>
                </a:solidFill>
                <a:latin typeface="Tahoma" panose="020B0604030504040204" pitchFamily="34" charset="0"/>
              </a:rPr>
              <a:t>This is possible only if some data dictionary standard emerges.</a:t>
            </a:r>
          </a:p>
        </p:txBody>
      </p:sp>
      <p:sp>
        <p:nvSpPr>
          <p:cNvPr id="90114" name="Text Box 2">
            <a:extLst>
              <a:ext uri="{FF2B5EF4-FFF2-40B4-BE49-F238E27FC236}">
                <a16:creationId xmlns:a16="http://schemas.microsoft.com/office/drawing/2014/main" id="{9359AB6D-7610-6D31-AA16-3C7DC1382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92088"/>
            <a:ext cx="7770813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>
            <a:lvl1pPr>
              <a:tabLst>
                <a:tab pos="863600" algn="l"/>
                <a:tab pos="1728788" algn="l"/>
                <a:tab pos="2592388" algn="l"/>
                <a:tab pos="3455988" algn="l"/>
                <a:tab pos="4319588" algn="l"/>
                <a:tab pos="5184775" algn="l"/>
                <a:tab pos="6048375" algn="l"/>
                <a:tab pos="6911975" algn="l"/>
                <a:tab pos="72390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1pPr>
            <a:lvl2pPr>
              <a:tabLst>
                <a:tab pos="863600" algn="l"/>
                <a:tab pos="1728788" algn="l"/>
                <a:tab pos="2592388" algn="l"/>
                <a:tab pos="3455988" algn="l"/>
                <a:tab pos="4319588" algn="l"/>
                <a:tab pos="5184775" algn="l"/>
                <a:tab pos="6048375" algn="l"/>
                <a:tab pos="6911975" algn="l"/>
                <a:tab pos="72390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>
              <a:tabLst>
                <a:tab pos="863600" algn="l"/>
                <a:tab pos="1728788" algn="l"/>
                <a:tab pos="2592388" algn="l"/>
                <a:tab pos="3455988" algn="l"/>
                <a:tab pos="4319588" algn="l"/>
                <a:tab pos="5184775" algn="l"/>
                <a:tab pos="6048375" algn="l"/>
                <a:tab pos="6911975" algn="l"/>
                <a:tab pos="72390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3pPr>
            <a:lvl4pPr>
              <a:tabLst>
                <a:tab pos="863600" algn="l"/>
                <a:tab pos="1728788" algn="l"/>
                <a:tab pos="2592388" algn="l"/>
                <a:tab pos="3455988" algn="l"/>
                <a:tab pos="4319588" algn="l"/>
                <a:tab pos="5184775" algn="l"/>
                <a:tab pos="6048375" algn="l"/>
                <a:tab pos="6911975" algn="l"/>
                <a:tab pos="72390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>
              <a:tabLst>
                <a:tab pos="863600" algn="l"/>
                <a:tab pos="1728788" algn="l"/>
                <a:tab pos="2592388" algn="l"/>
                <a:tab pos="3455988" algn="l"/>
                <a:tab pos="4319588" algn="l"/>
                <a:tab pos="5184775" algn="l"/>
                <a:tab pos="6048375" algn="l"/>
                <a:tab pos="6911975" algn="l"/>
                <a:tab pos="72390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728788" algn="l"/>
                <a:tab pos="2592388" algn="l"/>
                <a:tab pos="3455988" algn="l"/>
                <a:tab pos="4319588" algn="l"/>
                <a:tab pos="5184775" algn="l"/>
                <a:tab pos="6048375" algn="l"/>
                <a:tab pos="6911975" algn="l"/>
                <a:tab pos="72390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728788" algn="l"/>
                <a:tab pos="2592388" algn="l"/>
                <a:tab pos="3455988" algn="l"/>
                <a:tab pos="4319588" algn="l"/>
                <a:tab pos="5184775" algn="l"/>
                <a:tab pos="6048375" algn="l"/>
                <a:tab pos="6911975" algn="l"/>
                <a:tab pos="72390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728788" algn="l"/>
                <a:tab pos="2592388" algn="l"/>
                <a:tab pos="3455988" algn="l"/>
                <a:tab pos="4319588" algn="l"/>
                <a:tab pos="5184775" algn="l"/>
                <a:tab pos="6048375" algn="l"/>
                <a:tab pos="6911975" algn="l"/>
                <a:tab pos="72390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728788" algn="l"/>
                <a:tab pos="2592388" algn="l"/>
                <a:tab pos="3455988" algn="l"/>
                <a:tab pos="4319588" algn="l"/>
                <a:tab pos="5184775" algn="l"/>
                <a:tab pos="6048375" algn="l"/>
                <a:tab pos="6911975" algn="l"/>
                <a:tab pos="7239000" algn="l"/>
              </a:tabLst>
              <a:defRPr sz="2400">
                <a:solidFill>
                  <a:schemeClr val="tx1"/>
                </a:solidFill>
                <a:latin typeface="Arial Black" panose="020B060402020202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ts val="925"/>
              </a:spcBef>
            </a:pPr>
            <a:r>
              <a:rPr lang="en-GB" altLang="en-US" sz="4000"/>
              <a:t>Towards Next Generation CASE Tool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C70F01F-175B-E80B-F5C5-951C7701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48AE-902C-5B4B-8151-7732D845AB11}" type="slidenum">
              <a:rPr lang="en-US" altLang="en-US"/>
              <a:pPr/>
              <a:t>86</a:t>
            </a:fld>
            <a:endParaRPr lang="en-US" altLang="en-US"/>
          </a:p>
        </p:txBody>
      </p:sp>
      <p:sp>
        <p:nvSpPr>
          <p:cNvPr id="91137" name="Rectangle 1">
            <a:extLst>
              <a:ext uri="{FF2B5EF4-FFF2-40B4-BE49-F238E27FC236}">
                <a16:creationId xmlns:a16="http://schemas.microsoft.com/office/drawing/2014/main" id="{CD0403A1-B4F9-D315-31BD-8A424F7E22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/>
          <a:p>
            <a:pPr>
              <a:lnSpc>
                <a:spcPct val="63000"/>
              </a:lnSpc>
              <a:spcBef>
                <a:spcPts val="1000"/>
              </a:spcBef>
            </a:pPr>
            <a:r>
              <a:rPr lang="en-GB" altLang="en-US"/>
              <a:t>Customization Support</a:t>
            </a:r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4AC0AC5C-D966-5776-2804-843BD9B242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1000"/>
              </a:spcBef>
            </a:pPr>
            <a:r>
              <a:rPr lang="en-GB" altLang="en-US"/>
              <a:t>The user should be allowed to define new types of objects and connections. </a:t>
            </a:r>
          </a:p>
          <a:p>
            <a:pPr>
              <a:spcBef>
                <a:spcPts val="1000"/>
              </a:spcBef>
            </a:pPr>
            <a:r>
              <a:rPr lang="en-GB" altLang="en-US"/>
              <a:t>This facility may be used to build some special methodologies. </a:t>
            </a:r>
          </a:p>
          <a:p>
            <a:pPr>
              <a:spcBef>
                <a:spcPts val="1000"/>
              </a:spcBef>
            </a:pPr>
            <a:r>
              <a:rPr lang="en-GB" altLang="en-US"/>
              <a:t>Ideally it should be possible to specify the rules of a methodology to a rule engine:</a:t>
            </a:r>
          </a:p>
          <a:p>
            <a:pPr lvl="1">
              <a:spcBef>
                <a:spcPts val="725"/>
              </a:spcBef>
            </a:pPr>
            <a:r>
              <a:rPr lang="en-GB" altLang="en-US"/>
              <a:t>for carrying out the necessary consistency checks.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3F34C1E-5FB4-2D14-135A-58CC2E8D1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F0CC0-26B9-0D49-914B-E2CF5DE49653}" type="slidenum">
              <a:rPr lang="en-US" altLang="en-US"/>
              <a:pPr/>
              <a:t>87</a:t>
            </a:fld>
            <a:endParaRPr lang="en-US" altLang="en-US"/>
          </a:p>
        </p:txBody>
      </p:sp>
      <p:sp>
        <p:nvSpPr>
          <p:cNvPr id="92161" name="Rectangle 1">
            <a:extLst>
              <a:ext uri="{FF2B5EF4-FFF2-40B4-BE49-F238E27FC236}">
                <a16:creationId xmlns:a16="http://schemas.microsoft.com/office/drawing/2014/main" id="{94C7FC7D-D6F0-0ADA-5081-023B027503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/>
          <a:p>
            <a:pPr>
              <a:spcBef>
                <a:spcPts val="1350"/>
              </a:spcBef>
            </a:pPr>
            <a:r>
              <a:rPr lang="en-GB" altLang="en-US" sz="6000"/>
              <a:t>Summary</a:t>
            </a:r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EFEBEB8C-8694-65D9-30A5-578D4EFC8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0813" cy="438467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800"/>
              </a:spcBef>
            </a:pPr>
            <a:r>
              <a:rPr lang="en-GB" altLang="en-US" sz="3600"/>
              <a:t>We discussed some fundamental concepts in software maintenance.</a:t>
            </a:r>
          </a:p>
          <a:p>
            <a:pPr>
              <a:spcBef>
                <a:spcPts val="800"/>
              </a:spcBef>
            </a:pPr>
            <a:r>
              <a:rPr lang="en-GB" altLang="en-US" sz="3600"/>
              <a:t>Maintenance is the mostly expensive phase in software life cycle: </a:t>
            </a:r>
          </a:p>
          <a:p>
            <a:pPr lvl="1">
              <a:spcBef>
                <a:spcPts val="725"/>
              </a:spcBef>
            </a:pPr>
            <a:r>
              <a:rPr lang="en-GB" altLang="en-US" sz="3200">
                <a:solidFill>
                  <a:srgbClr val="0000CC"/>
                </a:solidFill>
              </a:rPr>
              <a:t>during development emphasize on maintainability to reduce the maintenance costs.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A43E29A-5211-5490-E187-6795A942B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F420-9464-6D4F-ABB0-9E83D45FF5BC}" type="slidenum">
              <a:rPr lang="en-US" altLang="en-US"/>
              <a:pPr/>
              <a:t>88</a:t>
            </a:fld>
            <a:endParaRPr lang="en-US" altLang="en-US"/>
          </a:p>
        </p:txBody>
      </p:sp>
      <p:sp>
        <p:nvSpPr>
          <p:cNvPr id="93185" name="Rectangle 1">
            <a:extLst>
              <a:ext uri="{FF2B5EF4-FFF2-40B4-BE49-F238E27FC236}">
                <a16:creationId xmlns:a16="http://schemas.microsoft.com/office/drawing/2014/main" id="{D39A392C-0B42-F45F-B77D-8A5D036632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/>
          <a:p>
            <a:pPr>
              <a:spcBef>
                <a:spcPts val="1350"/>
              </a:spcBef>
            </a:pPr>
            <a:r>
              <a:rPr lang="en-GB" altLang="en-US" sz="6000"/>
              <a:t>Summary</a:t>
            </a:r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EB1F5F4C-82FC-23F2-8C54-6A47900E87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0813" cy="41529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lnSpc>
                <a:spcPct val="68000"/>
              </a:lnSpc>
              <a:spcBef>
                <a:spcPts val="888"/>
              </a:spcBef>
            </a:pPr>
            <a:r>
              <a:rPr lang="en-GB" altLang="en-US" sz="4000"/>
              <a:t>We discussed software reverse </a:t>
            </a:r>
            <a:r>
              <a:rPr lang="en-GB" altLang="en-US" sz="3600"/>
              <a:t>engineering</a:t>
            </a:r>
            <a:r>
              <a:rPr lang="en-GB" altLang="en-US" sz="4000"/>
              <a:t>:</a:t>
            </a:r>
          </a:p>
          <a:p>
            <a:pPr lvl="1">
              <a:spcBef>
                <a:spcPct val="0"/>
              </a:spcBef>
            </a:pPr>
            <a:r>
              <a:rPr lang="en-GB" altLang="en-US" sz="3600"/>
              <a:t>extract design from code.</a:t>
            </a:r>
          </a:p>
          <a:p>
            <a:pPr>
              <a:spcBef>
                <a:spcPts val="888"/>
              </a:spcBef>
            </a:pPr>
            <a:r>
              <a:rPr lang="en-GB" altLang="en-US" sz="4000">
                <a:solidFill>
                  <a:srgbClr val="0000CC"/>
                </a:solidFill>
              </a:rPr>
              <a:t>Reengineering is a reverse engineering cycle: </a:t>
            </a:r>
          </a:p>
          <a:p>
            <a:pPr lvl="1">
              <a:spcBef>
                <a:spcPts val="800"/>
              </a:spcBef>
            </a:pPr>
            <a:r>
              <a:rPr lang="en-GB" altLang="en-US" sz="3600">
                <a:solidFill>
                  <a:srgbClr val="0000CC"/>
                </a:solidFill>
              </a:rPr>
              <a:t>followed by a forward engineering cycle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D0DA01D-8E04-0A69-36CC-64B433605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F3A2-EA58-624F-83CF-277DC8ACCB90}" type="slidenum">
              <a:rPr lang="en-US" altLang="en-US"/>
              <a:pPr/>
              <a:t>89</a:t>
            </a:fld>
            <a:endParaRPr lang="en-US" altLang="en-US"/>
          </a:p>
        </p:txBody>
      </p:sp>
      <p:sp>
        <p:nvSpPr>
          <p:cNvPr id="94209" name="Rectangle 1">
            <a:extLst>
              <a:ext uri="{FF2B5EF4-FFF2-40B4-BE49-F238E27FC236}">
                <a16:creationId xmlns:a16="http://schemas.microsoft.com/office/drawing/2014/main" id="{9D8C6B72-E495-B190-2D30-E046616E8C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/>
          <a:p>
            <a:pPr>
              <a:spcBef>
                <a:spcPts val="1350"/>
              </a:spcBef>
            </a:pPr>
            <a:r>
              <a:rPr lang="en-GB" altLang="en-US" sz="6000"/>
              <a:t>Summary</a:t>
            </a:r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92CD97A0-8FB1-7677-6B72-0DE4947194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0813" cy="48958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888"/>
              </a:spcBef>
            </a:pPr>
            <a:r>
              <a:rPr lang="en-GB" altLang="en-US" sz="4000"/>
              <a:t>Maintenance process models:</a:t>
            </a:r>
          </a:p>
          <a:p>
            <a:pPr lvl="1">
              <a:spcBef>
                <a:spcPts val="800"/>
              </a:spcBef>
            </a:pPr>
            <a:r>
              <a:rPr lang="en-GB" altLang="en-US" sz="3600"/>
              <a:t>Process model for small changes</a:t>
            </a:r>
          </a:p>
          <a:p>
            <a:pPr lvl="1">
              <a:spcBef>
                <a:spcPts val="800"/>
              </a:spcBef>
            </a:pPr>
            <a:r>
              <a:rPr lang="en-GB" altLang="en-US" sz="3600"/>
              <a:t>Process model for reengineering </a:t>
            </a:r>
          </a:p>
          <a:p>
            <a:pPr>
              <a:spcBef>
                <a:spcPts val="888"/>
              </a:spcBef>
            </a:pPr>
            <a:r>
              <a:rPr lang="en-GB" altLang="en-US" sz="4000"/>
              <a:t>We also discussed:</a:t>
            </a:r>
          </a:p>
          <a:p>
            <a:pPr lvl="1">
              <a:spcBef>
                <a:spcPts val="800"/>
              </a:spcBef>
            </a:pPr>
            <a:r>
              <a:rPr lang="en-GB" altLang="en-US" sz="3600"/>
              <a:t>applicability of process models to maintenance projects.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54A85C29-A053-E7E6-719F-321EAFF30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799F-FA7B-A940-B1D0-8299AB40FBB5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2289" name="Rectangle 1">
            <a:extLst>
              <a:ext uri="{FF2B5EF4-FFF2-40B4-BE49-F238E27FC236}">
                <a16:creationId xmlns:a16="http://schemas.microsoft.com/office/drawing/2014/main" id="{063AC4ED-FC13-4A32-C39E-9D8CFF1072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161925"/>
            <a:ext cx="7770813" cy="12763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/>
          <a:p>
            <a:pPr>
              <a:lnSpc>
                <a:spcPct val="68000"/>
              </a:lnSpc>
              <a:spcBef>
                <a:spcPts val="1000"/>
              </a:spcBef>
            </a:pPr>
            <a:r>
              <a:rPr lang="en-GB" altLang="en-US" sz="4400"/>
              <a:t>Maintenance Effort Distribution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BABC540D-DDA0-F7CA-B48F-15911FC3A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975" y="1600200"/>
            <a:ext cx="6118225" cy="410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>
            <a:extLst>
              <a:ext uri="{FF2B5EF4-FFF2-40B4-BE49-F238E27FC236}">
                <a16:creationId xmlns:a16="http://schemas.microsoft.com/office/drawing/2014/main" id="{76D4BA5F-DE65-90C7-790D-B0CCC48F4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50" y="1390650"/>
            <a:ext cx="6307138" cy="423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292" name="Group 4">
            <a:extLst>
              <a:ext uri="{FF2B5EF4-FFF2-40B4-BE49-F238E27FC236}">
                <a16:creationId xmlns:a16="http://schemas.microsoft.com/office/drawing/2014/main" id="{0439B720-74F2-A6EE-CFE3-CAB1D9AB9A26}"/>
              </a:ext>
            </a:extLst>
          </p:cNvPr>
          <p:cNvGrpSpPr>
            <a:grpSpLocks/>
          </p:cNvGrpSpPr>
          <p:nvPr/>
        </p:nvGrpSpPr>
        <p:grpSpPr bwMode="auto">
          <a:xfrm>
            <a:off x="4037013" y="3103563"/>
            <a:ext cx="838200" cy="552450"/>
            <a:chOff x="2543" y="1955"/>
            <a:chExt cx="528" cy="348"/>
          </a:xfrm>
        </p:grpSpPr>
        <p:sp>
          <p:nvSpPr>
            <p:cNvPr id="12293" name="Freeform 5">
              <a:extLst>
                <a:ext uri="{FF2B5EF4-FFF2-40B4-BE49-F238E27FC236}">
                  <a16:creationId xmlns:a16="http://schemas.microsoft.com/office/drawing/2014/main" id="{982C7D61-8F53-FB30-7680-4F8CAFBDF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" y="1955"/>
              <a:ext cx="125" cy="348"/>
            </a:xfrm>
            <a:custGeom>
              <a:avLst/>
              <a:gdLst>
                <a:gd name="T0" fmla="*/ 548 w 556"/>
                <a:gd name="T1" fmla="*/ 0 h 1540"/>
                <a:gd name="T2" fmla="*/ 555 w 556"/>
                <a:gd name="T3" fmla="*/ 91 h 1540"/>
                <a:gd name="T4" fmla="*/ 500 w 556"/>
                <a:gd name="T5" fmla="*/ 102 h 1540"/>
                <a:gd name="T6" fmla="*/ 492 w 556"/>
                <a:gd name="T7" fmla="*/ 195 h 1540"/>
                <a:gd name="T8" fmla="*/ 168 w 556"/>
                <a:gd name="T9" fmla="*/ 457 h 1540"/>
                <a:gd name="T10" fmla="*/ 277 w 556"/>
                <a:gd name="T11" fmla="*/ 470 h 1540"/>
                <a:gd name="T12" fmla="*/ 381 w 556"/>
                <a:gd name="T13" fmla="*/ 533 h 1540"/>
                <a:gd name="T14" fmla="*/ 389 w 556"/>
                <a:gd name="T15" fmla="*/ 626 h 1540"/>
                <a:gd name="T16" fmla="*/ 500 w 556"/>
                <a:gd name="T17" fmla="*/ 640 h 1540"/>
                <a:gd name="T18" fmla="*/ 548 w 556"/>
                <a:gd name="T19" fmla="*/ 809 h 1540"/>
                <a:gd name="T20" fmla="*/ 555 w 556"/>
                <a:gd name="T21" fmla="*/ 1254 h 1540"/>
                <a:gd name="T22" fmla="*/ 500 w 556"/>
                <a:gd name="T23" fmla="*/ 1267 h 1540"/>
                <a:gd name="T24" fmla="*/ 492 w 556"/>
                <a:gd name="T25" fmla="*/ 1448 h 1540"/>
                <a:gd name="T26" fmla="*/ 389 w 556"/>
                <a:gd name="T27" fmla="*/ 1525 h 1540"/>
                <a:gd name="T28" fmla="*/ 64 w 556"/>
                <a:gd name="T29" fmla="*/ 1539 h 1540"/>
                <a:gd name="T30" fmla="*/ 57 w 556"/>
                <a:gd name="T31" fmla="*/ 1448 h 1540"/>
                <a:gd name="T32" fmla="*/ 0 w 556"/>
                <a:gd name="T33" fmla="*/ 1437 h 1540"/>
                <a:gd name="T34" fmla="*/ 8 w 556"/>
                <a:gd name="T35" fmla="*/ 1254 h 1540"/>
                <a:gd name="T36" fmla="*/ 120 w 556"/>
                <a:gd name="T37" fmla="*/ 1267 h 1540"/>
                <a:gd name="T38" fmla="*/ 159 w 556"/>
                <a:gd name="T39" fmla="*/ 1342 h 1540"/>
                <a:gd name="T40" fmla="*/ 168 w 556"/>
                <a:gd name="T41" fmla="*/ 1437 h 1540"/>
                <a:gd name="T42" fmla="*/ 327 w 556"/>
                <a:gd name="T43" fmla="*/ 1356 h 1540"/>
                <a:gd name="T44" fmla="*/ 381 w 556"/>
                <a:gd name="T45" fmla="*/ 1342 h 1540"/>
                <a:gd name="T46" fmla="*/ 389 w 556"/>
                <a:gd name="T47" fmla="*/ 1254 h 1540"/>
                <a:gd name="T48" fmla="*/ 436 w 556"/>
                <a:gd name="T49" fmla="*/ 911 h 1540"/>
                <a:gd name="T50" fmla="*/ 381 w 556"/>
                <a:gd name="T51" fmla="*/ 899 h 1540"/>
                <a:gd name="T52" fmla="*/ 334 w 556"/>
                <a:gd name="T53" fmla="*/ 823 h 1540"/>
                <a:gd name="T54" fmla="*/ 327 w 556"/>
                <a:gd name="T55" fmla="*/ 730 h 1540"/>
                <a:gd name="T56" fmla="*/ 215 w 556"/>
                <a:gd name="T57" fmla="*/ 716 h 1540"/>
                <a:gd name="T58" fmla="*/ 64 w 556"/>
                <a:gd name="T59" fmla="*/ 640 h 1540"/>
                <a:gd name="T60" fmla="*/ 57 w 556"/>
                <a:gd name="T61" fmla="*/ 378 h 1540"/>
                <a:gd name="T62" fmla="*/ 112 w 556"/>
                <a:gd name="T63" fmla="*/ 364 h 1540"/>
                <a:gd name="T64" fmla="*/ 120 w 556"/>
                <a:gd name="T65" fmla="*/ 183 h 1540"/>
                <a:gd name="T66" fmla="*/ 159 w 556"/>
                <a:gd name="T67" fmla="*/ 14 h 1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56" h="1540">
                  <a:moveTo>
                    <a:pt x="168" y="0"/>
                  </a:moveTo>
                  <a:lnTo>
                    <a:pt x="548" y="0"/>
                  </a:lnTo>
                  <a:lnTo>
                    <a:pt x="555" y="14"/>
                  </a:lnTo>
                  <a:lnTo>
                    <a:pt x="555" y="91"/>
                  </a:lnTo>
                  <a:lnTo>
                    <a:pt x="548" y="102"/>
                  </a:lnTo>
                  <a:lnTo>
                    <a:pt x="500" y="102"/>
                  </a:lnTo>
                  <a:lnTo>
                    <a:pt x="500" y="183"/>
                  </a:lnTo>
                  <a:lnTo>
                    <a:pt x="492" y="195"/>
                  </a:lnTo>
                  <a:lnTo>
                    <a:pt x="168" y="195"/>
                  </a:lnTo>
                  <a:lnTo>
                    <a:pt x="168" y="457"/>
                  </a:lnTo>
                  <a:lnTo>
                    <a:pt x="271" y="457"/>
                  </a:lnTo>
                  <a:lnTo>
                    <a:pt x="277" y="470"/>
                  </a:lnTo>
                  <a:lnTo>
                    <a:pt x="277" y="533"/>
                  </a:lnTo>
                  <a:lnTo>
                    <a:pt x="381" y="533"/>
                  </a:lnTo>
                  <a:lnTo>
                    <a:pt x="389" y="547"/>
                  </a:lnTo>
                  <a:lnTo>
                    <a:pt x="389" y="626"/>
                  </a:lnTo>
                  <a:lnTo>
                    <a:pt x="492" y="626"/>
                  </a:lnTo>
                  <a:lnTo>
                    <a:pt x="500" y="640"/>
                  </a:lnTo>
                  <a:lnTo>
                    <a:pt x="500" y="809"/>
                  </a:lnTo>
                  <a:lnTo>
                    <a:pt x="548" y="809"/>
                  </a:lnTo>
                  <a:lnTo>
                    <a:pt x="555" y="823"/>
                  </a:lnTo>
                  <a:lnTo>
                    <a:pt x="555" y="1254"/>
                  </a:lnTo>
                  <a:lnTo>
                    <a:pt x="548" y="1267"/>
                  </a:lnTo>
                  <a:lnTo>
                    <a:pt x="500" y="1267"/>
                  </a:lnTo>
                  <a:lnTo>
                    <a:pt x="500" y="1437"/>
                  </a:lnTo>
                  <a:lnTo>
                    <a:pt x="492" y="1448"/>
                  </a:lnTo>
                  <a:lnTo>
                    <a:pt x="389" y="1448"/>
                  </a:lnTo>
                  <a:lnTo>
                    <a:pt x="389" y="1525"/>
                  </a:lnTo>
                  <a:lnTo>
                    <a:pt x="381" y="1539"/>
                  </a:lnTo>
                  <a:lnTo>
                    <a:pt x="64" y="1539"/>
                  </a:lnTo>
                  <a:lnTo>
                    <a:pt x="57" y="1525"/>
                  </a:lnTo>
                  <a:lnTo>
                    <a:pt x="57" y="1448"/>
                  </a:lnTo>
                  <a:lnTo>
                    <a:pt x="8" y="1448"/>
                  </a:lnTo>
                  <a:lnTo>
                    <a:pt x="0" y="1437"/>
                  </a:lnTo>
                  <a:lnTo>
                    <a:pt x="0" y="1267"/>
                  </a:lnTo>
                  <a:lnTo>
                    <a:pt x="8" y="1254"/>
                  </a:lnTo>
                  <a:lnTo>
                    <a:pt x="112" y="1254"/>
                  </a:lnTo>
                  <a:lnTo>
                    <a:pt x="120" y="1267"/>
                  </a:lnTo>
                  <a:lnTo>
                    <a:pt x="120" y="1342"/>
                  </a:lnTo>
                  <a:lnTo>
                    <a:pt x="159" y="1342"/>
                  </a:lnTo>
                  <a:lnTo>
                    <a:pt x="168" y="1356"/>
                  </a:lnTo>
                  <a:lnTo>
                    <a:pt x="168" y="1437"/>
                  </a:lnTo>
                  <a:lnTo>
                    <a:pt x="327" y="1437"/>
                  </a:lnTo>
                  <a:lnTo>
                    <a:pt x="327" y="1356"/>
                  </a:lnTo>
                  <a:lnTo>
                    <a:pt x="334" y="1342"/>
                  </a:lnTo>
                  <a:lnTo>
                    <a:pt x="381" y="1342"/>
                  </a:lnTo>
                  <a:lnTo>
                    <a:pt x="381" y="1267"/>
                  </a:lnTo>
                  <a:lnTo>
                    <a:pt x="389" y="1254"/>
                  </a:lnTo>
                  <a:lnTo>
                    <a:pt x="436" y="1254"/>
                  </a:lnTo>
                  <a:lnTo>
                    <a:pt x="436" y="911"/>
                  </a:lnTo>
                  <a:lnTo>
                    <a:pt x="389" y="911"/>
                  </a:lnTo>
                  <a:lnTo>
                    <a:pt x="381" y="899"/>
                  </a:lnTo>
                  <a:lnTo>
                    <a:pt x="381" y="823"/>
                  </a:lnTo>
                  <a:lnTo>
                    <a:pt x="334" y="823"/>
                  </a:lnTo>
                  <a:lnTo>
                    <a:pt x="327" y="809"/>
                  </a:lnTo>
                  <a:lnTo>
                    <a:pt x="327" y="730"/>
                  </a:lnTo>
                  <a:lnTo>
                    <a:pt x="223" y="730"/>
                  </a:lnTo>
                  <a:lnTo>
                    <a:pt x="215" y="716"/>
                  </a:lnTo>
                  <a:lnTo>
                    <a:pt x="215" y="640"/>
                  </a:lnTo>
                  <a:lnTo>
                    <a:pt x="64" y="640"/>
                  </a:lnTo>
                  <a:lnTo>
                    <a:pt x="57" y="626"/>
                  </a:lnTo>
                  <a:lnTo>
                    <a:pt x="57" y="378"/>
                  </a:lnTo>
                  <a:lnTo>
                    <a:pt x="64" y="364"/>
                  </a:lnTo>
                  <a:lnTo>
                    <a:pt x="112" y="364"/>
                  </a:lnTo>
                  <a:lnTo>
                    <a:pt x="112" y="195"/>
                  </a:lnTo>
                  <a:lnTo>
                    <a:pt x="120" y="183"/>
                  </a:lnTo>
                  <a:lnTo>
                    <a:pt x="159" y="183"/>
                  </a:lnTo>
                  <a:lnTo>
                    <a:pt x="159" y="14"/>
                  </a:lnTo>
                  <a:lnTo>
                    <a:pt x="168" y="0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4" name="Freeform 6">
              <a:extLst>
                <a:ext uri="{FF2B5EF4-FFF2-40B4-BE49-F238E27FC236}">
                  <a16:creationId xmlns:a16="http://schemas.microsoft.com/office/drawing/2014/main" id="{8AC81797-8B2F-CA6F-117A-FD78C2CEB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0" y="1955"/>
              <a:ext cx="125" cy="348"/>
            </a:xfrm>
            <a:custGeom>
              <a:avLst/>
              <a:gdLst>
                <a:gd name="T0" fmla="*/ 325 w 556"/>
                <a:gd name="T1" fmla="*/ 102 h 1540"/>
                <a:gd name="T2" fmla="*/ 332 w 556"/>
                <a:gd name="T3" fmla="*/ 195 h 1540"/>
                <a:gd name="T4" fmla="*/ 379 w 556"/>
                <a:gd name="T5" fmla="*/ 364 h 1540"/>
                <a:gd name="T6" fmla="*/ 436 w 556"/>
                <a:gd name="T7" fmla="*/ 378 h 1540"/>
                <a:gd name="T8" fmla="*/ 387 w 556"/>
                <a:gd name="T9" fmla="*/ 1080 h 1540"/>
                <a:gd name="T10" fmla="*/ 379 w 556"/>
                <a:gd name="T11" fmla="*/ 1342 h 1540"/>
                <a:gd name="T12" fmla="*/ 325 w 556"/>
                <a:gd name="T13" fmla="*/ 1356 h 1540"/>
                <a:gd name="T14" fmla="*/ 223 w 556"/>
                <a:gd name="T15" fmla="*/ 1437 h 1540"/>
                <a:gd name="T16" fmla="*/ 214 w 556"/>
                <a:gd name="T17" fmla="*/ 1342 h 1540"/>
                <a:gd name="T18" fmla="*/ 167 w 556"/>
                <a:gd name="T19" fmla="*/ 1094 h 1540"/>
                <a:gd name="T20" fmla="*/ 119 w 556"/>
                <a:gd name="T21" fmla="*/ 1080 h 1540"/>
                <a:gd name="T22" fmla="*/ 159 w 556"/>
                <a:gd name="T23" fmla="*/ 378 h 1540"/>
                <a:gd name="T24" fmla="*/ 167 w 556"/>
                <a:gd name="T25" fmla="*/ 195 h 1540"/>
                <a:gd name="T26" fmla="*/ 223 w 556"/>
                <a:gd name="T27" fmla="*/ 183 h 1540"/>
                <a:gd name="T28" fmla="*/ 167 w 556"/>
                <a:gd name="T29" fmla="*/ 0 h 1540"/>
                <a:gd name="T30" fmla="*/ 387 w 556"/>
                <a:gd name="T31" fmla="*/ 14 h 1540"/>
                <a:gd name="T32" fmla="*/ 436 w 556"/>
                <a:gd name="T33" fmla="*/ 91 h 1540"/>
                <a:gd name="T34" fmla="*/ 444 w 556"/>
                <a:gd name="T35" fmla="*/ 183 h 1540"/>
                <a:gd name="T36" fmla="*/ 499 w 556"/>
                <a:gd name="T37" fmla="*/ 195 h 1540"/>
                <a:gd name="T38" fmla="*/ 547 w 556"/>
                <a:gd name="T39" fmla="*/ 364 h 1540"/>
                <a:gd name="T40" fmla="*/ 555 w 556"/>
                <a:gd name="T41" fmla="*/ 1173 h 1540"/>
                <a:gd name="T42" fmla="*/ 499 w 556"/>
                <a:gd name="T43" fmla="*/ 1187 h 1540"/>
                <a:gd name="T44" fmla="*/ 491 w 556"/>
                <a:gd name="T45" fmla="*/ 1356 h 1540"/>
                <a:gd name="T46" fmla="*/ 444 w 556"/>
                <a:gd name="T47" fmla="*/ 1437 h 1540"/>
                <a:gd name="T48" fmla="*/ 387 w 556"/>
                <a:gd name="T49" fmla="*/ 1448 h 1540"/>
                <a:gd name="T50" fmla="*/ 379 w 556"/>
                <a:gd name="T51" fmla="*/ 1539 h 1540"/>
                <a:gd name="T52" fmla="*/ 159 w 556"/>
                <a:gd name="T53" fmla="*/ 1525 h 1540"/>
                <a:gd name="T54" fmla="*/ 119 w 556"/>
                <a:gd name="T55" fmla="*/ 1448 h 1540"/>
                <a:gd name="T56" fmla="*/ 110 w 556"/>
                <a:gd name="T57" fmla="*/ 1356 h 1540"/>
                <a:gd name="T58" fmla="*/ 55 w 556"/>
                <a:gd name="T59" fmla="*/ 1342 h 1540"/>
                <a:gd name="T60" fmla="*/ 8 w 556"/>
                <a:gd name="T61" fmla="*/ 1187 h 1540"/>
                <a:gd name="T62" fmla="*/ 0 w 556"/>
                <a:gd name="T63" fmla="*/ 378 h 1540"/>
                <a:gd name="T64" fmla="*/ 55 w 556"/>
                <a:gd name="T65" fmla="*/ 364 h 1540"/>
                <a:gd name="T66" fmla="*/ 63 w 556"/>
                <a:gd name="T67" fmla="*/ 183 h 1540"/>
                <a:gd name="T68" fmla="*/ 110 w 556"/>
                <a:gd name="T69" fmla="*/ 102 h 1540"/>
                <a:gd name="T70" fmla="*/ 159 w 556"/>
                <a:gd name="T71" fmla="*/ 91 h 1540"/>
                <a:gd name="T72" fmla="*/ 167 w 556"/>
                <a:gd name="T73" fmla="*/ 0 h 1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56" h="1540">
                  <a:moveTo>
                    <a:pt x="223" y="102"/>
                  </a:moveTo>
                  <a:lnTo>
                    <a:pt x="325" y="102"/>
                  </a:lnTo>
                  <a:lnTo>
                    <a:pt x="325" y="183"/>
                  </a:lnTo>
                  <a:lnTo>
                    <a:pt x="332" y="195"/>
                  </a:lnTo>
                  <a:lnTo>
                    <a:pt x="379" y="195"/>
                  </a:lnTo>
                  <a:lnTo>
                    <a:pt x="379" y="364"/>
                  </a:lnTo>
                  <a:lnTo>
                    <a:pt x="387" y="378"/>
                  </a:lnTo>
                  <a:lnTo>
                    <a:pt x="436" y="378"/>
                  </a:lnTo>
                  <a:lnTo>
                    <a:pt x="436" y="1080"/>
                  </a:lnTo>
                  <a:lnTo>
                    <a:pt x="387" y="1080"/>
                  </a:lnTo>
                  <a:lnTo>
                    <a:pt x="379" y="1094"/>
                  </a:lnTo>
                  <a:lnTo>
                    <a:pt x="379" y="1342"/>
                  </a:lnTo>
                  <a:lnTo>
                    <a:pt x="332" y="1342"/>
                  </a:lnTo>
                  <a:lnTo>
                    <a:pt x="325" y="1356"/>
                  </a:lnTo>
                  <a:lnTo>
                    <a:pt x="325" y="1437"/>
                  </a:lnTo>
                  <a:lnTo>
                    <a:pt x="223" y="1437"/>
                  </a:lnTo>
                  <a:lnTo>
                    <a:pt x="223" y="1356"/>
                  </a:lnTo>
                  <a:lnTo>
                    <a:pt x="214" y="1342"/>
                  </a:lnTo>
                  <a:lnTo>
                    <a:pt x="167" y="1342"/>
                  </a:lnTo>
                  <a:lnTo>
                    <a:pt x="167" y="1094"/>
                  </a:lnTo>
                  <a:lnTo>
                    <a:pt x="159" y="1080"/>
                  </a:lnTo>
                  <a:lnTo>
                    <a:pt x="119" y="1080"/>
                  </a:lnTo>
                  <a:lnTo>
                    <a:pt x="119" y="378"/>
                  </a:lnTo>
                  <a:lnTo>
                    <a:pt x="159" y="378"/>
                  </a:lnTo>
                  <a:lnTo>
                    <a:pt x="167" y="364"/>
                  </a:lnTo>
                  <a:lnTo>
                    <a:pt x="167" y="195"/>
                  </a:lnTo>
                  <a:lnTo>
                    <a:pt x="214" y="195"/>
                  </a:lnTo>
                  <a:lnTo>
                    <a:pt x="223" y="183"/>
                  </a:lnTo>
                  <a:lnTo>
                    <a:pt x="223" y="102"/>
                  </a:lnTo>
                  <a:close/>
                  <a:moveTo>
                    <a:pt x="167" y="0"/>
                  </a:moveTo>
                  <a:lnTo>
                    <a:pt x="379" y="0"/>
                  </a:lnTo>
                  <a:lnTo>
                    <a:pt x="387" y="14"/>
                  </a:lnTo>
                  <a:lnTo>
                    <a:pt x="387" y="91"/>
                  </a:lnTo>
                  <a:lnTo>
                    <a:pt x="436" y="91"/>
                  </a:lnTo>
                  <a:lnTo>
                    <a:pt x="444" y="102"/>
                  </a:lnTo>
                  <a:lnTo>
                    <a:pt x="444" y="183"/>
                  </a:lnTo>
                  <a:lnTo>
                    <a:pt x="491" y="183"/>
                  </a:lnTo>
                  <a:lnTo>
                    <a:pt x="499" y="195"/>
                  </a:lnTo>
                  <a:lnTo>
                    <a:pt x="499" y="364"/>
                  </a:lnTo>
                  <a:lnTo>
                    <a:pt x="547" y="364"/>
                  </a:lnTo>
                  <a:lnTo>
                    <a:pt x="555" y="378"/>
                  </a:lnTo>
                  <a:lnTo>
                    <a:pt x="555" y="1173"/>
                  </a:lnTo>
                  <a:lnTo>
                    <a:pt x="547" y="1187"/>
                  </a:lnTo>
                  <a:lnTo>
                    <a:pt x="499" y="1187"/>
                  </a:lnTo>
                  <a:lnTo>
                    <a:pt x="499" y="1342"/>
                  </a:lnTo>
                  <a:lnTo>
                    <a:pt x="491" y="1356"/>
                  </a:lnTo>
                  <a:lnTo>
                    <a:pt x="444" y="1356"/>
                  </a:lnTo>
                  <a:lnTo>
                    <a:pt x="444" y="1437"/>
                  </a:lnTo>
                  <a:lnTo>
                    <a:pt x="436" y="1448"/>
                  </a:lnTo>
                  <a:lnTo>
                    <a:pt x="387" y="1448"/>
                  </a:lnTo>
                  <a:lnTo>
                    <a:pt x="387" y="1525"/>
                  </a:lnTo>
                  <a:lnTo>
                    <a:pt x="379" y="1539"/>
                  </a:lnTo>
                  <a:lnTo>
                    <a:pt x="167" y="1539"/>
                  </a:lnTo>
                  <a:lnTo>
                    <a:pt x="159" y="1525"/>
                  </a:lnTo>
                  <a:lnTo>
                    <a:pt x="159" y="1448"/>
                  </a:lnTo>
                  <a:lnTo>
                    <a:pt x="119" y="1448"/>
                  </a:lnTo>
                  <a:lnTo>
                    <a:pt x="110" y="1437"/>
                  </a:lnTo>
                  <a:lnTo>
                    <a:pt x="110" y="1356"/>
                  </a:lnTo>
                  <a:lnTo>
                    <a:pt x="63" y="1356"/>
                  </a:lnTo>
                  <a:lnTo>
                    <a:pt x="55" y="1342"/>
                  </a:lnTo>
                  <a:lnTo>
                    <a:pt x="55" y="1187"/>
                  </a:lnTo>
                  <a:lnTo>
                    <a:pt x="8" y="1187"/>
                  </a:lnTo>
                  <a:lnTo>
                    <a:pt x="0" y="1173"/>
                  </a:lnTo>
                  <a:lnTo>
                    <a:pt x="0" y="378"/>
                  </a:lnTo>
                  <a:lnTo>
                    <a:pt x="8" y="364"/>
                  </a:lnTo>
                  <a:lnTo>
                    <a:pt x="55" y="364"/>
                  </a:lnTo>
                  <a:lnTo>
                    <a:pt x="55" y="195"/>
                  </a:lnTo>
                  <a:lnTo>
                    <a:pt x="63" y="183"/>
                  </a:lnTo>
                  <a:lnTo>
                    <a:pt x="110" y="183"/>
                  </a:lnTo>
                  <a:lnTo>
                    <a:pt x="110" y="102"/>
                  </a:lnTo>
                  <a:lnTo>
                    <a:pt x="119" y="91"/>
                  </a:lnTo>
                  <a:lnTo>
                    <a:pt x="159" y="91"/>
                  </a:lnTo>
                  <a:lnTo>
                    <a:pt x="159" y="14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5" name="Freeform 7">
              <a:extLst>
                <a:ext uri="{FF2B5EF4-FFF2-40B4-BE49-F238E27FC236}">
                  <a16:creationId xmlns:a16="http://schemas.microsoft.com/office/drawing/2014/main" id="{8C3A9F00-83A8-3557-3926-0D108A861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8" y="1976"/>
              <a:ext cx="213" cy="328"/>
            </a:xfrm>
            <a:custGeom>
              <a:avLst/>
              <a:gdLst>
                <a:gd name="T0" fmla="*/ 328 w 945"/>
                <a:gd name="T1" fmla="*/ 185 h 1449"/>
                <a:gd name="T2" fmla="*/ 385 w 945"/>
                <a:gd name="T3" fmla="*/ 442 h 1449"/>
                <a:gd name="T4" fmla="*/ 328 w 945"/>
                <a:gd name="T5" fmla="*/ 535 h 1449"/>
                <a:gd name="T6" fmla="*/ 271 w 945"/>
                <a:gd name="T7" fmla="*/ 625 h 1449"/>
                <a:gd name="T8" fmla="*/ 160 w 945"/>
                <a:gd name="T9" fmla="*/ 535 h 1449"/>
                <a:gd name="T10" fmla="*/ 160 w 945"/>
                <a:gd name="T11" fmla="*/ 287 h 1449"/>
                <a:gd name="T12" fmla="*/ 216 w 945"/>
                <a:gd name="T13" fmla="*/ 194 h 1449"/>
                <a:gd name="T14" fmla="*/ 664 w 945"/>
                <a:gd name="T15" fmla="*/ 718 h 1449"/>
                <a:gd name="T16" fmla="*/ 889 w 945"/>
                <a:gd name="T17" fmla="*/ 808 h 1449"/>
                <a:gd name="T18" fmla="*/ 944 w 945"/>
                <a:gd name="T19" fmla="*/ 1163 h 1449"/>
                <a:gd name="T20" fmla="*/ 889 w 945"/>
                <a:gd name="T21" fmla="*/ 1251 h 1449"/>
                <a:gd name="T22" fmla="*/ 832 w 945"/>
                <a:gd name="T23" fmla="*/ 1346 h 1449"/>
                <a:gd name="T24" fmla="*/ 776 w 945"/>
                <a:gd name="T25" fmla="*/ 1434 h 1449"/>
                <a:gd name="T26" fmla="*/ 551 w 945"/>
                <a:gd name="T27" fmla="*/ 1434 h 1449"/>
                <a:gd name="T28" fmla="*/ 495 w 945"/>
                <a:gd name="T29" fmla="*/ 1346 h 1449"/>
                <a:gd name="T30" fmla="*/ 551 w 945"/>
                <a:gd name="T31" fmla="*/ 989 h 1449"/>
                <a:gd name="T32" fmla="*/ 601 w 945"/>
                <a:gd name="T33" fmla="*/ 901 h 1449"/>
                <a:gd name="T34" fmla="*/ 656 w 945"/>
                <a:gd name="T35" fmla="*/ 808 h 1449"/>
                <a:gd name="T36" fmla="*/ 720 w 945"/>
                <a:gd name="T37" fmla="*/ 820 h 1449"/>
                <a:gd name="T38" fmla="*/ 832 w 945"/>
                <a:gd name="T39" fmla="*/ 915 h 1449"/>
                <a:gd name="T40" fmla="*/ 832 w 945"/>
                <a:gd name="T41" fmla="*/ 1163 h 1449"/>
                <a:gd name="T42" fmla="*/ 776 w 945"/>
                <a:gd name="T43" fmla="*/ 1251 h 1449"/>
                <a:gd name="T44" fmla="*/ 664 w 945"/>
                <a:gd name="T45" fmla="*/ 1346 h 1449"/>
                <a:gd name="T46" fmla="*/ 609 w 945"/>
                <a:gd name="T47" fmla="*/ 1251 h 1449"/>
                <a:gd name="T48" fmla="*/ 664 w 945"/>
                <a:gd name="T49" fmla="*/ 989 h 1449"/>
                <a:gd name="T50" fmla="*/ 720 w 945"/>
                <a:gd name="T51" fmla="*/ 901 h 1449"/>
                <a:gd name="T52" fmla="*/ 385 w 945"/>
                <a:gd name="T53" fmla="*/ 0 h 1449"/>
                <a:gd name="T54" fmla="*/ 656 w 945"/>
                <a:gd name="T55" fmla="*/ 92 h 1449"/>
                <a:gd name="T56" fmla="*/ 768 w 945"/>
                <a:gd name="T57" fmla="*/ 0 h 1449"/>
                <a:gd name="T58" fmla="*/ 768 w 945"/>
                <a:gd name="T59" fmla="*/ 194 h 1449"/>
                <a:gd name="T60" fmla="*/ 711 w 945"/>
                <a:gd name="T61" fmla="*/ 287 h 1449"/>
                <a:gd name="T62" fmla="*/ 656 w 945"/>
                <a:gd name="T63" fmla="*/ 456 h 1449"/>
                <a:gd name="T64" fmla="*/ 601 w 945"/>
                <a:gd name="T65" fmla="*/ 549 h 1449"/>
                <a:gd name="T66" fmla="*/ 551 w 945"/>
                <a:gd name="T67" fmla="*/ 732 h 1449"/>
                <a:gd name="T68" fmla="*/ 495 w 945"/>
                <a:gd name="T69" fmla="*/ 820 h 1449"/>
                <a:gd name="T70" fmla="*/ 440 w 945"/>
                <a:gd name="T71" fmla="*/ 1003 h 1449"/>
                <a:gd name="T72" fmla="*/ 385 w 945"/>
                <a:gd name="T73" fmla="*/ 1096 h 1449"/>
                <a:gd name="T74" fmla="*/ 328 w 945"/>
                <a:gd name="T75" fmla="*/ 1265 h 1449"/>
                <a:gd name="T76" fmla="*/ 271 w 945"/>
                <a:gd name="T77" fmla="*/ 1357 h 1449"/>
                <a:gd name="T78" fmla="*/ 216 w 945"/>
                <a:gd name="T79" fmla="*/ 1448 h 1449"/>
                <a:gd name="T80" fmla="*/ 112 w 945"/>
                <a:gd name="T81" fmla="*/ 1357 h 1449"/>
                <a:gd name="T82" fmla="*/ 160 w 945"/>
                <a:gd name="T83" fmla="*/ 1265 h 1449"/>
                <a:gd name="T84" fmla="*/ 216 w 945"/>
                <a:gd name="T85" fmla="*/ 1176 h 1449"/>
                <a:gd name="T86" fmla="*/ 271 w 945"/>
                <a:gd name="T87" fmla="*/ 1003 h 1449"/>
                <a:gd name="T88" fmla="*/ 328 w 945"/>
                <a:gd name="T89" fmla="*/ 915 h 1449"/>
                <a:gd name="T90" fmla="*/ 385 w 945"/>
                <a:gd name="T91" fmla="*/ 732 h 1449"/>
                <a:gd name="T92" fmla="*/ 440 w 945"/>
                <a:gd name="T93" fmla="*/ 639 h 1449"/>
                <a:gd name="T94" fmla="*/ 495 w 945"/>
                <a:gd name="T95" fmla="*/ 456 h 1449"/>
                <a:gd name="T96" fmla="*/ 551 w 945"/>
                <a:gd name="T97" fmla="*/ 379 h 1449"/>
                <a:gd name="T98" fmla="*/ 601 w 945"/>
                <a:gd name="T99" fmla="*/ 194 h 1449"/>
                <a:gd name="T100" fmla="*/ 440 w 945"/>
                <a:gd name="T101" fmla="*/ 456 h 1449"/>
                <a:gd name="T102" fmla="*/ 385 w 945"/>
                <a:gd name="T103" fmla="*/ 549 h 1449"/>
                <a:gd name="T104" fmla="*/ 328 w 945"/>
                <a:gd name="T105" fmla="*/ 639 h 1449"/>
                <a:gd name="T106" fmla="*/ 271 w 945"/>
                <a:gd name="T107" fmla="*/ 732 h 1449"/>
                <a:gd name="T108" fmla="*/ 56 w 945"/>
                <a:gd name="T109" fmla="*/ 639 h 1449"/>
                <a:gd name="T110" fmla="*/ 0 w 945"/>
                <a:gd name="T111" fmla="*/ 287 h 1449"/>
                <a:gd name="T112" fmla="*/ 56 w 945"/>
                <a:gd name="T113" fmla="*/ 194 h 1449"/>
                <a:gd name="T114" fmla="*/ 112 w 945"/>
                <a:gd name="T115" fmla="*/ 104 h 1449"/>
                <a:gd name="T116" fmla="*/ 160 w 945"/>
                <a:gd name="T117" fmla="*/ 11 h 1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45" h="1449">
                  <a:moveTo>
                    <a:pt x="224" y="104"/>
                  </a:moveTo>
                  <a:lnTo>
                    <a:pt x="328" y="104"/>
                  </a:lnTo>
                  <a:lnTo>
                    <a:pt x="328" y="185"/>
                  </a:lnTo>
                  <a:lnTo>
                    <a:pt x="335" y="194"/>
                  </a:lnTo>
                  <a:lnTo>
                    <a:pt x="385" y="194"/>
                  </a:lnTo>
                  <a:lnTo>
                    <a:pt x="385" y="442"/>
                  </a:lnTo>
                  <a:lnTo>
                    <a:pt x="335" y="442"/>
                  </a:lnTo>
                  <a:lnTo>
                    <a:pt x="328" y="456"/>
                  </a:lnTo>
                  <a:lnTo>
                    <a:pt x="328" y="535"/>
                  </a:lnTo>
                  <a:lnTo>
                    <a:pt x="279" y="535"/>
                  </a:lnTo>
                  <a:lnTo>
                    <a:pt x="271" y="549"/>
                  </a:lnTo>
                  <a:lnTo>
                    <a:pt x="271" y="625"/>
                  </a:lnTo>
                  <a:lnTo>
                    <a:pt x="167" y="625"/>
                  </a:lnTo>
                  <a:lnTo>
                    <a:pt x="167" y="549"/>
                  </a:lnTo>
                  <a:lnTo>
                    <a:pt x="160" y="535"/>
                  </a:lnTo>
                  <a:lnTo>
                    <a:pt x="120" y="535"/>
                  </a:lnTo>
                  <a:lnTo>
                    <a:pt x="120" y="287"/>
                  </a:lnTo>
                  <a:lnTo>
                    <a:pt x="160" y="287"/>
                  </a:lnTo>
                  <a:lnTo>
                    <a:pt x="167" y="273"/>
                  </a:lnTo>
                  <a:lnTo>
                    <a:pt x="167" y="194"/>
                  </a:lnTo>
                  <a:lnTo>
                    <a:pt x="216" y="194"/>
                  </a:lnTo>
                  <a:lnTo>
                    <a:pt x="224" y="185"/>
                  </a:lnTo>
                  <a:lnTo>
                    <a:pt x="224" y="104"/>
                  </a:lnTo>
                  <a:close/>
                  <a:moveTo>
                    <a:pt x="664" y="718"/>
                  </a:moveTo>
                  <a:lnTo>
                    <a:pt x="880" y="718"/>
                  </a:lnTo>
                  <a:lnTo>
                    <a:pt x="889" y="732"/>
                  </a:lnTo>
                  <a:lnTo>
                    <a:pt x="889" y="808"/>
                  </a:lnTo>
                  <a:lnTo>
                    <a:pt x="936" y="808"/>
                  </a:lnTo>
                  <a:lnTo>
                    <a:pt x="944" y="820"/>
                  </a:lnTo>
                  <a:lnTo>
                    <a:pt x="944" y="1163"/>
                  </a:lnTo>
                  <a:lnTo>
                    <a:pt x="936" y="1176"/>
                  </a:lnTo>
                  <a:lnTo>
                    <a:pt x="889" y="1176"/>
                  </a:lnTo>
                  <a:lnTo>
                    <a:pt x="889" y="1251"/>
                  </a:lnTo>
                  <a:lnTo>
                    <a:pt x="880" y="1265"/>
                  </a:lnTo>
                  <a:lnTo>
                    <a:pt x="832" y="1265"/>
                  </a:lnTo>
                  <a:lnTo>
                    <a:pt x="832" y="1346"/>
                  </a:lnTo>
                  <a:lnTo>
                    <a:pt x="824" y="1357"/>
                  </a:lnTo>
                  <a:lnTo>
                    <a:pt x="776" y="1357"/>
                  </a:lnTo>
                  <a:lnTo>
                    <a:pt x="776" y="1434"/>
                  </a:lnTo>
                  <a:lnTo>
                    <a:pt x="768" y="1448"/>
                  </a:lnTo>
                  <a:lnTo>
                    <a:pt x="559" y="1448"/>
                  </a:lnTo>
                  <a:lnTo>
                    <a:pt x="551" y="1434"/>
                  </a:lnTo>
                  <a:lnTo>
                    <a:pt x="551" y="1357"/>
                  </a:lnTo>
                  <a:lnTo>
                    <a:pt x="504" y="1357"/>
                  </a:lnTo>
                  <a:lnTo>
                    <a:pt x="495" y="1346"/>
                  </a:lnTo>
                  <a:lnTo>
                    <a:pt x="495" y="1003"/>
                  </a:lnTo>
                  <a:lnTo>
                    <a:pt x="504" y="989"/>
                  </a:lnTo>
                  <a:lnTo>
                    <a:pt x="551" y="989"/>
                  </a:lnTo>
                  <a:lnTo>
                    <a:pt x="551" y="915"/>
                  </a:lnTo>
                  <a:lnTo>
                    <a:pt x="559" y="901"/>
                  </a:lnTo>
                  <a:lnTo>
                    <a:pt x="601" y="901"/>
                  </a:lnTo>
                  <a:lnTo>
                    <a:pt x="601" y="820"/>
                  </a:lnTo>
                  <a:lnTo>
                    <a:pt x="609" y="808"/>
                  </a:lnTo>
                  <a:lnTo>
                    <a:pt x="656" y="808"/>
                  </a:lnTo>
                  <a:lnTo>
                    <a:pt x="656" y="732"/>
                  </a:lnTo>
                  <a:lnTo>
                    <a:pt x="664" y="718"/>
                  </a:lnTo>
                  <a:close/>
                  <a:moveTo>
                    <a:pt x="720" y="820"/>
                  </a:moveTo>
                  <a:lnTo>
                    <a:pt x="824" y="820"/>
                  </a:lnTo>
                  <a:lnTo>
                    <a:pt x="824" y="901"/>
                  </a:lnTo>
                  <a:lnTo>
                    <a:pt x="832" y="915"/>
                  </a:lnTo>
                  <a:lnTo>
                    <a:pt x="880" y="915"/>
                  </a:lnTo>
                  <a:lnTo>
                    <a:pt x="880" y="1163"/>
                  </a:lnTo>
                  <a:lnTo>
                    <a:pt x="832" y="1163"/>
                  </a:lnTo>
                  <a:lnTo>
                    <a:pt x="824" y="1176"/>
                  </a:lnTo>
                  <a:lnTo>
                    <a:pt x="824" y="1251"/>
                  </a:lnTo>
                  <a:lnTo>
                    <a:pt x="776" y="1251"/>
                  </a:lnTo>
                  <a:lnTo>
                    <a:pt x="768" y="1265"/>
                  </a:lnTo>
                  <a:lnTo>
                    <a:pt x="768" y="1346"/>
                  </a:lnTo>
                  <a:lnTo>
                    <a:pt x="664" y="1346"/>
                  </a:lnTo>
                  <a:lnTo>
                    <a:pt x="664" y="1265"/>
                  </a:lnTo>
                  <a:lnTo>
                    <a:pt x="656" y="1251"/>
                  </a:lnTo>
                  <a:lnTo>
                    <a:pt x="609" y="1251"/>
                  </a:lnTo>
                  <a:lnTo>
                    <a:pt x="609" y="1003"/>
                  </a:lnTo>
                  <a:lnTo>
                    <a:pt x="656" y="1003"/>
                  </a:lnTo>
                  <a:lnTo>
                    <a:pt x="664" y="989"/>
                  </a:lnTo>
                  <a:lnTo>
                    <a:pt x="664" y="915"/>
                  </a:lnTo>
                  <a:lnTo>
                    <a:pt x="711" y="915"/>
                  </a:lnTo>
                  <a:lnTo>
                    <a:pt x="720" y="901"/>
                  </a:lnTo>
                  <a:lnTo>
                    <a:pt x="720" y="820"/>
                  </a:lnTo>
                  <a:close/>
                  <a:moveTo>
                    <a:pt x="167" y="0"/>
                  </a:moveTo>
                  <a:lnTo>
                    <a:pt x="385" y="0"/>
                  </a:lnTo>
                  <a:lnTo>
                    <a:pt x="393" y="11"/>
                  </a:lnTo>
                  <a:lnTo>
                    <a:pt x="393" y="92"/>
                  </a:lnTo>
                  <a:lnTo>
                    <a:pt x="656" y="92"/>
                  </a:lnTo>
                  <a:lnTo>
                    <a:pt x="656" y="11"/>
                  </a:lnTo>
                  <a:lnTo>
                    <a:pt x="664" y="0"/>
                  </a:lnTo>
                  <a:lnTo>
                    <a:pt x="768" y="0"/>
                  </a:lnTo>
                  <a:lnTo>
                    <a:pt x="776" y="11"/>
                  </a:lnTo>
                  <a:lnTo>
                    <a:pt x="776" y="185"/>
                  </a:lnTo>
                  <a:lnTo>
                    <a:pt x="768" y="194"/>
                  </a:lnTo>
                  <a:lnTo>
                    <a:pt x="720" y="194"/>
                  </a:lnTo>
                  <a:lnTo>
                    <a:pt x="720" y="273"/>
                  </a:lnTo>
                  <a:lnTo>
                    <a:pt x="711" y="287"/>
                  </a:lnTo>
                  <a:lnTo>
                    <a:pt x="664" y="287"/>
                  </a:lnTo>
                  <a:lnTo>
                    <a:pt x="664" y="442"/>
                  </a:lnTo>
                  <a:lnTo>
                    <a:pt x="656" y="456"/>
                  </a:lnTo>
                  <a:lnTo>
                    <a:pt x="609" y="456"/>
                  </a:lnTo>
                  <a:lnTo>
                    <a:pt x="609" y="535"/>
                  </a:lnTo>
                  <a:lnTo>
                    <a:pt x="601" y="549"/>
                  </a:lnTo>
                  <a:lnTo>
                    <a:pt x="559" y="549"/>
                  </a:lnTo>
                  <a:lnTo>
                    <a:pt x="559" y="718"/>
                  </a:lnTo>
                  <a:lnTo>
                    <a:pt x="551" y="732"/>
                  </a:lnTo>
                  <a:lnTo>
                    <a:pt x="504" y="732"/>
                  </a:lnTo>
                  <a:lnTo>
                    <a:pt x="504" y="808"/>
                  </a:lnTo>
                  <a:lnTo>
                    <a:pt x="495" y="820"/>
                  </a:lnTo>
                  <a:lnTo>
                    <a:pt x="448" y="820"/>
                  </a:lnTo>
                  <a:lnTo>
                    <a:pt x="448" y="989"/>
                  </a:lnTo>
                  <a:lnTo>
                    <a:pt x="440" y="1003"/>
                  </a:lnTo>
                  <a:lnTo>
                    <a:pt x="393" y="1003"/>
                  </a:lnTo>
                  <a:lnTo>
                    <a:pt x="393" y="1082"/>
                  </a:lnTo>
                  <a:lnTo>
                    <a:pt x="385" y="1096"/>
                  </a:lnTo>
                  <a:lnTo>
                    <a:pt x="335" y="1096"/>
                  </a:lnTo>
                  <a:lnTo>
                    <a:pt x="335" y="1251"/>
                  </a:lnTo>
                  <a:lnTo>
                    <a:pt x="328" y="1265"/>
                  </a:lnTo>
                  <a:lnTo>
                    <a:pt x="279" y="1265"/>
                  </a:lnTo>
                  <a:lnTo>
                    <a:pt x="279" y="1346"/>
                  </a:lnTo>
                  <a:lnTo>
                    <a:pt x="271" y="1357"/>
                  </a:lnTo>
                  <a:lnTo>
                    <a:pt x="224" y="1357"/>
                  </a:lnTo>
                  <a:lnTo>
                    <a:pt x="224" y="1434"/>
                  </a:lnTo>
                  <a:lnTo>
                    <a:pt x="216" y="1448"/>
                  </a:lnTo>
                  <a:lnTo>
                    <a:pt x="120" y="1448"/>
                  </a:lnTo>
                  <a:lnTo>
                    <a:pt x="112" y="1434"/>
                  </a:lnTo>
                  <a:lnTo>
                    <a:pt x="112" y="1357"/>
                  </a:lnTo>
                  <a:lnTo>
                    <a:pt x="120" y="1346"/>
                  </a:lnTo>
                  <a:lnTo>
                    <a:pt x="160" y="1346"/>
                  </a:lnTo>
                  <a:lnTo>
                    <a:pt x="160" y="1265"/>
                  </a:lnTo>
                  <a:lnTo>
                    <a:pt x="167" y="1251"/>
                  </a:lnTo>
                  <a:lnTo>
                    <a:pt x="216" y="1251"/>
                  </a:lnTo>
                  <a:lnTo>
                    <a:pt x="216" y="1176"/>
                  </a:lnTo>
                  <a:lnTo>
                    <a:pt x="224" y="1163"/>
                  </a:lnTo>
                  <a:lnTo>
                    <a:pt x="271" y="1163"/>
                  </a:lnTo>
                  <a:lnTo>
                    <a:pt x="271" y="1003"/>
                  </a:lnTo>
                  <a:lnTo>
                    <a:pt x="279" y="989"/>
                  </a:lnTo>
                  <a:lnTo>
                    <a:pt x="328" y="989"/>
                  </a:lnTo>
                  <a:lnTo>
                    <a:pt x="328" y="915"/>
                  </a:lnTo>
                  <a:lnTo>
                    <a:pt x="335" y="901"/>
                  </a:lnTo>
                  <a:lnTo>
                    <a:pt x="385" y="901"/>
                  </a:lnTo>
                  <a:lnTo>
                    <a:pt x="385" y="732"/>
                  </a:lnTo>
                  <a:lnTo>
                    <a:pt x="393" y="718"/>
                  </a:lnTo>
                  <a:lnTo>
                    <a:pt x="440" y="718"/>
                  </a:lnTo>
                  <a:lnTo>
                    <a:pt x="440" y="639"/>
                  </a:lnTo>
                  <a:lnTo>
                    <a:pt x="448" y="625"/>
                  </a:lnTo>
                  <a:lnTo>
                    <a:pt x="495" y="625"/>
                  </a:lnTo>
                  <a:lnTo>
                    <a:pt x="495" y="456"/>
                  </a:lnTo>
                  <a:lnTo>
                    <a:pt x="504" y="442"/>
                  </a:lnTo>
                  <a:lnTo>
                    <a:pt x="551" y="442"/>
                  </a:lnTo>
                  <a:lnTo>
                    <a:pt x="551" y="379"/>
                  </a:lnTo>
                  <a:lnTo>
                    <a:pt x="559" y="366"/>
                  </a:lnTo>
                  <a:lnTo>
                    <a:pt x="601" y="366"/>
                  </a:lnTo>
                  <a:lnTo>
                    <a:pt x="601" y="194"/>
                  </a:lnTo>
                  <a:lnTo>
                    <a:pt x="448" y="194"/>
                  </a:lnTo>
                  <a:lnTo>
                    <a:pt x="448" y="442"/>
                  </a:lnTo>
                  <a:lnTo>
                    <a:pt x="440" y="456"/>
                  </a:lnTo>
                  <a:lnTo>
                    <a:pt x="393" y="456"/>
                  </a:lnTo>
                  <a:lnTo>
                    <a:pt x="393" y="535"/>
                  </a:lnTo>
                  <a:lnTo>
                    <a:pt x="385" y="549"/>
                  </a:lnTo>
                  <a:lnTo>
                    <a:pt x="335" y="549"/>
                  </a:lnTo>
                  <a:lnTo>
                    <a:pt x="335" y="625"/>
                  </a:lnTo>
                  <a:lnTo>
                    <a:pt x="328" y="639"/>
                  </a:lnTo>
                  <a:lnTo>
                    <a:pt x="279" y="639"/>
                  </a:lnTo>
                  <a:lnTo>
                    <a:pt x="279" y="718"/>
                  </a:lnTo>
                  <a:lnTo>
                    <a:pt x="271" y="732"/>
                  </a:lnTo>
                  <a:lnTo>
                    <a:pt x="63" y="732"/>
                  </a:lnTo>
                  <a:lnTo>
                    <a:pt x="56" y="718"/>
                  </a:lnTo>
                  <a:lnTo>
                    <a:pt x="56" y="639"/>
                  </a:lnTo>
                  <a:lnTo>
                    <a:pt x="8" y="639"/>
                  </a:lnTo>
                  <a:lnTo>
                    <a:pt x="0" y="625"/>
                  </a:lnTo>
                  <a:lnTo>
                    <a:pt x="0" y="287"/>
                  </a:lnTo>
                  <a:lnTo>
                    <a:pt x="8" y="273"/>
                  </a:lnTo>
                  <a:lnTo>
                    <a:pt x="56" y="273"/>
                  </a:lnTo>
                  <a:lnTo>
                    <a:pt x="56" y="194"/>
                  </a:lnTo>
                  <a:lnTo>
                    <a:pt x="63" y="185"/>
                  </a:lnTo>
                  <a:lnTo>
                    <a:pt x="112" y="185"/>
                  </a:lnTo>
                  <a:lnTo>
                    <a:pt x="112" y="104"/>
                  </a:lnTo>
                  <a:lnTo>
                    <a:pt x="120" y="92"/>
                  </a:lnTo>
                  <a:lnTo>
                    <a:pt x="160" y="92"/>
                  </a:lnTo>
                  <a:lnTo>
                    <a:pt x="160" y="1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296" name="Group 8">
            <a:extLst>
              <a:ext uri="{FF2B5EF4-FFF2-40B4-BE49-F238E27FC236}">
                <a16:creationId xmlns:a16="http://schemas.microsoft.com/office/drawing/2014/main" id="{9E53967E-EF2E-035A-1B78-A0453F88CD2B}"/>
              </a:ext>
            </a:extLst>
          </p:cNvPr>
          <p:cNvGrpSpPr>
            <a:grpSpLocks/>
          </p:cNvGrpSpPr>
          <p:nvPr/>
        </p:nvGrpSpPr>
        <p:grpSpPr bwMode="auto">
          <a:xfrm>
            <a:off x="2741613" y="2286000"/>
            <a:ext cx="838200" cy="552450"/>
            <a:chOff x="1727" y="1440"/>
            <a:chExt cx="528" cy="348"/>
          </a:xfrm>
        </p:grpSpPr>
        <p:sp>
          <p:nvSpPr>
            <p:cNvPr id="12297" name="Freeform 9">
              <a:extLst>
                <a:ext uri="{FF2B5EF4-FFF2-40B4-BE49-F238E27FC236}">
                  <a16:creationId xmlns:a16="http://schemas.microsoft.com/office/drawing/2014/main" id="{B32A2AB6-F91D-9303-94D4-CE57788C8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7" y="1440"/>
              <a:ext cx="125" cy="348"/>
            </a:xfrm>
            <a:custGeom>
              <a:avLst/>
              <a:gdLst>
                <a:gd name="T0" fmla="*/ 327 w 556"/>
                <a:gd name="T1" fmla="*/ 0 h 1540"/>
                <a:gd name="T2" fmla="*/ 332 w 556"/>
                <a:gd name="T3" fmla="*/ 91 h 1540"/>
                <a:gd name="T4" fmla="*/ 445 w 556"/>
                <a:gd name="T5" fmla="*/ 102 h 1540"/>
                <a:gd name="T6" fmla="*/ 492 w 556"/>
                <a:gd name="T7" fmla="*/ 183 h 1540"/>
                <a:gd name="T8" fmla="*/ 500 w 556"/>
                <a:gd name="T9" fmla="*/ 626 h 1540"/>
                <a:gd name="T10" fmla="*/ 445 w 556"/>
                <a:gd name="T11" fmla="*/ 640 h 1540"/>
                <a:gd name="T12" fmla="*/ 436 w 556"/>
                <a:gd name="T13" fmla="*/ 823 h 1540"/>
                <a:gd name="T14" fmla="*/ 389 w 556"/>
                <a:gd name="T15" fmla="*/ 899 h 1540"/>
                <a:gd name="T16" fmla="*/ 332 w 556"/>
                <a:gd name="T17" fmla="*/ 911 h 1540"/>
                <a:gd name="T18" fmla="*/ 327 w 556"/>
                <a:gd name="T19" fmla="*/ 1094 h 1540"/>
                <a:gd name="T20" fmla="*/ 277 w 556"/>
                <a:gd name="T21" fmla="*/ 1173 h 1540"/>
                <a:gd name="T22" fmla="*/ 223 w 556"/>
                <a:gd name="T23" fmla="*/ 1187 h 1540"/>
                <a:gd name="T24" fmla="*/ 215 w 556"/>
                <a:gd name="T25" fmla="*/ 1267 h 1540"/>
                <a:gd name="T26" fmla="*/ 168 w 556"/>
                <a:gd name="T27" fmla="*/ 1342 h 1540"/>
                <a:gd name="T28" fmla="*/ 492 w 556"/>
                <a:gd name="T29" fmla="*/ 1267 h 1540"/>
                <a:gd name="T30" fmla="*/ 547 w 556"/>
                <a:gd name="T31" fmla="*/ 1254 h 1540"/>
                <a:gd name="T32" fmla="*/ 555 w 556"/>
                <a:gd name="T33" fmla="*/ 1437 h 1540"/>
                <a:gd name="T34" fmla="*/ 500 w 556"/>
                <a:gd name="T35" fmla="*/ 1448 h 1540"/>
                <a:gd name="T36" fmla="*/ 492 w 556"/>
                <a:gd name="T37" fmla="*/ 1539 h 1540"/>
                <a:gd name="T38" fmla="*/ 0 w 556"/>
                <a:gd name="T39" fmla="*/ 1525 h 1540"/>
                <a:gd name="T40" fmla="*/ 8 w 556"/>
                <a:gd name="T41" fmla="*/ 1342 h 1540"/>
                <a:gd name="T42" fmla="*/ 57 w 556"/>
                <a:gd name="T43" fmla="*/ 1267 h 1540"/>
                <a:gd name="T44" fmla="*/ 112 w 556"/>
                <a:gd name="T45" fmla="*/ 1254 h 1540"/>
                <a:gd name="T46" fmla="*/ 120 w 556"/>
                <a:gd name="T47" fmla="*/ 1173 h 1540"/>
                <a:gd name="T48" fmla="*/ 159 w 556"/>
                <a:gd name="T49" fmla="*/ 1094 h 1540"/>
                <a:gd name="T50" fmla="*/ 215 w 556"/>
                <a:gd name="T51" fmla="*/ 1080 h 1540"/>
                <a:gd name="T52" fmla="*/ 223 w 556"/>
                <a:gd name="T53" fmla="*/ 992 h 1540"/>
                <a:gd name="T54" fmla="*/ 270 w 556"/>
                <a:gd name="T55" fmla="*/ 823 h 1540"/>
                <a:gd name="T56" fmla="*/ 327 w 556"/>
                <a:gd name="T57" fmla="*/ 809 h 1540"/>
                <a:gd name="T58" fmla="*/ 332 w 556"/>
                <a:gd name="T59" fmla="*/ 626 h 1540"/>
                <a:gd name="T60" fmla="*/ 381 w 556"/>
                <a:gd name="T61" fmla="*/ 285 h 1540"/>
                <a:gd name="T62" fmla="*/ 327 w 556"/>
                <a:gd name="T63" fmla="*/ 276 h 1540"/>
                <a:gd name="T64" fmla="*/ 120 w 556"/>
                <a:gd name="T65" fmla="*/ 195 h 1540"/>
                <a:gd name="T66" fmla="*/ 112 w 556"/>
                <a:gd name="T67" fmla="*/ 285 h 1540"/>
                <a:gd name="T68" fmla="*/ 64 w 556"/>
                <a:gd name="T69" fmla="*/ 457 h 1540"/>
                <a:gd name="T70" fmla="*/ 8 w 556"/>
                <a:gd name="T71" fmla="*/ 470 h 1540"/>
                <a:gd name="T72" fmla="*/ 0 w 556"/>
                <a:gd name="T73" fmla="*/ 285 h 1540"/>
                <a:gd name="T74" fmla="*/ 57 w 556"/>
                <a:gd name="T75" fmla="*/ 276 h 1540"/>
                <a:gd name="T76" fmla="*/ 64 w 556"/>
                <a:gd name="T77" fmla="*/ 91 h 1540"/>
                <a:gd name="T78" fmla="*/ 159 w 556"/>
                <a:gd name="T79" fmla="*/ 14 h 1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56" h="1540">
                  <a:moveTo>
                    <a:pt x="168" y="0"/>
                  </a:moveTo>
                  <a:lnTo>
                    <a:pt x="327" y="0"/>
                  </a:lnTo>
                  <a:lnTo>
                    <a:pt x="332" y="14"/>
                  </a:lnTo>
                  <a:lnTo>
                    <a:pt x="332" y="91"/>
                  </a:lnTo>
                  <a:lnTo>
                    <a:pt x="436" y="91"/>
                  </a:lnTo>
                  <a:lnTo>
                    <a:pt x="445" y="102"/>
                  </a:lnTo>
                  <a:lnTo>
                    <a:pt x="445" y="183"/>
                  </a:lnTo>
                  <a:lnTo>
                    <a:pt x="492" y="183"/>
                  </a:lnTo>
                  <a:lnTo>
                    <a:pt x="500" y="195"/>
                  </a:lnTo>
                  <a:lnTo>
                    <a:pt x="500" y="626"/>
                  </a:lnTo>
                  <a:lnTo>
                    <a:pt x="492" y="640"/>
                  </a:lnTo>
                  <a:lnTo>
                    <a:pt x="445" y="640"/>
                  </a:lnTo>
                  <a:lnTo>
                    <a:pt x="445" y="809"/>
                  </a:lnTo>
                  <a:lnTo>
                    <a:pt x="436" y="823"/>
                  </a:lnTo>
                  <a:lnTo>
                    <a:pt x="389" y="823"/>
                  </a:lnTo>
                  <a:lnTo>
                    <a:pt x="389" y="899"/>
                  </a:lnTo>
                  <a:lnTo>
                    <a:pt x="381" y="911"/>
                  </a:lnTo>
                  <a:lnTo>
                    <a:pt x="332" y="911"/>
                  </a:lnTo>
                  <a:lnTo>
                    <a:pt x="332" y="1080"/>
                  </a:lnTo>
                  <a:lnTo>
                    <a:pt x="327" y="1094"/>
                  </a:lnTo>
                  <a:lnTo>
                    <a:pt x="277" y="1094"/>
                  </a:lnTo>
                  <a:lnTo>
                    <a:pt x="277" y="1173"/>
                  </a:lnTo>
                  <a:lnTo>
                    <a:pt x="270" y="1187"/>
                  </a:lnTo>
                  <a:lnTo>
                    <a:pt x="223" y="1187"/>
                  </a:lnTo>
                  <a:lnTo>
                    <a:pt x="223" y="1254"/>
                  </a:lnTo>
                  <a:lnTo>
                    <a:pt x="215" y="1267"/>
                  </a:lnTo>
                  <a:lnTo>
                    <a:pt x="168" y="1267"/>
                  </a:lnTo>
                  <a:lnTo>
                    <a:pt x="168" y="1342"/>
                  </a:lnTo>
                  <a:lnTo>
                    <a:pt x="492" y="1342"/>
                  </a:lnTo>
                  <a:lnTo>
                    <a:pt x="492" y="1267"/>
                  </a:lnTo>
                  <a:lnTo>
                    <a:pt x="500" y="1254"/>
                  </a:lnTo>
                  <a:lnTo>
                    <a:pt x="547" y="1254"/>
                  </a:lnTo>
                  <a:lnTo>
                    <a:pt x="555" y="1267"/>
                  </a:lnTo>
                  <a:lnTo>
                    <a:pt x="555" y="1437"/>
                  </a:lnTo>
                  <a:lnTo>
                    <a:pt x="547" y="1448"/>
                  </a:lnTo>
                  <a:lnTo>
                    <a:pt x="500" y="1448"/>
                  </a:lnTo>
                  <a:lnTo>
                    <a:pt x="500" y="1525"/>
                  </a:lnTo>
                  <a:lnTo>
                    <a:pt x="492" y="1539"/>
                  </a:lnTo>
                  <a:lnTo>
                    <a:pt x="8" y="1539"/>
                  </a:lnTo>
                  <a:lnTo>
                    <a:pt x="0" y="1525"/>
                  </a:lnTo>
                  <a:lnTo>
                    <a:pt x="0" y="1356"/>
                  </a:lnTo>
                  <a:lnTo>
                    <a:pt x="8" y="1342"/>
                  </a:lnTo>
                  <a:lnTo>
                    <a:pt x="57" y="1342"/>
                  </a:lnTo>
                  <a:lnTo>
                    <a:pt x="57" y="1267"/>
                  </a:lnTo>
                  <a:lnTo>
                    <a:pt x="64" y="1254"/>
                  </a:lnTo>
                  <a:lnTo>
                    <a:pt x="112" y="1254"/>
                  </a:lnTo>
                  <a:lnTo>
                    <a:pt x="112" y="1187"/>
                  </a:lnTo>
                  <a:lnTo>
                    <a:pt x="120" y="1173"/>
                  </a:lnTo>
                  <a:lnTo>
                    <a:pt x="159" y="1173"/>
                  </a:lnTo>
                  <a:lnTo>
                    <a:pt x="159" y="1094"/>
                  </a:lnTo>
                  <a:lnTo>
                    <a:pt x="168" y="1080"/>
                  </a:lnTo>
                  <a:lnTo>
                    <a:pt x="215" y="1080"/>
                  </a:lnTo>
                  <a:lnTo>
                    <a:pt x="215" y="1006"/>
                  </a:lnTo>
                  <a:lnTo>
                    <a:pt x="223" y="992"/>
                  </a:lnTo>
                  <a:lnTo>
                    <a:pt x="270" y="992"/>
                  </a:lnTo>
                  <a:lnTo>
                    <a:pt x="270" y="823"/>
                  </a:lnTo>
                  <a:lnTo>
                    <a:pt x="277" y="809"/>
                  </a:lnTo>
                  <a:lnTo>
                    <a:pt x="327" y="809"/>
                  </a:lnTo>
                  <a:lnTo>
                    <a:pt x="327" y="640"/>
                  </a:lnTo>
                  <a:lnTo>
                    <a:pt x="332" y="626"/>
                  </a:lnTo>
                  <a:lnTo>
                    <a:pt x="381" y="626"/>
                  </a:lnTo>
                  <a:lnTo>
                    <a:pt x="381" y="285"/>
                  </a:lnTo>
                  <a:lnTo>
                    <a:pt x="332" y="285"/>
                  </a:lnTo>
                  <a:lnTo>
                    <a:pt x="327" y="276"/>
                  </a:lnTo>
                  <a:lnTo>
                    <a:pt x="327" y="195"/>
                  </a:lnTo>
                  <a:lnTo>
                    <a:pt x="120" y="195"/>
                  </a:lnTo>
                  <a:lnTo>
                    <a:pt x="120" y="276"/>
                  </a:lnTo>
                  <a:lnTo>
                    <a:pt x="112" y="285"/>
                  </a:lnTo>
                  <a:lnTo>
                    <a:pt x="64" y="285"/>
                  </a:lnTo>
                  <a:lnTo>
                    <a:pt x="64" y="457"/>
                  </a:lnTo>
                  <a:lnTo>
                    <a:pt x="57" y="470"/>
                  </a:lnTo>
                  <a:lnTo>
                    <a:pt x="8" y="470"/>
                  </a:lnTo>
                  <a:lnTo>
                    <a:pt x="0" y="457"/>
                  </a:lnTo>
                  <a:lnTo>
                    <a:pt x="0" y="285"/>
                  </a:lnTo>
                  <a:lnTo>
                    <a:pt x="8" y="276"/>
                  </a:lnTo>
                  <a:lnTo>
                    <a:pt x="57" y="276"/>
                  </a:lnTo>
                  <a:lnTo>
                    <a:pt x="57" y="102"/>
                  </a:lnTo>
                  <a:lnTo>
                    <a:pt x="64" y="91"/>
                  </a:lnTo>
                  <a:lnTo>
                    <a:pt x="159" y="91"/>
                  </a:lnTo>
                  <a:lnTo>
                    <a:pt x="159" y="14"/>
                  </a:lnTo>
                  <a:lnTo>
                    <a:pt x="168" y="0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8" name="Freeform 10">
              <a:extLst>
                <a:ext uri="{FF2B5EF4-FFF2-40B4-BE49-F238E27FC236}">
                  <a16:creationId xmlns:a16="http://schemas.microsoft.com/office/drawing/2014/main" id="{CB5C3EC7-B640-5981-A356-AA21A568F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" y="1440"/>
              <a:ext cx="125" cy="348"/>
            </a:xfrm>
            <a:custGeom>
              <a:avLst/>
              <a:gdLst>
                <a:gd name="T0" fmla="*/ 325 w 556"/>
                <a:gd name="T1" fmla="*/ 0 h 1540"/>
                <a:gd name="T2" fmla="*/ 332 w 556"/>
                <a:gd name="T3" fmla="*/ 91 h 1540"/>
                <a:gd name="T4" fmla="*/ 443 w 556"/>
                <a:gd name="T5" fmla="*/ 102 h 1540"/>
                <a:gd name="T6" fmla="*/ 490 w 556"/>
                <a:gd name="T7" fmla="*/ 183 h 1540"/>
                <a:gd name="T8" fmla="*/ 498 w 556"/>
                <a:gd name="T9" fmla="*/ 626 h 1540"/>
                <a:gd name="T10" fmla="*/ 443 w 556"/>
                <a:gd name="T11" fmla="*/ 640 h 1540"/>
                <a:gd name="T12" fmla="*/ 435 w 556"/>
                <a:gd name="T13" fmla="*/ 823 h 1540"/>
                <a:gd name="T14" fmla="*/ 388 w 556"/>
                <a:gd name="T15" fmla="*/ 899 h 1540"/>
                <a:gd name="T16" fmla="*/ 332 w 556"/>
                <a:gd name="T17" fmla="*/ 911 h 1540"/>
                <a:gd name="T18" fmla="*/ 325 w 556"/>
                <a:gd name="T19" fmla="*/ 1094 h 1540"/>
                <a:gd name="T20" fmla="*/ 275 w 556"/>
                <a:gd name="T21" fmla="*/ 1173 h 1540"/>
                <a:gd name="T22" fmla="*/ 221 w 556"/>
                <a:gd name="T23" fmla="*/ 1187 h 1540"/>
                <a:gd name="T24" fmla="*/ 214 w 556"/>
                <a:gd name="T25" fmla="*/ 1267 h 1540"/>
                <a:gd name="T26" fmla="*/ 166 w 556"/>
                <a:gd name="T27" fmla="*/ 1342 h 1540"/>
                <a:gd name="T28" fmla="*/ 490 w 556"/>
                <a:gd name="T29" fmla="*/ 1267 h 1540"/>
                <a:gd name="T30" fmla="*/ 547 w 556"/>
                <a:gd name="T31" fmla="*/ 1254 h 1540"/>
                <a:gd name="T32" fmla="*/ 555 w 556"/>
                <a:gd name="T33" fmla="*/ 1437 h 1540"/>
                <a:gd name="T34" fmla="*/ 498 w 556"/>
                <a:gd name="T35" fmla="*/ 1448 h 1540"/>
                <a:gd name="T36" fmla="*/ 490 w 556"/>
                <a:gd name="T37" fmla="*/ 1539 h 1540"/>
                <a:gd name="T38" fmla="*/ 0 w 556"/>
                <a:gd name="T39" fmla="*/ 1525 h 1540"/>
                <a:gd name="T40" fmla="*/ 7 w 556"/>
                <a:gd name="T41" fmla="*/ 1342 h 1540"/>
                <a:gd name="T42" fmla="*/ 55 w 556"/>
                <a:gd name="T43" fmla="*/ 1267 h 1540"/>
                <a:gd name="T44" fmla="*/ 111 w 556"/>
                <a:gd name="T45" fmla="*/ 1254 h 1540"/>
                <a:gd name="T46" fmla="*/ 119 w 556"/>
                <a:gd name="T47" fmla="*/ 1173 h 1540"/>
                <a:gd name="T48" fmla="*/ 158 w 556"/>
                <a:gd name="T49" fmla="*/ 1094 h 1540"/>
                <a:gd name="T50" fmla="*/ 214 w 556"/>
                <a:gd name="T51" fmla="*/ 1080 h 1540"/>
                <a:gd name="T52" fmla="*/ 221 w 556"/>
                <a:gd name="T53" fmla="*/ 992 h 1540"/>
                <a:gd name="T54" fmla="*/ 270 w 556"/>
                <a:gd name="T55" fmla="*/ 823 h 1540"/>
                <a:gd name="T56" fmla="*/ 325 w 556"/>
                <a:gd name="T57" fmla="*/ 809 h 1540"/>
                <a:gd name="T58" fmla="*/ 332 w 556"/>
                <a:gd name="T59" fmla="*/ 626 h 1540"/>
                <a:gd name="T60" fmla="*/ 379 w 556"/>
                <a:gd name="T61" fmla="*/ 285 h 1540"/>
                <a:gd name="T62" fmla="*/ 325 w 556"/>
                <a:gd name="T63" fmla="*/ 276 h 1540"/>
                <a:gd name="T64" fmla="*/ 119 w 556"/>
                <a:gd name="T65" fmla="*/ 195 h 1540"/>
                <a:gd name="T66" fmla="*/ 111 w 556"/>
                <a:gd name="T67" fmla="*/ 285 h 1540"/>
                <a:gd name="T68" fmla="*/ 63 w 556"/>
                <a:gd name="T69" fmla="*/ 457 h 1540"/>
                <a:gd name="T70" fmla="*/ 7 w 556"/>
                <a:gd name="T71" fmla="*/ 470 h 1540"/>
                <a:gd name="T72" fmla="*/ 0 w 556"/>
                <a:gd name="T73" fmla="*/ 285 h 1540"/>
                <a:gd name="T74" fmla="*/ 55 w 556"/>
                <a:gd name="T75" fmla="*/ 276 h 1540"/>
                <a:gd name="T76" fmla="*/ 63 w 556"/>
                <a:gd name="T77" fmla="*/ 91 h 1540"/>
                <a:gd name="T78" fmla="*/ 158 w 556"/>
                <a:gd name="T79" fmla="*/ 14 h 1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56" h="1540">
                  <a:moveTo>
                    <a:pt x="166" y="0"/>
                  </a:moveTo>
                  <a:lnTo>
                    <a:pt x="325" y="0"/>
                  </a:lnTo>
                  <a:lnTo>
                    <a:pt x="332" y="14"/>
                  </a:lnTo>
                  <a:lnTo>
                    <a:pt x="332" y="91"/>
                  </a:lnTo>
                  <a:lnTo>
                    <a:pt x="435" y="91"/>
                  </a:lnTo>
                  <a:lnTo>
                    <a:pt x="443" y="102"/>
                  </a:lnTo>
                  <a:lnTo>
                    <a:pt x="443" y="183"/>
                  </a:lnTo>
                  <a:lnTo>
                    <a:pt x="490" y="183"/>
                  </a:lnTo>
                  <a:lnTo>
                    <a:pt x="498" y="195"/>
                  </a:lnTo>
                  <a:lnTo>
                    <a:pt x="498" y="626"/>
                  </a:lnTo>
                  <a:lnTo>
                    <a:pt x="490" y="640"/>
                  </a:lnTo>
                  <a:lnTo>
                    <a:pt x="443" y="640"/>
                  </a:lnTo>
                  <a:lnTo>
                    <a:pt x="443" y="809"/>
                  </a:lnTo>
                  <a:lnTo>
                    <a:pt x="435" y="823"/>
                  </a:lnTo>
                  <a:lnTo>
                    <a:pt x="388" y="823"/>
                  </a:lnTo>
                  <a:lnTo>
                    <a:pt x="388" y="899"/>
                  </a:lnTo>
                  <a:lnTo>
                    <a:pt x="379" y="911"/>
                  </a:lnTo>
                  <a:lnTo>
                    <a:pt x="332" y="911"/>
                  </a:lnTo>
                  <a:lnTo>
                    <a:pt x="332" y="1080"/>
                  </a:lnTo>
                  <a:lnTo>
                    <a:pt x="325" y="1094"/>
                  </a:lnTo>
                  <a:lnTo>
                    <a:pt x="275" y="1094"/>
                  </a:lnTo>
                  <a:lnTo>
                    <a:pt x="275" y="1173"/>
                  </a:lnTo>
                  <a:lnTo>
                    <a:pt x="270" y="1187"/>
                  </a:lnTo>
                  <a:lnTo>
                    <a:pt x="221" y="1187"/>
                  </a:lnTo>
                  <a:lnTo>
                    <a:pt x="221" y="1254"/>
                  </a:lnTo>
                  <a:lnTo>
                    <a:pt x="214" y="1267"/>
                  </a:lnTo>
                  <a:lnTo>
                    <a:pt x="166" y="1267"/>
                  </a:lnTo>
                  <a:lnTo>
                    <a:pt x="166" y="1342"/>
                  </a:lnTo>
                  <a:lnTo>
                    <a:pt x="490" y="1342"/>
                  </a:lnTo>
                  <a:lnTo>
                    <a:pt x="490" y="1267"/>
                  </a:lnTo>
                  <a:lnTo>
                    <a:pt x="498" y="1254"/>
                  </a:lnTo>
                  <a:lnTo>
                    <a:pt x="547" y="1254"/>
                  </a:lnTo>
                  <a:lnTo>
                    <a:pt x="555" y="1267"/>
                  </a:lnTo>
                  <a:lnTo>
                    <a:pt x="555" y="1437"/>
                  </a:lnTo>
                  <a:lnTo>
                    <a:pt x="547" y="1448"/>
                  </a:lnTo>
                  <a:lnTo>
                    <a:pt x="498" y="1448"/>
                  </a:lnTo>
                  <a:lnTo>
                    <a:pt x="498" y="1525"/>
                  </a:lnTo>
                  <a:lnTo>
                    <a:pt x="490" y="1539"/>
                  </a:lnTo>
                  <a:lnTo>
                    <a:pt x="7" y="1539"/>
                  </a:lnTo>
                  <a:lnTo>
                    <a:pt x="0" y="1525"/>
                  </a:lnTo>
                  <a:lnTo>
                    <a:pt x="0" y="1356"/>
                  </a:lnTo>
                  <a:lnTo>
                    <a:pt x="7" y="1342"/>
                  </a:lnTo>
                  <a:lnTo>
                    <a:pt x="55" y="1342"/>
                  </a:lnTo>
                  <a:lnTo>
                    <a:pt x="55" y="1267"/>
                  </a:lnTo>
                  <a:lnTo>
                    <a:pt x="63" y="1254"/>
                  </a:lnTo>
                  <a:lnTo>
                    <a:pt x="111" y="1254"/>
                  </a:lnTo>
                  <a:lnTo>
                    <a:pt x="111" y="1187"/>
                  </a:lnTo>
                  <a:lnTo>
                    <a:pt x="119" y="1173"/>
                  </a:lnTo>
                  <a:lnTo>
                    <a:pt x="158" y="1173"/>
                  </a:lnTo>
                  <a:lnTo>
                    <a:pt x="158" y="1094"/>
                  </a:lnTo>
                  <a:lnTo>
                    <a:pt x="166" y="1080"/>
                  </a:lnTo>
                  <a:lnTo>
                    <a:pt x="214" y="1080"/>
                  </a:lnTo>
                  <a:lnTo>
                    <a:pt x="214" y="1006"/>
                  </a:lnTo>
                  <a:lnTo>
                    <a:pt x="221" y="992"/>
                  </a:lnTo>
                  <a:lnTo>
                    <a:pt x="270" y="992"/>
                  </a:lnTo>
                  <a:lnTo>
                    <a:pt x="270" y="823"/>
                  </a:lnTo>
                  <a:lnTo>
                    <a:pt x="275" y="809"/>
                  </a:lnTo>
                  <a:lnTo>
                    <a:pt x="325" y="809"/>
                  </a:lnTo>
                  <a:lnTo>
                    <a:pt x="325" y="640"/>
                  </a:lnTo>
                  <a:lnTo>
                    <a:pt x="332" y="626"/>
                  </a:lnTo>
                  <a:lnTo>
                    <a:pt x="379" y="626"/>
                  </a:lnTo>
                  <a:lnTo>
                    <a:pt x="379" y="285"/>
                  </a:lnTo>
                  <a:lnTo>
                    <a:pt x="332" y="285"/>
                  </a:lnTo>
                  <a:lnTo>
                    <a:pt x="325" y="276"/>
                  </a:lnTo>
                  <a:lnTo>
                    <a:pt x="325" y="195"/>
                  </a:lnTo>
                  <a:lnTo>
                    <a:pt x="119" y="195"/>
                  </a:lnTo>
                  <a:lnTo>
                    <a:pt x="119" y="276"/>
                  </a:lnTo>
                  <a:lnTo>
                    <a:pt x="111" y="285"/>
                  </a:lnTo>
                  <a:lnTo>
                    <a:pt x="63" y="285"/>
                  </a:lnTo>
                  <a:lnTo>
                    <a:pt x="63" y="457"/>
                  </a:lnTo>
                  <a:lnTo>
                    <a:pt x="55" y="470"/>
                  </a:lnTo>
                  <a:lnTo>
                    <a:pt x="7" y="470"/>
                  </a:lnTo>
                  <a:lnTo>
                    <a:pt x="0" y="457"/>
                  </a:lnTo>
                  <a:lnTo>
                    <a:pt x="0" y="285"/>
                  </a:lnTo>
                  <a:lnTo>
                    <a:pt x="7" y="276"/>
                  </a:lnTo>
                  <a:lnTo>
                    <a:pt x="55" y="276"/>
                  </a:lnTo>
                  <a:lnTo>
                    <a:pt x="55" y="102"/>
                  </a:lnTo>
                  <a:lnTo>
                    <a:pt x="63" y="91"/>
                  </a:lnTo>
                  <a:lnTo>
                    <a:pt x="158" y="91"/>
                  </a:lnTo>
                  <a:lnTo>
                    <a:pt x="158" y="14"/>
                  </a:lnTo>
                  <a:lnTo>
                    <a:pt x="166" y="0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9" name="Freeform 11">
              <a:extLst>
                <a:ext uri="{FF2B5EF4-FFF2-40B4-BE49-F238E27FC236}">
                  <a16:creationId xmlns:a16="http://schemas.microsoft.com/office/drawing/2014/main" id="{C30BAF7A-A534-26DF-5787-9CFE7115F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2" y="1461"/>
              <a:ext cx="213" cy="328"/>
            </a:xfrm>
            <a:custGeom>
              <a:avLst/>
              <a:gdLst>
                <a:gd name="T0" fmla="*/ 329 w 945"/>
                <a:gd name="T1" fmla="*/ 185 h 1449"/>
                <a:gd name="T2" fmla="*/ 385 w 945"/>
                <a:gd name="T3" fmla="*/ 442 h 1449"/>
                <a:gd name="T4" fmla="*/ 329 w 945"/>
                <a:gd name="T5" fmla="*/ 535 h 1449"/>
                <a:gd name="T6" fmla="*/ 271 w 945"/>
                <a:gd name="T7" fmla="*/ 625 h 1449"/>
                <a:gd name="T8" fmla="*/ 160 w 945"/>
                <a:gd name="T9" fmla="*/ 535 h 1449"/>
                <a:gd name="T10" fmla="*/ 160 w 945"/>
                <a:gd name="T11" fmla="*/ 287 h 1449"/>
                <a:gd name="T12" fmla="*/ 216 w 945"/>
                <a:gd name="T13" fmla="*/ 194 h 1449"/>
                <a:gd name="T14" fmla="*/ 664 w 945"/>
                <a:gd name="T15" fmla="*/ 718 h 1449"/>
                <a:gd name="T16" fmla="*/ 889 w 945"/>
                <a:gd name="T17" fmla="*/ 808 h 1449"/>
                <a:gd name="T18" fmla="*/ 944 w 945"/>
                <a:gd name="T19" fmla="*/ 1163 h 1449"/>
                <a:gd name="T20" fmla="*/ 889 w 945"/>
                <a:gd name="T21" fmla="*/ 1251 h 1449"/>
                <a:gd name="T22" fmla="*/ 832 w 945"/>
                <a:gd name="T23" fmla="*/ 1346 h 1449"/>
                <a:gd name="T24" fmla="*/ 776 w 945"/>
                <a:gd name="T25" fmla="*/ 1434 h 1449"/>
                <a:gd name="T26" fmla="*/ 552 w 945"/>
                <a:gd name="T27" fmla="*/ 1434 h 1449"/>
                <a:gd name="T28" fmla="*/ 495 w 945"/>
                <a:gd name="T29" fmla="*/ 1346 h 1449"/>
                <a:gd name="T30" fmla="*/ 552 w 945"/>
                <a:gd name="T31" fmla="*/ 989 h 1449"/>
                <a:gd name="T32" fmla="*/ 601 w 945"/>
                <a:gd name="T33" fmla="*/ 901 h 1449"/>
                <a:gd name="T34" fmla="*/ 656 w 945"/>
                <a:gd name="T35" fmla="*/ 808 h 1449"/>
                <a:gd name="T36" fmla="*/ 720 w 945"/>
                <a:gd name="T37" fmla="*/ 820 h 1449"/>
                <a:gd name="T38" fmla="*/ 832 w 945"/>
                <a:gd name="T39" fmla="*/ 915 h 1449"/>
                <a:gd name="T40" fmla="*/ 832 w 945"/>
                <a:gd name="T41" fmla="*/ 1163 h 1449"/>
                <a:gd name="T42" fmla="*/ 776 w 945"/>
                <a:gd name="T43" fmla="*/ 1251 h 1449"/>
                <a:gd name="T44" fmla="*/ 664 w 945"/>
                <a:gd name="T45" fmla="*/ 1346 h 1449"/>
                <a:gd name="T46" fmla="*/ 609 w 945"/>
                <a:gd name="T47" fmla="*/ 1251 h 1449"/>
                <a:gd name="T48" fmla="*/ 664 w 945"/>
                <a:gd name="T49" fmla="*/ 989 h 1449"/>
                <a:gd name="T50" fmla="*/ 720 w 945"/>
                <a:gd name="T51" fmla="*/ 901 h 1449"/>
                <a:gd name="T52" fmla="*/ 385 w 945"/>
                <a:gd name="T53" fmla="*/ 0 h 1449"/>
                <a:gd name="T54" fmla="*/ 656 w 945"/>
                <a:gd name="T55" fmla="*/ 92 h 1449"/>
                <a:gd name="T56" fmla="*/ 768 w 945"/>
                <a:gd name="T57" fmla="*/ 0 h 1449"/>
                <a:gd name="T58" fmla="*/ 768 w 945"/>
                <a:gd name="T59" fmla="*/ 194 h 1449"/>
                <a:gd name="T60" fmla="*/ 713 w 945"/>
                <a:gd name="T61" fmla="*/ 287 h 1449"/>
                <a:gd name="T62" fmla="*/ 656 w 945"/>
                <a:gd name="T63" fmla="*/ 456 h 1449"/>
                <a:gd name="T64" fmla="*/ 601 w 945"/>
                <a:gd name="T65" fmla="*/ 549 h 1449"/>
                <a:gd name="T66" fmla="*/ 552 w 945"/>
                <a:gd name="T67" fmla="*/ 732 h 1449"/>
                <a:gd name="T68" fmla="*/ 495 w 945"/>
                <a:gd name="T69" fmla="*/ 820 h 1449"/>
                <a:gd name="T70" fmla="*/ 440 w 945"/>
                <a:gd name="T71" fmla="*/ 1003 h 1449"/>
                <a:gd name="T72" fmla="*/ 385 w 945"/>
                <a:gd name="T73" fmla="*/ 1096 h 1449"/>
                <a:gd name="T74" fmla="*/ 329 w 945"/>
                <a:gd name="T75" fmla="*/ 1265 h 1449"/>
                <a:gd name="T76" fmla="*/ 271 w 945"/>
                <a:gd name="T77" fmla="*/ 1357 h 1449"/>
                <a:gd name="T78" fmla="*/ 216 w 945"/>
                <a:gd name="T79" fmla="*/ 1448 h 1449"/>
                <a:gd name="T80" fmla="*/ 113 w 945"/>
                <a:gd name="T81" fmla="*/ 1357 h 1449"/>
                <a:gd name="T82" fmla="*/ 160 w 945"/>
                <a:gd name="T83" fmla="*/ 1265 h 1449"/>
                <a:gd name="T84" fmla="*/ 216 w 945"/>
                <a:gd name="T85" fmla="*/ 1176 h 1449"/>
                <a:gd name="T86" fmla="*/ 271 w 945"/>
                <a:gd name="T87" fmla="*/ 1003 h 1449"/>
                <a:gd name="T88" fmla="*/ 329 w 945"/>
                <a:gd name="T89" fmla="*/ 915 h 1449"/>
                <a:gd name="T90" fmla="*/ 385 w 945"/>
                <a:gd name="T91" fmla="*/ 732 h 1449"/>
                <a:gd name="T92" fmla="*/ 440 w 945"/>
                <a:gd name="T93" fmla="*/ 639 h 1449"/>
                <a:gd name="T94" fmla="*/ 495 w 945"/>
                <a:gd name="T95" fmla="*/ 456 h 1449"/>
                <a:gd name="T96" fmla="*/ 552 w 945"/>
                <a:gd name="T97" fmla="*/ 379 h 1449"/>
                <a:gd name="T98" fmla="*/ 601 w 945"/>
                <a:gd name="T99" fmla="*/ 194 h 1449"/>
                <a:gd name="T100" fmla="*/ 440 w 945"/>
                <a:gd name="T101" fmla="*/ 456 h 1449"/>
                <a:gd name="T102" fmla="*/ 385 w 945"/>
                <a:gd name="T103" fmla="*/ 549 h 1449"/>
                <a:gd name="T104" fmla="*/ 329 w 945"/>
                <a:gd name="T105" fmla="*/ 639 h 1449"/>
                <a:gd name="T106" fmla="*/ 271 w 945"/>
                <a:gd name="T107" fmla="*/ 732 h 1449"/>
                <a:gd name="T108" fmla="*/ 56 w 945"/>
                <a:gd name="T109" fmla="*/ 639 h 1449"/>
                <a:gd name="T110" fmla="*/ 0 w 945"/>
                <a:gd name="T111" fmla="*/ 287 h 1449"/>
                <a:gd name="T112" fmla="*/ 56 w 945"/>
                <a:gd name="T113" fmla="*/ 194 h 1449"/>
                <a:gd name="T114" fmla="*/ 113 w 945"/>
                <a:gd name="T115" fmla="*/ 104 h 1449"/>
                <a:gd name="T116" fmla="*/ 160 w 945"/>
                <a:gd name="T117" fmla="*/ 11 h 1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45" h="1449">
                  <a:moveTo>
                    <a:pt x="224" y="104"/>
                  </a:moveTo>
                  <a:lnTo>
                    <a:pt x="329" y="104"/>
                  </a:lnTo>
                  <a:lnTo>
                    <a:pt x="329" y="185"/>
                  </a:lnTo>
                  <a:lnTo>
                    <a:pt x="335" y="194"/>
                  </a:lnTo>
                  <a:lnTo>
                    <a:pt x="385" y="194"/>
                  </a:lnTo>
                  <a:lnTo>
                    <a:pt x="385" y="442"/>
                  </a:lnTo>
                  <a:lnTo>
                    <a:pt x="335" y="442"/>
                  </a:lnTo>
                  <a:lnTo>
                    <a:pt x="329" y="456"/>
                  </a:lnTo>
                  <a:lnTo>
                    <a:pt x="329" y="535"/>
                  </a:lnTo>
                  <a:lnTo>
                    <a:pt x="279" y="535"/>
                  </a:lnTo>
                  <a:lnTo>
                    <a:pt x="271" y="549"/>
                  </a:lnTo>
                  <a:lnTo>
                    <a:pt x="271" y="625"/>
                  </a:lnTo>
                  <a:lnTo>
                    <a:pt x="169" y="625"/>
                  </a:lnTo>
                  <a:lnTo>
                    <a:pt x="169" y="549"/>
                  </a:lnTo>
                  <a:lnTo>
                    <a:pt x="160" y="535"/>
                  </a:lnTo>
                  <a:lnTo>
                    <a:pt x="121" y="535"/>
                  </a:lnTo>
                  <a:lnTo>
                    <a:pt x="121" y="287"/>
                  </a:lnTo>
                  <a:lnTo>
                    <a:pt x="160" y="287"/>
                  </a:lnTo>
                  <a:lnTo>
                    <a:pt x="169" y="273"/>
                  </a:lnTo>
                  <a:lnTo>
                    <a:pt x="169" y="194"/>
                  </a:lnTo>
                  <a:lnTo>
                    <a:pt x="216" y="194"/>
                  </a:lnTo>
                  <a:lnTo>
                    <a:pt x="224" y="185"/>
                  </a:lnTo>
                  <a:lnTo>
                    <a:pt x="224" y="104"/>
                  </a:lnTo>
                  <a:close/>
                  <a:moveTo>
                    <a:pt x="664" y="718"/>
                  </a:moveTo>
                  <a:lnTo>
                    <a:pt x="880" y="718"/>
                  </a:lnTo>
                  <a:lnTo>
                    <a:pt x="889" y="732"/>
                  </a:lnTo>
                  <a:lnTo>
                    <a:pt x="889" y="808"/>
                  </a:lnTo>
                  <a:lnTo>
                    <a:pt x="937" y="808"/>
                  </a:lnTo>
                  <a:lnTo>
                    <a:pt x="944" y="820"/>
                  </a:lnTo>
                  <a:lnTo>
                    <a:pt x="944" y="1163"/>
                  </a:lnTo>
                  <a:lnTo>
                    <a:pt x="937" y="1176"/>
                  </a:lnTo>
                  <a:lnTo>
                    <a:pt x="889" y="1176"/>
                  </a:lnTo>
                  <a:lnTo>
                    <a:pt x="889" y="1251"/>
                  </a:lnTo>
                  <a:lnTo>
                    <a:pt x="880" y="1265"/>
                  </a:lnTo>
                  <a:lnTo>
                    <a:pt x="832" y="1265"/>
                  </a:lnTo>
                  <a:lnTo>
                    <a:pt x="832" y="1346"/>
                  </a:lnTo>
                  <a:lnTo>
                    <a:pt x="824" y="1357"/>
                  </a:lnTo>
                  <a:lnTo>
                    <a:pt x="776" y="1357"/>
                  </a:lnTo>
                  <a:lnTo>
                    <a:pt x="776" y="1434"/>
                  </a:lnTo>
                  <a:lnTo>
                    <a:pt x="768" y="1448"/>
                  </a:lnTo>
                  <a:lnTo>
                    <a:pt x="560" y="1448"/>
                  </a:lnTo>
                  <a:lnTo>
                    <a:pt x="552" y="1434"/>
                  </a:lnTo>
                  <a:lnTo>
                    <a:pt x="552" y="1357"/>
                  </a:lnTo>
                  <a:lnTo>
                    <a:pt x="504" y="1357"/>
                  </a:lnTo>
                  <a:lnTo>
                    <a:pt x="495" y="1346"/>
                  </a:lnTo>
                  <a:lnTo>
                    <a:pt x="495" y="1003"/>
                  </a:lnTo>
                  <a:lnTo>
                    <a:pt x="504" y="989"/>
                  </a:lnTo>
                  <a:lnTo>
                    <a:pt x="552" y="989"/>
                  </a:lnTo>
                  <a:lnTo>
                    <a:pt x="552" y="915"/>
                  </a:lnTo>
                  <a:lnTo>
                    <a:pt x="560" y="901"/>
                  </a:lnTo>
                  <a:lnTo>
                    <a:pt x="601" y="901"/>
                  </a:lnTo>
                  <a:lnTo>
                    <a:pt x="601" y="820"/>
                  </a:lnTo>
                  <a:lnTo>
                    <a:pt x="609" y="808"/>
                  </a:lnTo>
                  <a:lnTo>
                    <a:pt x="656" y="808"/>
                  </a:lnTo>
                  <a:lnTo>
                    <a:pt x="656" y="732"/>
                  </a:lnTo>
                  <a:lnTo>
                    <a:pt x="664" y="718"/>
                  </a:lnTo>
                  <a:close/>
                  <a:moveTo>
                    <a:pt x="720" y="820"/>
                  </a:moveTo>
                  <a:lnTo>
                    <a:pt x="824" y="820"/>
                  </a:lnTo>
                  <a:lnTo>
                    <a:pt x="824" y="901"/>
                  </a:lnTo>
                  <a:lnTo>
                    <a:pt x="832" y="915"/>
                  </a:lnTo>
                  <a:lnTo>
                    <a:pt x="880" y="915"/>
                  </a:lnTo>
                  <a:lnTo>
                    <a:pt x="880" y="1163"/>
                  </a:lnTo>
                  <a:lnTo>
                    <a:pt x="832" y="1163"/>
                  </a:lnTo>
                  <a:lnTo>
                    <a:pt x="824" y="1176"/>
                  </a:lnTo>
                  <a:lnTo>
                    <a:pt x="824" y="1251"/>
                  </a:lnTo>
                  <a:lnTo>
                    <a:pt x="776" y="1251"/>
                  </a:lnTo>
                  <a:lnTo>
                    <a:pt x="768" y="1265"/>
                  </a:lnTo>
                  <a:lnTo>
                    <a:pt x="768" y="1346"/>
                  </a:lnTo>
                  <a:lnTo>
                    <a:pt x="664" y="1346"/>
                  </a:lnTo>
                  <a:lnTo>
                    <a:pt x="664" y="1265"/>
                  </a:lnTo>
                  <a:lnTo>
                    <a:pt x="656" y="1251"/>
                  </a:lnTo>
                  <a:lnTo>
                    <a:pt x="609" y="1251"/>
                  </a:lnTo>
                  <a:lnTo>
                    <a:pt x="609" y="1003"/>
                  </a:lnTo>
                  <a:lnTo>
                    <a:pt x="656" y="1003"/>
                  </a:lnTo>
                  <a:lnTo>
                    <a:pt x="664" y="989"/>
                  </a:lnTo>
                  <a:lnTo>
                    <a:pt x="664" y="915"/>
                  </a:lnTo>
                  <a:lnTo>
                    <a:pt x="713" y="915"/>
                  </a:lnTo>
                  <a:lnTo>
                    <a:pt x="720" y="901"/>
                  </a:lnTo>
                  <a:lnTo>
                    <a:pt x="720" y="820"/>
                  </a:lnTo>
                  <a:close/>
                  <a:moveTo>
                    <a:pt x="169" y="0"/>
                  </a:moveTo>
                  <a:lnTo>
                    <a:pt x="385" y="0"/>
                  </a:lnTo>
                  <a:lnTo>
                    <a:pt x="393" y="11"/>
                  </a:lnTo>
                  <a:lnTo>
                    <a:pt x="393" y="92"/>
                  </a:lnTo>
                  <a:lnTo>
                    <a:pt x="656" y="92"/>
                  </a:lnTo>
                  <a:lnTo>
                    <a:pt x="656" y="11"/>
                  </a:lnTo>
                  <a:lnTo>
                    <a:pt x="664" y="0"/>
                  </a:lnTo>
                  <a:lnTo>
                    <a:pt x="768" y="0"/>
                  </a:lnTo>
                  <a:lnTo>
                    <a:pt x="776" y="11"/>
                  </a:lnTo>
                  <a:lnTo>
                    <a:pt x="776" y="185"/>
                  </a:lnTo>
                  <a:lnTo>
                    <a:pt x="768" y="194"/>
                  </a:lnTo>
                  <a:lnTo>
                    <a:pt x="720" y="194"/>
                  </a:lnTo>
                  <a:lnTo>
                    <a:pt x="720" y="273"/>
                  </a:lnTo>
                  <a:lnTo>
                    <a:pt x="713" y="287"/>
                  </a:lnTo>
                  <a:lnTo>
                    <a:pt x="664" y="287"/>
                  </a:lnTo>
                  <a:lnTo>
                    <a:pt x="664" y="442"/>
                  </a:lnTo>
                  <a:lnTo>
                    <a:pt x="656" y="456"/>
                  </a:lnTo>
                  <a:lnTo>
                    <a:pt x="609" y="456"/>
                  </a:lnTo>
                  <a:lnTo>
                    <a:pt x="609" y="535"/>
                  </a:lnTo>
                  <a:lnTo>
                    <a:pt x="601" y="549"/>
                  </a:lnTo>
                  <a:lnTo>
                    <a:pt x="560" y="549"/>
                  </a:lnTo>
                  <a:lnTo>
                    <a:pt x="560" y="718"/>
                  </a:lnTo>
                  <a:lnTo>
                    <a:pt x="552" y="732"/>
                  </a:lnTo>
                  <a:lnTo>
                    <a:pt x="504" y="732"/>
                  </a:lnTo>
                  <a:lnTo>
                    <a:pt x="504" y="808"/>
                  </a:lnTo>
                  <a:lnTo>
                    <a:pt x="495" y="820"/>
                  </a:lnTo>
                  <a:lnTo>
                    <a:pt x="448" y="820"/>
                  </a:lnTo>
                  <a:lnTo>
                    <a:pt x="448" y="989"/>
                  </a:lnTo>
                  <a:lnTo>
                    <a:pt x="440" y="1003"/>
                  </a:lnTo>
                  <a:lnTo>
                    <a:pt x="393" y="1003"/>
                  </a:lnTo>
                  <a:lnTo>
                    <a:pt x="393" y="1082"/>
                  </a:lnTo>
                  <a:lnTo>
                    <a:pt x="385" y="1096"/>
                  </a:lnTo>
                  <a:lnTo>
                    <a:pt x="335" y="1096"/>
                  </a:lnTo>
                  <a:lnTo>
                    <a:pt x="335" y="1251"/>
                  </a:lnTo>
                  <a:lnTo>
                    <a:pt x="329" y="1265"/>
                  </a:lnTo>
                  <a:lnTo>
                    <a:pt x="279" y="1265"/>
                  </a:lnTo>
                  <a:lnTo>
                    <a:pt x="279" y="1346"/>
                  </a:lnTo>
                  <a:lnTo>
                    <a:pt x="271" y="1357"/>
                  </a:lnTo>
                  <a:lnTo>
                    <a:pt x="224" y="1357"/>
                  </a:lnTo>
                  <a:lnTo>
                    <a:pt x="224" y="1434"/>
                  </a:lnTo>
                  <a:lnTo>
                    <a:pt x="216" y="1448"/>
                  </a:lnTo>
                  <a:lnTo>
                    <a:pt x="121" y="1448"/>
                  </a:lnTo>
                  <a:lnTo>
                    <a:pt x="113" y="1434"/>
                  </a:lnTo>
                  <a:lnTo>
                    <a:pt x="113" y="1357"/>
                  </a:lnTo>
                  <a:lnTo>
                    <a:pt x="121" y="1346"/>
                  </a:lnTo>
                  <a:lnTo>
                    <a:pt x="160" y="1346"/>
                  </a:lnTo>
                  <a:lnTo>
                    <a:pt x="160" y="1265"/>
                  </a:lnTo>
                  <a:lnTo>
                    <a:pt x="169" y="1251"/>
                  </a:lnTo>
                  <a:lnTo>
                    <a:pt x="216" y="1251"/>
                  </a:lnTo>
                  <a:lnTo>
                    <a:pt x="216" y="1176"/>
                  </a:lnTo>
                  <a:lnTo>
                    <a:pt x="224" y="1163"/>
                  </a:lnTo>
                  <a:lnTo>
                    <a:pt x="271" y="1163"/>
                  </a:lnTo>
                  <a:lnTo>
                    <a:pt x="271" y="1003"/>
                  </a:lnTo>
                  <a:lnTo>
                    <a:pt x="279" y="989"/>
                  </a:lnTo>
                  <a:lnTo>
                    <a:pt x="329" y="989"/>
                  </a:lnTo>
                  <a:lnTo>
                    <a:pt x="329" y="915"/>
                  </a:lnTo>
                  <a:lnTo>
                    <a:pt x="335" y="901"/>
                  </a:lnTo>
                  <a:lnTo>
                    <a:pt x="385" y="901"/>
                  </a:lnTo>
                  <a:lnTo>
                    <a:pt x="385" y="732"/>
                  </a:lnTo>
                  <a:lnTo>
                    <a:pt x="393" y="718"/>
                  </a:lnTo>
                  <a:lnTo>
                    <a:pt x="440" y="718"/>
                  </a:lnTo>
                  <a:lnTo>
                    <a:pt x="440" y="639"/>
                  </a:lnTo>
                  <a:lnTo>
                    <a:pt x="448" y="625"/>
                  </a:lnTo>
                  <a:lnTo>
                    <a:pt x="495" y="625"/>
                  </a:lnTo>
                  <a:lnTo>
                    <a:pt x="495" y="456"/>
                  </a:lnTo>
                  <a:lnTo>
                    <a:pt x="504" y="442"/>
                  </a:lnTo>
                  <a:lnTo>
                    <a:pt x="552" y="442"/>
                  </a:lnTo>
                  <a:lnTo>
                    <a:pt x="552" y="379"/>
                  </a:lnTo>
                  <a:lnTo>
                    <a:pt x="560" y="366"/>
                  </a:lnTo>
                  <a:lnTo>
                    <a:pt x="601" y="366"/>
                  </a:lnTo>
                  <a:lnTo>
                    <a:pt x="601" y="194"/>
                  </a:lnTo>
                  <a:lnTo>
                    <a:pt x="448" y="194"/>
                  </a:lnTo>
                  <a:lnTo>
                    <a:pt x="448" y="442"/>
                  </a:lnTo>
                  <a:lnTo>
                    <a:pt x="440" y="456"/>
                  </a:lnTo>
                  <a:lnTo>
                    <a:pt x="393" y="456"/>
                  </a:lnTo>
                  <a:lnTo>
                    <a:pt x="393" y="535"/>
                  </a:lnTo>
                  <a:lnTo>
                    <a:pt x="385" y="549"/>
                  </a:lnTo>
                  <a:lnTo>
                    <a:pt x="335" y="549"/>
                  </a:lnTo>
                  <a:lnTo>
                    <a:pt x="335" y="625"/>
                  </a:lnTo>
                  <a:lnTo>
                    <a:pt x="329" y="639"/>
                  </a:lnTo>
                  <a:lnTo>
                    <a:pt x="279" y="639"/>
                  </a:lnTo>
                  <a:lnTo>
                    <a:pt x="279" y="718"/>
                  </a:lnTo>
                  <a:lnTo>
                    <a:pt x="271" y="732"/>
                  </a:lnTo>
                  <a:lnTo>
                    <a:pt x="63" y="732"/>
                  </a:lnTo>
                  <a:lnTo>
                    <a:pt x="56" y="718"/>
                  </a:lnTo>
                  <a:lnTo>
                    <a:pt x="56" y="639"/>
                  </a:lnTo>
                  <a:lnTo>
                    <a:pt x="8" y="639"/>
                  </a:lnTo>
                  <a:lnTo>
                    <a:pt x="0" y="625"/>
                  </a:lnTo>
                  <a:lnTo>
                    <a:pt x="0" y="287"/>
                  </a:lnTo>
                  <a:lnTo>
                    <a:pt x="8" y="273"/>
                  </a:lnTo>
                  <a:lnTo>
                    <a:pt x="56" y="273"/>
                  </a:lnTo>
                  <a:lnTo>
                    <a:pt x="56" y="194"/>
                  </a:lnTo>
                  <a:lnTo>
                    <a:pt x="63" y="185"/>
                  </a:lnTo>
                  <a:lnTo>
                    <a:pt x="113" y="185"/>
                  </a:lnTo>
                  <a:lnTo>
                    <a:pt x="113" y="104"/>
                  </a:lnTo>
                  <a:lnTo>
                    <a:pt x="121" y="92"/>
                  </a:lnTo>
                  <a:lnTo>
                    <a:pt x="160" y="92"/>
                  </a:lnTo>
                  <a:lnTo>
                    <a:pt x="160" y="1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300" name="Group 12">
            <a:extLst>
              <a:ext uri="{FF2B5EF4-FFF2-40B4-BE49-F238E27FC236}">
                <a16:creationId xmlns:a16="http://schemas.microsoft.com/office/drawing/2014/main" id="{509393B2-443A-5104-7AED-942EA5092C55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3505200"/>
            <a:ext cx="838200" cy="552450"/>
            <a:chOff x="1584" y="2208"/>
            <a:chExt cx="528" cy="348"/>
          </a:xfrm>
        </p:grpSpPr>
        <p:sp>
          <p:nvSpPr>
            <p:cNvPr id="12301" name="Freeform 13">
              <a:extLst>
                <a:ext uri="{FF2B5EF4-FFF2-40B4-BE49-F238E27FC236}">
                  <a16:creationId xmlns:a16="http://schemas.microsoft.com/office/drawing/2014/main" id="{D7224D15-0D00-77DD-3CC3-6C75C9134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208"/>
              <a:ext cx="125" cy="348"/>
            </a:xfrm>
            <a:custGeom>
              <a:avLst/>
              <a:gdLst>
                <a:gd name="T0" fmla="*/ 327 w 556"/>
                <a:gd name="T1" fmla="*/ 0 h 1540"/>
                <a:gd name="T2" fmla="*/ 334 w 556"/>
                <a:gd name="T3" fmla="*/ 91 h 1540"/>
                <a:gd name="T4" fmla="*/ 444 w 556"/>
                <a:gd name="T5" fmla="*/ 102 h 1540"/>
                <a:gd name="T6" fmla="*/ 492 w 556"/>
                <a:gd name="T7" fmla="*/ 183 h 1540"/>
                <a:gd name="T8" fmla="*/ 500 w 556"/>
                <a:gd name="T9" fmla="*/ 626 h 1540"/>
                <a:gd name="T10" fmla="*/ 444 w 556"/>
                <a:gd name="T11" fmla="*/ 640 h 1540"/>
                <a:gd name="T12" fmla="*/ 436 w 556"/>
                <a:gd name="T13" fmla="*/ 823 h 1540"/>
                <a:gd name="T14" fmla="*/ 389 w 556"/>
                <a:gd name="T15" fmla="*/ 899 h 1540"/>
                <a:gd name="T16" fmla="*/ 334 w 556"/>
                <a:gd name="T17" fmla="*/ 911 h 1540"/>
                <a:gd name="T18" fmla="*/ 327 w 556"/>
                <a:gd name="T19" fmla="*/ 1094 h 1540"/>
                <a:gd name="T20" fmla="*/ 277 w 556"/>
                <a:gd name="T21" fmla="*/ 1173 h 1540"/>
                <a:gd name="T22" fmla="*/ 223 w 556"/>
                <a:gd name="T23" fmla="*/ 1187 h 1540"/>
                <a:gd name="T24" fmla="*/ 215 w 556"/>
                <a:gd name="T25" fmla="*/ 1267 h 1540"/>
                <a:gd name="T26" fmla="*/ 168 w 556"/>
                <a:gd name="T27" fmla="*/ 1342 h 1540"/>
                <a:gd name="T28" fmla="*/ 492 w 556"/>
                <a:gd name="T29" fmla="*/ 1267 h 1540"/>
                <a:gd name="T30" fmla="*/ 548 w 556"/>
                <a:gd name="T31" fmla="*/ 1254 h 1540"/>
                <a:gd name="T32" fmla="*/ 555 w 556"/>
                <a:gd name="T33" fmla="*/ 1437 h 1540"/>
                <a:gd name="T34" fmla="*/ 500 w 556"/>
                <a:gd name="T35" fmla="*/ 1448 h 1540"/>
                <a:gd name="T36" fmla="*/ 492 w 556"/>
                <a:gd name="T37" fmla="*/ 1539 h 1540"/>
                <a:gd name="T38" fmla="*/ 0 w 556"/>
                <a:gd name="T39" fmla="*/ 1525 h 1540"/>
                <a:gd name="T40" fmla="*/ 8 w 556"/>
                <a:gd name="T41" fmla="*/ 1342 h 1540"/>
                <a:gd name="T42" fmla="*/ 57 w 556"/>
                <a:gd name="T43" fmla="*/ 1267 h 1540"/>
                <a:gd name="T44" fmla="*/ 112 w 556"/>
                <a:gd name="T45" fmla="*/ 1254 h 1540"/>
                <a:gd name="T46" fmla="*/ 120 w 556"/>
                <a:gd name="T47" fmla="*/ 1173 h 1540"/>
                <a:gd name="T48" fmla="*/ 159 w 556"/>
                <a:gd name="T49" fmla="*/ 1094 h 1540"/>
                <a:gd name="T50" fmla="*/ 215 w 556"/>
                <a:gd name="T51" fmla="*/ 1080 h 1540"/>
                <a:gd name="T52" fmla="*/ 223 w 556"/>
                <a:gd name="T53" fmla="*/ 992 h 1540"/>
                <a:gd name="T54" fmla="*/ 271 w 556"/>
                <a:gd name="T55" fmla="*/ 823 h 1540"/>
                <a:gd name="T56" fmla="*/ 327 w 556"/>
                <a:gd name="T57" fmla="*/ 809 h 1540"/>
                <a:gd name="T58" fmla="*/ 334 w 556"/>
                <a:gd name="T59" fmla="*/ 626 h 1540"/>
                <a:gd name="T60" fmla="*/ 381 w 556"/>
                <a:gd name="T61" fmla="*/ 285 h 1540"/>
                <a:gd name="T62" fmla="*/ 327 w 556"/>
                <a:gd name="T63" fmla="*/ 276 h 1540"/>
                <a:gd name="T64" fmla="*/ 120 w 556"/>
                <a:gd name="T65" fmla="*/ 195 h 1540"/>
                <a:gd name="T66" fmla="*/ 112 w 556"/>
                <a:gd name="T67" fmla="*/ 285 h 1540"/>
                <a:gd name="T68" fmla="*/ 64 w 556"/>
                <a:gd name="T69" fmla="*/ 457 h 1540"/>
                <a:gd name="T70" fmla="*/ 8 w 556"/>
                <a:gd name="T71" fmla="*/ 470 h 1540"/>
                <a:gd name="T72" fmla="*/ 0 w 556"/>
                <a:gd name="T73" fmla="*/ 285 h 1540"/>
                <a:gd name="T74" fmla="*/ 57 w 556"/>
                <a:gd name="T75" fmla="*/ 276 h 1540"/>
                <a:gd name="T76" fmla="*/ 64 w 556"/>
                <a:gd name="T77" fmla="*/ 91 h 1540"/>
                <a:gd name="T78" fmla="*/ 159 w 556"/>
                <a:gd name="T79" fmla="*/ 14 h 1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56" h="1540">
                  <a:moveTo>
                    <a:pt x="168" y="0"/>
                  </a:moveTo>
                  <a:lnTo>
                    <a:pt x="327" y="0"/>
                  </a:lnTo>
                  <a:lnTo>
                    <a:pt x="334" y="14"/>
                  </a:lnTo>
                  <a:lnTo>
                    <a:pt x="334" y="91"/>
                  </a:lnTo>
                  <a:lnTo>
                    <a:pt x="436" y="91"/>
                  </a:lnTo>
                  <a:lnTo>
                    <a:pt x="444" y="102"/>
                  </a:lnTo>
                  <a:lnTo>
                    <a:pt x="444" y="183"/>
                  </a:lnTo>
                  <a:lnTo>
                    <a:pt x="492" y="183"/>
                  </a:lnTo>
                  <a:lnTo>
                    <a:pt x="500" y="195"/>
                  </a:lnTo>
                  <a:lnTo>
                    <a:pt x="500" y="626"/>
                  </a:lnTo>
                  <a:lnTo>
                    <a:pt x="492" y="640"/>
                  </a:lnTo>
                  <a:lnTo>
                    <a:pt x="444" y="640"/>
                  </a:lnTo>
                  <a:lnTo>
                    <a:pt x="444" y="809"/>
                  </a:lnTo>
                  <a:lnTo>
                    <a:pt x="436" y="823"/>
                  </a:lnTo>
                  <a:lnTo>
                    <a:pt x="389" y="823"/>
                  </a:lnTo>
                  <a:lnTo>
                    <a:pt x="389" y="899"/>
                  </a:lnTo>
                  <a:lnTo>
                    <a:pt x="381" y="911"/>
                  </a:lnTo>
                  <a:lnTo>
                    <a:pt x="334" y="911"/>
                  </a:lnTo>
                  <a:lnTo>
                    <a:pt x="334" y="1080"/>
                  </a:lnTo>
                  <a:lnTo>
                    <a:pt x="327" y="1094"/>
                  </a:lnTo>
                  <a:lnTo>
                    <a:pt x="277" y="1094"/>
                  </a:lnTo>
                  <a:lnTo>
                    <a:pt x="277" y="1173"/>
                  </a:lnTo>
                  <a:lnTo>
                    <a:pt x="271" y="1187"/>
                  </a:lnTo>
                  <a:lnTo>
                    <a:pt x="223" y="1187"/>
                  </a:lnTo>
                  <a:lnTo>
                    <a:pt x="223" y="1254"/>
                  </a:lnTo>
                  <a:lnTo>
                    <a:pt x="215" y="1267"/>
                  </a:lnTo>
                  <a:lnTo>
                    <a:pt x="168" y="1267"/>
                  </a:lnTo>
                  <a:lnTo>
                    <a:pt x="168" y="1342"/>
                  </a:lnTo>
                  <a:lnTo>
                    <a:pt x="492" y="1342"/>
                  </a:lnTo>
                  <a:lnTo>
                    <a:pt x="492" y="1267"/>
                  </a:lnTo>
                  <a:lnTo>
                    <a:pt x="500" y="1254"/>
                  </a:lnTo>
                  <a:lnTo>
                    <a:pt x="548" y="1254"/>
                  </a:lnTo>
                  <a:lnTo>
                    <a:pt x="555" y="1267"/>
                  </a:lnTo>
                  <a:lnTo>
                    <a:pt x="555" y="1437"/>
                  </a:lnTo>
                  <a:lnTo>
                    <a:pt x="548" y="1448"/>
                  </a:lnTo>
                  <a:lnTo>
                    <a:pt x="500" y="1448"/>
                  </a:lnTo>
                  <a:lnTo>
                    <a:pt x="500" y="1525"/>
                  </a:lnTo>
                  <a:lnTo>
                    <a:pt x="492" y="1539"/>
                  </a:lnTo>
                  <a:lnTo>
                    <a:pt x="8" y="1539"/>
                  </a:lnTo>
                  <a:lnTo>
                    <a:pt x="0" y="1525"/>
                  </a:lnTo>
                  <a:lnTo>
                    <a:pt x="0" y="1356"/>
                  </a:lnTo>
                  <a:lnTo>
                    <a:pt x="8" y="1342"/>
                  </a:lnTo>
                  <a:lnTo>
                    <a:pt x="57" y="1342"/>
                  </a:lnTo>
                  <a:lnTo>
                    <a:pt x="57" y="1267"/>
                  </a:lnTo>
                  <a:lnTo>
                    <a:pt x="64" y="1254"/>
                  </a:lnTo>
                  <a:lnTo>
                    <a:pt x="112" y="1254"/>
                  </a:lnTo>
                  <a:lnTo>
                    <a:pt x="112" y="1187"/>
                  </a:lnTo>
                  <a:lnTo>
                    <a:pt x="120" y="1173"/>
                  </a:lnTo>
                  <a:lnTo>
                    <a:pt x="159" y="1173"/>
                  </a:lnTo>
                  <a:lnTo>
                    <a:pt x="159" y="1094"/>
                  </a:lnTo>
                  <a:lnTo>
                    <a:pt x="168" y="1080"/>
                  </a:lnTo>
                  <a:lnTo>
                    <a:pt x="215" y="1080"/>
                  </a:lnTo>
                  <a:lnTo>
                    <a:pt x="215" y="1006"/>
                  </a:lnTo>
                  <a:lnTo>
                    <a:pt x="223" y="992"/>
                  </a:lnTo>
                  <a:lnTo>
                    <a:pt x="271" y="992"/>
                  </a:lnTo>
                  <a:lnTo>
                    <a:pt x="271" y="823"/>
                  </a:lnTo>
                  <a:lnTo>
                    <a:pt x="277" y="809"/>
                  </a:lnTo>
                  <a:lnTo>
                    <a:pt x="327" y="809"/>
                  </a:lnTo>
                  <a:lnTo>
                    <a:pt x="327" y="640"/>
                  </a:lnTo>
                  <a:lnTo>
                    <a:pt x="334" y="626"/>
                  </a:lnTo>
                  <a:lnTo>
                    <a:pt x="381" y="626"/>
                  </a:lnTo>
                  <a:lnTo>
                    <a:pt x="381" y="285"/>
                  </a:lnTo>
                  <a:lnTo>
                    <a:pt x="334" y="285"/>
                  </a:lnTo>
                  <a:lnTo>
                    <a:pt x="327" y="276"/>
                  </a:lnTo>
                  <a:lnTo>
                    <a:pt x="327" y="195"/>
                  </a:lnTo>
                  <a:lnTo>
                    <a:pt x="120" y="195"/>
                  </a:lnTo>
                  <a:lnTo>
                    <a:pt x="120" y="276"/>
                  </a:lnTo>
                  <a:lnTo>
                    <a:pt x="112" y="285"/>
                  </a:lnTo>
                  <a:lnTo>
                    <a:pt x="64" y="285"/>
                  </a:lnTo>
                  <a:lnTo>
                    <a:pt x="64" y="457"/>
                  </a:lnTo>
                  <a:lnTo>
                    <a:pt x="57" y="470"/>
                  </a:lnTo>
                  <a:lnTo>
                    <a:pt x="8" y="470"/>
                  </a:lnTo>
                  <a:lnTo>
                    <a:pt x="0" y="457"/>
                  </a:lnTo>
                  <a:lnTo>
                    <a:pt x="0" y="285"/>
                  </a:lnTo>
                  <a:lnTo>
                    <a:pt x="8" y="276"/>
                  </a:lnTo>
                  <a:lnTo>
                    <a:pt x="57" y="276"/>
                  </a:lnTo>
                  <a:lnTo>
                    <a:pt x="57" y="102"/>
                  </a:lnTo>
                  <a:lnTo>
                    <a:pt x="64" y="91"/>
                  </a:lnTo>
                  <a:lnTo>
                    <a:pt x="159" y="91"/>
                  </a:lnTo>
                  <a:lnTo>
                    <a:pt x="159" y="14"/>
                  </a:lnTo>
                  <a:lnTo>
                    <a:pt x="168" y="0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2" name="Freeform 14">
              <a:extLst>
                <a:ext uri="{FF2B5EF4-FFF2-40B4-BE49-F238E27FC236}">
                  <a16:creationId xmlns:a16="http://schemas.microsoft.com/office/drawing/2014/main" id="{AA7CB455-79E6-5654-C9F0-D1F165945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" y="2208"/>
              <a:ext cx="125" cy="348"/>
            </a:xfrm>
            <a:custGeom>
              <a:avLst/>
              <a:gdLst>
                <a:gd name="T0" fmla="*/ 325 w 556"/>
                <a:gd name="T1" fmla="*/ 102 h 1540"/>
                <a:gd name="T2" fmla="*/ 332 w 556"/>
                <a:gd name="T3" fmla="*/ 195 h 1540"/>
                <a:gd name="T4" fmla="*/ 379 w 556"/>
                <a:gd name="T5" fmla="*/ 457 h 1540"/>
                <a:gd name="T6" fmla="*/ 325 w 556"/>
                <a:gd name="T7" fmla="*/ 470 h 1540"/>
                <a:gd name="T8" fmla="*/ 223 w 556"/>
                <a:gd name="T9" fmla="*/ 533 h 1540"/>
                <a:gd name="T10" fmla="*/ 214 w 556"/>
                <a:gd name="T11" fmla="*/ 457 h 1540"/>
                <a:gd name="T12" fmla="*/ 167 w 556"/>
                <a:gd name="T13" fmla="*/ 195 h 1540"/>
                <a:gd name="T14" fmla="*/ 223 w 556"/>
                <a:gd name="T15" fmla="*/ 183 h 1540"/>
                <a:gd name="T16" fmla="*/ 223 w 556"/>
                <a:gd name="T17" fmla="*/ 730 h 1540"/>
                <a:gd name="T18" fmla="*/ 270 w 556"/>
                <a:gd name="T19" fmla="*/ 809 h 1540"/>
                <a:gd name="T20" fmla="*/ 379 w 556"/>
                <a:gd name="T21" fmla="*/ 823 h 1540"/>
                <a:gd name="T22" fmla="*/ 387 w 556"/>
                <a:gd name="T23" fmla="*/ 1006 h 1540"/>
                <a:gd name="T24" fmla="*/ 436 w 556"/>
                <a:gd name="T25" fmla="*/ 1254 h 1540"/>
                <a:gd name="T26" fmla="*/ 379 w 556"/>
                <a:gd name="T27" fmla="*/ 1267 h 1540"/>
                <a:gd name="T28" fmla="*/ 332 w 556"/>
                <a:gd name="T29" fmla="*/ 1342 h 1540"/>
                <a:gd name="T30" fmla="*/ 325 w 556"/>
                <a:gd name="T31" fmla="*/ 1437 h 1540"/>
                <a:gd name="T32" fmla="*/ 223 w 556"/>
                <a:gd name="T33" fmla="*/ 1356 h 1540"/>
                <a:gd name="T34" fmla="*/ 167 w 556"/>
                <a:gd name="T35" fmla="*/ 1342 h 1540"/>
                <a:gd name="T36" fmla="*/ 159 w 556"/>
                <a:gd name="T37" fmla="*/ 1254 h 1540"/>
                <a:gd name="T38" fmla="*/ 119 w 556"/>
                <a:gd name="T39" fmla="*/ 911 h 1540"/>
                <a:gd name="T40" fmla="*/ 167 w 556"/>
                <a:gd name="T41" fmla="*/ 899 h 1540"/>
                <a:gd name="T42" fmla="*/ 214 w 556"/>
                <a:gd name="T43" fmla="*/ 823 h 1540"/>
                <a:gd name="T44" fmla="*/ 223 w 556"/>
                <a:gd name="T45" fmla="*/ 730 h 1540"/>
                <a:gd name="T46" fmla="*/ 379 w 556"/>
                <a:gd name="T47" fmla="*/ 0 h 1540"/>
                <a:gd name="T48" fmla="*/ 387 w 556"/>
                <a:gd name="T49" fmla="*/ 91 h 1540"/>
                <a:gd name="T50" fmla="*/ 444 w 556"/>
                <a:gd name="T51" fmla="*/ 102 h 1540"/>
                <a:gd name="T52" fmla="*/ 491 w 556"/>
                <a:gd name="T53" fmla="*/ 183 h 1540"/>
                <a:gd name="T54" fmla="*/ 499 w 556"/>
                <a:gd name="T55" fmla="*/ 457 h 1540"/>
                <a:gd name="T56" fmla="*/ 444 w 556"/>
                <a:gd name="T57" fmla="*/ 470 h 1540"/>
                <a:gd name="T58" fmla="*/ 436 w 556"/>
                <a:gd name="T59" fmla="*/ 547 h 1540"/>
                <a:gd name="T60" fmla="*/ 387 w 556"/>
                <a:gd name="T61" fmla="*/ 716 h 1540"/>
                <a:gd name="T62" fmla="*/ 444 w 556"/>
                <a:gd name="T63" fmla="*/ 730 h 1540"/>
                <a:gd name="T64" fmla="*/ 491 w 556"/>
                <a:gd name="T65" fmla="*/ 809 h 1540"/>
                <a:gd name="T66" fmla="*/ 499 w 556"/>
                <a:gd name="T67" fmla="*/ 899 h 1540"/>
                <a:gd name="T68" fmla="*/ 555 w 556"/>
                <a:gd name="T69" fmla="*/ 911 h 1540"/>
                <a:gd name="T70" fmla="*/ 547 w 556"/>
                <a:gd name="T71" fmla="*/ 1267 h 1540"/>
                <a:gd name="T72" fmla="*/ 499 w 556"/>
                <a:gd name="T73" fmla="*/ 1437 h 1540"/>
                <a:gd name="T74" fmla="*/ 387 w 556"/>
                <a:gd name="T75" fmla="*/ 1448 h 1540"/>
                <a:gd name="T76" fmla="*/ 379 w 556"/>
                <a:gd name="T77" fmla="*/ 1539 h 1540"/>
                <a:gd name="T78" fmla="*/ 159 w 556"/>
                <a:gd name="T79" fmla="*/ 1525 h 1540"/>
                <a:gd name="T80" fmla="*/ 63 w 556"/>
                <a:gd name="T81" fmla="*/ 1448 h 1540"/>
                <a:gd name="T82" fmla="*/ 55 w 556"/>
                <a:gd name="T83" fmla="*/ 1356 h 1540"/>
                <a:gd name="T84" fmla="*/ 0 w 556"/>
                <a:gd name="T85" fmla="*/ 1342 h 1540"/>
                <a:gd name="T86" fmla="*/ 8 w 556"/>
                <a:gd name="T87" fmla="*/ 992 h 1540"/>
                <a:gd name="T88" fmla="*/ 55 w 556"/>
                <a:gd name="T89" fmla="*/ 823 h 1540"/>
                <a:gd name="T90" fmla="*/ 110 w 556"/>
                <a:gd name="T91" fmla="*/ 809 h 1540"/>
                <a:gd name="T92" fmla="*/ 119 w 556"/>
                <a:gd name="T93" fmla="*/ 716 h 1540"/>
                <a:gd name="T94" fmla="*/ 159 w 556"/>
                <a:gd name="T95" fmla="*/ 547 h 1540"/>
                <a:gd name="T96" fmla="*/ 110 w 556"/>
                <a:gd name="T97" fmla="*/ 533 h 1540"/>
                <a:gd name="T98" fmla="*/ 63 w 556"/>
                <a:gd name="T99" fmla="*/ 470 h 1540"/>
                <a:gd name="T100" fmla="*/ 55 w 556"/>
                <a:gd name="T101" fmla="*/ 195 h 1540"/>
                <a:gd name="T102" fmla="*/ 110 w 556"/>
                <a:gd name="T103" fmla="*/ 183 h 1540"/>
                <a:gd name="T104" fmla="*/ 119 w 556"/>
                <a:gd name="T105" fmla="*/ 91 h 1540"/>
                <a:gd name="T106" fmla="*/ 159 w 556"/>
                <a:gd name="T107" fmla="*/ 14 h 1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56" h="1540">
                  <a:moveTo>
                    <a:pt x="223" y="102"/>
                  </a:moveTo>
                  <a:lnTo>
                    <a:pt x="325" y="102"/>
                  </a:lnTo>
                  <a:lnTo>
                    <a:pt x="325" y="183"/>
                  </a:lnTo>
                  <a:lnTo>
                    <a:pt x="332" y="195"/>
                  </a:lnTo>
                  <a:lnTo>
                    <a:pt x="379" y="195"/>
                  </a:lnTo>
                  <a:lnTo>
                    <a:pt x="379" y="457"/>
                  </a:lnTo>
                  <a:lnTo>
                    <a:pt x="332" y="457"/>
                  </a:lnTo>
                  <a:lnTo>
                    <a:pt x="325" y="470"/>
                  </a:lnTo>
                  <a:lnTo>
                    <a:pt x="325" y="533"/>
                  </a:lnTo>
                  <a:lnTo>
                    <a:pt x="223" y="533"/>
                  </a:lnTo>
                  <a:lnTo>
                    <a:pt x="223" y="470"/>
                  </a:lnTo>
                  <a:lnTo>
                    <a:pt x="214" y="457"/>
                  </a:lnTo>
                  <a:lnTo>
                    <a:pt x="167" y="457"/>
                  </a:lnTo>
                  <a:lnTo>
                    <a:pt x="167" y="195"/>
                  </a:lnTo>
                  <a:lnTo>
                    <a:pt x="214" y="195"/>
                  </a:lnTo>
                  <a:lnTo>
                    <a:pt x="223" y="183"/>
                  </a:lnTo>
                  <a:lnTo>
                    <a:pt x="223" y="102"/>
                  </a:lnTo>
                  <a:close/>
                  <a:moveTo>
                    <a:pt x="223" y="730"/>
                  </a:moveTo>
                  <a:lnTo>
                    <a:pt x="270" y="730"/>
                  </a:lnTo>
                  <a:lnTo>
                    <a:pt x="270" y="809"/>
                  </a:lnTo>
                  <a:lnTo>
                    <a:pt x="277" y="823"/>
                  </a:lnTo>
                  <a:lnTo>
                    <a:pt x="379" y="823"/>
                  </a:lnTo>
                  <a:lnTo>
                    <a:pt x="379" y="992"/>
                  </a:lnTo>
                  <a:lnTo>
                    <a:pt x="387" y="1006"/>
                  </a:lnTo>
                  <a:lnTo>
                    <a:pt x="436" y="1006"/>
                  </a:lnTo>
                  <a:lnTo>
                    <a:pt x="436" y="1254"/>
                  </a:lnTo>
                  <a:lnTo>
                    <a:pt x="387" y="1254"/>
                  </a:lnTo>
                  <a:lnTo>
                    <a:pt x="379" y="1267"/>
                  </a:lnTo>
                  <a:lnTo>
                    <a:pt x="379" y="1342"/>
                  </a:lnTo>
                  <a:lnTo>
                    <a:pt x="332" y="1342"/>
                  </a:lnTo>
                  <a:lnTo>
                    <a:pt x="325" y="1356"/>
                  </a:lnTo>
                  <a:lnTo>
                    <a:pt x="325" y="1437"/>
                  </a:lnTo>
                  <a:lnTo>
                    <a:pt x="223" y="1437"/>
                  </a:lnTo>
                  <a:lnTo>
                    <a:pt x="223" y="1356"/>
                  </a:lnTo>
                  <a:lnTo>
                    <a:pt x="214" y="1342"/>
                  </a:lnTo>
                  <a:lnTo>
                    <a:pt x="167" y="1342"/>
                  </a:lnTo>
                  <a:lnTo>
                    <a:pt x="167" y="1267"/>
                  </a:lnTo>
                  <a:lnTo>
                    <a:pt x="159" y="1254"/>
                  </a:lnTo>
                  <a:lnTo>
                    <a:pt x="119" y="1254"/>
                  </a:lnTo>
                  <a:lnTo>
                    <a:pt x="119" y="911"/>
                  </a:lnTo>
                  <a:lnTo>
                    <a:pt x="159" y="911"/>
                  </a:lnTo>
                  <a:lnTo>
                    <a:pt x="167" y="899"/>
                  </a:lnTo>
                  <a:lnTo>
                    <a:pt x="167" y="823"/>
                  </a:lnTo>
                  <a:lnTo>
                    <a:pt x="214" y="823"/>
                  </a:lnTo>
                  <a:lnTo>
                    <a:pt x="223" y="809"/>
                  </a:lnTo>
                  <a:lnTo>
                    <a:pt x="223" y="730"/>
                  </a:lnTo>
                  <a:close/>
                  <a:moveTo>
                    <a:pt x="167" y="0"/>
                  </a:moveTo>
                  <a:lnTo>
                    <a:pt x="379" y="0"/>
                  </a:lnTo>
                  <a:lnTo>
                    <a:pt x="387" y="14"/>
                  </a:lnTo>
                  <a:lnTo>
                    <a:pt x="387" y="91"/>
                  </a:lnTo>
                  <a:lnTo>
                    <a:pt x="436" y="91"/>
                  </a:lnTo>
                  <a:lnTo>
                    <a:pt x="444" y="102"/>
                  </a:lnTo>
                  <a:lnTo>
                    <a:pt x="444" y="183"/>
                  </a:lnTo>
                  <a:lnTo>
                    <a:pt x="491" y="183"/>
                  </a:lnTo>
                  <a:lnTo>
                    <a:pt x="499" y="195"/>
                  </a:lnTo>
                  <a:lnTo>
                    <a:pt x="499" y="457"/>
                  </a:lnTo>
                  <a:lnTo>
                    <a:pt x="491" y="470"/>
                  </a:lnTo>
                  <a:lnTo>
                    <a:pt x="444" y="470"/>
                  </a:lnTo>
                  <a:lnTo>
                    <a:pt x="444" y="533"/>
                  </a:lnTo>
                  <a:lnTo>
                    <a:pt x="436" y="547"/>
                  </a:lnTo>
                  <a:lnTo>
                    <a:pt x="387" y="547"/>
                  </a:lnTo>
                  <a:lnTo>
                    <a:pt x="387" y="716"/>
                  </a:lnTo>
                  <a:lnTo>
                    <a:pt x="436" y="716"/>
                  </a:lnTo>
                  <a:lnTo>
                    <a:pt x="444" y="730"/>
                  </a:lnTo>
                  <a:lnTo>
                    <a:pt x="444" y="809"/>
                  </a:lnTo>
                  <a:lnTo>
                    <a:pt x="491" y="809"/>
                  </a:lnTo>
                  <a:lnTo>
                    <a:pt x="499" y="823"/>
                  </a:lnTo>
                  <a:lnTo>
                    <a:pt x="499" y="899"/>
                  </a:lnTo>
                  <a:lnTo>
                    <a:pt x="547" y="899"/>
                  </a:lnTo>
                  <a:lnTo>
                    <a:pt x="555" y="911"/>
                  </a:lnTo>
                  <a:lnTo>
                    <a:pt x="555" y="1254"/>
                  </a:lnTo>
                  <a:lnTo>
                    <a:pt x="547" y="1267"/>
                  </a:lnTo>
                  <a:lnTo>
                    <a:pt x="499" y="1267"/>
                  </a:lnTo>
                  <a:lnTo>
                    <a:pt x="499" y="1437"/>
                  </a:lnTo>
                  <a:lnTo>
                    <a:pt x="491" y="1448"/>
                  </a:lnTo>
                  <a:lnTo>
                    <a:pt x="387" y="1448"/>
                  </a:lnTo>
                  <a:lnTo>
                    <a:pt x="387" y="1525"/>
                  </a:lnTo>
                  <a:lnTo>
                    <a:pt x="379" y="1539"/>
                  </a:lnTo>
                  <a:lnTo>
                    <a:pt x="167" y="1539"/>
                  </a:lnTo>
                  <a:lnTo>
                    <a:pt x="159" y="1525"/>
                  </a:lnTo>
                  <a:lnTo>
                    <a:pt x="159" y="1448"/>
                  </a:lnTo>
                  <a:lnTo>
                    <a:pt x="63" y="1448"/>
                  </a:lnTo>
                  <a:lnTo>
                    <a:pt x="55" y="1437"/>
                  </a:lnTo>
                  <a:lnTo>
                    <a:pt x="55" y="1356"/>
                  </a:lnTo>
                  <a:lnTo>
                    <a:pt x="8" y="1356"/>
                  </a:lnTo>
                  <a:lnTo>
                    <a:pt x="0" y="1342"/>
                  </a:lnTo>
                  <a:lnTo>
                    <a:pt x="0" y="1006"/>
                  </a:lnTo>
                  <a:lnTo>
                    <a:pt x="8" y="992"/>
                  </a:lnTo>
                  <a:lnTo>
                    <a:pt x="55" y="992"/>
                  </a:lnTo>
                  <a:lnTo>
                    <a:pt x="55" y="823"/>
                  </a:lnTo>
                  <a:lnTo>
                    <a:pt x="63" y="809"/>
                  </a:lnTo>
                  <a:lnTo>
                    <a:pt x="110" y="809"/>
                  </a:lnTo>
                  <a:lnTo>
                    <a:pt x="110" y="730"/>
                  </a:lnTo>
                  <a:lnTo>
                    <a:pt x="119" y="716"/>
                  </a:lnTo>
                  <a:lnTo>
                    <a:pt x="159" y="716"/>
                  </a:lnTo>
                  <a:lnTo>
                    <a:pt x="159" y="547"/>
                  </a:lnTo>
                  <a:lnTo>
                    <a:pt x="119" y="547"/>
                  </a:lnTo>
                  <a:lnTo>
                    <a:pt x="110" y="533"/>
                  </a:lnTo>
                  <a:lnTo>
                    <a:pt x="110" y="470"/>
                  </a:lnTo>
                  <a:lnTo>
                    <a:pt x="63" y="470"/>
                  </a:lnTo>
                  <a:lnTo>
                    <a:pt x="55" y="457"/>
                  </a:lnTo>
                  <a:lnTo>
                    <a:pt x="55" y="195"/>
                  </a:lnTo>
                  <a:lnTo>
                    <a:pt x="63" y="183"/>
                  </a:lnTo>
                  <a:lnTo>
                    <a:pt x="110" y="183"/>
                  </a:lnTo>
                  <a:lnTo>
                    <a:pt x="110" y="102"/>
                  </a:lnTo>
                  <a:lnTo>
                    <a:pt x="119" y="91"/>
                  </a:lnTo>
                  <a:lnTo>
                    <a:pt x="159" y="91"/>
                  </a:lnTo>
                  <a:lnTo>
                    <a:pt x="159" y="14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3" name="Freeform 15">
              <a:extLst>
                <a:ext uri="{FF2B5EF4-FFF2-40B4-BE49-F238E27FC236}">
                  <a16:creationId xmlns:a16="http://schemas.microsoft.com/office/drawing/2014/main" id="{63A5C6FE-D5D1-3089-FD67-E6AD3F114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9" y="2229"/>
              <a:ext cx="213" cy="328"/>
            </a:xfrm>
            <a:custGeom>
              <a:avLst/>
              <a:gdLst>
                <a:gd name="T0" fmla="*/ 328 w 945"/>
                <a:gd name="T1" fmla="*/ 185 h 1449"/>
                <a:gd name="T2" fmla="*/ 385 w 945"/>
                <a:gd name="T3" fmla="*/ 442 h 1449"/>
                <a:gd name="T4" fmla="*/ 328 w 945"/>
                <a:gd name="T5" fmla="*/ 535 h 1449"/>
                <a:gd name="T6" fmla="*/ 271 w 945"/>
                <a:gd name="T7" fmla="*/ 625 h 1449"/>
                <a:gd name="T8" fmla="*/ 160 w 945"/>
                <a:gd name="T9" fmla="*/ 535 h 1449"/>
                <a:gd name="T10" fmla="*/ 160 w 945"/>
                <a:gd name="T11" fmla="*/ 287 h 1449"/>
                <a:gd name="T12" fmla="*/ 216 w 945"/>
                <a:gd name="T13" fmla="*/ 194 h 1449"/>
                <a:gd name="T14" fmla="*/ 664 w 945"/>
                <a:gd name="T15" fmla="*/ 718 h 1449"/>
                <a:gd name="T16" fmla="*/ 889 w 945"/>
                <a:gd name="T17" fmla="*/ 808 h 1449"/>
                <a:gd name="T18" fmla="*/ 944 w 945"/>
                <a:gd name="T19" fmla="*/ 1163 h 1449"/>
                <a:gd name="T20" fmla="*/ 889 w 945"/>
                <a:gd name="T21" fmla="*/ 1251 h 1449"/>
                <a:gd name="T22" fmla="*/ 832 w 945"/>
                <a:gd name="T23" fmla="*/ 1346 h 1449"/>
                <a:gd name="T24" fmla="*/ 776 w 945"/>
                <a:gd name="T25" fmla="*/ 1434 h 1449"/>
                <a:gd name="T26" fmla="*/ 551 w 945"/>
                <a:gd name="T27" fmla="*/ 1434 h 1449"/>
                <a:gd name="T28" fmla="*/ 495 w 945"/>
                <a:gd name="T29" fmla="*/ 1346 h 1449"/>
                <a:gd name="T30" fmla="*/ 551 w 945"/>
                <a:gd name="T31" fmla="*/ 989 h 1449"/>
                <a:gd name="T32" fmla="*/ 601 w 945"/>
                <a:gd name="T33" fmla="*/ 901 h 1449"/>
                <a:gd name="T34" fmla="*/ 656 w 945"/>
                <a:gd name="T35" fmla="*/ 808 h 1449"/>
                <a:gd name="T36" fmla="*/ 720 w 945"/>
                <a:gd name="T37" fmla="*/ 820 h 1449"/>
                <a:gd name="T38" fmla="*/ 832 w 945"/>
                <a:gd name="T39" fmla="*/ 915 h 1449"/>
                <a:gd name="T40" fmla="*/ 832 w 945"/>
                <a:gd name="T41" fmla="*/ 1163 h 1449"/>
                <a:gd name="T42" fmla="*/ 776 w 945"/>
                <a:gd name="T43" fmla="*/ 1251 h 1449"/>
                <a:gd name="T44" fmla="*/ 664 w 945"/>
                <a:gd name="T45" fmla="*/ 1346 h 1449"/>
                <a:gd name="T46" fmla="*/ 609 w 945"/>
                <a:gd name="T47" fmla="*/ 1251 h 1449"/>
                <a:gd name="T48" fmla="*/ 664 w 945"/>
                <a:gd name="T49" fmla="*/ 989 h 1449"/>
                <a:gd name="T50" fmla="*/ 720 w 945"/>
                <a:gd name="T51" fmla="*/ 901 h 1449"/>
                <a:gd name="T52" fmla="*/ 385 w 945"/>
                <a:gd name="T53" fmla="*/ 0 h 1449"/>
                <a:gd name="T54" fmla="*/ 656 w 945"/>
                <a:gd name="T55" fmla="*/ 92 h 1449"/>
                <a:gd name="T56" fmla="*/ 768 w 945"/>
                <a:gd name="T57" fmla="*/ 0 h 1449"/>
                <a:gd name="T58" fmla="*/ 768 w 945"/>
                <a:gd name="T59" fmla="*/ 194 h 1449"/>
                <a:gd name="T60" fmla="*/ 711 w 945"/>
                <a:gd name="T61" fmla="*/ 287 h 1449"/>
                <a:gd name="T62" fmla="*/ 656 w 945"/>
                <a:gd name="T63" fmla="*/ 456 h 1449"/>
                <a:gd name="T64" fmla="*/ 601 w 945"/>
                <a:gd name="T65" fmla="*/ 549 h 1449"/>
                <a:gd name="T66" fmla="*/ 551 w 945"/>
                <a:gd name="T67" fmla="*/ 732 h 1449"/>
                <a:gd name="T68" fmla="*/ 495 w 945"/>
                <a:gd name="T69" fmla="*/ 820 h 1449"/>
                <a:gd name="T70" fmla="*/ 440 w 945"/>
                <a:gd name="T71" fmla="*/ 1003 h 1449"/>
                <a:gd name="T72" fmla="*/ 385 w 945"/>
                <a:gd name="T73" fmla="*/ 1096 h 1449"/>
                <a:gd name="T74" fmla="*/ 328 w 945"/>
                <a:gd name="T75" fmla="*/ 1265 h 1449"/>
                <a:gd name="T76" fmla="*/ 271 w 945"/>
                <a:gd name="T77" fmla="*/ 1357 h 1449"/>
                <a:gd name="T78" fmla="*/ 216 w 945"/>
                <a:gd name="T79" fmla="*/ 1448 h 1449"/>
                <a:gd name="T80" fmla="*/ 112 w 945"/>
                <a:gd name="T81" fmla="*/ 1357 h 1449"/>
                <a:gd name="T82" fmla="*/ 160 w 945"/>
                <a:gd name="T83" fmla="*/ 1265 h 1449"/>
                <a:gd name="T84" fmla="*/ 216 w 945"/>
                <a:gd name="T85" fmla="*/ 1176 h 1449"/>
                <a:gd name="T86" fmla="*/ 271 w 945"/>
                <a:gd name="T87" fmla="*/ 1003 h 1449"/>
                <a:gd name="T88" fmla="*/ 328 w 945"/>
                <a:gd name="T89" fmla="*/ 915 h 1449"/>
                <a:gd name="T90" fmla="*/ 385 w 945"/>
                <a:gd name="T91" fmla="*/ 732 h 1449"/>
                <a:gd name="T92" fmla="*/ 440 w 945"/>
                <a:gd name="T93" fmla="*/ 639 h 1449"/>
                <a:gd name="T94" fmla="*/ 495 w 945"/>
                <a:gd name="T95" fmla="*/ 456 h 1449"/>
                <a:gd name="T96" fmla="*/ 551 w 945"/>
                <a:gd name="T97" fmla="*/ 379 h 1449"/>
                <a:gd name="T98" fmla="*/ 601 w 945"/>
                <a:gd name="T99" fmla="*/ 194 h 1449"/>
                <a:gd name="T100" fmla="*/ 440 w 945"/>
                <a:gd name="T101" fmla="*/ 456 h 1449"/>
                <a:gd name="T102" fmla="*/ 385 w 945"/>
                <a:gd name="T103" fmla="*/ 549 h 1449"/>
                <a:gd name="T104" fmla="*/ 328 w 945"/>
                <a:gd name="T105" fmla="*/ 639 h 1449"/>
                <a:gd name="T106" fmla="*/ 271 w 945"/>
                <a:gd name="T107" fmla="*/ 732 h 1449"/>
                <a:gd name="T108" fmla="*/ 56 w 945"/>
                <a:gd name="T109" fmla="*/ 639 h 1449"/>
                <a:gd name="T110" fmla="*/ 0 w 945"/>
                <a:gd name="T111" fmla="*/ 287 h 1449"/>
                <a:gd name="T112" fmla="*/ 56 w 945"/>
                <a:gd name="T113" fmla="*/ 194 h 1449"/>
                <a:gd name="T114" fmla="*/ 112 w 945"/>
                <a:gd name="T115" fmla="*/ 104 h 1449"/>
                <a:gd name="T116" fmla="*/ 160 w 945"/>
                <a:gd name="T117" fmla="*/ 11 h 1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45" h="1449">
                  <a:moveTo>
                    <a:pt x="224" y="104"/>
                  </a:moveTo>
                  <a:lnTo>
                    <a:pt x="328" y="104"/>
                  </a:lnTo>
                  <a:lnTo>
                    <a:pt x="328" y="185"/>
                  </a:lnTo>
                  <a:lnTo>
                    <a:pt x="335" y="194"/>
                  </a:lnTo>
                  <a:lnTo>
                    <a:pt x="385" y="194"/>
                  </a:lnTo>
                  <a:lnTo>
                    <a:pt x="385" y="442"/>
                  </a:lnTo>
                  <a:lnTo>
                    <a:pt x="335" y="442"/>
                  </a:lnTo>
                  <a:lnTo>
                    <a:pt x="328" y="456"/>
                  </a:lnTo>
                  <a:lnTo>
                    <a:pt x="328" y="535"/>
                  </a:lnTo>
                  <a:lnTo>
                    <a:pt x="279" y="535"/>
                  </a:lnTo>
                  <a:lnTo>
                    <a:pt x="271" y="549"/>
                  </a:lnTo>
                  <a:lnTo>
                    <a:pt x="271" y="625"/>
                  </a:lnTo>
                  <a:lnTo>
                    <a:pt x="167" y="625"/>
                  </a:lnTo>
                  <a:lnTo>
                    <a:pt x="167" y="549"/>
                  </a:lnTo>
                  <a:lnTo>
                    <a:pt x="160" y="535"/>
                  </a:lnTo>
                  <a:lnTo>
                    <a:pt x="120" y="535"/>
                  </a:lnTo>
                  <a:lnTo>
                    <a:pt x="120" y="287"/>
                  </a:lnTo>
                  <a:lnTo>
                    <a:pt x="160" y="287"/>
                  </a:lnTo>
                  <a:lnTo>
                    <a:pt x="167" y="273"/>
                  </a:lnTo>
                  <a:lnTo>
                    <a:pt x="167" y="194"/>
                  </a:lnTo>
                  <a:lnTo>
                    <a:pt x="216" y="194"/>
                  </a:lnTo>
                  <a:lnTo>
                    <a:pt x="224" y="185"/>
                  </a:lnTo>
                  <a:lnTo>
                    <a:pt x="224" y="104"/>
                  </a:lnTo>
                  <a:close/>
                  <a:moveTo>
                    <a:pt x="664" y="718"/>
                  </a:moveTo>
                  <a:lnTo>
                    <a:pt x="880" y="718"/>
                  </a:lnTo>
                  <a:lnTo>
                    <a:pt x="889" y="732"/>
                  </a:lnTo>
                  <a:lnTo>
                    <a:pt x="889" y="808"/>
                  </a:lnTo>
                  <a:lnTo>
                    <a:pt x="936" y="808"/>
                  </a:lnTo>
                  <a:lnTo>
                    <a:pt x="944" y="820"/>
                  </a:lnTo>
                  <a:lnTo>
                    <a:pt x="944" y="1163"/>
                  </a:lnTo>
                  <a:lnTo>
                    <a:pt x="936" y="1176"/>
                  </a:lnTo>
                  <a:lnTo>
                    <a:pt x="889" y="1176"/>
                  </a:lnTo>
                  <a:lnTo>
                    <a:pt x="889" y="1251"/>
                  </a:lnTo>
                  <a:lnTo>
                    <a:pt x="880" y="1265"/>
                  </a:lnTo>
                  <a:lnTo>
                    <a:pt x="832" y="1265"/>
                  </a:lnTo>
                  <a:lnTo>
                    <a:pt x="832" y="1346"/>
                  </a:lnTo>
                  <a:lnTo>
                    <a:pt x="824" y="1357"/>
                  </a:lnTo>
                  <a:lnTo>
                    <a:pt x="776" y="1357"/>
                  </a:lnTo>
                  <a:lnTo>
                    <a:pt x="776" y="1434"/>
                  </a:lnTo>
                  <a:lnTo>
                    <a:pt x="768" y="1448"/>
                  </a:lnTo>
                  <a:lnTo>
                    <a:pt x="559" y="1448"/>
                  </a:lnTo>
                  <a:lnTo>
                    <a:pt x="551" y="1434"/>
                  </a:lnTo>
                  <a:lnTo>
                    <a:pt x="551" y="1357"/>
                  </a:lnTo>
                  <a:lnTo>
                    <a:pt x="504" y="1357"/>
                  </a:lnTo>
                  <a:lnTo>
                    <a:pt x="495" y="1346"/>
                  </a:lnTo>
                  <a:lnTo>
                    <a:pt x="495" y="1003"/>
                  </a:lnTo>
                  <a:lnTo>
                    <a:pt x="504" y="989"/>
                  </a:lnTo>
                  <a:lnTo>
                    <a:pt x="551" y="989"/>
                  </a:lnTo>
                  <a:lnTo>
                    <a:pt x="551" y="915"/>
                  </a:lnTo>
                  <a:lnTo>
                    <a:pt x="559" y="901"/>
                  </a:lnTo>
                  <a:lnTo>
                    <a:pt x="601" y="901"/>
                  </a:lnTo>
                  <a:lnTo>
                    <a:pt x="601" y="820"/>
                  </a:lnTo>
                  <a:lnTo>
                    <a:pt x="609" y="808"/>
                  </a:lnTo>
                  <a:lnTo>
                    <a:pt x="656" y="808"/>
                  </a:lnTo>
                  <a:lnTo>
                    <a:pt x="656" y="732"/>
                  </a:lnTo>
                  <a:lnTo>
                    <a:pt x="664" y="718"/>
                  </a:lnTo>
                  <a:close/>
                  <a:moveTo>
                    <a:pt x="720" y="820"/>
                  </a:moveTo>
                  <a:lnTo>
                    <a:pt x="824" y="820"/>
                  </a:lnTo>
                  <a:lnTo>
                    <a:pt x="824" y="901"/>
                  </a:lnTo>
                  <a:lnTo>
                    <a:pt x="832" y="915"/>
                  </a:lnTo>
                  <a:lnTo>
                    <a:pt x="880" y="915"/>
                  </a:lnTo>
                  <a:lnTo>
                    <a:pt x="880" y="1163"/>
                  </a:lnTo>
                  <a:lnTo>
                    <a:pt x="832" y="1163"/>
                  </a:lnTo>
                  <a:lnTo>
                    <a:pt x="824" y="1176"/>
                  </a:lnTo>
                  <a:lnTo>
                    <a:pt x="824" y="1251"/>
                  </a:lnTo>
                  <a:lnTo>
                    <a:pt x="776" y="1251"/>
                  </a:lnTo>
                  <a:lnTo>
                    <a:pt x="768" y="1265"/>
                  </a:lnTo>
                  <a:lnTo>
                    <a:pt x="768" y="1346"/>
                  </a:lnTo>
                  <a:lnTo>
                    <a:pt x="664" y="1346"/>
                  </a:lnTo>
                  <a:lnTo>
                    <a:pt x="664" y="1265"/>
                  </a:lnTo>
                  <a:lnTo>
                    <a:pt x="656" y="1251"/>
                  </a:lnTo>
                  <a:lnTo>
                    <a:pt x="609" y="1251"/>
                  </a:lnTo>
                  <a:lnTo>
                    <a:pt x="609" y="1003"/>
                  </a:lnTo>
                  <a:lnTo>
                    <a:pt x="656" y="1003"/>
                  </a:lnTo>
                  <a:lnTo>
                    <a:pt x="664" y="989"/>
                  </a:lnTo>
                  <a:lnTo>
                    <a:pt x="664" y="915"/>
                  </a:lnTo>
                  <a:lnTo>
                    <a:pt x="711" y="915"/>
                  </a:lnTo>
                  <a:lnTo>
                    <a:pt x="720" y="901"/>
                  </a:lnTo>
                  <a:lnTo>
                    <a:pt x="720" y="820"/>
                  </a:lnTo>
                  <a:close/>
                  <a:moveTo>
                    <a:pt x="167" y="0"/>
                  </a:moveTo>
                  <a:lnTo>
                    <a:pt x="385" y="0"/>
                  </a:lnTo>
                  <a:lnTo>
                    <a:pt x="393" y="11"/>
                  </a:lnTo>
                  <a:lnTo>
                    <a:pt x="393" y="92"/>
                  </a:lnTo>
                  <a:lnTo>
                    <a:pt x="656" y="92"/>
                  </a:lnTo>
                  <a:lnTo>
                    <a:pt x="656" y="11"/>
                  </a:lnTo>
                  <a:lnTo>
                    <a:pt x="664" y="0"/>
                  </a:lnTo>
                  <a:lnTo>
                    <a:pt x="768" y="0"/>
                  </a:lnTo>
                  <a:lnTo>
                    <a:pt x="776" y="11"/>
                  </a:lnTo>
                  <a:lnTo>
                    <a:pt x="776" y="185"/>
                  </a:lnTo>
                  <a:lnTo>
                    <a:pt x="768" y="194"/>
                  </a:lnTo>
                  <a:lnTo>
                    <a:pt x="720" y="194"/>
                  </a:lnTo>
                  <a:lnTo>
                    <a:pt x="720" y="273"/>
                  </a:lnTo>
                  <a:lnTo>
                    <a:pt x="711" y="287"/>
                  </a:lnTo>
                  <a:lnTo>
                    <a:pt x="664" y="287"/>
                  </a:lnTo>
                  <a:lnTo>
                    <a:pt x="664" y="442"/>
                  </a:lnTo>
                  <a:lnTo>
                    <a:pt x="656" y="456"/>
                  </a:lnTo>
                  <a:lnTo>
                    <a:pt x="609" y="456"/>
                  </a:lnTo>
                  <a:lnTo>
                    <a:pt x="609" y="535"/>
                  </a:lnTo>
                  <a:lnTo>
                    <a:pt x="601" y="549"/>
                  </a:lnTo>
                  <a:lnTo>
                    <a:pt x="559" y="549"/>
                  </a:lnTo>
                  <a:lnTo>
                    <a:pt x="559" y="718"/>
                  </a:lnTo>
                  <a:lnTo>
                    <a:pt x="551" y="732"/>
                  </a:lnTo>
                  <a:lnTo>
                    <a:pt x="504" y="732"/>
                  </a:lnTo>
                  <a:lnTo>
                    <a:pt x="504" y="808"/>
                  </a:lnTo>
                  <a:lnTo>
                    <a:pt x="495" y="820"/>
                  </a:lnTo>
                  <a:lnTo>
                    <a:pt x="448" y="820"/>
                  </a:lnTo>
                  <a:lnTo>
                    <a:pt x="448" y="989"/>
                  </a:lnTo>
                  <a:lnTo>
                    <a:pt x="440" y="1003"/>
                  </a:lnTo>
                  <a:lnTo>
                    <a:pt x="393" y="1003"/>
                  </a:lnTo>
                  <a:lnTo>
                    <a:pt x="393" y="1082"/>
                  </a:lnTo>
                  <a:lnTo>
                    <a:pt x="385" y="1096"/>
                  </a:lnTo>
                  <a:lnTo>
                    <a:pt x="335" y="1096"/>
                  </a:lnTo>
                  <a:lnTo>
                    <a:pt x="335" y="1251"/>
                  </a:lnTo>
                  <a:lnTo>
                    <a:pt x="328" y="1265"/>
                  </a:lnTo>
                  <a:lnTo>
                    <a:pt x="279" y="1265"/>
                  </a:lnTo>
                  <a:lnTo>
                    <a:pt x="279" y="1346"/>
                  </a:lnTo>
                  <a:lnTo>
                    <a:pt x="271" y="1357"/>
                  </a:lnTo>
                  <a:lnTo>
                    <a:pt x="224" y="1357"/>
                  </a:lnTo>
                  <a:lnTo>
                    <a:pt x="224" y="1434"/>
                  </a:lnTo>
                  <a:lnTo>
                    <a:pt x="216" y="1448"/>
                  </a:lnTo>
                  <a:lnTo>
                    <a:pt x="120" y="1448"/>
                  </a:lnTo>
                  <a:lnTo>
                    <a:pt x="112" y="1434"/>
                  </a:lnTo>
                  <a:lnTo>
                    <a:pt x="112" y="1357"/>
                  </a:lnTo>
                  <a:lnTo>
                    <a:pt x="120" y="1346"/>
                  </a:lnTo>
                  <a:lnTo>
                    <a:pt x="160" y="1346"/>
                  </a:lnTo>
                  <a:lnTo>
                    <a:pt x="160" y="1265"/>
                  </a:lnTo>
                  <a:lnTo>
                    <a:pt x="167" y="1251"/>
                  </a:lnTo>
                  <a:lnTo>
                    <a:pt x="216" y="1251"/>
                  </a:lnTo>
                  <a:lnTo>
                    <a:pt x="216" y="1176"/>
                  </a:lnTo>
                  <a:lnTo>
                    <a:pt x="224" y="1163"/>
                  </a:lnTo>
                  <a:lnTo>
                    <a:pt x="271" y="1163"/>
                  </a:lnTo>
                  <a:lnTo>
                    <a:pt x="271" y="1003"/>
                  </a:lnTo>
                  <a:lnTo>
                    <a:pt x="279" y="989"/>
                  </a:lnTo>
                  <a:lnTo>
                    <a:pt x="328" y="989"/>
                  </a:lnTo>
                  <a:lnTo>
                    <a:pt x="328" y="915"/>
                  </a:lnTo>
                  <a:lnTo>
                    <a:pt x="335" y="901"/>
                  </a:lnTo>
                  <a:lnTo>
                    <a:pt x="385" y="901"/>
                  </a:lnTo>
                  <a:lnTo>
                    <a:pt x="385" y="732"/>
                  </a:lnTo>
                  <a:lnTo>
                    <a:pt x="393" y="718"/>
                  </a:lnTo>
                  <a:lnTo>
                    <a:pt x="440" y="718"/>
                  </a:lnTo>
                  <a:lnTo>
                    <a:pt x="440" y="639"/>
                  </a:lnTo>
                  <a:lnTo>
                    <a:pt x="448" y="625"/>
                  </a:lnTo>
                  <a:lnTo>
                    <a:pt x="495" y="625"/>
                  </a:lnTo>
                  <a:lnTo>
                    <a:pt x="495" y="456"/>
                  </a:lnTo>
                  <a:lnTo>
                    <a:pt x="504" y="442"/>
                  </a:lnTo>
                  <a:lnTo>
                    <a:pt x="551" y="442"/>
                  </a:lnTo>
                  <a:lnTo>
                    <a:pt x="551" y="379"/>
                  </a:lnTo>
                  <a:lnTo>
                    <a:pt x="559" y="366"/>
                  </a:lnTo>
                  <a:lnTo>
                    <a:pt x="601" y="366"/>
                  </a:lnTo>
                  <a:lnTo>
                    <a:pt x="601" y="194"/>
                  </a:lnTo>
                  <a:lnTo>
                    <a:pt x="448" y="194"/>
                  </a:lnTo>
                  <a:lnTo>
                    <a:pt x="448" y="442"/>
                  </a:lnTo>
                  <a:lnTo>
                    <a:pt x="440" y="456"/>
                  </a:lnTo>
                  <a:lnTo>
                    <a:pt x="393" y="456"/>
                  </a:lnTo>
                  <a:lnTo>
                    <a:pt x="393" y="535"/>
                  </a:lnTo>
                  <a:lnTo>
                    <a:pt x="385" y="549"/>
                  </a:lnTo>
                  <a:lnTo>
                    <a:pt x="335" y="549"/>
                  </a:lnTo>
                  <a:lnTo>
                    <a:pt x="335" y="625"/>
                  </a:lnTo>
                  <a:lnTo>
                    <a:pt x="328" y="639"/>
                  </a:lnTo>
                  <a:lnTo>
                    <a:pt x="279" y="639"/>
                  </a:lnTo>
                  <a:lnTo>
                    <a:pt x="279" y="718"/>
                  </a:lnTo>
                  <a:lnTo>
                    <a:pt x="271" y="732"/>
                  </a:lnTo>
                  <a:lnTo>
                    <a:pt x="63" y="732"/>
                  </a:lnTo>
                  <a:lnTo>
                    <a:pt x="56" y="718"/>
                  </a:lnTo>
                  <a:lnTo>
                    <a:pt x="56" y="639"/>
                  </a:lnTo>
                  <a:lnTo>
                    <a:pt x="8" y="639"/>
                  </a:lnTo>
                  <a:lnTo>
                    <a:pt x="0" y="625"/>
                  </a:lnTo>
                  <a:lnTo>
                    <a:pt x="0" y="287"/>
                  </a:lnTo>
                  <a:lnTo>
                    <a:pt x="8" y="273"/>
                  </a:lnTo>
                  <a:lnTo>
                    <a:pt x="56" y="273"/>
                  </a:lnTo>
                  <a:lnTo>
                    <a:pt x="56" y="194"/>
                  </a:lnTo>
                  <a:lnTo>
                    <a:pt x="63" y="185"/>
                  </a:lnTo>
                  <a:lnTo>
                    <a:pt x="112" y="185"/>
                  </a:lnTo>
                  <a:lnTo>
                    <a:pt x="112" y="104"/>
                  </a:lnTo>
                  <a:lnTo>
                    <a:pt x="120" y="92"/>
                  </a:lnTo>
                  <a:lnTo>
                    <a:pt x="160" y="92"/>
                  </a:lnTo>
                  <a:lnTo>
                    <a:pt x="160" y="1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304" name="Group 16">
            <a:extLst>
              <a:ext uri="{FF2B5EF4-FFF2-40B4-BE49-F238E27FC236}">
                <a16:creationId xmlns:a16="http://schemas.microsoft.com/office/drawing/2014/main" id="{DB699ACE-C983-2161-0E98-DAA33C1E8084}"/>
              </a:ext>
            </a:extLst>
          </p:cNvPr>
          <p:cNvGrpSpPr>
            <a:grpSpLocks/>
          </p:cNvGrpSpPr>
          <p:nvPr/>
        </p:nvGrpSpPr>
        <p:grpSpPr bwMode="auto">
          <a:xfrm>
            <a:off x="3975100" y="3867150"/>
            <a:ext cx="1357313" cy="246063"/>
            <a:chOff x="2504" y="2436"/>
            <a:chExt cx="855" cy="155"/>
          </a:xfrm>
        </p:grpSpPr>
        <p:sp>
          <p:nvSpPr>
            <p:cNvPr id="12305" name="Freeform 17">
              <a:extLst>
                <a:ext uri="{FF2B5EF4-FFF2-40B4-BE49-F238E27FC236}">
                  <a16:creationId xmlns:a16="http://schemas.microsoft.com/office/drawing/2014/main" id="{C4A552FE-E8F9-EC38-2C38-2DD983AE3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2436"/>
              <a:ext cx="111" cy="155"/>
            </a:xfrm>
            <a:custGeom>
              <a:avLst/>
              <a:gdLst>
                <a:gd name="T0" fmla="*/ 154 w 496"/>
                <a:gd name="T1" fmla="*/ 47 h 689"/>
                <a:gd name="T2" fmla="*/ 341 w 496"/>
                <a:gd name="T3" fmla="*/ 47 h 689"/>
                <a:gd name="T4" fmla="*/ 341 w 496"/>
                <a:gd name="T5" fmla="*/ 81 h 689"/>
                <a:gd name="T6" fmla="*/ 347 w 496"/>
                <a:gd name="T7" fmla="*/ 89 h 689"/>
                <a:gd name="T8" fmla="*/ 378 w 496"/>
                <a:gd name="T9" fmla="*/ 89 h 689"/>
                <a:gd name="T10" fmla="*/ 378 w 496"/>
                <a:gd name="T11" fmla="*/ 123 h 689"/>
                <a:gd name="T12" fmla="*/ 384 w 496"/>
                <a:gd name="T13" fmla="*/ 129 h 689"/>
                <a:gd name="T14" fmla="*/ 411 w 496"/>
                <a:gd name="T15" fmla="*/ 129 h 689"/>
                <a:gd name="T16" fmla="*/ 411 w 496"/>
                <a:gd name="T17" fmla="*/ 239 h 689"/>
                <a:gd name="T18" fmla="*/ 384 w 496"/>
                <a:gd name="T19" fmla="*/ 239 h 689"/>
                <a:gd name="T20" fmla="*/ 378 w 496"/>
                <a:gd name="T21" fmla="*/ 244 h 689"/>
                <a:gd name="T22" fmla="*/ 378 w 496"/>
                <a:gd name="T23" fmla="*/ 281 h 689"/>
                <a:gd name="T24" fmla="*/ 347 w 496"/>
                <a:gd name="T25" fmla="*/ 281 h 689"/>
                <a:gd name="T26" fmla="*/ 341 w 496"/>
                <a:gd name="T27" fmla="*/ 286 h 689"/>
                <a:gd name="T28" fmla="*/ 341 w 496"/>
                <a:gd name="T29" fmla="*/ 320 h 689"/>
                <a:gd name="T30" fmla="*/ 154 w 496"/>
                <a:gd name="T31" fmla="*/ 320 h 689"/>
                <a:gd name="T32" fmla="*/ 154 w 496"/>
                <a:gd name="T33" fmla="*/ 47 h 689"/>
                <a:gd name="T34" fmla="*/ 6 w 496"/>
                <a:gd name="T35" fmla="*/ 0 h 689"/>
                <a:gd name="T36" fmla="*/ 378 w 496"/>
                <a:gd name="T37" fmla="*/ 0 h 689"/>
                <a:gd name="T38" fmla="*/ 384 w 496"/>
                <a:gd name="T39" fmla="*/ 8 h 689"/>
                <a:gd name="T40" fmla="*/ 384 w 496"/>
                <a:gd name="T41" fmla="*/ 42 h 689"/>
                <a:gd name="T42" fmla="*/ 450 w 496"/>
                <a:gd name="T43" fmla="*/ 42 h 689"/>
                <a:gd name="T44" fmla="*/ 455 w 496"/>
                <a:gd name="T45" fmla="*/ 47 h 689"/>
                <a:gd name="T46" fmla="*/ 455 w 496"/>
                <a:gd name="T47" fmla="*/ 123 h 689"/>
                <a:gd name="T48" fmla="*/ 489 w 496"/>
                <a:gd name="T49" fmla="*/ 123 h 689"/>
                <a:gd name="T50" fmla="*/ 495 w 496"/>
                <a:gd name="T51" fmla="*/ 129 h 689"/>
                <a:gd name="T52" fmla="*/ 495 w 496"/>
                <a:gd name="T53" fmla="*/ 239 h 689"/>
                <a:gd name="T54" fmla="*/ 489 w 496"/>
                <a:gd name="T55" fmla="*/ 244 h 689"/>
                <a:gd name="T56" fmla="*/ 455 w 496"/>
                <a:gd name="T57" fmla="*/ 244 h 689"/>
                <a:gd name="T58" fmla="*/ 455 w 496"/>
                <a:gd name="T59" fmla="*/ 320 h 689"/>
                <a:gd name="T60" fmla="*/ 450 w 496"/>
                <a:gd name="T61" fmla="*/ 326 h 689"/>
                <a:gd name="T62" fmla="*/ 384 w 496"/>
                <a:gd name="T63" fmla="*/ 326 h 689"/>
                <a:gd name="T64" fmla="*/ 384 w 496"/>
                <a:gd name="T65" fmla="*/ 362 h 689"/>
                <a:gd name="T66" fmla="*/ 378 w 496"/>
                <a:gd name="T67" fmla="*/ 368 h 689"/>
                <a:gd name="T68" fmla="*/ 154 w 496"/>
                <a:gd name="T69" fmla="*/ 368 h 689"/>
                <a:gd name="T70" fmla="*/ 154 w 496"/>
                <a:gd name="T71" fmla="*/ 641 h 689"/>
                <a:gd name="T72" fmla="*/ 224 w 496"/>
                <a:gd name="T73" fmla="*/ 641 h 689"/>
                <a:gd name="T74" fmla="*/ 230 w 496"/>
                <a:gd name="T75" fmla="*/ 649 h 689"/>
                <a:gd name="T76" fmla="*/ 230 w 496"/>
                <a:gd name="T77" fmla="*/ 683 h 689"/>
                <a:gd name="T78" fmla="*/ 224 w 496"/>
                <a:gd name="T79" fmla="*/ 688 h 689"/>
                <a:gd name="T80" fmla="*/ 6 w 496"/>
                <a:gd name="T81" fmla="*/ 688 h 689"/>
                <a:gd name="T82" fmla="*/ 0 w 496"/>
                <a:gd name="T83" fmla="*/ 683 h 689"/>
                <a:gd name="T84" fmla="*/ 0 w 496"/>
                <a:gd name="T85" fmla="*/ 649 h 689"/>
                <a:gd name="T86" fmla="*/ 6 w 496"/>
                <a:gd name="T87" fmla="*/ 641 h 689"/>
                <a:gd name="T88" fmla="*/ 78 w 496"/>
                <a:gd name="T89" fmla="*/ 641 h 689"/>
                <a:gd name="T90" fmla="*/ 78 w 496"/>
                <a:gd name="T91" fmla="*/ 47 h 689"/>
                <a:gd name="T92" fmla="*/ 6 w 496"/>
                <a:gd name="T93" fmla="*/ 47 h 689"/>
                <a:gd name="T94" fmla="*/ 0 w 496"/>
                <a:gd name="T95" fmla="*/ 42 h 689"/>
                <a:gd name="T96" fmla="*/ 0 w 496"/>
                <a:gd name="T97" fmla="*/ 8 h 689"/>
                <a:gd name="T98" fmla="*/ 6 w 496"/>
                <a:gd name="T99" fmla="*/ 0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96" h="689">
                  <a:moveTo>
                    <a:pt x="154" y="47"/>
                  </a:moveTo>
                  <a:lnTo>
                    <a:pt x="341" y="47"/>
                  </a:lnTo>
                  <a:lnTo>
                    <a:pt x="341" y="81"/>
                  </a:lnTo>
                  <a:lnTo>
                    <a:pt x="347" y="89"/>
                  </a:lnTo>
                  <a:lnTo>
                    <a:pt x="378" y="89"/>
                  </a:lnTo>
                  <a:lnTo>
                    <a:pt x="378" y="123"/>
                  </a:lnTo>
                  <a:lnTo>
                    <a:pt x="384" y="129"/>
                  </a:lnTo>
                  <a:lnTo>
                    <a:pt x="411" y="129"/>
                  </a:lnTo>
                  <a:lnTo>
                    <a:pt x="411" y="239"/>
                  </a:lnTo>
                  <a:lnTo>
                    <a:pt x="384" y="239"/>
                  </a:lnTo>
                  <a:lnTo>
                    <a:pt x="378" y="244"/>
                  </a:lnTo>
                  <a:lnTo>
                    <a:pt x="378" y="281"/>
                  </a:lnTo>
                  <a:lnTo>
                    <a:pt x="347" y="281"/>
                  </a:lnTo>
                  <a:lnTo>
                    <a:pt x="341" y="286"/>
                  </a:lnTo>
                  <a:lnTo>
                    <a:pt x="341" y="320"/>
                  </a:lnTo>
                  <a:lnTo>
                    <a:pt x="154" y="320"/>
                  </a:lnTo>
                  <a:lnTo>
                    <a:pt x="154" y="47"/>
                  </a:lnTo>
                  <a:close/>
                  <a:moveTo>
                    <a:pt x="6" y="0"/>
                  </a:moveTo>
                  <a:lnTo>
                    <a:pt x="378" y="0"/>
                  </a:lnTo>
                  <a:lnTo>
                    <a:pt x="384" y="8"/>
                  </a:lnTo>
                  <a:lnTo>
                    <a:pt x="384" y="42"/>
                  </a:lnTo>
                  <a:lnTo>
                    <a:pt x="450" y="42"/>
                  </a:lnTo>
                  <a:lnTo>
                    <a:pt x="455" y="47"/>
                  </a:lnTo>
                  <a:lnTo>
                    <a:pt x="455" y="123"/>
                  </a:lnTo>
                  <a:lnTo>
                    <a:pt x="489" y="123"/>
                  </a:lnTo>
                  <a:lnTo>
                    <a:pt x="495" y="129"/>
                  </a:lnTo>
                  <a:lnTo>
                    <a:pt x="495" y="239"/>
                  </a:lnTo>
                  <a:lnTo>
                    <a:pt x="489" y="244"/>
                  </a:lnTo>
                  <a:lnTo>
                    <a:pt x="455" y="244"/>
                  </a:lnTo>
                  <a:lnTo>
                    <a:pt x="455" y="320"/>
                  </a:lnTo>
                  <a:lnTo>
                    <a:pt x="450" y="326"/>
                  </a:lnTo>
                  <a:lnTo>
                    <a:pt x="384" y="326"/>
                  </a:lnTo>
                  <a:lnTo>
                    <a:pt x="384" y="362"/>
                  </a:lnTo>
                  <a:lnTo>
                    <a:pt x="378" y="368"/>
                  </a:lnTo>
                  <a:lnTo>
                    <a:pt x="154" y="368"/>
                  </a:lnTo>
                  <a:lnTo>
                    <a:pt x="154" y="641"/>
                  </a:lnTo>
                  <a:lnTo>
                    <a:pt x="224" y="641"/>
                  </a:lnTo>
                  <a:lnTo>
                    <a:pt x="230" y="649"/>
                  </a:lnTo>
                  <a:lnTo>
                    <a:pt x="230" y="683"/>
                  </a:lnTo>
                  <a:lnTo>
                    <a:pt x="224" y="688"/>
                  </a:lnTo>
                  <a:lnTo>
                    <a:pt x="6" y="688"/>
                  </a:lnTo>
                  <a:lnTo>
                    <a:pt x="0" y="683"/>
                  </a:lnTo>
                  <a:lnTo>
                    <a:pt x="0" y="649"/>
                  </a:lnTo>
                  <a:lnTo>
                    <a:pt x="6" y="641"/>
                  </a:lnTo>
                  <a:lnTo>
                    <a:pt x="78" y="641"/>
                  </a:lnTo>
                  <a:lnTo>
                    <a:pt x="78" y="47"/>
                  </a:lnTo>
                  <a:lnTo>
                    <a:pt x="6" y="47"/>
                  </a:lnTo>
                  <a:lnTo>
                    <a:pt x="0" y="42"/>
                  </a:lnTo>
                  <a:lnTo>
                    <a:pt x="0" y="8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6" name="Freeform 18">
              <a:extLst>
                <a:ext uri="{FF2B5EF4-FFF2-40B4-BE49-F238E27FC236}">
                  <a16:creationId xmlns:a16="http://schemas.microsoft.com/office/drawing/2014/main" id="{4FCDA972-DF35-8D17-065F-14FFB1991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" y="2482"/>
              <a:ext cx="77" cy="109"/>
            </a:xfrm>
            <a:custGeom>
              <a:avLst/>
              <a:gdLst>
                <a:gd name="T0" fmla="*/ 115 w 345"/>
                <a:gd name="T1" fmla="*/ 39 h 484"/>
                <a:gd name="T2" fmla="*/ 224 w 345"/>
                <a:gd name="T3" fmla="*/ 39 h 484"/>
                <a:gd name="T4" fmla="*/ 224 w 345"/>
                <a:gd name="T5" fmla="*/ 76 h 484"/>
                <a:gd name="T6" fmla="*/ 230 w 345"/>
                <a:gd name="T7" fmla="*/ 81 h 484"/>
                <a:gd name="T8" fmla="*/ 263 w 345"/>
                <a:gd name="T9" fmla="*/ 81 h 484"/>
                <a:gd name="T10" fmla="*/ 263 w 345"/>
                <a:gd name="T11" fmla="*/ 157 h 484"/>
                <a:gd name="T12" fmla="*/ 81 w 345"/>
                <a:gd name="T13" fmla="*/ 157 h 484"/>
                <a:gd name="T14" fmla="*/ 81 w 345"/>
                <a:gd name="T15" fmla="*/ 81 h 484"/>
                <a:gd name="T16" fmla="*/ 109 w 345"/>
                <a:gd name="T17" fmla="*/ 81 h 484"/>
                <a:gd name="T18" fmla="*/ 115 w 345"/>
                <a:gd name="T19" fmla="*/ 76 h 484"/>
                <a:gd name="T20" fmla="*/ 115 w 345"/>
                <a:gd name="T21" fmla="*/ 39 h 484"/>
                <a:gd name="T22" fmla="*/ 115 w 345"/>
                <a:gd name="T23" fmla="*/ 0 h 484"/>
                <a:gd name="T24" fmla="*/ 263 w 345"/>
                <a:gd name="T25" fmla="*/ 0 h 484"/>
                <a:gd name="T26" fmla="*/ 268 w 345"/>
                <a:gd name="T27" fmla="*/ 5 h 484"/>
                <a:gd name="T28" fmla="*/ 268 w 345"/>
                <a:gd name="T29" fmla="*/ 34 h 484"/>
                <a:gd name="T30" fmla="*/ 300 w 345"/>
                <a:gd name="T31" fmla="*/ 34 h 484"/>
                <a:gd name="T32" fmla="*/ 306 w 345"/>
                <a:gd name="T33" fmla="*/ 39 h 484"/>
                <a:gd name="T34" fmla="*/ 306 w 345"/>
                <a:gd name="T35" fmla="*/ 76 h 484"/>
                <a:gd name="T36" fmla="*/ 339 w 345"/>
                <a:gd name="T37" fmla="*/ 76 h 484"/>
                <a:gd name="T38" fmla="*/ 344 w 345"/>
                <a:gd name="T39" fmla="*/ 81 h 484"/>
                <a:gd name="T40" fmla="*/ 344 w 345"/>
                <a:gd name="T41" fmla="*/ 197 h 484"/>
                <a:gd name="T42" fmla="*/ 339 w 345"/>
                <a:gd name="T43" fmla="*/ 202 h 484"/>
                <a:gd name="T44" fmla="*/ 81 w 345"/>
                <a:gd name="T45" fmla="*/ 202 h 484"/>
                <a:gd name="T46" fmla="*/ 81 w 345"/>
                <a:gd name="T47" fmla="*/ 320 h 484"/>
                <a:gd name="T48" fmla="*/ 109 w 345"/>
                <a:gd name="T49" fmla="*/ 320 h 484"/>
                <a:gd name="T50" fmla="*/ 115 w 345"/>
                <a:gd name="T51" fmla="*/ 325 h 484"/>
                <a:gd name="T52" fmla="*/ 115 w 345"/>
                <a:gd name="T53" fmla="*/ 354 h 484"/>
                <a:gd name="T54" fmla="*/ 148 w 345"/>
                <a:gd name="T55" fmla="*/ 354 h 484"/>
                <a:gd name="T56" fmla="*/ 154 w 345"/>
                <a:gd name="T57" fmla="*/ 362 h 484"/>
                <a:gd name="T58" fmla="*/ 154 w 345"/>
                <a:gd name="T59" fmla="*/ 396 h 484"/>
                <a:gd name="T60" fmla="*/ 300 w 345"/>
                <a:gd name="T61" fmla="*/ 396 h 484"/>
                <a:gd name="T62" fmla="*/ 300 w 345"/>
                <a:gd name="T63" fmla="*/ 362 h 484"/>
                <a:gd name="T64" fmla="*/ 306 w 345"/>
                <a:gd name="T65" fmla="*/ 354 h 484"/>
                <a:gd name="T66" fmla="*/ 339 w 345"/>
                <a:gd name="T67" fmla="*/ 354 h 484"/>
                <a:gd name="T68" fmla="*/ 344 w 345"/>
                <a:gd name="T69" fmla="*/ 362 h 484"/>
                <a:gd name="T70" fmla="*/ 344 w 345"/>
                <a:gd name="T71" fmla="*/ 396 h 484"/>
                <a:gd name="T72" fmla="*/ 339 w 345"/>
                <a:gd name="T73" fmla="*/ 402 h 484"/>
                <a:gd name="T74" fmla="*/ 306 w 345"/>
                <a:gd name="T75" fmla="*/ 402 h 484"/>
                <a:gd name="T76" fmla="*/ 306 w 345"/>
                <a:gd name="T77" fmla="*/ 436 h 484"/>
                <a:gd name="T78" fmla="*/ 300 w 345"/>
                <a:gd name="T79" fmla="*/ 444 h 484"/>
                <a:gd name="T80" fmla="*/ 268 w 345"/>
                <a:gd name="T81" fmla="*/ 444 h 484"/>
                <a:gd name="T82" fmla="*/ 268 w 345"/>
                <a:gd name="T83" fmla="*/ 478 h 484"/>
                <a:gd name="T84" fmla="*/ 263 w 345"/>
                <a:gd name="T85" fmla="*/ 483 h 484"/>
                <a:gd name="T86" fmla="*/ 115 w 345"/>
                <a:gd name="T87" fmla="*/ 483 h 484"/>
                <a:gd name="T88" fmla="*/ 109 w 345"/>
                <a:gd name="T89" fmla="*/ 478 h 484"/>
                <a:gd name="T90" fmla="*/ 109 w 345"/>
                <a:gd name="T91" fmla="*/ 444 h 484"/>
                <a:gd name="T92" fmla="*/ 43 w 345"/>
                <a:gd name="T93" fmla="*/ 444 h 484"/>
                <a:gd name="T94" fmla="*/ 37 w 345"/>
                <a:gd name="T95" fmla="*/ 436 h 484"/>
                <a:gd name="T96" fmla="*/ 37 w 345"/>
                <a:gd name="T97" fmla="*/ 362 h 484"/>
                <a:gd name="T98" fmla="*/ 4 w 345"/>
                <a:gd name="T99" fmla="*/ 362 h 484"/>
                <a:gd name="T100" fmla="*/ 0 w 345"/>
                <a:gd name="T101" fmla="*/ 354 h 484"/>
                <a:gd name="T102" fmla="*/ 0 w 345"/>
                <a:gd name="T103" fmla="*/ 121 h 484"/>
                <a:gd name="T104" fmla="*/ 4 w 345"/>
                <a:gd name="T105" fmla="*/ 115 h 484"/>
                <a:gd name="T106" fmla="*/ 37 w 345"/>
                <a:gd name="T107" fmla="*/ 115 h 484"/>
                <a:gd name="T108" fmla="*/ 37 w 345"/>
                <a:gd name="T109" fmla="*/ 39 h 484"/>
                <a:gd name="T110" fmla="*/ 43 w 345"/>
                <a:gd name="T111" fmla="*/ 34 h 484"/>
                <a:gd name="T112" fmla="*/ 109 w 345"/>
                <a:gd name="T113" fmla="*/ 34 h 484"/>
                <a:gd name="T114" fmla="*/ 109 w 345"/>
                <a:gd name="T115" fmla="*/ 5 h 484"/>
                <a:gd name="T116" fmla="*/ 115 w 345"/>
                <a:gd name="T117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5" h="484">
                  <a:moveTo>
                    <a:pt x="115" y="39"/>
                  </a:moveTo>
                  <a:lnTo>
                    <a:pt x="224" y="39"/>
                  </a:lnTo>
                  <a:lnTo>
                    <a:pt x="224" y="76"/>
                  </a:lnTo>
                  <a:lnTo>
                    <a:pt x="230" y="81"/>
                  </a:lnTo>
                  <a:lnTo>
                    <a:pt x="263" y="81"/>
                  </a:lnTo>
                  <a:lnTo>
                    <a:pt x="263" y="157"/>
                  </a:lnTo>
                  <a:lnTo>
                    <a:pt x="81" y="157"/>
                  </a:lnTo>
                  <a:lnTo>
                    <a:pt x="81" y="81"/>
                  </a:lnTo>
                  <a:lnTo>
                    <a:pt x="109" y="81"/>
                  </a:lnTo>
                  <a:lnTo>
                    <a:pt x="115" y="76"/>
                  </a:lnTo>
                  <a:lnTo>
                    <a:pt x="115" y="39"/>
                  </a:lnTo>
                  <a:close/>
                  <a:moveTo>
                    <a:pt x="115" y="0"/>
                  </a:moveTo>
                  <a:lnTo>
                    <a:pt x="263" y="0"/>
                  </a:lnTo>
                  <a:lnTo>
                    <a:pt x="268" y="5"/>
                  </a:lnTo>
                  <a:lnTo>
                    <a:pt x="268" y="34"/>
                  </a:lnTo>
                  <a:lnTo>
                    <a:pt x="300" y="34"/>
                  </a:lnTo>
                  <a:lnTo>
                    <a:pt x="306" y="39"/>
                  </a:lnTo>
                  <a:lnTo>
                    <a:pt x="306" y="76"/>
                  </a:lnTo>
                  <a:lnTo>
                    <a:pt x="339" y="76"/>
                  </a:lnTo>
                  <a:lnTo>
                    <a:pt x="344" y="81"/>
                  </a:lnTo>
                  <a:lnTo>
                    <a:pt x="344" y="197"/>
                  </a:lnTo>
                  <a:lnTo>
                    <a:pt x="339" y="202"/>
                  </a:lnTo>
                  <a:lnTo>
                    <a:pt x="81" y="202"/>
                  </a:lnTo>
                  <a:lnTo>
                    <a:pt x="81" y="320"/>
                  </a:lnTo>
                  <a:lnTo>
                    <a:pt x="109" y="320"/>
                  </a:lnTo>
                  <a:lnTo>
                    <a:pt x="115" y="325"/>
                  </a:lnTo>
                  <a:lnTo>
                    <a:pt x="115" y="354"/>
                  </a:lnTo>
                  <a:lnTo>
                    <a:pt x="148" y="354"/>
                  </a:lnTo>
                  <a:lnTo>
                    <a:pt x="154" y="362"/>
                  </a:lnTo>
                  <a:lnTo>
                    <a:pt x="154" y="396"/>
                  </a:lnTo>
                  <a:lnTo>
                    <a:pt x="300" y="396"/>
                  </a:lnTo>
                  <a:lnTo>
                    <a:pt x="300" y="362"/>
                  </a:lnTo>
                  <a:lnTo>
                    <a:pt x="306" y="354"/>
                  </a:lnTo>
                  <a:lnTo>
                    <a:pt x="339" y="354"/>
                  </a:lnTo>
                  <a:lnTo>
                    <a:pt x="344" y="362"/>
                  </a:lnTo>
                  <a:lnTo>
                    <a:pt x="344" y="396"/>
                  </a:lnTo>
                  <a:lnTo>
                    <a:pt x="339" y="402"/>
                  </a:lnTo>
                  <a:lnTo>
                    <a:pt x="306" y="402"/>
                  </a:lnTo>
                  <a:lnTo>
                    <a:pt x="306" y="436"/>
                  </a:lnTo>
                  <a:lnTo>
                    <a:pt x="300" y="444"/>
                  </a:lnTo>
                  <a:lnTo>
                    <a:pt x="268" y="444"/>
                  </a:lnTo>
                  <a:lnTo>
                    <a:pt x="268" y="478"/>
                  </a:lnTo>
                  <a:lnTo>
                    <a:pt x="263" y="483"/>
                  </a:lnTo>
                  <a:lnTo>
                    <a:pt x="115" y="483"/>
                  </a:lnTo>
                  <a:lnTo>
                    <a:pt x="109" y="478"/>
                  </a:lnTo>
                  <a:lnTo>
                    <a:pt x="109" y="444"/>
                  </a:lnTo>
                  <a:lnTo>
                    <a:pt x="43" y="444"/>
                  </a:lnTo>
                  <a:lnTo>
                    <a:pt x="37" y="436"/>
                  </a:lnTo>
                  <a:lnTo>
                    <a:pt x="37" y="362"/>
                  </a:lnTo>
                  <a:lnTo>
                    <a:pt x="4" y="362"/>
                  </a:lnTo>
                  <a:lnTo>
                    <a:pt x="0" y="354"/>
                  </a:lnTo>
                  <a:lnTo>
                    <a:pt x="0" y="121"/>
                  </a:lnTo>
                  <a:lnTo>
                    <a:pt x="4" y="115"/>
                  </a:lnTo>
                  <a:lnTo>
                    <a:pt x="37" y="115"/>
                  </a:lnTo>
                  <a:lnTo>
                    <a:pt x="37" y="39"/>
                  </a:lnTo>
                  <a:lnTo>
                    <a:pt x="43" y="34"/>
                  </a:lnTo>
                  <a:lnTo>
                    <a:pt x="109" y="34"/>
                  </a:lnTo>
                  <a:lnTo>
                    <a:pt x="109" y="5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7" name="Freeform 19">
              <a:extLst>
                <a:ext uri="{FF2B5EF4-FFF2-40B4-BE49-F238E27FC236}">
                  <a16:creationId xmlns:a16="http://schemas.microsoft.com/office/drawing/2014/main" id="{60AD6EB7-9445-67D7-B5FD-BB2334772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" y="2482"/>
              <a:ext cx="60" cy="109"/>
            </a:xfrm>
            <a:custGeom>
              <a:avLst/>
              <a:gdLst>
                <a:gd name="T0" fmla="*/ 5 w 267"/>
                <a:gd name="T1" fmla="*/ 0 h 484"/>
                <a:gd name="T2" fmla="*/ 108 w 267"/>
                <a:gd name="T3" fmla="*/ 0 h 484"/>
                <a:gd name="T4" fmla="*/ 113 w 267"/>
                <a:gd name="T5" fmla="*/ 5 h 484"/>
                <a:gd name="T6" fmla="*/ 113 w 267"/>
                <a:gd name="T7" fmla="*/ 76 h 484"/>
                <a:gd name="T8" fmla="*/ 146 w 267"/>
                <a:gd name="T9" fmla="*/ 76 h 484"/>
                <a:gd name="T10" fmla="*/ 146 w 267"/>
                <a:gd name="T11" fmla="*/ 39 h 484"/>
                <a:gd name="T12" fmla="*/ 152 w 267"/>
                <a:gd name="T13" fmla="*/ 34 h 484"/>
                <a:gd name="T14" fmla="*/ 183 w 267"/>
                <a:gd name="T15" fmla="*/ 34 h 484"/>
                <a:gd name="T16" fmla="*/ 183 w 267"/>
                <a:gd name="T17" fmla="*/ 5 h 484"/>
                <a:gd name="T18" fmla="*/ 188 w 267"/>
                <a:gd name="T19" fmla="*/ 0 h 484"/>
                <a:gd name="T20" fmla="*/ 260 w 267"/>
                <a:gd name="T21" fmla="*/ 0 h 484"/>
                <a:gd name="T22" fmla="*/ 266 w 267"/>
                <a:gd name="T23" fmla="*/ 5 h 484"/>
                <a:gd name="T24" fmla="*/ 266 w 267"/>
                <a:gd name="T25" fmla="*/ 115 h 484"/>
                <a:gd name="T26" fmla="*/ 260 w 267"/>
                <a:gd name="T27" fmla="*/ 121 h 484"/>
                <a:gd name="T28" fmla="*/ 188 w 267"/>
                <a:gd name="T29" fmla="*/ 121 h 484"/>
                <a:gd name="T30" fmla="*/ 183 w 267"/>
                <a:gd name="T31" fmla="*/ 115 h 484"/>
                <a:gd name="T32" fmla="*/ 183 w 267"/>
                <a:gd name="T33" fmla="*/ 81 h 484"/>
                <a:gd name="T34" fmla="*/ 152 w 267"/>
                <a:gd name="T35" fmla="*/ 81 h 484"/>
                <a:gd name="T36" fmla="*/ 152 w 267"/>
                <a:gd name="T37" fmla="*/ 115 h 484"/>
                <a:gd name="T38" fmla="*/ 146 w 267"/>
                <a:gd name="T39" fmla="*/ 121 h 484"/>
                <a:gd name="T40" fmla="*/ 113 w 267"/>
                <a:gd name="T41" fmla="*/ 121 h 484"/>
                <a:gd name="T42" fmla="*/ 113 w 267"/>
                <a:gd name="T43" fmla="*/ 436 h 484"/>
                <a:gd name="T44" fmla="*/ 146 w 267"/>
                <a:gd name="T45" fmla="*/ 436 h 484"/>
                <a:gd name="T46" fmla="*/ 152 w 267"/>
                <a:gd name="T47" fmla="*/ 444 h 484"/>
                <a:gd name="T48" fmla="*/ 152 w 267"/>
                <a:gd name="T49" fmla="*/ 478 h 484"/>
                <a:gd name="T50" fmla="*/ 146 w 267"/>
                <a:gd name="T51" fmla="*/ 483 h 484"/>
                <a:gd name="T52" fmla="*/ 5 w 267"/>
                <a:gd name="T53" fmla="*/ 483 h 484"/>
                <a:gd name="T54" fmla="*/ 0 w 267"/>
                <a:gd name="T55" fmla="*/ 478 h 484"/>
                <a:gd name="T56" fmla="*/ 0 w 267"/>
                <a:gd name="T57" fmla="*/ 444 h 484"/>
                <a:gd name="T58" fmla="*/ 5 w 267"/>
                <a:gd name="T59" fmla="*/ 436 h 484"/>
                <a:gd name="T60" fmla="*/ 38 w 267"/>
                <a:gd name="T61" fmla="*/ 436 h 484"/>
                <a:gd name="T62" fmla="*/ 38 w 267"/>
                <a:gd name="T63" fmla="*/ 39 h 484"/>
                <a:gd name="T64" fmla="*/ 5 w 267"/>
                <a:gd name="T65" fmla="*/ 39 h 484"/>
                <a:gd name="T66" fmla="*/ 0 w 267"/>
                <a:gd name="T67" fmla="*/ 34 h 484"/>
                <a:gd name="T68" fmla="*/ 0 w 267"/>
                <a:gd name="T69" fmla="*/ 5 h 484"/>
                <a:gd name="T70" fmla="*/ 5 w 267"/>
                <a:gd name="T71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7" h="484">
                  <a:moveTo>
                    <a:pt x="5" y="0"/>
                  </a:moveTo>
                  <a:lnTo>
                    <a:pt x="108" y="0"/>
                  </a:lnTo>
                  <a:lnTo>
                    <a:pt x="113" y="5"/>
                  </a:lnTo>
                  <a:lnTo>
                    <a:pt x="113" y="76"/>
                  </a:lnTo>
                  <a:lnTo>
                    <a:pt x="146" y="76"/>
                  </a:lnTo>
                  <a:lnTo>
                    <a:pt x="146" y="39"/>
                  </a:lnTo>
                  <a:lnTo>
                    <a:pt x="152" y="34"/>
                  </a:lnTo>
                  <a:lnTo>
                    <a:pt x="183" y="34"/>
                  </a:lnTo>
                  <a:lnTo>
                    <a:pt x="183" y="5"/>
                  </a:lnTo>
                  <a:lnTo>
                    <a:pt x="188" y="0"/>
                  </a:lnTo>
                  <a:lnTo>
                    <a:pt x="260" y="0"/>
                  </a:lnTo>
                  <a:lnTo>
                    <a:pt x="266" y="5"/>
                  </a:lnTo>
                  <a:lnTo>
                    <a:pt x="266" y="115"/>
                  </a:lnTo>
                  <a:lnTo>
                    <a:pt x="260" y="121"/>
                  </a:lnTo>
                  <a:lnTo>
                    <a:pt x="188" y="121"/>
                  </a:lnTo>
                  <a:lnTo>
                    <a:pt x="183" y="115"/>
                  </a:lnTo>
                  <a:lnTo>
                    <a:pt x="183" y="81"/>
                  </a:lnTo>
                  <a:lnTo>
                    <a:pt x="152" y="81"/>
                  </a:lnTo>
                  <a:lnTo>
                    <a:pt x="152" y="115"/>
                  </a:lnTo>
                  <a:lnTo>
                    <a:pt x="146" y="121"/>
                  </a:lnTo>
                  <a:lnTo>
                    <a:pt x="113" y="121"/>
                  </a:lnTo>
                  <a:lnTo>
                    <a:pt x="113" y="436"/>
                  </a:lnTo>
                  <a:lnTo>
                    <a:pt x="146" y="436"/>
                  </a:lnTo>
                  <a:lnTo>
                    <a:pt x="152" y="444"/>
                  </a:lnTo>
                  <a:lnTo>
                    <a:pt x="152" y="478"/>
                  </a:lnTo>
                  <a:lnTo>
                    <a:pt x="146" y="483"/>
                  </a:lnTo>
                  <a:lnTo>
                    <a:pt x="5" y="483"/>
                  </a:lnTo>
                  <a:lnTo>
                    <a:pt x="0" y="478"/>
                  </a:lnTo>
                  <a:lnTo>
                    <a:pt x="0" y="444"/>
                  </a:lnTo>
                  <a:lnTo>
                    <a:pt x="5" y="436"/>
                  </a:lnTo>
                  <a:lnTo>
                    <a:pt x="38" y="436"/>
                  </a:lnTo>
                  <a:lnTo>
                    <a:pt x="38" y="39"/>
                  </a:lnTo>
                  <a:lnTo>
                    <a:pt x="5" y="39"/>
                  </a:lnTo>
                  <a:lnTo>
                    <a:pt x="0" y="34"/>
                  </a:lnTo>
                  <a:lnTo>
                    <a:pt x="0" y="5"/>
                  </a:lnTo>
                  <a:lnTo>
                    <a:pt x="5" y="0"/>
                  </a:lnTo>
                </a:path>
              </a:pathLst>
            </a:cu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8" name="Freeform 20">
              <a:extLst>
                <a:ext uri="{FF2B5EF4-FFF2-40B4-BE49-F238E27FC236}">
                  <a16:creationId xmlns:a16="http://schemas.microsoft.com/office/drawing/2014/main" id="{58BB0340-B995-F32E-9891-042931073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2" y="2436"/>
              <a:ext cx="61" cy="155"/>
            </a:xfrm>
            <a:custGeom>
              <a:avLst/>
              <a:gdLst>
                <a:gd name="T0" fmla="*/ 156 w 275"/>
                <a:gd name="T1" fmla="*/ 0 h 689"/>
                <a:gd name="T2" fmla="*/ 268 w 275"/>
                <a:gd name="T3" fmla="*/ 0 h 689"/>
                <a:gd name="T4" fmla="*/ 274 w 275"/>
                <a:gd name="T5" fmla="*/ 8 h 689"/>
                <a:gd name="T6" fmla="*/ 274 w 275"/>
                <a:gd name="T7" fmla="*/ 81 h 689"/>
                <a:gd name="T8" fmla="*/ 268 w 275"/>
                <a:gd name="T9" fmla="*/ 89 h 689"/>
                <a:gd name="T10" fmla="*/ 196 w 275"/>
                <a:gd name="T11" fmla="*/ 89 h 689"/>
                <a:gd name="T12" fmla="*/ 191 w 275"/>
                <a:gd name="T13" fmla="*/ 81 h 689"/>
                <a:gd name="T14" fmla="*/ 191 w 275"/>
                <a:gd name="T15" fmla="*/ 47 h 689"/>
                <a:gd name="T16" fmla="*/ 156 w 275"/>
                <a:gd name="T17" fmla="*/ 47 h 689"/>
                <a:gd name="T18" fmla="*/ 156 w 275"/>
                <a:gd name="T19" fmla="*/ 205 h 689"/>
                <a:gd name="T20" fmla="*/ 268 w 275"/>
                <a:gd name="T21" fmla="*/ 205 h 689"/>
                <a:gd name="T22" fmla="*/ 274 w 275"/>
                <a:gd name="T23" fmla="*/ 210 h 689"/>
                <a:gd name="T24" fmla="*/ 274 w 275"/>
                <a:gd name="T25" fmla="*/ 239 h 689"/>
                <a:gd name="T26" fmla="*/ 268 w 275"/>
                <a:gd name="T27" fmla="*/ 244 h 689"/>
                <a:gd name="T28" fmla="*/ 156 w 275"/>
                <a:gd name="T29" fmla="*/ 244 h 689"/>
                <a:gd name="T30" fmla="*/ 156 w 275"/>
                <a:gd name="T31" fmla="*/ 641 h 689"/>
                <a:gd name="T32" fmla="*/ 191 w 275"/>
                <a:gd name="T33" fmla="*/ 641 h 689"/>
                <a:gd name="T34" fmla="*/ 196 w 275"/>
                <a:gd name="T35" fmla="*/ 649 h 689"/>
                <a:gd name="T36" fmla="*/ 196 w 275"/>
                <a:gd name="T37" fmla="*/ 683 h 689"/>
                <a:gd name="T38" fmla="*/ 191 w 275"/>
                <a:gd name="T39" fmla="*/ 688 h 689"/>
                <a:gd name="T40" fmla="*/ 45 w 275"/>
                <a:gd name="T41" fmla="*/ 688 h 689"/>
                <a:gd name="T42" fmla="*/ 40 w 275"/>
                <a:gd name="T43" fmla="*/ 683 h 689"/>
                <a:gd name="T44" fmla="*/ 40 w 275"/>
                <a:gd name="T45" fmla="*/ 649 h 689"/>
                <a:gd name="T46" fmla="*/ 45 w 275"/>
                <a:gd name="T47" fmla="*/ 641 h 689"/>
                <a:gd name="T48" fmla="*/ 79 w 275"/>
                <a:gd name="T49" fmla="*/ 641 h 689"/>
                <a:gd name="T50" fmla="*/ 79 w 275"/>
                <a:gd name="T51" fmla="*/ 244 h 689"/>
                <a:gd name="T52" fmla="*/ 6 w 275"/>
                <a:gd name="T53" fmla="*/ 244 h 689"/>
                <a:gd name="T54" fmla="*/ 0 w 275"/>
                <a:gd name="T55" fmla="*/ 239 h 689"/>
                <a:gd name="T56" fmla="*/ 0 w 275"/>
                <a:gd name="T57" fmla="*/ 210 h 689"/>
                <a:gd name="T58" fmla="*/ 6 w 275"/>
                <a:gd name="T59" fmla="*/ 205 h 689"/>
                <a:gd name="T60" fmla="*/ 79 w 275"/>
                <a:gd name="T61" fmla="*/ 205 h 689"/>
                <a:gd name="T62" fmla="*/ 79 w 275"/>
                <a:gd name="T63" fmla="*/ 89 h 689"/>
                <a:gd name="T64" fmla="*/ 84 w 275"/>
                <a:gd name="T65" fmla="*/ 81 h 689"/>
                <a:gd name="T66" fmla="*/ 118 w 275"/>
                <a:gd name="T67" fmla="*/ 81 h 689"/>
                <a:gd name="T68" fmla="*/ 118 w 275"/>
                <a:gd name="T69" fmla="*/ 47 h 689"/>
                <a:gd name="T70" fmla="*/ 124 w 275"/>
                <a:gd name="T71" fmla="*/ 42 h 689"/>
                <a:gd name="T72" fmla="*/ 151 w 275"/>
                <a:gd name="T73" fmla="*/ 42 h 689"/>
                <a:gd name="T74" fmla="*/ 151 w 275"/>
                <a:gd name="T75" fmla="*/ 8 h 689"/>
                <a:gd name="T76" fmla="*/ 156 w 275"/>
                <a:gd name="T77" fmla="*/ 0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5" h="689">
                  <a:moveTo>
                    <a:pt x="156" y="0"/>
                  </a:moveTo>
                  <a:lnTo>
                    <a:pt x="268" y="0"/>
                  </a:lnTo>
                  <a:lnTo>
                    <a:pt x="274" y="8"/>
                  </a:lnTo>
                  <a:lnTo>
                    <a:pt x="274" y="81"/>
                  </a:lnTo>
                  <a:lnTo>
                    <a:pt x="268" y="89"/>
                  </a:lnTo>
                  <a:lnTo>
                    <a:pt x="196" y="89"/>
                  </a:lnTo>
                  <a:lnTo>
                    <a:pt x="191" y="81"/>
                  </a:lnTo>
                  <a:lnTo>
                    <a:pt x="191" y="47"/>
                  </a:lnTo>
                  <a:lnTo>
                    <a:pt x="156" y="47"/>
                  </a:lnTo>
                  <a:lnTo>
                    <a:pt x="156" y="205"/>
                  </a:lnTo>
                  <a:lnTo>
                    <a:pt x="268" y="205"/>
                  </a:lnTo>
                  <a:lnTo>
                    <a:pt x="274" y="210"/>
                  </a:lnTo>
                  <a:lnTo>
                    <a:pt x="274" y="239"/>
                  </a:lnTo>
                  <a:lnTo>
                    <a:pt x="268" y="244"/>
                  </a:lnTo>
                  <a:lnTo>
                    <a:pt x="156" y="244"/>
                  </a:lnTo>
                  <a:lnTo>
                    <a:pt x="156" y="641"/>
                  </a:lnTo>
                  <a:lnTo>
                    <a:pt x="191" y="641"/>
                  </a:lnTo>
                  <a:lnTo>
                    <a:pt x="196" y="649"/>
                  </a:lnTo>
                  <a:lnTo>
                    <a:pt x="196" y="683"/>
                  </a:lnTo>
                  <a:lnTo>
                    <a:pt x="191" y="688"/>
                  </a:lnTo>
                  <a:lnTo>
                    <a:pt x="45" y="688"/>
                  </a:lnTo>
                  <a:lnTo>
                    <a:pt x="40" y="683"/>
                  </a:lnTo>
                  <a:lnTo>
                    <a:pt x="40" y="649"/>
                  </a:lnTo>
                  <a:lnTo>
                    <a:pt x="45" y="641"/>
                  </a:lnTo>
                  <a:lnTo>
                    <a:pt x="79" y="641"/>
                  </a:lnTo>
                  <a:lnTo>
                    <a:pt x="79" y="244"/>
                  </a:lnTo>
                  <a:lnTo>
                    <a:pt x="6" y="244"/>
                  </a:lnTo>
                  <a:lnTo>
                    <a:pt x="0" y="239"/>
                  </a:lnTo>
                  <a:lnTo>
                    <a:pt x="0" y="210"/>
                  </a:lnTo>
                  <a:lnTo>
                    <a:pt x="6" y="205"/>
                  </a:lnTo>
                  <a:lnTo>
                    <a:pt x="79" y="205"/>
                  </a:lnTo>
                  <a:lnTo>
                    <a:pt x="79" y="89"/>
                  </a:lnTo>
                  <a:lnTo>
                    <a:pt x="84" y="81"/>
                  </a:lnTo>
                  <a:lnTo>
                    <a:pt x="118" y="81"/>
                  </a:lnTo>
                  <a:lnTo>
                    <a:pt x="118" y="47"/>
                  </a:lnTo>
                  <a:lnTo>
                    <a:pt x="124" y="42"/>
                  </a:lnTo>
                  <a:lnTo>
                    <a:pt x="151" y="42"/>
                  </a:lnTo>
                  <a:lnTo>
                    <a:pt x="151" y="8"/>
                  </a:lnTo>
                  <a:lnTo>
                    <a:pt x="156" y="0"/>
                  </a:lnTo>
                </a:path>
              </a:pathLst>
            </a:cu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9" name="Freeform 21">
              <a:extLst>
                <a:ext uri="{FF2B5EF4-FFF2-40B4-BE49-F238E27FC236}">
                  <a16:creationId xmlns:a16="http://schemas.microsoft.com/office/drawing/2014/main" id="{4A729833-AE76-3583-9837-4CFBADBF4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3" y="2482"/>
              <a:ext cx="77" cy="109"/>
            </a:xfrm>
            <a:custGeom>
              <a:avLst/>
              <a:gdLst>
                <a:gd name="T0" fmla="*/ 115 w 346"/>
                <a:gd name="T1" fmla="*/ 39 h 484"/>
                <a:gd name="T2" fmla="*/ 224 w 346"/>
                <a:gd name="T3" fmla="*/ 39 h 484"/>
                <a:gd name="T4" fmla="*/ 224 w 346"/>
                <a:gd name="T5" fmla="*/ 76 h 484"/>
                <a:gd name="T6" fmla="*/ 230 w 346"/>
                <a:gd name="T7" fmla="*/ 81 h 484"/>
                <a:gd name="T8" fmla="*/ 263 w 346"/>
                <a:gd name="T9" fmla="*/ 81 h 484"/>
                <a:gd name="T10" fmla="*/ 263 w 346"/>
                <a:gd name="T11" fmla="*/ 157 h 484"/>
                <a:gd name="T12" fmla="*/ 82 w 346"/>
                <a:gd name="T13" fmla="*/ 157 h 484"/>
                <a:gd name="T14" fmla="*/ 82 w 346"/>
                <a:gd name="T15" fmla="*/ 81 h 484"/>
                <a:gd name="T16" fmla="*/ 110 w 346"/>
                <a:gd name="T17" fmla="*/ 81 h 484"/>
                <a:gd name="T18" fmla="*/ 115 w 346"/>
                <a:gd name="T19" fmla="*/ 76 h 484"/>
                <a:gd name="T20" fmla="*/ 115 w 346"/>
                <a:gd name="T21" fmla="*/ 39 h 484"/>
                <a:gd name="T22" fmla="*/ 115 w 346"/>
                <a:gd name="T23" fmla="*/ 0 h 484"/>
                <a:gd name="T24" fmla="*/ 263 w 346"/>
                <a:gd name="T25" fmla="*/ 0 h 484"/>
                <a:gd name="T26" fmla="*/ 269 w 346"/>
                <a:gd name="T27" fmla="*/ 5 h 484"/>
                <a:gd name="T28" fmla="*/ 269 w 346"/>
                <a:gd name="T29" fmla="*/ 34 h 484"/>
                <a:gd name="T30" fmla="*/ 301 w 346"/>
                <a:gd name="T31" fmla="*/ 34 h 484"/>
                <a:gd name="T32" fmla="*/ 307 w 346"/>
                <a:gd name="T33" fmla="*/ 39 h 484"/>
                <a:gd name="T34" fmla="*/ 307 w 346"/>
                <a:gd name="T35" fmla="*/ 76 h 484"/>
                <a:gd name="T36" fmla="*/ 339 w 346"/>
                <a:gd name="T37" fmla="*/ 76 h 484"/>
                <a:gd name="T38" fmla="*/ 345 w 346"/>
                <a:gd name="T39" fmla="*/ 81 h 484"/>
                <a:gd name="T40" fmla="*/ 345 w 346"/>
                <a:gd name="T41" fmla="*/ 197 h 484"/>
                <a:gd name="T42" fmla="*/ 339 w 346"/>
                <a:gd name="T43" fmla="*/ 202 h 484"/>
                <a:gd name="T44" fmla="*/ 82 w 346"/>
                <a:gd name="T45" fmla="*/ 202 h 484"/>
                <a:gd name="T46" fmla="*/ 82 w 346"/>
                <a:gd name="T47" fmla="*/ 320 h 484"/>
                <a:gd name="T48" fmla="*/ 110 w 346"/>
                <a:gd name="T49" fmla="*/ 320 h 484"/>
                <a:gd name="T50" fmla="*/ 115 w 346"/>
                <a:gd name="T51" fmla="*/ 325 h 484"/>
                <a:gd name="T52" fmla="*/ 115 w 346"/>
                <a:gd name="T53" fmla="*/ 354 h 484"/>
                <a:gd name="T54" fmla="*/ 148 w 346"/>
                <a:gd name="T55" fmla="*/ 354 h 484"/>
                <a:gd name="T56" fmla="*/ 154 w 346"/>
                <a:gd name="T57" fmla="*/ 362 h 484"/>
                <a:gd name="T58" fmla="*/ 154 w 346"/>
                <a:gd name="T59" fmla="*/ 396 h 484"/>
                <a:gd name="T60" fmla="*/ 301 w 346"/>
                <a:gd name="T61" fmla="*/ 396 h 484"/>
                <a:gd name="T62" fmla="*/ 301 w 346"/>
                <a:gd name="T63" fmla="*/ 362 h 484"/>
                <a:gd name="T64" fmla="*/ 307 w 346"/>
                <a:gd name="T65" fmla="*/ 354 h 484"/>
                <a:gd name="T66" fmla="*/ 339 w 346"/>
                <a:gd name="T67" fmla="*/ 354 h 484"/>
                <a:gd name="T68" fmla="*/ 345 w 346"/>
                <a:gd name="T69" fmla="*/ 362 h 484"/>
                <a:gd name="T70" fmla="*/ 345 w 346"/>
                <a:gd name="T71" fmla="*/ 396 h 484"/>
                <a:gd name="T72" fmla="*/ 339 w 346"/>
                <a:gd name="T73" fmla="*/ 402 h 484"/>
                <a:gd name="T74" fmla="*/ 307 w 346"/>
                <a:gd name="T75" fmla="*/ 402 h 484"/>
                <a:gd name="T76" fmla="*/ 307 w 346"/>
                <a:gd name="T77" fmla="*/ 436 h 484"/>
                <a:gd name="T78" fmla="*/ 301 w 346"/>
                <a:gd name="T79" fmla="*/ 444 h 484"/>
                <a:gd name="T80" fmla="*/ 269 w 346"/>
                <a:gd name="T81" fmla="*/ 444 h 484"/>
                <a:gd name="T82" fmla="*/ 269 w 346"/>
                <a:gd name="T83" fmla="*/ 478 h 484"/>
                <a:gd name="T84" fmla="*/ 263 w 346"/>
                <a:gd name="T85" fmla="*/ 483 h 484"/>
                <a:gd name="T86" fmla="*/ 115 w 346"/>
                <a:gd name="T87" fmla="*/ 483 h 484"/>
                <a:gd name="T88" fmla="*/ 110 w 346"/>
                <a:gd name="T89" fmla="*/ 478 h 484"/>
                <a:gd name="T90" fmla="*/ 110 w 346"/>
                <a:gd name="T91" fmla="*/ 444 h 484"/>
                <a:gd name="T92" fmla="*/ 43 w 346"/>
                <a:gd name="T93" fmla="*/ 444 h 484"/>
                <a:gd name="T94" fmla="*/ 37 w 346"/>
                <a:gd name="T95" fmla="*/ 436 h 484"/>
                <a:gd name="T96" fmla="*/ 37 w 346"/>
                <a:gd name="T97" fmla="*/ 362 h 484"/>
                <a:gd name="T98" fmla="*/ 6 w 346"/>
                <a:gd name="T99" fmla="*/ 362 h 484"/>
                <a:gd name="T100" fmla="*/ 0 w 346"/>
                <a:gd name="T101" fmla="*/ 354 h 484"/>
                <a:gd name="T102" fmla="*/ 0 w 346"/>
                <a:gd name="T103" fmla="*/ 121 h 484"/>
                <a:gd name="T104" fmla="*/ 6 w 346"/>
                <a:gd name="T105" fmla="*/ 115 h 484"/>
                <a:gd name="T106" fmla="*/ 37 w 346"/>
                <a:gd name="T107" fmla="*/ 115 h 484"/>
                <a:gd name="T108" fmla="*/ 37 w 346"/>
                <a:gd name="T109" fmla="*/ 39 h 484"/>
                <a:gd name="T110" fmla="*/ 43 w 346"/>
                <a:gd name="T111" fmla="*/ 34 h 484"/>
                <a:gd name="T112" fmla="*/ 110 w 346"/>
                <a:gd name="T113" fmla="*/ 34 h 484"/>
                <a:gd name="T114" fmla="*/ 110 w 346"/>
                <a:gd name="T115" fmla="*/ 5 h 484"/>
                <a:gd name="T116" fmla="*/ 115 w 346"/>
                <a:gd name="T117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6" h="484">
                  <a:moveTo>
                    <a:pt x="115" y="39"/>
                  </a:moveTo>
                  <a:lnTo>
                    <a:pt x="224" y="39"/>
                  </a:lnTo>
                  <a:lnTo>
                    <a:pt x="224" y="76"/>
                  </a:lnTo>
                  <a:lnTo>
                    <a:pt x="230" y="81"/>
                  </a:lnTo>
                  <a:lnTo>
                    <a:pt x="263" y="81"/>
                  </a:lnTo>
                  <a:lnTo>
                    <a:pt x="263" y="157"/>
                  </a:lnTo>
                  <a:lnTo>
                    <a:pt x="82" y="157"/>
                  </a:lnTo>
                  <a:lnTo>
                    <a:pt x="82" y="81"/>
                  </a:lnTo>
                  <a:lnTo>
                    <a:pt x="110" y="81"/>
                  </a:lnTo>
                  <a:lnTo>
                    <a:pt x="115" y="76"/>
                  </a:lnTo>
                  <a:lnTo>
                    <a:pt x="115" y="39"/>
                  </a:lnTo>
                  <a:close/>
                  <a:moveTo>
                    <a:pt x="115" y="0"/>
                  </a:moveTo>
                  <a:lnTo>
                    <a:pt x="263" y="0"/>
                  </a:lnTo>
                  <a:lnTo>
                    <a:pt x="269" y="5"/>
                  </a:lnTo>
                  <a:lnTo>
                    <a:pt x="269" y="34"/>
                  </a:lnTo>
                  <a:lnTo>
                    <a:pt x="301" y="34"/>
                  </a:lnTo>
                  <a:lnTo>
                    <a:pt x="307" y="39"/>
                  </a:lnTo>
                  <a:lnTo>
                    <a:pt x="307" y="76"/>
                  </a:lnTo>
                  <a:lnTo>
                    <a:pt x="339" y="76"/>
                  </a:lnTo>
                  <a:lnTo>
                    <a:pt x="345" y="81"/>
                  </a:lnTo>
                  <a:lnTo>
                    <a:pt x="345" y="197"/>
                  </a:lnTo>
                  <a:lnTo>
                    <a:pt x="339" y="202"/>
                  </a:lnTo>
                  <a:lnTo>
                    <a:pt x="82" y="202"/>
                  </a:lnTo>
                  <a:lnTo>
                    <a:pt x="82" y="320"/>
                  </a:lnTo>
                  <a:lnTo>
                    <a:pt x="110" y="320"/>
                  </a:lnTo>
                  <a:lnTo>
                    <a:pt x="115" y="325"/>
                  </a:lnTo>
                  <a:lnTo>
                    <a:pt x="115" y="354"/>
                  </a:lnTo>
                  <a:lnTo>
                    <a:pt x="148" y="354"/>
                  </a:lnTo>
                  <a:lnTo>
                    <a:pt x="154" y="362"/>
                  </a:lnTo>
                  <a:lnTo>
                    <a:pt x="154" y="396"/>
                  </a:lnTo>
                  <a:lnTo>
                    <a:pt x="301" y="396"/>
                  </a:lnTo>
                  <a:lnTo>
                    <a:pt x="301" y="362"/>
                  </a:lnTo>
                  <a:lnTo>
                    <a:pt x="307" y="354"/>
                  </a:lnTo>
                  <a:lnTo>
                    <a:pt x="339" y="354"/>
                  </a:lnTo>
                  <a:lnTo>
                    <a:pt x="345" y="362"/>
                  </a:lnTo>
                  <a:lnTo>
                    <a:pt x="345" y="396"/>
                  </a:lnTo>
                  <a:lnTo>
                    <a:pt x="339" y="402"/>
                  </a:lnTo>
                  <a:lnTo>
                    <a:pt x="307" y="402"/>
                  </a:lnTo>
                  <a:lnTo>
                    <a:pt x="307" y="436"/>
                  </a:lnTo>
                  <a:lnTo>
                    <a:pt x="301" y="444"/>
                  </a:lnTo>
                  <a:lnTo>
                    <a:pt x="269" y="444"/>
                  </a:lnTo>
                  <a:lnTo>
                    <a:pt x="269" y="478"/>
                  </a:lnTo>
                  <a:lnTo>
                    <a:pt x="263" y="483"/>
                  </a:lnTo>
                  <a:lnTo>
                    <a:pt x="115" y="483"/>
                  </a:lnTo>
                  <a:lnTo>
                    <a:pt x="110" y="478"/>
                  </a:lnTo>
                  <a:lnTo>
                    <a:pt x="110" y="444"/>
                  </a:lnTo>
                  <a:lnTo>
                    <a:pt x="43" y="444"/>
                  </a:lnTo>
                  <a:lnTo>
                    <a:pt x="37" y="436"/>
                  </a:lnTo>
                  <a:lnTo>
                    <a:pt x="37" y="362"/>
                  </a:lnTo>
                  <a:lnTo>
                    <a:pt x="6" y="362"/>
                  </a:lnTo>
                  <a:lnTo>
                    <a:pt x="0" y="354"/>
                  </a:lnTo>
                  <a:lnTo>
                    <a:pt x="0" y="121"/>
                  </a:lnTo>
                  <a:lnTo>
                    <a:pt x="6" y="115"/>
                  </a:lnTo>
                  <a:lnTo>
                    <a:pt x="37" y="115"/>
                  </a:lnTo>
                  <a:lnTo>
                    <a:pt x="37" y="39"/>
                  </a:lnTo>
                  <a:lnTo>
                    <a:pt x="43" y="34"/>
                  </a:lnTo>
                  <a:lnTo>
                    <a:pt x="110" y="34"/>
                  </a:lnTo>
                  <a:lnTo>
                    <a:pt x="110" y="5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0" name="Freeform 22">
              <a:extLst>
                <a:ext uri="{FF2B5EF4-FFF2-40B4-BE49-F238E27FC236}">
                  <a16:creationId xmlns:a16="http://schemas.microsoft.com/office/drawing/2014/main" id="{53F6CFB7-487D-28DD-D46A-41726CEBA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8" y="2482"/>
              <a:ext cx="78" cy="109"/>
            </a:xfrm>
            <a:custGeom>
              <a:avLst/>
              <a:gdLst>
                <a:gd name="T0" fmla="*/ 116 w 347"/>
                <a:gd name="T1" fmla="*/ 0 h 484"/>
                <a:gd name="T2" fmla="*/ 301 w 347"/>
                <a:gd name="T3" fmla="*/ 0 h 484"/>
                <a:gd name="T4" fmla="*/ 307 w 347"/>
                <a:gd name="T5" fmla="*/ 5 h 484"/>
                <a:gd name="T6" fmla="*/ 307 w 347"/>
                <a:gd name="T7" fmla="*/ 34 h 484"/>
                <a:gd name="T8" fmla="*/ 340 w 347"/>
                <a:gd name="T9" fmla="*/ 34 h 484"/>
                <a:gd name="T10" fmla="*/ 346 w 347"/>
                <a:gd name="T11" fmla="*/ 39 h 484"/>
                <a:gd name="T12" fmla="*/ 346 w 347"/>
                <a:gd name="T13" fmla="*/ 115 h 484"/>
                <a:gd name="T14" fmla="*/ 340 w 347"/>
                <a:gd name="T15" fmla="*/ 121 h 484"/>
                <a:gd name="T16" fmla="*/ 269 w 347"/>
                <a:gd name="T17" fmla="*/ 121 h 484"/>
                <a:gd name="T18" fmla="*/ 264 w 347"/>
                <a:gd name="T19" fmla="*/ 115 h 484"/>
                <a:gd name="T20" fmla="*/ 264 w 347"/>
                <a:gd name="T21" fmla="*/ 81 h 484"/>
                <a:gd name="T22" fmla="*/ 231 w 347"/>
                <a:gd name="T23" fmla="*/ 81 h 484"/>
                <a:gd name="T24" fmla="*/ 225 w 347"/>
                <a:gd name="T25" fmla="*/ 76 h 484"/>
                <a:gd name="T26" fmla="*/ 225 w 347"/>
                <a:gd name="T27" fmla="*/ 39 h 484"/>
                <a:gd name="T28" fmla="*/ 116 w 347"/>
                <a:gd name="T29" fmla="*/ 39 h 484"/>
                <a:gd name="T30" fmla="*/ 116 w 347"/>
                <a:gd name="T31" fmla="*/ 76 h 484"/>
                <a:gd name="T32" fmla="*/ 111 w 347"/>
                <a:gd name="T33" fmla="*/ 81 h 484"/>
                <a:gd name="T34" fmla="*/ 83 w 347"/>
                <a:gd name="T35" fmla="*/ 81 h 484"/>
                <a:gd name="T36" fmla="*/ 83 w 347"/>
                <a:gd name="T37" fmla="*/ 320 h 484"/>
                <a:gd name="T38" fmla="*/ 111 w 347"/>
                <a:gd name="T39" fmla="*/ 320 h 484"/>
                <a:gd name="T40" fmla="*/ 116 w 347"/>
                <a:gd name="T41" fmla="*/ 325 h 484"/>
                <a:gd name="T42" fmla="*/ 116 w 347"/>
                <a:gd name="T43" fmla="*/ 354 h 484"/>
                <a:gd name="T44" fmla="*/ 148 w 347"/>
                <a:gd name="T45" fmla="*/ 354 h 484"/>
                <a:gd name="T46" fmla="*/ 154 w 347"/>
                <a:gd name="T47" fmla="*/ 362 h 484"/>
                <a:gd name="T48" fmla="*/ 154 w 347"/>
                <a:gd name="T49" fmla="*/ 396 h 484"/>
                <a:gd name="T50" fmla="*/ 301 w 347"/>
                <a:gd name="T51" fmla="*/ 396 h 484"/>
                <a:gd name="T52" fmla="*/ 301 w 347"/>
                <a:gd name="T53" fmla="*/ 362 h 484"/>
                <a:gd name="T54" fmla="*/ 307 w 347"/>
                <a:gd name="T55" fmla="*/ 354 h 484"/>
                <a:gd name="T56" fmla="*/ 340 w 347"/>
                <a:gd name="T57" fmla="*/ 354 h 484"/>
                <a:gd name="T58" fmla="*/ 346 w 347"/>
                <a:gd name="T59" fmla="*/ 362 h 484"/>
                <a:gd name="T60" fmla="*/ 346 w 347"/>
                <a:gd name="T61" fmla="*/ 396 h 484"/>
                <a:gd name="T62" fmla="*/ 340 w 347"/>
                <a:gd name="T63" fmla="*/ 402 h 484"/>
                <a:gd name="T64" fmla="*/ 307 w 347"/>
                <a:gd name="T65" fmla="*/ 402 h 484"/>
                <a:gd name="T66" fmla="*/ 307 w 347"/>
                <a:gd name="T67" fmla="*/ 436 h 484"/>
                <a:gd name="T68" fmla="*/ 301 w 347"/>
                <a:gd name="T69" fmla="*/ 444 h 484"/>
                <a:gd name="T70" fmla="*/ 269 w 347"/>
                <a:gd name="T71" fmla="*/ 444 h 484"/>
                <a:gd name="T72" fmla="*/ 269 w 347"/>
                <a:gd name="T73" fmla="*/ 478 h 484"/>
                <a:gd name="T74" fmla="*/ 264 w 347"/>
                <a:gd name="T75" fmla="*/ 483 h 484"/>
                <a:gd name="T76" fmla="*/ 116 w 347"/>
                <a:gd name="T77" fmla="*/ 483 h 484"/>
                <a:gd name="T78" fmla="*/ 111 w 347"/>
                <a:gd name="T79" fmla="*/ 478 h 484"/>
                <a:gd name="T80" fmla="*/ 111 w 347"/>
                <a:gd name="T81" fmla="*/ 444 h 484"/>
                <a:gd name="T82" fmla="*/ 44 w 347"/>
                <a:gd name="T83" fmla="*/ 444 h 484"/>
                <a:gd name="T84" fmla="*/ 38 w 347"/>
                <a:gd name="T85" fmla="*/ 436 h 484"/>
                <a:gd name="T86" fmla="*/ 38 w 347"/>
                <a:gd name="T87" fmla="*/ 362 h 484"/>
                <a:gd name="T88" fmla="*/ 6 w 347"/>
                <a:gd name="T89" fmla="*/ 362 h 484"/>
                <a:gd name="T90" fmla="*/ 0 w 347"/>
                <a:gd name="T91" fmla="*/ 354 h 484"/>
                <a:gd name="T92" fmla="*/ 0 w 347"/>
                <a:gd name="T93" fmla="*/ 121 h 484"/>
                <a:gd name="T94" fmla="*/ 6 w 347"/>
                <a:gd name="T95" fmla="*/ 115 h 484"/>
                <a:gd name="T96" fmla="*/ 38 w 347"/>
                <a:gd name="T97" fmla="*/ 115 h 484"/>
                <a:gd name="T98" fmla="*/ 38 w 347"/>
                <a:gd name="T99" fmla="*/ 39 h 484"/>
                <a:gd name="T100" fmla="*/ 44 w 347"/>
                <a:gd name="T101" fmla="*/ 34 h 484"/>
                <a:gd name="T102" fmla="*/ 111 w 347"/>
                <a:gd name="T103" fmla="*/ 34 h 484"/>
                <a:gd name="T104" fmla="*/ 111 w 347"/>
                <a:gd name="T105" fmla="*/ 5 h 484"/>
                <a:gd name="T106" fmla="*/ 116 w 347"/>
                <a:gd name="T107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7" h="484">
                  <a:moveTo>
                    <a:pt x="116" y="0"/>
                  </a:moveTo>
                  <a:lnTo>
                    <a:pt x="301" y="0"/>
                  </a:lnTo>
                  <a:lnTo>
                    <a:pt x="307" y="5"/>
                  </a:lnTo>
                  <a:lnTo>
                    <a:pt x="307" y="34"/>
                  </a:lnTo>
                  <a:lnTo>
                    <a:pt x="340" y="34"/>
                  </a:lnTo>
                  <a:lnTo>
                    <a:pt x="346" y="39"/>
                  </a:lnTo>
                  <a:lnTo>
                    <a:pt x="346" y="115"/>
                  </a:lnTo>
                  <a:lnTo>
                    <a:pt x="340" y="121"/>
                  </a:lnTo>
                  <a:lnTo>
                    <a:pt x="269" y="121"/>
                  </a:lnTo>
                  <a:lnTo>
                    <a:pt x="264" y="115"/>
                  </a:lnTo>
                  <a:lnTo>
                    <a:pt x="264" y="81"/>
                  </a:lnTo>
                  <a:lnTo>
                    <a:pt x="231" y="81"/>
                  </a:lnTo>
                  <a:lnTo>
                    <a:pt x="225" y="76"/>
                  </a:lnTo>
                  <a:lnTo>
                    <a:pt x="225" y="39"/>
                  </a:lnTo>
                  <a:lnTo>
                    <a:pt x="116" y="39"/>
                  </a:lnTo>
                  <a:lnTo>
                    <a:pt x="116" y="76"/>
                  </a:lnTo>
                  <a:lnTo>
                    <a:pt x="111" y="81"/>
                  </a:lnTo>
                  <a:lnTo>
                    <a:pt x="83" y="81"/>
                  </a:lnTo>
                  <a:lnTo>
                    <a:pt x="83" y="320"/>
                  </a:lnTo>
                  <a:lnTo>
                    <a:pt x="111" y="320"/>
                  </a:lnTo>
                  <a:lnTo>
                    <a:pt x="116" y="325"/>
                  </a:lnTo>
                  <a:lnTo>
                    <a:pt x="116" y="354"/>
                  </a:lnTo>
                  <a:lnTo>
                    <a:pt x="148" y="354"/>
                  </a:lnTo>
                  <a:lnTo>
                    <a:pt x="154" y="362"/>
                  </a:lnTo>
                  <a:lnTo>
                    <a:pt x="154" y="396"/>
                  </a:lnTo>
                  <a:lnTo>
                    <a:pt x="301" y="396"/>
                  </a:lnTo>
                  <a:lnTo>
                    <a:pt x="301" y="362"/>
                  </a:lnTo>
                  <a:lnTo>
                    <a:pt x="307" y="354"/>
                  </a:lnTo>
                  <a:lnTo>
                    <a:pt x="340" y="354"/>
                  </a:lnTo>
                  <a:lnTo>
                    <a:pt x="346" y="362"/>
                  </a:lnTo>
                  <a:lnTo>
                    <a:pt x="346" y="396"/>
                  </a:lnTo>
                  <a:lnTo>
                    <a:pt x="340" y="402"/>
                  </a:lnTo>
                  <a:lnTo>
                    <a:pt x="307" y="402"/>
                  </a:lnTo>
                  <a:lnTo>
                    <a:pt x="307" y="436"/>
                  </a:lnTo>
                  <a:lnTo>
                    <a:pt x="301" y="444"/>
                  </a:lnTo>
                  <a:lnTo>
                    <a:pt x="269" y="444"/>
                  </a:lnTo>
                  <a:lnTo>
                    <a:pt x="269" y="478"/>
                  </a:lnTo>
                  <a:lnTo>
                    <a:pt x="264" y="483"/>
                  </a:lnTo>
                  <a:lnTo>
                    <a:pt x="116" y="483"/>
                  </a:lnTo>
                  <a:lnTo>
                    <a:pt x="111" y="478"/>
                  </a:lnTo>
                  <a:lnTo>
                    <a:pt x="111" y="444"/>
                  </a:lnTo>
                  <a:lnTo>
                    <a:pt x="44" y="444"/>
                  </a:lnTo>
                  <a:lnTo>
                    <a:pt x="38" y="436"/>
                  </a:lnTo>
                  <a:lnTo>
                    <a:pt x="38" y="362"/>
                  </a:lnTo>
                  <a:lnTo>
                    <a:pt x="6" y="362"/>
                  </a:lnTo>
                  <a:lnTo>
                    <a:pt x="0" y="354"/>
                  </a:lnTo>
                  <a:lnTo>
                    <a:pt x="0" y="121"/>
                  </a:lnTo>
                  <a:lnTo>
                    <a:pt x="6" y="115"/>
                  </a:lnTo>
                  <a:lnTo>
                    <a:pt x="38" y="115"/>
                  </a:lnTo>
                  <a:lnTo>
                    <a:pt x="38" y="39"/>
                  </a:lnTo>
                  <a:lnTo>
                    <a:pt x="44" y="34"/>
                  </a:lnTo>
                  <a:lnTo>
                    <a:pt x="111" y="34"/>
                  </a:lnTo>
                  <a:lnTo>
                    <a:pt x="111" y="5"/>
                  </a:lnTo>
                  <a:lnTo>
                    <a:pt x="116" y="0"/>
                  </a:lnTo>
                </a:path>
              </a:pathLst>
            </a:cu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1" name="Freeform 23">
              <a:extLst>
                <a:ext uri="{FF2B5EF4-FFF2-40B4-BE49-F238E27FC236}">
                  <a16:creationId xmlns:a16="http://schemas.microsoft.com/office/drawing/2014/main" id="{6DC63787-1FCC-1753-82FF-C1395C366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" y="2454"/>
              <a:ext cx="61" cy="137"/>
            </a:xfrm>
            <a:custGeom>
              <a:avLst/>
              <a:gdLst>
                <a:gd name="T0" fmla="*/ 124 w 275"/>
                <a:gd name="T1" fmla="*/ 0 h 608"/>
                <a:gd name="T2" fmla="*/ 152 w 275"/>
                <a:gd name="T3" fmla="*/ 0 h 608"/>
                <a:gd name="T4" fmla="*/ 156 w 275"/>
                <a:gd name="T5" fmla="*/ 8 h 608"/>
                <a:gd name="T6" fmla="*/ 156 w 275"/>
                <a:gd name="T7" fmla="*/ 124 h 608"/>
                <a:gd name="T8" fmla="*/ 268 w 275"/>
                <a:gd name="T9" fmla="*/ 124 h 608"/>
                <a:gd name="T10" fmla="*/ 274 w 275"/>
                <a:gd name="T11" fmla="*/ 129 h 608"/>
                <a:gd name="T12" fmla="*/ 274 w 275"/>
                <a:gd name="T13" fmla="*/ 158 h 608"/>
                <a:gd name="T14" fmla="*/ 268 w 275"/>
                <a:gd name="T15" fmla="*/ 163 h 608"/>
                <a:gd name="T16" fmla="*/ 156 w 275"/>
                <a:gd name="T17" fmla="*/ 163 h 608"/>
                <a:gd name="T18" fmla="*/ 156 w 275"/>
                <a:gd name="T19" fmla="*/ 560 h 608"/>
                <a:gd name="T20" fmla="*/ 229 w 275"/>
                <a:gd name="T21" fmla="*/ 560 h 608"/>
                <a:gd name="T22" fmla="*/ 229 w 275"/>
                <a:gd name="T23" fmla="*/ 526 h 608"/>
                <a:gd name="T24" fmla="*/ 235 w 275"/>
                <a:gd name="T25" fmla="*/ 520 h 608"/>
                <a:gd name="T26" fmla="*/ 268 w 275"/>
                <a:gd name="T27" fmla="*/ 520 h 608"/>
                <a:gd name="T28" fmla="*/ 274 w 275"/>
                <a:gd name="T29" fmla="*/ 526 h 608"/>
                <a:gd name="T30" fmla="*/ 274 w 275"/>
                <a:gd name="T31" fmla="*/ 560 h 608"/>
                <a:gd name="T32" fmla="*/ 268 w 275"/>
                <a:gd name="T33" fmla="*/ 568 h 608"/>
                <a:gd name="T34" fmla="*/ 235 w 275"/>
                <a:gd name="T35" fmla="*/ 568 h 608"/>
                <a:gd name="T36" fmla="*/ 235 w 275"/>
                <a:gd name="T37" fmla="*/ 602 h 608"/>
                <a:gd name="T38" fmla="*/ 229 w 275"/>
                <a:gd name="T39" fmla="*/ 607 h 608"/>
                <a:gd name="T40" fmla="*/ 124 w 275"/>
                <a:gd name="T41" fmla="*/ 607 h 608"/>
                <a:gd name="T42" fmla="*/ 118 w 275"/>
                <a:gd name="T43" fmla="*/ 602 h 608"/>
                <a:gd name="T44" fmla="*/ 118 w 275"/>
                <a:gd name="T45" fmla="*/ 568 h 608"/>
                <a:gd name="T46" fmla="*/ 84 w 275"/>
                <a:gd name="T47" fmla="*/ 568 h 608"/>
                <a:gd name="T48" fmla="*/ 79 w 275"/>
                <a:gd name="T49" fmla="*/ 560 h 608"/>
                <a:gd name="T50" fmla="*/ 79 w 275"/>
                <a:gd name="T51" fmla="*/ 163 h 608"/>
                <a:gd name="T52" fmla="*/ 6 w 275"/>
                <a:gd name="T53" fmla="*/ 163 h 608"/>
                <a:gd name="T54" fmla="*/ 0 w 275"/>
                <a:gd name="T55" fmla="*/ 158 h 608"/>
                <a:gd name="T56" fmla="*/ 0 w 275"/>
                <a:gd name="T57" fmla="*/ 129 h 608"/>
                <a:gd name="T58" fmla="*/ 6 w 275"/>
                <a:gd name="T59" fmla="*/ 124 h 608"/>
                <a:gd name="T60" fmla="*/ 40 w 275"/>
                <a:gd name="T61" fmla="*/ 124 h 608"/>
                <a:gd name="T62" fmla="*/ 40 w 275"/>
                <a:gd name="T63" fmla="*/ 90 h 608"/>
                <a:gd name="T64" fmla="*/ 46 w 275"/>
                <a:gd name="T65" fmla="*/ 82 h 608"/>
                <a:gd name="T66" fmla="*/ 79 w 275"/>
                <a:gd name="T67" fmla="*/ 82 h 608"/>
                <a:gd name="T68" fmla="*/ 79 w 275"/>
                <a:gd name="T69" fmla="*/ 48 h 608"/>
                <a:gd name="T70" fmla="*/ 84 w 275"/>
                <a:gd name="T71" fmla="*/ 42 h 608"/>
                <a:gd name="T72" fmla="*/ 118 w 275"/>
                <a:gd name="T73" fmla="*/ 42 h 608"/>
                <a:gd name="T74" fmla="*/ 118 w 275"/>
                <a:gd name="T75" fmla="*/ 8 h 608"/>
                <a:gd name="T76" fmla="*/ 124 w 275"/>
                <a:gd name="T77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5" h="608">
                  <a:moveTo>
                    <a:pt x="124" y="0"/>
                  </a:moveTo>
                  <a:lnTo>
                    <a:pt x="152" y="0"/>
                  </a:lnTo>
                  <a:lnTo>
                    <a:pt x="156" y="8"/>
                  </a:lnTo>
                  <a:lnTo>
                    <a:pt x="156" y="124"/>
                  </a:lnTo>
                  <a:lnTo>
                    <a:pt x="268" y="124"/>
                  </a:lnTo>
                  <a:lnTo>
                    <a:pt x="274" y="129"/>
                  </a:lnTo>
                  <a:lnTo>
                    <a:pt x="274" y="158"/>
                  </a:lnTo>
                  <a:lnTo>
                    <a:pt x="268" y="163"/>
                  </a:lnTo>
                  <a:lnTo>
                    <a:pt x="156" y="163"/>
                  </a:lnTo>
                  <a:lnTo>
                    <a:pt x="156" y="560"/>
                  </a:lnTo>
                  <a:lnTo>
                    <a:pt x="229" y="560"/>
                  </a:lnTo>
                  <a:lnTo>
                    <a:pt x="229" y="526"/>
                  </a:lnTo>
                  <a:lnTo>
                    <a:pt x="235" y="520"/>
                  </a:lnTo>
                  <a:lnTo>
                    <a:pt x="268" y="520"/>
                  </a:lnTo>
                  <a:lnTo>
                    <a:pt x="274" y="526"/>
                  </a:lnTo>
                  <a:lnTo>
                    <a:pt x="274" y="560"/>
                  </a:lnTo>
                  <a:lnTo>
                    <a:pt x="268" y="568"/>
                  </a:lnTo>
                  <a:lnTo>
                    <a:pt x="235" y="568"/>
                  </a:lnTo>
                  <a:lnTo>
                    <a:pt x="235" y="602"/>
                  </a:lnTo>
                  <a:lnTo>
                    <a:pt x="229" y="607"/>
                  </a:lnTo>
                  <a:lnTo>
                    <a:pt x="124" y="607"/>
                  </a:lnTo>
                  <a:lnTo>
                    <a:pt x="118" y="602"/>
                  </a:lnTo>
                  <a:lnTo>
                    <a:pt x="118" y="568"/>
                  </a:lnTo>
                  <a:lnTo>
                    <a:pt x="84" y="568"/>
                  </a:lnTo>
                  <a:lnTo>
                    <a:pt x="79" y="560"/>
                  </a:lnTo>
                  <a:lnTo>
                    <a:pt x="79" y="163"/>
                  </a:lnTo>
                  <a:lnTo>
                    <a:pt x="6" y="163"/>
                  </a:lnTo>
                  <a:lnTo>
                    <a:pt x="0" y="158"/>
                  </a:lnTo>
                  <a:lnTo>
                    <a:pt x="0" y="129"/>
                  </a:lnTo>
                  <a:lnTo>
                    <a:pt x="6" y="124"/>
                  </a:lnTo>
                  <a:lnTo>
                    <a:pt x="40" y="124"/>
                  </a:lnTo>
                  <a:lnTo>
                    <a:pt x="40" y="90"/>
                  </a:lnTo>
                  <a:lnTo>
                    <a:pt x="46" y="82"/>
                  </a:lnTo>
                  <a:lnTo>
                    <a:pt x="79" y="82"/>
                  </a:lnTo>
                  <a:lnTo>
                    <a:pt x="79" y="48"/>
                  </a:lnTo>
                  <a:lnTo>
                    <a:pt x="84" y="42"/>
                  </a:lnTo>
                  <a:lnTo>
                    <a:pt x="118" y="42"/>
                  </a:lnTo>
                  <a:lnTo>
                    <a:pt x="118" y="8"/>
                  </a:lnTo>
                  <a:lnTo>
                    <a:pt x="124" y="0"/>
                  </a:lnTo>
                </a:path>
              </a:pathLst>
            </a:cu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2" name="Freeform 24">
              <a:extLst>
                <a:ext uri="{FF2B5EF4-FFF2-40B4-BE49-F238E27FC236}">
                  <a16:creationId xmlns:a16="http://schemas.microsoft.com/office/drawing/2014/main" id="{335988E1-7536-1E96-4B9B-65A6EBFAC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4" y="2436"/>
              <a:ext cx="36" cy="155"/>
            </a:xfrm>
            <a:custGeom>
              <a:avLst/>
              <a:gdLst>
                <a:gd name="T0" fmla="*/ 6 w 164"/>
                <a:gd name="T1" fmla="*/ 205 h 689"/>
                <a:gd name="T2" fmla="*/ 115 w 164"/>
                <a:gd name="T3" fmla="*/ 205 h 689"/>
                <a:gd name="T4" fmla="*/ 121 w 164"/>
                <a:gd name="T5" fmla="*/ 210 h 689"/>
                <a:gd name="T6" fmla="*/ 121 w 164"/>
                <a:gd name="T7" fmla="*/ 641 h 689"/>
                <a:gd name="T8" fmla="*/ 156 w 164"/>
                <a:gd name="T9" fmla="*/ 641 h 689"/>
                <a:gd name="T10" fmla="*/ 163 w 164"/>
                <a:gd name="T11" fmla="*/ 649 h 689"/>
                <a:gd name="T12" fmla="*/ 163 w 164"/>
                <a:gd name="T13" fmla="*/ 683 h 689"/>
                <a:gd name="T14" fmla="*/ 156 w 164"/>
                <a:gd name="T15" fmla="*/ 688 h 689"/>
                <a:gd name="T16" fmla="*/ 6 w 164"/>
                <a:gd name="T17" fmla="*/ 688 h 689"/>
                <a:gd name="T18" fmla="*/ 0 w 164"/>
                <a:gd name="T19" fmla="*/ 683 h 689"/>
                <a:gd name="T20" fmla="*/ 0 w 164"/>
                <a:gd name="T21" fmla="*/ 649 h 689"/>
                <a:gd name="T22" fmla="*/ 6 w 164"/>
                <a:gd name="T23" fmla="*/ 641 h 689"/>
                <a:gd name="T24" fmla="*/ 40 w 164"/>
                <a:gd name="T25" fmla="*/ 641 h 689"/>
                <a:gd name="T26" fmla="*/ 40 w 164"/>
                <a:gd name="T27" fmla="*/ 244 h 689"/>
                <a:gd name="T28" fmla="*/ 6 w 164"/>
                <a:gd name="T29" fmla="*/ 244 h 689"/>
                <a:gd name="T30" fmla="*/ 0 w 164"/>
                <a:gd name="T31" fmla="*/ 239 h 689"/>
                <a:gd name="T32" fmla="*/ 0 w 164"/>
                <a:gd name="T33" fmla="*/ 210 h 689"/>
                <a:gd name="T34" fmla="*/ 6 w 164"/>
                <a:gd name="T35" fmla="*/ 205 h 689"/>
                <a:gd name="T36" fmla="*/ 46 w 164"/>
                <a:gd name="T37" fmla="*/ 0 h 689"/>
                <a:gd name="T38" fmla="*/ 115 w 164"/>
                <a:gd name="T39" fmla="*/ 0 h 689"/>
                <a:gd name="T40" fmla="*/ 121 w 164"/>
                <a:gd name="T41" fmla="*/ 8 h 689"/>
                <a:gd name="T42" fmla="*/ 121 w 164"/>
                <a:gd name="T43" fmla="*/ 81 h 689"/>
                <a:gd name="T44" fmla="*/ 115 w 164"/>
                <a:gd name="T45" fmla="*/ 89 h 689"/>
                <a:gd name="T46" fmla="*/ 46 w 164"/>
                <a:gd name="T47" fmla="*/ 89 h 689"/>
                <a:gd name="T48" fmla="*/ 40 w 164"/>
                <a:gd name="T49" fmla="*/ 81 h 689"/>
                <a:gd name="T50" fmla="*/ 40 w 164"/>
                <a:gd name="T51" fmla="*/ 8 h 689"/>
                <a:gd name="T52" fmla="*/ 46 w 164"/>
                <a:gd name="T53" fmla="*/ 0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4" h="689">
                  <a:moveTo>
                    <a:pt x="6" y="205"/>
                  </a:moveTo>
                  <a:lnTo>
                    <a:pt x="115" y="205"/>
                  </a:lnTo>
                  <a:lnTo>
                    <a:pt x="121" y="210"/>
                  </a:lnTo>
                  <a:lnTo>
                    <a:pt x="121" y="641"/>
                  </a:lnTo>
                  <a:lnTo>
                    <a:pt x="156" y="641"/>
                  </a:lnTo>
                  <a:lnTo>
                    <a:pt x="163" y="649"/>
                  </a:lnTo>
                  <a:lnTo>
                    <a:pt x="163" y="683"/>
                  </a:lnTo>
                  <a:lnTo>
                    <a:pt x="156" y="688"/>
                  </a:lnTo>
                  <a:lnTo>
                    <a:pt x="6" y="688"/>
                  </a:lnTo>
                  <a:lnTo>
                    <a:pt x="0" y="683"/>
                  </a:lnTo>
                  <a:lnTo>
                    <a:pt x="0" y="649"/>
                  </a:lnTo>
                  <a:lnTo>
                    <a:pt x="6" y="641"/>
                  </a:lnTo>
                  <a:lnTo>
                    <a:pt x="40" y="641"/>
                  </a:lnTo>
                  <a:lnTo>
                    <a:pt x="40" y="244"/>
                  </a:lnTo>
                  <a:lnTo>
                    <a:pt x="6" y="244"/>
                  </a:lnTo>
                  <a:lnTo>
                    <a:pt x="0" y="239"/>
                  </a:lnTo>
                  <a:lnTo>
                    <a:pt x="0" y="210"/>
                  </a:lnTo>
                  <a:lnTo>
                    <a:pt x="6" y="205"/>
                  </a:lnTo>
                  <a:close/>
                  <a:moveTo>
                    <a:pt x="46" y="0"/>
                  </a:moveTo>
                  <a:lnTo>
                    <a:pt x="115" y="0"/>
                  </a:lnTo>
                  <a:lnTo>
                    <a:pt x="121" y="8"/>
                  </a:lnTo>
                  <a:lnTo>
                    <a:pt x="121" y="81"/>
                  </a:lnTo>
                  <a:lnTo>
                    <a:pt x="115" y="89"/>
                  </a:lnTo>
                  <a:lnTo>
                    <a:pt x="46" y="89"/>
                  </a:lnTo>
                  <a:lnTo>
                    <a:pt x="40" y="81"/>
                  </a:lnTo>
                  <a:lnTo>
                    <a:pt x="40" y="8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3" name="Freeform 25">
              <a:extLst>
                <a:ext uri="{FF2B5EF4-FFF2-40B4-BE49-F238E27FC236}">
                  <a16:creationId xmlns:a16="http://schemas.microsoft.com/office/drawing/2014/main" id="{5A71996D-8C00-1417-9439-4F29A9859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5" y="2482"/>
              <a:ext cx="95" cy="109"/>
            </a:xfrm>
            <a:custGeom>
              <a:avLst/>
              <a:gdLst>
                <a:gd name="T0" fmla="*/ 6 w 423"/>
                <a:gd name="T1" fmla="*/ 0 h 484"/>
                <a:gd name="T2" fmla="*/ 149 w 423"/>
                <a:gd name="T3" fmla="*/ 0 h 484"/>
                <a:gd name="T4" fmla="*/ 154 w 423"/>
                <a:gd name="T5" fmla="*/ 5 h 484"/>
                <a:gd name="T6" fmla="*/ 154 w 423"/>
                <a:gd name="T7" fmla="*/ 34 h 484"/>
                <a:gd name="T8" fmla="*/ 149 w 423"/>
                <a:gd name="T9" fmla="*/ 39 h 484"/>
                <a:gd name="T10" fmla="*/ 121 w 423"/>
                <a:gd name="T11" fmla="*/ 39 h 484"/>
                <a:gd name="T12" fmla="*/ 121 w 423"/>
                <a:gd name="T13" fmla="*/ 115 h 484"/>
                <a:gd name="T14" fmla="*/ 149 w 423"/>
                <a:gd name="T15" fmla="*/ 115 h 484"/>
                <a:gd name="T16" fmla="*/ 154 w 423"/>
                <a:gd name="T17" fmla="*/ 121 h 484"/>
                <a:gd name="T18" fmla="*/ 154 w 423"/>
                <a:gd name="T19" fmla="*/ 239 h 484"/>
                <a:gd name="T20" fmla="*/ 187 w 423"/>
                <a:gd name="T21" fmla="*/ 239 h 484"/>
                <a:gd name="T22" fmla="*/ 192 w 423"/>
                <a:gd name="T23" fmla="*/ 244 h 484"/>
                <a:gd name="T24" fmla="*/ 192 w 423"/>
                <a:gd name="T25" fmla="*/ 354 h 484"/>
                <a:gd name="T26" fmla="*/ 225 w 423"/>
                <a:gd name="T27" fmla="*/ 354 h 484"/>
                <a:gd name="T28" fmla="*/ 225 w 423"/>
                <a:gd name="T29" fmla="*/ 325 h 484"/>
                <a:gd name="T30" fmla="*/ 230 w 423"/>
                <a:gd name="T31" fmla="*/ 320 h 484"/>
                <a:gd name="T32" fmla="*/ 263 w 423"/>
                <a:gd name="T33" fmla="*/ 320 h 484"/>
                <a:gd name="T34" fmla="*/ 263 w 423"/>
                <a:gd name="T35" fmla="*/ 202 h 484"/>
                <a:gd name="T36" fmla="*/ 269 w 423"/>
                <a:gd name="T37" fmla="*/ 197 h 484"/>
                <a:gd name="T38" fmla="*/ 302 w 423"/>
                <a:gd name="T39" fmla="*/ 197 h 484"/>
                <a:gd name="T40" fmla="*/ 302 w 423"/>
                <a:gd name="T41" fmla="*/ 39 h 484"/>
                <a:gd name="T42" fmla="*/ 269 w 423"/>
                <a:gd name="T43" fmla="*/ 39 h 484"/>
                <a:gd name="T44" fmla="*/ 263 w 423"/>
                <a:gd name="T45" fmla="*/ 34 h 484"/>
                <a:gd name="T46" fmla="*/ 263 w 423"/>
                <a:gd name="T47" fmla="*/ 5 h 484"/>
                <a:gd name="T48" fmla="*/ 269 w 423"/>
                <a:gd name="T49" fmla="*/ 0 h 484"/>
                <a:gd name="T50" fmla="*/ 416 w 423"/>
                <a:gd name="T51" fmla="*/ 0 h 484"/>
                <a:gd name="T52" fmla="*/ 422 w 423"/>
                <a:gd name="T53" fmla="*/ 5 h 484"/>
                <a:gd name="T54" fmla="*/ 422 w 423"/>
                <a:gd name="T55" fmla="*/ 34 h 484"/>
                <a:gd name="T56" fmla="*/ 416 w 423"/>
                <a:gd name="T57" fmla="*/ 39 h 484"/>
                <a:gd name="T58" fmla="*/ 384 w 423"/>
                <a:gd name="T59" fmla="*/ 39 h 484"/>
                <a:gd name="T60" fmla="*/ 384 w 423"/>
                <a:gd name="T61" fmla="*/ 76 h 484"/>
                <a:gd name="T62" fmla="*/ 378 w 423"/>
                <a:gd name="T63" fmla="*/ 81 h 484"/>
                <a:gd name="T64" fmla="*/ 345 w 423"/>
                <a:gd name="T65" fmla="*/ 81 h 484"/>
                <a:gd name="T66" fmla="*/ 345 w 423"/>
                <a:gd name="T67" fmla="*/ 197 h 484"/>
                <a:gd name="T68" fmla="*/ 339 w 423"/>
                <a:gd name="T69" fmla="*/ 202 h 484"/>
                <a:gd name="T70" fmla="*/ 308 w 423"/>
                <a:gd name="T71" fmla="*/ 202 h 484"/>
                <a:gd name="T72" fmla="*/ 308 w 423"/>
                <a:gd name="T73" fmla="*/ 320 h 484"/>
                <a:gd name="T74" fmla="*/ 302 w 423"/>
                <a:gd name="T75" fmla="*/ 325 h 484"/>
                <a:gd name="T76" fmla="*/ 269 w 423"/>
                <a:gd name="T77" fmla="*/ 325 h 484"/>
                <a:gd name="T78" fmla="*/ 269 w 423"/>
                <a:gd name="T79" fmla="*/ 436 h 484"/>
                <a:gd name="T80" fmla="*/ 263 w 423"/>
                <a:gd name="T81" fmla="*/ 444 h 484"/>
                <a:gd name="T82" fmla="*/ 230 w 423"/>
                <a:gd name="T83" fmla="*/ 444 h 484"/>
                <a:gd name="T84" fmla="*/ 230 w 423"/>
                <a:gd name="T85" fmla="*/ 478 h 484"/>
                <a:gd name="T86" fmla="*/ 225 w 423"/>
                <a:gd name="T87" fmla="*/ 483 h 484"/>
                <a:gd name="T88" fmla="*/ 192 w 423"/>
                <a:gd name="T89" fmla="*/ 483 h 484"/>
                <a:gd name="T90" fmla="*/ 187 w 423"/>
                <a:gd name="T91" fmla="*/ 478 h 484"/>
                <a:gd name="T92" fmla="*/ 187 w 423"/>
                <a:gd name="T93" fmla="*/ 444 h 484"/>
                <a:gd name="T94" fmla="*/ 154 w 423"/>
                <a:gd name="T95" fmla="*/ 444 h 484"/>
                <a:gd name="T96" fmla="*/ 149 w 423"/>
                <a:gd name="T97" fmla="*/ 436 h 484"/>
                <a:gd name="T98" fmla="*/ 149 w 423"/>
                <a:gd name="T99" fmla="*/ 362 h 484"/>
                <a:gd name="T100" fmla="*/ 121 w 423"/>
                <a:gd name="T101" fmla="*/ 362 h 484"/>
                <a:gd name="T102" fmla="*/ 115 w 423"/>
                <a:gd name="T103" fmla="*/ 354 h 484"/>
                <a:gd name="T104" fmla="*/ 115 w 423"/>
                <a:gd name="T105" fmla="*/ 244 h 484"/>
                <a:gd name="T106" fmla="*/ 82 w 423"/>
                <a:gd name="T107" fmla="*/ 244 h 484"/>
                <a:gd name="T108" fmla="*/ 76 w 423"/>
                <a:gd name="T109" fmla="*/ 239 h 484"/>
                <a:gd name="T110" fmla="*/ 76 w 423"/>
                <a:gd name="T111" fmla="*/ 121 h 484"/>
                <a:gd name="T112" fmla="*/ 44 w 423"/>
                <a:gd name="T113" fmla="*/ 121 h 484"/>
                <a:gd name="T114" fmla="*/ 38 w 423"/>
                <a:gd name="T115" fmla="*/ 115 h 484"/>
                <a:gd name="T116" fmla="*/ 38 w 423"/>
                <a:gd name="T117" fmla="*/ 39 h 484"/>
                <a:gd name="T118" fmla="*/ 6 w 423"/>
                <a:gd name="T119" fmla="*/ 39 h 484"/>
                <a:gd name="T120" fmla="*/ 0 w 423"/>
                <a:gd name="T121" fmla="*/ 34 h 484"/>
                <a:gd name="T122" fmla="*/ 0 w 423"/>
                <a:gd name="T123" fmla="*/ 5 h 484"/>
                <a:gd name="T124" fmla="*/ 6 w 423"/>
                <a:gd name="T125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3" h="484">
                  <a:moveTo>
                    <a:pt x="6" y="0"/>
                  </a:moveTo>
                  <a:lnTo>
                    <a:pt x="149" y="0"/>
                  </a:lnTo>
                  <a:lnTo>
                    <a:pt x="154" y="5"/>
                  </a:lnTo>
                  <a:lnTo>
                    <a:pt x="154" y="34"/>
                  </a:lnTo>
                  <a:lnTo>
                    <a:pt x="149" y="39"/>
                  </a:lnTo>
                  <a:lnTo>
                    <a:pt x="121" y="39"/>
                  </a:lnTo>
                  <a:lnTo>
                    <a:pt x="121" y="115"/>
                  </a:lnTo>
                  <a:lnTo>
                    <a:pt x="149" y="115"/>
                  </a:lnTo>
                  <a:lnTo>
                    <a:pt x="154" y="121"/>
                  </a:lnTo>
                  <a:lnTo>
                    <a:pt x="154" y="239"/>
                  </a:lnTo>
                  <a:lnTo>
                    <a:pt x="187" y="239"/>
                  </a:lnTo>
                  <a:lnTo>
                    <a:pt x="192" y="244"/>
                  </a:lnTo>
                  <a:lnTo>
                    <a:pt x="192" y="354"/>
                  </a:lnTo>
                  <a:lnTo>
                    <a:pt x="225" y="354"/>
                  </a:lnTo>
                  <a:lnTo>
                    <a:pt x="225" y="325"/>
                  </a:lnTo>
                  <a:lnTo>
                    <a:pt x="230" y="320"/>
                  </a:lnTo>
                  <a:lnTo>
                    <a:pt x="263" y="320"/>
                  </a:lnTo>
                  <a:lnTo>
                    <a:pt x="263" y="202"/>
                  </a:lnTo>
                  <a:lnTo>
                    <a:pt x="269" y="197"/>
                  </a:lnTo>
                  <a:lnTo>
                    <a:pt x="302" y="197"/>
                  </a:lnTo>
                  <a:lnTo>
                    <a:pt x="302" y="39"/>
                  </a:lnTo>
                  <a:lnTo>
                    <a:pt x="269" y="39"/>
                  </a:lnTo>
                  <a:lnTo>
                    <a:pt x="263" y="34"/>
                  </a:lnTo>
                  <a:lnTo>
                    <a:pt x="263" y="5"/>
                  </a:lnTo>
                  <a:lnTo>
                    <a:pt x="269" y="0"/>
                  </a:lnTo>
                  <a:lnTo>
                    <a:pt x="416" y="0"/>
                  </a:lnTo>
                  <a:lnTo>
                    <a:pt x="422" y="5"/>
                  </a:lnTo>
                  <a:lnTo>
                    <a:pt x="422" y="34"/>
                  </a:lnTo>
                  <a:lnTo>
                    <a:pt x="416" y="39"/>
                  </a:lnTo>
                  <a:lnTo>
                    <a:pt x="384" y="39"/>
                  </a:lnTo>
                  <a:lnTo>
                    <a:pt x="384" y="76"/>
                  </a:lnTo>
                  <a:lnTo>
                    <a:pt x="378" y="81"/>
                  </a:lnTo>
                  <a:lnTo>
                    <a:pt x="345" y="81"/>
                  </a:lnTo>
                  <a:lnTo>
                    <a:pt x="345" y="197"/>
                  </a:lnTo>
                  <a:lnTo>
                    <a:pt x="339" y="202"/>
                  </a:lnTo>
                  <a:lnTo>
                    <a:pt x="308" y="202"/>
                  </a:lnTo>
                  <a:lnTo>
                    <a:pt x="308" y="320"/>
                  </a:lnTo>
                  <a:lnTo>
                    <a:pt x="302" y="325"/>
                  </a:lnTo>
                  <a:lnTo>
                    <a:pt x="269" y="325"/>
                  </a:lnTo>
                  <a:lnTo>
                    <a:pt x="269" y="436"/>
                  </a:lnTo>
                  <a:lnTo>
                    <a:pt x="263" y="444"/>
                  </a:lnTo>
                  <a:lnTo>
                    <a:pt x="230" y="444"/>
                  </a:lnTo>
                  <a:lnTo>
                    <a:pt x="230" y="478"/>
                  </a:lnTo>
                  <a:lnTo>
                    <a:pt x="225" y="483"/>
                  </a:lnTo>
                  <a:lnTo>
                    <a:pt x="192" y="483"/>
                  </a:lnTo>
                  <a:lnTo>
                    <a:pt x="187" y="478"/>
                  </a:lnTo>
                  <a:lnTo>
                    <a:pt x="187" y="444"/>
                  </a:lnTo>
                  <a:lnTo>
                    <a:pt x="154" y="444"/>
                  </a:lnTo>
                  <a:lnTo>
                    <a:pt x="149" y="436"/>
                  </a:lnTo>
                  <a:lnTo>
                    <a:pt x="149" y="362"/>
                  </a:lnTo>
                  <a:lnTo>
                    <a:pt x="121" y="362"/>
                  </a:lnTo>
                  <a:lnTo>
                    <a:pt x="115" y="354"/>
                  </a:lnTo>
                  <a:lnTo>
                    <a:pt x="115" y="244"/>
                  </a:lnTo>
                  <a:lnTo>
                    <a:pt x="82" y="244"/>
                  </a:lnTo>
                  <a:lnTo>
                    <a:pt x="76" y="239"/>
                  </a:lnTo>
                  <a:lnTo>
                    <a:pt x="76" y="121"/>
                  </a:lnTo>
                  <a:lnTo>
                    <a:pt x="44" y="121"/>
                  </a:lnTo>
                  <a:lnTo>
                    <a:pt x="38" y="115"/>
                  </a:lnTo>
                  <a:lnTo>
                    <a:pt x="38" y="39"/>
                  </a:lnTo>
                  <a:lnTo>
                    <a:pt x="6" y="39"/>
                  </a:lnTo>
                  <a:lnTo>
                    <a:pt x="0" y="34"/>
                  </a:lnTo>
                  <a:lnTo>
                    <a:pt x="0" y="5"/>
                  </a:lnTo>
                  <a:lnTo>
                    <a:pt x="6" y="0"/>
                  </a:lnTo>
                </a:path>
              </a:pathLst>
            </a:cu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4" name="Freeform 26">
              <a:extLst>
                <a:ext uri="{FF2B5EF4-FFF2-40B4-BE49-F238E27FC236}">
                  <a16:creationId xmlns:a16="http://schemas.microsoft.com/office/drawing/2014/main" id="{54262ED9-8148-54F9-F235-047EC93EB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2" y="2482"/>
              <a:ext cx="78" cy="109"/>
            </a:xfrm>
            <a:custGeom>
              <a:avLst/>
              <a:gdLst>
                <a:gd name="T0" fmla="*/ 116 w 347"/>
                <a:gd name="T1" fmla="*/ 39 h 484"/>
                <a:gd name="T2" fmla="*/ 225 w 347"/>
                <a:gd name="T3" fmla="*/ 39 h 484"/>
                <a:gd name="T4" fmla="*/ 225 w 347"/>
                <a:gd name="T5" fmla="*/ 76 h 484"/>
                <a:gd name="T6" fmla="*/ 231 w 347"/>
                <a:gd name="T7" fmla="*/ 81 h 484"/>
                <a:gd name="T8" fmla="*/ 264 w 347"/>
                <a:gd name="T9" fmla="*/ 81 h 484"/>
                <a:gd name="T10" fmla="*/ 264 w 347"/>
                <a:gd name="T11" fmla="*/ 157 h 484"/>
                <a:gd name="T12" fmla="*/ 83 w 347"/>
                <a:gd name="T13" fmla="*/ 157 h 484"/>
                <a:gd name="T14" fmla="*/ 83 w 347"/>
                <a:gd name="T15" fmla="*/ 81 h 484"/>
                <a:gd name="T16" fmla="*/ 110 w 347"/>
                <a:gd name="T17" fmla="*/ 81 h 484"/>
                <a:gd name="T18" fmla="*/ 116 w 347"/>
                <a:gd name="T19" fmla="*/ 76 h 484"/>
                <a:gd name="T20" fmla="*/ 116 w 347"/>
                <a:gd name="T21" fmla="*/ 39 h 484"/>
                <a:gd name="T22" fmla="*/ 116 w 347"/>
                <a:gd name="T23" fmla="*/ 0 h 484"/>
                <a:gd name="T24" fmla="*/ 264 w 347"/>
                <a:gd name="T25" fmla="*/ 0 h 484"/>
                <a:gd name="T26" fmla="*/ 268 w 347"/>
                <a:gd name="T27" fmla="*/ 5 h 484"/>
                <a:gd name="T28" fmla="*/ 268 w 347"/>
                <a:gd name="T29" fmla="*/ 34 h 484"/>
                <a:gd name="T30" fmla="*/ 301 w 347"/>
                <a:gd name="T31" fmla="*/ 34 h 484"/>
                <a:gd name="T32" fmla="*/ 307 w 347"/>
                <a:gd name="T33" fmla="*/ 39 h 484"/>
                <a:gd name="T34" fmla="*/ 307 w 347"/>
                <a:gd name="T35" fmla="*/ 76 h 484"/>
                <a:gd name="T36" fmla="*/ 340 w 347"/>
                <a:gd name="T37" fmla="*/ 76 h 484"/>
                <a:gd name="T38" fmla="*/ 346 w 347"/>
                <a:gd name="T39" fmla="*/ 81 h 484"/>
                <a:gd name="T40" fmla="*/ 346 w 347"/>
                <a:gd name="T41" fmla="*/ 197 h 484"/>
                <a:gd name="T42" fmla="*/ 340 w 347"/>
                <a:gd name="T43" fmla="*/ 202 h 484"/>
                <a:gd name="T44" fmla="*/ 83 w 347"/>
                <a:gd name="T45" fmla="*/ 202 h 484"/>
                <a:gd name="T46" fmla="*/ 83 w 347"/>
                <a:gd name="T47" fmla="*/ 320 h 484"/>
                <a:gd name="T48" fmla="*/ 110 w 347"/>
                <a:gd name="T49" fmla="*/ 320 h 484"/>
                <a:gd name="T50" fmla="*/ 116 w 347"/>
                <a:gd name="T51" fmla="*/ 325 h 484"/>
                <a:gd name="T52" fmla="*/ 116 w 347"/>
                <a:gd name="T53" fmla="*/ 354 h 484"/>
                <a:gd name="T54" fmla="*/ 149 w 347"/>
                <a:gd name="T55" fmla="*/ 354 h 484"/>
                <a:gd name="T56" fmla="*/ 154 w 347"/>
                <a:gd name="T57" fmla="*/ 362 h 484"/>
                <a:gd name="T58" fmla="*/ 154 w 347"/>
                <a:gd name="T59" fmla="*/ 396 h 484"/>
                <a:gd name="T60" fmla="*/ 301 w 347"/>
                <a:gd name="T61" fmla="*/ 396 h 484"/>
                <a:gd name="T62" fmla="*/ 301 w 347"/>
                <a:gd name="T63" fmla="*/ 362 h 484"/>
                <a:gd name="T64" fmla="*/ 307 w 347"/>
                <a:gd name="T65" fmla="*/ 354 h 484"/>
                <a:gd name="T66" fmla="*/ 340 w 347"/>
                <a:gd name="T67" fmla="*/ 354 h 484"/>
                <a:gd name="T68" fmla="*/ 346 w 347"/>
                <a:gd name="T69" fmla="*/ 362 h 484"/>
                <a:gd name="T70" fmla="*/ 346 w 347"/>
                <a:gd name="T71" fmla="*/ 396 h 484"/>
                <a:gd name="T72" fmla="*/ 340 w 347"/>
                <a:gd name="T73" fmla="*/ 402 h 484"/>
                <a:gd name="T74" fmla="*/ 307 w 347"/>
                <a:gd name="T75" fmla="*/ 402 h 484"/>
                <a:gd name="T76" fmla="*/ 307 w 347"/>
                <a:gd name="T77" fmla="*/ 436 h 484"/>
                <a:gd name="T78" fmla="*/ 301 w 347"/>
                <a:gd name="T79" fmla="*/ 444 h 484"/>
                <a:gd name="T80" fmla="*/ 268 w 347"/>
                <a:gd name="T81" fmla="*/ 444 h 484"/>
                <a:gd name="T82" fmla="*/ 268 w 347"/>
                <a:gd name="T83" fmla="*/ 478 h 484"/>
                <a:gd name="T84" fmla="*/ 264 w 347"/>
                <a:gd name="T85" fmla="*/ 483 h 484"/>
                <a:gd name="T86" fmla="*/ 116 w 347"/>
                <a:gd name="T87" fmla="*/ 483 h 484"/>
                <a:gd name="T88" fmla="*/ 110 w 347"/>
                <a:gd name="T89" fmla="*/ 478 h 484"/>
                <a:gd name="T90" fmla="*/ 110 w 347"/>
                <a:gd name="T91" fmla="*/ 444 h 484"/>
                <a:gd name="T92" fmla="*/ 44 w 347"/>
                <a:gd name="T93" fmla="*/ 444 h 484"/>
                <a:gd name="T94" fmla="*/ 38 w 347"/>
                <a:gd name="T95" fmla="*/ 436 h 484"/>
                <a:gd name="T96" fmla="*/ 38 w 347"/>
                <a:gd name="T97" fmla="*/ 362 h 484"/>
                <a:gd name="T98" fmla="*/ 5 w 347"/>
                <a:gd name="T99" fmla="*/ 362 h 484"/>
                <a:gd name="T100" fmla="*/ 0 w 347"/>
                <a:gd name="T101" fmla="*/ 354 h 484"/>
                <a:gd name="T102" fmla="*/ 0 w 347"/>
                <a:gd name="T103" fmla="*/ 121 h 484"/>
                <a:gd name="T104" fmla="*/ 5 w 347"/>
                <a:gd name="T105" fmla="*/ 115 h 484"/>
                <a:gd name="T106" fmla="*/ 38 w 347"/>
                <a:gd name="T107" fmla="*/ 115 h 484"/>
                <a:gd name="T108" fmla="*/ 38 w 347"/>
                <a:gd name="T109" fmla="*/ 39 h 484"/>
                <a:gd name="T110" fmla="*/ 44 w 347"/>
                <a:gd name="T111" fmla="*/ 34 h 484"/>
                <a:gd name="T112" fmla="*/ 110 w 347"/>
                <a:gd name="T113" fmla="*/ 34 h 484"/>
                <a:gd name="T114" fmla="*/ 110 w 347"/>
                <a:gd name="T115" fmla="*/ 5 h 484"/>
                <a:gd name="T116" fmla="*/ 116 w 347"/>
                <a:gd name="T117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7" h="484">
                  <a:moveTo>
                    <a:pt x="116" y="39"/>
                  </a:moveTo>
                  <a:lnTo>
                    <a:pt x="225" y="39"/>
                  </a:lnTo>
                  <a:lnTo>
                    <a:pt x="225" y="76"/>
                  </a:lnTo>
                  <a:lnTo>
                    <a:pt x="231" y="81"/>
                  </a:lnTo>
                  <a:lnTo>
                    <a:pt x="264" y="81"/>
                  </a:lnTo>
                  <a:lnTo>
                    <a:pt x="264" y="157"/>
                  </a:lnTo>
                  <a:lnTo>
                    <a:pt x="83" y="157"/>
                  </a:lnTo>
                  <a:lnTo>
                    <a:pt x="83" y="81"/>
                  </a:lnTo>
                  <a:lnTo>
                    <a:pt x="110" y="81"/>
                  </a:lnTo>
                  <a:lnTo>
                    <a:pt x="116" y="76"/>
                  </a:lnTo>
                  <a:lnTo>
                    <a:pt x="116" y="39"/>
                  </a:lnTo>
                  <a:close/>
                  <a:moveTo>
                    <a:pt x="116" y="0"/>
                  </a:moveTo>
                  <a:lnTo>
                    <a:pt x="264" y="0"/>
                  </a:lnTo>
                  <a:lnTo>
                    <a:pt x="268" y="5"/>
                  </a:lnTo>
                  <a:lnTo>
                    <a:pt x="268" y="34"/>
                  </a:lnTo>
                  <a:lnTo>
                    <a:pt x="301" y="34"/>
                  </a:lnTo>
                  <a:lnTo>
                    <a:pt x="307" y="39"/>
                  </a:lnTo>
                  <a:lnTo>
                    <a:pt x="307" y="76"/>
                  </a:lnTo>
                  <a:lnTo>
                    <a:pt x="340" y="76"/>
                  </a:lnTo>
                  <a:lnTo>
                    <a:pt x="346" y="81"/>
                  </a:lnTo>
                  <a:lnTo>
                    <a:pt x="346" y="197"/>
                  </a:lnTo>
                  <a:lnTo>
                    <a:pt x="340" y="202"/>
                  </a:lnTo>
                  <a:lnTo>
                    <a:pt x="83" y="202"/>
                  </a:lnTo>
                  <a:lnTo>
                    <a:pt x="83" y="320"/>
                  </a:lnTo>
                  <a:lnTo>
                    <a:pt x="110" y="320"/>
                  </a:lnTo>
                  <a:lnTo>
                    <a:pt x="116" y="325"/>
                  </a:lnTo>
                  <a:lnTo>
                    <a:pt x="116" y="354"/>
                  </a:lnTo>
                  <a:lnTo>
                    <a:pt x="149" y="354"/>
                  </a:lnTo>
                  <a:lnTo>
                    <a:pt x="154" y="362"/>
                  </a:lnTo>
                  <a:lnTo>
                    <a:pt x="154" y="396"/>
                  </a:lnTo>
                  <a:lnTo>
                    <a:pt x="301" y="396"/>
                  </a:lnTo>
                  <a:lnTo>
                    <a:pt x="301" y="362"/>
                  </a:lnTo>
                  <a:lnTo>
                    <a:pt x="307" y="354"/>
                  </a:lnTo>
                  <a:lnTo>
                    <a:pt x="340" y="354"/>
                  </a:lnTo>
                  <a:lnTo>
                    <a:pt x="346" y="362"/>
                  </a:lnTo>
                  <a:lnTo>
                    <a:pt x="346" y="396"/>
                  </a:lnTo>
                  <a:lnTo>
                    <a:pt x="340" y="402"/>
                  </a:lnTo>
                  <a:lnTo>
                    <a:pt x="307" y="402"/>
                  </a:lnTo>
                  <a:lnTo>
                    <a:pt x="307" y="436"/>
                  </a:lnTo>
                  <a:lnTo>
                    <a:pt x="301" y="444"/>
                  </a:lnTo>
                  <a:lnTo>
                    <a:pt x="268" y="444"/>
                  </a:lnTo>
                  <a:lnTo>
                    <a:pt x="268" y="478"/>
                  </a:lnTo>
                  <a:lnTo>
                    <a:pt x="264" y="483"/>
                  </a:lnTo>
                  <a:lnTo>
                    <a:pt x="116" y="483"/>
                  </a:lnTo>
                  <a:lnTo>
                    <a:pt x="110" y="478"/>
                  </a:lnTo>
                  <a:lnTo>
                    <a:pt x="110" y="444"/>
                  </a:lnTo>
                  <a:lnTo>
                    <a:pt x="44" y="444"/>
                  </a:lnTo>
                  <a:lnTo>
                    <a:pt x="38" y="436"/>
                  </a:lnTo>
                  <a:lnTo>
                    <a:pt x="38" y="362"/>
                  </a:lnTo>
                  <a:lnTo>
                    <a:pt x="5" y="362"/>
                  </a:lnTo>
                  <a:lnTo>
                    <a:pt x="0" y="354"/>
                  </a:lnTo>
                  <a:lnTo>
                    <a:pt x="0" y="121"/>
                  </a:lnTo>
                  <a:lnTo>
                    <a:pt x="5" y="115"/>
                  </a:lnTo>
                  <a:lnTo>
                    <a:pt x="38" y="115"/>
                  </a:lnTo>
                  <a:lnTo>
                    <a:pt x="38" y="39"/>
                  </a:lnTo>
                  <a:lnTo>
                    <a:pt x="44" y="34"/>
                  </a:lnTo>
                  <a:lnTo>
                    <a:pt x="110" y="34"/>
                  </a:lnTo>
                  <a:lnTo>
                    <a:pt x="110" y="5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315" name="Group 27">
            <a:extLst>
              <a:ext uri="{FF2B5EF4-FFF2-40B4-BE49-F238E27FC236}">
                <a16:creationId xmlns:a16="http://schemas.microsoft.com/office/drawing/2014/main" id="{0B03D27C-8974-8378-FAB4-AF8A7F2F4117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4191000"/>
            <a:ext cx="1217613" cy="246063"/>
            <a:chOff x="1536" y="2640"/>
            <a:chExt cx="767" cy="155"/>
          </a:xfrm>
        </p:grpSpPr>
        <p:sp>
          <p:nvSpPr>
            <p:cNvPr id="12316" name="Freeform 28">
              <a:extLst>
                <a:ext uri="{FF2B5EF4-FFF2-40B4-BE49-F238E27FC236}">
                  <a16:creationId xmlns:a16="http://schemas.microsoft.com/office/drawing/2014/main" id="{97566C28-DA59-2836-284A-90FC9B10C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640"/>
              <a:ext cx="146" cy="121"/>
            </a:xfrm>
            <a:custGeom>
              <a:avLst/>
              <a:gdLst>
                <a:gd name="T0" fmla="*/ 340 w 649"/>
                <a:gd name="T1" fmla="*/ 100 h 536"/>
                <a:gd name="T2" fmla="*/ 346 w 649"/>
                <a:gd name="T3" fmla="*/ 163 h 536"/>
                <a:gd name="T4" fmla="*/ 379 w 649"/>
                <a:gd name="T5" fmla="*/ 249 h 536"/>
                <a:gd name="T6" fmla="*/ 417 w 649"/>
                <a:gd name="T7" fmla="*/ 253 h 536"/>
                <a:gd name="T8" fmla="*/ 231 w 649"/>
                <a:gd name="T9" fmla="*/ 312 h 536"/>
                <a:gd name="T10" fmla="*/ 264 w 649"/>
                <a:gd name="T11" fmla="*/ 223 h 536"/>
                <a:gd name="T12" fmla="*/ 270 w 649"/>
                <a:gd name="T13" fmla="*/ 133 h 536"/>
                <a:gd name="T14" fmla="*/ 308 w 649"/>
                <a:gd name="T15" fmla="*/ 127 h 536"/>
                <a:gd name="T16" fmla="*/ 308 w 649"/>
                <a:gd name="T17" fmla="*/ 0 h 536"/>
                <a:gd name="T18" fmla="*/ 346 w 649"/>
                <a:gd name="T19" fmla="*/ 6 h 536"/>
                <a:gd name="T20" fmla="*/ 379 w 649"/>
                <a:gd name="T21" fmla="*/ 33 h 536"/>
                <a:gd name="T22" fmla="*/ 385 w 649"/>
                <a:gd name="T23" fmla="*/ 96 h 536"/>
                <a:gd name="T24" fmla="*/ 423 w 649"/>
                <a:gd name="T25" fmla="*/ 100 h 536"/>
                <a:gd name="T26" fmla="*/ 450 w 649"/>
                <a:gd name="T27" fmla="*/ 159 h 536"/>
                <a:gd name="T28" fmla="*/ 456 w 649"/>
                <a:gd name="T29" fmla="*/ 249 h 536"/>
                <a:gd name="T30" fmla="*/ 495 w 649"/>
                <a:gd name="T31" fmla="*/ 253 h 536"/>
                <a:gd name="T32" fmla="*/ 529 w 649"/>
                <a:gd name="T33" fmla="*/ 345 h 536"/>
                <a:gd name="T34" fmla="*/ 533 w 649"/>
                <a:gd name="T35" fmla="*/ 435 h 536"/>
                <a:gd name="T36" fmla="*/ 571 w 649"/>
                <a:gd name="T37" fmla="*/ 441 h 536"/>
                <a:gd name="T38" fmla="*/ 644 w 649"/>
                <a:gd name="T39" fmla="*/ 498 h 536"/>
                <a:gd name="T40" fmla="*/ 648 w 649"/>
                <a:gd name="T41" fmla="*/ 531 h 536"/>
                <a:gd name="T42" fmla="*/ 423 w 649"/>
                <a:gd name="T43" fmla="*/ 535 h 536"/>
                <a:gd name="T44" fmla="*/ 417 w 649"/>
                <a:gd name="T45" fmla="*/ 504 h 536"/>
                <a:gd name="T46" fmla="*/ 489 w 649"/>
                <a:gd name="T47" fmla="*/ 498 h 536"/>
                <a:gd name="T48" fmla="*/ 456 w 649"/>
                <a:gd name="T49" fmla="*/ 441 h 536"/>
                <a:gd name="T50" fmla="*/ 450 w 649"/>
                <a:gd name="T51" fmla="*/ 349 h 536"/>
                <a:gd name="T52" fmla="*/ 192 w 649"/>
                <a:gd name="T53" fmla="*/ 408 h 536"/>
                <a:gd name="T54" fmla="*/ 154 w 649"/>
                <a:gd name="T55" fmla="*/ 412 h 536"/>
                <a:gd name="T56" fmla="*/ 225 w 649"/>
                <a:gd name="T57" fmla="*/ 498 h 536"/>
                <a:gd name="T58" fmla="*/ 231 w 649"/>
                <a:gd name="T59" fmla="*/ 531 h 536"/>
                <a:gd name="T60" fmla="*/ 6 w 649"/>
                <a:gd name="T61" fmla="*/ 535 h 536"/>
                <a:gd name="T62" fmla="*/ 0 w 649"/>
                <a:gd name="T63" fmla="*/ 504 h 536"/>
                <a:gd name="T64" fmla="*/ 78 w 649"/>
                <a:gd name="T65" fmla="*/ 498 h 536"/>
                <a:gd name="T66" fmla="*/ 83 w 649"/>
                <a:gd name="T67" fmla="*/ 468 h 536"/>
                <a:gd name="T68" fmla="*/ 115 w 649"/>
                <a:gd name="T69" fmla="*/ 380 h 536"/>
                <a:gd name="T70" fmla="*/ 148 w 649"/>
                <a:gd name="T71" fmla="*/ 376 h 536"/>
                <a:gd name="T72" fmla="*/ 154 w 649"/>
                <a:gd name="T73" fmla="*/ 282 h 536"/>
                <a:gd name="T74" fmla="*/ 187 w 649"/>
                <a:gd name="T75" fmla="*/ 190 h 536"/>
                <a:gd name="T76" fmla="*/ 225 w 649"/>
                <a:gd name="T77" fmla="*/ 186 h 536"/>
                <a:gd name="T78" fmla="*/ 231 w 649"/>
                <a:gd name="T79" fmla="*/ 127 h 536"/>
                <a:gd name="T80" fmla="*/ 264 w 649"/>
                <a:gd name="T81" fmla="*/ 37 h 536"/>
                <a:gd name="T82" fmla="*/ 303 w 649"/>
                <a:gd name="T83" fmla="*/ 33 h 536"/>
                <a:gd name="T84" fmla="*/ 308 w 649"/>
                <a:gd name="T8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49" h="536">
                  <a:moveTo>
                    <a:pt x="308" y="100"/>
                  </a:moveTo>
                  <a:lnTo>
                    <a:pt x="340" y="100"/>
                  </a:lnTo>
                  <a:lnTo>
                    <a:pt x="340" y="159"/>
                  </a:lnTo>
                  <a:lnTo>
                    <a:pt x="346" y="163"/>
                  </a:lnTo>
                  <a:lnTo>
                    <a:pt x="379" y="163"/>
                  </a:lnTo>
                  <a:lnTo>
                    <a:pt x="379" y="249"/>
                  </a:lnTo>
                  <a:lnTo>
                    <a:pt x="385" y="253"/>
                  </a:lnTo>
                  <a:lnTo>
                    <a:pt x="417" y="253"/>
                  </a:lnTo>
                  <a:lnTo>
                    <a:pt x="417" y="312"/>
                  </a:lnTo>
                  <a:lnTo>
                    <a:pt x="231" y="312"/>
                  </a:lnTo>
                  <a:lnTo>
                    <a:pt x="231" y="223"/>
                  </a:lnTo>
                  <a:lnTo>
                    <a:pt x="264" y="223"/>
                  </a:lnTo>
                  <a:lnTo>
                    <a:pt x="270" y="218"/>
                  </a:lnTo>
                  <a:lnTo>
                    <a:pt x="270" y="133"/>
                  </a:lnTo>
                  <a:lnTo>
                    <a:pt x="303" y="133"/>
                  </a:lnTo>
                  <a:lnTo>
                    <a:pt x="308" y="127"/>
                  </a:lnTo>
                  <a:lnTo>
                    <a:pt x="308" y="100"/>
                  </a:lnTo>
                  <a:close/>
                  <a:moveTo>
                    <a:pt x="308" y="0"/>
                  </a:moveTo>
                  <a:lnTo>
                    <a:pt x="340" y="0"/>
                  </a:lnTo>
                  <a:lnTo>
                    <a:pt x="346" y="6"/>
                  </a:lnTo>
                  <a:lnTo>
                    <a:pt x="346" y="33"/>
                  </a:lnTo>
                  <a:lnTo>
                    <a:pt x="379" y="33"/>
                  </a:lnTo>
                  <a:lnTo>
                    <a:pt x="385" y="37"/>
                  </a:lnTo>
                  <a:lnTo>
                    <a:pt x="385" y="96"/>
                  </a:lnTo>
                  <a:lnTo>
                    <a:pt x="417" y="96"/>
                  </a:lnTo>
                  <a:lnTo>
                    <a:pt x="423" y="100"/>
                  </a:lnTo>
                  <a:lnTo>
                    <a:pt x="423" y="159"/>
                  </a:lnTo>
                  <a:lnTo>
                    <a:pt x="450" y="159"/>
                  </a:lnTo>
                  <a:lnTo>
                    <a:pt x="456" y="163"/>
                  </a:lnTo>
                  <a:lnTo>
                    <a:pt x="456" y="249"/>
                  </a:lnTo>
                  <a:lnTo>
                    <a:pt x="489" y="249"/>
                  </a:lnTo>
                  <a:lnTo>
                    <a:pt x="495" y="253"/>
                  </a:lnTo>
                  <a:lnTo>
                    <a:pt x="495" y="345"/>
                  </a:lnTo>
                  <a:lnTo>
                    <a:pt x="529" y="345"/>
                  </a:lnTo>
                  <a:lnTo>
                    <a:pt x="533" y="349"/>
                  </a:lnTo>
                  <a:lnTo>
                    <a:pt x="533" y="435"/>
                  </a:lnTo>
                  <a:lnTo>
                    <a:pt x="566" y="435"/>
                  </a:lnTo>
                  <a:lnTo>
                    <a:pt x="571" y="441"/>
                  </a:lnTo>
                  <a:lnTo>
                    <a:pt x="571" y="498"/>
                  </a:lnTo>
                  <a:lnTo>
                    <a:pt x="644" y="498"/>
                  </a:lnTo>
                  <a:lnTo>
                    <a:pt x="648" y="504"/>
                  </a:lnTo>
                  <a:lnTo>
                    <a:pt x="648" y="531"/>
                  </a:lnTo>
                  <a:lnTo>
                    <a:pt x="644" y="535"/>
                  </a:lnTo>
                  <a:lnTo>
                    <a:pt x="423" y="535"/>
                  </a:lnTo>
                  <a:lnTo>
                    <a:pt x="417" y="531"/>
                  </a:lnTo>
                  <a:lnTo>
                    <a:pt x="417" y="504"/>
                  </a:lnTo>
                  <a:lnTo>
                    <a:pt x="423" y="498"/>
                  </a:lnTo>
                  <a:lnTo>
                    <a:pt x="489" y="498"/>
                  </a:lnTo>
                  <a:lnTo>
                    <a:pt x="489" y="441"/>
                  </a:lnTo>
                  <a:lnTo>
                    <a:pt x="456" y="441"/>
                  </a:lnTo>
                  <a:lnTo>
                    <a:pt x="450" y="435"/>
                  </a:lnTo>
                  <a:lnTo>
                    <a:pt x="450" y="349"/>
                  </a:lnTo>
                  <a:lnTo>
                    <a:pt x="192" y="349"/>
                  </a:lnTo>
                  <a:lnTo>
                    <a:pt x="192" y="408"/>
                  </a:lnTo>
                  <a:lnTo>
                    <a:pt x="187" y="412"/>
                  </a:lnTo>
                  <a:lnTo>
                    <a:pt x="154" y="412"/>
                  </a:lnTo>
                  <a:lnTo>
                    <a:pt x="154" y="498"/>
                  </a:lnTo>
                  <a:lnTo>
                    <a:pt x="225" y="498"/>
                  </a:lnTo>
                  <a:lnTo>
                    <a:pt x="231" y="504"/>
                  </a:lnTo>
                  <a:lnTo>
                    <a:pt x="231" y="531"/>
                  </a:lnTo>
                  <a:lnTo>
                    <a:pt x="225" y="535"/>
                  </a:lnTo>
                  <a:lnTo>
                    <a:pt x="6" y="535"/>
                  </a:lnTo>
                  <a:lnTo>
                    <a:pt x="0" y="531"/>
                  </a:lnTo>
                  <a:lnTo>
                    <a:pt x="0" y="504"/>
                  </a:lnTo>
                  <a:lnTo>
                    <a:pt x="6" y="498"/>
                  </a:lnTo>
                  <a:lnTo>
                    <a:pt x="78" y="498"/>
                  </a:lnTo>
                  <a:lnTo>
                    <a:pt x="78" y="472"/>
                  </a:lnTo>
                  <a:lnTo>
                    <a:pt x="83" y="468"/>
                  </a:lnTo>
                  <a:lnTo>
                    <a:pt x="115" y="468"/>
                  </a:lnTo>
                  <a:lnTo>
                    <a:pt x="115" y="380"/>
                  </a:lnTo>
                  <a:lnTo>
                    <a:pt x="122" y="376"/>
                  </a:lnTo>
                  <a:lnTo>
                    <a:pt x="148" y="376"/>
                  </a:lnTo>
                  <a:lnTo>
                    <a:pt x="148" y="286"/>
                  </a:lnTo>
                  <a:lnTo>
                    <a:pt x="154" y="282"/>
                  </a:lnTo>
                  <a:lnTo>
                    <a:pt x="187" y="282"/>
                  </a:lnTo>
                  <a:lnTo>
                    <a:pt x="187" y="190"/>
                  </a:lnTo>
                  <a:lnTo>
                    <a:pt x="192" y="186"/>
                  </a:lnTo>
                  <a:lnTo>
                    <a:pt x="225" y="186"/>
                  </a:lnTo>
                  <a:lnTo>
                    <a:pt x="225" y="133"/>
                  </a:lnTo>
                  <a:lnTo>
                    <a:pt x="231" y="127"/>
                  </a:lnTo>
                  <a:lnTo>
                    <a:pt x="264" y="127"/>
                  </a:lnTo>
                  <a:lnTo>
                    <a:pt x="264" y="37"/>
                  </a:lnTo>
                  <a:lnTo>
                    <a:pt x="270" y="33"/>
                  </a:lnTo>
                  <a:lnTo>
                    <a:pt x="303" y="33"/>
                  </a:lnTo>
                  <a:lnTo>
                    <a:pt x="303" y="6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7" name="Freeform 29">
              <a:extLst>
                <a:ext uri="{FF2B5EF4-FFF2-40B4-BE49-F238E27FC236}">
                  <a16:creationId xmlns:a16="http://schemas.microsoft.com/office/drawing/2014/main" id="{EA8AFB75-AA42-B5A6-A47F-CA8113EEC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7" y="2640"/>
              <a:ext cx="84" cy="121"/>
            </a:xfrm>
            <a:custGeom>
              <a:avLst/>
              <a:gdLst>
                <a:gd name="T0" fmla="*/ 151 w 376"/>
                <a:gd name="T1" fmla="*/ 190 h 536"/>
                <a:gd name="T2" fmla="*/ 220 w 376"/>
                <a:gd name="T3" fmla="*/ 190 h 536"/>
                <a:gd name="T4" fmla="*/ 220 w 376"/>
                <a:gd name="T5" fmla="*/ 218 h 536"/>
                <a:gd name="T6" fmla="*/ 224 w 376"/>
                <a:gd name="T7" fmla="*/ 223 h 536"/>
                <a:gd name="T8" fmla="*/ 256 w 376"/>
                <a:gd name="T9" fmla="*/ 223 h 536"/>
                <a:gd name="T10" fmla="*/ 256 w 376"/>
                <a:gd name="T11" fmla="*/ 468 h 536"/>
                <a:gd name="T12" fmla="*/ 224 w 376"/>
                <a:gd name="T13" fmla="*/ 468 h 536"/>
                <a:gd name="T14" fmla="*/ 220 w 376"/>
                <a:gd name="T15" fmla="*/ 472 h 536"/>
                <a:gd name="T16" fmla="*/ 220 w 376"/>
                <a:gd name="T17" fmla="*/ 498 h 536"/>
                <a:gd name="T18" fmla="*/ 151 w 376"/>
                <a:gd name="T19" fmla="*/ 498 h 536"/>
                <a:gd name="T20" fmla="*/ 151 w 376"/>
                <a:gd name="T21" fmla="*/ 472 h 536"/>
                <a:gd name="T22" fmla="*/ 145 w 376"/>
                <a:gd name="T23" fmla="*/ 468 h 536"/>
                <a:gd name="T24" fmla="*/ 113 w 376"/>
                <a:gd name="T25" fmla="*/ 468 h 536"/>
                <a:gd name="T26" fmla="*/ 113 w 376"/>
                <a:gd name="T27" fmla="*/ 441 h 536"/>
                <a:gd name="T28" fmla="*/ 108 w 376"/>
                <a:gd name="T29" fmla="*/ 435 h 536"/>
                <a:gd name="T30" fmla="*/ 81 w 376"/>
                <a:gd name="T31" fmla="*/ 435 h 536"/>
                <a:gd name="T32" fmla="*/ 81 w 376"/>
                <a:gd name="T33" fmla="*/ 253 h 536"/>
                <a:gd name="T34" fmla="*/ 108 w 376"/>
                <a:gd name="T35" fmla="*/ 253 h 536"/>
                <a:gd name="T36" fmla="*/ 113 w 376"/>
                <a:gd name="T37" fmla="*/ 249 h 536"/>
                <a:gd name="T38" fmla="*/ 113 w 376"/>
                <a:gd name="T39" fmla="*/ 223 h 536"/>
                <a:gd name="T40" fmla="*/ 145 w 376"/>
                <a:gd name="T41" fmla="*/ 223 h 536"/>
                <a:gd name="T42" fmla="*/ 151 w 376"/>
                <a:gd name="T43" fmla="*/ 218 h 536"/>
                <a:gd name="T44" fmla="*/ 151 w 376"/>
                <a:gd name="T45" fmla="*/ 190 h 536"/>
                <a:gd name="T46" fmla="*/ 224 w 376"/>
                <a:gd name="T47" fmla="*/ 0 h 536"/>
                <a:gd name="T48" fmla="*/ 332 w 376"/>
                <a:gd name="T49" fmla="*/ 0 h 536"/>
                <a:gd name="T50" fmla="*/ 337 w 376"/>
                <a:gd name="T51" fmla="*/ 6 h 536"/>
                <a:gd name="T52" fmla="*/ 337 w 376"/>
                <a:gd name="T53" fmla="*/ 498 h 536"/>
                <a:gd name="T54" fmla="*/ 369 w 376"/>
                <a:gd name="T55" fmla="*/ 498 h 536"/>
                <a:gd name="T56" fmla="*/ 375 w 376"/>
                <a:gd name="T57" fmla="*/ 504 h 536"/>
                <a:gd name="T58" fmla="*/ 375 w 376"/>
                <a:gd name="T59" fmla="*/ 531 h 536"/>
                <a:gd name="T60" fmla="*/ 369 w 376"/>
                <a:gd name="T61" fmla="*/ 535 h 536"/>
                <a:gd name="T62" fmla="*/ 300 w 376"/>
                <a:gd name="T63" fmla="*/ 535 h 536"/>
                <a:gd name="T64" fmla="*/ 294 w 376"/>
                <a:gd name="T65" fmla="*/ 531 h 536"/>
                <a:gd name="T66" fmla="*/ 294 w 376"/>
                <a:gd name="T67" fmla="*/ 504 h 536"/>
                <a:gd name="T68" fmla="*/ 262 w 376"/>
                <a:gd name="T69" fmla="*/ 504 h 536"/>
                <a:gd name="T70" fmla="*/ 262 w 376"/>
                <a:gd name="T71" fmla="*/ 531 h 536"/>
                <a:gd name="T72" fmla="*/ 256 w 376"/>
                <a:gd name="T73" fmla="*/ 535 h 536"/>
                <a:gd name="T74" fmla="*/ 113 w 376"/>
                <a:gd name="T75" fmla="*/ 535 h 536"/>
                <a:gd name="T76" fmla="*/ 108 w 376"/>
                <a:gd name="T77" fmla="*/ 531 h 536"/>
                <a:gd name="T78" fmla="*/ 108 w 376"/>
                <a:gd name="T79" fmla="*/ 504 h 536"/>
                <a:gd name="T80" fmla="*/ 44 w 376"/>
                <a:gd name="T81" fmla="*/ 504 h 536"/>
                <a:gd name="T82" fmla="*/ 38 w 376"/>
                <a:gd name="T83" fmla="*/ 498 h 536"/>
                <a:gd name="T84" fmla="*/ 38 w 376"/>
                <a:gd name="T85" fmla="*/ 441 h 536"/>
                <a:gd name="T86" fmla="*/ 6 w 376"/>
                <a:gd name="T87" fmla="*/ 441 h 536"/>
                <a:gd name="T88" fmla="*/ 0 w 376"/>
                <a:gd name="T89" fmla="*/ 435 h 536"/>
                <a:gd name="T90" fmla="*/ 0 w 376"/>
                <a:gd name="T91" fmla="*/ 253 h 536"/>
                <a:gd name="T92" fmla="*/ 6 w 376"/>
                <a:gd name="T93" fmla="*/ 249 h 536"/>
                <a:gd name="T94" fmla="*/ 38 w 376"/>
                <a:gd name="T95" fmla="*/ 249 h 536"/>
                <a:gd name="T96" fmla="*/ 38 w 376"/>
                <a:gd name="T97" fmla="*/ 190 h 536"/>
                <a:gd name="T98" fmla="*/ 44 w 376"/>
                <a:gd name="T99" fmla="*/ 186 h 536"/>
                <a:gd name="T100" fmla="*/ 108 w 376"/>
                <a:gd name="T101" fmla="*/ 186 h 536"/>
                <a:gd name="T102" fmla="*/ 108 w 376"/>
                <a:gd name="T103" fmla="*/ 163 h 536"/>
                <a:gd name="T104" fmla="*/ 113 w 376"/>
                <a:gd name="T105" fmla="*/ 159 h 536"/>
                <a:gd name="T106" fmla="*/ 220 w 376"/>
                <a:gd name="T107" fmla="*/ 159 h 536"/>
                <a:gd name="T108" fmla="*/ 224 w 376"/>
                <a:gd name="T109" fmla="*/ 163 h 536"/>
                <a:gd name="T110" fmla="*/ 224 w 376"/>
                <a:gd name="T111" fmla="*/ 186 h 536"/>
                <a:gd name="T112" fmla="*/ 256 w 376"/>
                <a:gd name="T113" fmla="*/ 186 h 536"/>
                <a:gd name="T114" fmla="*/ 256 w 376"/>
                <a:gd name="T115" fmla="*/ 37 h 536"/>
                <a:gd name="T116" fmla="*/ 224 w 376"/>
                <a:gd name="T117" fmla="*/ 37 h 536"/>
                <a:gd name="T118" fmla="*/ 220 w 376"/>
                <a:gd name="T119" fmla="*/ 33 h 536"/>
                <a:gd name="T120" fmla="*/ 220 w 376"/>
                <a:gd name="T121" fmla="*/ 6 h 536"/>
                <a:gd name="T122" fmla="*/ 224 w 376"/>
                <a:gd name="T12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76" h="536">
                  <a:moveTo>
                    <a:pt x="151" y="190"/>
                  </a:moveTo>
                  <a:lnTo>
                    <a:pt x="220" y="190"/>
                  </a:lnTo>
                  <a:lnTo>
                    <a:pt x="220" y="218"/>
                  </a:lnTo>
                  <a:lnTo>
                    <a:pt x="224" y="223"/>
                  </a:lnTo>
                  <a:lnTo>
                    <a:pt x="256" y="223"/>
                  </a:lnTo>
                  <a:lnTo>
                    <a:pt x="256" y="468"/>
                  </a:lnTo>
                  <a:lnTo>
                    <a:pt x="224" y="468"/>
                  </a:lnTo>
                  <a:lnTo>
                    <a:pt x="220" y="472"/>
                  </a:lnTo>
                  <a:lnTo>
                    <a:pt x="220" y="498"/>
                  </a:lnTo>
                  <a:lnTo>
                    <a:pt x="151" y="498"/>
                  </a:lnTo>
                  <a:lnTo>
                    <a:pt x="151" y="472"/>
                  </a:lnTo>
                  <a:lnTo>
                    <a:pt x="145" y="468"/>
                  </a:lnTo>
                  <a:lnTo>
                    <a:pt x="113" y="468"/>
                  </a:lnTo>
                  <a:lnTo>
                    <a:pt x="113" y="441"/>
                  </a:lnTo>
                  <a:lnTo>
                    <a:pt x="108" y="435"/>
                  </a:lnTo>
                  <a:lnTo>
                    <a:pt x="81" y="435"/>
                  </a:lnTo>
                  <a:lnTo>
                    <a:pt x="81" y="253"/>
                  </a:lnTo>
                  <a:lnTo>
                    <a:pt x="108" y="253"/>
                  </a:lnTo>
                  <a:lnTo>
                    <a:pt x="113" y="249"/>
                  </a:lnTo>
                  <a:lnTo>
                    <a:pt x="113" y="223"/>
                  </a:lnTo>
                  <a:lnTo>
                    <a:pt x="145" y="223"/>
                  </a:lnTo>
                  <a:lnTo>
                    <a:pt x="151" y="218"/>
                  </a:lnTo>
                  <a:lnTo>
                    <a:pt x="151" y="190"/>
                  </a:lnTo>
                  <a:close/>
                  <a:moveTo>
                    <a:pt x="224" y="0"/>
                  </a:moveTo>
                  <a:lnTo>
                    <a:pt x="332" y="0"/>
                  </a:lnTo>
                  <a:lnTo>
                    <a:pt x="337" y="6"/>
                  </a:lnTo>
                  <a:lnTo>
                    <a:pt x="337" y="498"/>
                  </a:lnTo>
                  <a:lnTo>
                    <a:pt x="369" y="498"/>
                  </a:lnTo>
                  <a:lnTo>
                    <a:pt x="375" y="504"/>
                  </a:lnTo>
                  <a:lnTo>
                    <a:pt x="375" y="531"/>
                  </a:lnTo>
                  <a:lnTo>
                    <a:pt x="369" y="535"/>
                  </a:lnTo>
                  <a:lnTo>
                    <a:pt x="300" y="535"/>
                  </a:lnTo>
                  <a:lnTo>
                    <a:pt x="294" y="531"/>
                  </a:lnTo>
                  <a:lnTo>
                    <a:pt x="294" y="504"/>
                  </a:lnTo>
                  <a:lnTo>
                    <a:pt x="262" y="504"/>
                  </a:lnTo>
                  <a:lnTo>
                    <a:pt x="262" y="531"/>
                  </a:lnTo>
                  <a:lnTo>
                    <a:pt x="256" y="535"/>
                  </a:lnTo>
                  <a:lnTo>
                    <a:pt x="113" y="535"/>
                  </a:lnTo>
                  <a:lnTo>
                    <a:pt x="108" y="531"/>
                  </a:lnTo>
                  <a:lnTo>
                    <a:pt x="108" y="504"/>
                  </a:lnTo>
                  <a:lnTo>
                    <a:pt x="44" y="504"/>
                  </a:lnTo>
                  <a:lnTo>
                    <a:pt x="38" y="498"/>
                  </a:lnTo>
                  <a:lnTo>
                    <a:pt x="38" y="441"/>
                  </a:lnTo>
                  <a:lnTo>
                    <a:pt x="6" y="441"/>
                  </a:lnTo>
                  <a:lnTo>
                    <a:pt x="0" y="435"/>
                  </a:lnTo>
                  <a:lnTo>
                    <a:pt x="0" y="253"/>
                  </a:lnTo>
                  <a:lnTo>
                    <a:pt x="6" y="249"/>
                  </a:lnTo>
                  <a:lnTo>
                    <a:pt x="38" y="249"/>
                  </a:lnTo>
                  <a:lnTo>
                    <a:pt x="38" y="190"/>
                  </a:lnTo>
                  <a:lnTo>
                    <a:pt x="44" y="186"/>
                  </a:lnTo>
                  <a:lnTo>
                    <a:pt x="108" y="186"/>
                  </a:lnTo>
                  <a:lnTo>
                    <a:pt x="108" y="163"/>
                  </a:lnTo>
                  <a:lnTo>
                    <a:pt x="113" y="159"/>
                  </a:lnTo>
                  <a:lnTo>
                    <a:pt x="220" y="159"/>
                  </a:lnTo>
                  <a:lnTo>
                    <a:pt x="224" y="163"/>
                  </a:lnTo>
                  <a:lnTo>
                    <a:pt x="224" y="186"/>
                  </a:lnTo>
                  <a:lnTo>
                    <a:pt x="256" y="186"/>
                  </a:lnTo>
                  <a:lnTo>
                    <a:pt x="256" y="37"/>
                  </a:lnTo>
                  <a:lnTo>
                    <a:pt x="224" y="37"/>
                  </a:lnTo>
                  <a:lnTo>
                    <a:pt x="220" y="33"/>
                  </a:lnTo>
                  <a:lnTo>
                    <a:pt x="220" y="6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8" name="Freeform 30">
              <a:extLst>
                <a:ext uri="{FF2B5EF4-FFF2-40B4-BE49-F238E27FC236}">
                  <a16:creationId xmlns:a16="http://schemas.microsoft.com/office/drawing/2014/main" id="{B117A482-A2C0-A82C-CD9D-97E9C1166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3" y="2676"/>
              <a:ext cx="76" cy="84"/>
            </a:xfrm>
            <a:custGeom>
              <a:avLst/>
              <a:gdLst>
                <a:gd name="T0" fmla="*/ 222 w 340"/>
                <a:gd name="T1" fmla="*/ 157 h 377"/>
                <a:gd name="T2" fmla="*/ 190 w 340"/>
                <a:gd name="T3" fmla="*/ 276 h 377"/>
                <a:gd name="T4" fmla="*/ 184 w 340"/>
                <a:gd name="T5" fmla="*/ 309 h 377"/>
                <a:gd name="T6" fmla="*/ 81 w 340"/>
                <a:gd name="T7" fmla="*/ 221 h 377"/>
                <a:gd name="T8" fmla="*/ 114 w 340"/>
                <a:gd name="T9" fmla="*/ 217 h 377"/>
                <a:gd name="T10" fmla="*/ 184 w 340"/>
                <a:gd name="T11" fmla="*/ 190 h 377"/>
                <a:gd name="T12" fmla="*/ 190 w 340"/>
                <a:gd name="T13" fmla="*/ 157 h 377"/>
                <a:gd name="T14" fmla="*/ 258 w 340"/>
                <a:gd name="T15" fmla="*/ 0 h 377"/>
                <a:gd name="T16" fmla="*/ 264 w 340"/>
                <a:gd name="T17" fmla="*/ 27 h 377"/>
                <a:gd name="T18" fmla="*/ 302 w 340"/>
                <a:gd name="T19" fmla="*/ 31 h 377"/>
                <a:gd name="T20" fmla="*/ 334 w 340"/>
                <a:gd name="T21" fmla="*/ 339 h 377"/>
                <a:gd name="T22" fmla="*/ 339 w 340"/>
                <a:gd name="T23" fmla="*/ 372 h 377"/>
                <a:gd name="T24" fmla="*/ 264 w 340"/>
                <a:gd name="T25" fmla="*/ 376 h 377"/>
                <a:gd name="T26" fmla="*/ 258 w 340"/>
                <a:gd name="T27" fmla="*/ 345 h 377"/>
                <a:gd name="T28" fmla="*/ 222 w 340"/>
                <a:gd name="T29" fmla="*/ 339 h 377"/>
                <a:gd name="T30" fmla="*/ 190 w 340"/>
                <a:gd name="T31" fmla="*/ 313 h 377"/>
                <a:gd name="T32" fmla="*/ 184 w 340"/>
                <a:gd name="T33" fmla="*/ 345 h 377"/>
                <a:gd name="T34" fmla="*/ 152 w 340"/>
                <a:gd name="T35" fmla="*/ 372 h 377"/>
                <a:gd name="T36" fmla="*/ 44 w 340"/>
                <a:gd name="T37" fmla="*/ 376 h 377"/>
                <a:gd name="T38" fmla="*/ 38 w 340"/>
                <a:gd name="T39" fmla="*/ 345 h 377"/>
                <a:gd name="T40" fmla="*/ 0 w 340"/>
                <a:gd name="T41" fmla="*/ 339 h 377"/>
                <a:gd name="T42" fmla="*/ 6 w 340"/>
                <a:gd name="T43" fmla="*/ 217 h 377"/>
                <a:gd name="T44" fmla="*/ 38 w 340"/>
                <a:gd name="T45" fmla="*/ 190 h 377"/>
                <a:gd name="T46" fmla="*/ 76 w 340"/>
                <a:gd name="T47" fmla="*/ 186 h 377"/>
                <a:gd name="T48" fmla="*/ 81 w 340"/>
                <a:gd name="T49" fmla="*/ 153 h 377"/>
                <a:gd name="T50" fmla="*/ 146 w 340"/>
                <a:gd name="T51" fmla="*/ 127 h 377"/>
                <a:gd name="T52" fmla="*/ 222 w 340"/>
                <a:gd name="T53" fmla="*/ 123 h 377"/>
                <a:gd name="T54" fmla="*/ 190 w 340"/>
                <a:gd name="T55" fmla="*/ 64 h 377"/>
                <a:gd name="T56" fmla="*/ 184 w 340"/>
                <a:gd name="T57" fmla="*/ 31 h 377"/>
                <a:gd name="T58" fmla="*/ 114 w 340"/>
                <a:gd name="T59" fmla="*/ 90 h 377"/>
                <a:gd name="T60" fmla="*/ 44 w 340"/>
                <a:gd name="T61" fmla="*/ 94 h 377"/>
                <a:gd name="T62" fmla="*/ 38 w 340"/>
                <a:gd name="T63" fmla="*/ 31 h 377"/>
                <a:gd name="T64" fmla="*/ 76 w 340"/>
                <a:gd name="T65" fmla="*/ 27 h 377"/>
                <a:gd name="T66" fmla="*/ 81 w 340"/>
                <a:gd name="T67" fmla="*/ 0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0" h="377">
                  <a:moveTo>
                    <a:pt x="190" y="157"/>
                  </a:moveTo>
                  <a:lnTo>
                    <a:pt x="222" y="157"/>
                  </a:lnTo>
                  <a:lnTo>
                    <a:pt x="222" y="276"/>
                  </a:lnTo>
                  <a:lnTo>
                    <a:pt x="190" y="276"/>
                  </a:lnTo>
                  <a:lnTo>
                    <a:pt x="184" y="282"/>
                  </a:lnTo>
                  <a:lnTo>
                    <a:pt x="184" y="309"/>
                  </a:lnTo>
                  <a:lnTo>
                    <a:pt x="81" y="309"/>
                  </a:lnTo>
                  <a:lnTo>
                    <a:pt x="81" y="221"/>
                  </a:lnTo>
                  <a:lnTo>
                    <a:pt x="109" y="221"/>
                  </a:lnTo>
                  <a:lnTo>
                    <a:pt x="114" y="217"/>
                  </a:lnTo>
                  <a:lnTo>
                    <a:pt x="114" y="190"/>
                  </a:lnTo>
                  <a:lnTo>
                    <a:pt x="184" y="190"/>
                  </a:lnTo>
                  <a:lnTo>
                    <a:pt x="190" y="186"/>
                  </a:lnTo>
                  <a:lnTo>
                    <a:pt x="190" y="157"/>
                  </a:lnTo>
                  <a:close/>
                  <a:moveTo>
                    <a:pt x="81" y="0"/>
                  </a:moveTo>
                  <a:lnTo>
                    <a:pt x="258" y="0"/>
                  </a:lnTo>
                  <a:lnTo>
                    <a:pt x="264" y="4"/>
                  </a:lnTo>
                  <a:lnTo>
                    <a:pt x="264" y="27"/>
                  </a:lnTo>
                  <a:lnTo>
                    <a:pt x="296" y="27"/>
                  </a:lnTo>
                  <a:lnTo>
                    <a:pt x="302" y="31"/>
                  </a:lnTo>
                  <a:lnTo>
                    <a:pt x="302" y="339"/>
                  </a:lnTo>
                  <a:lnTo>
                    <a:pt x="334" y="339"/>
                  </a:lnTo>
                  <a:lnTo>
                    <a:pt x="339" y="345"/>
                  </a:lnTo>
                  <a:lnTo>
                    <a:pt x="339" y="372"/>
                  </a:lnTo>
                  <a:lnTo>
                    <a:pt x="334" y="376"/>
                  </a:lnTo>
                  <a:lnTo>
                    <a:pt x="264" y="376"/>
                  </a:lnTo>
                  <a:lnTo>
                    <a:pt x="258" y="372"/>
                  </a:lnTo>
                  <a:lnTo>
                    <a:pt x="258" y="345"/>
                  </a:lnTo>
                  <a:lnTo>
                    <a:pt x="226" y="345"/>
                  </a:lnTo>
                  <a:lnTo>
                    <a:pt x="222" y="339"/>
                  </a:lnTo>
                  <a:lnTo>
                    <a:pt x="222" y="313"/>
                  </a:lnTo>
                  <a:lnTo>
                    <a:pt x="190" y="313"/>
                  </a:lnTo>
                  <a:lnTo>
                    <a:pt x="190" y="339"/>
                  </a:lnTo>
                  <a:lnTo>
                    <a:pt x="184" y="345"/>
                  </a:lnTo>
                  <a:lnTo>
                    <a:pt x="152" y="345"/>
                  </a:lnTo>
                  <a:lnTo>
                    <a:pt x="152" y="372"/>
                  </a:lnTo>
                  <a:lnTo>
                    <a:pt x="146" y="376"/>
                  </a:lnTo>
                  <a:lnTo>
                    <a:pt x="44" y="376"/>
                  </a:lnTo>
                  <a:lnTo>
                    <a:pt x="38" y="372"/>
                  </a:lnTo>
                  <a:lnTo>
                    <a:pt x="38" y="345"/>
                  </a:lnTo>
                  <a:lnTo>
                    <a:pt x="6" y="345"/>
                  </a:lnTo>
                  <a:lnTo>
                    <a:pt x="0" y="339"/>
                  </a:lnTo>
                  <a:lnTo>
                    <a:pt x="0" y="221"/>
                  </a:lnTo>
                  <a:lnTo>
                    <a:pt x="6" y="217"/>
                  </a:lnTo>
                  <a:lnTo>
                    <a:pt x="38" y="217"/>
                  </a:lnTo>
                  <a:lnTo>
                    <a:pt x="38" y="190"/>
                  </a:lnTo>
                  <a:lnTo>
                    <a:pt x="44" y="186"/>
                  </a:lnTo>
                  <a:lnTo>
                    <a:pt x="76" y="186"/>
                  </a:lnTo>
                  <a:lnTo>
                    <a:pt x="76" y="157"/>
                  </a:lnTo>
                  <a:lnTo>
                    <a:pt x="81" y="153"/>
                  </a:lnTo>
                  <a:lnTo>
                    <a:pt x="146" y="153"/>
                  </a:lnTo>
                  <a:lnTo>
                    <a:pt x="146" y="127"/>
                  </a:lnTo>
                  <a:lnTo>
                    <a:pt x="152" y="123"/>
                  </a:lnTo>
                  <a:lnTo>
                    <a:pt x="222" y="123"/>
                  </a:lnTo>
                  <a:lnTo>
                    <a:pt x="222" y="64"/>
                  </a:lnTo>
                  <a:lnTo>
                    <a:pt x="190" y="64"/>
                  </a:lnTo>
                  <a:lnTo>
                    <a:pt x="184" y="59"/>
                  </a:lnTo>
                  <a:lnTo>
                    <a:pt x="184" y="31"/>
                  </a:lnTo>
                  <a:lnTo>
                    <a:pt x="114" y="31"/>
                  </a:lnTo>
                  <a:lnTo>
                    <a:pt x="114" y="90"/>
                  </a:lnTo>
                  <a:lnTo>
                    <a:pt x="109" y="94"/>
                  </a:lnTo>
                  <a:lnTo>
                    <a:pt x="44" y="94"/>
                  </a:lnTo>
                  <a:lnTo>
                    <a:pt x="38" y="90"/>
                  </a:lnTo>
                  <a:lnTo>
                    <a:pt x="38" y="31"/>
                  </a:lnTo>
                  <a:lnTo>
                    <a:pt x="44" y="27"/>
                  </a:lnTo>
                  <a:lnTo>
                    <a:pt x="76" y="27"/>
                  </a:lnTo>
                  <a:lnTo>
                    <a:pt x="76" y="4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9" name="Freeform 31">
              <a:extLst>
                <a:ext uri="{FF2B5EF4-FFF2-40B4-BE49-F238E27FC236}">
                  <a16:creationId xmlns:a16="http://schemas.microsoft.com/office/drawing/2014/main" id="{DA7393F9-A658-6B4F-5F9D-C5191C45D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6" y="2676"/>
              <a:ext cx="84" cy="119"/>
            </a:xfrm>
            <a:custGeom>
              <a:avLst/>
              <a:gdLst>
                <a:gd name="T0" fmla="*/ 219 w 376"/>
                <a:gd name="T1" fmla="*/ 31 h 530"/>
                <a:gd name="T2" fmla="*/ 224 w 376"/>
                <a:gd name="T3" fmla="*/ 64 h 530"/>
                <a:gd name="T4" fmla="*/ 256 w 376"/>
                <a:gd name="T5" fmla="*/ 90 h 530"/>
                <a:gd name="T6" fmla="*/ 294 w 376"/>
                <a:gd name="T7" fmla="*/ 94 h 530"/>
                <a:gd name="T8" fmla="*/ 262 w 376"/>
                <a:gd name="T9" fmla="*/ 276 h 530"/>
                <a:gd name="T10" fmla="*/ 256 w 376"/>
                <a:gd name="T11" fmla="*/ 309 h 530"/>
                <a:gd name="T12" fmla="*/ 219 w 376"/>
                <a:gd name="T13" fmla="*/ 313 h 530"/>
                <a:gd name="T14" fmla="*/ 151 w 376"/>
                <a:gd name="T15" fmla="*/ 339 h 530"/>
                <a:gd name="T16" fmla="*/ 145 w 376"/>
                <a:gd name="T17" fmla="*/ 309 h 530"/>
                <a:gd name="T18" fmla="*/ 113 w 376"/>
                <a:gd name="T19" fmla="*/ 64 h 530"/>
                <a:gd name="T20" fmla="*/ 151 w 376"/>
                <a:gd name="T21" fmla="*/ 59 h 530"/>
                <a:gd name="T22" fmla="*/ 6 w 376"/>
                <a:gd name="T23" fmla="*/ 0 h 530"/>
                <a:gd name="T24" fmla="*/ 113 w 376"/>
                <a:gd name="T25" fmla="*/ 4 h 530"/>
                <a:gd name="T26" fmla="*/ 145 w 376"/>
                <a:gd name="T27" fmla="*/ 27 h 530"/>
                <a:gd name="T28" fmla="*/ 151 w 376"/>
                <a:gd name="T29" fmla="*/ 0 h 530"/>
                <a:gd name="T30" fmla="*/ 262 w 376"/>
                <a:gd name="T31" fmla="*/ 4 h 530"/>
                <a:gd name="T32" fmla="*/ 331 w 376"/>
                <a:gd name="T33" fmla="*/ 27 h 530"/>
                <a:gd name="T34" fmla="*/ 337 w 376"/>
                <a:gd name="T35" fmla="*/ 90 h 530"/>
                <a:gd name="T36" fmla="*/ 375 w 376"/>
                <a:gd name="T37" fmla="*/ 94 h 530"/>
                <a:gd name="T38" fmla="*/ 369 w 376"/>
                <a:gd name="T39" fmla="*/ 282 h 530"/>
                <a:gd name="T40" fmla="*/ 337 w 376"/>
                <a:gd name="T41" fmla="*/ 339 h 530"/>
                <a:gd name="T42" fmla="*/ 262 w 376"/>
                <a:gd name="T43" fmla="*/ 345 h 530"/>
                <a:gd name="T44" fmla="*/ 256 w 376"/>
                <a:gd name="T45" fmla="*/ 376 h 530"/>
                <a:gd name="T46" fmla="*/ 145 w 376"/>
                <a:gd name="T47" fmla="*/ 372 h 530"/>
                <a:gd name="T48" fmla="*/ 113 w 376"/>
                <a:gd name="T49" fmla="*/ 345 h 530"/>
                <a:gd name="T50" fmla="*/ 145 w 376"/>
                <a:gd name="T51" fmla="*/ 494 h 530"/>
                <a:gd name="T52" fmla="*/ 151 w 376"/>
                <a:gd name="T53" fmla="*/ 525 h 530"/>
                <a:gd name="T54" fmla="*/ 6 w 376"/>
                <a:gd name="T55" fmla="*/ 529 h 530"/>
                <a:gd name="T56" fmla="*/ 0 w 376"/>
                <a:gd name="T57" fmla="*/ 498 h 530"/>
                <a:gd name="T58" fmla="*/ 38 w 376"/>
                <a:gd name="T59" fmla="*/ 494 h 530"/>
                <a:gd name="T60" fmla="*/ 6 w 376"/>
                <a:gd name="T61" fmla="*/ 31 h 530"/>
                <a:gd name="T62" fmla="*/ 0 w 376"/>
                <a:gd name="T63" fmla="*/ 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76" h="530">
                  <a:moveTo>
                    <a:pt x="151" y="31"/>
                  </a:moveTo>
                  <a:lnTo>
                    <a:pt x="219" y="31"/>
                  </a:lnTo>
                  <a:lnTo>
                    <a:pt x="219" y="59"/>
                  </a:lnTo>
                  <a:lnTo>
                    <a:pt x="224" y="64"/>
                  </a:lnTo>
                  <a:lnTo>
                    <a:pt x="256" y="64"/>
                  </a:lnTo>
                  <a:lnTo>
                    <a:pt x="256" y="90"/>
                  </a:lnTo>
                  <a:lnTo>
                    <a:pt x="262" y="94"/>
                  </a:lnTo>
                  <a:lnTo>
                    <a:pt x="294" y="94"/>
                  </a:lnTo>
                  <a:lnTo>
                    <a:pt x="294" y="276"/>
                  </a:lnTo>
                  <a:lnTo>
                    <a:pt x="262" y="276"/>
                  </a:lnTo>
                  <a:lnTo>
                    <a:pt x="256" y="282"/>
                  </a:lnTo>
                  <a:lnTo>
                    <a:pt x="256" y="309"/>
                  </a:lnTo>
                  <a:lnTo>
                    <a:pt x="224" y="309"/>
                  </a:lnTo>
                  <a:lnTo>
                    <a:pt x="219" y="313"/>
                  </a:lnTo>
                  <a:lnTo>
                    <a:pt x="219" y="339"/>
                  </a:lnTo>
                  <a:lnTo>
                    <a:pt x="151" y="339"/>
                  </a:lnTo>
                  <a:lnTo>
                    <a:pt x="151" y="313"/>
                  </a:lnTo>
                  <a:lnTo>
                    <a:pt x="145" y="309"/>
                  </a:lnTo>
                  <a:lnTo>
                    <a:pt x="113" y="309"/>
                  </a:lnTo>
                  <a:lnTo>
                    <a:pt x="113" y="64"/>
                  </a:lnTo>
                  <a:lnTo>
                    <a:pt x="145" y="64"/>
                  </a:lnTo>
                  <a:lnTo>
                    <a:pt x="151" y="59"/>
                  </a:lnTo>
                  <a:lnTo>
                    <a:pt x="151" y="31"/>
                  </a:lnTo>
                  <a:close/>
                  <a:moveTo>
                    <a:pt x="6" y="0"/>
                  </a:moveTo>
                  <a:lnTo>
                    <a:pt x="107" y="0"/>
                  </a:lnTo>
                  <a:lnTo>
                    <a:pt x="113" y="4"/>
                  </a:lnTo>
                  <a:lnTo>
                    <a:pt x="113" y="27"/>
                  </a:lnTo>
                  <a:lnTo>
                    <a:pt x="145" y="27"/>
                  </a:lnTo>
                  <a:lnTo>
                    <a:pt x="145" y="4"/>
                  </a:lnTo>
                  <a:lnTo>
                    <a:pt x="151" y="0"/>
                  </a:lnTo>
                  <a:lnTo>
                    <a:pt x="256" y="0"/>
                  </a:lnTo>
                  <a:lnTo>
                    <a:pt x="262" y="4"/>
                  </a:lnTo>
                  <a:lnTo>
                    <a:pt x="262" y="27"/>
                  </a:lnTo>
                  <a:lnTo>
                    <a:pt x="331" y="27"/>
                  </a:lnTo>
                  <a:lnTo>
                    <a:pt x="337" y="31"/>
                  </a:lnTo>
                  <a:lnTo>
                    <a:pt x="337" y="90"/>
                  </a:lnTo>
                  <a:lnTo>
                    <a:pt x="369" y="90"/>
                  </a:lnTo>
                  <a:lnTo>
                    <a:pt x="375" y="94"/>
                  </a:lnTo>
                  <a:lnTo>
                    <a:pt x="375" y="276"/>
                  </a:lnTo>
                  <a:lnTo>
                    <a:pt x="369" y="282"/>
                  </a:lnTo>
                  <a:lnTo>
                    <a:pt x="337" y="282"/>
                  </a:lnTo>
                  <a:lnTo>
                    <a:pt x="337" y="339"/>
                  </a:lnTo>
                  <a:lnTo>
                    <a:pt x="331" y="345"/>
                  </a:lnTo>
                  <a:lnTo>
                    <a:pt x="262" y="345"/>
                  </a:lnTo>
                  <a:lnTo>
                    <a:pt x="262" y="372"/>
                  </a:lnTo>
                  <a:lnTo>
                    <a:pt x="256" y="376"/>
                  </a:lnTo>
                  <a:lnTo>
                    <a:pt x="151" y="376"/>
                  </a:lnTo>
                  <a:lnTo>
                    <a:pt x="145" y="372"/>
                  </a:lnTo>
                  <a:lnTo>
                    <a:pt x="145" y="345"/>
                  </a:lnTo>
                  <a:lnTo>
                    <a:pt x="113" y="345"/>
                  </a:lnTo>
                  <a:lnTo>
                    <a:pt x="113" y="494"/>
                  </a:lnTo>
                  <a:lnTo>
                    <a:pt x="145" y="494"/>
                  </a:lnTo>
                  <a:lnTo>
                    <a:pt x="151" y="498"/>
                  </a:lnTo>
                  <a:lnTo>
                    <a:pt x="151" y="525"/>
                  </a:lnTo>
                  <a:lnTo>
                    <a:pt x="145" y="529"/>
                  </a:lnTo>
                  <a:lnTo>
                    <a:pt x="6" y="529"/>
                  </a:lnTo>
                  <a:lnTo>
                    <a:pt x="0" y="525"/>
                  </a:lnTo>
                  <a:lnTo>
                    <a:pt x="0" y="498"/>
                  </a:lnTo>
                  <a:lnTo>
                    <a:pt x="6" y="494"/>
                  </a:lnTo>
                  <a:lnTo>
                    <a:pt x="38" y="494"/>
                  </a:lnTo>
                  <a:lnTo>
                    <a:pt x="38" y="31"/>
                  </a:lnTo>
                  <a:lnTo>
                    <a:pt x="6" y="31"/>
                  </a:lnTo>
                  <a:lnTo>
                    <a:pt x="0" y="27"/>
                  </a:lnTo>
                  <a:lnTo>
                    <a:pt x="0" y="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0" name="Freeform 32">
              <a:extLst>
                <a:ext uri="{FF2B5EF4-FFF2-40B4-BE49-F238E27FC236}">
                  <a16:creationId xmlns:a16="http://schemas.microsoft.com/office/drawing/2014/main" id="{A0338CFB-49BA-A963-94A9-04E2F127D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4" y="2654"/>
              <a:ext cx="60" cy="106"/>
            </a:xfrm>
            <a:custGeom>
              <a:avLst/>
              <a:gdLst>
                <a:gd name="T0" fmla="*/ 121 w 270"/>
                <a:gd name="T1" fmla="*/ 0 h 473"/>
                <a:gd name="T2" fmla="*/ 149 w 270"/>
                <a:gd name="T3" fmla="*/ 0 h 473"/>
                <a:gd name="T4" fmla="*/ 154 w 270"/>
                <a:gd name="T5" fmla="*/ 6 h 473"/>
                <a:gd name="T6" fmla="*/ 154 w 270"/>
                <a:gd name="T7" fmla="*/ 96 h 473"/>
                <a:gd name="T8" fmla="*/ 263 w 270"/>
                <a:gd name="T9" fmla="*/ 96 h 473"/>
                <a:gd name="T10" fmla="*/ 269 w 270"/>
                <a:gd name="T11" fmla="*/ 100 h 473"/>
                <a:gd name="T12" fmla="*/ 269 w 270"/>
                <a:gd name="T13" fmla="*/ 123 h 473"/>
                <a:gd name="T14" fmla="*/ 263 w 270"/>
                <a:gd name="T15" fmla="*/ 127 h 473"/>
                <a:gd name="T16" fmla="*/ 154 w 270"/>
                <a:gd name="T17" fmla="*/ 127 h 473"/>
                <a:gd name="T18" fmla="*/ 154 w 270"/>
                <a:gd name="T19" fmla="*/ 435 h 473"/>
                <a:gd name="T20" fmla="*/ 224 w 270"/>
                <a:gd name="T21" fmla="*/ 435 h 473"/>
                <a:gd name="T22" fmla="*/ 224 w 270"/>
                <a:gd name="T23" fmla="*/ 409 h 473"/>
                <a:gd name="T24" fmla="*/ 230 w 270"/>
                <a:gd name="T25" fmla="*/ 405 h 473"/>
                <a:gd name="T26" fmla="*/ 263 w 270"/>
                <a:gd name="T27" fmla="*/ 405 h 473"/>
                <a:gd name="T28" fmla="*/ 269 w 270"/>
                <a:gd name="T29" fmla="*/ 409 h 473"/>
                <a:gd name="T30" fmla="*/ 269 w 270"/>
                <a:gd name="T31" fmla="*/ 435 h 473"/>
                <a:gd name="T32" fmla="*/ 263 w 270"/>
                <a:gd name="T33" fmla="*/ 441 h 473"/>
                <a:gd name="T34" fmla="*/ 230 w 270"/>
                <a:gd name="T35" fmla="*/ 441 h 473"/>
                <a:gd name="T36" fmla="*/ 230 w 270"/>
                <a:gd name="T37" fmla="*/ 468 h 473"/>
                <a:gd name="T38" fmla="*/ 224 w 270"/>
                <a:gd name="T39" fmla="*/ 472 h 473"/>
                <a:gd name="T40" fmla="*/ 121 w 270"/>
                <a:gd name="T41" fmla="*/ 472 h 473"/>
                <a:gd name="T42" fmla="*/ 115 w 270"/>
                <a:gd name="T43" fmla="*/ 468 h 473"/>
                <a:gd name="T44" fmla="*/ 115 w 270"/>
                <a:gd name="T45" fmla="*/ 441 h 473"/>
                <a:gd name="T46" fmla="*/ 82 w 270"/>
                <a:gd name="T47" fmla="*/ 441 h 473"/>
                <a:gd name="T48" fmla="*/ 77 w 270"/>
                <a:gd name="T49" fmla="*/ 435 h 473"/>
                <a:gd name="T50" fmla="*/ 77 w 270"/>
                <a:gd name="T51" fmla="*/ 127 h 473"/>
                <a:gd name="T52" fmla="*/ 6 w 270"/>
                <a:gd name="T53" fmla="*/ 127 h 473"/>
                <a:gd name="T54" fmla="*/ 0 w 270"/>
                <a:gd name="T55" fmla="*/ 123 h 473"/>
                <a:gd name="T56" fmla="*/ 0 w 270"/>
                <a:gd name="T57" fmla="*/ 100 h 473"/>
                <a:gd name="T58" fmla="*/ 6 w 270"/>
                <a:gd name="T59" fmla="*/ 96 h 473"/>
                <a:gd name="T60" fmla="*/ 40 w 270"/>
                <a:gd name="T61" fmla="*/ 96 h 473"/>
                <a:gd name="T62" fmla="*/ 40 w 270"/>
                <a:gd name="T63" fmla="*/ 70 h 473"/>
                <a:gd name="T64" fmla="*/ 44 w 270"/>
                <a:gd name="T65" fmla="*/ 64 h 473"/>
                <a:gd name="T66" fmla="*/ 77 w 270"/>
                <a:gd name="T67" fmla="*/ 64 h 473"/>
                <a:gd name="T68" fmla="*/ 77 w 270"/>
                <a:gd name="T69" fmla="*/ 37 h 473"/>
                <a:gd name="T70" fmla="*/ 82 w 270"/>
                <a:gd name="T71" fmla="*/ 33 h 473"/>
                <a:gd name="T72" fmla="*/ 115 w 270"/>
                <a:gd name="T73" fmla="*/ 33 h 473"/>
                <a:gd name="T74" fmla="*/ 115 w 270"/>
                <a:gd name="T75" fmla="*/ 6 h 473"/>
                <a:gd name="T76" fmla="*/ 121 w 270"/>
                <a:gd name="T77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0" h="473">
                  <a:moveTo>
                    <a:pt x="121" y="0"/>
                  </a:moveTo>
                  <a:lnTo>
                    <a:pt x="149" y="0"/>
                  </a:lnTo>
                  <a:lnTo>
                    <a:pt x="154" y="6"/>
                  </a:lnTo>
                  <a:lnTo>
                    <a:pt x="154" y="96"/>
                  </a:lnTo>
                  <a:lnTo>
                    <a:pt x="263" y="96"/>
                  </a:lnTo>
                  <a:lnTo>
                    <a:pt x="269" y="100"/>
                  </a:lnTo>
                  <a:lnTo>
                    <a:pt x="269" y="123"/>
                  </a:lnTo>
                  <a:lnTo>
                    <a:pt x="263" y="127"/>
                  </a:lnTo>
                  <a:lnTo>
                    <a:pt x="154" y="127"/>
                  </a:lnTo>
                  <a:lnTo>
                    <a:pt x="154" y="435"/>
                  </a:lnTo>
                  <a:lnTo>
                    <a:pt x="224" y="435"/>
                  </a:lnTo>
                  <a:lnTo>
                    <a:pt x="224" y="409"/>
                  </a:lnTo>
                  <a:lnTo>
                    <a:pt x="230" y="405"/>
                  </a:lnTo>
                  <a:lnTo>
                    <a:pt x="263" y="405"/>
                  </a:lnTo>
                  <a:lnTo>
                    <a:pt x="269" y="409"/>
                  </a:lnTo>
                  <a:lnTo>
                    <a:pt x="269" y="435"/>
                  </a:lnTo>
                  <a:lnTo>
                    <a:pt x="263" y="441"/>
                  </a:lnTo>
                  <a:lnTo>
                    <a:pt x="230" y="441"/>
                  </a:lnTo>
                  <a:lnTo>
                    <a:pt x="230" y="468"/>
                  </a:lnTo>
                  <a:lnTo>
                    <a:pt x="224" y="472"/>
                  </a:lnTo>
                  <a:lnTo>
                    <a:pt x="121" y="472"/>
                  </a:lnTo>
                  <a:lnTo>
                    <a:pt x="115" y="468"/>
                  </a:lnTo>
                  <a:lnTo>
                    <a:pt x="115" y="441"/>
                  </a:lnTo>
                  <a:lnTo>
                    <a:pt x="82" y="441"/>
                  </a:lnTo>
                  <a:lnTo>
                    <a:pt x="77" y="435"/>
                  </a:lnTo>
                  <a:lnTo>
                    <a:pt x="77" y="127"/>
                  </a:lnTo>
                  <a:lnTo>
                    <a:pt x="6" y="127"/>
                  </a:lnTo>
                  <a:lnTo>
                    <a:pt x="0" y="123"/>
                  </a:lnTo>
                  <a:lnTo>
                    <a:pt x="0" y="100"/>
                  </a:lnTo>
                  <a:lnTo>
                    <a:pt x="6" y="96"/>
                  </a:lnTo>
                  <a:lnTo>
                    <a:pt x="40" y="96"/>
                  </a:lnTo>
                  <a:lnTo>
                    <a:pt x="40" y="70"/>
                  </a:lnTo>
                  <a:lnTo>
                    <a:pt x="44" y="64"/>
                  </a:lnTo>
                  <a:lnTo>
                    <a:pt x="77" y="64"/>
                  </a:lnTo>
                  <a:lnTo>
                    <a:pt x="77" y="37"/>
                  </a:lnTo>
                  <a:lnTo>
                    <a:pt x="82" y="33"/>
                  </a:lnTo>
                  <a:lnTo>
                    <a:pt x="115" y="33"/>
                  </a:lnTo>
                  <a:lnTo>
                    <a:pt x="115" y="6"/>
                  </a:lnTo>
                  <a:lnTo>
                    <a:pt x="121" y="0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1" name="Freeform 33">
              <a:extLst>
                <a:ext uri="{FF2B5EF4-FFF2-40B4-BE49-F238E27FC236}">
                  <a16:creationId xmlns:a16="http://schemas.microsoft.com/office/drawing/2014/main" id="{FAFEE596-B74A-9827-C212-B25476763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2" y="2640"/>
              <a:ext cx="36" cy="121"/>
            </a:xfrm>
            <a:custGeom>
              <a:avLst/>
              <a:gdLst>
                <a:gd name="T0" fmla="*/ 4 w 161"/>
                <a:gd name="T1" fmla="*/ 159 h 536"/>
                <a:gd name="T2" fmla="*/ 112 w 161"/>
                <a:gd name="T3" fmla="*/ 159 h 536"/>
                <a:gd name="T4" fmla="*/ 118 w 161"/>
                <a:gd name="T5" fmla="*/ 163 h 536"/>
                <a:gd name="T6" fmla="*/ 118 w 161"/>
                <a:gd name="T7" fmla="*/ 498 h 536"/>
                <a:gd name="T8" fmla="*/ 152 w 161"/>
                <a:gd name="T9" fmla="*/ 498 h 536"/>
                <a:gd name="T10" fmla="*/ 160 w 161"/>
                <a:gd name="T11" fmla="*/ 504 h 536"/>
                <a:gd name="T12" fmla="*/ 160 w 161"/>
                <a:gd name="T13" fmla="*/ 531 h 536"/>
                <a:gd name="T14" fmla="*/ 152 w 161"/>
                <a:gd name="T15" fmla="*/ 535 h 536"/>
                <a:gd name="T16" fmla="*/ 4 w 161"/>
                <a:gd name="T17" fmla="*/ 535 h 536"/>
                <a:gd name="T18" fmla="*/ 0 w 161"/>
                <a:gd name="T19" fmla="*/ 531 h 536"/>
                <a:gd name="T20" fmla="*/ 0 w 161"/>
                <a:gd name="T21" fmla="*/ 504 h 536"/>
                <a:gd name="T22" fmla="*/ 4 w 161"/>
                <a:gd name="T23" fmla="*/ 498 h 536"/>
                <a:gd name="T24" fmla="*/ 39 w 161"/>
                <a:gd name="T25" fmla="*/ 498 h 536"/>
                <a:gd name="T26" fmla="*/ 39 w 161"/>
                <a:gd name="T27" fmla="*/ 190 h 536"/>
                <a:gd name="T28" fmla="*/ 4 w 161"/>
                <a:gd name="T29" fmla="*/ 190 h 536"/>
                <a:gd name="T30" fmla="*/ 0 w 161"/>
                <a:gd name="T31" fmla="*/ 186 h 536"/>
                <a:gd name="T32" fmla="*/ 0 w 161"/>
                <a:gd name="T33" fmla="*/ 163 h 536"/>
                <a:gd name="T34" fmla="*/ 4 w 161"/>
                <a:gd name="T35" fmla="*/ 159 h 536"/>
                <a:gd name="T36" fmla="*/ 45 w 161"/>
                <a:gd name="T37" fmla="*/ 0 h 536"/>
                <a:gd name="T38" fmla="*/ 112 w 161"/>
                <a:gd name="T39" fmla="*/ 0 h 536"/>
                <a:gd name="T40" fmla="*/ 118 w 161"/>
                <a:gd name="T41" fmla="*/ 6 h 536"/>
                <a:gd name="T42" fmla="*/ 118 w 161"/>
                <a:gd name="T43" fmla="*/ 63 h 536"/>
                <a:gd name="T44" fmla="*/ 112 w 161"/>
                <a:gd name="T45" fmla="*/ 69 h 536"/>
                <a:gd name="T46" fmla="*/ 45 w 161"/>
                <a:gd name="T47" fmla="*/ 69 h 536"/>
                <a:gd name="T48" fmla="*/ 39 w 161"/>
                <a:gd name="T49" fmla="*/ 63 h 536"/>
                <a:gd name="T50" fmla="*/ 39 w 161"/>
                <a:gd name="T51" fmla="*/ 6 h 536"/>
                <a:gd name="T52" fmla="*/ 45 w 161"/>
                <a:gd name="T5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1" h="536">
                  <a:moveTo>
                    <a:pt x="4" y="159"/>
                  </a:moveTo>
                  <a:lnTo>
                    <a:pt x="112" y="159"/>
                  </a:lnTo>
                  <a:lnTo>
                    <a:pt x="118" y="163"/>
                  </a:lnTo>
                  <a:lnTo>
                    <a:pt x="118" y="498"/>
                  </a:lnTo>
                  <a:lnTo>
                    <a:pt x="152" y="498"/>
                  </a:lnTo>
                  <a:lnTo>
                    <a:pt x="160" y="504"/>
                  </a:lnTo>
                  <a:lnTo>
                    <a:pt x="160" y="531"/>
                  </a:lnTo>
                  <a:lnTo>
                    <a:pt x="152" y="535"/>
                  </a:lnTo>
                  <a:lnTo>
                    <a:pt x="4" y="535"/>
                  </a:lnTo>
                  <a:lnTo>
                    <a:pt x="0" y="531"/>
                  </a:lnTo>
                  <a:lnTo>
                    <a:pt x="0" y="504"/>
                  </a:lnTo>
                  <a:lnTo>
                    <a:pt x="4" y="498"/>
                  </a:lnTo>
                  <a:lnTo>
                    <a:pt x="39" y="498"/>
                  </a:lnTo>
                  <a:lnTo>
                    <a:pt x="39" y="190"/>
                  </a:lnTo>
                  <a:lnTo>
                    <a:pt x="4" y="190"/>
                  </a:lnTo>
                  <a:lnTo>
                    <a:pt x="0" y="186"/>
                  </a:lnTo>
                  <a:lnTo>
                    <a:pt x="0" y="163"/>
                  </a:lnTo>
                  <a:lnTo>
                    <a:pt x="4" y="159"/>
                  </a:lnTo>
                  <a:close/>
                  <a:moveTo>
                    <a:pt x="45" y="0"/>
                  </a:moveTo>
                  <a:lnTo>
                    <a:pt x="112" y="0"/>
                  </a:lnTo>
                  <a:lnTo>
                    <a:pt x="118" y="6"/>
                  </a:lnTo>
                  <a:lnTo>
                    <a:pt x="118" y="63"/>
                  </a:lnTo>
                  <a:lnTo>
                    <a:pt x="112" y="69"/>
                  </a:lnTo>
                  <a:lnTo>
                    <a:pt x="45" y="69"/>
                  </a:lnTo>
                  <a:lnTo>
                    <a:pt x="39" y="63"/>
                  </a:lnTo>
                  <a:lnTo>
                    <a:pt x="39" y="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2" name="Freeform 34">
              <a:extLst>
                <a:ext uri="{FF2B5EF4-FFF2-40B4-BE49-F238E27FC236}">
                  <a16:creationId xmlns:a16="http://schemas.microsoft.com/office/drawing/2014/main" id="{826895E4-4D7C-E05F-28F7-7DF6F501A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3" y="2676"/>
              <a:ext cx="93" cy="84"/>
            </a:xfrm>
            <a:custGeom>
              <a:avLst/>
              <a:gdLst>
                <a:gd name="T0" fmla="*/ 5 w 415"/>
                <a:gd name="T1" fmla="*/ 0 h 377"/>
                <a:gd name="T2" fmla="*/ 146 w 415"/>
                <a:gd name="T3" fmla="*/ 0 h 377"/>
                <a:gd name="T4" fmla="*/ 151 w 415"/>
                <a:gd name="T5" fmla="*/ 4 h 377"/>
                <a:gd name="T6" fmla="*/ 151 w 415"/>
                <a:gd name="T7" fmla="*/ 27 h 377"/>
                <a:gd name="T8" fmla="*/ 146 w 415"/>
                <a:gd name="T9" fmla="*/ 31 h 377"/>
                <a:gd name="T10" fmla="*/ 118 w 415"/>
                <a:gd name="T11" fmla="*/ 31 h 377"/>
                <a:gd name="T12" fmla="*/ 118 w 415"/>
                <a:gd name="T13" fmla="*/ 90 h 377"/>
                <a:gd name="T14" fmla="*/ 146 w 415"/>
                <a:gd name="T15" fmla="*/ 90 h 377"/>
                <a:gd name="T16" fmla="*/ 151 w 415"/>
                <a:gd name="T17" fmla="*/ 94 h 377"/>
                <a:gd name="T18" fmla="*/ 151 w 415"/>
                <a:gd name="T19" fmla="*/ 186 h 377"/>
                <a:gd name="T20" fmla="*/ 183 w 415"/>
                <a:gd name="T21" fmla="*/ 186 h 377"/>
                <a:gd name="T22" fmla="*/ 189 w 415"/>
                <a:gd name="T23" fmla="*/ 190 h 377"/>
                <a:gd name="T24" fmla="*/ 189 w 415"/>
                <a:gd name="T25" fmla="*/ 276 h 377"/>
                <a:gd name="T26" fmla="*/ 221 w 415"/>
                <a:gd name="T27" fmla="*/ 276 h 377"/>
                <a:gd name="T28" fmla="*/ 221 w 415"/>
                <a:gd name="T29" fmla="*/ 253 h 377"/>
                <a:gd name="T30" fmla="*/ 227 w 415"/>
                <a:gd name="T31" fmla="*/ 249 h 377"/>
                <a:gd name="T32" fmla="*/ 259 w 415"/>
                <a:gd name="T33" fmla="*/ 249 h 377"/>
                <a:gd name="T34" fmla="*/ 259 w 415"/>
                <a:gd name="T35" fmla="*/ 157 h 377"/>
                <a:gd name="T36" fmla="*/ 263 w 415"/>
                <a:gd name="T37" fmla="*/ 153 h 377"/>
                <a:gd name="T38" fmla="*/ 295 w 415"/>
                <a:gd name="T39" fmla="*/ 153 h 377"/>
                <a:gd name="T40" fmla="*/ 295 w 415"/>
                <a:gd name="T41" fmla="*/ 31 h 377"/>
                <a:gd name="T42" fmla="*/ 263 w 415"/>
                <a:gd name="T43" fmla="*/ 31 h 377"/>
                <a:gd name="T44" fmla="*/ 259 w 415"/>
                <a:gd name="T45" fmla="*/ 27 h 377"/>
                <a:gd name="T46" fmla="*/ 259 w 415"/>
                <a:gd name="T47" fmla="*/ 4 h 377"/>
                <a:gd name="T48" fmla="*/ 263 w 415"/>
                <a:gd name="T49" fmla="*/ 0 h 377"/>
                <a:gd name="T50" fmla="*/ 408 w 415"/>
                <a:gd name="T51" fmla="*/ 0 h 377"/>
                <a:gd name="T52" fmla="*/ 414 w 415"/>
                <a:gd name="T53" fmla="*/ 4 h 377"/>
                <a:gd name="T54" fmla="*/ 414 w 415"/>
                <a:gd name="T55" fmla="*/ 27 h 377"/>
                <a:gd name="T56" fmla="*/ 408 w 415"/>
                <a:gd name="T57" fmla="*/ 31 h 377"/>
                <a:gd name="T58" fmla="*/ 376 w 415"/>
                <a:gd name="T59" fmla="*/ 31 h 377"/>
                <a:gd name="T60" fmla="*/ 376 w 415"/>
                <a:gd name="T61" fmla="*/ 59 h 377"/>
                <a:gd name="T62" fmla="*/ 371 w 415"/>
                <a:gd name="T63" fmla="*/ 64 h 377"/>
                <a:gd name="T64" fmla="*/ 339 w 415"/>
                <a:gd name="T65" fmla="*/ 64 h 377"/>
                <a:gd name="T66" fmla="*/ 339 w 415"/>
                <a:gd name="T67" fmla="*/ 153 h 377"/>
                <a:gd name="T68" fmla="*/ 333 w 415"/>
                <a:gd name="T69" fmla="*/ 157 h 377"/>
                <a:gd name="T70" fmla="*/ 301 w 415"/>
                <a:gd name="T71" fmla="*/ 157 h 377"/>
                <a:gd name="T72" fmla="*/ 301 w 415"/>
                <a:gd name="T73" fmla="*/ 249 h 377"/>
                <a:gd name="T74" fmla="*/ 295 w 415"/>
                <a:gd name="T75" fmla="*/ 253 h 377"/>
                <a:gd name="T76" fmla="*/ 263 w 415"/>
                <a:gd name="T77" fmla="*/ 253 h 377"/>
                <a:gd name="T78" fmla="*/ 263 w 415"/>
                <a:gd name="T79" fmla="*/ 339 h 377"/>
                <a:gd name="T80" fmla="*/ 259 w 415"/>
                <a:gd name="T81" fmla="*/ 345 h 377"/>
                <a:gd name="T82" fmla="*/ 227 w 415"/>
                <a:gd name="T83" fmla="*/ 345 h 377"/>
                <a:gd name="T84" fmla="*/ 227 w 415"/>
                <a:gd name="T85" fmla="*/ 372 h 377"/>
                <a:gd name="T86" fmla="*/ 221 w 415"/>
                <a:gd name="T87" fmla="*/ 376 h 377"/>
                <a:gd name="T88" fmla="*/ 189 w 415"/>
                <a:gd name="T89" fmla="*/ 376 h 377"/>
                <a:gd name="T90" fmla="*/ 183 w 415"/>
                <a:gd name="T91" fmla="*/ 372 h 377"/>
                <a:gd name="T92" fmla="*/ 183 w 415"/>
                <a:gd name="T93" fmla="*/ 345 h 377"/>
                <a:gd name="T94" fmla="*/ 151 w 415"/>
                <a:gd name="T95" fmla="*/ 345 h 377"/>
                <a:gd name="T96" fmla="*/ 146 w 415"/>
                <a:gd name="T97" fmla="*/ 339 h 377"/>
                <a:gd name="T98" fmla="*/ 146 w 415"/>
                <a:gd name="T99" fmla="*/ 282 h 377"/>
                <a:gd name="T100" fmla="*/ 118 w 415"/>
                <a:gd name="T101" fmla="*/ 282 h 377"/>
                <a:gd name="T102" fmla="*/ 113 w 415"/>
                <a:gd name="T103" fmla="*/ 276 h 377"/>
                <a:gd name="T104" fmla="*/ 113 w 415"/>
                <a:gd name="T105" fmla="*/ 190 h 377"/>
                <a:gd name="T106" fmla="*/ 81 w 415"/>
                <a:gd name="T107" fmla="*/ 190 h 377"/>
                <a:gd name="T108" fmla="*/ 75 w 415"/>
                <a:gd name="T109" fmla="*/ 186 h 377"/>
                <a:gd name="T110" fmla="*/ 75 w 415"/>
                <a:gd name="T111" fmla="*/ 94 h 377"/>
                <a:gd name="T112" fmla="*/ 43 w 415"/>
                <a:gd name="T113" fmla="*/ 94 h 377"/>
                <a:gd name="T114" fmla="*/ 37 w 415"/>
                <a:gd name="T115" fmla="*/ 90 h 377"/>
                <a:gd name="T116" fmla="*/ 37 w 415"/>
                <a:gd name="T117" fmla="*/ 31 h 377"/>
                <a:gd name="T118" fmla="*/ 5 w 415"/>
                <a:gd name="T119" fmla="*/ 31 h 377"/>
                <a:gd name="T120" fmla="*/ 0 w 415"/>
                <a:gd name="T121" fmla="*/ 27 h 377"/>
                <a:gd name="T122" fmla="*/ 0 w 415"/>
                <a:gd name="T123" fmla="*/ 4 h 377"/>
                <a:gd name="T124" fmla="*/ 5 w 415"/>
                <a:gd name="T125" fmla="*/ 0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5" h="377">
                  <a:moveTo>
                    <a:pt x="5" y="0"/>
                  </a:moveTo>
                  <a:lnTo>
                    <a:pt x="146" y="0"/>
                  </a:lnTo>
                  <a:lnTo>
                    <a:pt x="151" y="4"/>
                  </a:lnTo>
                  <a:lnTo>
                    <a:pt x="151" y="27"/>
                  </a:lnTo>
                  <a:lnTo>
                    <a:pt x="146" y="31"/>
                  </a:lnTo>
                  <a:lnTo>
                    <a:pt x="118" y="31"/>
                  </a:lnTo>
                  <a:lnTo>
                    <a:pt x="118" y="90"/>
                  </a:lnTo>
                  <a:lnTo>
                    <a:pt x="146" y="90"/>
                  </a:lnTo>
                  <a:lnTo>
                    <a:pt x="151" y="94"/>
                  </a:lnTo>
                  <a:lnTo>
                    <a:pt x="151" y="186"/>
                  </a:lnTo>
                  <a:lnTo>
                    <a:pt x="183" y="186"/>
                  </a:lnTo>
                  <a:lnTo>
                    <a:pt x="189" y="190"/>
                  </a:lnTo>
                  <a:lnTo>
                    <a:pt x="189" y="276"/>
                  </a:lnTo>
                  <a:lnTo>
                    <a:pt x="221" y="276"/>
                  </a:lnTo>
                  <a:lnTo>
                    <a:pt x="221" y="253"/>
                  </a:lnTo>
                  <a:lnTo>
                    <a:pt x="227" y="249"/>
                  </a:lnTo>
                  <a:lnTo>
                    <a:pt x="259" y="249"/>
                  </a:lnTo>
                  <a:lnTo>
                    <a:pt x="259" y="157"/>
                  </a:lnTo>
                  <a:lnTo>
                    <a:pt x="263" y="153"/>
                  </a:lnTo>
                  <a:lnTo>
                    <a:pt x="295" y="153"/>
                  </a:lnTo>
                  <a:lnTo>
                    <a:pt x="295" y="31"/>
                  </a:lnTo>
                  <a:lnTo>
                    <a:pt x="263" y="31"/>
                  </a:lnTo>
                  <a:lnTo>
                    <a:pt x="259" y="27"/>
                  </a:lnTo>
                  <a:lnTo>
                    <a:pt x="259" y="4"/>
                  </a:lnTo>
                  <a:lnTo>
                    <a:pt x="263" y="0"/>
                  </a:lnTo>
                  <a:lnTo>
                    <a:pt x="408" y="0"/>
                  </a:lnTo>
                  <a:lnTo>
                    <a:pt x="414" y="4"/>
                  </a:lnTo>
                  <a:lnTo>
                    <a:pt x="414" y="27"/>
                  </a:lnTo>
                  <a:lnTo>
                    <a:pt x="408" y="31"/>
                  </a:lnTo>
                  <a:lnTo>
                    <a:pt x="376" y="31"/>
                  </a:lnTo>
                  <a:lnTo>
                    <a:pt x="376" y="59"/>
                  </a:lnTo>
                  <a:lnTo>
                    <a:pt x="371" y="64"/>
                  </a:lnTo>
                  <a:lnTo>
                    <a:pt x="339" y="64"/>
                  </a:lnTo>
                  <a:lnTo>
                    <a:pt x="339" y="153"/>
                  </a:lnTo>
                  <a:lnTo>
                    <a:pt x="333" y="157"/>
                  </a:lnTo>
                  <a:lnTo>
                    <a:pt x="301" y="157"/>
                  </a:lnTo>
                  <a:lnTo>
                    <a:pt x="301" y="249"/>
                  </a:lnTo>
                  <a:lnTo>
                    <a:pt x="295" y="253"/>
                  </a:lnTo>
                  <a:lnTo>
                    <a:pt x="263" y="253"/>
                  </a:lnTo>
                  <a:lnTo>
                    <a:pt x="263" y="339"/>
                  </a:lnTo>
                  <a:lnTo>
                    <a:pt x="259" y="345"/>
                  </a:lnTo>
                  <a:lnTo>
                    <a:pt x="227" y="345"/>
                  </a:lnTo>
                  <a:lnTo>
                    <a:pt x="227" y="372"/>
                  </a:lnTo>
                  <a:lnTo>
                    <a:pt x="221" y="376"/>
                  </a:lnTo>
                  <a:lnTo>
                    <a:pt x="189" y="376"/>
                  </a:lnTo>
                  <a:lnTo>
                    <a:pt x="183" y="372"/>
                  </a:lnTo>
                  <a:lnTo>
                    <a:pt x="183" y="345"/>
                  </a:lnTo>
                  <a:lnTo>
                    <a:pt x="151" y="345"/>
                  </a:lnTo>
                  <a:lnTo>
                    <a:pt x="146" y="339"/>
                  </a:lnTo>
                  <a:lnTo>
                    <a:pt x="146" y="282"/>
                  </a:lnTo>
                  <a:lnTo>
                    <a:pt x="118" y="282"/>
                  </a:lnTo>
                  <a:lnTo>
                    <a:pt x="113" y="276"/>
                  </a:lnTo>
                  <a:lnTo>
                    <a:pt x="113" y="190"/>
                  </a:lnTo>
                  <a:lnTo>
                    <a:pt x="81" y="190"/>
                  </a:lnTo>
                  <a:lnTo>
                    <a:pt x="75" y="186"/>
                  </a:lnTo>
                  <a:lnTo>
                    <a:pt x="75" y="94"/>
                  </a:lnTo>
                  <a:lnTo>
                    <a:pt x="43" y="94"/>
                  </a:lnTo>
                  <a:lnTo>
                    <a:pt x="37" y="90"/>
                  </a:lnTo>
                  <a:lnTo>
                    <a:pt x="37" y="31"/>
                  </a:lnTo>
                  <a:lnTo>
                    <a:pt x="5" y="31"/>
                  </a:lnTo>
                  <a:lnTo>
                    <a:pt x="0" y="27"/>
                  </a:lnTo>
                  <a:lnTo>
                    <a:pt x="0" y="4"/>
                  </a:lnTo>
                  <a:lnTo>
                    <a:pt x="5" y="0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3" name="Freeform 35">
              <a:extLst>
                <a:ext uri="{FF2B5EF4-FFF2-40B4-BE49-F238E27FC236}">
                  <a16:creationId xmlns:a16="http://schemas.microsoft.com/office/drawing/2014/main" id="{789AA74B-6B78-69B4-272A-3F550F90C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7" y="2676"/>
              <a:ext cx="76" cy="84"/>
            </a:xfrm>
            <a:custGeom>
              <a:avLst/>
              <a:gdLst>
                <a:gd name="T0" fmla="*/ 113 w 340"/>
                <a:gd name="T1" fmla="*/ 31 h 377"/>
                <a:gd name="T2" fmla="*/ 220 w 340"/>
                <a:gd name="T3" fmla="*/ 31 h 377"/>
                <a:gd name="T4" fmla="*/ 220 w 340"/>
                <a:gd name="T5" fmla="*/ 59 h 377"/>
                <a:gd name="T6" fmla="*/ 226 w 340"/>
                <a:gd name="T7" fmla="*/ 64 h 377"/>
                <a:gd name="T8" fmla="*/ 258 w 340"/>
                <a:gd name="T9" fmla="*/ 64 h 377"/>
                <a:gd name="T10" fmla="*/ 258 w 340"/>
                <a:gd name="T11" fmla="*/ 123 h 377"/>
                <a:gd name="T12" fmla="*/ 81 w 340"/>
                <a:gd name="T13" fmla="*/ 123 h 377"/>
                <a:gd name="T14" fmla="*/ 81 w 340"/>
                <a:gd name="T15" fmla="*/ 64 h 377"/>
                <a:gd name="T16" fmla="*/ 108 w 340"/>
                <a:gd name="T17" fmla="*/ 64 h 377"/>
                <a:gd name="T18" fmla="*/ 113 w 340"/>
                <a:gd name="T19" fmla="*/ 59 h 377"/>
                <a:gd name="T20" fmla="*/ 113 w 340"/>
                <a:gd name="T21" fmla="*/ 31 h 377"/>
                <a:gd name="T22" fmla="*/ 113 w 340"/>
                <a:gd name="T23" fmla="*/ 0 h 377"/>
                <a:gd name="T24" fmla="*/ 258 w 340"/>
                <a:gd name="T25" fmla="*/ 0 h 377"/>
                <a:gd name="T26" fmla="*/ 263 w 340"/>
                <a:gd name="T27" fmla="*/ 4 h 377"/>
                <a:gd name="T28" fmla="*/ 263 w 340"/>
                <a:gd name="T29" fmla="*/ 27 h 377"/>
                <a:gd name="T30" fmla="*/ 295 w 340"/>
                <a:gd name="T31" fmla="*/ 27 h 377"/>
                <a:gd name="T32" fmla="*/ 301 w 340"/>
                <a:gd name="T33" fmla="*/ 31 h 377"/>
                <a:gd name="T34" fmla="*/ 301 w 340"/>
                <a:gd name="T35" fmla="*/ 59 h 377"/>
                <a:gd name="T36" fmla="*/ 333 w 340"/>
                <a:gd name="T37" fmla="*/ 59 h 377"/>
                <a:gd name="T38" fmla="*/ 339 w 340"/>
                <a:gd name="T39" fmla="*/ 64 h 377"/>
                <a:gd name="T40" fmla="*/ 339 w 340"/>
                <a:gd name="T41" fmla="*/ 153 h 377"/>
                <a:gd name="T42" fmla="*/ 333 w 340"/>
                <a:gd name="T43" fmla="*/ 157 h 377"/>
                <a:gd name="T44" fmla="*/ 81 w 340"/>
                <a:gd name="T45" fmla="*/ 157 h 377"/>
                <a:gd name="T46" fmla="*/ 81 w 340"/>
                <a:gd name="T47" fmla="*/ 249 h 377"/>
                <a:gd name="T48" fmla="*/ 108 w 340"/>
                <a:gd name="T49" fmla="*/ 249 h 377"/>
                <a:gd name="T50" fmla="*/ 113 w 340"/>
                <a:gd name="T51" fmla="*/ 253 h 377"/>
                <a:gd name="T52" fmla="*/ 113 w 340"/>
                <a:gd name="T53" fmla="*/ 276 h 377"/>
                <a:gd name="T54" fmla="*/ 146 w 340"/>
                <a:gd name="T55" fmla="*/ 276 h 377"/>
                <a:gd name="T56" fmla="*/ 151 w 340"/>
                <a:gd name="T57" fmla="*/ 282 h 377"/>
                <a:gd name="T58" fmla="*/ 151 w 340"/>
                <a:gd name="T59" fmla="*/ 309 h 377"/>
                <a:gd name="T60" fmla="*/ 295 w 340"/>
                <a:gd name="T61" fmla="*/ 309 h 377"/>
                <a:gd name="T62" fmla="*/ 295 w 340"/>
                <a:gd name="T63" fmla="*/ 282 h 377"/>
                <a:gd name="T64" fmla="*/ 301 w 340"/>
                <a:gd name="T65" fmla="*/ 276 h 377"/>
                <a:gd name="T66" fmla="*/ 333 w 340"/>
                <a:gd name="T67" fmla="*/ 276 h 377"/>
                <a:gd name="T68" fmla="*/ 339 w 340"/>
                <a:gd name="T69" fmla="*/ 282 h 377"/>
                <a:gd name="T70" fmla="*/ 339 w 340"/>
                <a:gd name="T71" fmla="*/ 309 h 377"/>
                <a:gd name="T72" fmla="*/ 333 w 340"/>
                <a:gd name="T73" fmla="*/ 313 h 377"/>
                <a:gd name="T74" fmla="*/ 301 w 340"/>
                <a:gd name="T75" fmla="*/ 313 h 377"/>
                <a:gd name="T76" fmla="*/ 301 w 340"/>
                <a:gd name="T77" fmla="*/ 339 h 377"/>
                <a:gd name="T78" fmla="*/ 295 w 340"/>
                <a:gd name="T79" fmla="*/ 345 h 377"/>
                <a:gd name="T80" fmla="*/ 263 w 340"/>
                <a:gd name="T81" fmla="*/ 345 h 377"/>
                <a:gd name="T82" fmla="*/ 263 w 340"/>
                <a:gd name="T83" fmla="*/ 372 h 377"/>
                <a:gd name="T84" fmla="*/ 258 w 340"/>
                <a:gd name="T85" fmla="*/ 376 h 377"/>
                <a:gd name="T86" fmla="*/ 113 w 340"/>
                <a:gd name="T87" fmla="*/ 376 h 377"/>
                <a:gd name="T88" fmla="*/ 108 w 340"/>
                <a:gd name="T89" fmla="*/ 372 h 377"/>
                <a:gd name="T90" fmla="*/ 108 w 340"/>
                <a:gd name="T91" fmla="*/ 345 h 377"/>
                <a:gd name="T92" fmla="*/ 43 w 340"/>
                <a:gd name="T93" fmla="*/ 345 h 377"/>
                <a:gd name="T94" fmla="*/ 37 w 340"/>
                <a:gd name="T95" fmla="*/ 339 h 377"/>
                <a:gd name="T96" fmla="*/ 37 w 340"/>
                <a:gd name="T97" fmla="*/ 282 h 377"/>
                <a:gd name="T98" fmla="*/ 5 w 340"/>
                <a:gd name="T99" fmla="*/ 282 h 377"/>
                <a:gd name="T100" fmla="*/ 0 w 340"/>
                <a:gd name="T101" fmla="*/ 276 h 377"/>
                <a:gd name="T102" fmla="*/ 0 w 340"/>
                <a:gd name="T103" fmla="*/ 94 h 377"/>
                <a:gd name="T104" fmla="*/ 5 w 340"/>
                <a:gd name="T105" fmla="*/ 90 h 377"/>
                <a:gd name="T106" fmla="*/ 37 w 340"/>
                <a:gd name="T107" fmla="*/ 90 h 377"/>
                <a:gd name="T108" fmla="*/ 37 w 340"/>
                <a:gd name="T109" fmla="*/ 31 h 377"/>
                <a:gd name="T110" fmla="*/ 43 w 340"/>
                <a:gd name="T111" fmla="*/ 27 h 377"/>
                <a:gd name="T112" fmla="*/ 108 w 340"/>
                <a:gd name="T113" fmla="*/ 27 h 377"/>
                <a:gd name="T114" fmla="*/ 108 w 340"/>
                <a:gd name="T115" fmla="*/ 4 h 377"/>
                <a:gd name="T116" fmla="*/ 113 w 340"/>
                <a:gd name="T117" fmla="*/ 0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0" h="377">
                  <a:moveTo>
                    <a:pt x="113" y="31"/>
                  </a:moveTo>
                  <a:lnTo>
                    <a:pt x="220" y="31"/>
                  </a:lnTo>
                  <a:lnTo>
                    <a:pt x="220" y="59"/>
                  </a:lnTo>
                  <a:lnTo>
                    <a:pt x="226" y="64"/>
                  </a:lnTo>
                  <a:lnTo>
                    <a:pt x="258" y="64"/>
                  </a:lnTo>
                  <a:lnTo>
                    <a:pt x="258" y="123"/>
                  </a:lnTo>
                  <a:lnTo>
                    <a:pt x="81" y="123"/>
                  </a:lnTo>
                  <a:lnTo>
                    <a:pt x="81" y="64"/>
                  </a:lnTo>
                  <a:lnTo>
                    <a:pt x="108" y="64"/>
                  </a:lnTo>
                  <a:lnTo>
                    <a:pt x="113" y="59"/>
                  </a:lnTo>
                  <a:lnTo>
                    <a:pt x="113" y="31"/>
                  </a:lnTo>
                  <a:close/>
                  <a:moveTo>
                    <a:pt x="113" y="0"/>
                  </a:moveTo>
                  <a:lnTo>
                    <a:pt x="258" y="0"/>
                  </a:lnTo>
                  <a:lnTo>
                    <a:pt x="263" y="4"/>
                  </a:lnTo>
                  <a:lnTo>
                    <a:pt x="263" y="27"/>
                  </a:lnTo>
                  <a:lnTo>
                    <a:pt x="295" y="27"/>
                  </a:lnTo>
                  <a:lnTo>
                    <a:pt x="301" y="31"/>
                  </a:lnTo>
                  <a:lnTo>
                    <a:pt x="301" y="59"/>
                  </a:lnTo>
                  <a:lnTo>
                    <a:pt x="333" y="59"/>
                  </a:lnTo>
                  <a:lnTo>
                    <a:pt x="339" y="64"/>
                  </a:lnTo>
                  <a:lnTo>
                    <a:pt x="339" y="153"/>
                  </a:lnTo>
                  <a:lnTo>
                    <a:pt x="333" y="157"/>
                  </a:lnTo>
                  <a:lnTo>
                    <a:pt x="81" y="157"/>
                  </a:lnTo>
                  <a:lnTo>
                    <a:pt x="81" y="249"/>
                  </a:lnTo>
                  <a:lnTo>
                    <a:pt x="108" y="249"/>
                  </a:lnTo>
                  <a:lnTo>
                    <a:pt x="113" y="253"/>
                  </a:lnTo>
                  <a:lnTo>
                    <a:pt x="113" y="276"/>
                  </a:lnTo>
                  <a:lnTo>
                    <a:pt x="146" y="276"/>
                  </a:lnTo>
                  <a:lnTo>
                    <a:pt x="151" y="282"/>
                  </a:lnTo>
                  <a:lnTo>
                    <a:pt x="151" y="309"/>
                  </a:lnTo>
                  <a:lnTo>
                    <a:pt x="295" y="309"/>
                  </a:lnTo>
                  <a:lnTo>
                    <a:pt x="295" y="282"/>
                  </a:lnTo>
                  <a:lnTo>
                    <a:pt x="301" y="276"/>
                  </a:lnTo>
                  <a:lnTo>
                    <a:pt x="333" y="276"/>
                  </a:lnTo>
                  <a:lnTo>
                    <a:pt x="339" y="282"/>
                  </a:lnTo>
                  <a:lnTo>
                    <a:pt x="339" y="309"/>
                  </a:lnTo>
                  <a:lnTo>
                    <a:pt x="333" y="313"/>
                  </a:lnTo>
                  <a:lnTo>
                    <a:pt x="301" y="313"/>
                  </a:lnTo>
                  <a:lnTo>
                    <a:pt x="301" y="339"/>
                  </a:lnTo>
                  <a:lnTo>
                    <a:pt x="295" y="345"/>
                  </a:lnTo>
                  <a:lnTo>
                    <a:pt x="263" y="345"/>
                  </a:lnTo>
                  <a:lnTo>
                    <a:pt x="263" y="372"/>
                  </a:lnTo>
                  <a:lnTo>
                    <a:pt x="258" y="376"/>
                  </a:lnTo>
                  <a:lnTo>
                    <a:pt x="113" y="376"/>
                  </a:lnTo>
                  <a:lnTo>
                    <a:pt x="108" y="372"/>
                  </a:lnTo>
                  <a:lnTo>
                    <a:pt x="108" y="345"/>
                  </a:lnTo>
                  <a:lnTo>
                    <a:pt x="43" y="345"/>
                  </a:lnTo>
                  <a:lnTo>
                    <a:pt x="37" y="339"/>
                  </a:lnTo>
                  <a:lnTo>
                    <a:pt x="37" y="282"/>
                  </a:lnTo>
                  <a:lnTo>
                    <a:pt x="5" y="282"/>
                  </a:lnTo>
                  <a:lnTo>
                    <a:pt x="0" y="276"/>
                  </a:lnTo>
                  <a:lnTo>
                    <a:pt x="0" y="94"/>
                  </a:lnTo>
                  <a:lnTo>
                    <a:pt x="5" y="90"/>
                  </a:lnTo>
                  <a:lnTo>
                    <a:pt x="37" y="90"/>
                  </a:lnTo>
                  <a:lnTo>
                    <a:pt x="37" y="31"/>
                  </a:lnTo>
                  <a:lnTo>
                    <a:pt x="43" y="27"/>
                  </a:lnTo>
                  <a:lnTo>
                    <a:pt x="108" y="27"/>
                  </a:lnTo>
                  <a:lnTo>
                    <a:pt x="108" y="4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324" name="Group 36">
            <a:extLst>
              <a:ext uri="{FF2B5EF4-FFF2-40B4-BE49-F238E27FC236}">
                <a16:creationId xmlns:a16="http://schemas.microsoft.com/office/drawing/2014/main" id="{F816BD2E-3EF0-7A55-1BA1-AE57F1FE789D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2819400"/>
            <a:ext cx="1217613" cy="246063"/>
            <a:chOff x="1584" y="1776"/>
            <a:chExt cx="767" cy="155"/>
          </a:xfrm>
        </p:grpSpPr>
        <p:sp>
          <p:nvSpPr>
            <p:cNvPr id="12325" name="Freeform 37">
              <a:extLst>
                <a:ext uri="{FF2B5EF4-FFF2-40B4-BE49-F238E27FC236}">
                  <a16:creationId xmlns:a16="http://schemas.microsoft.com/office/drawing/2014/main" id="{78B6AECE-8454-25F0-AF44-546994000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776"/>
              <a:ext cx="107" cy="155"/>
            </a:xfrm>
            <a:custGeom>
              <a:avLst/>
              <a:gdLst>
                <a:gd name="T0" fmla="*/ 367 w 475"/>
                <a:gd name="T1" fmla="*/ 0 h 689"/>
                <a:gd name="T2" fmla="*/ 372 w 475"/>
                <a:gd name="T3" fmla="*/ 42 h 689"/>
                <a:gd name="T4" fmla="*/ 436 w 475"/>
                <a:gd name="T5" fmla="*/ 8 h 689"/>
                <a:gd name="T6" fmla="*/ 470 w 475"/>
                <a:gd name="T7" fmla="*/ 0 h 689"/>
                <a:gd name="T8" fmla="*/ 474 w 475"/>
                <a:gd name="T9" fmla="*/ 205 h 689"/>
                <a:gd name="T10" fmla="*/ 441 w 475"/>
                <a:gd name="T11" fmla="*/ 210 h 689"/>
                <a:gd name="T12" fmla="*/ 436 w 475"/>
                <a:gd name="T13" fmla="*/ 129 h 689"/>
                <a:gd name="T14" fmla="*/ 402 w 475"/>
                <a:gd name="T15" fmla="*/ 123 h 689"/>
                <a:gd name="T16" fmla="*/ 343 w 475"/>
                <a:gd name="T17" fmla="*/ 89 h 689"/>
                <a:gd name="T18" fmla="*/ 338 w 475"/>
                <a:gd name="T19" fmla="*/ 47 h 689"/>
                <a:gd name="T20" fmla="*/ 206 w 475"/>
                <a:gd name="T21" fmla="*/ 81 h 689"/>
                <a:gd name="T22" fmla="*/ 172 w 475"/>
                <a:gd name="T23" fmla="*/ 89 h 689"/>
                <a:gd name="T24" fmla="*/ 167 w 475"/>
                <a:gd name="T25" fmla="*/ 129 h 689"/>
                <a:gd name="T26" fmla="*/ 103 w 475"/>
                <a:gd name="T27" fmla="*/ 205 h 689"/>
                <a:gd name="T28" fmla="*/ 74 w 475"/>
                <a:gd name="T29" fmla="*/ 210 h 689"/>
                <a:gd name="T30" fmla="*/ 98 w 475"/>
                <a:gd name="T31" fmla="*/ 483 h 689"/>
                <a:gd name="T32" fmla="*/ 103 w 475"/>
                <a:gd name="T33" fmla="*/ 559 h 689"/>
                <a:gd name="T34" fmla="*/ 172 w 475"/>
                <a:gd name="T35" fmla="*/ 567 h 689"/>
                <a:gd name="T36" fmla="*/ 235 w 475"/>
                <a:gd name="T37" fmla="*/ 601 h 689"/>
                <a:gd name="T38" fmla="*/ 240 w 475"/>
                <a:gd name="T39" fmla="*/ 641 h 689"/>
                <a:gd name="T40" fmla="*/ 338 w 475"/>
                <a:gd name="T41" fmla="*/ 607 h 689"/>
                <a:gd name="T42" fmla="*/ 402 w 475"/>
                <a:gd name="T43" fmla="*/ 601 h 689"/>
                <a:gd name="T44" fmla="*/ 408 w 475"/>
                <a:gd name="T45" fmla="*/ 559 h 689"/>
                <a:gd name="T46" fmla="*/ 436 w 475"/>
                <a:gd name="T47" fmla="*/ 530 h 689"/>
                <a:gd name="T48" fmla="*/ 470 w 475"/>
                <a:gd name="T49" fmla="*/ 525 h 689"/>
                <a:gd name="T50" fmla="*/ 474 w 475"/>
                <a:gd name="T51" fmla="*/ 559 h 689"/>
                <a:gd name="T52" fmla="*/ 441 w 475"/>
                <a:gd name="T53" fmla="*/ 567 h 689"/>
                <a:gd name="T54" fmla="*/ 436 w 475"/>
                <a:gd name="T55" fmla="*/ 649 h 689"/>
                <a:gd name="T56" fmla="*/ 372 w 475"/>
                <a:gd name="T57" fmla="*/ 683 h 689"/>
                <a:gd name="T58" fmla="*/ 172 w 475"/>
                <a:gd name="T59" fmla="*/ 688 h 689"/>
                <a:gd name="T60" fmla="*/ 167 w 475"/>
                <a:gd name="T61" fmla="*/ 649 h 689"/>
                <a:gd name="T62" fmla="*/ 98 w 475"/>
                <a:gd name="T63" fmla="*/ 641 h 689"/>
                <a:gd name="T64" fmla="*/ 74 w 475"/>
                <a:gd name="T65" fmla="*/ 607 h 689"/>
                <a:gd name="T66" fmla="*/ 69 w 475"/>
                <a:gd name="T67" fmla="*/ 567 h 689"/>
                <a:gd name="T68" fmla="*/ 35 w 475"/>
                <a:gd name="T69" fmla="*/ 559 h 689"/>
                <a:gd name="T70" fmla="*/ 5 w 475"/>
                <a:gd name="T71" fmla="*/ 488 h 689"/>
                <a:gd name="T72" fmla="*/ 0 w 475"/>
                <a:gd name="T73" fmla="*/ 210 h 689"/>
                <a:gd name="T74" fmla="*/ 35 w 475"/>
                <a:gd name="T75" fmla="*/ 205 h 689"/>
                <a:gd name="T76" fmla="*/ 41 w 475"/>
                <a:gd name="T77" fmla="*/ 123 h 689"/>
                <a:gd name="T78" fmla="*/ 69 w 475"/>
                <a:gd name="T79" fmla="*/ 89 h 689"/>
                <a:gd name="T80" fmla="*/ 98 w 475"/>
                <a:gd name="T81" fmla="*/ 81 h 689"/>
                <a:gd name="T82" fmla="*/ 103 w 475"/>
                <a:gd name="T83" fmla="*/ 42 h 689"/>
                <a:gd name="T84" fmla="*/ 167 w 475"/>
                <a:gd name="T85" fmla="*/ 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75" h="689">
                  <a:moveTo>
                    <a:pt x="172" y="0"/>
                  </a:moveTo>
                  <a:lnTo>
                    <a:pt x="367" y="0"/>
                  </a:lnTo>
                  <a:lnTo>
                    <a:pt x="372" y="8"/>
                  </a:lnTo>
                  <a:lnTo>
                    <a:pt x="372" y="42"/>
                  </a:lnTo>
                  <a:lnTo>
                    <a:pt x="436" y="42"/>
                  </a:lnTo>
                  <a:lnTo>
                    <a:pt x="436" y="8"/>
                  </a:lnTo>
                  <a:lnTo>
                    <a:pt x="441" y="0"/>
                  </a:lnTo>
                  <a:lnTo>
                    <a:pt x="470" y="0"/>
                  </a:lnTo>
                  <a:lnTo>
                    <a:pt x="474" y="8"/>
                  </a:lnTo>
                  <a:lnTo>
                    <a:pt x="474" y="205"/>
                  </a:lnTo>
                  <a:lnTo>
                    <a:pt x="470" y="210"/>
                  </a:lnTo>
                  <a:lnTo>
                    <a:pt x="441" y="210"/>
                  </a:lnTo>
                  <a:lnTo>
                    <a:pt x="436" y="205"/>
                  </a:lnTo>
                  <a:lnTo>
                    <a:pt x="436" y="129"/>
                  </a:lnTo>
                  <a:lnTo>
                    <a:pt x="408" y="129"/>
                  </a:lnTo>
                  <a:lnTo>
                    <a:pt x="402" y="123"/>
                  </a:lnTo>
                  <a:lnTo>
                    <a:pt x="402" y="89"/>
                  </a:lnTo>
                  <a:lnTo>
                    <a:pt x="343" y="89"/>
                  </a:lnTo>
                  <a:lnTo>
                    <a:pt x="338" y="81"/>
                  </a:lnTo>
                  <a:lnTo>
                    <a:pt x="338" y="47"/>
                  </a:lnTo>
                  <a:lnTo>
                    <a:pt x="206" y="47"/>
                  </a:lnTo>
                  <a:lnTo>
                    <a:pt x="206" y="81"/>
                  </a:lnTo>
                  <a:lnTo>
                    <a:pt x="201" y="89"/>
                  </a:lnTo>
                  <a:lnTo>
                    <a:pt x="172" y="89"/>
                  </a:lnTo>
                  <a:lnTo>
                    <a:pt x="172" y="123"/>
                  </a:lnTo>
                  <a:lnTo>
                    <a:pt x="167" y="129"/>
                  </a:lnTo>
                  <a:lnTo>
                    <a:pt x="103" y="129"/>
                  </a:lnTo>
                  <a:lnTo>
                    <a:pt x="103" y="205"/>
                  </a:lnTo>
                  <a:lnTo>
                    <a:pt x="98" y="210"/>
                  </a:lnTo>
                  <a:lnTo>
                    <a:pt x="74" y="210"/>
                  </a:lnTo>
                  <a:lnTo>
                    <a:pt x="74" y="483"/>
                  </a:lnTo>
                  <a:lnTo>
                    <a:pt x="98" y="483"/>
                  </a:lnTo>
                  <a:lnTo>
                    <a:pt x="103" y="488"/>
                  </a:lnTo>
                  <a:lnTo>
                    <a:pt x="103" y="559"/>
                  </a:lnTo>
                  <a:lnTo>
                    <a:pt x="167" y="559"/>
                  </a:lnTo>
                  <a:lnTo>
                    <a:pt x="172" y="567"/>
                  </a:lnTo>
                  <a:lnTo>
                    <a:pt x="172" y="601"/>
                  </a:lnTo>
                  <a:lnTo>
                    <a:pt x="235" y="601"/>
                  </a:lnTo>
                  <a:lnTo>
                    <a:pt x="240" y="607"/>
                  </a:lnTo>
                  <a:lnTo>
                    <a:pt x="240" y="641"/>
                  </a:lnTo>
                  <a:lnTo>
                    <a:pt x="338" y="641"/>
                  </a:lnTo>
                  <a:lnTo>
                    <a:pt x="338" y="607"/>
                  </a:lnTo>
                  <a:lnTo>
                    <a:pt x="343" y="601"/>
                  </a:lnTo>
                  <a:lnTo>
                    <a:pt x="402" y="601"/>
                  </a:lnTo>
                  <a:lnTo>
                    <a:pt x="402" y="567"/>
                  </a:lnTo>
                  <a:lnTo>
                    <a:pt x="408" y="559"/>
                  </a:lnTo>
                  <a:lnTo>
                    <a:pt x="436" y="559"/>
                  </a:lnTo>
                  <a:lnTo>
                    <a:pt x="436" y="530"/>
                  </a:lnTo>
                  <a:lnTo>
                    <a:pt x="441" y="525"/>
                  </a:lnTo>
                  <a:lnTo>
                    <a:pt x="470" y="525"/>
                  </a:lnTo>
                  <a:lnTo>
                    <a:pt x="474" y="530"/>
                  </a:lnTo>
                  <a:lnTo>
                    <a:pt x="474" y="559"/>
                  </a:lnTo>
                  <a:lnTo>
                    <a:pt x="470" y="567"/>
                  </a:lnTo>
                  <a:lnTo>
                    <a:pt x="441" y="567"/>
                  </a:lnTo>
                  <a:lnTo>
                    <a:pt x="441" y="641"/>
                  </a:lnTo>
                  <a:lnTo>
                    <a:pt x="436" y="649"/>
                  </a:lnTo>
                  <a:lnTo>
                    <a:pt x="372" y="649"/>
                  </a:lnTo>
                  <a:lnTo>
                    <a:pt x="372" y="683"/>
                  </a:lnTo>
                  <a:lnTo>
                    <a:pt x="367" y="688"/>
                  </a:lnTo>
                  <a:lnTo>
                    <a:pt x="172" y="688"/>
                  </a:lnTo>
                  <a:lnTo>
                    <a:pt x="167" y="683"/>
                  </a:lnTo>
                  <a:lnTo>
                    <a:pt x="167" y="649"/>
                  </a:lnTo>
                  <a:lnTo>
                    <a:pt x="103" y="649"/>
                  </a:lnTo>
                  <a:lnTo>
                    <a:pt x="98" y="641"/>
                  </a:lnTo>
                  <a:lnTo>
                    <a:pt x="98" y="607"/>
                  </a:lnTo>
                  <a:lnTo>
                    <a:pt x="74" y="607"/>
                  </a:lnTo>
                  <a:lnTo>
                    <a:pt x="69" y="601"/>
                  </a:lnTo>
                  <a:lnTo>
                    <a:pt x="69" y="567"/>
                  </a:lnTo>
                  <a:lnTo>
                    <a:pt x="41" y="567"/>
                  </a:lnTo>
                  <a:lnTo>
                    <a:pt x="35" y="559"/>
                  </a:lnTo>
                  <a:lnTo>
                    <a:pt x="35" y="488"/>
                  </a:lnTo>
                  <a:lnTo>
                    <a:pt x="5" y="488"/>
                  </a:lnTo>
                  <a:lnTo>
                    <a:pt x="0" y="483"/>
                  </a:lnTo>
                  <a:lnTo>
                    <a:pt x="0" y="210"/>
                  </a:lnTo>
                  <a:lnTo>
                    <a:pt x="5" y="205"/>
                  </a:lnTo>
                  <a:lnTo>
                    <a:pt x="35" y="205"/>
                  </a:lnTo>
                  <a:lnTo>
                    <a:pt x="35" y="129"/>
                  </a:lnTo>
                  <a:lnTo>
                    <a:pt x="41" y="123"/>
                  </a:lnTo>
                  <a:lnTo>
                    <a:pt x="69" y="123"/>
                  </a:lnTo>
                  <a:lnTo>
                    <a:pt x="69" y="89"/>
                  </a:lnTo>
                  <a:lnTo>
                    <a:pt x="74" y="81"/>
                  </a:lnTo>
                  <a:lnTo>
                    <a:pt x="98" y="81"/>
                  </a:lnTo>
                  <a:lnTo>
                    <a:pt x="98" y="47"/>
                  </a:lnTo>
                  <a:lnTo>
                    <a:pt x="103" y="42"/>
                  </a:lnTo>
                  <a:lnTo>
                    <a:pt x="167" y="42"/>
                  </a:lnTo>
                  <a:lnTo>
                    <a:pt x="167" y="8"/>
                  </a:lnTo>
                  <a:lnTo>
                    <a:pt x="172" y="0"/>
                  </a:ln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6" name="Freeform 38">
              <a:extLst>
                <a:ext uri="{FF2B5EF4-FFF2-40B4-BE49-F238E27FC236}">
                  <a16:creationId xmlns:a16="http://schemas.microsoft.com/office/drawing/2014/main" id="{8250AC85-51C4-9B03-F8DE-DB48FD4C3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8" y="1823"/>
              <a:ext cx="73" cy="109"/>
            </a:xfrm>
            <a:custGeom>
              <a:avLst/>
              <a:gdLst>
                <a:gd name="T0" fmla="*/ 131 w 328"/>
                <a:gd name="T1" fmla="*/ 39 h 484"/>
                <a:gd name="T2" fmla="*/ 192 w 328"/>
                <a:gd name="T3" fmla="*/ 39 h 484"/>
                <a:gd name="T4" fmla="*/ 192 w 328"/>
                <a:gd name="T5" fmla="*/ 76 h 484"/>
                <a:gd name="T6" fmla="*/ 196 w 328"/>
                <a:gd name="T7" fmla="*/ 81 h 484"/>
                <a:gd name="T8" fmla="*/ 224 w 328"/>
                <a:gd name="T9" fmla="*/ 81 h 484"/>
                <a:gd name="T10" fmla="*/ 224 w 328"/>
                <a:gd name="T11" fmla="*/ 115 h 484"/>
                <a:gd name="T12" fmla="*/ 229 w 328"/>
                <a:gd name="T13" fmla="*/ 121 h 484"/>
                <a:gd name="T14" fmla="*/ 257 w 328"/>
                <a:gd name="T15" fmla="*/ 121 h 484"/>
                <a:gd name="T16" fmla="*/ 257 w 328"/>
                <a:gd name="T17" fmla="*/ 354 h 484"/>
                <a:gd name="T18" fmla="*/ 229 w 328"/>
                <a:gd name="T19" fmla="*/ 354 h 484"/>
                <a:gd name="T20" fmla="*/ 224 w 328"/>
                <a:gd name="T21" fmla="*/ 362 h 484"/>
                <a:gd name="T22" fmla="*/ 224 w 328"/>
                <a:gd name="T23" fmla="*/ 396 h 484"/>
                <a:gd name="T24" fmla="*/ 196 w 328"/>
                <a:gd name="T25" fmla="*/ 396 h 484"/>
                <a:gd name="T26" fmla="*/ 192 w 328"/>
                <a:gd name="T27" fmla="*/ 402 h 484"/>
                <a:gd name="T28" fmla="*/ 192 w 328"/>
                <a:gd name="T29" fmla="*/ 436 h 484"/>
                <a:gd name="T30" fmla="*/ 131 w 328"/>
                <a:gd name="T31" fmla="*/ 436 h 484"/>
                <a:gd name="T32" fmla="*/ 131 w 328"/>
                <a:gd name="T33" fmla="*/ 402 h 484"/>
                <a:gd name="T34" fmla="*/ 126 w 328"/>
                <a:gd name="T35" fmla="*/ 396 h 484"/>
                <a:gd name="T36" fmla="*/ 98 w 328"/>
                <a:gd name="T37" fmla="*/ 396 h 484"/>
                <a:gd name="T38" fmla="*/ 98 w 328"/>
                <a:gd name="T39" fmla="*/ 362 h 484"/>
                <a:gd name="T40" fmla="*/ 93 w 328"/>
                <a:gd name="T41" fmla="*/ 354 h 484"/>
                <a:gd name="T42" fmla="*/ 70 w 328"/>
                <a:gd name="T43" fmla="*/ 354 h 484"/>
                <a:gd name="T44" fmla="*/ 70 w 328"/>
                <a:gd name="T45" fmla="*/ 121 h 484"/>
                <a:gd name="T46" fmla="*/ 93 w 328"/>
                <a:gd name="T47" fmla="*/ 121 h 484"/>
                <a:gd name="T48" fmla="*/ 98 w 328"/>
                <a:gd name="T49" fmla="*/ 115 h 484"/>
                <a:gd name="T50" fmla="*/ 98 w 328"/>
                <a:gd name="T51" fmla="*/ 81 h 484"/>
                <a:gd name="T52" fmla="*/ 126 w 328"/>
                <a:gd name="T53" fmla="*/ 81 h 484"/>
                <a:gd name="T54" fmla="*/ 131 w 328"/>
                <a:gd name="T55" fmla="*/ 76 h 484"/>
                <a:gd name="T56" fmla="*/ 131 w 328"/>
                <a:gd name="T57" fmla="*/ 39 h 484"/>
                <a:gd name="T58" fmla="*/ 98 w 328"/>
                <a:gd name="T59" fmla="*/ 0 h 484"/>
                <a:gd name="T60" fmla="*/ 224 w 328"/>
                <a:gd name="T61" fmla="*/ 0 h 484"/>
                <a:gd name="T62" fmla="*/ 229 w 328"/>
                <a:gd name="T63" fmla="*/ 5 h 484"/>
                <a:gd name="T64" fmla="*/ 229 w 328"/>
                <a:gd name="T65" fmla="*/ 34 h 484"/>
                <a:gd name="T66" fmla="*/ 290 w 328"/>
                <a:gd name="T67" fmla="*/ 34 h 484"/>
                <a:gd name="T68" fmla="*/ 295 w 328"/>
                <a:gd name="T69" fmla="*/ 39 h 484"/>
                <a:gd name="T70" fmla="*/ 295 w 328"/>
                <a:gd name="T71" fmla="*/ 115 h 484"/>
                <a:gd name="T72" fmla="*/ 322 w 328"/>
                <a:gd name="T73" fmla="*/ 115 h 484"/>
                <a:gd name="T74" fmla="*/ 327 w 328"/>
                <a:gd name="T75" fmla="*/ 121 h 484"/>
                <a:gd name="T76" fmla="*/ 327 w 328"/>
                <a:gd name="T77" fmla="*/ 354 h 484"/>
                <a:gd name="T78" fmla="*/ 322 w 328"/>
                <a:gd name="T79" fmla="*/ 362 h 484"/>
                <a:gd name="T80" fmla="*/ 295 w 328"/>
                <a:gd name="T81" fmla="*/ 362 h 484"/>
                <a:gd name="T82" fmla="*/ 295 w 328"/>
                <a:gd name="T83" fmla="*/ 436 h 484"/>
                <a:gd name="T84" fmla="*/ 290 w 328"/>
                <a:gd name="T85" fmla="*/ 444 h 484"/>
                <a:gd name="T86" fmla="*/ 229 w 328"/>
                <a:gd name="T87" fmla="*/ 444 h 484"/>
                <a:gd name="T88" fmla="*/ 229 w 328"/>
                <a:gd name="T89" fmla="*/ 478 h 484"/>
                <a:gd name="T90" fmla="*/ 224 w 328"/>
                <a:gd name="T91" fmla="*/ 483 h 484"/>
                <a:gd name="T92" fmla="*/ 98 w 328"/>
                <a:gd name="T93" fmla="*/ 483 h 484"/>
                <a:gd name="T94" fmla="*/ 93 w 328"/>
                <a:gd name="T95" fmla="*/ 478 h 484"/>
                <a:gd name="T96" fmla="*/ 93 w 328"/>
                <a:gd name="T97" fmla="*/ 444 h 484"/>
                <a:gd name="T98" fmla="*/ 37 w 328"/>
                <a:gd name="T99" fmla="*/ 444 h 484"/>
                <a:gd name="T100" fmla="*/ 32 w 328"/>
                <a:gd name="T101" fmla="*/ 436 h 484"/>
                <a:gd name="T102" fmla="*/ 32 w 328"/>
                <a:gd name="T103" fmla="*/ 362 h 484"/>
                <a:gd name="T104" fmla="*/ 4 w 328"/>
                <a:gd name="T105" fmla="*/ 362 h 484"/>
                <a:gd name="T106" fmla="*/ 0 w 328"/>
                <a:gd name="T107" fmla="*/ 354 h 484"/>
                <a:gd name="T108" fmla="*/ 0 w 328"/>
                <a:gd name="T109" fmla="*/ 121 h 484"/>
                <a:gd name="T110" fmla="*/ 4 w 328"/>
                <a:gd name="T111" fmla="*/ 115 h 484"/>
                <a:gd name="T112" fmla="*/ 32 w 328"/>
                <a:gd name="T113" fmla="*/ 115 h 484"/>
                <a:gd name="T114" fmla="*/ 32 w 328"/>
                <a:gd name="T115" fmla="*/ 39 h 484"/>
                <a:gd name="T116" fmla="*/ 37 w 328"/>
                <a:gd name="T117" fmla="*/ 34 h 484"/>
                <a:gd name="T118" fmla="*/ 93 w 328"/>
                <a:gd name="T119" fmla="*/ 34 h 484"/>
                <a:gd name="T120" fmla="*/ 93 w 328"/>
                <a:gd name="T121" fmla="*/ 5 h 484"/>
                <a:gd name="T122" fmla="*/ 98 w 328"/>
                <a:gd name="T123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8" h="484">
                  <a:moveTo>
                    <a:pt x="131" y="39"/>
                  </a:moveTo>
                  <a:lnTo>
                    <a:pt x="192" y="39"/>
                  </a:lnTo>
                  <a:lnTo>
                    <a:pt x="192" y="76"/>
                  </a:lnTo>
                  <a:lnTo>
                    <a:pt x="196" y="81"/>
                  </a:lnTo>
                  <a:lnTo>
                    <a:pt x="224" y="81"/>
                  </a:lnTo>
                  <a:lnTo>
                    <a:pt x="224" y="115"/>
                  </a:lnTo>
                  <a:lnTo>
                    <a:pt x="229" y="121"/>
                  </a:lnTo>
                  <a:lnTo>
                    <a:pt x="257" y="121"/>
                  </a:lnTo>
                  <a:lnTo>
                    <a:pt x="257" y="354"/>
                  </a:lnTo>
                  <a:lnTo>
                    <a:pt x="229" y="354"/>
                  </a:lnTo>
                  <a:lnTo>
                    <a:pt x="224" y="362"/>
                  </a:lnTo>
                  <a:lnTo>
                    <a:pt x="224" y="396"/>
                  </a:lnTo>
                  <a:lnTo>
                    <a:pt x="196" y="396"/>
                  </a:lnTo>
                  <a:lnTo>
                    <a:pt x="192" y="402"/>
                  </a:lnTo>
                  <a:lnTo>
                    <a:pt x="192" y="436"/>
                  </a:lnTo>
                  <a:lnTo>
                    <a:pt x="131" y="436"/>
                  </a:lnTo>
                  <a:lnTo>
                    <a:pt x="131" y="402"/>
                  </a:lnTo>
                  <a:lnTo>
                    <a:pt x="126" y="396"/>
                  </a:lnTo>
                  <a:lnTo>
                    <a:pt x="98" y="396"/>
                  </a:lnTo>
                  <a:lnTo>
                    <a:pt x="98" y="362"/>
                  </a:lnTo>
                  <a:lnTo>
                    <a:pt x="93" y="354"/>
                  </a:lnTo>
                  <a:lnTo>
                    <a:pt x="70" y="354"/>
                  </a:lnTo>
                  <a:lnTo>
                    <a:pt x="70" y="121"/>
                  </a:lnTo>
                  <a:lnTo>
                    <a:pt x="93" y="121"/>
                  </a:lnTo>
                  <a:lnTo>
                    <a:pt x="98" y="115"/>
                  </a:lnTo>
                  <a:lnTo>
                    <a:pt x="98" y="81"/>
                  </a:lnTo>
                  <a:lnTo>
                    <a:pt x="126" y="81"/>
                  </a:lnTo>
                  <a:lnTo>
                    <a:pt x="131" y="76"/>
                  </a:lnTo>
                  <a:lnTo>
                    <a:pt x="131" y="39"/>
                  </a:lnTo>
                  <a:close/>
                  <a:moveTo>
                    <a:pt x="98" y="0"/>
                  </a:moveTo>
                  <a:lnTo>
                    <a:pt x="224" y="0"/>
                  </a:lnTo>
                  <a:lnTo>
                    <a:pt x="229" y="5"/>
                  </a:lnTo>
                  <a:lnTo>
                    <a:pt x="229" y="34"/>
                  </a:lnTo>
                  <a:lnTo>
                    <a:pt x="290" y="34"/>
                  </a:lnTo>
                  <a:lnTo>
                    <a:pt x="295" y="39"/>
                  </a:lnTo>
                  <a:lnTo>
                    <a:pt x="295" y="115"/>
                  </a:lnTo>
                  <a:lnTo>
                    <a:pt x="322" y="115"/>
                  </a:lnTo>
                  <a:lnTo>
                    <a:pt x="327" y="121"/>
                  </a:lnTo>
                  <a:lnTo>
                    <a:pt x="327" y="354"/>
                  </a:lnTo>
                  <a:lnTo>
                    <a:pt x="322" y="362"/>
                  </a:lnTo>
                  <a:lnTo>
                    <a:pt x="295" y="362"/>
                  </a:lnTo>
                  <a:lnTo>
                    <a:pt x="295" y="436"/>
                  </a:lnTo>
                  <a:lnTo>
                    <a:pt x="290" y="444"/>
                  </a:lnTo>
                  <a:lnTo>
                    <a:pt x="229" y="444"/>
                  </a:lnTo>
                  <a:lnTo>
                    <a:pt x="229" y="478"/>
                  </a:lnTo>
                  <a:lnTo>
                    <a:pt x="224" y="483"/>
                  </a:lnTo>
                  <a:lnTo>
                    <a:pt x="98" y="483"/>
                  </a:lnTo>
                  <a:lnTo>
                    <a:pt x="93" y="478"/>
                  </a:lnTo>
                  <a:lnTo>
                    <a:pt x="93" y="444"/>
                  </a:lnTo>
                  <a:lnTo>
                    <a:pt x="37" y="444"/>
                  </a:lnTo>
                  <a:lnTo>
                    <a:pt x="32" y="436"/>
                  </a:lnTo>
                  <a:lnTo>
                    <a:pt x="32" y="362"/>
                  </a:lnTo>
                  <a:lnTo>
                    <a:pt x="4" y="362"/>
                  </a:lnTo>
                  <a:lnTo>
                    <a:pt x="0" y="354"/>
                  </a:lnTo>
                  <a:lnTo>
                    <a:pt x="0" y="121"/>
                  </a:lnTo>
                  <a:lnTo>
                    <a:pt x="4" y="115"/>
                  </a:lnTo>
                  <a:lnTo>
                    <a:pt x="32" y="115"/>
                  </a:lnTo>
                  <a:lnTo>
                    <a:pt x="32" y="39"/>
                  </a:lnTo>
                  <a:lnTo>
                    <a:pt x="37" y="34"/>
                  </a:lnTo>
                  <a:lnTo>
                    <a:pt x="93" y="34"/>
                  </a:lnTo>
                  <a:lnTo>
                    <a:pt x="93" y="5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7" name="Freeform 39">
              <a:extLst>
                <a:ext uri="{FF2B5EF4-FFF2-40B4-BE49-F238E27FC236}">
                  <a16:creationId xmlns:a16="http://schemas.microsoft.com/office/drawing/2014/main" id="{13D2581B-0384-1B5B-98C9-AAEC0D288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1" y="1823"/>
              <a:ext cx="51" cy="109"/>
            </a:xfrm>
            <a:custGeom>
              <a:avLst/>
              <a:gdLst>
                <a:gd name="T0" fmla="*/ 5 w 230"/>
                <a:gd name="T1" fmla="*/ 0 h 484"/>
                <a:gd name="T2" fmla="*/ 94 w 230"/>
                <a:gd name="T3" fmla="*/ 0 h 484"/>
                <a:gd name="T4" fmla="*/ 98 w 230"/>
                <a:gd name="T5" fmla="*/ 5 h 484"/>
                <a:gd name="T6" fmla="*/ 98 w 230"/>
                <a:gd name="T7" fmla="*/ 76 h 484"/>
                <a:gd name="T8" fmla="*/ 127 w 230"/>
                <a:gd name="T9" fmla="*/ 76 h 484"/>
                <a:gd name="T10" fmla="*/ 127 w 230"/>
                <a:gd name="T11" fmla="*/ 39 h 484"/>
                <a:gd name="T12" fmla="*/ 132 w 230"/>
                <a:gd name="T13" fmla="*/ 34 h 484"/>
                <a:gd name="T14" fmla="*/ 158 w 230"/>
                <a:gd name="T15" fmla="*/ 34 h 484"/>
                <a:gd name="T16" fmla="*/ 158 w 230"/>
                <a:gd name="T17" fmla="*/ 5 h 484"/>
                <a:gd name="T18" fmla="*/ 163 w 230"/>
                <a:gd name="T19" fmla="*/ 0 h 484"/>
                <a:gd name="T20" fmla="*/ 224 w 230"/>
                <a:gd name="T21" fmla="*/ 0 h 484"/>
                <a:gd name="T22" fmla="*/ 229 w 230"/>
                <a:gd name="T23" fmla="*/ 5 h 484"/>
                <a:gd name="T24" fmla="*/ 229 w 230"/>
                <a:gd name="T25" fmla="*/ 115 h 484"/>
                <a:gd name="T26" fmla="*/ 224 w 230"/>
                <a:gd name="T27" fmla="*/ 121 h 484"/>
                <a:gd name="T28" fmla="*/ 163 w 230"/>
                <a:gd name="T29" fmla="*/ 121 h 484"/>
                <a:gd name="T30" fmla="*/ 158 w 230"/>
                <a:gd name="T31" fmla="*/ 115 h 484"/>
                <a:gd name="T32" fmla="*/ 158 w 230"/>
                <a:gd name="T33" fmla="*/ 81 h 484"/>
                <a:gd name="T34" fmla="*/ 132 w 230"/>
                <a:gd name="T35" fmla="*/ 81 h 484"/>
                <a:gd name="T36" fmla="*/ 132 w 230"/>
                <a:gd name="T37" fmla="*/ 115 h 484"/>
                <a:gd name="T38" fmla="*/ 127 w 230"/>
                <a:gd name="T39" fmla="*/ 121 h 484"/>
                <a:gd name="T40" fmla="*/ 98 w 230"/>
                <a:gd name="T41" fmla="*/ 121 h 484"/>
                <a:gd name="T42" fmla="*/ 98 w 230"/>
                <a:gd name="T43" fmla="*/ 436 h 484"/>
                <a:gd name="T44" fmla="*/ 127 w 230"/>
                <a:gd name="T45" fmla="*/ 436 h 484"/>
                <a:gd name="T46" fmla="*/ 132 w 230"/>
                <a:gd name="T47" fmla="*/ 444 h 484"/>
                <a:gd name="T48" fmla="*/ 132 w 230"/>
                <a:gd name="T49" fmla="*/ 478 h 484"/>
                <a:gd name="T50" fmla="*/ 127 w 230"/>
                <a:gd name="T51" fmla="*/ 483 h 484"/>
                <a:gd name="T52" fmla="*/ 5 w 230"/>
                <a:gd name="T53" fmla="*/ 483 h 484"/>
                <a:gd name="T54" fmla="*/ 0 w 230"/>
                <a:gd name="T55" fmla="*/ 478 h 484"/>
                <a:gd name="T56" fmla="*/ 0 w 230"/>
                <a:gd name="T57" fmla="*/ 444 h 484"/>
                <a:gd name="T58" fmla="*/ 5 w 230"/>
                <a:gd name="T59" fmla="*/ 436 h 484"/>
                <a:gd name="T60" fmla="*/ 34 w 230"/>
                <a:gd name="T61" fmla="*/ 436 h 484"/>
                <a:gd name="T62" fmla="*/ 34 w 230"/>
                <a:gd name="T63" fmla="*/ 39 h 484"/>
                <a:gd name="T64" fmla="*/ 5 w 230"/>
                <a:gd name="T65" fmla="*/ 39 h 484"/>
                <a:gd name="T66" fmla="*/ 0 w 230"/>
                <a:gd name="T67" fmla="*/ 34 h 484"/>
                <a:gd name="T68" fmla="*/ 0 w 230"/>
                <a:gd name="T69" fmla="*/ 5 h 484"/>
                <a:gd name="T70" fmla="*/ 5 w 230"/>
                <a:gd name="T71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0" h="484">
                  <a:moveTo>
                    <a:pt x="5" y="0"/>
                  </a:moveTo>
                  <a:lnTo>
                    <a:pt x="94" y="0"/>
                  </a:lnTo>
                  <a:lnTo>
                    <a:pt x="98" y="5"/>
                  </a:lnTo>
                  <a:lnTo>
                    <a:pt x="98" y="76"/>
                  </a:lnTo>
                  <a:lnTo>
                    <a:pt x="127" y="76"/>
                  </a:lnTo>
                  <a:lnTo>
                    <a:pt x="127" y="39"/>
                  </a:lnTo>
                  <a:lnTo>
                    <a:pt x="132" y="34"/>
                  </a:lnTo>
                  <a:lnTo>
                    <a:pt x="158" y="34"/>
                  </a:lnTo>
                  <a:lnTo>
                    <a:pt x="158" y="5"/>
                  </a:lnTo>
                  <a:lnTo>
                    <a:pt x="163" y="0"/>
                  </a:lnTo>
                  <a:lnTo>
                    <a:pt x="224" y="0"/>
                  </a:lnTo>
                  <a:lnTo>
                    <a:pt x="229" y="5"/>
                  </a:lnTo>
                  <a:lnTo>
                    <a:pt x="229" y="115"/>
                  </a:lnTo>
                  <a:lnTo>
                    <a:pt x="224" y="121"/>
                  </a:lnTo>
                  <a:lnTo>
                    <a:pt x="163" y="121"/>
                  </a:lnTo>
                  <a:lnTo>
                    <a:pt x="158" y="115"/>
                  </a:lnTo>
                  <a:lnTo>
                    <a:pt x="158" y="81"/>
                  </a:lnTo>
                  <a:lnTo>
                    <a:pt x="132" y="81"/>
                  </a:lnTo>
                  <a:lnTo>
                    <a:pt x="132" y="115"/>
                  </a:lnTo>
                  <a:lnTo>
                    <a:pt x="127" y="121"/>
                  </a:lnTo>
                  <a:lnTo>
                    <a:pt x="98" y="121"/>
                  </a:lnTo>
                  <a:lnTo>
                    <a:pt x="98" y="436"/>
                  </a:lnTo>
                  <a:lnTo>
                    <a:pt x="127" y="436"/>
                  </a:lnTo>
                  <a:lnTo>
                    <a:pt x="132" y="444"/>
                  </a:lnTo>
                  <a:lnTo>
                    <a:pt x="132" y="478"/>
                  </a:lnTo>
                  <a:lnTo>
                    <a:pt x="127" y="483"/>
                  </a:lnTo>
                  <a:lnTo>
                    <a:pt x="5" y="483"/>
                  </a:lnTo>
                  <a:lnTo>
                    <a:pt x="0" y="478"/>
                  </a:lnTo>
                  <a:lnTo>
                    <a:pt x="0" y="444"/>
                  </a:lnTo>
                  <a:lnTo>
                    <a:pt x="5" y="436"/>
                  </a:lnTo>
                  <a:lnTo>
                    <a:pt x="34" y="436"/>
                  </a:lnTo>
                  <a:lnTo>
                    <a:pt x="34" y="39"/>
                  </a:lnTo>
                  <a:lnTo>
                    <a:pt x="5" y="39"/>
                  </a:lnTo>
                  <a:lnTo>
                    <a:pt x="0" y="34"/>
                  </a:lnTo>
                  <a:lnTo>
                    <a:pt x="0" y="5"/>
                  </a:lnTo>
                  <a:lnTo>
                    <a:pt x="5" y="0"/>
                  </a:ln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8" name="Freeform 40">
              <a:extLst>
                <a:ext uri="{FF2B5EF4-FFF2-40B4-BE49-F238E27FC236}">
                  <a16:creationId xmlns:a16="http://schemas.microsoft.com/office/drawing/2014/main" id="{CF1AEF7C-D63C-C72F-F977-19D363AD1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3" y="1823"/>
              <a:ext cx="51" cy="109"/>
            </a:xfrm>
            <a:custGeom>
              <a:avLst/>
              <a:gdLst>
                <a:gd name="T0" fmla="*/ 4 w 229"/>
                <a:gd name="T1" fmla="*/ 0 h 484"/>
                <a:gd name="T2" fmla="*/ 93 w 229"/>
                <a:gd name="T3" fmla="*/ 0 h 484"/>
                <a:gd name="T4" fmla="*/ 98 w 229"/>
                <a:gd name="T5" fmla="*/ 5 h 484"/>
                <a:gd name="T6" fmla="*/ 98 w 229"/>
                <a:gd name="T7" fmla="*/ 76 h 484"/>
                <a:gd name="T8" fmla="*/ 126 w 229"/>
                <a:gd name="T9" fmla="*/ 76 h 484"/>
                <a:gd name="T10" fmla="*/ 126 w 229"/>
                <a:gd name="T11" fmla="*/ 39 h 484"/>
                <a:gd name="T12" fmla="*/ 131 w 229"/>
                <a:gd name="T13" fmla="*/ 34 h 484"/>
                <a:gd name="T14" fmla="*/ 157 w 229"/>
                <a:gd name="T15" fmla="*/ 34 h 484"/>
                <a:gd name="T16" fmla="*/ 157 w 229"/>
                <a:gd name="T17" fmla="*/ 5 h 484"/>
                <a:gd name="T18" fmla="*/ 162 w 229"/>
                <a:gd name="T19" fmla="*/ 0 h 484"/>
                <a:gd name="T20" fmla="*/ 223 w 229"/>
                <a:gd name="T21" fmla="*/ 0 h 484"/>
                <a:gd name="T22" fmla="*/ 228 w 229"/>
                <a:gd name="T23" fmla="*/ 5 h 484"/>
                <a:gd name="T24" fmla="*/ 228 w 229"/>
                <a:gd name="T25" fmla="*/ 115 h 484"/>
                <a:gd name="T26" fmla="*/ 223 w 229"/>
                <a:gd name="T27" fmla="*/ 121 h 484"/>
                <a:gd name="T28" fmla="*/ 162 w 229"/>
                <a:gd name="T29" fmla="*/ 121 h 484"/>
                <a:gd name="T30" fmla="*/ 157 w 229"/>
                <a:gd name="T31" fmla="*/ 115 h 484"/>
                <a:gd name="T32" fmla="*/ 157 w 229"/>
                <a:gd name="T33" fmla="*/ 81 h 484"/>
                <a:gd name="T34" fmla="*/ 131 w 229"/>
                <a:gd name="T35" fmla="*/ 81 h 484"/>
                <a:gd name="T36" fmla="*/ 131 w 229"/>
                <a:gd name="T37" fmla="*/ 115 h 484"/>
                <a:gd name="T38" fmla="*/ 126 w 229"/>
                <a:gd name="T39" fmla="*/ 121 h 484"/>
                <a:gd name="T40" fmla="*/ 98 w 229"/>
                <a:gd name="T41" fmla="*/ 121 h 484"/>
                <a:gd name="T42" fmla="*/ 98 w 229"/>
                <a:gd name="T43" fmla="*/ 436 h 484"/>
                <a:gd name="T44" fmla="*/ 126 w 229"/>
                <a:gd name="T45" fmla="*/ 436 h 484"/>
                <a:gd name="T46" fmla="*/ 131 w 229"/>
                <a:gd name="T47" fmla="*/ 444 h 484"/>
                <a:gd name="T48" fmla="*/ 131 w 229"/>
                <a:gd name="T49" fmla="*/ 478 h 484"/>
                <a:gd name="T50" fmla="*/ 126 w 229"/>
                <a:gd name="T51" fmla="*/ 483 h 484"/>
                <a:gd name="T52" fmla="*/ 4 w 229"/>
                <a:gd name="T53" fmla="*/ 483 h 484"/>
                <a:gd name="T54" fmla="*/ 0 w 229"/>
                <a:gd name="T55" fmla="*/ 478 h 484"/>
                <a:gd name="T56" fmla="*/ 0 w 229"/>
                <a:gd name="T57" fmla="*/ 444 h 484"/>
                <a:gd name="T58" fmla="*/ 4 w 229"/>
                <a:gd name="T59" fmla="*/ 436 h 484"/>
                <a:gd name="T60" fmla="*/ 33 w 229"/>
                <a:gd name="T61" fmla="*/ 436 h 484"/>
                <a:gd name="T62" fmla="*/ 33 w 229"/>
                <a:gd name="T63" fmla="*/ 39 h 484"/>
                <a:gd name="T64" fmla="*/ 4 w 229"/>
                <a:gd name="T65" fmla="*/ 39 h 484"/>
                <a:gd name="T66" fmla="*/ 0 w 229"/>
                <a:gd name="T67" fmla="*/ 34 h 484"/>
                <a:gd name="T68" fmla="*/ 0 w 229"/>
                <a:gd name="T69" fmla="*/ 5 h 484"/>
                <a:gd name="T70" fmla="*/ 4 w 229"/>
                <a:gd name="T71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9" h="484">
                  <a:moveTo>
                    <a:pt x="4" y="0"/>
                  </a:moveTo>
                  <a:lnTo>
                    <a:pt x="93" y="0"/>
                  </a:lnTo>
                  <a:lnTo>
                    <a:pt x="98" y="5"/>
                  </a:lnTo>
                  <a:lnTo>
                    <a:pt x="98" y="76"/>
                  </a:lnTo>
                  <a:lnTo>
                    <a:pt x="126" y="76"/>
                  </a:lnTo>
                  <a:lnTo>
                    <a:pt x="126" y="39"/>
                  </a:lnTo>
                  <a:lnTo>
                    <a:pt x="131" y="34"/>
                  </a:lnTo>
                  <a:lnTo>
                    <a:pt x="157" y="34"/>
                  </a:lnTo>
                  <a:lnTo>
                    <a:pt x="157" y="5"/>
                  </a:lnTo>
                  <a:lnTo>
                    <a:pt x="162" y="0"/>
                  </a:lnTo>
                  <a:lnTo>
                    <a:pt x="223" y="0"/>
                  </a:lnTo>
                  <a:lnTo>
                    <a:pt x="228" y="5"/>
                  </a:lnTo>
                  <a:lnTo>
                    <a:pt x="228" y="115"/>
                  </a:lnTo>
                  <a:lnTo>
                    <a:pt x="223" y="121"/>
                  </a:lnTo>
                  <a:lnTo>
                    <a:pt x="162" y="121"/>
                  </a:lnTo>
                  <a:lnTo>
                    <a:pt x="157" y="115"/>
                  </a:lnTo>
                  <a:lnTo>
                    <a:pt x="157" y="81"/>
                  </a:lnTo>
                  <a:lnTo>
                    <a:pt x="131" y="81"/>
                  </a:lnTo>
                  <a:lnTo>
                    <a:pt x="131" y="115"/>
                  </a:lnTo>
                  <a:lnTo>
                    <a:pt x="126" y="121"/>
                  </a:lnTo>
                  <a:lnTo>
                    <a:pt x="98" y="121"/>
                  </a:lnTo>
                  <a:lnTo>
                    <a:pt x="98" y="436"/>
                  </a:lnTo>
                  <a:lnTo>
                    <a:pt x="126" y="436"/>
                  </a:lnTo>
                  <a:lnTo>
                    <a:pt x="131" y="444"/>
                  </a:lnTo>
                  <a:lnTo>
                    <a:pt x="131" y="478"/>
                  </a:lnTo>
                  <a:lnTo>
                    <a:pt x="126" y="483"/>
                  </a:lnTo>
                  <a:lnTo>
                    <a:pt x="4" y="483"/>
                  </a:lnTo>
                  <a:lnTo>
                    <a:pt x="0" y="478"/>
                  </a:lnTo>
                  <a:lnTo>
                    <a:pt x="0" y="444"/>
                  </a:lnTo>
                  <a:lnTo>
                    <a:pt x="4" y="436"/>
                  </a:lnTo>
                  <a:lnTo>
                    <a:pt x="33" y="436"/>
                  </a:lnTo>
                  <a:lnTo>
                    <a:pt x="33" y="39"/>
                  </a:lnTo>
                  <a:lnTo>
                    <a:pt x="4" y="39"/>
                  </a:lnTo>
                  <a:lnTo>
                    <a:pt x="0" y="34"/>
                  </a:lnTo>
                  <a:lnTo>
                    <a:pt x="0" y="5"/>
                  </a:lnTo>
                  <a:lnTo>
                    <a:pt x="4" y="0"/>
                  </a:ln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9" name="Freeform 41">
              <a:extLst>
                <a:ext uri="{FF2B5EF4-FFF2-40B4-BE49-F238E27FC236}">
                  <a16:creationId xmlns:a16="http://schemas.microsoft.com/office/drawing/2014/main" id="{F28EB086-DFD6-772A-A00F-610FC96F8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1823"/>
              <a:ext cx="67" cy="109"/>
            </a:xfrm>
            <a:custGeom>
              <a:avLst/>
              <a:gdLst>
                <a:gd name="T0" fmla="*/ 100 w 298"/>
                <a:gd name="T1" fmla="*/ 39 h 484"/>
                <a:gd name="T2" fmla="*/ 193 w 298"/>
                <a:gd name="T3" fmla="*/ 39 h 484"/>
                <a:gd name="T4" fmla="*/ 193 w 298"/>
                <a:gd name="T5" fmla="*/ 76 h 484"/>
                <a:gd name="T6" fmla="*/ 198 w 298"/>
                <a:gd name="T7" fmla="*/ 81 h 484"/>
                <a:gd name="T8" fmla="*/ 227 w 298"/>
                <a:gd name="T9" fmla="*/ 81 h 484"/>
                <a:gd name="T10" fmla="*/ 227 w 298"/>
                <a:gd name="T11" fmla="*/ 157 h 484"/>
                <a:gd name="T12" fmla="*/ 70 w 298"/>
                <a:gd name="T13" fmla="*/ 157 h 484"/>
                <a:gd name="T14" fmla="*/ 70 w 298"/>
                <a:gd name="T15" fmla="*/ 81 h 484"/>
                <a:gd name="T16" fmla="*/ 95 w 298"/>
                <a:gd name="T17" fmla="*/ 81 h 484"/>
                <a:gd name="T18" fmla="*/ 100 w 298"/>
                <a:gd name="T19" fmla="*/ 76 h 484"/>
                <a:gd name="T20" fmla="*/ 100 w 298"/>
                <a:gd name="T21" fmla="*/ 39 h 484"/>
                <a:gd name="T22" fmla="*/ 100 w 298"/>
                <a:gd name="T23" fmla="*/ 0 h 484"/>
                <a:gd name="T24" fmla="*/ 227 w 298"/>
                <a:gd name="T25" fmla="*/ 0 h 484"/>
                <a:gd name="T26" fmla="*/ 232 w 298"/>
                <a:gd name="T27" fmla="*/ 5 h 484"/>
                <a:gd name="T28" fmla="*/ 232 w 298"/>
                <a:gd name="T29" fmla="*/ 34 h 484"/>
                <a:gd name="T30" fmla="*/ 259 w 298"/>
                <a:gd name="T31" fmla="*/ 34 h 484"/>
                <a:gd name="T32" fmla="*/ 264 w 298"/>
                <a:gd name="T33" fmla="*/ 39 h 484"/>
                <a:gd name="T34" fmla="*/ 264 w 298"/>
                <a:gd name="T35" fmla="*/ 76 h 484"/>
                <a:gd name="T36" fmla="*/ 293 w 298"/>
                <a:gd name="T37" fmla="*/ 76 h 484"/>
                <a:gd name="T38" fmla="*/ 297 w 298"/>
                <a:gd name="T39" fmla="*/ 81 h 484"/>
                <a:gd name="T40" fmla="*/ 297 w 298"/>
                <a:gd name="T41" fmla="*/ 197 h 484"/>
                <a:gd name="T42" fmla="*/ 293 w 298"/>
                <a:gd name="T43" fmla="*/ 202 h 484"/>
                <a:gd name="T44" fmla="*/ 70 w 298"/>
                <a:gd name="T45" fmla="*/ 202 h 484"/>
                <a:gd name="T46" fmla="*/ 70 w 298"/>
                <a:gd name="T47" fmla="*/ 320 h 484"/>
                <a:gd name="T48" fmla="*/ 95 w 298"/>
                <a:gd name="T49" fmla="*/ 320 h 484"/>
                <a:gd name="T50" fmla="*/ 100 w 298"/>
                <a:gd name="T51" fmla="*/ 325 h 484"/>
                <a:gd name="T52" fmla="*/ 100 w 298"/>
                <a:gd name="T53" fmla="*/ 354 h 484"/>
                <a:gd name="T54" fmla="*/ 128 w 298"/>
                <a:gd name="T55" fmla="*/ 354 h 484"/>
                <a:gd name="T56" fmla="*/ 132 w 298"/>
                <a:gd name="T57" fmla="*/ 362 h 484"/>
                <a:gd name="T58" fmla="*/ 132 w 298"/>
                <a:gd name="T59" fmla="*/ 396 h 484"/>
                <a:gd name="T60" fmla="*/ 259 w 298"/>
                <a:gd name="T61" fmla="*/ 396 h 484"/>
                <a:gd name="T62" fmla="*/ 259 w 298"/>
                <a:gd name="T63" fmla="*/ 362 h 484"/>
                <a:gd name="T64" fmla="*/ 264 w 298"/>
                <a:gd name="T65" fmla="*/ 354 h 484"/>
                <a:gd name="T66" fmla="*/ 293 w 298"/>
                <a:gd name="T67" fmla="*/ 354 h 484"/>
                <a:gd name="T68" fmla="*/ 297 w 298"/>
                <a:gd name="T69" fmla="*/ 362 h 484"/>
                <a:gd name="T70" fmla="*/ 297 w 298"/>
                <a:gd name="T71" fmla="*/ 396 h 484"/>
                <a:gd name="T72" fmla="*/ 293 w 298"/>
                <a:gd name="T73" fmla="*/ 402 h 484"/>
                <a:gd name="T74" fmla="*/ 264 w 298"/>
                <a:gd name="T75" fmla="*/ 402 h 484"/>
                <a:gd name="T76" fmla="*/ 264 w 298"/>
                <a:gd name="T77" fmla="*/ 436 h 484"/>
                <a:gd name="T78" fmla="*/ 259 w 298"/>
                <a:gd name="T79" fmla="*/ 444 h 484"/>
                <a:gd name="T80" fmla="*/ 232 w 298"/>
                <a:gd name="T81" fmla="*/ 444 h 484"/>
                <a:gd name="T82" fmla="*/ 232 w 298"/>
                <a:gd name="T83" fmla="*/ 478 h 484"/>
                <a:gd name="T84" fmla="*/ 227 w 298"/>
                <a:gd name="T85" fmla="*/ 483 h 484"/>
                <a:gd name="T86" fmla="*/ 100 w 298"/>
                <a:gd name="T87" fmla="*/ 483 h 484"/>
                <a:gd name="T88" fmla="*/ 95 w 298"/>
                <a:gd name="T89" fmla="*/ 478 h 484"/>
                <a:gd name="T90" fmla="*/ 95 w 298"/>
                <a:gd name="T91" fmla="*/ 444 h 484"/>
                <a:gd name="T92" fmla="*/ 38 w 298"/>
                <a:gd name="T93" fmla="*/ 444 h 484"/>
                <a:gd name="T94" fmla="*/ 33 w 298"/>
                <a:gd name="T95" fmla="*/ 436 h 484"/>
                <a:gd name="T96" fmla="*/ 33 w 298"/>
                <a:gd name="T97" fmla="*/ 362 h 484"/>
                <a:gd name="T98" fmla="*/ 4 w 298"/>
                <a:gd name="T99" fmla="*/ 362 h 484"/>
                <a:gd name="T100" fmla="*/ 0 w 298"/>
                <a:gd name="T101" fmla="*/ 354 h 484"/>
                <a:gd name="T102" fmla="*/ 0 w 298"/>
                <a:gd name="T103" fmla="*/ 121 h 484"/>
                <a:gd name="T104" fmla="*/ 4 w 298"/>
                <a:gd name="T105" fmla="*/ 115 h 484"/>
                <a:gd name="T106" fmla="*/ 33 w 298"/>
                <a:gd name="T107" fmla="*/ 115 h 484"/>
                <a:gd name="T108" fmla="*/ 33 w 298"/>
                <a:gd name="T109" fmla="*/ 39 h 484"/>
                <a:gd name="T110" fmla="*/ 38 w 298"/>
                <a:gd name="T111" fmla="*/ 34 h 484"/>
                <a:gd name="T112" fmla="*/ 95 w 298"/>
                <a:gd name="T113" fmla="*/ 34 h 484"/>
                <a:gd name="T114" fmla="*/ 95 w 298"/>
                <a:gd name="T115" fmla="*/ 5 h 484"/>
                <a:gd name="T116" fmla="*/ 100 w 298"/>
                <a:gd name="T117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8" h="484">
                  <a:moveTo>
                    <a:pt x="100" y="39"/>
                  </a:moveTo>
                  <a:lnTo>
                    <a:pt x="193" y="39"/>
                  </a:lnTo>
                  <a:lnTo>
                    <a:pt x="193" y="76"/>
                  </a:lnTo>
                  <a:lnTo>
                    <a:pt x="198" y="81"/>
                  </a:lnTo>
                  <a:lnTo>
                    <a:pt x="227" y="81"/>
                  </a:lnTo>
                  <a:lnTo>
                    <a:pt x="227" y="157"/>
                  </a:lnTo>
                  <a:lnTo>
                    <a:pt x="70" y="157"/>
                  </a:lnTo>
                  <a:lnTo>
                    <a:pt x="70" y="81"/>
                  </a:lnTo>
                  <a:lnTo>
                    <a:pt x="95" y="81"/>
                  </a:lnTo>
                  <a:lnTo>
                    <a:pt x="100" y="76"/>
                  </a:lnTo>
                  <a:lnTo>
                    <a:pt x="100" y="39"/>
                  </a:lnTo>
                  <a:close/>
                  <a:moveTo>
                    <a:pt x="100" y="0"/>
                  </a:moveTo>
                  <a:lnTo>
                    <a:pt x="227" y="0"/>
                  </a:lnTo>
                  <a:lnTo>
                    <a:pt x="232" y="5"/>
                  </a:lnTo>
                  <a:lnTo>
                    <a:pt x="232" y="34"/>
                  </a:lnTo>
                  <a:lnTo>
                    <a:pt x="259" y="34"/>
                  </a:lnTo>
                  <a:lnTo>
                    <a:pt x="264" y="39"/>
                  </a:lnTo>
                  <a:lnTo>
                    <a:pt x="264" y="76"/>
                  </a:lnTo>
                  <a:lnTo>
                    <a:pt x="293" y="76"/>
                  </a:lnTo>
                  <a:lnTo>
                    <a:pt x="297" y="81"/>
                  </a:lnTo>
                  <a:lnTo>
                    <a:pt x="297" y="197"/>
                  </a:lnTo>
                  <a:lnTo>
                    <a:pt x="293" y="202"/>
                  </a:lnTo>
                  <a:lnTo>
                    <a:pt x="70" y="202"/>
                  </a:lnTo>
                  <a:lnTo>
                    <a:pt x="70" y="320"/>
                  </a:lnTo>
                  <a:lnTo>
                    <a:pt x="95" y="320"/>
                  </a:lnTo>
                  <a:lnTo>
                    <a:pt x="100" y="325"/>
                  </a:lnTo>
                  <a:lnTo>
                    <a:pt x="100" y="354"/>
                  </a:lnTo>
                  <a:lnTo>
                    <a:pt x="128" y="354"/>
                  </a:lnTo>
                  <a:lnTo>
                    <a:pt x="132" y="362"/>
                  </a:lnTo>
                  <a:lnTo>
                    <a:pt x="132" y="396"/>
                  </a:lnTo>
                  <a:lnTo>
                    <a:pt x="259" y="396"/>
                  </a:lnTo>
                  <a:lnTo>
                    <a:pt x="259" y="362"/>
                  </a:lnTo>
                  <a:lnTo>
                    <a:pt x="264" y="354"/>
                  </a:lnTo>
                  <a:lnTo>
                    <a:pt x="293" y="354"/>
                  </a:lnTo>
                  <a:lnTo>
                    <a:pt x="297" y="362"/>
                  </a:lnTo>
                  <a:lnTo>
                    <a:pt x="297" y="396"/>
                  </a:lnTo>
                  <a:lnTo>
                    <a:pt x="293" y="402"/>
                  </a:lnTo>
                  <a:lnTo>
                    <a:pt x="264" y="402"/>
                  </a:lnTo>
                  <a:lnTo>
                    <a:pt x="264" y="436"/>
                  </a:lnTo>
                  <a:lnTo>
                    <a:pt x="259" y="444"/>
                  </a:lnTo>
                  <a:lnTo>
                    <a:pt x="232" y="444"/>
                  </a:lnTo>
                  <a:lnTo>
                    <a:pt x="232" y="478"/>
                  </a:lnTo>
                  <a:lnTo>
                    <a:pt x="227" y="483"/>
                  </a:lnTo>
                  <a:lnTo>
                    <a:pt x="100" y="483"/>
                  </a:lnTo>
                  <a:lnTo>
                    <a:pt x="95" y="478"/>
                  </a:lnTo>
                  <a:lnTo>
                    <a:pt x="95" y="444"/>
                  </a:lnTo>
                  <a:lnTo>
                    <a:pt x="38" y="444"/>
                  </a:lnTo>
                  <a:lnTo>
                    <a:pt x="33" y="436"/>
                  </a:lnTo>
                  <a:lnTo>
                    <a:pt x="33" y="362"/>
                  </a:lnTo>
                  <a:lnTo>
                    <a:pt x="4" y="362"/>
                  </a:lnTo>
                  <a:lnTo>
                    <a:pt x="0" y="354"/>
                  </a:lnTo>
                  <a:lnTo>
                    <a:pt x="0" y="121"/>
                  </a:lnTo>
                  <a:lnTo>
                    <a:pt x="4" y="115"/>
                  </a:lnTo>
                  <a:lnTo>
                    <a:pt x="33" y="115"/>
                  </a:lnTo>
                  <a:lnTo>
                    <a:pt x="33" y="39"/>
                  </a:lnTo>
                  <a:lnTo>
                    <a:pt x="38" y="34"/>
                  </a:lnTo>
                  <a:lnTo>
                    <a:pt x="95" y="34"/>
                  </a:lnTo>
                  <a:lnTo>
                    <a:pt x="95" y="5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0" name="Freeform 42">
              <a:extLst>
                <a:ext uri="{FF2B5EF4-FFF2-40B4-BE49-F238E27FC236}">
                  <a16:creationId xmlns:a16="http://schemas.microsoft.com/office/drawing/2014/main" id="{68AE6596-2519-FEE7-F220-968519CCE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6" y="1823"/>
              <a:ext cx="67" cy="109"/>
            </a:xfrm>
            <a:custGeom>
              <a:avLst/>
              <a:gdLst>
                <a:gd name="T0" fmla="*/ 100 w 298"/>
                <a:gd name="T1" fmla="*/ 0 h 484"/>
                <a:gd name="T2" fmla="*/ 259 w 298"/>
                <a:gd name="T3" fmla="*/ 0 h 484"/>
                <a:gd name="T4" fmla="*/ 265 w 298"/>
                <a:gd name="T5" fmla="*/ 5 h 484"/>
                <a:gd name="T6" fmla="*/ 265 w 298"/>
                <a:gd name="T7" fmla="*/ 34 h 484"/>
                <a:gd name="T8" fmla="*/ 292 w 298"/>
                <a:gd name="T9" fmla="*/ 34 h 484"/>
                <a:gd name="T10" fmla="*/ 297 w 298"/>
                <a:gd name="T11" fmla="*/ 39 h 484"/>
                <a:gd name="T12" fmla="*/ 297 w 298"/>
                <a:gd name="T13" fmla="*/ 115 h 484"/>
                <a:gd name="T14" fmla="*/ 292 w 298"/>
                <a:gd name="T15" fmla="*/ 121 h 484"/>
                <a:gd name="T16" fmla="*/ 231 w 298"/>
                <a:gd name="T17" fmla="*/ 121 h 484"/>
                <a:gd name="T18" fmla="*/ 227 w 298"/>
                <a:gd name="T19" fmla="*/ 115 h 484"/>
                <a:gd name="T20" fmla="*/ 227 w 298"/>
                <a:gd name="T21" fmla="*/ 81 h 484"/>
                <a:gd name="T22" fmla="*/ 198 w 298"/>
                <a:gd name="T23" fmla="*/ 81 h 484"/>
                <a:gd name="T24" fmla="*/ 193 w 298"/>
                <a:gd name="T25" fmla="*/ 76 h 484"/>
                <a:gd name="T26" fmla="*/ 193 w 298"/>
                <a:gd name="T27" fmla="*/ 39 h 484"/>
                <a:gd name="T28" fmla="*/ 100 w 298"/>
                <a:gd name="T29" fmla="*/ 39 h 484"/>
                <a:gd name="T30" fmla="*/ 100 w 298"/>
                <a:gd name="T31" fmla="*/ 76 h 484"/>
                <a:gd name="T32" fmla="*/ 95 w 298"/>
                <a:gd name="T33" fmla="*/ 81 h 484"/>
                <a:gd name="T34" fmla="*/ 71 w 298"/>
                <a:gd name="T35" fmla="*/ 81 h 484"/>
                <a:gd name="T36" fmla="*/ 71 w 298"/>
                <a:gd name="T37" fmla="*/ 320 h 484"/>
                <a:gd name="T38" fmla="*/ 95 w 298"/>
                <a:gd name="T39" fmla="*/ 320 h 484"/>
                <a:gd name="T40" fmla="*/ 100 w 298"/>
                <a:gd name="T41" fmla="*/ 325 h 484"/>
                <a:gd name="T42" fmla="*/ 100 w 298"/>
                <a:gd name="T43" fmla="*/ 354 h 484"/>
                <a:gd name="T44" fmla="*/ 128 w 298"/>
                <a:gd name="T45" fmla="*/ 354 h 484"/>
                <a:gd name="T46" fmla="*/ 132 w 298"/>
                <a:gd name="T47" fmla="*/ 362 h 484"/>
                <a:gd name="T48" fmla="*/ 132 w 298"/>
                <a:gd name="T49" fmla="*/ 396 h 484"/>
                <a:gd name="T50" fmla="*/ 259 w 298"/>
                <a:gd name="T51" fmla="*/ 396 h 484"/>
                <a:gd name="T52" fmla="*/ 259 w 298"/>
                <a:gd name="T53" fmla="*/ 362 h 484"/>
                <a:gd name="T54" fmla="*/ 265 w 298"/>
                <a:gd name="T55" fmla="*/ 354 h 484"/>
                <a:gd name="T56" fmla="*/ 292 w 298"/>
                <a:gd name="T57" fmla="*/ 354 h 484"/>
                <a:gd name="T58" fmla="*/ 297 w 298"/>
                <a:gd name="T59" fmla="*/ 362 h 484"/>
                <a:gd name="T60" fmla="*/ 297 w 298"/>
                <a:gd name="T61" fmla="*/ 396 h 484"/>
                <a:gd name="T62" fmla="*/ 292 w 298"/>
                <a:gd name="T63" fmla="*/ 402 h 484"/>
                <a:gd name="T64" fmla="*/ 265 w 298"/>
                <a:gd name="T65" fmla="*/ 402 h 484"/>
                <a:gd name="T66" fmla="*/ 265 w 298"/>
                <a:gd name="T67" fmla="*/ 436 h 484"/>
                <a:gd name="T68" fmla="*/ 259 w 298"/>
                <a:gd name="T69" fmla="*/ 444 h 484"/>
                <a:gd name="T70" fmla="*/ 231 w 298"/>
                <a:gd name="T71" fmla="*/ 444 h 484"/>
                <a:gd name="T72" fmla="*/ 231 w 298"/>
                <a:gd name="T73" fmla="*/ 478 h 484"/>
                <a:gd name="T74" fmla="*/ 227 w 298"/>
                <a:gd name="T75" fmla="*/ 483 h 484"/>
                <a:gd name="T76" fmla="*/ 100 w 298"/>
                <a:gd name="T77" fmla="*/ 483 h 484"/>
                <a:gd name="T78" fmla="*/ 95 w 298"/>
                <a:gd name="T79" fmla="*/ 478 h 484"/>
                <a:gd name="T80" fmla="*/ 95 w 298"/>
                <a:gd name="T81" fmla="*/ 444 h 484"/>
                <a:gd name="T82" fmla="*/ 38 w 298"/>
                <a:gd name="T83" fmla="*/ 444 h 484"/>
                <a:gd name="T84" fmla="*/ 33 w 298"/>
                <a:gd name="T85" fmla="*/ 436 h 484"/>
                <a:gd name="T86" fmla="*/ 33 w 298"/>
                <a:gd name="T87" fmla="*/ 362 h 484"/>
                <a:gd name="T88" fmla="*/ 4 w 298"/>
                <a:gd name="T89" fmla="*/ 362 h 484"/>
                <a:gd name="T90" fmla="*/ 0 w 298"/>
                <a:gd name="T91" fmla="*/ 354 h 484"/>
                <a:gd name="T92" fmla="*/ 0 w 298"/>
                <a:gd name="T93" fmla="*/ 121 h 484"/>
                <a:gd name="T94" fmla="*/ 4 w 298"/>
                <a:gd name="T95" fmla="*/ 115 h 484"/>
                <a:gd name="T96" fmla="*/ 33 w 298"/>
                <a:gd name="T97" fmla="*/ 115 h 484"/>
                <a:gd name="T98" fmla="*/ 33 w 298"/>
                <a:gd name="T99" fmla="*/ 39 h 484"/>
                <a:gd name="T100" fmla="*/ 38 w 298"/>
                <a:gd name="T101" fmla="*/ 34 h 484"/>
                <a:gd name="T102" fmla="*/ 95 w 298"/>
                <a:gd name="T103" fmla="*/ 34 h 484"/>
                <a:gd name="T104" fmla="*/ 95 w 298"/>
                <a:gd name="T105" fmla="*/ 5 h 484"/>
                <a:gd name="T106" fmla="*/ 100 w 298"/>
                <a:gd name="T107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8" h="484">
                  <a:moveTo>
                    <a:pt x="100" y="0"/>
                  </a:moveTo>
                  <a:lnTo>
                    <a:pt x="259" y="0"/>
                  </a:lnTo>
                  <a:lnTo>
                    <a:pt x="265" y="5"/>
                  </a:lnTo>
                  <a:lnTo>
                    <a:pt x="265" y="34"/>
                  </a:lnTo>
                  <a:lnTo>
                    <a:pt x="292" y="34"/>
                  </a:lnTo>
                  <a:lnTo>
                    <a:pt x="297" y="39"/>
                  </a:lnTo>
                  <a:lnTo>
                    <a:pt x="297" y="115"/>
                  </a:lnTo>
                  <a:lnTo>
                    <a:pt x="292" y="121"/>
                  </a:lnTo>
                  <a:lnTo>
                    <a:pt x="231" y="121"/>
                  </a:lnTo>
                  <a:lnTo>
                    <a:pt x="227" y="115"/>
                  </a:lnTo>
                  <a:lnTo>
                    <a:pt x="227" y="81"/>
                  </a:lnTo>
                  <a:lnTo>
                    <a:pt x="198" y="81"/>
                  </a:lnTo>
                  <a:lnTo>
                    <a:pt x="193" y="76"/>
                  </a:lnTo>
                  <a:lnTo>
                    <a:pt x="193" y="39"/>
                  </a:lnTo>
                  <a:lnTo>
                    <a:pt x="100" y="39"/>
                  </a:lnTo>
                  <a:lnTo>
                    <a:pt x="100" y="76"/>
                  </a:lnTo>
                  <a:lnTo>
                    <a:pt x="95" y="81"/>
                  </a:lnTo>
                  <a:lnTo>
                    <a:pt x="71" y="81"/>
                  </a:lnTo>
                  <a:lnTo>
                    <a:pt x="71" y="320"/>
                  </a:lnTo>
                  <a:lnTo>
                    <a:pt x="95" y="320"/>
                  </a:lnTo>
                  <a:lnTo>
                    <a:pt x="100" y="325"/>
                  </a:lnTo>
                  <a:lnTo>
                    <a:pt x="100" y="354"/>
                  </a:lnTo>
                  <a:lnTo>
                    <a:pt x="128" y="354"/>
                  </a:lnTo>
                  <a:lnTo>
                    <a:pt x="132" y="362"/>
                  </a:lnTo>
                  <a:lnTo>
                    <a:pt x="132" y="396"/>
                  </a:lnTo>
                  <a:lnTo>
                    <a:pt x="259" y="396"/>
                  </a:lnTo>
                  <a:lnTo>
                    <a:pt x="259" y="362"/>
                  </a:lnTo>
                  <a:lnTo>
                    <a:pt x="265" y="354"/>
                  </a:lnTo>
                  <a:lnTo>
                    <a:pt x="292" y="354"/>
                  </a:lnTo>
                  <a:lnTo>
                    <a:pt x="297" y="362"/>
                  </a:lnTo>
                  <a:lnTo>
                    <a:pt x="297" y="396"/>
                  </a:lnTo>
                  <a:lnTo>
                    <a:pt x="292" y="402"/>
                  </a:lnTo>
                  <a:lnTo>
                    <a:pt x="265" y="402"/>
                  </a:lnTo>
                  <a:lnTo>
                    <a:pt x="265" y="436"/>
                  </a:lnTo>
                  <a:lnTo>
                    <a:pt x="259" y="444"/>
                  </a:lnTo>
                  <a:lnTo>
                    <a:pt x="231" y="444"/>
                  </a:lnTo>
                  <a:lnTo>
                    <a:pt x="231" y="478"/>
                  </a:lnTo>
                  <a:lnTo>
                    <a:pt x="227" y="483"/>
                  </a:lnTo>
                  <a:lnTo>
                    <a:pt x="100" y="483"/>
                  </a:lnTo>
                  <a:lnTo>
                    <a:pt x="95" y="478"/>
                  </a:lnTo>
                  <a:lnTo>
                    <a:pt x="95" y="444"/>
                  </a:lnTo>
                  <a:lnTo>
                    <a:pt x="38" y="444"/>
                  </a:lnTo>
                  <a:lnTo>
                    <a:pt x="33" y="436"/>
                  </a:lnTo>
                  <a:lnTo>
                    <a:pt x="33" y="362"/>
                  </a:lnTo>
                  <a:lnTo>
                    <a:pt x="4" y="362"/>
                  </a:lnTo>
                  <a:lnTo>
                    <a:pt x="0" y="354"/>
                  </a:lnTo>
                  <a:lnTo>
                    <a:pt x="0" y="121"/>
                  </a:lnTo>
                  <a:lnTo>
                    <a:pt x="4" y="115"/>
                  </a:lnTo>
                  <a:lnTo>
                    <a:pt x="33" y="115"/>
                  </a:lnTo>
                  <a:lnTo>
                    <a:pt x="33" y="39"/>
                  </a:lnTo>
                  <a:lnTo>
                    <a:pt x="38" y="34"/>
                  </a:lnTo>
                  <a:lnTo>
                    <a:pt x="95" y="34"/>
                  </a:lnTo>
                  <a:lnTo>
                    <a:pt x="95" y="5"/>
                  </a:lnTo>
                  <a:lnTo>
                    <a:pt x="100" y="0"/>
                  </a:ln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1" name="Freeform 43">
              <a:extLst>
                <a:ext uri="{FF2B5EF4-FFF2-40B4-BE49-F238E27FC236}">
                  <a16:creationId xmlns:a16="http://schemas.microsoft.com/office/drawing/2014/main" id="{F38FB92A-E5D8-975F-ED8C-840039895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0" y="1794"/>
              <a:ext cx="53" cy="137"/>
            </a:xfrm>
            <a:custGeom>
              <a:avLst/>
              <a:gdLst>
                <a:gd name="T0" fmla="*/ 105 w 237"/>
                <a:gd name="T1" fmla="*/ 0 h 608"/>
                <a:gd name="T2" fmla="*/ 130 w 237"/>
                <a:gd name="T3" fmla="*/ 0 h 608"/>
                <a:gd name="T4" fmla="*/ 135 w 237"/>
                <a:gd name="T5" fmla="*/ 8 h 608"/>
                <a:gd name="T6" fmla="*/ 135 w 237"/>
                <a:gd name="T7" fmla="*/ 124 h 608"/>
                <a:gd name="T8" fmla="*/ 231 w 237"/>
                <a:gd name="T9" fmla="*/ 124 h 608"/>
                <a:gd name="T10" fmla="*/ 236 w 237"/>
                <a:gd name="T11" fmla="*/ 129 h 608"/>
                <a:gd name="T12" fmla="*/ 236 w 237"/>
                <a:gd name="T13" fmla="*/ 158 h 608"/>
                <a:gd name="T14" fmla="*/ 231 w 237"/>
                <a:gd name="T15" fmla="*/ 163 h 608"/>
                <a:gd name="T16" fmla="*/ 135 w 237"/>
                <a:gd name="T17" fmla="*/ 163 h 608"/>
                <a:gd name="T18" fmla="*/ 135 w 237"/>
                <a:gd name="T19" fmla="*/ 560 h 608"/>
                <a:gd name="T20" fmla="*/ 197 w 237"/>
                <a:gd name="T21" fmla="*/ 560 h 608"/>
                <a:gd name="T22" fmla="*/ 197 w 237"/>
                <a:gd name="T23" fmla="*/ 526 h 608"/>
                <a:gd name="T24" fmla="*/ 202 w 237"/>
                <a:gd name="T25" fmla="*/ 520 h 608"/>
                <a:gd name="T26" fmla="*/ 231 w 237"/>
                <a:gd name="T27" fmla="*/ 520 h 608"/>
                <a:gd name="T28" fmla="*/ 236 w 237"/>
                <a:gd name="T29" fmla="*/ 526 h 608"/>
                <a:gd name="T30" fmla="*/ 236 w 237"/>
                <a:gd name="T31" fmla="*/ 560 h 608"/>
                <a:gd name="T32" fmla="*/ 231 w 237"/>
                <a:gd name="T33" fmla="*/ 568 h 608"/>
                <a:gd name="T34" fmla="*/ 202 w 237"/>
                <a:gd name="T35" fmla="*/ 568 h 608"/>
                <a:gd name="T36" fmla="*/ 202 w 237"/>
                <a:gd name="T37" fmla="*/ 602 h 608"/>
                <a:gd name="T38" fmla="*/ 197 w 237"/>
                <a:gd name="T39" fmla="*/ 607 h 608"/>
                <a:gd name="T40" fmla="*/ 105 w 237"/>
                <a:gd name="T41" fmla="*/ 607 h 608"/>
                <a:gd name="T42" fmla="*/ 100 w 237"/>
                <a:gd name="T43" fmla="*/ 602 h 608"/>
                <a:gd name="T44" fmla="*/ 100 w 237"/>
                <a:gd name="T45" fmla="*/ 568 h 608"/>
                <a:gd name="T46" fmla="*/ 72 w 237"/>
                <a:gd name="T47" fmla="*/ 568 h 608"/>
                <a:gd name="T48" fmla="*/ 68 w 237"/>
                <a:gd name="T49" fmla="*/ 560 h 608"/>
                <a:gd name="T50" fmla="*/ 68 w 237"/>
                <a:gd name="T51" fmla="*/ 163 h 608"/>
                <a:gd name="T52" fmla="*/ 5 w 237"/>
                <a:gd name="T53" fmla="*/ 163 h 608"/>
                <a:gd name="T54" fmla="*/ 0 w 237"/>
                <a:gd name="T55" fmla="*/ 158 h 608"/>
                <a:gd name="T56" fmla="*/ 0 w 237"/>
                <a:gd name="T57" fmla="*/ 129 h 608"/>
                <a:gd name="T58" fmla="*/ 5 w 237"/>
                <a:gd name="T59" fmla="*/ 124 h 608"/>
                <a:gd name="T60" fmla="*/ 35 w 237"/>
                <a:gd name="T61" fmla="*/ 124 h 608"/>
                <a:gd name="T62" fmla="*/ 35 w 237"/>
                <a:gd name="T63" fmla="*/ 90 h 608"/>
                <a:gd name="T64" fmla="*/ 40 w 237"/>
                <a:gd name="T65" fmla="*/ 82 h 608"/>
                <a:gd name="T66" fmla="*/ 68 w 237"/>
                <a:gd name="T67" fmla="*/ 82 h 608"/>
                <a:gd name="T68" fmla="*/ 68 w 237"/>
                <a:gd name="T69" fmla="*/ 48 h 608"/>
                <a:gd name="T70" fmla="*/ 72 w 237"/>
                <a:gd name="T71" fmla="*/ 42 h 608"/>
                <a:gd name="T72" fmla="*/ 100 w 237"/>
                <a:gd name="T73" fmla="*/ 42 h 608"/>
                <a:gd name="T74" fmla="*/ 100 w 237"/>
                <a:gd name="T75" fmla="*/ 8 h 608"/>
                <a:gd name="T76" fmla="*/ 105 w 237"/>
                <a:gd name="T77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7" h="608">
                  <a:moveTo>
                    <a:pt x="105" y="0"/>
                  </a:moveTo>
                  <a:lnTo>
                    <a:pt x="130" y="0"/>
                  </a:lnTo>
                  <a:lnTo>
                    <a:pt x="135" y="8"/>
                  </a:lnTo>
                  <a:lnTo>
                    <a:pt x="135" y="124"/>
                  </a:lnTo>
                  <a:lnTo>
                    <a:pt x="231" y="124"/>
                  </a:lnTo>
                  <a:lnTo>
                    <a:pt x="236" y="129"/>
                  </a:lnTo>
                  <a:lnTo>
                    <a:pt x="236" y="158"/>
                  </a:lnTo>
                  <a:lnTo>
                    <a:pt x="231" y="163"/>
                  </a:lnTo>
                  <a:lnTo>
                    <a:pt x="135" y="163"/>
                  </a:lnTo>
                  <a:lnTo>
                    <a:pt x="135" y="560"/>
                  </a:lnTo>
                  <a:lnTo>
                    <a:pt x="197" y="560"/>
                  </a:lnTo>
                  <a:lnTo>
                    <a:pt x="197" y="526"/>
                  </a:lnTo>
                  <a:lnTo>
                    <a:pt x="202" y="520"/>
                  </a:lnTo>
                  <a:lnTo>
                    <a:pt x="231" y="520"/>
                  </a:lnTo>
                  <a:lnTo>
                    <a:pt x="236" y="526"/>
                  </a:lnTo>
                  <a:lnTo>
                    <a:pt x="236" y="560"/>
                  </a:lnTo>
                  <a:lnTo>
                    <a:pt x="231" y="568"/>
                  </a:lnTo>
                  <a:lnTo>
                    <a:pt x="202" y="568"/>
                  </a:lnTo>
                  <a:lnTo>
                    <a:pt x="202" y="602"/>
                  </a:lnTo>
                  <a:lnTo>
                    <a:pt x="197" y="607"/>
                  </a:lnTo>
                  <a:lnTo>
                    <a:pt x="105" y="607"/>
                  </a:lnTo>
                  <a:lnTo>
                    <a:pt x="100" y="602"/>
                  </a:lnTo>
                  <a:lnTo>
                    <a:pt x="100" y="568"/>
                  </a:lnTo>
                  <a:lnTo>
                    <a:pt x="72" y="568"/>
                  </a:lnTo>
                  <a:lnTo>
                    <a:pt x="68" y="560"/>
                  </a:lnTo>
                  <a:lnTo>
                    <a:pt x="68" y="163"/>
                  </a:lnTo>
                  <a:lnTo>
                    <a:pt x="5" y="163"/>
                  </a:lnTo>
                  <a:lnTo>
                    <a:pt x="0" y="158"/>
                  </a:lnTo>
                  <a:lnTo>
                    <a:pt x="0" y="129"/>
                  </a:lnTo>
                  <a:lnTo>
                    <a:pt x="5" y="124"/>
                  </a:lnTo>
                  <a:lnTo>
                    <a:pt x="35" y="124"/>
                  </a:lnTo>
                  <a:lnTo>
                    <a:pt x="35" y="90"/>
                  </a:lnTo>
                  <a:lnTo>
                    <a:pt x="40" y="82"/>
                  </a:lnTo>
                  <a:lnTo>
                    <a:pt x="68" y="82"/>
                  </a:lnTo>
                  <a:lnTo>
                    <a:pt x="68" y="48"/>
                  </a:lnTo>
                  <a:lnTo>
                    <a:pt x="72" y="42"/>
                  </a:lnTo>
                  <a:lnTo>
                    <a:pt x="100" y="42"/>
                  </a:lnTo>
                  <a:lnTo>
                    <a:pt x="100" y="8"/>
                  </a:lnTo>
                  <a:lnTo>
                    <a:pt x="105" y="0"/>
                  </a:ln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2" name="Freeform 44">
              <a:extLst>
                <a:ext uri="{FF2B5EF4-FFF2-40B4-BE49-F238E27FC236}">
                  <a16:creationId xmlns:a16="http://schemas.microsoft.com/office/drawing/2014/main" id="{39448F28-343D-624A-FC86-C44098219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0" y="1776"/>
              <a:ext cx="31" cy="155"/>
            </a:xfrm>
            <a:custGeom>
              <a:avLst/>
              <a:gdLst>
                <a:gd name="T0" fmla="*/ 5 w 142"/>
                <a:gd name="T1" fmla="*/ 205 h 689"/>
                <a:gd name="T2" fmla="*/ 101 w 142"/>
                <a:gd name="T3" fmla="*/ 205 h 689"/>
                <a:gd name="T4" fmla="*/ 106 w 142"/>
                <a:gd name="T5" fmla="*/ 210 h 689"/>
                <a:gd name="T6" fmla="*/ 106 w 142"/>
                <a:gd name="T7" fmla="*/ 641 h 689"/>
                <a:gd name="T8" fmla="*/ 135 w 142"/>
                <a:gd name="T9" fmla="*/ 641 h 689"/>
                <a:gd name="T10" fmla="*/ 141 w 142"/>
                <a:gd name="T11" fmla="*/ 649 h 689"/>
                <a:gd name="T12" fmla="*/ 141 w 142"/>
                <a:gd name="T13" fmla="*/ 683 h 689"/>
                <a:gd name="T14" fmla="*/ 135 w 142"/>
                <a:gd name="T15" fmla="*/ 688 h 689"/>
                <a:gd name="T16" fmla="*/ 5 w 142"/>
                <a:gd name="T17" fmla="*/ 688 h 689"/>
                <a:gd name="T18" fmla="*/ 0 w 142"/>
                <a:gd name="T19" fmla="*/ 683 h 689"/>
                <a:gd name="T20" fmla="*/ 0 w 142"/>
                <a:gd name="T21" fmla="*/ 649 h 689"/>
                <a:gd name="T22" fmla="*/ 5 w 142"/>
                <a:gd name="T23" fmla="*/ 641 h 689"/>
                <a:gd name="T24" fmla="*/ 35 w 142"/>
                <a:gd name="T25" fmla="*/ 641 h 689"/>
                <a:gd name="T26" fmla="*/ 35 w 142"/>
                <a:gd name="T27" fmla="*/ 244 h 689"/>
                <a:gd name="T28" fmla="*/ 5 w 142"/>
                <a:gd name="T29" fmla="*/ 244 h 689"/>
                <a:gd name="T30" fmla="*/ 0 w 142"/>
                <a:gd name="T31" fmla="*/ 239 h 689"/>
                <a:gd name="T32" fmla="*/ 0 w 142"/>
                <a:gd name="T33" fmla="*/ 210 h 689"/>
                <a:gd name="T34" fmla="*/ 5 w 142"/>
                <a:gd name="T35" fmla="*/ 205 h 689"/>
                <a:gd name="T36" fmla="*/ 40 w 142"/>
                <a:gd name="T37" fmla="*/ 0 h 689"/>
                <a:gd name="T38" fmla="*/ 101 w 142"/>
                <a:gd name="T39" fmla="*/ 0 h 689"/>
                <a:gd name="T40" fmla="*/ 106 w 142"/>
                <a:gd name="T41" fmla="*/ 8 h 689"/>
                <a:gd name="T42" fmla="*/ 106 w 142"/>
                <a:gd name="T43" fmla="*/ 81 h 689"/>
                <a:gd name="T44" fmla="*/ 101 w 142"/>
                <a:gd name="T45" fmla="*/ 89 h 689"/>
                <a:gd name="T46" fmla="*/ 40 w 142"/>
                <a:gd name="T47" fmla="*/ 89 h 689"/>
                <a:gd name="T48" fmla="*/ 35 w 142"/>
                <a:gd name="T49" fmla="*/ 81 h 689"/>
                <a:gd name="T50" fmla="*/ 35 w 142"/>
                <a:gd name="T51" fmla="*/ 8 h 689"/>
                <a:gd name="T52" fmla="*/ 40 w 142"/>
                <a:gd name="T53" fmla="*/ 0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2" h="689">
                  <a:moveTo>
                    <a:pt x="5" y="205"/>
                  </a:moveTo>
                  <a:lnTo>
                    <a:pt x="101" y="205"/>
                  </a:lnTo>
                  <a:lnTo>
                    <a:pt x="106" y="210"/>
                  </a:lnTo>
                  <a:lnTo>
                    <a:pt x="106" y="641"/>
                  </a:lnTo>
                  <a:lnTo>
                    <a:pt x="135" y="641"/>
                  </a:lnTo>
                  <a:lnTo>
                    <a:pt x="141" y="649"/>
                  </a:lnTo>
                  <a:lnTo>
                    <a:pt x="141" y="683"/>
                  </a:lnTo>
                  <a:lnTo>
                    <a:pt x="135" y="688"/>
                  </a:lnTo>
                  <a:lnTo>
                    <a:pt x="5" y="688"/>
                  </a:lnTo>
                  <a:lnTo>
                    <a:pt x="0" y="683"/>
                  </a:lnTo>
                  <a:lnTo>
                    <a:pt x="0" y="649"/>
                  </a:lnTo>
                  <a:lnTo>
                    <a:pt x="5" y="641"/>
                  </a:lnTo>
                  <a:lnTo>
                    <a:pt x="35" y="641"/>
                  </a:lnTo>
                  <a:lnTo>
                    <a:pt x="35" y="244"/>
                  </a:lnTo>
                  <a:lnTo>
                    <a:pt x="5" y="244"/>
                  </a:lnTo>
                  <a:lnTo>
                    <a:pt x="0" y="239"/>
                  </a:lnTo>
                  <a:lnTo>
                    <a:pt x="0" y="210"/>
                  </a:lnTo>
                  <a:lnTo>
                    <a:pt x="5" y="205"/>
                  </a:lnTo>
                  <a:close/>
                  <a:moveTo>
                    <a:pt x="40" y="0"/>
                  </a:moveTo>
                  <a:lnTo>
                    <a:pt x="101" y="0"/>
                  </a:lnTo>
                  <a:lnTo>
                    <a:pt x="106" y="8"/>
                  </a:lnTo>
                  <a:lnTo>
                    <a:pt x="106" y="81"/>
                  </a:lnTo>
                  <a:lnTo>
                    <a:pt x="101" y="89"/>
                  </a:lnTo>
                  <a:lnTo>
                    <a:pt x="40" y="89"/>
                  </a:lnTo>
                  <a:lnTo>
                    <a:pt x="35" y="81"/>
                  </a:lnTo>
                  <a:lnTo>
                    <a:pt x="35" y="8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3" name="Freeform 45">
              <a:extLst>
                <a:ext uri="{FF2B5EF4-FFF2-40B4-BE49-F238E27FC236}">
                  <a16:creationId xmlns:a16="http://schemas.microsoft.com/office/drawing/2014/main" id="{49C31E5C-0952-FD5B-EF1A-55C431BC7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4" y="1823"/>
              <a:ext cx="82" cy="109"/>
            </a:xfrm>
            <a:custGeom>
              <a:avLst/>
              <a:gdLst>
                <a:gd name="T0" fmla="*/ 5 w 365"/>
                <a:gd name="T1" fmla="*/ 0 h 484"/>
                <a:gd name="T2" fmla="*/ 128 w 365"/>
                <a:gd name="T3" fmla="*/ 0 h 484"/>
                <a:gd name="T4" fmla="*/ 133 w 365"/>
                <a:gd name="T5" fmla="*/ 5 h 484"/>
                <a:gd name="T6" fmla="*/ 133 w 365"/>
                <a:gd name="T7" fmla="*/ 34 h 484"/>
                <a:gd name="T8" fmla="*/ 128 w 365"/>
                <a:gd name="T9" fmla="*/ 39 h 484"/>
                <a:gd name="T10" fmla="*/ 104 w 365"/>
                <a:gd name="T11" fmla="*/ 39 h 484"/>
                <a:gd name="T12" fmla="*/ 104 w 365"/>
                <a:gd name="T13" fmla="*/ 115 h 484"/>
                <a:gd name="T14" fmla="*/ 128 w 365"/>
                <a:gd name="T15" fmla="*/ 115 h 484"/>
                <a:gd name="T16" fmla="*/ 133 w 365"/>
                <a:gd name="T17" fmla="*/ 121 h 484"/>
                <a:gd name="T18" fmla="*/ 133 w 365"/>
                <a:gd name="T19" fmla="*/ 239 h 484"/>
                <a:gd name="T20" fmla="*/ 160 w 365"/>
                <a:gd name="T21" fmla="*/ 239 h 484"/>
                <a:gd name="T22" fmla="*/ 165 w 365"/>
                <a:gd name="T23" fmla="*/ 244 h 484"/>
                <a:gd name="T24" fmla="*/ 165 w 365"/>
                <a:gd name="T25" fmla="*/ 354 h 484"/>
                <a:gd name="T26" fmla="*/ 194 w 365"/>
                <a:gd name="T27" fmla="*/ 354 h 484"/>
                <a:gd name="T28" fmla="*/ 194 w 365"/>
                <a:gd name="T29" fmla="*/ 325 h 484"/>
                <a:gd name="T30" fmla="*/ 199 w 365"/>
                <a:gd name="T31" fmla="*/ 320 h 484"/>
                <a:gd name="T32" fmla="*/ 227 w 365"/>
                <a:gd name="T33" fmla="*/ 320 h 484"/>
                <a:gd name="T34" fmla="*/ 227 w 365"/>
                <a:gd name="T35" fmla="*/ 202 h 484"/>
                <a:gd name="T36" fmla="*/ 232 w 365"/>
                <a:gd name="T37" fmla="*/ 197 h 484"/>
                <a:gd name="T38" fmla="*/ 260 w 365"/>
                <a:gd name="T39" fmla="*/ 197 h 484"/>
                <a:gd name="T40" fmla="*/ 260 w 365"/>
                <a:gd name="T41" fmla="*/ 39 h 484"/>
                <a:gd name="T42" fmla="*/ 232 w 365"/>
                <a:gd name="T43" fmla="*/ 39 h 484"/>
                <a:gd name="T44" fmla="*/ 227 w 365"/>
                <a:gd name="T45" fmla="*/ 34 h 484"/>
                <a:gd name="T46" fmla="*/ 227 w 365"/>
                <a:gd name="T47" fmla="*/ 5 h 484"/>
                <a:gd name="T48" fmla="*/ 232 w 365"/>
                <a:gd name="T49" fmla="*/ 0 h 484"/>
                <a:gd name="T50" fmla="*/ 359 w 365"/>
                <a:gd name="T51" fmla="*/ 0 h 484"/>
                <a:gd name="T52" fmla="*/ 364 w 365"/>
                <a:gd name="T53" fmla="*/ 5 h 484"/>
                <a:gd name="T54" fmla="*/ 364 w 365"/>
                <a:gd name="T55" fmla="*/ 34 h 484"/>
                <a:gd name="T56" fmla="*/ 359 w 365"/>
                <a:gd name="T57" fmla="*/ 39 h 484"/>
                <a:gd name="T58" fmla="*/ 330 w 365"/>
                <a:gd name="T59" fmla="*/ 39 h 484"/>
                <a:gd name="T60" fmla="*/ 330 w 365"/>
                <a:gd name="T61" fmla="*/ 76 h 484"/>
                <a:gd name="T62" fmla="*/ 325 w 365"/>
                <a:gd name="T63" fmla="*/ 81 h 484"/>
                <a:gd name="T64" fmla="*/ 298 w 365"/>
                <a:gd name="T65" fmla="*/ 81 h 484"/>
                <a:gd name="T66" fmla="*/ 298 w 365"/>
                <a:gd name="T67" fmla="*/ 197 h 484"/>
                <a:gd name="T68" fmla="*/ 293 w 365"/>
                <a:gd name="T69" fmla="*/ 202 h 484"/>
                <a:gd name="T70" fmla="*/ 264 w 365"/>
                <a:gd name="T71" fmla="*/ 202 h 484"/>
                <a:gd name="T72" fmla="*/ 264 w 365"/>
                <a:gd name="T73" fmla="*/ 320 h 484"/>
                <a:gd name="T74" fmla="*/ 260 w 365"/>
                <a:gd name="T75" fmla="*/ 325 h 484"/>
                <a:gd name="T76" fmla="*/ 232 w 365"/>
                <a:gd name="T77" fmla="*/ 325 h 484"/>
                <a:gd name="T78" fmla="*/ 232 w 365"/>
                <a:gd name="T79" fmla="*/ 436 h 484"/>
                <a:gd name="T80" fmla="*/ 227 w 365"/>
                <a:gd name="T81" fmla="*/ 444 h 484"/>
                <a:gd name="T82" fmla="*/ 199 w 365"/>
                <a:gd name="T83" fmla="*/ 444 h 484"/>
                <a:gd name="T84" fmla="*/ 199 w 365"/>
                <a:gd name="T85" fmla="*/ 478 h 484"/>
                <a:gd name="T86" fmla="*/ 194 w 365"/>
                <a:gd name="T87" fmla="*/ 483 h 484"/>
                <a:gd name="T88" fmla="*/ 165 w 365"/>
                <a:gd name="T89" fmla="*/ 483 h 484"/>
                <a:gd name="T90" fmla="*/ 160 w 365"/>
                <a:gd name="T91" fmla="*/ 478 h 484"/>
                <a:gd name="T92" fmla="*/ 160 w 365"/>
                <a:gd name="T93" fmla="*/ 444 h 484"/>
                <a:gd name="T94" fmla="*/ 133 w 365"/>
                <a:gd name="T95" fmla="*/ 444 h 484"/>
                <a:gd name="T96" fmla="*/ 128 w 365"/>
                <a:gd name="T97" fmla="*/ 436 h 484"/>
                <a:gd name="T98" fmla="*/ 128 w 365"/>
                <a:gd name="T99" fmla="*/ 362 h 484"/>
                <a:gd name="T100" fmla="*/ 104 w 365"/>
                <a:gd name="T101" fmla="*/ 362 h 484"/>
                <a:gd name="T102" fmla="*/ 99 w 365"/>
                <a:gd name="T103" fmla="*/ 354 h 484"/>
                <a:gd name="T104" fmla="*/ 99 w 365"/>
                <a:gd name="T105" fmla="*/ 244 h 484"/>
                <a:gd name="T106" fmla="*/ 71 w 365"/>
                <a:gd name="T107" fmla="*/ 244 h 484"/>
                <a:gd name="T108" fmla="*/ 66 w 365"/>
                <a:gd name="T109" fmla="*/ 239 h 484"/>
                <a:gd name="T110" fmla="*/ 66 w 365"/>
                <a:gd name="T111" fmla="*/ 121 h 484"/>
                <a:gd name="T112" fmla="*/ 38 w 365"/>
                <a:gd name="T113" fmla="*/ 121 h 484"/>
                <a:gd name="T114" fmla="*/ 34 w 365"/>
                <a:gd name="T115" fmla="*/ 115 h 484"/>
                <a:gd name="T116" fmla="*/ 34 w 365"/>
                <a:gd name="T117" fmla="*/ 39 h 484"/>
                <a:gd name="T118" fmla="*/ 5 w 365"/>
                <a:gd name="T119" fmla="*/ 39 h 484"/>
                <a:gd name="T120" fmla="*/ 0 w 365"/>
                <a:gd name="T121" fmla="*/ 34 h 484"/>
                <a:gd name="T122" fmla="*/ 0 w 365"/>
                <a:gd name="T123" fmla="*/ 5 h 484"/>
                <a:gd name="T124" fmla="*/ 5 w 365"/>
                <a:gd name="T125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5" h="484">
                  <a:moveTo>
                    <a:pt x="5" y="0"/>
                  </a:moveTo>
                  <a:lnTo>
                    <a:pt x="128" y="0"/>
                  </a:lnTo>
                  <a:lnTo>
                    <a:pt x="133" y="5"/>
                  </a:lnTo>
                  <a:lnTo>
                    <a:pt x="133" y="34"/>
                  </a:lnTo>
                  <a:lnTo>
                    <a:pt x="128" y="39"/>
                  </a:lnTo>
                  <a:lnTo>
                    <a:pt x="104" y="39"/>
                  </a:lnTo>
                  <a:lnTo>
                    <a:pt x="104" y="115"/>
                  </a:lnTo>
                  <a:lnTo>
                    <a:pt x="128" y="115"/>
                  </a:lnTo>
                  <a:lnTo>
                    <a:pt x="133" y="121"/>
                  </a:lnTo>
                  <a:lnTo>
                    <a:pt x="133" y="239"/>
                  </a:lnTo>
                  <a:lnTo>
                    <a:pt x="160" y="239"/>
                  </a:lnTo>
                  <a:lnTo>
                    <a:pt x="165" y="244"/>
                  </a:lnTo>
                  <a:lnTo>
                    <a:pt x="165" y="354"/>
                  </a:lnTo>
                  <a:lnTo>
                    <a:pt x="194" y="354"/>
                  </a:lnTo>
                  <a:lnTo>
                    <a:pt x="194" y="325"/>
                  </a:lnTo>
                  <a:lnTo>
                    <a:pt x="199" y="320"/>
                  </a:lnTo>
                  <a:lnTo>
                    <a:pt x="227" y="320"/>
                  </a:lnTo>
                  <a:lnTo>
                    <a:pt x="227" y="202"/>
                  </a:lnTo>
                  <a:lnTo>
                    <a:pt x="232" y="197"/>
                  </a:lnTo>
                  <a:lnTo>
                    <a:pt x="260" y="197"/>
                  </a:lnTo>
                  <a:lnTo>
                    <a:pt x="260" y="39"/>
                  </a:lnTo>
                  <a:lnTo>
                    <a:pt x="232" y="39"/>
                  </a:lnTo>
                  <a:lnTo>
                    <a:pt x="227" y="34"/>
                  </a:lnTo>
                  <a:lnTo>
                    <a:pt x="227" y="5"/>
                  </a:lnTo>
                  <a:lnTo>
                    <a:pt x="232" y="0"/>
                  </a:lnTo>
                  <a:lnTo>
                    <a:pt x="359" y="0"/>
                  </a:lnTo>
                  <a:lnTo>
                    <a:pt x="364" y="5"/>
                  </a:lnTo>
                  <a:lnTo>
                    <a:pt x="364" y="34"/>
                  </a:lnTo>
                  <a:lnTo>
                    <a:pt x="359" y="39"/>
                  </a:lnTo>
                  <a:lnTo>
                    <a:pt x="330" y="39"/>
                  </a:lnTo>
                  <a:lnTo>
                    <a:pt x="330" y="76"/>
                  </a:lnTo>
                  <a:lnTo>
                    <a:pt x="325" y="81"/>
                  </a:lnTo>
                  <a:lnTo>
                    <a:pt x="298" y="81"/>
                  </a:lnTo>
                  <a:lnTo>
                    <a:pt x="298" y="197"/>
                  </a:lnTo>
                  <a:lnTo>
                    <a:pt x="293" y="202"/>
                  </a:lnTo>
                  <a:lnTo>
                    <a:pt x="264" y="202"/>
                  </a:lnTo>
                  <a:lnTo>
                    <a:pt x="264" y="320"/>
                  </a:lnTo>
                  <a:lnTo>
                    <a:pt x="260" y="325"/>
                  </a:lnTo>
                  <a:lnTo>
                    <a:pt x="232" y="325"/>
                  </a:lnTo>
                  <a:lnTo>
                    <a:pt x="232" y="436"/>
                  </a:lnTo>
                  <a:lnTo>
                    <a:pt x="227" y="444"/>
                  </a:lnTo>
                  <a:lnTo>
                    <a:pt x="199" y="444"/>
                  </a:lnTo>
                  <a:lnTo>
                    <a:pt x="199" y="478"/>
                  </a:lnTo>
                  <a:lnTo>
                    <a:pt x="194" y="483"/>
                  </a:lnTo>
                  <a:lnTo>
                    <a:pt x="165" y="483"/>
                  </a:lnTo>
                  <a:lnTo>
                    <a:pt x="160" y="478"/>
                  </a:lnTo>
                  <a:lnTo>
                    <a:pt x="160" y="444"/>
                  </a:lnTo>
                  <a:lnTo>
                    <a:pt x="133" y="444"/>
                  </a:lnTo>
                  <a:lnTo>
                    <a:pt x="128" y="436"/>
                  </a:lnTo>
                  <a:lnTo>
                    <a:pt x="128" y="362"/>
                  </a:lnTo>
                  <a:lnTo>
                    <a:pt x="104" y="362"/>
                  </a:lnTo>
                  <a:lnTo>
                    <a:pt x="99" y="354"/>
                  </a:lnTo>
                  <a:lnTo>
                    <a:pt x="99" y="244"/>
                  </a:lnTo>
                  <a:lnTo>
                    <a:pt x="71" y="244"/>
                  </a:lnTo>
                  <a:lnTo>
                    <a:pt x="66" y="239"/>
                  </a:lnTo>
                  <a:lnTo>
                    <a:pt x="66" y="121"/>
                  </a:lnTo>
                  <a:lnTo>
                    <a:pt x="38" y="121"/>
                  </a:lnTo>
                  <a:lnTo>
                    <a:pt x="34" y="115"/>
                  </a:lnTo>
                  <a:lnTo>
                    <a:pt x="34" y="39"/>
                  </a:lnTo>
                  <a:lnTo>
                    <a:pt x="5" y="39"/>
                  </a:lnTo>
                  <a:lnTo>
                    <a:pt x="0" y="34"/>
                  </a:lnTo>
                  <a:lnTo>
                    <a:pt x="0" y="5"/>
                  </a:lnTo>
                  <a:lnTo>
                    <a:pt x="5" y="0"/>
                  </a:ln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4" name="Freeform 46">
              <a:extLst>
                <a:ext uri="{FF2B5EF4-FFF2-40B4-BE49-F238E27FC236}">
                  <a16:creationId xmlns:a16="http://schemas.microsoft.com/office/drawing/2014/main" id="{E948BBE0-8A5E-9CD1-7571-6155C579D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" y="1823"/>
              <a:ext cx="67" cy="109"/>
            </a:xfrm>
            <a:custGeom>
              <a:avLst/>
              <a:gdLst>
                <a:gd name="T0" fmla="*/ 101 w 299"/>
                <a:gd name="T1" fmla="*/ 39 h 484"/>
                <a:gd name="T2" fmla="*/ 194 w 299"/>
                <a:gd name="T3" fmla="*/ 39 h 484"/>
                <a:gd name="T4" fmla="*/ 194 w 299"/>
                <a:gd name="T5" fmla="*/ 76 h 484"/>
                <a:gd name="T6" fmla="*/ 199 w 299"/>
                <a:gd name="T7" fmla="*/ 81 h 484"/>
                <a:gd name="T8" fmla="*/ 227 w 299"/>
                <a:gd name="T9" fmla="*/ 81 h 484"/>
                <a:gd name="T10" fmla="*/ 227 w 299"/>
                <a:gd name="T11" fmla="*/ 157 h 484"/>
                <a:gd name="T12" fmla="*/ 71 w 299"/>
                <a:gd name="T13" fmla="*/ 157 h 484"/>
                <a:gd name="T14" fmla="*/ 71 w 299"/>
                <a:gd name="T15" fmla="*/ 81 h 484"/>
                <a:gd name="T16" fmla="*/ 96 w 299"/>
                <a:gd name="T17" fmla="*/ 81 h 484"/>
                <a:gd name="T18" fmla="*/ 101 w 299"/>
                <a:gd name="T19" fmla="*/ 76 h 484"/>
                <a:gd name="T20" fmla="*/ 101 w 299"/>
                <a:gd name="T21" fmla="*/ 39 h 484"/>
                <a:gd name="T22" fmla="*/ 101 w 299"/>
                <a:gd name="T23" fmla="*/ 0 h 484"/>
                <a:gd name="T24" fmla="*/ 227 w 299"/>
                <a:gd name="T25" fmla="*/ 0 h 484"/>
                <a:gd name="T26" fmla="*/ 232 w 299"/>
                <a:gd name="T27" fmla="*/ 5 h 484"/>
                <a:gd name="T28" fmla="*/ 232 w 299"/>
                <a:gd name="T29" fmla="*/ 34 h 484"/>
                <a:gd name="T30" fmla="*/ 260 w 299"/>
                <a:gd name="T31" fmla="*/ 34 h 484"/>
                <a:gd name="T32" fmla="*/ 265 w 299"/>
                <a:gd name="T33" fmla="*/ 39 h 484"/>
                <a:gd name="T34" fmla="*/ 265 w 299"/>
                <a:gd name="T35" fmla="*/ 76 h 484"/>
                <a:gd name="T36" fmla="*/ 293 w 299"/>
                <a:gd name="T37" fmla="*/ 76 h 484"/>
                <a:gd name="T38" fmla="*/ 298 w 299"/>
                <a:gd name="T39" fmla="*/ 81 h 484"/>
                <a:gd name="T40" fmla="*/ 298 w 299"/>
                <a:gd name="T41" fmla="*/ 197 h 484"/>
                <a:gd name="T42" fmla="*/ 293 w 299"/>
                <a:gd name="T43" fmla="*/ 202 h 484"/>
                <a:gd name="T44" fmla="*/ 71 w 299"/>
                <a:gd name="T45" fmla="*/ 202 h 484"/>
                <a:gd name="T46" fmla="*/ 71 w 299"/>
                <a:gd name="T47" fmla="*/ 320 h 484"/>
                <a:gd name="T48" fmla="*/ 96 w 299"/>
                <a:gd name="T49" fmla="*/ 320 h 484"/>
                <a:gd name="T50" fmla="*/ 101 w 299"/>
                <a:gd name="T51" fmla="*/ 325 h 484"/>
                <a:gd name="T52" fmla="*/ 101 w 299"/>
                <a:gd name="T53" fmla="*/ 354 h 484"/>
                <a:gd name="T54" fmla="*/ 128 w 299"/>
                <a:gd name="T55" fmla="*/ 354 h 484"/>
                <a:gd name="T56" fmla="*/ 133 w 299"/>
                <a:gd name="T57" fmla="*/ 362 h 484"/>
                <a:gd name="T58" fmla="*/ 133 w 299"/>
                <a:gd name="T59" fmla="*/ 396 h 484"/>
                <a:gd name="T60" fmla="*/ 260 w 299"/>
                <a:gd name="T61" fmla="*/ 396 h 484"/>
                <a:gd name="T62" fmla="*/ 260 w 299"/>
                <a:gd name="T63" fmla="*/ 362 h 484"/>
                <a:gd name="T64" fmla="*/ 265 w 299"/>
                <a:gd name="T65" fmla="*/ 354 h 484"/>
                <a:gd name="T66" fmla="*/ 293 w 299"/>
                <a:gd name="T67" fmla="*/ 354 h 484"/>
                <a:gd name="T68" fmla="*/ 298 w 299"/>
                <a:gd name="T69" fmla="*/ 362 h 484"/>
                <a:gd name="T70" fmla="*/ 298 w 299"/>
                <a:gd name="T71" fmla="*/ 396 h 484"/>
                <a:gd name="T72" fmla="*/ 293 w 299"/>
                <a:gd name="T73" fmla="*/ 402 h 484"/>
                <a:gd name="T74" fmla="*/ 265 w 299"/>
                <a:gd name="T75" fmla="*/ 402 h 484"/>
                <a:gd name="T76" fmla="*/ 265 w 299"/>
                <a:gd name="T77" fmla="*/ 436 h 484"/>
                <a:gd name="T78" fmla="*/ 260 w 299"/>
                <a:gd name="T79" fmla="*/ 444 h 484"/>
                <a:gd name="T80" fmla="*/ 232 w 299"/>
                <a:gd name="T81" fmla="*/ 444 h 484"/>
                <a:gd name="T82" fmla="*/ 232 w 299"/>
                <a:gd name="T83" fmla="*/ 478 h 484"/>
                <a:gd name="T84" fmla="*/ 227 w 299"/>
                <a:gd name="T85" fmla="*/ 483 h 484"/>
                <a:gd name="T86" fmla="*/ 101 w 299"/>
                <a:gd name="T87" fmla="*/ 483 h 484"/>
                <a:gd name="T88" fmla="*/ 96 w 299"/>
                <a:gd name="T89" fmla="*/ 478 h 484"/>
                <a:gd name="T90" fmla="*/ 96 w 299"/>
                <a:gd name="T91" fmla="*/ 444 h 484"/>
                <a:gd name="T92" fmla="*/ 39 w 299"/>
                <a:gd name="T93" fmla="*/ 444 h 484"/>
                <a:gd name="T94" fmla="*/ 34 w 299"/>
                <a:gd name="T95" fmla="*/ 436 h 484"/>
                <a:gd name="T96" fmla="*/ 34 w 299"/>
                <a:gd name="T97" fmla="*/ 362 h 484"/>
                <a:gd name="T98" fmla="*/ 5 w 299"/>
                <a:gd name="T99" fmla="*/ 362 h 484"/>
                <a:gd name="T100" fmla="*/ 0 w 299"/>
                <a:gd name="T101" fmla="*/ 354 h 484"/>
                <a:gd name="T102" fmla="*/ 0 w 299"/>
                <a:gd name="T103" fmla="*/ 121 h 484"/>
                <a:gd name="T104" fmla="*/ 5 w 299"/>
                <a:gd name="T105" fmla="*/ 115 h 484"/>
                <a:gd name="T106" fmla="*/ 34 w 299"/>
                <a:gd name="T107" fmla="*/ 115 h 484"/>
                <a:gd name="T108" fmla="*/ 34 w 299"/>
                <a:gd name="T109" fmla="*/ 39 h 484"/>
                <a:gd name="T110" fmla="*/ 39 w 299"/>
                <a:gd name="T111" fmla="*/ 34 h 484"/>
                <a:gd name="T112" fmla="*/ 96 w 299"/>
                <a:gd name="T113" fmla="*/ 34 h 484"/>
                <a:gd name="T114" fmla="*/ 96 w 299"/>
                <a:gd name="T115" fmla="*/ 5 h 484"/>
                <a:gd name="T116" fmla="*/ 101 w 299"/>
                <a:gd name="T117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9" h="484">
                  <a:moveTo>
                    <a:pt x="101" y="39"/>
                  </a:moveTo>
                  <a:lnTo>
                    <a:pt x="194" y="39"/>
                  </a:lnTo>
                  <a:lnTo>
                    <a:pt x="194" y="76"/>
                  </a:lnTo>
                  <a:lnTo>
                    <a:pt x="199" y="81"/>
                  </a:lnTo>
                  <a:lnTo>
                    <a:pt x="227" y="81"/>
                  </a:lnTo>
                  <a:lnTo>
                    <a:pt x="227" y="157"/>
                  </a:lnTo>
                  <a:lnTo>
                    <a:pt x="71" y="157"/>
                  </a:lnTo>
                  <a:lnTo>
                    <a:pt x="71" y="81"/>
                  </a:lnTo>
                  <a:lnTo>
                    <a:pt x="96" y="81"/>
                  </a:lnTo>
                  <a:lnTo>
                    <a:pt x="101" y="76"/>
                  </a:lnTo>
                  <a:lnTo>
                    <a:pt x="101" y="39"/>
                  </a:lnTo>
                  <a:close/>
                  <a:moveTo>
                    <a:pt x="101" y="0"/>
                  </a:moveTo>
                  <a:lnTo>
                    <a:pt x="227" y="0"/>
                  </a:lnTo>
                  <a:lnTo>
                    <a:pt x="232" y="5"/>
                  </a:lnTo>
                  <a:lnTo>
                    <a:pt x="232" y="34"/>
                  </a:lnTo>
                  <a:lnTo>
                    <a:pt x="260" y="34"/>
                  </a:lnTo>
                  <a:lnTo>
                    <a:pt x="265" y="39"/>
                  </a:lnTo>
                  <a:lnTo>
                    <a:pt x="265" y="76"/>
                  </a:lnTo>
                  <a:lnTo>
                    <a:pt x="293" y="76"/>
                  </a:lnTo>
                  <a:lnTo>
                    <a:pt x="298" y="81"/>
                  </a:lnTo>
                  <a:lnTo>
                    <a:pt x="298" y="197"/>
                  </a:lnTo>
                  <a:lnTo>
                    <a:pt x="293" y="202"/>
                  </a:lnTo>
                  <a:lnTo>
                    <a:pt x="71" y="202"/>
                  </a:lnTo>
                  <a:lnTo>
                    <a:pt x="71" y="320"/>
                  </a:lnTo>
                  <a:lnTo>
                    <a:pt x="96" y="320"/>
                  </a:lnTo>
                  <a:lnTo>
                    <a:pt x="101" y="325"/>
                  </a:lnTo>
                  <a:lnTo>
                    <a:pt x="101" y="354"/>
                  </a:lnTo>
                  <a:lnTo>
                    <a:pt x="128" y="354"/>
                  </a:lnTo>
                  <a:lnTo>
                    <a:pt x="133" y="362"/>
                  </a:lnTo>
                  <a:lnTo>
                    <a:pt x="133" y="396"/>
                  </a:lnTo>
                  <a:lnTo>
                    <a:pt x="260" y="396"/>
                  </a:lnTo>
                  <a:lnTo>
                    <a:pt x="260" y="362"/>
                  </a:lnTo>
                  <a:lnTo>
                    <a:pt x="265" y="354"/>
                  </a:lnTo>
                  <a:lnTo>
                    <a:pt x="293" y="354"/>
                  </a:lnTo>
                  <a:lnTo>
                    <a:pt x="298" y="362"/>
                  </a:lnTo>
                  <a:lnTo>
                    <a:pt x="298" y="396"/>
                  </a:lnTo>
                  <a:lnTo>
                    <a:pt x="293" y="402"/>
                  </a:lnTo>
                  <a:lnTo>
                    <a:pt x="265" y="402"/>
                  </a:lnTo>
                  <a:lnTo>
                    <a:pt x="265" y="436"/>
                  </a:lnTo>
                  <a:lnTo>
                    <a:pt x="260" y="444"/>
                  </a:lnTo>
                  <a:lnTo>
                    <a:pt x="232" y="444"/>
                  </a:lnTo>
                  <a:lnTo>
                    <a:pt x="232" y="478"/>
                  </a:lnTo>
                  <a:lnTo>
                    <a:pt x="227" y="483"/>
                  </a:lnTo>
                  <a:lnTo>
                    <a:pt x="101" y="483"/>
                  </a:lnTo>
                  <a:lnTo>
                    <a:pt x="96" y="478"/>
                  </a:lnTo>
                  <a:lnTo>
                    <a:pt x="96" y="444"/>
                  </a:lnTo>
                  <a:lnTo>
                    <a:pt x="39" y="444"/>
                  </a:lnTo>
                  <a:lnTo>
                    <a:pt x="34" y="436"/>
                  </a:lnTo>
                  <a:lnTo>
                    <a:pt x="34" y="362"/>
                  </a:lnTo>
                  <a:lnTo>
                    <a:pt x="5" y="362"/>
                  </a:lnTo>
                  <a:lnTo>
                    <a:pt x="0" y="354"/>
                  </a:lnTo>
                  <a:lnTo>
                    <a:pt x="0" y="121"/>
                  </a:lnTo>
                  <a:lnTo>
                    <a:pt x="5" y="115"/>
                  </a:lnTo>
                  <a:lnTo>
                    <a:pt x="34" y="115"/>
                  </a:lnTo>
                  <a:lnTo>
                    <a:pt x="34" y="39"/>
                  </a:lnTo>
                  <a:lnTo>
                    <a:pt x="39" y="34"/>
                  </a:lnTo>
                  <a:lnTo>
                    <a:pt x="96" y="34"/>
                  </a:lnTo>
                  <a:lnTo>
                    <a:pt x="96" y="5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D6234A6-6B63-ECF3-8C21-BA3B61FB8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3575-2886-6944-9D03-7123E64BB05A}" type="slidenum">
              <a:rPr lang="en-US" altLang="en-US"/>
              <a:pPr/>
              <a:t>90</a:t>
            </a:fld>
            <a:endParaRPr lang="en-US" altLang="en-US"/>
          </a:p>
        </p:txBody>
      </p:sp>
      <p:sp>
        <p:nvSpPr>
          <p:cNvPr id="95233" name="Rectangle 1">
            <a:extLst>
              <a:ext uri="{FF2B5EF4-FFF2-40B4-BE49-F238E27FC236}">
                <a16:creationId xmlns:a16="http://schemas.microsoft.com/office/drawing/2014/main" id="{5A863C3B-633B-C9A1-954C-4F1F839B68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/>
          <a:p>
            <a:pPr>
              <a:spcBef>
                <a:spcPts val="1350"/>
              </a:spcBef>
            </a:pPr>
            <a:r>
              <a:rPr lang="en-GB" altLang="en-US" sz="6000"/>
              <a:t>Summary</a:t>
            </a:r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D4099ED3-0F65-5FE5-707C-800788C54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0813" cy="44783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800"/>
              </a:spcBef>
            </a:pPr>
            <a:r>
              <a:rPr lang="en-GB" altLang="en-US" sz="3600"/>
              <a:t>We discussed important features of present day CASE tools: </a:t>
            </a:r>
          </a:p>
          <a:p>
            <a:pPr lvl="1">
              <a:spcBef>
                <a:spcPts val="725"/>
              </a:spcBef>
            </a:pPr>
            <a:r>
              <a:rPr lang="en-GB" altLang="en-US" sz="3200"/>
              <a:t>and the emerging trends. </a:t>
            </a:r>
          </a:p>
          <a:p>
            <a:pPr>
              <a:spcBef>
                <a:spcPts val="800"/>
              </a:spcBef>
            </a:pPr>
            <a:r>
              <a:rPr lang="en-GB" altLang="en-US" sz="3600"/>
              <a:t>Use of CASE tools is indispensable for large software projects: </a:t>
            </a:r>
          </a:p>
          <a:p>
            <a:pPr lvl="1">
              <a:spcBef>
                <a:spcPts val="725"/>
              </a:spcBef>
            </a:pPr>
            <a:r>
              <a:rPr lang="en-GB" altLang="en-US" sz="3200"/>
              <a:t>where a team of software engineers work together. 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0DF3890-B09B-1830-6E5F-F462EC35A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9A46-C6C8-3940-BE3F-1185ACE80BDB}" type="slidenum">
              <a:rPr lang="en-US" altLang="en-US"/>
              <a:pPr/>
              <a:t>91</a:t>
            </a:fld>
            <a:endParaRPr lang="en-US" altLang="en-US"/>
          </a:p>
        </p:txBody>
      </p:sp>
      <p:sp>
        <p:nvSpPr>
          <p:cNvPr id="96257" name="Rectangle 1">
            <a:extLst>
              <a:ext uri="{FF2B5EF4-FFF2-40B4-BE49-F238E27FC236}">
                <a16:creationId xmlns:a16="http://schemas.microsoft.com/office/drawing/2014/main" id="{6C7ADC45-12A5-B0B1-0783-C3FBDC1E6D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/>
          <a:p>
            <a:pPr>
              <a:spcBef>
                <a:spcPts val="1350"/>
              </a:spcBef>
            </a:pPr>
            <a:r>
              <a:rPr lang="en-GB" altLang="en-US" sz="6000"/>
              <a:t>Summary</a:t>
            </a:r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4DABAEAE-24FA-6611-A91F-6AE235A534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0813" cy="47355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1000"/>
              </a:spcBef>
            </a:pPr>
            <a:r>
              <a:rPr lang="en-GB" altLang="en-US" sz="4400"/>
              <a:t>The trend is now towards:</a:t>
            </a:r>
          </a:p>
          <a:p>
            <a:pPr lvl="1">
              <a:spcBef>
                <a:spcPts val="888"/>
              </a:spcBef>
            </a:pPr>
            <a:r>
              <a:rPr lang="en-GB" altLang="en-US" sz="4000"/>
              <a:t> distributed workstation-based CASE tools. </a:t>
            </a:r>
          </a:p>
          <a:p>
            <a:pPr>
              <a:spcBef>
                <a:spcPts val="1000"/>
              </a:spcBef>
            </a:pPr>
            <a:r>
              <a:rPr lang="en-GB" altLang="en-US" sz="4400"/>
              <a:t>We discussed some  desirable features of CASE tools.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temporary 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anose="020B0604020202020204" pitchFamily="34" charset="0"/>
          </a:defRPr>
        </a:defPPr>
      </a:lstStyle>
    </a:ln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Designs\Contemporary Portrait.pot</Template>
  <TotalTime>39</TotalTime>
  <Words>2890</Words>
  <Application>Microsoft Macintosh PowerPoint</Application>
  <PresentationFormat>On-screen Show (4:3)</PresentationFormat>
  <Paragraphs>520</Paragraphs>
  <Slides>91</Slides>
  <Notes>91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8" baseType="lpstr">
      <vt:lpstr>Arial Black</vt:lpstr>
      <vt:lpstr>Times New Roman</vt:lpstr>
      <vt:lpstr>Tahoma</vt:lpstr>
      <vt:lpstr>Monotype Sorts</vt:lpstr>
      <vt:lpstr>Arial</vt:lpstr>
      <vt:lpstr>times</vt:lpstr>
      <vt:lpstr>Contemporary Portrait</vt:lpstr>
      <vt:lpstr>Software Maintenance and Computer Aided Software Engineering  (CASE) (Lecture 12)</vt:lpstr>
      <vt:lpstr>Introduction</vt:lpstr>
      <vt:lpstr>Introduction</vt:lpstr>
      <vt:lpstr>Introduction</vt:lpstr>
      <vt:lpstr>Introduction</vt:lpstr>
      <vt:lpstr>Corrective</vt:lpstr>
      <vt:lpstr>Adaptive</vt:lpstr>
      <vt:lpstr>Perfective</vt:lpstr>
      <vt:lpstr>Maintenance Effort Distribution</vt:lpstr>
      <vt:lpstr>Causes for maintenance </vt:lpstr>
      <vt:lpstr>Causes for maintenance</vt:lpstr>
      <vt:lpstr>Causes for maintenance</vt:lpstr>
      <vt:lpstr>Software evolution</vt:lpstr>
      <vt:lpstr>Laws of Maintenance</vt:lpstr>
      <vt:lpstr>Laws of Maintenance</vt:lpstr>
      <vt:lpstr>Laws of Maintenance</vt:lpstr>
      <vt:lpstr>Laws of Maintenance</vt:lpstr>
      <vt:lpstr>Other Laws of Maintenance</vt:lpstr>
      <vt:lpstr>Legacy code--- Major maintenance problems</vt:lpstr>
      <vt:lpstr>Insufficient knowledge</vt:lpstr>
      <vt:lpstr>Bad image of maintenance?</vt:lpstr>
      <vt:lpstr>Maintenance Nightmares</vt:lpstr>
      <vt:lpstr>How to do better maintenance?</vt:lpstr>
      <vt:lpstr>Maintenance activities</vt:lpstr>
      <vt:lpstr>Software Reverse Engineering</vt:lpstr>
      <vt:lpstr>Software Reverse Engineering</vt:lpstr>
      <vt:lpstr>Software Reverse Engineering</vt:lpstr>
      <vt:lpstr>Cosmetic changes</vt:lpstr>
      <vt:lpstr>Cosmetic Changes</vt:lpstr>
      <vt:lpstr>Cosmetic Changes</vt:lpstr>
      <vt:lpstr>Software Reverse Engineering</vt:lpstr>
      <vt:lpstr>Software Reverse Engineering</vt:lpstr>
      <vt:lpstr>Software Maintenance Process Models</vt:lpstr>
      <vt:lpstr>Software Maintenance Process Model  - 1</vt:lpstr>
      <vt:lpstr>Software Maintenance Process Model  - 1</vt:lpstr>
      <vt:lpstr>Software Maintenance Process Model  1</vt:lpstr>
      <vt:lpstr>Software Maintenance Process Model  1</vt:lpstr>
      <vt:lpstr>Software Maintenance Process Model  1</vt:lpstr>
      <vt:lpstr>Software Maintenance Process Model  1</vt:lpstr>
      <vt:lpstr>Software Maintenance Process Model -2 </vt:lpstr>
      <vt:lpstr>Maintenance Process Model 2</vt:lpstr>
      <vt:lpstr>Software reengineering</vt:lpstr>
      <vt:lpstr>Software reengineering</vt:lpstr>
      <vt:lpstr>Software reengineering</vt:lpstr>
      <vt:lpstr>Process model for Software reengineering</vt:lpstr>
      <vt:lpstr>Software reengineering</vt:lpstr>
      <vt:lpstr>Software reengineering</vt:lpstr>
      <vt:lpstr>Software reengineering</vt:lpstr>
      <vt:lpstr>Computer Aided Software Engineering (CASE)</vt:lpstr>
      <vt:lpstr>CASE and Its Scope</vt:lpstr>
      <vt:lpstr>CASE and Its Scope</vt:lpstr>
      <vt:lpstr>Objectives  of CASE </vt:lpstr>
      <vt:lpstr>CASE Environment</vt:lpstr>
      <vt:lpstr>CASE Environment</vt:lpstr>
      <vt:lpstr>CASE Environment</vt:lpstr>
      <vt:lpstr>Programming Environment</vt:lpstr>
      <vt:lpstr>Schematic representation of architecture of CASE environment</vt:lpstr>
      <vt:lpstr>Benefits of CASE</vt:lpstr>
      <vt:lpstr>Benefits of CASE</vt:lpstr>
      <vt:lpstr>Benefits of CASE</vt:lpstr>
      <vt:lpstr>Benefits of CASE</vt:lpstr>
      <vt:lpstr>Benefits of CASE</vt:lpstr>
      <vt:lpstr>Benefits of CASE</vt:lpstr>
      <vt:lpstr>Prototyping Support</vt:lpstr>
      <vt:lpstr>Prototyping Support</vt:lpstr>
      <vt:lpstr>Structured Analysis and Design</vt:lpstr>
      <vt:lpstr>Structured Analysis and Design</vt:lpstr>
      <vt:lpstr>Code Generation</vt:lpstr>
      <vt:lpstr>Code Generation</vt:lpstr>
      <vt:lpstr>Code Generation</vt:lpstr>
      <vt:lpstr>Code Generation</vt:lpstr>
      <vt:lpstr>Testing Support</vt:lpstr>
      <vt:lpstr>Desirable Features</vt:lpstr>
      <vt:lpstr>Documentation Support</vt:lpstr>
      <vt:lpstr>Desirable Features</vt:lpstr>
      <vt:lpstr>Project Management</vt:lpstr>
      <vt:lpstr>External Interface</vt:lpstr>
      <vt:lpstr>Reverse Engineering Support</vt:lpstr>
      <vt:lpstr>Data Dictionary Interface</vt:lpstr>
      <vt:lpstr>Tutorial and Help</vt:lpstr>
      <vt:lpstr>Tutorial and Help</vt:lpstr>
      <vt:lpstr>Towards Next Generation CASE Tool</vt:lpstr>
      <vt:lpstr>Intelligent Diagramming Support</vt:lpstr>
      <vt:lpstr> </vt:lpstr>
      <vt:lpstr>PowerPoint Presentation</vt:lpstr>
      <vt:lpstr>Customization Support</vt:lpstr>
      <vt:lpstr>Summary</vt:lpstr>
      <vt:lpstr>Summary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
\documentstyle [psfig]{article}
\setlength{\textheight}{8.5in}</dc:title>
  <dc:creator>rajib</dc:creator>
  <cp:lastModifiedBy>Bijoy Jose</cp:lastModifiedBy>
  <cp:revision>3</cp:revision>
  <cp:lastPrinted>2000-12-15T05:51:34Z</cp:lastPrinted>
  <dcterms:created xsi:type="dcterms:W3CDTF">1999-04-25T07:42:20Z</dcterms:created>
  <dcterms:modified xsi:type="dcterms:W3CDTF">2025-01-13T07:01:26Z</dcterms:modified>
</cp:coreProperties>
</file>