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  <p:sldMasterId id="2147483649" r:id="rId2"/>
  </p:sldMasterIdLst>
  <p:notesMasterIdLst>
    <p:notesMasterId r:id="rId7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2"/>
  </p:normalViewPr>
  <p:slideViewPr>
    <p:cSldViewPr>
      <p:cViewPr varScale="1">
        <p:scale>
          <a:sx n="115" d="100"/>
          <a:sy n="115" d="100"/>
        </p:scale>
        <p:origin x="1560" y="2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8E81C46E-2A5D-3328-1E78-38F100DAD7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990600" y="303213"/>
            <a:ext cx="4875213" cy="3656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AA3B9BFD-9F1E-8BA2-21B9-D6F9D392A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53AB82A5-954E-99A9-B914-2757EF4758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A0A86473-6FAA-5A61-3759-5A2F8282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D790F771-A6B7-981D-AB46-92F2832635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5A466C1A-F42B-CF3D-1679-A9B9316E9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30105A3E-5043-FA3A-0322-9478A193A0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6526F02C-BD4B-8621-8D9D-4989C63D2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0396E9A7-2464-95AD-3E15-DA64605885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E9F1E718-E1B6-FF3B-FC0A-6A8171B75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E068E26C-04AE-7A03-4D83-026C385C75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2D2E53C6-37DB-FF18-EBBA-F422585F0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F58F9829-7AFC-EF1B-A9FF-C08CD02815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28C2B3B3-C639-7CDC-C867-5A3CC5B2E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1D0E6E1E-5349-5424-D40F-03794A69DB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74B06480-45E6-C937-8BA1-31E0518B0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A0B920CF-E757-7209-4397-ABF0C8C5DB7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741E1639-7DE7-1B53-8E60-B874CE6CC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EDE1609A-494A-86BE-91C3-670A14E9FB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7791C1FE-0D42-A258-94E7-36FE8804B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BF8612B4-B581-29BD-F555-F123CF5B03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Text Box 2">
            <a:extLst>
              <a:ext uri="{FF2B5EF4-FFF2-40B4-BE49-F238E27FC236}">
                <a16:creationId xmlns:a16="http://schemas.microsoft.com/office/drawing/2014/main" id="{A7742F6B-B448-569F-4C8C-43329AA3F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BFBE22A8-72BE-A05A-9C03-EA0E37B99C6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F33D6D41-D69D-C012-6BB4-1776439B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7480CCD2-82C1-5BB5-34E3-F08D89A0E0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ABBB9ED1-C5F9-B706-D319-7108311A5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15DD049F-C9CB-A030-0D29-39FCE1F63C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1341A74D-D35E-6032-BC7E-6BB4A720F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478E2CE9-F5D0-EFF3-EAF2-41F492ED96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2415FCF1-5CFA-FF3B-B42D-FBBF475BF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A1F85F14-DEB0-4EC3-8250-F79D8C6FE5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87734384-1242-53AC-5BF4-BF9F8765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>
            <a:extLst>
              <a:ext uri="{FF2B5EF4-FFF2-40B4-BE49-F238E27FC236}">
                <a16:creationId xmlns:a16="http://schemas.microsoft.com/office/drawing/2014/main" id="{1BF0B20B-B649-5175-8AD6-1E9AF53C88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E2C14424-FC3D-B19C-ADAC-FC7B69E49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56046412-3D6A-9170-631C-8669A5A522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0FAFC4F2-51C9-3359-AF27-941936E04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>
            <a:extLst>
              <a:ext uri="{FF2B5EF4-FFF2-40B4-BE49-F238E27FC236}">
                <a16:creationId xmlns:a16="http://schemas.microsoft.com/office/drawing/2014/main" id="{F930F697-B770-F526-076B-51FE284297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2084A172-EEFB-A0F8-98C7-ED4C2FCD2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>
            <a:extLst>
              <a:ext uri="{FF2B5EF4-FFF2-40B4-BE49-F238E27FC236}">
                <a16:creationId xmlns:a16="http://schemas.microsoft.com/office/drawing/2014/main" id="{76E90909-3105-FD3D-D56C-EC61C20681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3EE862BF-7E53-A592-9120-B077C01D7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B7E25F67-ABB1-20B0-A6E4-50266139B1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6B9F6D5E-1286-FC76-1897-510CF621C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02251690-25D6-51EA-784C-04EDF4AFC7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4EB904BE-FC18-921B-0EBA-D1DA6B6B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51364FFF-12B2-9020-87B1-6E52F3D41D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4F63145A-C89B-BEFC-AB10-B1D6C716E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E4A3879A-1237-E581-DFDC-27E7D82D34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40920B3B-298A-E54D-4DDD-FE8ED2D91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CE3591C5-13AB-F79B-AC6F-A29C2016C6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Text Box 2">
            <a:extLst>
              <a:ext uri="{FF2B5EF4-FFF2-40B4-BE49-F238E27FC236}">
                <a16:creationId xmlns:a16="http://schemas.microsoft.com/office/drawing/2014/main" id="{90EFCB56-6B47-D909-85F3-02ED920E8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>
            <a:extLst>
              <a:ext uri="{FF2B5EF4-FFF2-40B4-BE49-F238E27FC236}">
                <a16:creationId xmlns:a16="http://schemas.microsoft.com/office/drawing/2014/main" id="{470CD16E-0D79-B431-44AB-5ECF6787B94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Text Box 2">
            <a:extLst>
              <a:ext uri="{FF2B5EF4-FFF2-40B4-BE49-F238E27FC236}">
                <a16:creationId xmlns:a16="http://schemas.microsoft.com/office/drawing/2014/main" id="{38FA0D26-784F-0CE3-581A-8F9C6922E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4442B300-408A-D170-EC0A-BD2189F750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11ACB2BD-7E11-553D-9265-032D5095C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6AF22F42-1AE5-9FD4-A5E6-581206BE19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F8A61251-F8D8-2405-4910-BFBE94C91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E8DDFF35-56E7-B511-3626-4A6E418E7F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FA9C92FB-A2A4-65DB-EF02-67BA68658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88CF351D-4332-7459-2C6F-2D46983802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FE86B253-3A67-0BAA-1B29-45DC6F7EE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>
            <a:extLst>
              <a:ext uri="{FF2B5EF4-FFF2-40B4-BE49-F238E27FC236}">
                <a16:creationId xmlns:a16="http://schemas.microsoft.com/office/drawing/2014/main" id="{E8C7265A-CA0A-42CF-1275-628F426B2C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Text Box 2">
            <a:extLst>
              <a:ext uri="{FF2B5EF4-FFF2-40B4-BE49-F238E27FC236}">
                <a16:creationId xmlns:a16="http://schemas.microsoft.com/office/drawing/2014/main" id="{1B393D25-FA8A-DCF9-8B5F-5DA4005F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>
            <a:extLst>
              <a:ext uri="{FF2B5EF4-FFF2-40B4-BE49-F238E27FC236}">
                <a16:creationId xmlns:a16="http://schemas.microsoft.com/office/drawing/2014/main" id="{425F4237-4FD5-EBFF-3B6C-DFBC677238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Text Box 2">
            <a:extLst>
              <a:ext uri="{FF2B5EF4-FFF2-40B4-BE49-F238E27FC236}">
                <a16:creationId xmlns:a16="http://schemas.microsoft.com/office/drawing/2014/main" id="{419A31FC-6BD5-010D-1F81-14FF097C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>
            <a:extLst>
              <a:ext uri="{FF2B5EF4-FFF2-40B4-BE49-F238E27FC236}">
                <a16:creationId xmlns:a16="http://schemas.microsoft.com/office/drawing/2014/main" id="{082C63EB-5A80-C9D9-1E60-32F65A1F4E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Text Box 2">
            <a:extLst>
              <a:ext uri="{FF2B5EF4-FFF2-40B4-BE49-F238E27FC236}">
                <a16:creationId xmlns:a16="http://schemas.microsoft.com/office/drawing/2014/main" id="{828EB3A2-2977-11CE-5631-02EC03ADA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>
            <a:extLst>
              <a:ext uri="{FF2B5EF4-FFF2-40B4-BE49-F238E27FC236}">
                <a16:creationId xmlns:a16="http://schemas.microsoft.com/office/drawing/2014/main" id="{4197439B-B6EF-D983-31EC-A798DEC698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372DD05C-0476-7BC7-31EC-10DB0DD5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DB670CA-96D5-0716-1A46-326089481C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6AE3D4EF-6505-8C4C-1713-4C4810A7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>
            <a:extLst>
              <a:ext uri="{FF2B5EF4-FFF2-40B4-BE49-F238E27FC236}">
                <a16:creationId xmlns:a16="http://schemas.microsoft.com/office/drawing/2014/main" id="{DBFBF6B7-A891-F0C9-D30F-DFB30AF72F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Text Box 2">
            <a:extLst>
              <a:ext uri="{FF2B5EF4-FFF2-40B4-BE49-F238E27FC236}">
                <a16:creationId xmlns:a16="http://schemas.microsoft.com/office/drawing/2014/main" id="{1984DFAA-84D3-7BC4-895A-FC133C79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>
            <a:extLst>
              <a:ext uri="{FF2B5EF4-FFF2-40B4-BE49-F238E27FC236}">
                <a16:creationId xmlns:a16="http://schemas.microsoft.com/office/drawing/2014/main" id="{33802AD6-A6AD-94D5-A478-C7E55C021D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Text Box 2">
            <a:extLst>
              <a:ext uri="{FF2B5EF4-FFF2-40B4-BE49-F238E27FC236}">
                <a16:creationId xmlns:a16="http://schemas.microsoft.com/office/drawing/2014/main" id="{91A7DA57-DBD7-DFCA-F01A-DBC24A5D5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0EB7306A-17F6-EBC8-7544-75A9F26FB9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Text Box 2">
            <a:extLst>
              <a:ext uri="{FF2B5EF4-FFF2-40B4-BE49-F238E27FC236}">
                <a16:creationId xmlns:a16="http://schemas.microsoft.com/office/drawing/2014/main" id="{63028AB1-3039-8787-AF30-4D2D4B951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>
            <a:extLst>
              <a:ext uri="{FF2B5EF4-FFF2-40B4-BE49-F238E27FC236}">
                <a16:creationId xmlns:a16="http://schemas.microsoft.com/office/drawing/2014/main" id="{98973877-6C43-A74C-BD55-BC36662CF9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Text Box 2">
            <a:extLst>
              <a:ext uri="{FF2B5EF4-FFF2-40B4-BE49-F238E27FC236}">
                <a16:creationId xmlns:a16="http://schemas.microsoft.com/office/drawing/2014/main" id="{F24E5F8C-A730-F81B-64AC-B37C042C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4E62E7E0-A604-EF2F-69A6-C59B3C0799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Text Box 2">
            <a:extLst>
              <a:ext uri="{FF2B5EF4-FFF2-40B4-BE49-F238E27FC236}">
                <a16:creationId xmlns:a16="http://schemas.microsoft.com/office/drawing/2014/main" id="{7AE97C34-9392-AE4D-5F7F-75CCB19ED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>
            <a:extLst>
              <a:ext uri="{FF2B5EF4-FFF2-40B4-BE49-F238E27FC236}">
                <a16:creationId xmlns:a16="http://schemas.microsoft.com/office/drawing/2014/main" id="{F74C0402-3C18-77D8-F9E7-A31519F895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Text Box 2">
            <a:extLst>
              <a:ext uri="{FF2B5EF4-FFF2-40B4-BE49-F238E27FC236}">
                <a16:creationId xmlns:a16="http://schemas.microsoft.com/office/drawing/2014/main" id="{981A1840-E548-9E6C-7B59-17C26690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>
            <a:extLst>
              <a:ext uri="{FF2B5EF4-FFF2-40B4-BE49-F238E27FC236}">
                <a16:creationId xmlns:a16="http://schemas.microsoft.com/office/drawing/2014/main" id="{94FCAD70-42D4-46E8-41A8-BE92BF628B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Text Box 2">
            <a:extLst>
              <a:ext uri="{FF2B5EF4-FFF2-40B4-BE49-F238E27FC236}">
                <a16:creationId xmlns:a16="http://schemas.microsoft.com/office/drawing/2014/main" id="{4E7183C6-99AD-FE4A-276A-AEB95D83D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>
            <a:extLst>
              <a:ext uri="{FF2B5EF4-FFF2-40B4-BE49-F238E27FC236}">
                <a16:creationId xmlns:a16="http://schemas.microsoft.com/office/drawing/2014/main" id="{DB9F817F-9ACD-5D69-1F4B-F4211D5BC5E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Text Box 2">
            <a:extLst>
              <a:ext uri="{FF2B5EF4-FFF2-40B4-BE49-F238E27FC236}">
                <a16:creationId xmlns:a16="http://schemas.microsoft.com/office/drawing/2014/main" id="{C1755BAA-B696-01C0-3A5E-2DC41D2E3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>
            <a:extLst>
              <a:ext uri="{FF2B5EF4-FFF2-40B4-BE49-F238E27FC236}">
                <a16:creationId xmlns:a16="http://schemas.microsoft.com/office/drawing/2014/main" id="{B0B22B5F-FEDA-B77E-1415-C1C639C491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Text Box 2">
            <a:extLst>
              <a:ext uri="{FF2B5EF4-FFF2-40B4-BE49-F238E27FC236}">
                <a16:creationId xmlns:a16="http://schemas.microsoft.com/office/drawing/2014/main" id="{2B5D33CF-1CB6-CB09-3492-FD0EFD2EB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>
            <a:extLst>
              <a:ext uri="{FF2B5EF4-FFF2-40B4-BE49-F238E27FC236}">
                <a16:creationId xmlns:a16="http://schemas.microsoft.com/office/drawing/2014/main" id="{C74C7C55-9CF8-AC25-F8A4-C8E8FA1E2A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Text Box 2">
            <a:extLst>
              <a:ext uri="{FF2B5EF4-FFF2-40B4-BE49-F238E27FC236}">
                <a16:creationId xmlns:a16="http://schemas.microsoft.com/office/drawing/2014/main" id="{692D712F-2CF2-949D-5B83-6BBCEAAB3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76817472-DEA0-0D2F-ACA5-DB4E76E6FE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601CEC84-E0A8-84DA-EC42-57D82997C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>
            <a:extLst>
              <a:ext uri="{FF2B5EF4-FFF2-40B4-BE49-F238E27FC236}">
                <a16:creationId xmlns:a16="http://schemas.microsoft.com/office/drawing/2014/main" id="{1EF99223-BD00-0B64-DA61-B79A1C1627F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Text Box 2">
            <a:extLst>
              <a:ext uri="{FF2B5EF4-FFF2-40B4-BE49-F238E27FC236}">
                <a16:creationId xmlns:a16="http://schemas.microsoft.com/office/drawing/2014/main" id="{7F124092-FB0F-7A9A-FD73-14AB93AE2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>
            <a:extLst>
              <a:ext uri="{FF2B5EF4-FFF2-40B4-BE49-F238E27FC236}">
                <a16:creationId xmlns:a16="http://schemas.microsoft.com/office/drawing/2014/main" id="{65931E77-A222-4093-5BFA-418728735B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Text Box 2">
            <a:extLst>
              <a:ext uri="{FF2B5EF4-FFF2-40B4-BE49-F238E27FC236}">
                <a16:creationId xmlns:a16="http://schemas.microsoft.com/office/drawing/2014/main" id="{B0359F9E-FF33-06E6-B77C-5AFB231C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>
            <a:extLst>
              <a:ext uri="{FF2B5EF4-FFF2-40B4-BE49-F238E27FC236}">
                <a16:creationId xmlns:a16="http://schemas.microsoft.com/office/drawing/2014/main" id="{18F23985-80BD-02B7-3264-15F8807538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Text Box 2">
            <a:extLst>
              <a:ext uri="{FF2B5EF4-FFF2-40B4-BE49-F238E27FC236}">
                <a16:creationId xmlns:a16="http://schemas.microsoft.com/office/drawing/2014/main" id="{A5792AF5-8629-1272-BAA9-7A52AFA5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>
            <a:extLst>
              <a:ext uri="{FF2B5EF4-FFF2-40B4-BE49-F238E27FC236}">
                <a16:creationId xmlns:a16="http://schemas.microsoft.com/office/drawing/2014/main" id="{04C7B3F8-5E8B-43A9-A162-04E7E10174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Text Box 2">
            <a:extLst>
              <a:ext uri="{FF2B5EF4-FFF2-40B4-BE49-F238E27FC236}">
                <a16:creationId xmlns:a16="http://schemas.microsoft.com/office/drawing/2014/main" id="{68597E87-FA92-A991-C0DE-1905A85F2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>
            <a:extLst>
              <a:ext uri="{FF2B5EF4-FFF2-40B4-BE49-F238E27FC236}">
                <a16:creationId xmlns:a16="http://schemas.microsoft.com/office/drawing/2014/main" id="{07502C38-92A4-DDEB-257F-6DC35B7EDC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Text Box 2">
            <a:extLst>
              <a:ext uri="{FF2B5EF4-FFF2-40B4-BE49-F238E27FC236}">
                <a16:creationId xmlns:a16="http://schemas.microsoft.com/office/drawing/2014/main" id="{6BFB4A94-E75B-3BD7-B256-1B670A76E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>
            <a:extLst>
              <a:ext uri="{FF2B5EF4-FFF2-40B4-BE49-F238E27FC236}">
                <a16:creationId xmlns:a16="http://schemas.microsoft.com/office/drawing/2014/main" id="{CC531CE3-04E7-7A9D-9D45-9FFF4FFCE4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Text Box 2">
            <a:extLst>
              <a:ext uri="{FF2B5EF4-FFF2-40B4-BE49-F238E27FC236}">
                <a16:creationId xmlns:a16="http://schemas.microsoft.com/office/drawing/2014/main" id="{86D619B4-85ED-7D61-CFD7-199E088DA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>
            <a:extLst>
              <a:ext uri="{FF2B5EF4-FFF2-40B4-BE49-F238E27FC236}">
                <a16:creationId xmlns:a16="http://schemas.microsoft.com/office/drawing/2014/main" id="{03296DC3-B58C-C5B9-43BE-9FE85F685F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Text Box 2">
            <a:extLst>
              <a:ext uri="{FF2B5EF4-FFF2-40B4-BE49-F238E27FC236}">
                <a16:creationId xmlns:a16="http://schemas.microsoft.com/office/drawing/2014/main" id="{2F903D3D-B2AA-D973-8F01-7F7188FF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>
            <a:extLst>
              <a:ext uri="{FF2B5EF4-FFF2-40B4-BE49-F238E27FC236}">
                <a16:creationId xmlns:a16="http://schemas.microsoft.com/office/drawing/2014/main" id="{E1B60A46-5151-6BD5-DD61-A3AE00403A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Text Box 2">
            <a:extLst>
              <a:ext uri="{FF2B5EF4-FFF2-40B4-BE49-F238E27FC236}">
                <a16:creationId xmlns:a16="http://schemas.microsoft.com/office/drawing/2014/main" id="{6913D86D-1498-7FE6-73CD-4AD9A7114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>
            <a:extLst>
              <a:ext uri="{FF2B5EF4-FFF2-40B4-BE49-F238E27FC236}">
                <a16:creationId xmlns:a16="http://schemas.microsoft.com/office/drawing/2014/main" id="{60AF3650-AE49-D1E3-0B20-8ED889F13F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Text Box 2">
            <a:extLst>
              <a:ext uri="{FF2B5EF4-FFF2-40B4-BE49-F238E27FC236}">
                <a16:creationId xmlns:a16="http://schemas.microsoft.com/office/drawing/2014/main" id="{264EBB36-6F2D-5653-F6D0-99E8535CE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>
            <a:extLst>
              <a:ext uri="{FF2B5EF4-FFF2-40B4-BE49-F238E27FC236}">
                <a16:creationId xmlns:a16="http://schemas.microsoft.com/office/drawing/2014/main" id="{5F122912-2282-6E50-F2C7-125FFE6287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Text Box 2">
            <a:extLst>
              <a:ext uri="{FF2B5EF4-FFF2-40B4-BE49-F238E27FC236}">
                <a16:creationId xmlns:a16="http://schemas.microsoft.com/office/drawing/2014/main" id="{0082A018-8C0B-0044-EDF5-08A0FB28D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669F0217-81F9-3818-335A-3D3DE2FBF7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86109374-2780-7063-0F36-E8FC12268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>
            <a:extLst>
              <a:ext uri="{FF2B5EF4-FFF2-40B4-BE49-F238E27FC236}">
                <a16:creationId xmlns:a16="http://schemas.microsoft.com/office/drawing/2014/main" id="{D9B416F1-EBF1-3337-405B-CEF402BBEB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Text Box 2">
            <a:extLst>
              <a:ext uri="{FF2B5EF4-FFF2-40B4-BE49-F238E27FC236}">
                <a16:creationId xmlns:a16="http://schemas.microsoft.com/office/drawing/2014/main" id="{8B35B352-DBCF-070E-7276-6A7A89135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>
            <a:extLst>
              <a:ext uri="{FF2B5EF4-FFF2-40B4-BE49-F238E27FC236}">
                <a16:creationId xmlns:a16="http://schemas.microsoft.com/office/drawing/2014/main" id="{4857077B-3963-C135-7E1D-343F5558F8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Text Box 2">
            <a:extLst>
              <a:ext uri="{FF2B5EF4-FFF2-40B4-BE49-F238E27FC236}">
                <a16:creationId xmlns:a16="http://schemas.microsoft.com/office/drawing/2014/main" id="{1DC1CF67-4C71-FB83-DB23-DFDCA43D4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>
            <a:extLst>
              <a:ext uri="{FF2B5EF4-FFF2-40B4-BE49-F238E27FC236}">
                <a16:creationId xmlns:a16="http://schemas.microsoft.com/office/drawing/2014/main" id="{B0F18617-F4DA-1767-3EA0-079639B8E6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Text Box 2">
            <a:extLst>
              <a:ext uri="{FF2B5EF4-FFF2-40B4-BE49-F238E27FC236}">
                <a16:creationId xmlns:a16="http://schemas.microsoft.com/office/drawing/2014/main" id="{1B803F25-064F-9DB8-72E4-873976D8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>
            <a:extLst>
              <a:ext uri="{FF2B5EF4-FFF2-40B4-BE49-F238E27FC236}">
                <a16:creationId xmlns:a16="http://schemas.microsoft.com/office/drawing/2014/main" id="{259D00E7-78DE-F606-955D-DDECDC176D7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Text Box 2">
            <a:extLst>
              <a:ext uri="{FF2B5EF4-FFF2-40B4-BE49-F238E27FC236}">
                <a16:creationId xmlns:a16="http://schemas.microsoft.com/office/drawing/2014/main" id="{F0D7E4D0-36D5-769B-478F-BAF3EFA67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>
            <a:extLst>
              <a:ext uri="{FF2B5EF4-FFF2-40B4-BE49-F238E27FC236}">
                <a16:creationId xmlns:a16="http://schemas.microsoft.com/office/drawing/2014/main" id="{32A9FFB3-EA93-7803-9C96-A9FF1F37A5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Text Box 2">
            <a:extLst>
              <a:ext uri="{FF2B5EF4-FFF2-40B4-BE49-F238E27FC236}">
                <a16:creationId xmlns:a16="http://schemas.microsoft.com/office/drawing/2014/main" id="{DDB138E3-788F-4390-F53D-5CA37345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>
            <a:extLst>
              <a:ext uri="{FF2B5EF4-FFF2-40B4-BE49-F238E27FC236}">
                <a16:creationId xmlns:a16="http://schemas.microsoft.com/office/drawing/2014/main" id="{8F096BAF-7267-D8F8-7B0C-D9818B8389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Text Box 2">
            <a:extLst>
              <a:ext uri="{FF2B5EF4-FFF2-40B4-BE49-F238E27FC236}">
                <a16:creationId xmlns:a16="http://schemas.microsoft.com/office/drawing/2014/main" id="{1C1C71D0-F227-189B-DE98-FE14A3505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>
            <a:extLst>
              <a:ext uri="{FF2B5EF4-FFF2-40B4-BE49-F238E27FC236}">
                <a16:creationId xmlns:a16="http://schemas.microsoft.com/office/drawing/2014/main" id="{E0278AB4-9414-F133-3770-7964ACB981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Text Box 2">
            <a:extLst>
              <a:ext uri="{FF2B5EF4-FFF2-40B4-BE49-F238E27FC236}">
                <a16:creationId xmlns:a16="http://schemas.microsoft.com/office/drawing/2014/main" id="{252D1AB7-B304-8238-3CAA-06027FEDF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>
            <a:extLst>
              <a:ext uri="{FF2B5EF4-FFF2-40B4-BE49-F238E27FC236}">
                <a16:creationId xmlns:a16="http://schemas.microsoft.com/office/drawing/2014/main" id="{0FE52EE3-96A5-1A98-26D9-31C7847F1A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Text Box 2">
            <a:extLst>
              <a:ext uri="{FF2B5EF4-FFF2-40B4-BE49-F238E27FC236}">
                <a16:creationId xmlns:a16="http://schemas.microsoft.com/office/drawing/2014/main" id="{D2BB5ECE-9682-0143-027B-B5763C40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">
            <a:extLst>
              <a:ext uri="{FF2B5EF4-FFF2-40B4-BE49-F238E27FC236}">
                <a16:creationId xmlns:a16="http://schemas.microsoft.com/office/drawing/2014/main" id="{B64590C7-8B3B-2534-A03C-F719D33589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Text Box 2">
            <a:extLst>
              <a:ext uri="{FF2B5EF4-FFF2-40B4-BE49-F238E27FC236}">
                <a16:creationId xmlns:a16="http://schemas.microsoft.com/office/drawing/2014/main" id="{39CAA131-87C7-B1B4-6184-1CFA2E8D6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">
            <a:extLst>
              <a:ext uri="{FF2B5EF4-FFF2-40B4-BE49-F238E27FC236}">
                <a16:creationId xmlns:a16="http://schemas.microsoft.com/office/drawing/2014/main" id="{A4774CD1-026F-1A0A-619C-45917EA29C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Text Box 2">
            <a:extLst>
              <a:ext uri="{FF2B5EF4-FFF2-40B4-BE49-F238E27FC236}">
                <a16:creationId xmlns:a16="http://schemas.microsoft.com/office/drawing/2014/main" id="{3BFA7819-8B1E-DCF9-DD10-1167B4A8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E542433E-9338-C14D-9781-F84CC2ED8B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8C70E5BB-764F-1ACD-B1C3-414A92D3E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5B032C60-EBEA-3DB3-4FFD-131844C3F2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0CBA37E8-3D17-3A69-8089-191332091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7DDFB442-B2B6-76B5-3C1F-9E5FDFAAB3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51D0E270-6A29-652B-ECA7-346FE4DE9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5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523875"/>
            <a:ext cx="1949450" cy="56070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523875"/>
            <a:ext cx="5700712" cy="56070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7EAE-EE4F-381B-89C6-A51B8297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E3FB8-D355-B347-8AE2-32F6B4CCB1EA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3272-1DFE-8042-CA6B-63A0A410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6E6C-B3EE-8E16-A62E-3124828A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7BE53-ED4A-C243-8A3D-FB83F84983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91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068C-0C49-CFED-6E55-ACAF9C88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AE3ED-F830-1746-8E90-13390B3E2AF1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483A-69E6-3208-691C-ECDB5F63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89225-4EEB-A60F-86A8-D77E32E9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FA613-97FD-924A-83D2-4010775506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4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DEF1C-781F-3633-D392-9A4A5D77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6A954-A85A-4249-AD0E-950084366B8C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D7AF5-5F31-51D0-7548-3741733F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5447B-083E-5BC2-B950-A1FFCAC7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35ADD-5CDB-F948-9A8D-8C5BC4EE9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C79EC8-B841-6408-7B64-40D4BAD8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60D0-545A-A249-A075-AD9EB951B187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B0DAAC-EFB9-41D3-6367-B27F8C948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2CF983-79B8-FF55-F0E4-DAB14B53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A108A-CB96-9940-B4AA-3D8CBAE7C1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9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978D43B-CB8F-1751-2BBA-86F8180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8C19A-6F7E-BD4F-85AB-9F416C117527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CC4A9D3-21F5-B845-B307-63C6D395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C2F0B5-FD9F-6100-3F42-599DC3F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7F40E-F64A-B141-9CE6-1FB7479BE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12A36B5-0174-3A17-F949-38548AB3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9F5D1-4AE2-BC42-9B68-21BD05493760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74D316A-0554-8697-6DF4-22CE2756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BD28589-1F54-C4BE-CF4C-7E60FE41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C72DB-9443-714A-831A-0805584E2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99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4C54E5-A752-6B9C-81EB-95BDED08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2B713-3D68-0641-85BE-B604306A89C2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1A14F8-FC02-AE6C-405C-F2F75245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7A233F-35A1-5834-274C-5746950A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934B4-D3A9-4240-A02F-9C2A43C3A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93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A464A85-98F2-ECE1-E252-4F910A2F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FADE7-BC1A-3243-8C5D-E821EE95722C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FF46F5-B391-1D07-24B5-749A4F3F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6ED25-F041-BC7C-2F99-D4A43BA3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77731-CFBD-B74E-995A-7F7E63F34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56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37FC3CE-B91B-3B66-1103-993307B9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F339C-42F6-1E43-BB8C-66B694139AA3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295EFA6-4DF6-75D7-F87D-B660C55C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B7297C-40CB-EAB5-7637-189891B0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5C912-E8BE-FD41-AEDA-477ECA3E6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20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CC36-0608-2113-6162-D300A4DF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0E9D0-26A5-D44D-9B44-B09451F9B7B7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6540-4B1C-CFC5-8C85-BFA429D2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7F4C-CDB0-58B2-6B4A-C1C9687C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D8516-B138-0D45-BFB9-59E60DBCE3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1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A5353-0E71-44A4-B7A2-C838BFF2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D2213-24B5-1345-98AB-1E8D82D0B564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5A436-EB86-F416-0390-74A0C50C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9833-64E2-E797-3A2F-0BAFF1B9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04424-5A93-0A47-BE85-CAF60F73D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4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84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12" cy="41132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17713"/>
            <a:ext cx="3810000" cy="41132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3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95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451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1">
            <a:extLst>
              <a:ext uri="{FF2B5EF4-FFF2-40B4-BE49-F238E27FC236}">
                <a16:creationId xmlns:a16="http://schemas.microsoft.com/office/drawing/2014/main" id="{B38D7C89-67F8-BDE1-684B-448251D2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6562" cy="473075"/>
          </a:xfrm>
          <a:prstGeom prst="roundRect">
            <a:avLst>
              <a:gd name="adj" fmla="val 361"/>
            </a:avLst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AutoShape 2">
            <a:extLst>
              <a:ext uri="{FF2B5EF4-FFF2-40B4-BE49-F238E27FC236}">
                <a16:creationId xmlns:a16="http://schemas.microsoft.com/office/drawing/2014/main" id="{6812985E-70BA-3F77-564F-C2E6FEC5E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7025" cy="473075"/>
          </a:xfrm>
          <a:prstGeom prst="roundRect">
            <a:avLst>
              <a:gd name="adj" fmla="val 481"/>
            </a:avLst>
          </a:prstGeom>
          <a:gradFill rotWithShape="0">
            <a:gsLst>
              <a:gs pos="0">
                <a:srgbClr val="FFCF01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8" name="AutoShape 3">
            <a:extLst>
              <a:ext uri="{FF2B5EF4-FFF2-40B4-BE49-F238E27FC236}">
                <a16:creationId xmlns:a16="http://schemas.microsoft.com/office/drawing/2014/main" id="{7D388E5C-A7B6-AF1B-804B-C80CD03B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0687" cy="473075"/>
          </a:xfrm>
          <a:prstGeom prst="roundRect">
            <a:avLst>
              <a:gd name="adj" fmla="val 375"/>
            </a:avLst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9" name="AutoShape 4">
            <a:extLst>
              <a:ext uri="{FF2B5EF4-FFF2-40B4-BE49-F238E27FC236}">
                <a16:creationId xmlns:a16="http://schemas.microsoft.com/office/drawing/2014/main" id="{B263DBB1-CDA3-3EF8-43C1-F142B980D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6713" cy="473075"/>
          </a:xfrm>
          <a:prstGeom prst="roundRect">
            <a:avLst>
              <a:gd name="adj" fmla="val 431"/>
            </a:avLst>
          </a:prstGeom>
          <a:gradFill rotWithShape="0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0" name="AutoShape 5">
            <a:extLst>
              <a:ext uri="{FF2B5EF4-FFF2-40B4-BE49-F238E27FC236}">
                <a16:creationId xmlns:a16="http://schemas.microsoft.com/office/drawing/2014/main" id="{6C7E6E0B-E1EF-AC7C-E12D-A320BCF5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58800" cy="420688"/>
          </a:xfrm>
          <a:prstGeom prst="roundRect">
            <a:avLst>
              <a:gd name="adj" fmla="val 375"/>
            </a:avLst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1" name="AutoShape 6">
            <a:extLst>
              <a:ext uri="{FF2B5EF4-FFF2-40B4-BE49-F238E27FC236}">
                <a16:creationId xmlns:a16="http://schemas.microsoft.com/office/drawing/2014/main" id="{3AC599E0-7155-C0BC-F832-F4537EEC6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0163" cy="1050925"/>
          </a:xfrm>
          <a:prstGeom prst="roundRect">
            <a:avLst>
              <a:gd name="adj" fmla="val 5000"/>
            </a:avLst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2" name="AutoShape 7">
            <a:extLst>
              <a:ext uri="{FF2B5EF4-FFF2-40B4-BE49-F238E27FC236}">
                <a16:creationId xmlns:a16="http://schemas.microsoft.com/office/drawing/2014/main" id="{2DC2E135-9B6B-737C-8E9E-49242D0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4837" cy="30163"/>
          </a:xfrm>
          <a:prstGeom prst="roundRect">
            <a:avLst>
              <a:gd name="adj" fmla="val 5000"/>
            </a:avLst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A5AC47C6-A2F8-37FF-8FF8-A4BC80E6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30938"/>
            <a:ext cx="19034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6074D943-9593-40EE-DA4F-FE315A62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230938"/>
            <a:ext cx="28940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5" name="Text Box 10">
            <a:extLst>
              <a:ext uri="{FF2B5EF4-FFF2-40B4-BE49-F238E27FC236}">
                <a16:creationId xmlns:a16="http://schemas.microsoft.com/office/drawing/2014/main" id="{6276923D-5F12-D8B3-F87B-F04F780BF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230938"/>
            <a:ext cx="19034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36" name="Rectangle 11">
            <a:extLst>
              <a:ext uri="{FF2B5EF4-FFF2-40B4-BE49-F238E27FC236}">
                <a16:creationId xmlns:a16="http://schemas.microsoft.com/office/drawing/2014/main" id="{41056537-A776-DA0A-8138-68D448C70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523875"/>
            <a:ext cx="7791450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7" name="Rectangle 12">
            <a:extLst>
              <a:ext uri="{FF2B5EF4-FFF2-40B4-BE49-F238E27FC236}">
                <a16:creationId xmlns:a16="http://schemas.microsoft.com/office/drawing/2014/main" id="{34809BCD-6CB0-DCC0-5BF3-9596728FD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0812" cy="411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>
          <a:solidFill>
            <a:srgbClr val="333399"/>
          </a:solidFill>
          <a:latin typeface="Tahoma" panose="020B0604030504040204" pitchFamily="34" charset="0"/>
        </a:defRPr>
      </a:lvl2pPr>
      <a:lvl3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>
          <a:solidFill>
            <a:srgbClr val="333399"/>
          </a:solidFill>
          <a:latin typeface="Tahoma" panose="020B0604030504040204" pitchFamily="34" charset="0"/>
        </a:defRPr>
      </a:lvl3pPr>
      <a:lvl4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>
          <a:solidFill>
            <a:srgbClr val="333399"/>
          </a:solidFill>
          <a:latin typeface="Tahoma" panose="020B0604030504040204" pitchFamily="34" charset="0"/>
        </a:defRPr>
      </a:lvl4pPr>
      <a:lvl5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>
          <a:solidFill>
            <a:srgbClr val="333399"/>
          </a:solidFill>
          <a:latin typeface="Tahoma" panose="020B0604030504040204" pitchFamily="34" charset="0"/>
        </a:defRPr>
      </a:lvl5pPr>
      <a:lvl6pPr marL="8001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>
          <a:solidFill>
            <a:srgbClr val="333399"/>
          </a:solidFill>
          <a:latin typeface="Tahoma" panose="020B0604030504040204" pitchFamily="34" charset="0"/>
        </a:defRPr>
      </a:lvl6pPr>
      <a:lvl7pPr marL="12573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>
          <a:solidFill>
            <a:srgbClr val="333399"/>
          </a:solidFill>
          <a:latin typeface="Tahoma" panose="020B0604030504040204" pitchFamily="34" charset="0"/>
        </a:defRPr>
      </a:lvl7pPr>
      <a:lvl8pPr marL="17145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>
          <a:solidFill>
            <a:srgbClr val="333399"/>
          </a:solidFill>
          <a:latin typeface="Tahoma" panose="020B0604030504040204" pitchFamily="34" charset="0"/>
        </a:defRPr>
      </a:lvl8pPr>
      <a:lvl9pPr marL="21717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4400">
          <a:solidFill>
            <a:srgbClr val="333399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3333CC"/>
        </a:buClr>
        <a:buSzPct val="60000"/>
        <a:buFont typeface="StarBats" charset="0"/>
        <a:buChar char="$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0000"/>
        </a:buClr>
        <a:buSzPct val="55000"/>
        <a:buFont typeface="StarBats" charset="0"/>
        <a:buChar char="$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3333CC"/>
        </a:buClr>
        <a:buSzPct val="50000"/>
        <a:buFont typeface="StarBats" charset="0"/>
        <a:buChar char="$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CF01"/>
        </a:buClr>
        <a:buSzPct val="55000"/>
        <a:buFont typeface="StarBats" charset="0"/>
        <a:buChar char="$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E4A8"/>
        </a:buClr>
        <a:buSzPct val="50000"/>
        <a:buFont typeface="StarBats" charset="0"/>
        <a:buChar char="$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Placeholder 1">
            <a:extLst>
              <a:ext uri="{FF2B5EF4-FFF2-40B4-BE49-F238E27FC236}">
                <a16:creationId xmlns:a16="http://schemas.microsoft.com/office/drawing/2014/main" id="{E70EC7EE-8FCF-13DC-6E15-33E0F30D2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44387" name="Text Placeholder 2">
            <a:extLst>
              <a:ext uri="{FF2B5EF4-FFF2-40B4-BE49-F238E27FC236}">
                <a16:creationId xmlns:a16="http://schemas.microsoft.com/office/drawing/2014/main" id="{1D67FFDD-8F28-34AC-B82D-141248D48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EAA2-21D4-5F29-8F5B-E323D0828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6B325C-5393-E743-A28C-E375238886F4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BE9F-68C7-137B-BDFD-21966B964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BBB4-9E21-6814-3079-2BF2ACD0D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5FA3A1-7012-754D-BB0E-FDC88CF13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4827F-2F82-067E-7D17-113A3A751D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4D2DAA7-929A-8A48-94CA-3AA3C0ACFF44}" type="datetimeFigureOut">
              <a:rPr lang="en-US"/>
              <a:pPr>
                <a:defRPr/>
              </a:pPr>
              <a:t>1/13/25</a:t>
            </a:fld>
            <a:endParaRPr lang="en-US"/>
          </a:p>
        </p:txBody>
      </p:sp>
      <p:sp>
        <p:nvSpPr>
          <p:cNvPr id="3074" name="Rectangle 1">
            <a:extLst>
              <a:ext uri="{FF2B5EF4-FFF2-40B4-BE49-F238E27FC236}">
                <a16:creationId xmlns:a16="http://schemas.microsoft.com/office/drawing/2014/main" id="{2F481B43-B6E7-9211-07E4-8799EA0F1E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171700"/>
            <a:ext cx="7720013" cy="2540000"/>
          </a:xfrm>
        </p:spPr>
        <p:txBody>
          <a:bodyPr lIns="18000" tIns="46800" rIns="18000" bIns="46800"/>
          <a:lstStyle/>
          <a:p>
            <a:pPr marL="342900" indent="-342900" algn="ctr" eaLnBrk="0" hangingPunct="0">
              <a:lnSpc>
                <a:spcPct val="85000"/>
              </a:lnSpc>
              <a:spcBef>
                <a:spcPts val="1350"/>
              </a:spcBef>
            </a:pPr>
            <a:r>
              <a:rPr lang="en-GB" altLang="en-US" sz="6000">
                <a:solidFill>
                  <a:srgbClr val="333399"/>
                </a:solidFill>
                <a:latin typeface="Tahoma" panose="020B0604030504040204" pitchFamily="34" charset="0"/>
              </a:rPr>
              <a:t>Software Reliability </a:t>
            </a:r>
            <a:r>
              <a:rPr lang="en-GB" altLang="en-US" sz="3200">
                <a:solidFill>
                  <a:srgbClr val="333399"/>
                </a:solidFill>
                <a:latin typeface="Tahoma" panose="020B0604030504040204" pitchFamily="34" charset="0"/>
              </a:rPr>
              <a:t>(Lecture 13)</a:t>
            </a:r>
            <a:br>
              <a:rPr lang="en-GB" altLang="en-US" sz="6000">
                <a:solidFill>
                  <a:srgbClr val="333399"/>
                </a:solidFill>
                <a:latin typeface="Tahoma" panose="020B0604030504040204" pitchFamily="34" charset="0"/>
              </a:rPr>
            </a:br>
            <a:endParaRPr lang="en-GB" altLang="en-US" sz="6000">
              <a:solidFill>
                <a:srgbClr val="333399"/>
              </a:solidFill>
              <a:latin typeface="Tahoma" panose="020B0604030504040204" pitchFamily="34" charset="0"/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E1882580-8324-7EE0-D89F-1B2CF81F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57600"/>
            <a:ext cx="6399213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/>
          <a:lstStyle>
            <a:lvl1pPr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0400" algn="l"/>
                <a:tab pos="1524000" algn="l"/>
                <a:tab pos="2387600" algn="l"/>
                <a:tab pos="3251200" algn="l"/>
                <a:tab pos="4116388" algn="l"/>
                <a:tab pos="4979988" algn="l"/>
                <a:tab pos="5843588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ts val="1088"/>
              </a:spcBef>
            </a:pPr>
            <a:r>
              <a:rPr lang="en-GB" altLang="en-US" sz="4800"/>
              <a:t>Dr. R. Mall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6189E5DE-D480-B47F-8227-08049F5D1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Effect of 90-10 Rule on Software  Reliability 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BF96EEAC-1584-5047-47D6-82ED8A666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7213" cy="4170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Least used 90% statements: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called </a:t>
            </a:r>
            <a:r>
              <a:rPr lang="en-GB" altLang="en-US" sz="3200">
                <a:solidFill>
                  <a:srgbClr val="0000CC"/>
                </a:solidFill>
              </a:rPr>
              <a:t>non-core</a:t>
            </a:r>
            <a:r>
              <a:rPr lang="en-GB" altLang="en-US" sz="3200"/>
              <a:t>  are executed only during 10% of the total execution time.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It  may not be very surprising then: 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removing 60% defects from least used parts would lead to only about 3% improvement to product reliability</a:t>
            </a:r>
            <a:r>
              <a:rPr lang="en-GB" altLang="en-US" sz="320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4387E993-6ACE-8632-6986-A1F5C2363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Difficulty in Software  Reliability Measurement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E2CF6B9C-1973-647A-4106-BD708C2D7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Reliability improvements from correction of a  single error: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depends on whether the error  belongs to the core or the non-core part of the program</a:t>
            </a:r>
            <a:r>
              <a:rPr lang="en-GB" altLang="en-US" sz="360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461D6035-F725-C720-553D-F1C825F82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Difficulty in Software  Reliability Measurement (2)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F43090C-3303-28F1-6839-37717180D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1000"/>
              </a:spcBef>
            </a:pPr>
            <a:r>
              <a:rPr lang="en-GB" altLang="en-US" sz="4400"/>
              <a:t>The perceived reliability depends to a large extent upon: </a:t>
            </a:r>
          </a:p>
          <a:p>
            <a:pPr lvl="1"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how the product is used, </a:t>
            </a:r>
          </a:p>
          <a:p>
            <a:pPr lvl="1"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In technical terms on its </a:t>
            </a:r>
            <a:r>
              <a:rPr lang="en-GB" altLang="en-US" sz="4000">
                <a:solidFill>
                  <a:srgbClr val="0000CC"/>
                </a:solidFill>
              </a:rPr>
              <a:t>operation profile.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3DDDEF01-250E-380E-846A-279B9114B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725"/>
              </a:spcBef>
            </a:pPr>
            <a:r>
              <a:rPr lang="en-GB" altLang="en-US" sz="3200" b="1"/>
              <a:t>Effect of Operational Profile on Software  Reliability Measurement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70BE9D-0A8F-D13E-9449-30C3001F0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 sz="4400"/>
              <a:t>If we select input data: 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 sz="4000"/>
              <a:t>only  “correctly” implemented  functions are executed, </a:t>
            </a:r>
          </a:p>
          <a:p>
            <a:pPr lvl="2">
              <a:lnSpc>
                <a:spcPct val="76000"/>
              </a:lnSpc>
              <a:spcBef>
                <a:spcPct val="0"/>
              </a:spcBef>
            </a:pPr>
            <a:r>
              <a:rPr lang="en-GB" altLang="en-US" sz="3600"/>
              <a:t>none of the errors will be exposed</a:t>
            </a:r>
          </a:p>
          <a:p>
            <a:pPr lvl="2">
              <a:lnSpc>
                <a:spcPct val="76000"/>
              </a:lnSpc>
              <a:spcBef>
                <a:spcPct val="0"/>
              </a:spcBef>
            </a:pPr>
            <a:r>
              <a:rPr lang="en-GB" altLang="en-US" sz="3600"/>
              <a:t>perceived reliability of the product will be high.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321B8637-F27B-9A9E-B465-87AF2E110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725"/>
              </a:spcBef>
            </a:pPr>
            <a:r>
              <a:rPr lang="en-GB" altLang="en-US" sz="3200" b="1"/>
              <a:t>Effect of Operational Profile on Software  Reliability Measurement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EB3D4E0-A189-21A5-6C1F-912AF4AB04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0813" cy="41132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On the other hand, if we select the input data: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such that only functions containing errors are invoked,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perceived reliability of the system will be low.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DF4244A5-89E2-F285-5B80-A8D2FB1FF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Software  Reliability 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666806E-C535-5A1E-1B89-D0FC0E036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Different users use a software product in different  ways. 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defects which  show up for one user,  </a:t>
            </a:r>
          </a:p>
          <a:p>
            <a:pPr lvl="2">
              <a:spcBef>
                <a:spcPts val="625"/>
              </a:spcBef>
            </a:pPr>
            <a:r>
              <a:rPr lang="en-GB" altLang="en-US">
                <a:solidFill>
                  <a:srgbClr val="0000CC"/>
                </a:solidFill>
              </a:rPr>
              <a:t>may  not show up for another.</a:t>
            </a:r>
          </a:p>
          <a:p>
            <a:pPr>
              <a:spcBef>
                <a:spcPts val="1000"/>
              </a:spcBef>
            </a:pPr>
            <a:r>
              <a:rPr lang="en-GB" altLang="en-US"/>
              <a:t>Reliability of a software product: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clearly observer-dependent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cannot be determined absolutely.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FB0BC159-EF23-7DF3-7D3A-AD3EADA13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Difficulty in Software  Reliability Measurement (3)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7F17E74-8A50-B1A7-5483-6F0A55662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>
                <a:solidFill>
                  <a:srgbClr val="FF0000"/>
                </a:solidFill>
              </a:rPr>
              <a:t>Software reliability keeps changing through out the life of the product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Each time an error is detected and corrected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947079-E246-27F5-3520-85C3D7E59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Hardware vs. Software  Reliability 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6BC87C7-125A-9948-AEAF-EB6472635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ct val="0"/>
              </a:spcBef>
            </a:pPr>
            <a:r>
              <a:rPr lang="en-GB" altLang="en-US" sz="3600"/>
              <a:t>Hardware failures: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inherently different from software failures.</a:t>
            </a:r>
          </a:p>
          <a:p>
            <a:pPr>
              <a:spcBef>
                <a:spcPct val="0"/>
              </a:spcBef>
            </a:pPr>
            <a:r>
              <a:rPr lang="en-GB" altLang="en-US" sz="3600"/>
              <a:t>Most hardware failures are due to component wear and tear: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some component no longer functions as specified.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33CAB61-FEEC-BE2D-2C0D-7E374B7CE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Hardware vs. Software  Reliability 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522479C8-0962-A3B8-1B0C-9CCFB3D53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213"/>
              </a:spcBef>
            </a:pPr>
            <a:r>
              <a:rPr lang="en-GB" altLang="en-US" sz="4000"/>
              <a:t>A logic gate can be stuck at 1 or 0,</a:t>
            </a:r>
          </a:p>
          <a:p>
            <a:pPr lvl="1">
              <a:lnSpc>
                <a:spcPct val="76000"/>
              </a:lnSpc>
              <a:spcBef>
                <a:spcPts val="200"/>
              </a:spcBef>
            </a:pPr>
            <a:r>
              <a:rPr lang="en-GB" altLang="en-US" sz="3600"/>
              <a:t>or a resistor might short circuit.</a:t>
            </a:r>
          </a:p>
          <a:p>
            <a:pPr>
              <a:lnSpc>
                <a:spcPct val="76000"/>
              </a:lnSpc>
              <a:spcBef>
                <a:spcPts val="213"/>
              </a:spcBef>
            </a:pPr>
            <a:r>
              <a:rPr lang="en-GB" altLang="en-US" sz="4000"/>
              <a:t>To fix hardware faults:</a:t>
            </a:r>
          </a:p>
          <a:p>
            <a:pPr lvl="1">
              <a:lnSpc>
                <a:spcPct val="76000"/>
              </a:lnSpc>
              <a:spcBef>
                <a:spcPts val="200"/>
              </a:spcBef>
            </a:pPr>
            <a:r>
              <a:rPr lang="en-GB" altLang="en-US" sz="3600"/>
              <a:t>replace or repair the failed part.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0F530962-1C59-A96D-A909-BE5639988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Hardware vs. Software  Reliability 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F7477EBD-3E42-DADB-2E7D-6907CD2C5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4400"/>
              <a:t>Software faults are latent:</a:t>
            </a:r>
          </a:p>
          <a:p>
            <a:pPr lvl="1">
              <a:spcBef>
                <a:spcPts val="888"/>
              </a:spcBef>
            </a:pPr>
            <a:r>
              <a:rPr lang="en-GB" altLang="en-US" sz="4000"/>
              <a:t>system will continue to fail:</a:t>
            </a:r>
          </a:p>
          <a:p>
            <a:pPr lvl="2">
              <a:spcBef>
                <a:spcPts val="800"/>
              </a:spcBef>
            </a:pPr>
            <a:r>
              <a:rPr lang="en-GB" altLang="en-US" sz="3600"/>
              <a:t>unless changes are made to the software design and code.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11B7EA8-749E-F3D9-5CFE-7B06019E8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Organization of this Lecture</a:t>
            </a:r>
            <a:r>
              <a:rPr lang="en-GB" altLang="en-US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74729A1-0E30-CF3B-8000-20F6C68BC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Introduction. </a:t>
            </a:r>
          </a:p>
          <a:p>
            <a:pPr>
              <a:spcBef>
                <a:spcPts val="538"/>
              </a:spcBef>
            </a:pPr>
            <a:r>
              <a:rPr lang="en-GB" altLang="en-US"/>
              <a:t>Reliability metrics</a:t>
            </a:r>
          </a:p>
          <a:p>
            <a:pPr>
              <a:spcBef>
                <a:spcPts val="538"/>
              </a:spcBef>
            </a:pPr>
            <a:r>
              <a:rPr lang="en-GB" altLang="en-US"/>
              <a:t>Reliability growth modelling</a:t>
            </a:r>
          </a:p>
          <a:p>
            <a:pPr>
              <a:spcBef>
                <a:spcPts val="538"/>
              </a:spcBef>
            </a:pPr>
            <a:r>
              <a:rPr lang="en-GB" altLang="en-US"/>
              <a:t>Statistical testing</a:t>
            </a:r>
          </a:p>
          <a:p>
            <a:pPr>
              <a:spcBef>
                <a:spcPts val="538"/>
              </a:spcBef>
            </a:pPr>
            <a:r>
              <a:rPr lang="en-GB" altLang="en-US"/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E864DE64-86CF-55BC-E0D3-1E5802E2E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Hardware vs. Software  Reliability 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8154DD2-F388-5998-1DCC-EB67E0A92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Because of the difference in effect of faults: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Though many metrics are appropriate  for hardware reliability measurements</a:t>
            </a:r>
          </a:p>
          <a:p>
            <a:pPr lvl="2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Are not good software reliability metrics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1441E9D-5F51-577B-060A-2C1B0C353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Hardware vs. Software  Reliability 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AA20622-E3E8-F0DE-F9F1-D96EC6D4D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When a hardware is repaired: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its reliability is maintained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When software is repaired: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its reliability may increase or decrease</a:t>
            </a:r>
            <a:r>
              <a:rPr lang="en-GB" altLang="en-US" sz="360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D107B55-F312-8A3A-9A81-B11B8587A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Hardware vs. Software  Reliability 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EAA9-D308-8C36-BD8A-B952A4DE0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0812" cy="46339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80000"/>
              </a:lnSpc>
              <a:spcBef>
                <a:spcPts val="438"/>
              </a:spcBef>
            </a:pPr>
            <a:r>
              <a:rPr lang="en-GB" altLang="en-US" sz="4000"/>
              <a:t>Goal of hardware reliability study :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en-GB" altLang="en-US" sz="3600">
                <a:solidFill>
                  <a:srgbClr val="0000FF"/>
                </a:solidFill>
              </a:rPr>
              <a:t>stability</a:t>
            </a:r>
            <a:r>
              <a:rPr lang="en-GB" altLang="en-US" sz="3600"/>
              <a:t> (i.e. interfailure times remains constant)</a:t>
            </a:r>
          </a:p>
          <a:p>
            <a:pPr>
              <a:lnSpc>
                <a:spcPct val="80000"/>
              </a:lnSpc>
              <a:spcBef>
                <a:spcPts val="438"/>
              </a:spcBef>
            </a:pPr>
            <a:r>
              <a:rPr lang="en-GB" altLang="en-US" sz="4000"/>
              <a:t>Goal of software reliability study </a:t>
            </a:r>
          </a:p>
          <a:p>
            <a:pPr lvl="1">
              <a:lnSpc>
                <a:spcPct val="80000"/>
              </a:lnSpc>
              <a:spcBef>
                <a:spcPts val="400"/>
              </a:spcBef>
            </a:pPr>
            <a:r>
              <a:rPr lang="en-GB" altLang="en-US" sz="3600">
                <a:solidFill>
                  <a:srgbClr val="0000FF"/>
                </a:solidFill>
              </a:rPr>
              <a:t>reliability growth</a:t>
            </a:r>
            <a:r>
              <a:rPr lang="en-GB" altLang="en-US" sz="3600"/>
              <a:t> (i.e. interfailure times increases)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C7B606D1-E3FB-0169-2336-47BEFDB9D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Digression: The Bath Tub Curve</a:t>
            </a:r>
          </a:p>
        </p:txBody>
      </p:sp>
      <p:sp>
        <p:nvSpPr>
          <p:cNvPr id="48130" name="Line 2">
            <a:extLst>
              <a:ext uri="{FF2B5EF4-FFF2-40B4-BE49-F238E27FC236}">
                <a16:creationId xmlns:a16="http://schemas.microsoft.com/office/drawing/2014/main" id="{7A7DA2EB-4C3F-6089-3EE8-DF7581072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67000"/>
            <a:ext cx="1219200" cy="17526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BC9E81F6-3A89-9D39-87C8-49BC8C990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19600"/>
            <a:ext cx="2209800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8132" name="AutoShape 4">
            <a:extLst>
              <a:ext uri="{FF2B5EF4-FFF2-40B4-BE49-F238E27FC236}">
                <a16:creationId xmlns:a16="http://schemas.microsoft.com/office/drawing/2014/main" id="{6519F182-F671-F031-4EC9-3B62C5FA60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257800" y="4114800"/>
            <a:ext cx="153988" cy="6096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3" name="AutoShape 5">
            <a:extLst>
              <a:ext uri="{FF2B5EF4-FFF2-40B4-BE49-F238E27FC236}">
                <a16:creationId xmlns:a16="http://schemas.microsoft.com/office/drawing/2014/main" id="{73027649-C227-2BBA-AD53-C7B1B04EC8F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84813" y="4191000"/>
            <a:ext cx="153987" cy="609600"/>
          </a:xfrm>
          <a:prstGeom prst="bentConnector3">
            <a:avLst>
              <a:gd name="adj1" fmla="val 50000"/>
            </a:avLst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4" name="Line 6">
            <a:extLst>
              <a:ext uri="{FF2B5EF4-FFF2-40B4-BE49-F238E27FC236}">
                <a16:creationId xmlns:a16="http://schemas.microsoft.com/office/drawing/2014/main" id="{20F01FC1-500E-2CAC-3246-BDD0F6C1B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19600"/>
            <a:ext cx="1600200" cy="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B39917F4-C8F4-154D-34F9-01567E9D0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2667000"/>
            <a:ext cx="914400" cy="1752600"/>
          </a:xfrm>
          <a:prstGeom prst="line">
            <a:avLst/>
          </a:prstGeom>
          <a:noFill/>
          <a:ln w="381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>
            <a:extLst>
              <a:ext uri="{FF2B5EF4-FFF2-40B4-BE49-F238E27FC236}">
                <a16:creationId xmlns:a16="http://schemas.microsoft.com/office/drawing/2014/main" id="{79E1EE36-6740-3A31-5697-20CFED807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105400"/>
            <a:ext cx="7010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>
            <a:extLst>
              <a:ext uri="{FF2B5EF4-FFF2-40B4-BE49-F238E27FC236}">
                <a16:creationId xmlns:a16="http://schemas.microsoft.com/office/drawing/2014/main" id="{226846E1-979A-4D20-96FB-43AC4F00FC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1981200"/>
            <a:ext cx="0" cy="3276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Text Box 10">
            <a:extLst>
              <a:ext uri="{FF2B5EF4-FFF2-40B4-BE49-F238E27FC236}">
                <a16:creationId xmlns:a16="http://schemas.microsoft.com/office/drawing/2014/main" id="{4C840BFF-AF8C-A808-7A74-5CB6715A0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5214938"/>
            <a:ext cx="9334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563"/>
              </a:spcBef>
            </a:pPr>
            <a:r>
              <a:rPr lang="en-GB" altLang="en-US" b="1"/>
              <a:t>Time</a:t>
            </a:r>
          </a:p>
        </p:txBody>
      </p:sp>
      <p:sp>
        <p:nvSpPr>
          <p:cNvPr id="48139" name="Line 11">
            <a:extLst>
              <a:ext uri="{FF2B5EF4-FFF2-40B4-BE49-F238E27FC236}">
                <a16:creationId xmlns:a16="http://schemas.microsoft.com/office/drawing/2014/main" id="{8F4F7B0C-2549-2C6D-8CE3-6D2CE454E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4102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Text Box 12">
            <a:extLst>
              <a:ext uri="{FF2B5EF4-FFF2-40B4-BE49-F238E27FC236}">
                <a16:creationId xmlns:a16="http://schemas.microsoft.com/office/drawing/2014/main" id="{01A8924C-B5C8-B2FA-14EC-7B168D658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38538"/>
            <a:ext cx="123507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563"/>
              </a:spcBef>
            </a:pPr>
            <a:r>
              <a:rPr lang="en-GB" altLang="en-US" b="1"/>
              <a:t>Failure</a:t>
            </a:r>
          </a:p>
          <a:p>
            <a:pPr>
              <a:lnSpc>
                <a:spcPct val="85000"/>
              </a:lnSpc>
              <a:spcBef>
                <a:spcPts val="563"/>
              </a:spcBef>
            </a:pPr>
            <a:r>
              <a:rPr lang="en-GB" altLang="en-US" b="1"/>
              <a:t>Rate</a:t>
            </a:r>
          </a:p>
        </p:txBody>
      </p:sp>
      <p:sp>
        <p:nvSpPr>
          <p:cNvPr id="48141" name="Line 13">
            <a:extLst>
              <a:ext uri="{FF2B5EF4-FFF2-40B4-BE49-F238E27FC236}">
                <a16:creationId xmlns:a16="http://schemas.microsoft.com/office/drawing/2014/main" id="{EC6DD091-710E-95C2-1E88-D26B1D64D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743200"/>
            <a:ext cx="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274BED46-1415-5FC8-39B8-D0D9760E1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Reliability Metrics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491FEAF-8A2C-EBB2-32AE-164B2BBC1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Different categories of software products have different reliability requirements: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level of reliability required for a software product should be specified in the SRS document.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70ADE371-483E-98FA-FB8A-611D953747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Reliability Metrics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1D5BCCB-0226-2C35-ED65-179F9EA13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A good reliability measure should be observer-independent,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so that different people can agree on the reliability.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9F9ABC00-BD1B-5914-382E-7497C0E3B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Rate of occurrence of failure (ROCOF):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10917988-BE5F-51EA-8250-E25DC4F6C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200" y="1924050"/>
            <a:ext cx="8177213" cy="4170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ROCOF measures: 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frequency of occurrence failures.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observe the behavior of a software product in operation: </a:t>
            </a:r>
          </a:p>
          <a:p>
            <a:pPr lvl="2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over a specified time interval  </a:t>
            </a:r>
          </a:p>
          <a:p>
            <a:pPr lvl="2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calculate the total number of failures during the interval.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D91D3D9B-FDBF-F927-5159-33E6866FE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Mean  Time To  Failure (MTTF)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898AC0EE-830F-7F17-31B1-ACEA03A15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Average  time between two  successive failures: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observed over a large number of failures.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A29A463-1178-F532-31AE-8A7EC303B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Mean  Time To  Failure (MTTF)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653EC485-F526-EE88-2726-67399EAE2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0813" cy="447833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MTTF is not as appropriate for software as for hardware:</a:t>
            </a:r>
          </a:p>
          <a:p>
            <a:pPr lvl="1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Hardware fails due to a component’s wear and tear</a:t>
            </a:r>
          </a:p>
          <a:p>
            <a:pPr lvl="2">
              <a:lnSpc>
                <a:spcPct val="76000"/>
              </a:lnSpc>
              <a:spcBef>
                <a:spcPts val="625"/>
              </a:spcBef>
            </a:pPr>
            <a:r>
              <a:rPr lang="en-GB" altLang="en-US" sz="2800"/>
              <a:t>thus indicates how frequently the component fails</a:t>
            </a:r>
          </a:p>
          <a:p>
            <a:pPr lvl="1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When a software error is detected and repaired:</a:t>
            </a:r>
          </a:p>
          <a:p>
            <a:pPr lvl="2">
              <a:lnSpc>
                <a:spcPct val="76000"/>
              </a:lnSpc>
              <a:spcBef>
                <a:spcPts val="625"/>
              </a:spcBef>
            </a:pPr>
            <a:r>
              <a:rPr lang="en-GB" altLang="en-US" sz="2800"/>
              <a:t>the same error never appears.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9F81835A-76FB-FF15-7CB9-9ECC4E8CA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Mean  Time To  Failure (MTTF)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4624269-A77E-4896-8A53-9AD3AB062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We can record failure data for n failures:</a:t>
            </a:r>
          </a:p>
          <a:p>
            <a:pPr lvl="1">
              <a:spcBef>
                <a:spcPts val="988"/>
              </a:spcBef>
            </a:pPr>
            <a:r>
              <a:rPr lang="en-GB" altLang="en-US" sz="3600"/>
              <a:t>let these be t1, t2, …, tn</a:t>
            </a:r>
          </a:p>
          <a:p>
            <a:pPr lvl="1">
              <a:spcBef>
                <a:spcPts val="988"/>
              </a:spcBef>
            </a:pPr>
            <a:r>
              <a:rPr lang="en-GB" altLang="en-US" sz="3600"/>
              <a:t>calculate (ti+1-ti)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the average value is MTTF </a:t>
            </a:r>
            <a:br>
              <a:rPr lang="en-GB" altLang="en-US" sz="3600"/>
            </a:br>
            <a:r>
              <a:rPr lang="en-GB" altLang="en-US" sz="300"/>
              <a:t> </a:t>
            </a:r>
            <a:r>
              <a:rPr lang="en-GB" altLang="en-US" sz="3600"/>
              <a:t>(ti+1-ti)/(n-1)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B58C391A-522E-A19B-6B00-4917DAF17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488"/>
              </a:spcBef>
            </a:pPr>
            <a:r>
              <a:rPr lang="en-GB" altLang="en-US" sz="6600"/>
              <a:t>Introduction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E71D95D-6486-E94E-DBE2-B539B55F4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0812" cy="444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Reliability of a software product: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a concern for most users especially industry users.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An important attribute determining the quality of the product.</a:t>
            </a:r>
          </a:p>
          <a:p>
            <a:pPr>
              <a:spcBef>
                <a:spcPts val="1000"/>
              </a:spcBef>
            </a:pPr>
            <a:r>
              <a:rPr lang="en-GB" altLang="en-US"/>
              <a:t>Users not only want highly reliable products: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want quantitative estimation of reliability before making buying decision.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85DA5252-5B58-838B-2F72-BEBEA1374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Mean Time to Repair (MTTR)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16FEC18C-3632-00E4-53A2-BAE90B0C8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Once failure occurs: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additional time is lost to fix faults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MTTR: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measures average time it takes to fix faults.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93B0ECAC-CDAC-939B-4B86-D079BA556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Mean Time Between Failures (MTBF)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78D49F5-C2AF-8D62-0090-7679B6A86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0812" cy="44577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We can combine MTTF and MTTR: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to get an availability metric: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MTBF=MTTF+MTTR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MTBF of 100 hours would indicae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Once a failure occurs, the next failure is expected after 100 hours of clock time (not running time).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6D44CCA1-ECFA-46EE-6C3D-FFF44E113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Probability of Failure on Demand (POFOD)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D049A27-334F-26E9-D390-C4B7D908C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0812" cy="4324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725"/>
              </a:spcBef>
            </a:pPr>
            <a:r>
              <a:rPr lang="en-GB" altLang="en-US"/>
              <a:t>Unlike other metrics</a:t>
            </a:r>
          </a:p>
          <a:p>
            <a:pPr lvl="1">
              <a:spcBef>
                <a:spcPts val="625"/>
              </a:spcBef>
            </a:pPr>
            <a:r>
              <a:rPr lang="en-GB" altLang="en-US"/>
              <a:t>This metric does not explicitly involve time.</a:t>
            </a:r>
          </a:p>
          <a:p>
            <a:pPr>
              <a:spcBef>
                <a:spcPts val="725"/>
              </a:spcBef>
            </a:pPr>
            <a:r>
              <a:rPr lang="en-GB" altLang="en-US"/>
              <a:t>Measures the likelihood of the system failing:</a:t>
            </a:r>
          </a:p>
          <a:p>
            <a:pPr lvl="1">
              <a:spcBef>
                <a:spcPts val="625"/>
              </a:spcBef>
            </a:pPr>
            <a:r>
              <a:rPr lang="en-GB" altLang="en-US"/>
              <a:t>when a service request is made.</a:t>
            </a:r>
          </a:p>
          <a:p>
            <a:pPr lvl="1">
              <a:spcBef>
                <a:spcPts val="625"/>
              </a:spcBef>
            </a:pPr>
            <a:r>
              <a:rPr lang="en-GB" altLang="en-US"/>
              <a:t>POFOD of 0.001 means:</a:t>
            </a:r>
          </a:p>
          <a:p>
            <a:pPr lvl="2">
              <a:spcBef>
                <a:spcPts val="538"/>
              </a:spcBef>
            </a:pPr>
            <a:r>
              <a:rPr lang="en-GB" altLang="en-US"/>
              <a:t>1 out of 1000 service requests may result in a failure.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8C07A7E-B7ED-3A5A-F03C-287B55926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225"/>
              </a:spcBef>
            </a:pPr>
            <a:r>
              <a:rPr lang="en-GB" altLang="en-US" sz="5400"/>
              <a:t>Availability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D57318A-D179-014D-5193-3B80AC26D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 sz="3600"/>
              <a:t>M</a:t>
            </a:r>
            <a:r>
              <a:rPr lang="en-GB" altLang="en-US"/>
              <a:t>easures how  likely  the system shall be available for use over a period of time: 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considers the number of failures occurring during a time interval,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also takes  into account the repair time (down time) of a system.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9F35A527-D528-9EE8-0982-52572A3CC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225"/>
              </a:spcBef>
            </a:pPr>
            <a:r>
              <a:rPr lang="en-GB" altLang="en-US" sz="5400"/>
              <a:t>Availability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3B747A9F-A3F7-C632-95AE-9C48CC1D7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24050"/>
            <a:ext cx="8177213" cy="4170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This  metric is important   for systems like: </a:t>
            </a:r>
          </a:p>
          <a:p>
            <a:pPr lvl="1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telecommunication systems, </a:t>
            </a:r>
          </a:p>
          <a:p>
            <a:pPr lvl="1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operating systems, etc. which are supposed to be never down</a:t>
            </a:r>
          </a:p>
          <a:p>
            <a:pPr lvl="1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where repair and restart time  are significant and  loss of service during that time  is important.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9B8D8DA3-CEF3-8A51-72E4-EE8B41D0D7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Reliability metrics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67EB485B-DBFA-CE23-366B-AEC77374C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All reliability metrics we discussed: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centered around the probability  of system failures: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take no account of the consequences of  failures. </a:t>
            </a:r>
          </a:p>
          <a:p>
            <a:pPr lvl="2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severity of failures may be very different.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29343526-196A-3D60-A64D-074D54B71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Reliability metrics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D8B89207-6255-93B9-ADFE-861C65C80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ct val="0"/>
              </a:spcBef>
            </a:pPr>
            <a:r>
              <a:rPr lang="en-GB" altLang="en-US" sz="3600"/>
              <a:t>Failures which are transient and whose consequences are not serious: 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of little practical  importance in the use of a software product. </a:t>
            </a:r>
          </a:p>
          <a:p>
            <a:pPr lvl="1">
              <a:spcBef>
                <a:spcPct val="0"/>
              </a:spcBef>
            </a:pPr>
            <a:r>
              <a:rPr lang="en-GB" altLang="en-US" sz="3200"/>
              <a:t>such failures can at best be minor irritants.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B15194DA-B10A-A9BF-DC1F-9F87938C1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350"/>
              </a:spcBef>
            </a:pPr>
            <a:r>
              <a:rPr lang="en-GB" altLang="en-US" sz="6000"/>
              <a:t>Failure Classes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C8890CD-331F-8462-7BF5-8DE19777D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More severe types of failures: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may render the system totally unusable. </a:t>
            </a:r>
          </a:p>
          <a:p>
            <a:pPr>
              <a:spcBef>
                <a:spcPts val="1000"/>
              </a:spcBef>
            </a:pPr>
            <a:r>
              <a:rPr lang="en-GB" altLang="en-US"/>
              <a:t>To accurately estimate reliability of a software product: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it is necessary to classify different types of failures</a:t>
            </a:r>
            <a:r>
              <a:rPr lang="en-GB" altLang="en-US"/>
              <a:t>.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D241250C-25FA-8BD3-1A65-B4DCB2EB6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Failure  Classes</a:t>
            </a: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7E66C7A-E7B5-2524-B1E1-8887762937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0813" cy="42211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Transient:</a:t>
            </a:r>
            <a:r>
              <a:rPr lang="en-GB" altLang="en-US"/>
              <a:t> 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/>
              <a:t>Transient failures occur only for certain   inputs.</a:t>
            </a:r>
          </a:p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Permanent:</a:t>
            </a:r>
            <a:r>
              <a:rPr lang="en-GB" altLang="en-US"/>
              <a:t> 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/>
              <a:t>Permanent failures occur for all input values.</a:t>
            </a:r>
          </a:p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Recoverable: 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/>
              <a:t>When recoverable failures occur: </a:t>
            </a:r>
          </a:p>
          <a:p>
            <a:pPr lvl="2">
              <a:lnSpc>
                <a:spcPct val="76000"/>
              </a:lnSpc>
              <a:spcBef>
                <a:spcPct val="0"/>
              </a:spcBef>
            </a:pPr>
            <a:r>
              <a:rPr lang="en-GB" altLang="en-US"/>
              <a:t>the  system  recovers with or without operator intervention.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946D9FA3-8146-923A-E3A4-9FE6A22D4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225"/>
              </a:spcBef>
            </a:pPr>
            <a:r>
              <a:rPr lang="en-GB" altLang="en-US" sz="5400"/>
              <a:t>Failure  Classes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01EA3956-8FC2-962D-80F0-B10140760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>
                <a:solidFill>
                  <a:srgbClr val="0000CC"/>
                </a:solidFill>
              </a:rPr>
              <a:t>Unrecoverable:</a:t>
            </a:r>
            <a:r>
              <a:rPr lang="en-GB" altLang="en-US"/>
              <a:t>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the system may have to be restarted. </a:t>
            </a:r>
          </a:p>
          <a:p>
            <a:pPr>
              <a:spcBef>
                <a:spcPts val="1000"/>
              </a:spcBef>
            </a:pPr>
            <a:r>
              <a:rPr lang="en-GB" altLang="en-US">
                <a:solidFill>
                  <a:srgbClr val="0000CC"/>
                </a:solidFill>
              </a:rPr>
              <a:t>Cosmetic:</a:t>
            </a:r>
            <a:r>
              <a:rPr lang="en-GB" altLang="en-US"/>
              <a:t>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These failures just cause minor irritations,</a:t>
            </a:r>
          </a:p>
          <a:p>
            <a:pPr lvl="2">
              <a:spcBef>
                <a:spcPts val="625"/>
              </a:spcBef>
            </a:pPr>
            <a:r>
              <a:rPr lang="en-GB" altLang="en-US"/>
              <a:t>do not lead to incorrect results.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An example of a cosmetic failure:</a:t>
            </a:r>
          </a:p>
          <a:p>
            <a:pPr lvl="2">
              <a:spcBef>
                <a:spcPts val="625"/>
              </a:spcBef>
            </a:pPr>
            <a:r>
              <a:rPr lang="en-GB" altLang="en-US"/>
              <a:t>mouse button has to be clicked twice instead of once to invoke a GUI function.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C1A8238B-1F6B-0511-0E9C-55630B7D5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488"/>
              </a:spcBef>
            </a:pPr>
            <a:r>
              <a:rPr lang="en-GB" altLang="en-US" sz="6600"/>
              <a:t>Introduction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8B878BB-7BC3-E12F-0FA3-F4C910EF2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Accurate measurement of software reliability: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a very difficult problem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Several factors contribute to making measurement of software reliability difficult.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FC110221-CE87-9AA5-D220-114494B73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Reliability Growth Modelling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B3D4C605-341B-0286-730B-F2C27A666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0400" y="2000250"/>
            <a:ext cx="8177213" cy="4170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A reliability growth model: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FF"/>
                </a:solidFill>
              </a:rPr>
              <a:t>a model of how software reliability  grows </a:t>
            </a:r>
          </a:p>
          <a:p>
            <a:pPr lvl="2">
              <a:spcBef>
                <a:spcPts val="625"/>
              </a:spcBef>
            </a:pPr>
            <a:r>
              <a:rPr lang="en-GB" altLang="en-US">
                <a:solidFill>
                  <a:srgbClr val="0000FF"/>
                </a:solidFill>
              </a:rPr>
              <a:t>as errors are detected and repaired.</a:t>
            </a:r>
            <a:r>
              <a:rPr lang="en-GB" altLang="en-US"/>
              <a:t>  </a:t>
            </a:r>
          </a:p>
          <a:p>
            <a:pPr>
              <a:spcBef>
                <a:spcPts val="1000"/>
              </a:spcBef>
            </a:pPr>
            <a:r>
              <a:rPr lang="en-GB" altLang="en-US"/>
              <a:t>A reliability growth model can be used to predict: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when (or if at all) a particular level of  reliability is  likely to be attained.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i.e.</a:t>
            </a:r>
            <a:r>
              <a:rPr lang="en-GB" altLang="en-US"/>
              <a:t> how long to test the system?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4C975483-E443-3F7A-ACDF-46079FD4E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Reliability Growth Modelling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7C97A4D2-AD0F-4FA3-1450-45589D99E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There are two main types of uncertainty: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in modelling reliability growth which render any reliability measurement inaccurate:</a:t>
            </a:r>
          </a:p>
          <a:p>
            <a:pPr>
              <a:spcBef>
                <a:spcPts val="1000"/>
              </a:spcBef>
            </a:pPr>
            <a:r>
              <a:rPr lang="en-GB" altLang="en-US">
                <a:solidFill>
                  <a:srgbClr val="0000CC"/>
                </a:solidFill>
              </a:rPr>
              <a:t>Type 1 uncertainty: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our lack of knowledge about how the system will be used, i.e. </a:t>
            </a:r>
          </a:p>
          <a:p>
            <a:pPr lvl="2">
              <a:spcBef>
                <a:spcPts val="625"/>
              </a:spcBef>
            </a:pPr>
            <a:r>
              <a:rPr lang="en-GB" altLang="en-US"/>
              <a:t>its </a:t>
            </a:r>
            <a:r>
              <a:rPr lang="en-GB" altLang="en-US">
                <a:solidFill>
                  <a:srgbClr val="0000CC"/>
                </a:solidFill>
              </a:rPr>
              <a:t>operational profile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ED10252-A4B5-5864-5C5F-FE535BE25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Reliability Growth Modelling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7C9397B-3D48-8123-00CF-0A0B3894F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7213" cy="4170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Type 2 uncertainty: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reflects our lack of knowledge about the effect of fault removal.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When we fix a fault </a:t>
            </a:r>
          </a:p>
          <a:p>
            <a:pPr lvl="2">
              <a:spcBef>
                <a:spcPts val="625"/>
              </a:spcBef>
            </a:pPr>
            <a:r>
              <a:rPr lang="en-GB" altLang="en-US">
                <a:solidFill>
                  <a:srgbClr val="0000CC"/>
                </a:solidFill>
              </a:rPr>
              <a:t>we are not sure if the corrections are complete and successful and no other faults are introduced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Even if the faults are fixed properly</a:t>
            </a:r>
          </a:p>
          <a:p>
            <a:pPr lvl="2">
              <a:spcBef>
                <a:spcPts val="625"/>
              </a:spcBef>
            </a:pPr>
            <a:r>
              <a:rPr lang="en-GB" altLang="en-US"/>
              <a:t>we do not know how much will be the improvement to interfailure time.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04000E4A-4528-4257-9B8A-7790813C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Step Function Model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2063A04-841C-C53F-B793-72F33282E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The simplest reliability growth model: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a step function model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The basic assumption: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reliability increases by a constant amount each time an error is  detected and repaired.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56FF2846-E17B-F03B-B6FF-A2648D084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Step Function Model</a:t>
            </a:r>
          </a:p>
        </p:txBody>
      </p:sp>
      <p:sp>
        <p:nvSpPr>
          <p:cNvPr id="91138" name="Line 2">
            <a:extLst>
              <a:ext uri="{FF2B5EF4-FFF2-40B4-BE49-F238E27FC236}">
                <a16:creationId xmlns:a16="http://schemas.microsoft.com/office/drawing/2014/main" id="{5C5F22E0-676F-C3CE-7727-03559A84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224088"/>
            <a:ext cx="0" cy="320040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39" name="Line 3">
            <a:extLst>
              <a:ext uri="{FF2B5EF4-FFF2-40B4-BE49-F238E27FC236}">
                <a16:creationId xmlns:a16="http://schemas.microsoft.com/office/drawing/2014/main" id="{C083F1E6-94D5-A764-0302-193636D6A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348288"/>
            <a:ext cx="5562600" cy="0"/>
          </a:xfrm>
          <a:prstGeom prst="line">
            <a:avLst/>
          </a:prstGeom>
          <a:noFill/>
          <a:ln w="38160">
            <a:solidFill>
              <a:srgbClr val="33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0" name="Line 4">
            <a:extLst>
              <a:ext uri="{FF2B5EF4-FFF2-40B4-BE49-F238E27FC236}">
                <a16:creationId xmlns:a16="http://schemas.microsoft.com/office/drawing/2014/main" id="{76B00237-B0D3-3473-587E-2E3105EB8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376488"/>
            <a:ext cx="609600" cy="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1" name="Line 5">
            <a:extLst>
              <a:ext uri="{FF2B5EF4-FFF2-40B4-BE49-F238E27FC236}">
                <a16:creationId xmlns:a16="http://schemas.microsoft.com/office/drawing/2014/main" id="{203D9DCD-E915-E3D3-F4FD-E7B890D8E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76488"/>
            <a:ext cx="0" cy="22860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2" name="Line 6">
            <a:extLst>
              <a:ext uri="{FF2B5EF4-FFF2-40B4-BE49-F238E27FC236}">
                <a16:creationId xmlns:a16="http://schemas.microsoft.com/office/drawing/2014/main" id="{BB6B0134-2261-3242-26DE-3401486D1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605088"/>
            <a:ext cx="609600" cy="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>
            <a:extLst>
              <a:ext uri="{FF2B5EF4-FFF2-40B4-BE49-F238E27FC236}">
                <a16:creationId xmlns:a16="http://schemas.microsoft.com/office/drawing/2014/main" id="{9A89F72F-4EA3-F7B3-919D-B60E82949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605088"/>
            <a:ext cx="0" cy="22860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Line 8">
            <a:extLst>
              <a:ext uri="{FF2B5EF4-FFF2-40B4-BE49-F238E27FC236}">
                <a16:creationId xmlns:a16="http://schemas.microsoft.com/office/drawing/2014/main" id="{951BAE06-F2E1-D6CC-8199-3B65361F0A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833688"/>
            <a:ext cx="609600" cy="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5" name="Line 9">
            <a:extLst>
              <a:ext uri="{FF2B5EF4-FFF2-40B4-BE49-F238E27FC236}">
                <a16:creationId xmlns:a16="http://schemas.microsoft.com/office/drawing/2014/main" id="{97168233-A1D4-D984-D405-A523B0B84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833688"/>
            <a:ext cx="0" cy="22860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6" name="Line 10">
            <a:extLst>
              <a:ext uri="{FF2B5EF4-FFF2-40B4-BE49-F238E27FC236}">
                <a16:creationId xmlns:a16="http://schemas.microsoft.com/office/drawing/2014/main" id="{2A7E2D53-0235-561A-DC1E-5A039B2D7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062288"/>
            <a:ext cx="609600" cy="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7" name="Line 11">
            <a:extLst>
              <a:ext uri="{FF2B5EF4-FFF2-40B4-BE49-F238E27FC236}">
                <a16:creationId xmlns:a16="http://schemas.microsoft.com/office/drawing/2014/main" id="{19FB89B7-DCCA-2478-C074-A430BCAAB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062288"/>
            <a:ext cx="0" cy="22860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8" name="Line 12">
            <a:extLst>
              <a:ext uri="{FF2B5EF4-FFF2-40B4-BE49-F238E27FC236}">
                <a16:creationId xmlns:a16="http://schemas.microsoft.com/office/drawing/2014/main" id="{6DDEF40E-EA73-0608-5E60-79F8F4A90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90888"/>
            <a:ext cx="609600" cy="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1B374D50-DBDA-5AAC-2AFB-8411ECC70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90888"/>
            <a:ext cx="0" cy="22860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94881F8E-9366-B14B-537A-3AF1F2DB3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19488"/>
            <a:ext cx="609600" cy="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Line 15">
            <a:extLst>
              <a:ext uri="{FF2B5EF4-FFF2-40B4-BE49-F238E27FC236}">
                <a16:creationId xmlns:a16="http://schemas.microsoft.com/office/drawing/2014/main" id="{A2E0E47B-4196-10E4-F1FE-3748B3172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19488"/>
            <a:ext cx="0" cy="22860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2E13A4DD-9B5D-6119-5835-46CB0E521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748088"/>
            <a:ext cx="609600" cy="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3" name="Line 17">
            <a:extLst>
              <a:ext uri="{FF2B5EF4-FFF2-40B4-BE49-F238E27FC236}">
                <a16:creationId xmlns:a16="http://schemas.microsoft.com/office/drawing/2014/main" id="{206C53D2-4416-C4AB-B589-BD2A3FBF2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48088"/>
            <a:ext cx="0" cy="22860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8">
            <a:extLst>
              <a:ext uri="{FF2B5EF4-FFF2-40B4-BE49-F238E27FC236}">
                <a16:creationId xmlns:a16="http://schemas.microsoft.com/office/drawing/2014/main" id="{CDED611D-2D9F-AB1D-96AF-F9E91EB0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976688"/>
            <a:ext cx="609600" cy="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17F31EAA-9C2E-7866-4AC4-FEB0776A72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976688"/>
            <a:ext cx="0" cy="228600"/>
          </a:xfrm>
          <a:prstGeom prst="line">
            <a:avLst/>
          </a:prstGeom>
          <a:noFill/>
          <a:ln w="5724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Text Box 20">
            <a:extLst>
              <a:ext uri="{FF2B5EF4-FFF2-40B4-BE49-F238E27FC236}">
                <a16:creationId xmlns:a16="http://schemas.microsoft.com/office/drawing/2014/main" id="{4ECC17AD-326C-C0BE-7A7B-19E5384F8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62288"/>
            <a:ext cx="15224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3366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  <a:tab pos="14478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375"/>
              </a:spcBef>
            </a:pPr>
            <a:r>
              <a:rPr lang="en-GB" altLang="en-US" b="1">
                <a:latin typeface="times" charset="0"/>
              </a:rPr>
              <a:t>ROCOF</a:t>
            </a:r>
          </a:p>
        </p:txBody>
      </p:sp>
      <p:sp>
        <p:nvSpPr>
          <p:cNvPr id="91157" name="Text Box 21">
            <a:extLst>
              <a:ext uri="{FF2B5EF4-FFF2-40B4-BE49-F238E27FC236}">
                <a16:creationId xmlns:a16="http://schemas.microsoft.com/office/drawing/2014/main" id="{AD6B6FE3-D522-0832-F7DF-4FE7DBEB1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72088"/>
            <a:ext cx="10652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00">
                <a:solidFill>
                  <a:srgbClr val="3366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636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ts val="1600"/>
              </a:spcBef>
            </a:pPr>
            <a:r>
              <a:rPr lang="en-GB" altLang="en-US" sz="2800" b="1">
                <a:latin typeface="times" charset="0"/>
              </a:rPr>
              <a:t>Time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F59E0A27-44FF-C93A-43AE-7BBE3DF31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Step Function Model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1E53E758-9BA7-991C-A785-371808FEC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Assumes: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all errors contribute equally to reliability growth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highly unrealistic:</a:t>
            </a:r>
          </a:p>
          <a:p>
            <a:pPr lvl="2">
              <a:spcBef>
                <a:spcPts val="625"/>
              </a:spcBef>
            </a:pPr>
            <a:r>
              <a:rPr lang="en-GB" altLang="en-US" sz="2800">
                <a:solidFill>
                  <a:srgbClr val="0000CC"/>
                </a:solidFill>
              </a:rPr>
              <a:t>we already know that different errors contribute differently to reliability growth.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1A588B21-C2D0-9629-A8F2-703381271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Jelinski and Moranda Model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7AD5A433-46F5-F4D2-2D65-BE18D60A4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7213" cy="4170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Realizes each time an error is repaired:</a:t>
            </a:r>
            <a:r>
              <a:rPr lang="en-GB" altLang="en-US" sz="2800"/>
              <a:t>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reliability does not increase by a constant amount.</a:t>
            </a:r>
          </a:p>
          <a:p>
            <a:pPr>
              <a:spcBef>
                <a:spcPts val="1000"/>
              </a:spcBef>
            </a:pPr>
            <a:r>
              <a:rPr lang="en-GB" altLang="en-US"/>
              <a:t>Reliability improvement due to fixing of an error: 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assumed to be proportional to the number of errors present in the system at that time.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2CAC4DF-D96E-8523-1055-2AAAF56A6D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Jelinski and Moranda Model</a:t>
            </a:r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6C5D894B-5717-5DA0-16DA-890FDBF86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Realistic for many applications,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still suffers from several shortcomings. 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Most probable failures (failure types which occur frequently):</a:t>
            </a:r>
          </a:p>
          <a:p>
            <a:pPr lvl="2">
              <a:spcBef>
                <a:spcPts val="625"/>
              </a:spcBef>
            </a:pPr>
            <a:r>
              <a:rPr lang="en-GB" altLang="en-US" sz="2800">
                <a:solidFill>
                  <a:srgbClr val="0000CC"/>
                </a:solidFill>
              </a:rPr>
              <a:t>discovered  early during the testing process.</a:t>
            </a:r>
            <a:r>
              <a:rPr lang="en-GB" altLang="en-US" sz="2800"/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4A1FCEB1-1A9A-8D0F-95E6-3DCFFA391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Jelinski and Moranda Model</a:t>
            </a:r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99BC686-9C34-1CB4-A1B7-63BAB65B64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Repairing faults discovered early: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contribute maximum to the reliability growth. </a:t>
            </a:r>
          </a:p>
          <a:p>
            <a:pPr>
              <a:spcBef>
                <a:spcPts val="1000"/>
              </a:spcBef>
            </a:pPr>
            <a:r>
              <a:rPr lang="en-GB" altLang="en-US">
                <a:solidFill>
                  <a:srgbClr val="0000CC"/>
                </a:solidFill>
              </a:rPr>
              <a:t>Rate of reliability growth should be large initially:</a:t>
            </a:r>
          </a:p>
          <a:p>
            <a:pPr lvl="1">
              <a:spcBef>
                <a:spcPts val="725"/>
              </a:spcBef>
            </a:pPr>
            <a:r>
              <a:rPr lang="en-GB" altLang="en-US">
                <a:solidFill>
                  <a:srgbClr val="0000CC"/>
                </a:solidFill>
              </a:rPr>
              <a:t>slow down later on, 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contrary to assumption of the model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9E1B4952-920C-F845-BAA8-CFD0B22447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Littlewood and Verall’s Model</a:t>
            </a: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338ECB98-C185-E629-6904-CE5F36DA2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GB" altLang="en-US" sz="3600"/>
              <a:t>Allows for negative reliability growth:</a:t>
            </a:r>
          </a:p>
          <a:p>
            <a:pPr lvl="1">
              <a:lnSpc>
                <a:spcPct val="80000"/>
              </a:lnSpc>
              <a:spcBef>
                <a:spcPts val="363"/>
              </a:spcBef>
            </a:pPr>
            <a:r>
              <a:rPr lang="en-GB" altLang="en-US" sz="3200"/>
              <a:t>when software repair introduces further errors.</a:t>
            </a:r>
          </a:p>
          <a:p>
            <a:pPr lvl="1">
              <a:lnSpc>
                <a:spcPct val="80000"/>
              </a:lnSpc>
              <a:spcBef>
                <a:spcPts val="363"/>
              </a:spcBef>
            </a:pPr>
            <a:r>
              <a:rPr lang="en-GB" altLang="en-US" sz="3200"/>
              <a:t>Models the fact that as errors are repaired:</a:t>
            </a:r>
          </a:p>
          <a:p>
            <a:pPr lvl="2">
              <a:lnSpc>
                <a:spcPct val="80000"/>
              </a:lnSpc>
              <a:spcBef>
                <a:spcPts val="313"/>
              </a:spcBef>
            </a:pPr>
            <a:r>
              <a:rPr lang="en-GB" altLang="en-US" sz="2800"/>
              <a:t>average improvement in reliability per repair decreases.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B528291-6A79-BF72-B0F0-64739E585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Major Problems in Reliability Measurements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ECF3F1C0-A8C9-E400-ECD0-5EB1FA577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>
                <a:solidFill>
                  <a:srgbClr val="0000CC"/>
                </a:solidFill>
              </a:rPr>
              <a:t>Errors do not cause failures at the same frequency and severity.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measuring latent errors alone not enough</a:t>
            </a:r>
          </a:p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>
                <a:solidFill>
                  <a:srgbClr val="0000CC"/>
                </a:solidFill>
              </a:rPr>
              <a:t>The failure rate is observer-dependent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3CDCDA0D-7970-923C-ED96-2DA29ABAD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Littlewood and Verall’s Model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49D8BE1-4501-6E48-9234-FC4CFB6A9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76450"/>
            <a:ext cx="8177213" cy="41703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/>
              <a:t>Treats a corrected bug’s contribution to reliability improvement: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an independent random variable having Gamma distribution.</a:t>
            </a:r>
          </a:p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/>
              <a:t>Removes bugs with large contributions to reliability: 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/>
              <a:t>earlier than bugs with smaller contribution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>
                <a:solidFill>
                  <a:srgbClr val="0000CC"/>
                </a:solidFill>
              </a:rPr>
              <a:t>represents diminishing return as test continues.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2D13962E-BA67-FE5B-9DDA-F765EE371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Reliability growth models</a:t>
            </a:r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74A43A38-5A03-F179-FAAE-DE8A7AE17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There are more complex reliability growth models,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more accurate approximations to the reliability growth. 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these models are out of scope of our discussion.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D3E6C008-BF94-9F85-5BE9-91117C375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08013"/>
            <a:ext cx="7791450" cy="11604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Applicability of Reliability Growth Models</a:t>
            </a:r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731D666-6804-DB08-A947-59680A9D5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There is no universally applicable reliability growth model.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Reliability growth is not independent of application.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79CF6449-C6F6-2BB4-D3B0-857500D44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08013"/>
            <a:ext cx="7791450" cy="11604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Applicability of Reliability Growth Models</a:t>
            </a: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1F239128-7C72-6F73-DF55-7A7698886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Fit observed data to several growth models.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Take the one that best fits the data.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5048C8A5-8604-4138-8911-B2514308E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Statistical Testing</a:t>
            </a:r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92C2DFEA-8CA7-FED0-22E7-C3AFB0343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A testing process: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the objective is to determine reliability rather than discover errors.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uses data different  from defect testing.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8CC4B5DE-A592-50CF-E499-FF9DC2F3E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Statistical Testing</a:t>
            </a: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FAAF6A9C-796B-B24B-ABB4-D50A8DF68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Different users have different </a:t>
            </a:r>
            <a:r>
              <a:rPr lang="en-GB" altLang="en-US" sz="4000">
                <a:solidFill>
                  <a:srgbClr val="0000CC"/>
                </a:solidFill>
              </a:rPr>
              <a:t>operational profile: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i.e. they use the system in different ways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formally, operational profile:</a:t>
            </a:r>
          </a:p>
          <a:p>
            <a:pPr lvl="2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probability distribution of input</a:t>
            </a:r>
            <a:r>
              <a:rPr lang="en-GB" altLang="en-US" sz="3200"/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FA6D86FD-E986-24ED-D36C-285200C79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Operational profile: Example</a:t>
            </a: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428CCF8-FD97-637B-C00E-2F8B9202B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/>
              <a:t>An expert user might give advanced commands: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use command language interface, compose commands</a:t>
            </a:r>
          </a:p>
          <a:p>
            <a:pPr>
              <a:spcBef>
                <a:spcPts val="1000"/>
              </a:spcBef>
            </a:pPr>
            <a:r>
              <a:rPr lang="en-GB" altLang="en-US"/>
              <a:t>A novice user might issue simple commands: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using iconic or menu-based interface.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A0160CE8-3E37-CD27-1A3B-89952DE20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How to define  operational profile?</a:t>
            </a: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171AA71A-0F84-9E46-4814-A6035CE2A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00"/>
              </a:spcBef>
            </a:pPr>
            <a:r>
              <a:rPr lang="en-GB" altLang="en-US">
                <a:solidFill>
                  <a:srgbClr val="0000CC"/>
                </a:solidFill>
              </a:rPr>
              <a:t>Divide the input data into a number of input classes</a:t>
            </a:r>
            <a:r>
              <a:rPr lang="en-GB" altLang="en-US"/>
              <a:t>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e.g. create, edit, print, file operations, etc.</a:t>
            </a:r>
          </a:p>
          <a:p>
            <a:pPr>
              <a:spcBef>
                <a:spcPts val="1000"/>
              </a:spcBef>
            </a:pPr>
            <a:r>
              <a:rPr lang="en-GB" altLang="en-US">
                <a:solidFill>
                  <a:srgbClr val="0000CC"/>
                </a:solidFill>
              </a:rPr>
              <a:t>Assign a probability value to each input class:</a:t>
            </a:r>
          </a:p>
          <a:p>
            <a:pPr lvl="1">
              <a:spcBef>
                <a:spcPts val="725"/>
              </a:spcBef>
            </a:pPr>
            <a:r>
              <a:rPr lang="en-GB" altLang="en-US"/>
              <a:t>a probability for an input value from that class to be selected.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38492DAD-2ADD-81FC-9A07-DEF75360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Steps involved in Statistical testing  (Step-I)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C955E271-75DC-4B90-E44F-F6E90A7D5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Determine the operational profile of the software: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This can be determined by analyzing the usage pattern.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AAD8096-F3D9-76F1-E4D8-EE0ABD90E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Step 2 in Statistical testing</a:t>
            </a: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8A18464-EAC4-5C3A-9B9A-F5CA6F73A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Manually select or automatically generate a set of test data: 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corresponding to the operational profile.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904AD16-2BAE-4B01-4773-4BEB50926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Software  Reliability: 2 Alternate Definitions 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2FFEB7E-FA29-C030-028B-A6A463FEF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1000"/>
              </a:spcBef>
            </a:pPr>
            <a:r>
              <a:rPr lang="en-GB" altLang="en-US" sz="4400">
                <a:solidFill>
                  <a:srgbClr val="0000CC"/>
                </a:solidFill>
              </a:rPr>
              <a:t>Informally denotes a product’s trustworthiness or dependability.</a:t>
            </a:r>
          </a:p>
          <a:p>
            <a:pPr>
              <a:lnSpc>
                <a:spcPct val="76000"/>
              </a:lnSpc>
              <a:spcBef>
                <a:spcPts val="1000"/>
              </a:spcBef>
            </a:pPr>
            <a:r>
              <a:rPr lang="en-GB" altLang="en-US" sz="4400">
                <a:solidFill>
                  <a:srgbClr val="0000CC"/>
                </a:solidFill>
              </a:rPr>
              <a:t>Probability of the product working “correctly” over a given period of time.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95DCBB21-7633-8D31-762F-812C84330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Step 3 in Statistical testing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3902E87-E7C3-A18F-A681-58F20E9E6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Apply test cases to the program: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record execution time between each failure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it may not be appropriate to use raw execution time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AEAF8490-E25A-D478-F19F-EC07CF2B9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Step 4 in Statistical testing</a:t>
            </a:r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7FBFB2F1-A0C1-9DC4-3BD1-678DE0C1C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After a statistically significant number of failures have been observed: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reliability can be computed.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2CC47A70-74C0-40D2-DF20-2222E03A6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Statistical Testing</a:t>
            </a: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14D0DE7B-E770-69D7-FD3F-29BF03737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Relies on using large test data set. 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Assumes that only a small percentage of test inputs: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likely to cause system failure.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525C5F2D-3F92-BCD0-3AA9-996FC2B45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088"/>
              </a:spcBef>
            </a:pPr>
            <a:r>
              <a:rPr lang="en-GB" altLang="en-US" sz="4800"/>
              <a:t>Statistical Testing</a:t>
            </a: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A24B473-6A4D-069D-A0F9-4A1574ACF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0812" cy="48974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00"/>
              </a:spcBef>
            </a:pPr>
            <a:r>
              <a:rPr lang="en-GB" altLang="en-US" sz="3600"/>
              <a:t>It is straight forward to generate tests corresponding to the most common inputs:</a:t>
            </a:r>
          </a:p>
          <a:p>
            <a:pPr lvl="1">
              <a:spcBef>
                <a:spcPts val="725"/>
              </a:spcBef>
            </a:pPr>
            <a:r>
              <a:rPr lang="en-GB" altLang="en-US" sz="3200">
                <a:solidFill>
                  <a:srgbClr val="0000CC"/>
                </a:solidFill>
              </a:rPr>
              <a:t>but a statistically significant  percentage of unlikely inputs should also be included.</a:t>
            </a:r>
          </a:p>
          <a:p>
            <a:pPr>
              <a:spcBef>
                <a:spcPts val="800"/>
              </a:spcBef>
            </a:pPr>
            <a:r>
              <a:rPr lang="en-GB" altLang="en-US" sz="3600"/>
              <a:t>Creating these may be difficult:</a:t>
            </a:r>
          </a:p>
          <a:p>
            <a:pPr lvl="1">
              <a:spcBef>
                <a:spcPts val="725"/>
              </a:spcBef>
            </a:pPr>
            <a:r>
              <a:rPr lang="en-GB" altLang="en-US" sz="3200"/>
              <a:t>especially if test generators are used.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E086C2CA-B26A-8AE7-82F0-C30AD281F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Advantages of Statistical Testing</a:t>
            </a:r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638E4035-BFEA-567C-200F-171AFFE2E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Concentrate on testing parts of the system most likely to be used: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results in a system that the users find more reliable </a:t>
            </a:r>
            <a:r>
              <a:rPr lang="en-GB" altLang="en-US" sz="3600"/>
              <a:t>(than actually it is!).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21932B24-ECC9-C114-650B-C950DA672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Advantages of Statistical Testing</a:t>
            </a: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319E2C5D-B84A-4011-9F8F-E20E9CA11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Reliability predictions based on test results: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gives an accurate estimation of reliability (as perceived by the average user) compared to other types of measurements.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9B26775D-13A9-5116-7F3E-B3FCAC216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Disadvantages of Statistical Testing</a:t>
            </a: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432F0A2E-2503-A5B7-3F54-DC081EAFD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It is not easy to do statistical testing properly:</a:t>
            </a:r>
          </a:p>
          <a:p>
            <a:pPr lvl="1"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there is no simple or repeatable way to accurately define operational profiles.</a:t>
            </a:r>
          </a:p>
          <a:p>
            <a:pPr>
              <a:spcBef>
                <a:spcPts val="888"/>
              </a:spcBef>
            </a:pPr>
            <a:r>
              <a:rPr lang="en-GB" altLang="en-US" sz="4000"/>
              <a:t>Statistical uncertainty.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76715B12-E186-ABA8-1DA2-65F408B07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350"/>
              </a:spcBef>
            </a:pPr>
            <a:r>
              <a:rPr lang="en-GB" altLang="en-US" sz="6000"/>
              <a:t>Summary</a:t>
            </a:r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EB2A3E4A-4BEC-8BAF-FC2F-5C9EFED6E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Reliability of a software product: 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essentially denotes its trustworthiness or dependability.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probability of the product working “correctly” over a given period of time.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BB85A8B3-C96E-9CB3-5938-9BF1C68AD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350"/>
              </a:spcBef>
            </a:pPr>
            <a:r>
              <a:rPr lang="en-GB" altLang="en-US" sz="6000">
                <a:solidFill>
                  <a:srgbClr val="FFFFFF"/>
                </a:solidFill>
              </a:rPr>
              <a:t> </a:t>
            </a:r>
            <a:r>
              <a:rPr lang="en-GB" altLang="en-US" sz="6000"/>
              <a:t>Summary</a:t>
            </a:r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6C7431D6-6284-A355-16D2-79B3ABF6A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0812" cy="4116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Operational profile of a software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reflects how it will be used in practice.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/>
              <a:t>Consists of specification of:</a:t>
            </a:r>
          </a:p>
          <a:p>
            <a:pPr lvl="2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classes of inputs</a:t>
            </a:r>
          </a:p>
          <a:p>
            <a:pPr lvl="2">
              <a:lnSpc>
                <a:spcPct val="76000"/>
              </a:lnSpc>
              <a:spcBef>
                <a:spcPts val="725"/>
              </a:spcBef>
            </a:pPr>
            <a:r>
              <a:rPr lang="en-GB" altLang="en-US" sz="3200"/>
              <a:t>probability of their occurrence.</a:t>
            </a:r>
            <a:r>
              <a:rPr lang="en-GB" altLang="en-US" sz="3200" b="1"/>
              <a:t>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113BEA67-CBFA-2699-6A15-BEEF008DE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1350"/>
              </a:spcBef>
            </a:pPr>
            <a:r>
              <a:rPr lang="en-GB" altLang="en-US" sz="6000"/>
              <a:t>Summary</a:t>
            </a: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C59F624C-D5DF-6FC4-8106-83BE55203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888"/>
              </a:spcBef>
            </a:pPr>
            <a:r>
              <a:rPr lang="en-GB" altLang="en-US" sz="4000"/>
              <a:t>Statistical testing: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uses large data set selected based on operational profile.</a:t>
            </a:r>
          </a:p>
          <a:p>
            <a:pPr lvl="1">
              <a:spcBef>
                <a:spcPts val="800"/>
              </a:spcBef>
            </a:pPr>
            <a:r>
              <a:rPr lang="en-GB" altLang="en-US" sz="3600"/>
              <a:t>Provides more realistic reliability figures.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489BB91-833F-B6A6-16BA-6BD64152A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Software  Reliability 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B3779A8-9B24-3DD7-C495-12360BEBC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0812" cy="457993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Intuitively: 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a software  product having a large number of defects is unreliable.  </a:t>
            </a:r>
          </a:p>
          <a:p>
            <a:pPr>
              <a:lnSpc>
                <a:spcPct val="76000"/>
              </a:lnSpc>
              <a:spcBef>
                <a:spcPts val="888"/>
              </a:spcBef>
            </a:pPr>
            <a:r>
              <a:rPr lang="en-GB" altLang="en-US" sz="4000"/>
              <a:t>It is also clear: </a:t>
            </a:r>
          </a:p>
          <a:p>
            <a:pPr lvl="1">
              <a:lnSpc>
                <a:spcPct val="76000"/>
              </a:lnSpc>
              <a:spcBef>
                <a:spcPts val="800"/>
              </a:spcBef>
            </a:pPr>
            <a:r>
              <a:rPr lang="en-GB" altLang="en-US" sz="3600">
                <a:solidFill>
                  <a:srgbClr val="0000CC"/>
                </a:solidFill>
              </a:rPr>
              <a:t>reliability of a system improves  if the number of defects is reduced.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87615E38-F93B-A63F-FE22-145DDE0CC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484188"/>
            <a:ext cx="7791450" cy="1408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Difficulties in Software  Reliability Measurement (1)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C821BB7-7EFE-2EC5-18C3-090B93D9C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 sz="3600"/>
              <a:t>No simple relationship between: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 sz="3200">
                <a:solidFill>
                  <a:srgbClr val="0000CC"/>
                </a:solidFill>
              </a:rPr>
              <a:t>observed  system  reliability 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 sz="3200">
                <a:solidFill>
                  <a:srgbClr val="0000CC"/>
                </a:solidFill>
              </a:rPr>
              <a:t>and the  number  of latent software defects.</a:t>
            </a:r>
          </a:p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 sz="3600"/>
              <a:t>Removing  errors from  parts of software which are rarely used: 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 sz="3200">
                <a:solidFill>
                  <a:srgbClr val="0000CC"/>
                </a:solidFill>
              </a:rPr>
              <a:t>makes  little  difference to  the perceived reliability.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9F038866-862F-6157-C475-DA705DC08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1450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spcBef>
                <a:spcPts val="538"/>
              </a:spcBef>
            </a:pPr>
            <a:r>
              <a:rPr lang="en-GB" altLang="en-US"/>
              <a:t>The 90-10 Rule 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7F5F696-EE06-8BD8-2D97-48C2ACCE8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/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 sz="3600"/>
              <a:t>Experiments from  analysis of behavior of a large number of programs: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 sz="3200">
                <a:solidFill>
                  <a:srgbClr val="0000CC"/>
                </a:solidFill>
              </a:rPr>
              <a:t>90% of the total execution time is spent in executing only 10% of the instructions in the program</a:t>
            </a:r>
            <a:r>
              <a:rPr lang="en-GB" altLang="en-US" sz="3200"/>
              <a:t>.  </a:t>
            </a:r>
          </a:p>
          <a:p>
            <a:pPr>
              <a:lnSpc>
                <a:spcPct val="76000"/>
              </a:lnSpc>
              <a:spcBef>
                <a:spcPct val="0"/>
              </a:spcBef>
            </a:pPr>
            <a:r>
              <a:rPr lang="en-GB" altLang="en-US" sz="3600"/>
              <a:t>The most used 10% instructions:</a:t>
            </a:r>
          </a:p>
          <a:p>
            <a:pPr lvl="1">
              <a:lnSpc>
                <a:spcPct val="76000"/>
              </a:lnSpc>
              <a:spcBef>
                <a:spcPct val="0"/>
              </a:spcBef>
            </a:pPr>
            <a:r>
              <a:rPr lang="en-GB" altLang="en-US" sz="3200"/>
              <a:t>called the </a:t>
            </a:r>
            <a:r>
              <a:rPr lang="en-GB" altLang="en-US" sz="3200">
                <a:solidFill>
                  <a:srgbClr val="000099"/>
                </a:solidFill>
              </a:rPr>
              <a:t> core</a:t>
            </a:r>
            <a:r>
              <a:rPr lang="en-GB" altLang="en-US" sz="3200"/>
              <a:t> of the program.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2323</Words>
  <Application>Microsoft Macintosh PowerPoint</Application>
  <PresentationFormat>On-screen Show (4:3)</PresentationFormat>
  <Paragraphs>323</Paragraphs>
  <Slides>69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Tahoma</vt:lpstr>
      <vt:lpstr>Arial</vt:lpstr>
      <vt:lpstr>StarBats</vt:lpstr>
      <vt:lpstr>times</vt:lpstr>
      <vt:lpstr>Office Theme</vt:lpstr>
      <vt:lpstr>Office Theme</vt:lpstr>
      <vt:lpstr>Software Reliability (Lecture 13) </vt:lpstr>
      <vt:lpstr>Organization of this Lecture:</vt:lpstr>
      <vt:lpstr>Introduction</vt:lpstr>
      <vt:lpstr>Introduction</vt:lpstr>
      <vt:lpstr>Major Problems in Reliability Measurements</vt:lpstr>
      <vt:lpstr>Software  Reliability: 2 Alternate Definitions </vt:lpstr>
      <vt:lpstr>Software  Reliability </vt:lpstr>
      <vt:lpstr>Difficulties in Software  Reliability Measurement (1)</vt:lpstr>
      <vt:lpstr>The 90-10 Rule </vt:lpstr>
      <vt:lpstr>Effect of 90-10 Rule on Software  Reliability </vt:lpstr>
      <vt:lpstr>Difficulty in Software  Reliability Measurement</vt:lpstr>
      <vt:lpstr>Difficulty in Software  Reliability Measurement (2)</vt:lpstr>
      <vt:lpstr>Effect of Operational Profile on Software  Reliability Measurement</vt:lpstr>
      <vt:lpstr>Effect of Operational Profile on Software  Reliability Measurement</vt:lpstr>
      <vt:lpstr>Software  Reliability </vt:lpstr>
      <vt:lpstr>Difficulty in Software  Reliability Measurement (3)</vt:lpstr>
      <vt:lpstr>Hardware vs. Software  Reliability </vt:lpstr>
      <vt:lpstr>Hardware vs. Software  Reliability </vt:lpstr>
      <vt:lpstr>Hardware vs. Software  Reliability </vt:lpstr>
      <vt:lpstr>Hardware vs. Software  Reliability </vt:lpstr>
      <vt:lpstr>Hardware vs. Software  Reliability </vt:lpstr>
      <vt:lpstr>Hardware vs. Software  Reliability </vt:lpstr>
      <vt:lpstr>Digression: The Bath Tub Curve</vt:lpstr>
      <vt:lpstr>Reliability Metrics</vt:lpstr>
      <vt:lpstr>Reliability Metrics</vt:lpstr>
      <vt:lpstr>Rate of occurrence of failure (ROCOF):</vt:lpstr>
      <vt:lpstr>Mean  Time To  Failure (MTTF)</vt:lpstr>
      <vt:lpstr>Mean  Time To  Failure (MTTF)</vt:lpstr>
      <vt:lpstr>Mean  Time To  Failure (MTTF)</vt:lpstr>
      <vt:lpstr>Mean Time to Repair (MTTR)</vt:lpstr>
      <vt:lpstr>Mean Time Between Failures (MTBF)</vt:lpstr>
      <vt:lpstr>Probability of Failure on Demand (POFOD)</vt:lpstr>
      <vt:lpstr>Availability</vt:lpstr>
      <vt:lpstr>Availability</vt:lpstr>
      <vt:lpstr>Reliability metrics</vt:lpstr>
      <vt:lpstr>Reliability metrics</vt:lpstr>
      <vt:lpstr>Failure Classes</vt:lpstr>
      <vt:lpstr>Failure  Classes</vt:lpstr>
      <vt:lpstr>Failure  Classes</vt:lpstr>
      <vt:lpstr>Reliability Growth Modelling</vt:lpstr>
      <vt:lpstr>Reliability Growth Modelling</vt:lpstr>
      <vt:lpstr>Reliability Growth Modelling</vt:lpstr>
      <vt:lpstr>Step Function Model</vt:lpstr>
      <vt:lpstr>Step Function Model</vt:lpstr>
      <vt:lpstr>Step Function Model</vt:lpstr>
      <vt:lpstr>Jelinski and Moranda Model</vt:lpstr>
      <vt:lpstr>Jelinski and Moranda Model</vt:lpstr>
      <vt:lpstr>Jelinski and Moranda Model</vt:lpstr>
      <vt:lpstr>Littlewood and Verall’s Model</vt:lpstr>
      <vt:lpstr>Littlewood and Verall’s Model</vt:lpstr>
      <vt:lpstr>Reliability growth models</vt:lpstr>
      <vt:lpstr>Applicability of Reliability Growth Models</vt:lpstr>
      <vt:lpstr>Applicability of Reliability Growth Models</vt:lpstr>
      <vt:lpstr>Statistical Testing</vt:lpstr>
      <vt:lpstr>Statistical Testing</vt:lpstr>
      <vt:lpstr>Operational profile: Example</vt:lpstr>
      <vt:lpstr>How to define  operational profile?</vt:lpstr>
      <vt:lpstr>Steps involved in Statistical testing  (Step-I)</vt:lpstr>
      <vt:lpstr>Step 2 in Statistical testing</vt:lpstr>
      <vt:lpstr>Step 3 in Statistical testing</vt:lpstr>
      <vt:lpstr>Step 4 in Statistical testing</vt:lpstr>
      <vt:lpstr>Statistical Testing</vt:lpstr>
      <vt:lpstr>Statistical Testing</vt:lpstr>
      <vt:lpstr>Advantages of Statistical Testing</vt:lpstr>
      <vt:lpstr>Advantages of Statistical Testing</vt:lpstr>
      <vt:lpstr>Disadvantages of Statistical Testing</vt:lpstr>
      <vt:lpstr>Summary</vt:lpstr>
      <vt:lpstr> 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  </dc:title>
  <dc:creator>rajib</dc:creator>
  <cp:lastModifiedBy>Bijoy Jose</cp:lastModifiedBy>
  <cp:revision>1</cp:revision>
  <cp:lastPrinted>2001-11-07T05:54:33Z</cp:lastPrinted>
  <dcterms:created xsi:type="dcterms:W3CDTF">1999-02-05T17:08:06Z</dcterms:created>
  <dcterms:modified xsi:type="dcterms:W3CDTF">2025-01-13T06:45:08Z</dcterms:modified>
</cp:coreProperties>
</file>