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63" r:id="rId5"/>
    <p:sldId id="264" r:id="rId6"/>
    <p:sldId id="265" r:id="rId7"/>
    <p:sldId id="266" r:id="rId8"/>
    <p:sldId id="267" r:id="rId9"/>
    <p:sldId id="268" r:id="rId10"/>
    <p:sldId id="257" r:id="rId11"/>
    <p:sldId id="258" r:id="rId12"/>
    <p:sldId id="260"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70" autoAdjust="0"/>
    <p:restoredTop sz="94660"/>
  </p:normalViewPr>
  <p:slideViewPr>
    <p:cSldViewPr snapToGrid="0">
      <p:cViewPr varScale="1">
        <p:scale>
          <a:sx n="120" d="100"/>
          <a:sy n="120" d="100"/>
        </p:scale>
        <p:origin x="6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B9E2-421A-4B2D-AC3B-98F89A2E7646}"/>
              </a:ext>
            </a:extLst>
          </p:cNvPr>
          <p:cNvSpPr>
            <a:spLocks noGrp="1"/>
          </p:cNvSpPr>
          <p:nvPr>
            <p:ph type="ctrTitle"/>
          </p:nvPr>
        </p:nvSpPr>
        <p:spPr>
          <a:xfrm>
            <a:off x="2589213" y="2514601"/>
            <a:ext cx="8915399" cy="1850666"/>
          </a:xfrm>
        </p:spPr>
        <p:txBody>
          <a:bodyPr/>
          <a:lstStyle/>
          <a:p>
            <a:r>
              <a:rPr lang="en-US" dirty="0"/>
              <a:t>University Tycoon</a:t>
            </a:r>
          </a:p>
        </p:txBody>
      </p:sp>
      <p:sp>
        <p:nvSpPr>
          <p:cNvPr id="3" name="Subtitle 2">
            <a:extLst>
              <a:ext uri="{FF2B5EF4-FFF2-40B4-BE49-F238E27FC236}">
                <a16:creationId xmlns:a16="http://schemas.microsoft.com/office/drawing/2014/main" id="{4DBCC0AB-2425-4C4F-8311-233BB95B6443}"/>
              </a:ext>
            </a:extLst>
          </p:cNvPr>
          <p:cNvSpPr>
            <a:spLocks noGrp="1"/>
          </p:cNvSpPr>
          <p:nvPr>
            <p:ph type="subTitle" idx="1"/>
          </p:nvPr>
        </p:nvSpPr>
        <p:spPr>
          <a:xfrm>
            <a:off x="2589213" y="4365267"/>
            <a:ext cx="8915399" cy="1795836"/>
          </a:xfrm>
        </p:spPr>
        <p:txBody>
          <a:bodyPr>
            <a:normAutofit fontScale="70000" lnSpcReduction="20000"/>
          </a:bodyPr>
          <a:lstStyle/>
          <a:p>
            <a:r>
              <a:rPr lang="en-US" sz="2000" dirty="0"/>
              <a:t>Team Four:</a:t>
            </a:r>
          </a:p>
          <a:p>
            <a:r>
              <a:rPr lang="en-US" dirty="0"/>
              <a:t>	</a:t>
            </a:r>
            <a:r>
              <a:rPr lang="en-US" sz="2900" dirty="0"/>
              <a:t>Kent Irvin</a:t>
            </a:r>
          </a:p>
          <a:p>
            <a:r>
              <a:rPr lang="en-US" sz="2900" dirty="0"/>
              <a:t>	Meghan Tennant</a:t>
            </a:r>
          </a:p>
          <a:p>
            <a:r>
              <a:rPr lang="en-US" sz="2900" dirty="0"/>
              <a:t>	Tyler Adkins</a:t>
            </a:r>
          </a:p>
          <a:p>
            <a:r>
              <a:rPr lang="en-US" sz="2900" dirty="0"/>
              <a:t>	George </a:t>
            </a:r>
            <a:r>
              <a:rPr lang="en-US" sz="2900" dirty="0" err="1"/>
              <a:t>Hinkel</a:t>
            </a:r>
            <a:endParaRPr lang="en-US" sz="2900" dirty="0"/>
          </a:p>
        </p:txBody>
      </p:sp>
    </p:spTree>
    <p:extLst>
      <p:ext uri="{BB962C8B-B14F-4D97-AF65-F5344CB8AC3E}">
        <p14:creationId xmlns:p14="http://schemas.microsoft.com/office/powerpoint/2010/main" val="196890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4439-D2B8-46A5-8EFE-3EC6F3537A65}"/>
              </a:ext>
            </a:extLst>
          </p:cNvPr>
          <p:cNvSpPr>
            <a:spLocks noGrp="1"/>
          </p:cNvSpPr>
          <p:nvPr>
            <p:ph type="title"/>
          </p:nvPr>
        </p:nvSpPr>
        <p:spPr/>
        <p:txBody>
          <a:bodyPr/>
          <a:lstStyle/>
          <a:p>
            <a:r>
              <a:rPr lang="en-US" dirty="0"/>
              <a:t>Build System Diagram</a:t>
            </a:r>
          </a:p>
        </p:txBody>
      </p:sp>
      <p:pic>
        <p:nvPicPr>
          <p:cNvPr id="5" name="Content Placeholder 4" descr="A close up of a map&#10;&#10;Description generated with high confidence">
            <a:extLst>
              <a:ext uri="{FF2B5EF4-FFF2-40B4-BE49-F238E27FC236}">
                <a16:creationId xmlns:a16="http://schemas.microsoft.com/office/drawing/2014/main" id="{A411B51E-7360-4074-B98D-695BE7E85994}"/>
              </a:ext>
            </a:extLst>
          </p:cNvPr>
          <p:cNvPicPr>
            <a:picLocks noGrp="1" noChangeAspect="1"/>
          </p:cNvPicPr>
          <p:nvPr>
            <p:ph idx="1"/>
          </p:nvPr>
        </p:nvPicPr>
        <p:blipFill>
          <a:blip r:embed="rId2"/>
          <a:stretch>
            <a:fillRect/>
          </a:stretch>
        </p:blipFill>
        <p:spPr>
          <a:xfrm>
            <a:off x="2316916" y="2194430"/>
            <a:ext cx="9875084" cy="3675030"/>
          </a:xfrm>
        </p:spPr>
      </p:pic>
    </p:spTree>
    <p:extLst>
      <p:ext uri="{BB962C8B-B14F-4D97-AF65-F5344CB8AC3E}">
        <p14:creationId xmlns:p14="http://schemas.microsoft.com/office/powerpoint/2010/main" val="305454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CAA4-CAE4-4805-921B-3C311A68908E}"/>
              </a:ext>
            </a:extLst>
          </p:cNvPr>
          <p:cNvSpPr>
            <a:spLocks noGrp="1"/>
          </p:cNvSpPr>
          <p:nvPr>
            <p:ph type="title"/>
          </p:nvPr>
        </p:nvSpPr>
        <p:spPr/>
        <p:txBody>
          <a:bodyPr/>
          <a:lstStyle/>
          <a:p>
            <a:r>
              <a:rPr lang="en-US" dirty="0"/>
              <a:t>Objects Diagram</a:t>
            </a:r>
          </a:p>
        </p:txBody>
      </p:sp>
      <p:pic>
        <p:nvPicPr>
          <p:cNvPr id="5" name="Content Placeholder 4" descr="A close up of a map&#10;&#10;Description generated with very high confidence">
            <a:extLst>
              <a:ext uri="{FF2B5EF4-FFF2-40B4-BE49-F238E27FC236}">
                <a16:creationId xmlns:a16="http://schemas.microsoft.com/office/drawing/2014/main" id="{A1E9D69E-A280-476D-AD7D-D1F043D3160B}"/>
              </a:ext>
            </a:extLst>
          </p:cNvPr>
          <p:cNvPicPr>
            <a:picLocks noGrp="1" noChangeAspect="1"/>
          </p:cNvPicPr>
          <p:nvPr>
            <p:ph idx="1"/>
          </p:nvPr>
        </p:nvPicPr>
        <p:blipFill>
          <a:blip r:embed="rId2"/>
          <a:stretch>
            <a:fillRect/>
          </a:stretch>
        </p:blipFill>
        <p:spPr>
          <a:xfrm>
            <a:off x="1489460" y="1905000"/>
            <a:ext cx="10571809" cy="4165145"/>
          </a:xfrm>
        </p:spPr>
      </p:pic>
    </p:spTree>
    <p:extLst>
      <p:ext uri="{BB962C8B-B14F-4D97-AF65-F5344CB8AC3E}">
        <p14:creationId xmlns:p14="http://schemas.microsoft.com/office/powerpoint/2010/main" val="73401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6A3E-9EE3-470B-9818-97E825A89E22}"/>
              </a:ext>
            </a:extLst>
          </p:cNvPr>
          <p:cNvSpPr>
            <a:spLocks noGrp="1"/>
          </p:cNvSpPr>
          <p:nvPr>
            <p:ph type="title"/>
          </p:nvPr>
        </p:nvSpPr>
        <p:spPr/>
        <p:txBody>
          <a:bodyPr/>
          <a:lstStyle/>
          <a:p>
            <a:r>
              <a:rPr lang="en-US" dirty="0"/>
              <a:t>Build System Test Cases</a:t>
            </a:r>
          </a:p>
        </p:txBody>
      </p:sp>
      <p:sp>
        <p:nvSpPr>
          <p:cNvPr id="3" name="Content Placeholder 2">
            <a:extLst>
              <a:ext uri="{FF2B5EF4-FFF2-40B4-BE49-F238E27FC236}">
                <a16:creationId xmlns:a16="http://schemas.microsoft.com/office/drawing/2014/main" id="{E740E81C-739F-4BEA-A01C-4E6D2178135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1A9D7E-1AD5-4687-8A9C-F8AB2F9D6EA8}"/>
              </a:ext>
            </a:extLst>
          </p:cNvPr>
          <p:cNvPicPr>
            <a:picLocks noChangeAspect="1"/>
          </p:cNvPicPr>
          <p:nvPr/>
        </p:nvPicPr>
        <p:blipFill>
          <a:blip r:embed="rId2"/>
          <a:stretch>
            <a:fillRect/>
          </a:stretch>
        </p:blipFill>
        <p:spPr>
          <a:xfrm>
            <a:off x="2589212" y="1264555"/>
            <a:ext cx="5467393" cy="5792833"/>
          </a:xfrm>
          <a:prstGeom prst="rect">
            <a:avLst/>
          </a:prstGeom>
        </p:spPr>
      </p:pic>
    </p:spTree>
    <p:extLst>
      <p:ext uri="{BB962C8B-B14F-4D97-AF65-F5344CB8AC3E}">
        <p14:creationId xmlns:p14="http://schemas.microsoft.com/office/powerpoint/2010/main" val="353474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0DB2F521-376A-4C7C-99DB-C63256D662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21599" y="1450135"/>
            <a:ext cx="3180507" cy="545162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E44258A-BCF9-48AF-8E31-3F54B53384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779313"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9BA9C22-8065-424C-A86A-13B44EFA5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05431"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0E98E8A-D3B0-4DE6-A997-E2529EBBC1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548"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A8A95-2145-484D-80CD-21C428FBF031}"/>
              </a:ext>
            </a:extLst>
          </p:cNvPr>
          <p:cNvSpPr>
            <a:spLocks noGrp="1"/>
          </p:cNvSpPr>
          <p:nvPr>
            <p:ph type="title"/>
          </p:nvPr>
        </p:nvSpPr>
        <p:spPr>
          <a:xfrm>
            <a:off x="1687669" y="624110"/>
            <a:ext cx="4137059" cy="1280890"/>
          </a:xfrm>
        </p:spPr>
        <p:txBody>
          <a:bodyPr>
            <a:normAutofit/>
          </a:bodyPr>
          <a:lstStyle/>
          <a:p>
            <a:endParaRPr lang="en-US" sz="3200" dirty="0"/>
          </a:p>
        </p:txBody>
      </p:sp>
      <p:sp>
        <p:nvSpPr>
          <p:cNvPr id="4" name="Content Placeholder 3">
            <a:extLst>
              <a:ext uri="{FF2B5EF4-FFF2-40B4-BE49-F238E27FC236}">
                <a16:creationId xmlns:a16="http://schemas.microsoft.com/office/drawing/2014/main" id="{232F1A97-9C6C-4CA5-B2DF-13D957A34B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755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A18E-18CD-4F37-AACE-1B79C513FD2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FDF83DB5-34F8-4FB7-A08D-0A38189904D9}"/>
              </a:ext>
            </a:extLst>
          </p:cNvPr>
          <p:cNvSpPr>
            <a:spLocks noGrp="1"/>
          </p:cNvSpPr>
          <p:nvPr>
            <p:ph idx="1"/>
          </p:nvPr>
        </p:nvSpPr>
        <p:spPr/>
        <p:txBody>
          <a:bodyPr>
            <a:normAutofit/>
          </a:bodyPr>
          <a:lstStyle/>
          <a:p>
            <a:r>
              <a:rPr lang="en-US" sz="2200" dirty="0"/>
              <a:t>Introduction</a:t>
            </a:r>
          </a:p>
          <a:p>
            <a:r>
              <a:rPr lang="en-US" sz="2200" dirty="0"/>
              <a:t>Business Objectives</a:t>
            </a:r>
          </a:p>
          <a:p>
            <a:r>
              <a:rPr lang="en-US" sz="2200" dirty="0"/>
              <a:t>System Objectives</a:t>
            </a:r>
          </a:p>
          <a:p>
            <a:r>
              <a:rPr lang="en-US" sz="2200" dirty="0"/>
              <a:t>Assumptions and Constraints</a:t>
            </a:r>
          </a:p>
          <a:p>
            <a:r>
              <a:rPr lang="en-US" sz="2200" dirty="0"/>
              <a:t>Project Schedule</a:t>
            </a:r>
          </a:p>
          <a:p>
            <a:r>
              <a:rPr lang="en-US" sz="2200" dirty="0"/>
              <a:t>Sample Components</a:t>
            </a:r>
          </a:p>
        </p:txBody>
      </p:sp>
    </p:spTree>
    <p:extLst>
      <p:ext uri="{BB962C8B-B14F-4D97-AF65-F5344CB8AC3E}">
        <p14:creationId xmlns:p14="http://schemas.microsoft.com/office/powerpoint/2010/main" val="17688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F597-1F71-4453-A152-A60D65F8CB5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927714-D972-47A4-B166-B4C6B9732427}"/>
              </a:ext>
            </a:extLst>
          </p:cNvPr>
          <p:cNvSpPr>
            <a:spLocks noGrp="1"/>
          </p:cNvSpPr>
          <p:nvPr>
            <p:ph idx="1"/>
          </p:nvPr>
        </p:nvSpPr>
        <p:spPr/>
        <p:txBody>
          <a:bodyPr>
            <a:normAutofit/>
          </a:bodyPr>
          <a:lstStyle/>
          <a:p>
            <a:r>
              <a:rPr lang="en-US" sz="2000" dirty="0"/>
              <a:t>University Tycoon is a game where the player is in charge of running their own university. The player will decide where to place buildings and how to best manage the university. The goal of the game is to accrue as much money as possible while increasing the prestige of the university.</a:t>
            </a:r>
          </a:p>
        </p:txBody>
      </p:sp>
    </p:spTree>
    <p:extLst>
      <p:ext uri="{BB962C8B-B14F-4D97-AF65-F5344CB8AC3E}">
        <p14:creationId xmlns:p14="http://schemas.microsoft.com/office/powerpoint/2010/main" val="289254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3A86-D17E-4A31-8391-56195A54CACE}"/>
              </a:ext>
            </a:extLst>
          </p:cNvPr>
          <p:cNvSpPr>
            <a:spLocks noGrp="1"/>
          </p:cNvSpPr>
          <p:nvPr>
            <p:ph type="title"/>
          </p:nvPr>
        </p:nvSpPr>
        <p:spPr/>
        <p:txBody>
          <a:bodyPr/>
          <a:lstStyle/>
          <a:p>
            <a:r>
              <a:rPr lang="en-US" dirty="0"/>
              <a:t>Business &amp; System Objectives</a:t>
            </a:r>
          </a:p>
        </p:txBody>
      </p:sp>
      <p:sp>
        <p:nvSpPr>
          <p:cNvPr id="3" name="Content Placeholder 2">
            <a:extLst>
              <a:ext uri="{FF2B5EF4-FFF2-40B4-BE49-F238E27FC236}">
                <a16:creationId xmlns:a16="http://schemas.microsoft.com/office/drawing/2014/main" id="{7B04EAE9-91FB-43B9-8B7E-25596A56F5DE}"/>
              </a:ext>
            </a:extLst>
          </p:cNvPr>
          <p:cNvSpPr>
            <a:spLocks noGrp="1"/>
          </p:cNvSpPr>
          <p:nvPr>
            <p:ph idx="1"/>
          </p:nvPr>
        </p:nvSpPr>
        <p:spPr/>
        <p:txBody>
          <a:bodyPr>
            <a:normAutofit/>
          </a:bodyPr>
          <a:lstStyle/>
          <a:p>
            <a:r>
              <a:rPr lang="en-US" sz="2000" dirty="0"/>
              <a:t>Business Objectives</a:t>
            </a:r>
          </a:p>
          <a:p>
            <a:pPr lvl="1"/>
            <a:r>
              <a:rPr lang="en-US" sz="2000" dirty="0"/>
              <a:t>Start Up</a:t>
            </a:r>
          </a:p>
          <a:p>
            <a:pPr lvl="1"/>
            <a:r>
              <a:rPr lang="en-US" sz="2000" dirty="0"/>
              <a:t>Save/Load</a:t>
            </a:r>
          </a:p>
          <a:p>
            <a:pPr lvl="1"/>
            <a:r>
              <a:rPr lang="en-US" sz="2000" dirty="0"/>
              <a:t>Build System</a:t>
            </a:r>
          </a:p>
          <a:p>
            <a:pPr lvl="1"/>
            <a:r>
              <a:rPr lang="en-US" sz="2000" dirty="0"/>
              <a:t>Objects</a:t>
            </a:r>
          </a:p>
          <a:p>
            <a:pPr lvl="1"/>
            <a:r>
              <a:rPr lang="en-US" sz="2000" dirty="0"/>
              <a:t>User Interface</a:t>
            </a:r>
          </a:p>
          <a:p>
            <a:pPr lvl="1"/>
            <a:r>
              <a:rPr lang="en-US" sz="2000" dirty="0"/>
              <a:t>Gameplay</a:t>
            </a:r>
          </a:p>
        </p:txBody>
      </p:sp>
    </p:spTree>
    <p:extLst>
      <p:ext uri="{BB962C8B-B14F-4D97-AF65-F5344CB8AC3E}">
        <p14:creationId xmlns:p14="http://schemas.microsoft.com/office/powerpoint/2010/main" val="267414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CEF6-BFA9-49A8-B786-B13BC1243BA6}"/>
              </a:ext>
            </a:extLst>
          </p:cNvPr>
          <p:cNvSpPr>
            <a:spLocks noGrp="1"/>
          </p:cNvSpPr>
          <p:nvPr>
            <p:ph type="title"/>
          </p:nvPr>
        </p:nvSpPr>
        <p:spPr/>
        <p:txBody>
          <a:bodyPr/>
          <a:lstStyle/>
          <a:p>
            <a:r>
              <a:rPr lang="en-US" dirty="0"/>
              <a:t>System Objectives</a:t>
            </a:r>
          </a:p>
        </p:txBody>
      </p:sp>
      <p:sp>
        <p:nvSpPr>
          <p:cNvPr id="3" name="Content Placeholder 2">
            <a:extLst>
              <a:ext uri="{FF2B5EF4-FFF2-40B4-BE49-F238E27FC236}">
                <a16:creationId xmlns:a16="http://schemas.microsoft.com/office/drawing/2014/main" id="{6420C0BF-E9FD-4B28-B2AE-8ACB33BB34D0}"/>
              </a:ext>
            </a:extLst>
          </p:cNvPr>
          <p:cNvSpPr>
            <a:spLocks noGrp="1"/>
          </p:cNvSpPr>
          <p:nvPr>
            <p:ph idx="1"/>
          </p:nvPr>
        </p:nvSpPr>
        <p:spPr/>
        <p:txBody>
          <a:bodyPr>
            <a:normAutofit/>
          </a:bodyPr>
          <a:lstStyle/>
          <a:p>
            <a:r>
              <a:rPr lang="en-US" sz="2000" dirty="0"/>
              <a:t>Android Platform</a:t>
            </a:r>
          </a:p>
          <a:p>
            <a:r>
              <a:rPr lang="en-US" sz="2000" dirty="0"/>
              <a:t>Game Engine: Unity</a:t>
            </a:r>
          </a:p>
          <a:p>
            <a:r>
              <a:rPr lang="en-US" sz="2000" dirty="0"/>
              <a:t>Programming Language: C#</a:t>
            </a:r>
          </a:p>
          <a:p>
            <a:r>
              <a:rPr lang="en-US" sz="2000" dirty="0"/>
              <a:t>Save data will be stored locally</a:t>
            </a:r>
          </a:p>
        </p:txBody>
      </p:sp>
    </p:spTree>
    <p:extLst>
      <p:ext uri="{BB962C8B-B14F-4D97-AF65-F5344CB8AC3E}">
        <p14:creationId xmlns:p14="http://schemas.microsoft.com/office/powerpoint/2010/main" val="3832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A173-FE2D-47DE-9C61-F40501A2A1E9}"/>
              </a:ext>
            </a:extLst>
          </p:cNvPr>
          <p:cNvSpPr>
            <a:spLocks noGrp="1"/>
          </p:cNvSpPr>
          <p:nvPr>
            <p:ph type="title"/>
          </p:nvPr>
        </p:nvSpPr>
        <p:spPr/>
        <p:txBody>
          <a:bodyPr/>
          <a:lstStyle/>
          <a:p>
            <a:r>
              <a:rPr lang="en-US" dirty="0"/>
              <a:t>Assumptions and Constraints</a:t>
            </a:r>
          </a:p>
        </p:txBody>
      </p:sp>
      <p:sp>
        <p:nvSpPr>
          <p:cNvPr id="3" name="Content Placeholder 2">
            <a:extLst>
              <a:ext uri="{FF2B5EF4-FFF2-40B4-BE49-F238E27FC236}">
                <a16:creationId xmlns:a16="http://schemas.microsoft.com/office/drawing/2014/main" id="{F53F02F8-9A38-419F-AB5B-F57CFE5334E0}"/>
              </a:ext>
            </a:extLst>
          </p:cNvPr>
          <p:cNvSpPr>
            <a:spLocks noGrp="1"/>
          </p:cNvSpPr>
          <p:nvPr>
            <p:ph idx="1"/>
          </p:nvPr>
        </p:nvSpPr>
        <p:spPr/>
        <p:txBody>
          <a:bodyPr>
            <a:normAutofit/>
          </a:bodyPr>
          <a:lstStyle/>
          <a:p>
            <a:r>
              <a:rPr lang="en-US" sz="2000" dirty="0"/>
              <a:t>Assumptions</a:t>
            </a:r>
          </a:p>
          <a:p>
            <a:pPr lvl="1"/>
            <a:r>
              <a:rPr lang="en-US" sz="2000" dirty="0"/>
              <a:t>Database is not needed since game data is stored locally</a:t>
            </a:r>
          </a:p>
          <a:p>
            <a:pPr lvl="1"/>
            <a:r>
              <a:rPr lang="en-US" sz="2000" dirty="0"/>
              <a:t>Network functionality is not needed since game is played offline</a:t>
            </a:r>
          </a:p>
          <a:p>
            <a:pPr lvl="1"/>
            <a:r>
              <a:rPr lang="en-US" sz="2000" dirty="0"/>
              <a:t>No post project maintenance after the initial release</a:t>
            </a:r>
          </a:p>
          <a:p>
            <a:r>
              <a:rPr lang="en-US" sz="2000" dirty="0"/>
              <a:t>Constraints</a:t>
            </a:r>
          </a:p>
          <a:p>
            <a:pPr lvl="1"/>
            <a:r>
              <a:rPr lang="en-US" sz="2000" dirty="0"/>
              <a:t>Lack of android experience</a:t>
            </a:r>
          </a:p>
          <a:p>
            <a:pPr lvl="1"/>
            <a:r>
              <a:rPr lang="en-US" sz="2000" dirty="0"/>
              <a:t>Lack of game development experience</a:t>
            </a:r>
          </a:p>
          <a:p>
            <a:pPr lvl="1"/>
            <a:r>
              <a:rPr lang="en-US" sz="2000" dirty="0"/>
              <a:t>Time management issues</a:t>
            </a:r>
          </a:p>
        </p:txBody>
      </p:sp>
    </p:spTree>
    <p:extLst>
      <p:ext uri="{BB962C8B-B14F-4D97-AF65-F5344CB8AC3E}">
        <p14:creationId xmlns:p14="http://schemas.microsoft.com/office/powerpoint/2010/main" val="78986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64C9-E6E2-48F6-AFCE-5EC535BCB0AA}"/>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06920249-FFB1-46F5-939C-4606002FAF89}"/>
              </a:ext>
            </a:extLst>
          </p:cNvPr>
          <p:cNvSpPr>
            <a:spLocks noGrp="1"/>
          </p:cNvSpPr>
          <p:nvPr>
            <p:ph idx="1"/>
          </p:nvPr>
        </p:nvSpPr>
        <p:spPr/>
        <p:txBody>
          <a:bodyPr>
            <a:normAutofit/>
          </a:bodyPr>
          <a:lstStyle/>
          <a:p>
            <a:r>
              <a:rPr lang="en-US" sz="2000" dirty="0"/>
              <a:t>Increment 1: March 1, 2018</a:t>
            </a:r>
          </a:p>
          <a:p>
            <a:pPr lvl="1"/>
            <a:r>
              <a:rPr lang="en-US" sz="2000" dirty="0"/>
              <a:t>UML Diagrams</a:t>
            </a:r>
          </a:p>
          <a:p>
            <a:r>
              <a:rPr lang="en-US" sz="2000" dirty="0"/>
              <a:t>Increment 2: March 22, 2018</a:t>
            </a:r>
          </a:p>
          <a:p>
            <a:pPr lvl="1"/>
            <a:r>
              <a:rPr lang="en-US" sz="2000" dirty="0"/>
              <a:t>SRA</a:t>
            </a:r>
          </a:p>
          <a:p>
            <a:r>
              <a:rPr lang="en-US" sz="2000" dirty="0"/>
              <a:t>Increment 3: April 12, 2018</a:t>
            </a:r>
          </a:p>
          <a:p>
            <a:pPr lvl="1"/>
            <a:r>
              <a:rPr lang="en-US" sz="2000" dirty="0"/>
              <a:t>Test Plan</a:t>
            </a:r>
          </a:p>
          <a:p>
            <a:r>
              <a:rPr lang="en-US" sz="2000" dirty="0"/>
              <a:t>Increment 4: April 26, 2018</a:t>
            </a:r>
          </a:p>
          <a:p>
            <a:pPr lvl="1"/>
            <a:r>
              <a:rPr lang="en-US" sz="2000" dirty="0"/>
              <a:t>Final Product and Presentation</a:t>
            </a:r>
          </a:p>
        </p:txBody>
      </p:sp>
    </p:spTree>
    <p:extLst>
      <p:ext uri="{BB962C8B-B14F-4D97-AF65-F5344CB8AC3E}">
        <p14:creationId xmlns:p14="http://schemas.microsoft.com/office/powerpoint/2010/main" val="19664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88B0-A68B-4E59-8F81-28A4F8211C79}"/>
              </a:ext>
            </a:extLst>
          </p:cNvPr>
          <p:cNvSpPr>
            <a:spLocks noGrp="1"/>
          </p:cNvSpPr>
          <p:nvPr>
            <p:ph type="title"/>
          </p:nvPr>
        </p:nvSpPr>
        <p:spPr/>
        <p:txBody>
          <a:bodyPr/>
          <a:lstStyle/>
          <a:p>
            <a:r>
              <a:rPr lang="en-US" dirty="0"/>
              <a:t>UML – Start Up</a:t>
            </a:r>
          </a:p>
        </p:txBody>
      </p:sp>
      <p:pic>
        <p:nvPicPr>
          <p:cNvPr id="4" name="Content Placeholder 3">
            <a:extLst>
              <a:ext uri="{FF2B5EF4-FFF2-40B4-BE49-F238E27FC236}">
                <a16:creationId xmlns:a16="http://schemas.microsoft.com/office/drawing/2014/main" id="{6BC337FF-E963-444F-8A40-33950B8601E4}"/>
              </a:ext>
            </a:extLst>
          </p:cNvPr>
          <p:cNvPicPr>
            <a:picLocks noGrp="1" noChangeAspect="1"/>
          </p:cNvPicPr>
          <p:nvPr>
            <p:ph idx="1"/>
          </p:nvPr>
        </p:nvPicPr>
        <p:blipFill>
          <a:blip r:embed="rId2"/>
          <a:stretch>
            <a:fillRect/>
          </a:stretch>
        </p:blipFill>
        <p:spPr>
          <a:xfrm>
            <a:off x="2521218" y="2266950"/>
            <a:ext cx="9055100" cy="4425950"/>
          </a:xfrm>
          <a:prstGeom prst="rect">
            <a:avLst/>
          </a:prstGeom>
        </p:spPr>
      </p:pic>
    </p:spTree>
    <p:extLst>
      <p:ext uri="{BB962C8B-B14F-4D97-AF65-F5344CB8AC3E}">
        <p14:creationId xmlns:p14="http://schemas.microsoft.com/office/powerpoint/2010/main" val="146358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6CD3-A638-4B10-A669-787268C2B1B0}"/>
              </a:ext>
            </a:extLst>
          </p:cNvPr>
          <p:cNvSpPr>
            <a:spLocks noGrp="1"/>
          </p:cNvSpPr>
          <p:nvPr>
            <p:ph type="title"/>
          </p:nvPr>
        </p:nvSpPr>
        <p:spPr/>
        <p:txBody>
          <a:bodyPr/>
          <a:lstStyle/>
          <a:p>
            <a:r>
              <a:rPr lang="en-US" dirty="0"/>
              <a:t>Test Cases – Start up</a:t>
            </a:r>
          </a:p>
        </p:txBody>
      </p:sp>
      <p:pic>
        <p:nvPicPr>
          <p:cNvPr id="4" name="Content Placeholder 3">
            <a:extLst>
              <a:ext uri="{FF2B5EF4-FFF2-40B4-BE49-F238E27FC236}">
                <a16:creationId xmlns:a16="http://schemas.microsoft.com/office/drawing/2014/main" id="{721EF8D1-B444-49BD-B3B0-DAB0B3395C2D}"/>
              </a:ext>
            </a:extLst>
          </p:cNvPr>
          <p:cNvPicPr>
            <a:picLocks noGrp="1" noChangeAspect="1"/>
          </p:cNvPicPr>
          <p:nvPr>
            <p:ph idx="1"/>
          </p:nvPr>
        </p:nvPicPr>
        <p:blipFill>
          <a:blip r:embed="rId2"/>
          <a:stretch>
            <a:fillRect/>
          </a:stretch>
        </p:blipFill>
        <p:spPr>
          <a:xfrm>
            <a:off x="2126518" y="1485900"/>
            <a:ext cx="7957281" cy="5257800"/>
          </a:xfrm>
          <a:prstGeom prst="rect">
            <a:avLst/>
          </a:prstGeom>
        </p:spPr>
      </p:pic>
    </p:spTree>
    <p:extLst>
      <p:ext uri="{BB962C8B-B14F-4D97-AF65-F5344CB8AC3E}">
        <p14:creationId xmlns:p14="http://schemas.microsoft.com/office/powerpoint/2010/main" val="23334153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352</TotalTime>
  <Words>211</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University Tycoon</vt:lpstr>
      <vt:lpstr>Content</vt:lpstr>
      <vt:lpstr>Introduction</vt:lpstr>
      <vt:lpstr>Business &amp; System Objectives</vt:lpstr>
      <vt:lpstr>System Objectives</vt:lpstr>
      <vt:lpstr>Assumptions and Constraints</vt:lpstr>
      <vt:lpstr>Project Schedule</vt:lpstr>
      <vt:lpstr>UML – Start Up</vt:lpstr>
      <vt:lpstr>Test Cases – Start up</vt:lpstr>
      <vt:lpstr>Build System Diagram</vt:lpstr>
      <vt:lpstr>Objects Diagram</vt:lpstr>
      <vt:lpstr>Build System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Tycoon</dc:title>
  <dc:creator>Tyler Adkins</dc:creator>
  <cp:lastModifiedBy>Kent Irvin</cp:lastModifiedBy>
  <cp:revision>25</cp:revision>
  <dcterms:created xsi:type="dcterms:W3CDTF">2018-02-28T17:46:02Z</dcterms:created>
  <dcterms:modified xsi:type="dcterms:W3CDTF">2018-04-26T05:01:23Z</dcterms:modified>
</cp:coreProperties>
</file>