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Play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hTkDAVVWQdSPZXPW9IoN5WDdBF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ED99C5-56B1-4512-867E-26443EAC1B70}">
  <a:tblStyle styleId="{49ED99C5-56B1-4512-867E-26443EAC1B70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lay-bold.fntdata"/><Relationship Id="rId10" Type="http://schemas.openxmlformats.org/officeDocument/2006/relationships/slide" Target="slides/slide4.xml"/><Relationship Id="rId32" Type="http://schemas.openxmlformats.org/officeDocument/2006/relationships/font" Target="fonts/Play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7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093633" cy="391239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7"/>
          <p:cNvSpPr txBox="1"/>
          <p:nvPr>
            <p:ph type="title"/>
          </p:nvPr>
        </p:nvSpPr>
        <p:spPr>
          <a:xfrm>
            <a:off x="2933700" y="568961"/>
            <a:ext cx="8420100" cy="17808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2933700" y="2797255"/>
            <a:ext cx="3924300" cy="4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" name="Google Shape;19;p27"/>
          <p:cNvSpPr txBox="1"/>
          <p:nvPr>
            <p:ph idx="2" type="body"/>
          </p:nvPr>
        </p:nvSpPr>
        <p:spPr>
          <a:xfrm>
            <a:off x="2933700" y="3251596"/>
            <a:ext cx="3943627" cy="323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3" type="body"/>
          </p:nvPr>
        </p:nvSpPr>
        <p:spPr>
          <a:xfrm>
            <a:off x="7410173" y="2797255"/>
            <a:ext cx="3943627" cy="4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" name="Google Shape;21;p27"/>
          <p:cNvSpPr txBox="1"/>
          <p:nvPr>
            <p:ph idx="4" type="body"/>
          </p:nvPr>
        </p:nvSpPr>
        <p:spPr>
          <a:xfrm>
            <a:off x="7410173" y="3251595"/>
            <a:ext cx="3943627" cy="323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1" type="ftr"/>
          </p:nvPr>
        </p:nvSpPr>
        <p:spPr>
          <a:xfrm>
            <a:off x="296926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1">
  <p:cSld name="Table 1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type="title"/>
          </p:nvPr>
        </p:nvSpPr>
        <p:spPr>
          <a:xfrm>
            <a:off x="838201" y="895350"/>
            <a:ext cx="3247662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>
            <a:off x="838200" y="2813049"/>
            <a:ext cx="3247662" cy="32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1" type="ftr"/>
          </p:nvPr>
        </p:nvSpPr>
        <p:spPr>
          <a:xfrm>
            <a:off x="731615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7" name="Google Shape;77;p48"/>
          <p:cNvGrpSpPr/>
          <p:nvPr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78" name="Google Shape;78;p48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48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9"/>
          <p:cNvSpPr txBox="1"/>
          <p:nvPr>
            <p:ph type="title"/>
          </p:nvPr>
        </p:nvSpPr>
        <p:spPr>
          <a:xfrm>
            <a:off x="838200" y="337192"/>
            <a:ext cx="565519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" type="body"/>
          </p:nvPr>
        </p:nvSpPr>
        <p:spPr>
          <a:xfrm>
            <a:off x="838200" y="2705177"/>
            <a:ext cx="5733772" cy="448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49"/>
          <p:cNvSpPr txBox="1"/>
          <p:nvPr>
            <p:ph idx="2" type="body"/>
          </p:nvPr>
        </p:nvSpPr>
        <p:spPr>
          <a:xfrm>
            <a:off x="838199" y="3154166"/>
            <a:ext cx="5733773" cy="303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9"/>
          <p:cNvSpPr txBox="1"/>
          <p:nvPr>
            <p:ph idx="3" type="body"/>
          </p:nvPr>
        </p:nvSpPr>
        <p:spPr>
          <a:xfrm>
            <a:off x="7887108" y="2705177"/>
            <a:ext cx="3943627" cy="448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49"/>
          <p:cNvSpPr txBox="1"/>
          <p:nvPr>
            <p:ph idx="4" type="body"/>
          </p:nvPr>
        </p:nvSpPr>
        <p:spPr>
          <a:xfrm>
            <a:off x="7887107" y="3164867"/>
            <a:ext cx="3943627" cy="303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9"/>
          <p:cNvSpPr txBox="1"/>
          <p:nvPr>
            <p:ph idx="11" type="ftr"/>
          </p:nvPr>
        </p:nvSpPr>
        <p:spPr>
          <a:xfrm>
            <a:off x="84398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49"/>
          <p:cNvPicPr preferRelativeResize="0"/>
          <p:nvPr/>
        </p:nvPicPr>
        <p:blipFill rotWithShape="1">
          <a:blip r:embed="rId2">
            <a:alphaModFix/>
          </a:blip>
          <a:srcRect b="73496" l="18645" r="28732" t="319"/>
          <a:stretch/>
        </p:blipFill>
        <p:spPr>
          <a:xfrm flipH="1" rot="10800000">
            <a:off x="6308436" y="-11"/>
            <a:ext cx="5883564" cy="23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2">
  <p:cSld name="Table 2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50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91" name="Google Shape;91;p50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50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3" name="Google Shape;93;p50"/>
          <p:cNvSpPr txBox="1"/>
          <p:nvPr>
            <p:ph type="title"/>
          </p:nvPr>
        </p:nvSpPr>
        <p:spPr>
          <a:xfrm>
            <a:off x="838200" y="3535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0"/>
          <p:cNvSpPr txBox="1"/>
          <p:nvPr>
            <p:ph idx="11" type="ftr"/>
          </p:nvPr>
        </p:nvSpPr>
        <p:spPr>
          <a:xfrm>
            <a:off x="8382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0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type="title">
  <p:cSld name="TITLE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1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1"/>
          <p:cNvSpPr txBox="1"/>
          <p:nvPr>
            <p:ph idx="1" type="subTitle"/>
          </p:nvPr>
        </p:nvSpPr>
        <p:spPr>
          <a:xfrm>
            <a:off x="4267200" y="3238103"/>
            <a:ext cx="4179570" cy="285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9" name="Google Shape;99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1"/>
          <p:cNvSpPr txBox="1"/>
          <p:nvPr>
            <p:ph idx="11" type="ftr"/>
          </p:nvPr>
        </p:nvSpPr>
        <p:spPr>
          <a:xfrm>
            <a:off x="4267200" y="6356350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1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0"/>
          <p:cNvSpPr txBox="1"/>
          <p:nvPr>
            <p:ph type="ctrTitle"/>
          </p:nvPr>
        </p:nvSpPr>
        <p:spPr>
          <a:xfrm>
            <a:off x="6441918" y="3329790"/>
            <a:ext cx="4941771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40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4" name="Google Shape;154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2" name="Google Shape;16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1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1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" type="body"/>
          </p:nvPr>
        </p:nvSpPr>
        <p:spPr>
          <a:xfrm>
            <a:off x="1333500" y="2674013"/>
            <a:ext cx="2895600" cy="3269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1">
  <p:cSld name="Section Break 1">
    <p:bg>
      <p:bgPr>
        <a:solidFill>
          <a:schemeClr val="accen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ctrTitle"/>
          </p:nvPr>
        </p:nvSpPr>
        <p:spPr>
          <a:xfrm>
            <a:off x="6991350" y="487018"/>
            <a:ext cx="4179570" cy="33773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42"/>
          <p:cNvGrpSpPr/>
          <p:nvPr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36" name="Google Shape;36;p42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42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2">
  <p:cSld name="Section Break 2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type="ctrTitle"/>
          </p:nvPr>
        </p:nvSpPr>
        <p:spPr>
          <a:xfrm>
            <a:off x="6991350" y="487680"/>
            <a:ext cx="4179570" cy="33766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43"/>
          <p:cNvCxnSpPr/>
          <p:nvPr/>
        </p:nvCxnSpPr>
        <p:spPr>
          <a:xfrm>
            <a:off x="3990667" y="0"/>
            <a:ext cx="1126278" cy="251229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43"/>
          <p:cNvSpPr/>
          <p:nvPr>
            <p:ph idx="2" type="pic"/>
          </p:nvPr>
        </p:nvSpPr>
        <p:spPr>
          <a:xfrm>
            <a:off x="0" y="-5080"/>
            <a:ext cx="6576291" cy="68726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title"/>
          </p:nvPr>
        </p:nvSpPr>
        <p:spPr>
          <a:xfrm>
            <a:off x="1322318" y="268360"/>
            <a:ext cx="7288282" cy="2121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1322388" y="2763078"/>
            <a:ext cx="7288212" cy="340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5" name="Google Shape;45;p44"/>
          <p:cNvGrpSpPr/>
          <p:nvPr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46" name="Google Shape;46;p44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44"/>
            <p:cNvCxnSpPr/>
            <p:nvPr/>
          </p:nvCxnSpPr>
          <p:spPr>
            <a:xfrm flipH="1">
              <a:off x="9381744" y="-25401"/>
              <a:ext cx="2810256" cy="688340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8" name="Google Shape;48;p44"/>
          <p:cNvCxnSpPr/>
          <p:nvPr/>
        </p:nvCxnSpPr>
        <p:spPr>
          <a:xfrm flipH="1" rot="10800000">
            <a:off x="-1" y="-25403"/>
            <a:ext cx="1210573" cy="204816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44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4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3">
  <p:cSld name="Section Break 3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5"/>
          <p:cNvSpPr txBox="1"/>
          <p:nvPr>
            <p:ph type="ctrTitle"/>
          </p:nvPr>
        </p:nvSpPr>
        <p:spPr>
          <a:xfrm>
            <a:off x="6991350" y="406400"/>
            <a:ext cx="4179570" cy="34579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3" name="Google Shape;53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1341120" y="558801"/>
            <a:ext cx="9953308" cy="17808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6" name="Google Shape;56;p46"/>
          <p:cNvGrpSpPr/>
          <p:nvPr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57" name="Google Shape;57;p46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46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9" name="Google Shape;59;p46"/>
          <p:cNvSpPr txBox="1"/>
          <p:nvPr>
            <p:ph idx="1" type="body"/>
          </p:nvPr>
        </p:nvSpPr>
        <p:spPr>
          <a:xfrm>
            <a:off x="1341120" y="2960877"/>
            <a:ext cx="2722880" cy="35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46"/>
          <p:cNvSpPr txBox="1"/>
          <p:nvPr>
            <p:ph idx="2" type="body"/>
          </p:nvPr>
        </p:nvSpPr>
        <p:spPr>
          <a:xfrm>
            <a:off x="1341120" y="3392035"/>
            <a:ext cx="2722880" cy="2907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LcPeriod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idx="3" type="body"/>
          </p:nvPr>
        </p:nvSpPr>
        <p:spPr>
          <a:xfrm>
            <a:off x="4754881" y="2960877"/>
            <a:ext cx="5516880" cy="35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46"/>
          <p:cNvSpPr txBox="1"/>
          <p:nvPr>
            <p:ph idx="4" type="body"/>
          </p:nvPr>
        </p:nvSpPr>
        <p:spPr>
          <a:xfrm>
            <a:off x="4754881" y="3324859"/>
            <a:ext cx="5506720" cy="3031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47"/>
          <p:cNvCxnSpPr/>
          <p:nvPr/>
        </p:nvCxnSpPr>
        <p:spPr>
          <a:xfrm rot="10800000">
            <a:off x="3094182" y="0"/>
            <a:ext cx="1745673" cy="38977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47"/>
          <p:cNvSpPr txBox="1"/>
          <p:nvPr>
            <p:ph type="title"/>
          </p:nvPr>
        </p:nvSpPr>
        <p:spPr>
          <a:xfrm>
            <a:off x="5476874" y="1671639"/>
            <a:ext cx="5884027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7"/>
          <p:cNvSpPr/>
          <p:nvPr>
            <p:ph idx="2" type="pic"/>
          </p:nvPr>
        </p:nvSpPr>
        <p:spPr>
          <a:xfrm>
            <a:off x="-28230" y="-9144"/>
            <a:ext cx="5481955" cy="6876288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7"/>
          <p:cNvSpPr txBox="1"/>
          <p:nvPr>
            <p:ph idx="11" type="ftr"/>
          </p:nvPr>
        </p:nvSpPr>
        <p:spPr>
          <a:xfrm>
            <a:off x="825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47"/>
          <p:cNvSpPr txBox="1"/>
          <p:nvPr>
            <p:ph idx="1" type="body"/>
          </p:nvPr>
        </p:nvSpPr>
        <p:spPr>
          <a:xfrm>
            <a:off x="5453725" y="3660774"/>
            <a:ext cx="5907176" cy="253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Relationship Id="rId4" Type="http://schemas.openxmlformats.org/officeDocument/2006/relationships/image" Target="../media/image7.png"/><Relationship Id="rId5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 txBox="1"/>
          <p:nvPr/>
        </p:nvSpPr>
        <p:spPr>
          <a:xfrm>
            <a:off x="2454598" y="1565158"/>
            <a:ext cx="728280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STUDY ASSESSMENT ON CREDIT RISK ANALYSIS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Exploratory Data Analysis (EDA) | Univariate Analysis</a:t>
            </a:r>
            <a:endParaRPr sz="2400"/>
          </a:p>
        </p:txBody>
      </p:sp>
      <p:sp>
        <p:nvSpPr>
          <p:cNvPr id="245" name="Google Shape;245;p10"/>
          <p:cNvSpPr txBox="1"/>
          <p:nvPr>
            <p:ph idx="1" type="subTitle"/>
          </p:nvPr>
        </p:nvSpPr>
        <p:spPr>
          <a:xfrm>
            <a:off x="496787" y="675463"/>
            <a:ext cx="11478903" cy="106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Univariate analysis: Focus on Categorical data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 we focus on key features that are likely to provide valuable insight to the dataset such as Gender and Personal status</a:t>
            </a:r>
            <a:endParaRPr/>
          </a:p>
          <a:p>
            <a:pPr indent="-1968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520" y="1534490"/>
            <a:ext cx="4993679" cy="4016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different colored squares&#10;&#10;Description automatically generated" id="247" name="Google Shape;2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1605" y="1534490"/>
            <a:ext cx="4856056" cy="40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>
            <a:off x="3714017" y="5679806"/>
            <a:ext cx="5094427" cy="730209"/>
          </a:xfrm>
          <a:prstGeom prst="wedgeRoundRectCallout">
            <a:avLst>
              <a:gd fmla="val 798" name="adj1"/>
              <a:gd fmla="val -44376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half of the borrowers are men who are single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Exploratory Data Analysis (EDA) | Categorical data analysis</a:t>
            </a:r>
            <a:endParaRPr sz="2400"/>
          </a:p>
        </p:txBody>
      </p:sp>
      <p:sp>
        <p:nvSpPr>
          <p:cNvPr id="254" name="Google Shape;254;p11"/>
          <p:cNvSpPr txBox="1"/>
          <p:nvPr>
            <p:ph idx="1" type="subTitle"/>
          </p:nvPr>
        </p:nvSpPr>
        <p:spPr>
          <a:xfrm>
            <a:off x="496787" y="675463"/>
            <a:ext cx="11478903" cy="106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Univariate analysis: Focus on Categorical data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 we focus on key features that are likely to provide valuable insight to the dataset which include Job, Foreign worker, Employment length</a:t>
            </a:r>
            <a:endParaRPr/>
          </a:p>
          <a:p>
            <a:pPr indent="-1968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descr="A graph of different colored bars&#10;&#10;Description automatically generated" id="255" name="Google Shape;2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6937" y="1644753"/>
            <a:ext cx="4239491" cy="3568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9" y="1654872"/>
            <a:ext cx="3900695" cy="36850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urple rectangular object with a white background&#10;&#10;Description automatically generated" id="257" name="Google Shape;25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6254" y="1654871"/>
            <a:ext cx="3802150" cy="288941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1"/>
          <p:cNvSpPr/>
          <p:nvPr/>
        </p:nvSpPr>
        <p:spPr>
          <a:xfrm>
            <a:off x="3552133" y="5339968"/>
            <a:ext cx="4618926" cy="1144532"/>
          </a:xfrm>
          <a:prstGeom prst="wedgeRoundRectCallout">
            <a:avLst>
              <a:gd fmla="val -49994" name="adj1"/>
              <a:gd fmla="val 1932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borrowers are foreign workers who are either skilled employees, unskilled residents,  management self employed or unemployed non resident with 1-7 years of experience.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Exploratory Data Analysis (EDA) | Categorical data analysis</a:t>
            </a:r>
            <a:endParaRPr sz="2400"/>
          </a:p>
        </p:txBody>
      </p:sp>
      <p:sp>
        <p:nvSpPr>
          <p:cNvPr id="264" name="Google Shape;264;p12"/>
          <p:cNvSpPr txBox="1"/>
          <p:nvPr>
            <p:ph idx="1" type="subTitle"/>
          </p:nvPr>
        </p:nvSpPr>
        <p:spPr>
          <a:xfrm>
            <a:off x="496787" y="675463"/>
            <a:ext cx="11478903" cy="106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Univariate analysis: Focus on Categorical data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 we focus on key features that are likely to provide valuable insight to the dataset which include Purpose and Credit History</a:t>
            </a:r>
            <a:endParaRPr/>
          </a:p>
          <a:p>
            <a:pPr indent="-1968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descr="A graph of different colored bars&#10;&#10;Description automatically generated" id="265" name="Google Shape;2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786" y="1662686"/>
            <a:ext cx="5068297" cy="3851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credit history&#10;&#10;Description automatically generated" id="266" name="Google Shape;26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5891" y="1662686"/>
            <a:ext cx="5306291" cy="385142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/>
          <p:nvPr/>
        </p:nvSpPr>
        <p:spPr>
          <a:xfrm>
            <a:off x="3721970" y="5514109"/>
            <a:ext cx="4618926" cy="1144532"/>
          </a:xfrm>
          <a:prstGeom prst="wedgeRoundRectCallout">
            <a:avLst>
              <a:gd fmla="val -49994" name="adj1"/>
              <a:gd fmla="val 1932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borrowers took loans to purchase radio radios, new cars and furniture.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credit history of borrowers who took loans were mostly split between repaid and critical and others.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Credit Risk Analysis</a:t>
            </a:r>
            <a:endParaRPr sz="2400"/>
          </a:p>
        </p:txBody>
      </p:sp>
      <p:sp>
        <p:nvSpPr>
          <p:cNvPr id="273" name="Google Shape;273;p13"/>
          <p:cNvSpPr txBox="1"/>
          <p:nvPr>
            <p:ph idx="1" type="subTitle"/>
          </p:nvPr>
        </p:nvSpPr>
        <p:spPr>
          <a:xfrm>
            <a:off x="496787" y="675463"/>
            <a:ext cx="11478903" cy="106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Here, we seek to understand the driver of default rates, the target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 we understand default levels and analyze default rate by other debtors to find out “Who” are defaulting.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274" name="Google Shape;2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537" y="1740310"/>
            <a:ext cx="4535939" cy="335904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3"/>
          <p:cNvSpPr/>
          <p:nvPr/>
        </p:nvSpPr>
        <p:spPr>
          <a:xfrm>
            <a:off x="3652697" y="5214915"/>
            <a:ext cx="4618926" cy="1144532"/>
          </a:xfrm>
          <a:prstGeom prst="wedgeRoundRectCallout">
            <a:avLst>
              <a:gd fmla="val -49994" name="adj1"/>
              <a:gd fmla="val 1932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30% of the loans are defaulted loans.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defaulted loans the highest number are “none” which signify loans where there were no co-applicant and guarantor provided before accessing the loan</a:t>
            </a:r>
            <a:endParaRPr/>
          </a:p>
        </p:txBody>
      </p:sp>
      <p:pic>
        <p:nvPicPr>
          <p:cNvPr id="276" name="Google Shape;2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8342" y="1739430"/>
            <a:ext cx="6327348" cy="3359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Credit Risk Analysis</a:t>
            </a:r>
            <a:endParaRPr sz="2400"/>
          </a:p>
        </p:txBody>
      </p:sp>
      <p:sp>
        <p:nvSpPr>
          <p:cNvPr id="282" name="Google Shape;282;p14"/>
          <p:cNvSpPr txBox="1"/>
          <p:nvPr>
            <p:ph idx="1" type="subTitle"/>
          </p:nvPr>
        </p:nvSpPr>
        <p:spPr>
          <a:xfrm>
            <a:off x="496787" y="675463"/>
            <a:ext cx="11478903" cy="106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Here, we seek to understand the data in the context of the default rates, the target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 we seek to discover “Who” are defaulting by analyzing default rate by gender and default rate by personal status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83" name="Google Shape;283;p14"/>
          <p:cNvSpPr/>
          <p:nvPr/>
        </p:nvSpPr>
        <p:spPr>
          <a:xfrm>
            <a:off x="3721970" y="5514109"/>
            <a:ext cx="5519472" cy="1144532"/>
          </a:xfrm>
          <a:prstGeom prst="wedgeRoundRectCallout">
            <a:avLst>
              <a:gd fmla="val -49994" name="adj1"/>
              <a:gd fmla="val 1932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are the defaulters? While both gender default, there are more male defaulters than female defaulters.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Also, the majority of the individuals who default are Single and unknown. 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0" y="1496291"/>
            <a:ext cx="5124265" cy="3768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1129" y="1496291"/>
            <a:ext cx="6434007" cy="3768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Credit Risk Analysis </a:t>
            </a:r>
            <a:endParaRPr sz="2400"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496787" y="675463"/>
            <a:ext cx="11478903" cy="106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Here, we seek to understand the data in the context of the default rates, the target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 we seek to discover “Who” are defaulting by analysing defaulters by age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92" name="Google Shape;292;p15"/>
          <p:cNvSpPr/>
          <p:nvPr/>
        </p:nvSpPr>
        <p:spPr>
          <a:xfrm>
            <a:off x="2493818" y="5514109"/>
            <a:ext cx="6747624" cy="1144532"/>
          </a:xfrm>
          <a:prstGeom prst="wedgeRoundRectCallout">
            <a:avLst>
              <a:gd fmla="val -49994" name="adj1"/>
              <a:gd fmla="val 1932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are the defaulters? The age of the defaulters are mixed indicating that anyone can default. However, Majority of the defaulters are younger individuals (23 - 32). The most of the older individuals have lower default rates. 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22" y="1321329"/>
            <a:ext cx="11041016" cy="4054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Credit Risk Analysis</a:t>
            </a:r>
            <a:endParaRPr sz="2400"/>
          </a:p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496787" y="675463"/>
            <a:ext cx="11478903" cy="106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Here, we seek to understand the driver of default rates, the target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 we seek to discover “Who” are defaulting by analyzing defaulters by job and defaulters by Credit history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300" name="Google Shape;300;p16"/>
          <p:cNvSpPr/>
          <p:nvPr/>
        </p:nvSpPr>
        <p:spPr>
          <a:xfrm>
            <a:off x="2962190" y="5630987"/>
            <a:ext cx="4935715" cy="1144532"/>
          </a:xfrm>
          <a:prstGeom prst="wedgeRoundRectCallout">
            <a:avLst>
              <a:gd fmla="val -49994" name="adj1"/>
              <a:gd fmla="val 1932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are the defaulters? Most individuals that default are skilled employees. They also had good credit history. </a:t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0" y="1398695"/>
            <a:ext cx="5725315" cy="40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1625" y="1429905"/>
            <a:ext cx="6034065" cy="3862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Credit Risk Analysis</a:t>
            </a:r>
            <a:endParaRPr sz="2400"/>
          </a:p>
        </p:txBody>
      </p:sp>
      <p:sp>
        <p:nvSpPr>
          <p:cNvPr id="308" name="Google Shape;308;p17"/>
          <p:cNvSpPr txBox="1"/>
          <p:nvPr>
            <p:ph idx="1" type="subTitle"/>
          </p:nvPr>
        </p:nvSpPr>
        <p:spPr>
          <a:xfrm>
            <a:off x="496787" y="675463"/>
            <a:ext cx="11478903" cy="106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Here, we seek to understand the data in the context of the default rates, the target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 we seek to discover “Who” are the people defaulting by analysing default rate by employment length and default rate by loan duration category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309" name="Google Shape;309;p17"/>
          <p:cNvSpPr/>
          <p:nvPr/>
        </p:nvSpPr>
        <p:spPr>
          <a:xfrm>
            <a:off x="2800308" y="5298053"/>
            <a:ext cx="7347739" cy="1373909"/>
          </a:xfrm>
          <a:prstGeom prst="wedgeRoundRectCallout">
            <a:avLst>
              <a:gd fmla="val -49994" name="adj1"/>
              <a:gd fmla="val 1932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Employment length of the individuals are within 1-7 years. As such the demography is dominated by young individuals with few years of experience.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most loans being defaulted are medium term loans (13-36mths) and short-term loans (0-12mths).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this likely also corroborates the demography single young individuals with few years of experience who are likely just beginning their life.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89" y="1410481"/>
            <a:ext cx="6009111" cy="315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9" y="1410481"/>
            <a:ext cx="5379925" cy="370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Credit Risk Analysis</a:t>
            </a:r>
            <a:endParaRPr sz="2400"/>
          </a:p>
        </p:txBody>
      </p:sp>
      <p:sp>
        <p:nvSpPr>
          <p:cNvPr id="317" name="Google Shape;317;p18"/>
          <p:cNvSpPr txBox="1"/>
          <p:nvPr>
            <p:ph idx="1" type="subTitle"/>
          </p:nvPr>
        </p:nvSpPr>
        <p:spPr>
          <a:xfrm>
            <a:off x="496787" y="675463"/>
            <a:ext cx="11478903" cy="106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Here, we seek to understand the data in the context of the default rates, the target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 we seek to discover “What the loans are for” by analyzing defaulters by purpose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318" name="Google Shape;318;p18"/>
          <p:cNvSpPr/>
          <p:nvPr/>
        </p:nvSpPr>
        <p:spPr>
          <a:xfrm>
            <a:off x="7286364" y="2132883"/>
            <a:ext cx="4487534" cy="2232114"/>
          </a:xfrm>
          <a:prstGeom prst="wedgeRoundRectCallout">
            <a:avLst>
              <a:gd fmla="val -49994" name="adj1"/>
              <a:gd fmla="val 1932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loans for and why are they defaulting? Most individuals that defaulted used the loans on new cars radio/tv and furniture which are not income generating assets but consumer durables.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this likely also corroborates the fact that most of the demography of borrowers are single young male and females with few years of experience.</a:t>
            </a:r>
            <a:endParaRPr/>
          </a:p>
        </p:txBody>
      </p:sp>
      <p:pic>
        <p:nvPicPr>
          <p:cNvPr id="319" name="Google Shape;3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0" y="1250450"/>
            <a:ext cx="6573735" cy="524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ctrTitle"/>
          </p:nvPr>
        </p:nvSpPr>
        <p:spPr>
          <a:xfrm>
            <a:off x="496787" y="34781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Insights and Recommendations</a:t>
            </a:r>
            <a:endParaRPr sz="2400"/>
          </a:p>
        </p:txBody>
      </p:sp>
      <p:sp>
        <p:nvSpPr>
          <p:cNvPr id="325" name="Google Shape;325;p19"/>
          <p:cNvSpPr txBox="1"/>
          <p:nvPr>
            <p:ph idx="1" type="subTitle"/>
          </p:nvPr>
        </p:nvSpPr>
        <p:spPr>
          <a:xfrm>
            <a:off x="496787" y="675463"/>
            <a:ext cx="5335977" cy="5669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Summary of Insights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More than half of the borrowers are Single men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Most of the borrowers are foreign workers who are either skilled employees, unskilled residents,  management self employed or unemployed non resident with 1-7 years of experience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Most of the borrowers took loans to purchase radio radios, new cars and furniture. The credit history of borrowers who took loans were split between repaid and critical and others.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30% of the loans are defaulted loans. Of the defaulted loans the highest number are “none” which signify loans where there were no co-applicant and guarantor. 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The age of the defaulters are mixed indicating that anyone can default. However, Majority of the defaulters are younger individuals (23 - 32). The most of the older individuals have lower default rates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Most individuals that default are skilled employees. They also had good credit history.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Most individuals that default defaulted on medium term loans which we categorized as (13 – 36 months).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Most individuals that defaulted used the loans on new cars radio/tv and furniture which are not income generating assets but consumer durables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326" name="Google Shape;326;p19"/>
          <p:cNvSpPr txBox="1"/>
          <p:nvPr/>
        </p:nvSpPr>
        <p:spPr>
          <a:xfrm>
            <a:off x="7063841" y="675463"/>
            <a:ext cx="4823359" cy="5669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Recommendations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 applicants/borrowers must have a guarantor or co-applicant before a loan is given to them.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 the loan amounts offered to borrowers with other debtors to reduce risk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should be increased targeting  of loans towards married  individuals as they have a high tendency to not default as the income streams of two people can service the loan. 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loans should be encouraged although they carry inherent risks but are likely to yield returns that support repayment.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recommend the development of a predictive model to flag potential defaulters in other to reduce bad debts</a:t>
            </a:r>
            <a:endParaRPr/>
          </a:p>
          <a:p>
            <a:pPr indent="-196850" lvl="0" marL="2857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19"/>
          <p:cNvCxnSpPr/>
          <p:nvPr/>
        </p:nvCxnSpPr>
        <p:spPr>
          <a:xfrm>
            <a:off x="6391835" y="512618"/>
            <a:ext cx="0" cy="583276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>
            <p:ph type="ctrTitle"/>
          </p:nvPr>
        </p:nvSpPr>
        <p:spPr>
          <a:xfrm>
            <a:off x="600027" y="211326"/>
            <a:ext cx="91440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Content</a:t>
            </a:r>
            <a:endParaRPr sz="2400"/>
          </a:p>
        </p:txBody>
      </p:sp>
      <p:sp>
        <p:nvSpPr>
          <p:cNvPr id="189" name="Google Shape;189;p2"/>
          <p:cNvSpPr txBox="1"/>
          <p:nvPr>
            <p:ph idx="1" type="subTitle"/>
          </p:nvPr>
        </p:nvSpPr>
        <p:spPr>
          <a:xfrm>
            <a:off x="600027" y="903083"/>
            <a:ext cx="9144000" cy="4480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US" sz="1600"/>
              <a:t>The Task							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US" sz="1600"/>
              <a:t>Data Exploration and Cleaning					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Data Structure and characteristics				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Data Cleaning						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US" sz="1600"/>
              <a:t>Exploratory data Analysis (EDA) 					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Univariate Analysis &amp; Categorical analysis				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Credit risk analysis 						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US" sz="1600"/>
              <a:t>Data Insight &amp; Recommendation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US" sz="1600"/>
              <a:t>Back up slides on Gender deep dive 				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Gender analysis by default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Predictive analysis (a basic logistic regression model)</a:t>
            </a:r>
            <a:endParaRPr/>
          </a:p>
          <a:p>
            <a:pPr indent="-1841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1841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Credit Risk Analysis</a:t>
            </a:r>
            <a:endParaRPr sz="2400"/>
          </a:p>
        </p:txBody>
      </p:sp>
      <p:sp>
        <p:nvSpPr>
          <p:cNvPr id="333" name="Google Shape;333;p20"/>
          <p:cNvSpPr txBox="1"/>
          <p:nvPr>
            <p:ph idx="1" type="subTitle"/>
          </p:nvPr>
        </p:nvSpPr>
        <p:spPr>
          <a:xfrm>
            <a:off x="496787" y="675463"/>
            <a:ext cx="11478903" cy="106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Here, we seek to understand the data in the context of the default rates, the target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 we seek to discover “Who” are the people defaulting ng from defaulters by personal status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334" name="Google Shape;334;p20"/>
          <p:cNvSpPr/>
          <p:nvPr/>
        </p:nvSpPr>
        <p:spPr>
          <a:xfrm>
            <a:off x="4051619" y="5590031"/>
            <a:ext cx="3946102" cy="816646"/>
          </a:xfrm>
          <a:prstGeom prst="wedgeRoundRectCallout">
            <a:avLst>
              <a:gd fmla="val -49994" name="adj1"/>
              <a:gd fmla="val 1932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Females mostly unknown. Males mostly single</a:t>
            </a:r>
            <a:endParaRPr/>
          </a:p>
        </p:txBody>
      </p:sp>
      <p:pic>
        <p:nvPicPr>
          <p:cNvPr id="335" name="Google Shape;3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98" y="1424402"/>
            <a:ext cx="5879772" cy="3804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6320" y="1367730"/>
            <a:ext cx="5527720" cy="3804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Credit Risk Analysis</a:t>
            </a:r>
            <a:endParaRPr sz="2400"/>
          </a:p>
        </p:txBody>
      </p:sp>
      <p:sp>
        <p:nvSpPr>
          <p:cNvPr id="342" name="Google Shape;342;p21"/>
          <p:cNvSpPr txBox="1"/>
          <p:nvPr>
            <p:ph idx="1" type="subTitle"/>
          </p:nvPr>
        </p:nvSpPr>
        <p:spPr>
          <a:xfrm>
            <a:off x="496787" y="675463"/>
            <a:ext cx="11478903" cy="106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Here, we seek to understand the data in the context of the default rates, the target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 we seek to discover “Who” in the different Genders are defaulting using default rate by other debtors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343" name="Google Shape;3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0" y="1611798"/>
            <a:ext cx="5773635" cy="410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1459" y="1611797"/>
            <a:ext cx="5773635" cy="41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1"/>
          <p:cNvSpPr/>
          <p:nvPr/>
        </p:nvSpPr>
        <p:spPr>
          <a:xfrm>
            <a:off x="4051619" y="5590031"/>
            <a:ext cx="3946102" cy="816646"/>
          </a:xfrm>
          <a:prstGeom prst="wedgeRoundRectCallout">
            <a:avLst>
              <a:gd fmla="val -49994" name="adj1"/>
              <a:gd fmla="val 1932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Males and Females that default are mostly none (do not have guarantors or coapplicants)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Credit Risk Analysis</a:t>
            </a:r>
            <a:endParaRPr sz="2400"/>
          </a:p>
        </p:txBody>
      </p:sp>
      <p:sp>
        <p:nvSpPr>
          <p:cNvPr id="351" name="Google Shape;351;p22"/>
          <p:cNvSpPr txBox="1"/>
          <p:nvPr>
            <p:ph idx="1" type="subTitle"/>
          </p:nvPr>
        </p:nvSpPr>
        <p:spPr>
          <a:xfrm>
            <a:off x="496787" y="675463"/>
            <a:ext cx="11478903" cy="106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Here, we seek to understand the data in the context of the default rates, the target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 we seek to discover “Who” in the different Genders are defaulting using default rate by age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352" name="Google Shape;3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782" y="1760951"/>
            <a:ext cx="5450373" cy="3603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4909" y="1751557"/>
            <a:ext cx="5469815" cy="3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2"/>
          <p:cNvSpPr/>
          <p:nvPr/>
        </p:nvSpPr>
        <p:spPr>
          <a:xfrm>
            <a:off x="4051619" y="5590031"/>
            <a:ext cx="3946102" cy="816646"/>
          </a:xfrm>
          <a:prstGeom prst="wedgeRoundRectCallout">
            <a:avLst>
              <a:gd fmla="val -49994" name="adj1"/>
              <a:gd fmla="val 1932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Males and Females are young who default Males (23-33), Females (23-29)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Credit Risk Analysis</a:t>
            </a:r>
            <a:endParaRPr sz="2400"/>
          </a:p>
        </p:txBody>
      </p:sp>
      <p:sp>
        <p:nvSpPr>
          <p:cNvPr id="360" name="Google Shape;360;p23"/>
          <p:cNvSpPr txBox="1"/>
          <p:nvPr>
            <p:ph idx="1" type="subTitle"/>
          </p:nvPr>
        </p:nvSpPr>
        <p:spPr>
          <a:xfrm>
            <a:off x="496787" y="675463"/>
            <a:ext cx="11478903" cy="106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Here, we seek to understand the data in the context of the default rates, the target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 we seek to discover “Who” in the different Genders are defaulting using default rate by other job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361" name="Google Shape;3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9945" y="1419258"/>
            <a:ext cx="5860587" cy="433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310" y="1380864"/>
            <a:ext cx="5879690" cy="439648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3"/>
          <p:cNvSpPr/>
          <p:nvPr/>
        </p:nvSpPr>
        <p:spPr>
          <a:xfrm>
            <a:off x="3824754" y="5864369"/>
            <a:ext cx="4330381" cy="816646"/>
          </a:xfrm>
          <a:prstGeom prst="wedgeRoundRectCallout">
            <a:avLst>
              <a:gd fmla="val -49994" name="adj1"/>
              <a:gd fmla="val 1932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Males and Females defaulters are mostly skilled employee. Others are unskilled resident and management self-employed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Credit Risk Analysis</a:t>
            </a:r>
            <a:endParaRPr sz="2400"/>
          </a:p>
        </p:txBody>
      </p:sp>
      <p:sp>
        <p:nvSpPr>
          <p:cNvPr id="369" name="Google Shape;369;p24"/>
          <p:cNvSpPr txBox="1"/>
          <p:nvPr>
            <p:ph idx="1" type="subTitle"/>
          </p:nvPr>
        </p:nvSpPr>
        <p:spPr>
          <a:xfrm>
            <a:off x="496787" y="675463"/>
            <a:ext cx="11478903" cy="106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Here, we seek to understand the data in the context of the default rates, the target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 we seek to discover “What and why” in the different Genders are defaulting using default rate by other job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370" name="Google Shape;3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58" y="1291014"/>
            <a:ext cx="4904509" cy="4112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2384" y="1291014"/>
            <a:ext cx="4725699" cy="413118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4"/>
          <p:cNvSpPr/>
          <p:nvPr/>
        </p:nvSpPr>
        <p:spPr>
          <a:xfrm>
            <a:off x="4051619" y="5590031"/>
            <a:ext cx="3946102" cy="816646"/>
          </a:xfrm>
          <a:prstGeom prst="wedgeRoundRectCallout">
            <a:avLst>
              <a:gd fmla="val -49994" name="adj1"/>
              <a:gd fmla="val 1932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Males and Females that spent the money on new car hire, furniture, radio/tv.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Predictive Analysis </a:t>
            </a:r>
            <a:endParaRPr sz="2400"/>
          </a:p>
        </p:txBody>
      </p:sp>
      <p:sp>
        <p:nvSpPr>
          <p:cNvPr id="378" name="Google Shape;378;p25"/>
          <p:cNvSpPr txBox="1"/>
          <p:nvPr>
            <p:ph idx="1" type="subTitle"/>
          </p:nvPr>
        </p:nvSpPr>
        <p:spPr>
          <a:xfrm>
            <a:off x="496787" y="675463"/>
            <a:ext cx="11478903" cy="654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Here, we aim to identify the most significant predictors of the default rate using a basic logistic regression model.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171450" lvl="0" marL="171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The model identifies around 47.5% of actual default cases.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The ROC-AUC score is 0.509, indicating performance only slightly better than random guessing.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 A score of 0.8+ is typically ideal for distinguishing defaulters from non-defaulters.</a:t>
            </a:r>
            <a:endParaRPr sz="1400"/>
          </a:p>
          <a:p>
            <a:pPr indent="-171450" lvl="0" marL="171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Key predictive features include;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Loan duration months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Purpose (car)</a:t>
            </a:r>
            <a:endParaRPr/>
          </a:p>
          <a:p>
            <a:pPr indent="-101600" lvl="0" marL="171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"/>
          <p:cNvSpPr txBox="1"/>
          <p:nvPr>
            <p:ph type="ctrTitle"/>
          </p:nvPr>
        </p:nvSpPr>
        <p:spPr>
          <a:xfrm>
            <a:off x="496787" y="262526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The Task - Credit Risk Analysis Challenge </a:t>
            </a:r>
            <a:endParaRPr sz="2400"/>
          </a:p>
        </p:txBody>
      </p:sp>
      <p:sp>
        <p:nvSpPr>
          <p:cNvPr id="195" name="Google Shape;195;p3"/>
          <p:cNvSpPr txBox="1"/>
          <p:nvPr>
            <p:ph idx="1" type="subTitle"/>
          </p:nvPr>
        </p:nvSpPr>
        <p:spPr>
          <a:xfrm>
            <a:off x="600025" y="903083"/>
            <a:ext cx="10962709" cy="5453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You will be given a small dataset GermanCredit.csv with data of customers applying for a loan. The data structure described in the Data section of this Document.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Tasks</a:t>
            </a:r>
            <a:r>
              <a:rPr lang="en-US" sz="1400"/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1. Data Exploration and Cleaning: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Perform exploratory data analysis (EDA) to understand the structure and characteristics of the dataset.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Identify and handle missing values, outliers, or any inconsistencies in the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2. Credit Risk Analysis: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Analyze the credit risk data, identifying trends and patterns.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Deliverables</a:t>
            </a:r>
            <a:r>
              <a:rPr lang="en-US" sz="1400"/>
              <a:t>: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/>
              <a:t>Visualization tool of choice (or similar):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Include your code, comments, and visualizations.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Ensure that your code is well-documented and easy to follow.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2. Presentation (PDF or PowerPoint):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Summarize your findings, insights, and recommendations.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Create visualizations to support your analysis.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Clearly communicate your thought process and the story behind the data.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/>
          <p:nvPr>
            <p:ph type="ctrTitle"/>
          </p:nvPr>
        </p:nvSpPr>
        <p:spPr>
          <a:xfrm>
            <a:off x="496787" y="262526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The Task - Credit Risk Analysis Challenge </a:t>
            </a:r>
            <a:endParaRPr sz="2400"/>
          </a:p>
        </p:txBody>
      </p:sp>
      <p:sp>
        <p:nvSpPr>
          <p:cNvPr id="201" name="Google Shape;201;p4"/>
          <p:cNvSpPr txBox="1"/>
          <p:nvPr>
            <p:ph idx="1" type="subTitle"/>
          </p:nvPr>
        </p:nvSpPr>
        <p:spPr>
          <a:xfrm>
            <a:off x="600025" y="903083"/>
            <a:ext cx="10962709" cy="5453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Dataset Name: </a:t>
            </a:r>
            <a:r>
              <a:rPr lang="en-US" sz="1400"/>
              <a:t>Germancredit.sv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Data Dictionary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The target is the variable default.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The data has the following structure: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• Observation_id: unique observation 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• Checking_balance: Status of existing checking account. (German currency)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• Savings_balance: Savings account/bonds (German currency)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• Installment_rate: Installment rate in percentage of disposable income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• Personal_status: Personal status and sex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• Residence_history: Present residence since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• Installment_plan: Other installment plans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• Existing_credits: Number of existing credits at this bank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• Dependents: Number of people being liable to provide maintenance for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• Default: 0 is a good loan, 1 is a defaulting one.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Data Exploration and Cleaning </a:t>
            </a:r>
            <a:endParaRPr sz="2400"/>
          </a:p>
        </p:txBody>
      </p:sp>
      <p:sp>
        <p:nvSpPr>
          <p:cNvPr id="207" name="Google Shape;207;p5"/>
          <p:cNvSpPr txBox="1"/>
          <p:nvPr>
            <p:ph idx="1" type="subTitle"/>
          </p:nvPr>
        </p:nvSpPr>
        <p:spPr>
          <a:xfrm>
            <a:off x="496786" y="654823"/>
            <a:ext cx="8588219" cy="879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Data Exploration: Structure &amp; Characteristics of GermanCredit.sv data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The German credit dataset contains 1000 rows and 23 columns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The column names, Row data count and data type are shown below. Here, the data has not been cleaned.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graphicFrame>
        <p:nvGraphicFramePr>
          <p:cNvPr id="208" name="Google Shape;208;p5"/>
          <p:cNvGraphicFramePr/>
          <p:nvPr/>
        </p:nvGraphicFramePr>
        <p:xfrm>
          <a:off x="496787" y="1620087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{49ED99C5-56B1-4512-867E-26443EAC1B70}</a:tableStyleId>
              </a:tblPr>
              <a:tblGrid>
                <a:gridCol w="461325"/>
                <a:gridCol w="2266500"/>
                <a:gridCol w="1564500"/>
                <a:gridCol w="962775"/>
              </a:tblGrid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S/N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Column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Row Data Count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Data type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Observation_id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1000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int64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2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checking_balance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606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float64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3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months_loan_duration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1000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int64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4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credit_history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1000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object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5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purpose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1000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object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6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amount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1000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int64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7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savings_balance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817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float64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8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employment_length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938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object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9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installment_rate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1000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int64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personal_status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690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object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11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other_debtors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1000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object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12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residence_history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870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object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13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property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1000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object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14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age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1000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int64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15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installment_plan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1000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object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16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housing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1000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object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17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existing_credits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1000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int64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18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default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1000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int64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19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dependents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1000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int64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20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telephone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404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float64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21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foreign_worker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1000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object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22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job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1000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object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  <a:tr h="15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23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gender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1000 non-null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object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75" marB="0" marR="9075" marL="9075" anchor="b"/>
                </a:tc>
              </a:tr>
            </a:tbl>
          </a:graphicData>
        </a:graphic>
      </p:graphicFrame>
      <p:sp>
        <p:nvSpPr>
          <p:cNvPr id="209" name="Google Shape;209;p5"/>
          <p:cNvSpPr/>
          <p:nvPr/>
        </p:nvSpPr>
        <p:spPr>
          <a:xfrm>
            <a:off x="6631860" y="2359742"/>
            <a:ext cx="4798140" cy="2492476"/>
          </a:xfrm>
          <a:prstGeom prst="wedgeRoundRectCallout">
            <a:avLst>
              <a:gd fmla="val -63998" name="adj1"/>
              <a:gd fmla="val 68952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size: 1000 entries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Kind of data: The dataset contains a mix of data types (numeric and categorical dtype)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missing values: checking_balance, savings_balance, employment_length, personal_status, residence_history, and telephone have non-null counts less than the total number of entries. This indicates that there might be missing values in these columns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Data Exploration and Cleaning </a:t>
            </a:r>
            <a:endParaRPr sz="2400"/>
          </a:p>
        </p:txBody>
      </p:sp>
      <p:sp>
        <p:nvSpPr>
          <p:cNvPr id="215" name="Google Shape;215;p6"/>
          <p:cNvSpPr txBox="1"/>
          <p:nvPr>
            <p:ph idx="1" type="subTitle"/>
          </p:nvPr>
        </p:nvSpPr>
        <p:spPr>
          <a:xfrm>
            <a:off x="496786" y="654822"/>
            <a:ext cx="6420207" cy="3179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Data Cleaning of GermanCredit.sv data</a:t>
            </a:r>
            <a:endParaRPr/>
          </a:p>
          <a:p>
            <a:pPr indent="-1968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Steps taken include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Checking and handling of missing data – Used Median Inputation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Checking for duplicates – There were no duplicates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Checking for Outliers – There were genuine outliers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Checking for data format before analysis – They were all in the right format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Exploratory Data Analysis (EDA) | Univariate Analysis</a:t>
            </a:r>
            <a:endParaRPr sz="2400"/>
          </a:p>
        </p:txBody>
      </p:sp>
      <p:sp>
        <p:nvSpPr>
          <p:cNvPr id="221" name="Google Shape;221;p7"/>
          <p:cNvSpPr txBox="1"/>
          <p:nvPr>
            <p:ph idx="1" type="subTitle"/>
          </p:nvPr>
        </p:nvSpPr>
        <p:spPr>
          <a:xfrm>
            <a:off x="496787" y="675463"/>
            <a:ext cx="11478903" cy="106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Univariate analysis: Focus on Numerical data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 we focus on key features that are likely to provide valuable insight to the dataset which include checking_balance, months_loan_duration, amount,, installment rate, age.</a:t>
            </a:r>
            <a:endParaRPr/>
          </a:p>
          <a:p>
            <a:pPr indent="-1968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22" name="Google Shape;222;p7"/>
          <p:cNvSpPr/>
          <p:nvPr/>
        </p:nvSpPr>
        <p:spPr>
          <a:xfrm>
            <a:off x="7204364" y="1841329"/>
            <a:ext cx="4618926" cy="3175342"/>
          </a:xfrm>
          <a:prstGeom prst="wedgeRoundRectCallout">
            <a:avLst>
              <a:gd fmla="val -58057" name="adj1"/>
              <a:gd fmla="val 12829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Trends/Patterns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Checking Balance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Most balances are low which may indicate financial strain and increased default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 Loan Duration: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loan durations are between 0-30months which are short-term to medium term loans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Installment Rates: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Rates are highest in 2 or 4, indicating a significant portion of income is given to loan repayment, potentially increasing default risk if income drops.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There are more Younger borrowers than Older individuals, which may affect risk and repayment capacity.</a:t>
            </a:r>
            <a:endParaRPr/>
          </a:p>
        </p:txBody>
      </p:sp>
      <p:pic>
        <p:nvPicPr>
          <p:cNvPr id="223" name="Google Shape;2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710" y="1477174"/>
            <a:ext cx="6440400" cy="4915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Exploratory Data Analysis (EDA) | Univariate Analysis</a:t>
            </a:r>
            <a:endParaRPr sz="2400"/>
          </a:p>
        </p:txBody>
      </p:sp>
      <p:sp>
        <p:nvSpPr>
          <p:cNvPr id="229" name="Google Shape;229;p8"/>
          <p:cNvSpPr txBox="1"/>
          <p:nvPr>
            <p:ph idx="1" type="subTitle"/>
          </p:nvPr>
        </p:nvSpPr>
        <p:spPr>
          <a:xfrm>
            <a:off x="496787" y="675463"/>
            <a:ext cx="11478903" cy="106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Univariate analysis: Focus on Numerical data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 we focus on key features that are likely to provide valuable insight to the dataset which include Amount, Savings_balance, Existing Credits distribution, Dependents distribution</a:t>
            </a:r>
            <a:endParaRPr sz="1400"/>
          </a:p>
        </p:txBody>
      </p:sp>
      <p:sp>
        <p:nvSpPr>
          <p:cNvPr id="230" name="Google Shape;230;p8"/>
          <p:cNvSpPr/>
          <p:nvPr/>
        </p:nvSpPr>
        <p:spPr>
          <a:xfrm>
            <a:off x="7204364" y="2120633"/>
            <a:ext cx="4618926" cy="2630661"/>
          </a:xfrm>
          <a:prstGeom prst="wedgeRoundRectCallout">
            <a:avLst>
              <a:gd fmla="val -59222" name="adj1"/>
              <a:gd fmla="val 21027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Trends/Patterns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Amount: There are less higher loan amounts request naturally translate to lower risk for the lender.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Savings balance: Most borrowers have low savings balances, which could lead to increased financial risk.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Credit: Most individuals have fewer existing credits/loans which could suggest lower credit risk.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Dependents: Most individuals have fewer dependents, which may suggest a lower risk of default.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710" y="1500019"/>
            <a:ext cx="6425270" cy="506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/>
          <p:nvPr>
            <p:ph type="ctrTitle"/>
          </p:nvPr>
        </p:nvSpPr>
        <p:spPr>
          <a:xfrm>
            <a:off x="496787" y="176985"/>
            <a:ext cx="9399379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lang="en-US" sz="2400"/>
              <a:t>Exploratory Data Analysis (EDA) | Univariate Analysis</a:t>
            </a:r>
            <a:endParaRPr sz="2400"/>
          </a:p>
        </p:txBody>
      </p:sp>
      <p:sp>
        <p:nvSpPr>
          <p:cNvPr id="237" name="Google Shape;237;p9"/>
          <p:cNvSpPr txBox="1"/>
          <p:nvPr>
            <p:ph idx="1" type="subTitle"/>
          </p:nvPr>
        </p:nvSpPr>
        <p:spPr>
          <a:xfrm>
            <a:off x="496787" y="675463"/>
            <a:ext cx="11478903" cy="106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Univariate analysis: Focus on Numerical data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Here we focus on key features that are likely to provide valuable insight to the dataset which include Default rate</a:t>
            </a:r>
            <a:endParaRPr/>
          </a:p>
          <a:p>
            <a:pPr indent="-1968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238" name="Google Shape;2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693" y="1742240"/>
            <a:ext cx="5377540" cy="410004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9"/>
          <p:cNvSpPr/>
          <p:nvPr/>
        </p:nvSpPr>
        <p:spPr>
          <a:xfrm>
            <a:off x="6761832" y="2926354"/>
            <a:ext cx="4383399" cy="1676400"/>
          </a:xfrm>
          <a:prstGeom prst="wedgeRoundRectCallout">
            <a:avLst>
              <a:gd fmla="val -67705" name="adj1"/>
              <a:gd fmla="val 17719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Trends/Patterns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Amount: There are higher good loans than bad loans.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analysis will be done to discover the drivers of bad loans.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2024-11-04T18:31:33Z</dcterms:created>
  <dc:creator>Thelma Nweke-Emagurehor</dc:creator>
</cp:coreProperties>
</file>