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8"/>
  </p:notesMasterIdLst>
  <p:sldIdLst>
    <p:sldId id="256" r:id="rId2"/>
    <p:sldId id="304" r:id="rId3"/>
    <p:sldId id="261"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263" r:id="rId19"/>
    <p:sldId id="264" r:id="rId20"/>
    <p:sldId id="306" r:id="rId21"/>
    <p:sldId id="307" r:id="rId22"/>
    <p:sldId id="308" r:id="rId23"/>
    <p:sldId id="309" r:id="rId24"/>
    <p:sldId id="310" r:id="rId25"/>
    <p:sldId id="311" r:id="rId26"/>
    <p:sldId id="313" r:id="rId27"/>
    <p:sldId id="312" r:id="rId28"/>
    <p:sldId id="314" r:id="rId29"/>
    <p:sldId id="317" r:id="rId30"/>
    <p:sldId id="315" r:id="rId31"/>
    <p:sldId id="316" r:id="rId32"/>
    <p:sldId id="319" r:id="rId33"/>
    <p:sldId id="318" r:id="rId34"/>
    <p:sldId id="321" r:id="rId35"/>
    <p:sldId id="324" r:id="rId36"/>
    <p:sldId id="325" r:id="rId37"/>
    <p:sldId id="326" r:id="rId38"/>
    <p:sldId id="327" r:id="rId39"/>
    <p:sldId id="328" r:id="rId40"/>
    <p:sldId id="329" r:id="rId41"/>
    <p:sldId id="330" r:id="rId42"/>
    <p:sldId id="331" r:id="rId43"/>
    <p:sldId id="332" r:id="rId44"/>
    <p:sldId id="322" r:id="rId45"/>
    <p:sldId id="323" r:id="rId46"/>
    <p:sldId id="300" r:id="rId47"/>
  </p:sldIdLst>
  <p:sldSz cx="9144000" cy="6858000" type="screen4x3"/>
  <p:notesSz cx="6858000" cy="9144000"/>
  <p:defaultTextStyle>
    <a:defPPr>
      <a:defRPr lang="el-GR"/>
    </a:defPPr>
    <a:lvl1pPr algn="l" rtl="0" fontAlgn="base">
      <a:spcBef>
        <a:spcPct val="0"/>
      </a:spcBef>
      <a:spcAft>
        <a:spcPct val="0"/>
      </a:spcAft>
      <a:defRPr kern="1200">
        <a:solidFill>
          <a:schemeClr val="tx1"/>
        </a:solidFill>
        <a:latin typeface="Garamond" pitchFamily="18" charset="0"/>
        <a:ea typeface="+mn-ea"/>
        <a:cs typeface="Arial" charset="0"/>
      </a:defRPr>
    </a:lvl1pPr>
    <a:lvl2pPr marL="457200" algn="l" rtl="0" fontAlgn="base">
      <a:spcBef>
        <a:spcPct val="0"/>
      </a:spcBef>
      <a:spcAft>
        <a:spcPct val="0"/>
      </a:spcAft>
      <a:defRPr kern="1200">
        <a:solidFill>
          <a:schemeClr val="tx1"/>
        </a:solidFill>
        <a:latin typeface="Garamond" pitchFamily="18" charset="0"/>
        <a:ea typeface="+mn-ea"/>
        <a:cs typeface="Arial" charset="0"/>
      </a:defRPr>
    </a:lvl2pPr>
    <a:lvl3pPr marL="914400" algn="l" rtl="0" fontAlgn="base">
      <a:spcBef>
        <a:spcPct val="0"/>
      </a:spcBef>
      <a:spcAft>
        <a:spcPct val="0"/>
      </a:spcAft>
      <a:defRPr kern="1200">
        <a:solidFill>
          <a:schemeClr val="tx1"/>
        </a:solidFill>
        <a:latin typeface="Garamond" pitchFamily="18" charset="0"/>
        <a:ea typeface="+mn-ea"/>
        <a:cs typeface="Arial" charset="0"/>
      </a:defRPr>
    </a:lvl3pPr>
    <a:lvl4pPr marL="1371600" algn="l" rtl="0" fontAlgn="base">
      <a:spcBef>
        <a:spcPct val="0"/>
      </a:spcBef>
      <a:spcAft>
        <a:spcPct val="0"/>
      </a:spcAft>
      <a:defRPr kern="1200">
        <a:solidFill>
          <a:schemeClr val="tx1"/>
        </a:solidFill>
        <a:latin typeface="Garamond" pitchFamily="18" charset="0"/>
        <a:ea typeface="+mn-ea"/>
        <a:cs typeface="Arial" charset="0"/>
      </a:defRPr>
    </a:lvl4pPr>
    <a:lvl5pPr marL="1828800" algn="l" rtl="0" fontAlgn="base">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66"/>
    <a:srgbClr val="FF9933"/>
    <a:srgbClr val="FFCC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autoAdjust="0"/>
    <p:restoredTop sz="94713" autoAdjust="0"/>
  </p:normalViewPr>
  <p:slideViewPr>
    <p:cSldViewPr snapToGrid="0">
      <p:cViewPr varScale="1">
        <p:scale>
          <a:sx n="82" d="100"/>
          <a:sy n="82" d="100"/>
        </p:scale>
        <p:origin x="14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4049C53-8FF1-400E-9A0A-BED78DDE96FB}" type="datetimeFigureOut">
              <a:rPr lang="el-GR"/>
              <a:pPr>
                <a:defRPr/>
              </a:pPr>
              <a:t>04/02/2022</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l-G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0A7375B-536F-4003-920B-91842BC0085A}" type="slidenum">
              <a:rPr lang="el-GR"/>
              <a:pPr>
                <a:defRPr/>
              </a:pPr>
              <a:t>‹#›</a:t>
            </a:fld>
            <a:endParaRPr lang="el-G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l-GR"/>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971C23-17E7-413E-BE98-945176C379F3}" type="slidenum">
              <a:rPr lang="el-GR" smtClean="0"/>
              <a:pPr/>
              <a:t>28</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473E1E5-2E3E-4C85-8FD0-5EBE170FF10C}" type="slidenum">
              <a:rPr lang="en-US" smtClean="0"/>
              <a:pPr/>
              <a:t>42</a:t>
            </a:fld>
            <a:endParaRPr lang="en-US"/>
          </a:p>
        </p:txBody>
      </p:sp>
      <p:sp>
        <p:nvSpPr>
          <p:cNvPr id="6144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36751DB-5101-4EEF-9F98-73481B249E7E}" type="slidenum">
              <a:rPr lang="en-US" smtClean="0"/>
              <a:pPr/>
              <a:t>43</a:t>
            </a:fld>
            <a:endParaRPr lang="en-US"/>
          </a:p>
        </p:txBody>
      </p:sp>
      <p:sp>
        <p:nvSpPr>
          <p:cNvPr id="6246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1D84EAE-2D55-41BA-987F-F8A4F542AC6C}" type="slidenum">
              <a:rPr lang="en-US" smtClean="0"/>
              <a:pPr/>
              <a:t>44</a:t>
            </a:fld>
            <a:endParaRPr lang="en-US"/>
          </a:p>
        </p:txBody>
      </p:sp>
      <p:sp>
        <p:nvSpPr>
          <p:cNvPr id="6349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D9B0C43-EC5A-45A6-B8A6-DAA7D721189B}" type="slidenum">
              <a:rPr lang="en-US" smtClean="0"/>
              <a:pPr/>
              <a:t>45</a:t>
            </a:fld>
            <a:endParaRPr lang="en-US"/>
          </a:p>
        </p:txBody>
      </p:sp>
      <p:sp>
        <p:nvSpPr>
          <p:cNvPr id="6451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9E68FEE-25CE-4D37-AACE-1ACEFD017B8A}" type="slidenum">
              <a:rPr lang="en-US" smtClean="0"/>
              <a:pPr/>
              <a:t>34</a:t>
            </a:fld>
            <a:endParaRPr lang="en-US"/>
          </a:p>
        </p:txBody>
      </p:sp>
      <p:sp>
        <p:nvSpPr>
          <p:cNvPr id="5325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768CB12-9EA3-4A42-9537-34AD6D4AF19A}" type="slidenum">
              <a:rPr lang="en-US" smtClean="0"/>
              <a:pPr/>
              <a:t>35</a:t>
            </a:fld>
            <a:endParaRPr lang="en-US"/>
          </a:p>
        </p:txBody>
      </p:sp>
      <p:sp>
        <p:nvSpPr>
          <p:cNvPr id="5427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49541CB-5D91-4324-A30A-7BD3D76C74CA}" type="slidenum">
              <a:rPr lang="en-US" smtClean="0"/>
              <a:pPr/>
              <a:t>36</a:t>
            </a:fld>
            <a:endParaRPr lang="en-US"/>
          </a:p>
        </p:txBody>
      </p:sp>
      <p:sp>
        <p:nvSpPr>
          <p:cNvPr id="5529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CE7D1CA-22AE-4619-8BD3-498F66877873}" type="slidenum">
              <a:rPr lang="en-US" smtClean="0"/>
              <a:pPr/>
              <a:t>37</a:t>
            </a:fld>
            <a:endParaRPr lang="en-US"/>
          </a:p>
        </p:txBody>
      </p:sp>
      <p:sp>
        <p:nvSpPr>
          <p:cNvPr id="5632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0D9BDC1-2D8F-4E64-82B6-51870A3335ED}" type="slidenum">
              <a:rPr lang="en-US" smtClean="0"/>
              <a:pPr/>
              <a:t>38</a:t>
            </a:fld>
            <a:endParaRPr lang="en-US"/>
          </a:p>
        </p:txBody>
      </p:sp>
      <p:sp>
        <p:nvSpPr>
          <p:cNvPr id="5734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130948B-8772-44BB-B3C1-41FB38D89886}" type="slidenum">
              <a:rPr lang="en-US" smtClean="0"/>
              <a:pPr/>
              <a:t>39</a:t>
            </a:fld>
            <a:endParaRPr lang="en-US"/>
          </a:p>
        </p:txBody>
      </p:sp>
      <p:sp>
        <p:nvSpPr>
          <p:cNvPr id="5837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98B7607-7D8E-4799-8D62-12E24A21C5A2}" type="slidenum">
              <a:rPr lang="en-US" smtClean="0"/>
              <a:pPr/>
              <a:t>40</a:t>
            </a:fld>
            <a:endParaRPr lang="en-US"/>
          </a:p>
        </p:txBody>
      </p:sp>
      <p:sp>
        <p:nvSpPr>
          <p:cNvPr id="5939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3040E77-EAA0-4432-AB59-6E1DB0E69A7A}" type="slidenum">
              <a:rPr lang="en-US" smtClean="0"/>
              <a:pPr/>
              <a:t>41</a:t>
            </a:fld>
            <a:endParaRPr lang="en-US"/>
          </a:p>
        </p:txBody>
      </p:sp>
      <p:sp>
        <p:nvSpPr>
          <p:cNvPr id="6041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 y="6"/>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l-G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l-G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l-G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l-G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l-G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l-G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l-GR"/>
            </a:p>
          </p:txBody>
        </p:sp>
      </p:grpSp>
      <p:sp>
        <p:nvSpPr>
          <p:cNvPr id="16395" name="Rectangle 11"/>
          <p:cNvSpPr>
            <a:spLocks noGrp="1" noChangeArrowheads="1"/>
          </p:cNvSpPr>
          <p:nvPr>
            <p:ph type="ctrTitle" sz="quarter"/>
          </p:nvPr>
        </p:nvSpPr>
        <p:spPr>
          <a:xfrm>
            <a:off x="685800" y="1736729"/>
            <a:ext cx="7772400" cy="1920875"/>
          </a:xfrm>
        </p:spPr>
        <p:txBody>
          <a:bodyPr/>
          <a:lstStyle>
            <a:lvl1pPr>
              <a:defRPr sz="6000"/>
            </a:lvl1pPr>
          </a:lstStyle>
          <a:p>
            <a:r>
              <a:rPr lang="el-GR"/>
              <a:t>Κάντε κλικ για επεξεργασία του τίτλου</a:t>
            </a:r>
          </a:p>
        </p:txBody>
      </p:sp>
      <p:sp>
        <p:nvSpPr>
          <p:cNvPr id="1639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l-GR"/>
              <a:t>Κάντε κλικ για να επεξεργαστείτε τον υπότιτλο του υποδείγματος</a:t>
            </a:r>
          </a:p>
        </p:txBody>
      </p:sp>
      <p:sp>
        <p:nvSpPr>
          <p:cNvPr id="13" name="Rectangle 13"/>
          <p:cNvSpPr>
            <a:spLocks noGrp="1" noChangeArrowheads="1"/>
          </p:cNvSpPr>
          <p:nvPr>
            <p:ph type="dt" sz="quarter" idx="10"/>
          </p:nvPr>
        </p:nvSpPr>
        <p:spPr>
          <a:xfrm>
            <a:off x="457200" y="6248400"/>
            <a:ext cx="2133600" cy="476251"/>
          </a:xfrm>
          <a:prstGeom prst="rect">
            <a:avLst/>
          </a:prstGeom>
        </p:spPr>
        <p:txBody>
          <a:bodyPr/>
          <a:lstStyle>
            <a:lvl1pPr>
              <a:defRPr/>
            </a:lvl1pPr>
          </a:lstStyle>
          <a:p>
            <a:pPr>
              <a:defRPr/>
            </a:pPr>
            <a:endParaRPr lang="el-GR"/>
          </a:p>
        </p:txBody>
      </p:sp>
      <p:sp>
        <p:nvSpPr>
          <p:cNvPr id="14" name="Rectangle 14"/>
          <p:cNvSpPr>
            <a:spLocks noGrp="1" noChangeArrowheads="1"/>
          </p:cNvSpPr>
          <p:nvPr>
            <p:ph type="ftr" sz="quarter" idx="11"/>
          </p:nvPr>
        </p:nvSpPr>
        <p:spPr>
          <a:xfrm>
            <a:off x="3124200" y="6251575"/>
            <a:ext cx="2895600" cy="476251"/>
          </a:xfrm>
          <a:prstGeom prst="rect">
            <a:avLst/>
          </a:prstGeom>
        </p:spPr>
        <p:txBody>
          <a:bodyPr/>
          <a:lstStyle>
            <a:lvl1pPr>
              <a:defRPr/>
            </a:lvl1pPr>
          </a:lstStyle>
          <a:p>
            <a:pPr>
              <a:defRPr/>
            </a:pPr>
            <a:endParaRPr lang="el-GR"/>
          </a:p>
        </p:txBody>
      </p:sp>
      <p:sp>
        <p:nvSpPr>
          <p:cNvPr id="15" name="Rectangle 15"/>
          <p:cNvSpPr>
            <a:spLocks noGrp="1" noChangeArrowheads="1"/>
          </p:cNvSpPr>
          <p:nvPr>
            <p:ph type="sldNum" sz="quarter" idx="12"/>
          </p:nvPr>
        </p:nvSpPr>
        <p:spPr>
          <a:xfrm>
            <a:off x="6553200" y="6254749"/>
            <a:ext cx="2133600" cy="476251"/>
          </a:xfrm>
          <a:prstGeom prst="rect">
            <a:avLst/>
          </a:prstGeom>
        </p:spPr>
        <p:txBody>
          <a:bodyPr/>
          <a:lstStyle>
            <a:lvl1pPr>
              <a:defRPr/>
            </a:lvl1pPr>
          </a:lstStyle>
          <a:p>
            <a:pPr>
              <a:defRPr/>
            </a:pPr>
            <a:fld id="{3F27EAD5-3AEE-463F-85C8-D680C7523902}" type="slidenum">
              <a:rPr lang="el-GR"/>
              <a:pPr>
                <a:defRPr/>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l-GR"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6" name="Slide Number Placeholder 5"/>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676D3F96-3C2A-43B9-B551-EE20224B1314}" type="slidenum">
              <a:rPr lang="el-GR"/>
              <a:pPr>
                <a:defRPr/>
              </a:pPr>
              <a:t>‹#›</a:t>
            </a:fld>
            <a:endParaRPr lang="el-GR"/>
          </a:p>
        </p:txBody>
      </p:sp>
      <p:sp>
        <p:nvSpPr>
          <p:cNvPr id="7" name="Footer Placeholder 6"/>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5" name="Slide Number Placeholder 4"/>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0DFACCC9-0ED2-4514-B08B-84A8925D6E6A}" type="slidenum">
              <a:rPr lang="el-GR"/>
              <a:pPr>
                <a:defRPr/>
              </a:pPr>
              <a:t>‹#›</a:t>
            </a:fld>
            <a:endParaRPr lang="el-GR"/>
          </a:p>
        </p:txBody>
      </p:sp>
      <p:sp>
        <p:nvSpPr>
          <p:cNvPr id="6" name="Footer Placeholder 5"/>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457200" y="274643"/>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5" name="Slide Number Placeholder 4"/>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CF1CD256-C3CA-40FB-9647-8B3C752E41B4}" type="slidenum">
              <a:rPr lang="el-GR"/>
              <a:pPr>
                <a:defRPr/>
              </a:pPr>
              <a:t>‹#›</a:t>
            </a:fld>
            <a:endParaRPr lang="el-GR"/>
          </a:p>
        </p:txBody>
      </p:sp>
      <p:sp>
        <p:nvSpPr>
          <p:cNvPr id="6" name="Footer Placeholder 5"/>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endParaRPr lang="el-GR"/>
          </a:p>
        </p:txBody>
      </p:sp>
      <p:sp>
        <p:nvSpPr>
          <p:cNvPr id="3" name="Text Placeholder 2"/>
          <p:cNvSpPr>
            <a:spLocks noGrp="1"/>
          </p:cNvSpPr>
          <p:nvPr>
            <p:ph type="body" sz="half" idx="1"/>
          </p:nvPr>
        </p:nvSpPr>
        <p:spPr>
          <a:xfrm>
            <a:off x="457200" y="1600205"/>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Media Placeholder 3"/>
          <p:cNvSpPr>
            <a:spLocks noGrp="1"/>
          </p:cNvSpPr>
          <p:nvPr>
            <p:ph type="media" sz="half" idx="2"/>
          </p:nvPr>
        </p:nvSpPr>
        <p:spPr>
          <a:xfrm>
            <a:off x="4648200" y="1600205"/>
            <a:ext cx="4038600" cy="4525963"/>
          </a:xfrm>
        </p:spPr>
        <p:txBody>
          <a:bodyPr/>
          <a:lstStyle/>
          <a:p>
            <a:pPr lvl="0"/>
            <a:endParaRPr lang="el-GR" noProof="0"/>
          </a:p>
        </p:txBody>
      </p:sp>
      <p:sp>
        <p:nvSpPr>
          <p:cNvPr id="5" name="Date Placeholder 4"/>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6" name="Slide Number Placeholder 5"/>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755843AF-3088-401B-9721-E25FA191706E}" type="slidenum">
              <a:rPr lang="el-GR"/>
              <a:pPr>
                <a:defRPr/>
              </a:pPr>
              <a:t>‹#›</a:t>
            </a:fld>
            <a:endParaRPr lang="el-GR"/>
          </a:p>
        </p:txBody>
      </p:sp>
      <p:sp>
        <p:nvSpPr>
          <p:cNvPr id="7" name="Footer Placeholder 6"/>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endParaRPr lang="el-GR"/>
          </a:p>
        </p:txBody>
      </p:sp>
      <p:sp>
        <p:nvSpPr>
          <p:cNvPr id="3" name="Table Placeholder 2"/>
          <p:cNvSpPr>
            <a:spLocks noGrp="1"/>
          </p:cNvSpPr>
          <p:nvPr>
            <p:ph type="tbl" idx="1"/>
          </p:nvPr>
        </p:nvSpPr>
        <p:spPr>
          <a:xfrm>
            <a:off x="457200" y="1600204"/>
            <a:ext cx="8229600" cy="4530725"/>
          </a:xfrm>
        </p:spPr>
        <p:txBody>
          <a:bodyPr/>
          <a:lstStyle/>
          <a:p>
            <a:pPr lvl="0"/>
            <a:endParaRPr lang="el-GR" noProof="0"/>
          </a:p>
        </p:txBody>
      </p:sp>
      <p:sp>
        <p:nvSpPr>
          <p:cNvPr id="4" name="Rectangle 9"/>
          <p:cNvSpPr>
            <a:spLocks noGrp="1" noChangeArrowheads="1"/>
          </p:cNvSpPr>
          <p:nvPr>
            <p:ph type="dt" sz="half" idx="10"/>
          </p:nvPr>
        </p:nvSpPr>
        <p:spPr>
          <a:xfrm>
            <a:off x="457200" y="6251575"/>
            <a:ext cx="2133600" cy="476251"/>
          </a:xfrm>
          <a:prstGeom prst="rect">
            <a:avLst/>
          </a:prstGeom>
        </p:spPr>
        <p:txBody>
          <a:bodyPr/>
          <a:lstStyle>
            <a:lvl1pPr>
              <a:defRPr/>
            </a:lvl1pPr>
          </a:lstStyle>
          <a:p>
            <a:pPr>
              <a:defRPr/>
            </a:pPr>
            <a:endParaRPr lang="en-US"/>
          </a:p>
        </p:txBody>
      </p:sp>
      <p:sp>
        <p:nvSpPr>
          <p:cNvPr id="5" name="Rectangle 10"/>
          <p:cNvSpPr>
            <a:spLocks noGrp="1" noChangeArrowheads="1"/>
          </p:cNvSpPr>
          <p:nvPr>
            <p:ph type="ftr" sz="quarter" idx="11"/>
          </p:nvPr>
        </p:nvSpPr>
        <p:spPr>
          <a:xfrm>
            <a:off x="3124200" y="6248400"/>
            <a:ext cx="2895600" cy="476251"/>
          </a:xfrm>
          <a:prstGeom prst="rect">
            <a:avLst/>
          </a:prstGeom>
        </p:spPr>
        <p:txBody>
          <a:bodyPr/>
          <a:lstStyle>
            <a:lvl1pPr>
              <a:defRPr/>
            </a:lvl1pPr>
          </a:lstStyle>
          <a:p>
            <a:pPr>
              <a:defRPr/>
            </a:pPr>
            <a:endParaRPr lang="en-US"/>
          </a:p>
        </p:txBody>
      </p:sp>
      <p:sp>
        <p:nvSpPr>
          <p:cNvPr id="6" name="Rectangle 11"/>
          <p:cNvSpPr>
            <a:spLocks noGrp="1" noChangeArrowheads="1"/>
          </p:cNvSpPr>
          <p:nvPr>
            <p:ph type="sldNum" sz="quarter" idx="12"/>
          </p:nvPr>
        </p:nvSpPr>
        <p:spPr>
          <a:xfrm>
            <a:off x="6553200" y="6248400"/>
            <a:ext cx="2133600" cy="476251"/>
          </a:xfrm>
          <a:prstGeom prst="rect">
            <a:avLst/>
          </a:prstGeom>
        </p:spPr>
        <p:txBody>
          <a:bodyPr/>
          <a:lstStyle>
            <a:lvl1pPr>
              <a:defRPr/>
            </a:lvl1pPr>
          </a:lstStyle>
          <a:p>
            <a:pPr>
              <a:defRPr/>
            </a:pPr>
            <a:fld id="{349E752F-FC0F-484E-BB16-376BA740F2D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BB7C-0A15-4C4A-BEC3-0EC8E6B38C32}"/>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311A06C7-8E35-46D0-9BF5-360E4A7B567B}"/>
              </a:ext>
            </a:extLst>
          </p:cNvPr>
          <p:cNvSpPr>
            <a:spLocks noGrp="1"/>
          </p:cNvSpPr>
          <p:nvPr>
            <p:ph type="dt" sz="half" idx="10"/>
          </p:nvPr>
        </p:nvSpPr>
        <p:spPr>
          <a:xfrm>
            <a:off x="457200" y="6251575"/>
            <a:ext cx="2133600" cy="476251"/>
          </a:xfrm>
          <a:prstGeom prst="rect">
            <a:avLst/>
          </a:prstGeom>
        </p:spPr>
        <p:txBody>
          <a:bodyPr/>
          <a:lstStyle/>
          <a:p>
            <a:pPr>
              <a:defRPr/>
            </a:pPr>
            <a:endParaRPr lang="el-GR"/>
          </a:p>
        </p:txBody>
      </p:sp>
      <p:sp>
        <p:nvSpPr>
          <p:cNvPr id="4" name="Slide Number Placeholder 3">
            <a:extLst>
              <a:ext uri="{FF2B5EF4-FFF2-40B4-BE49-F238E27FC236}">
                <a16:creationId xmlns:a16="http://schemas.microsoft.com/office/drawing/2014/main" id="{7CFA9B38-896D-4EA5-8E3D-F8B597F64BB5}"/>
              </a:ext>
            </a:extLst>
          </p:cNvPr>
          <p:cNvSpPr>
            <a:spLocks noGrp="1"/>
          </p:cNvSpPr>
          <p:nvPr>
            <p:ph type="sldNum" sz="quarter" idx="11"/>
          </p:nvPr>
        </p:nvSpPr>
        <p:spPr>
          <a:xfrm>
            <a:off x="6553200" y="6248400"/>
            <a:ext cx="2133600" cy="476251"/>
          </a:xfrm>
          <a:prstGeom prst="rect">
            <a:avLst/>
          </a:prstGeom>
        </p:spPr>
        <p:txBody>
          <a:bodyPr/>
          <a:lstStyle/>
          <a:p>
            <a:pPr>
              <a:defRPr/>
            </a:pPr>
            <a:fld id="{DABCC7CC-A80F-4100-A83E-C61ECDDE5C34}" type="slidenum">
              <a:rPr lang="el-GR" smtClean="0"/>
              <a:pPr>
                <a:defRPr/>
              </a:pPr>
              <a:t>‹#›</a:t>
            </a:fld>
            <a:endParaRPr lang="el-GR"/>
          </a:p>
        </p:txBody>
      </p:sp>
      <p:sp>
        <p:nvSpPr>
          <p:cNvPr id="5" name="Footer Placeholder 4">
            <a:extLst>
              <a:ext uri="{FF2B5EF4-FFF2-40B4-BE49-F238E27FC236}">
                <a16:creationId xmlns:a16="http://schemas.microsoft.com/office/drawing/2014/main" id="{E46C8B67-F92A-4CA8-A640-956C4ED20338}"/>
              </a:ext>
            </a:extLst>
          </p:cNvPr>
          <p:cNvSpPr>
            <a:spLocks noGrp="1"/>
          </p:cNvSpPr>
          <p:nvPr>
            <p:ph type="ftr" sz="quarter" idx="12"/>
          </p:nvPr>
        </p:nvSpPr>
        <p:spPr>
          <a:xfrm>
            <a:off x="3124200" y="6248400"/>
            <a:ext cx="2895600" cy="476251"/>
          </a:xfrm>
          <a:prstGeom prst="rect">
            <a:avLst/>
          </a:prstGeom>
        </p:spPr>
        <p:txBody>
          <a:bodyPr/>
          <a:lstStyle/>
          <a:p>
            <a:pPr>
              <a:defRPr/>
            </a:pPr>
            <a:endParaRPr lang="el-GR"/>
          </a:p>
        </p:txBody>
      </p:sp>
    </p:spTree>
    <p:extLst>
      <p:ext uri="{BB962C8B-B14F-4D97-AF65-F5344CB8AC3E}">
        <p14:creationId xmlns:p14="http://schemas.microsoft.com/office/powerpoint/2010/main" val="203419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5" name="Slide Number Placeholder 4"/>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D6507E5C-52FE-4BB4-BD82-2908B513B9FA}" type="slidenum">
              <a:rPr lang="el-GR"/>
              <a:pPr>
                <a:defRPr/>
              </a:pPr>
              <a:t>‹#›</a:t>
            </a:fld>
            <a:endParaRPr lang="el-GR"/>
          </a:p>
        </p:txBody>
      </p:sp>
      <p:sp>
        <p:nvSpPr>
          <p:cNvPr id="6" name="Footer Placeholder 5"/>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AC70-9E96-4FA1-AC96-1350B293F3F1}"/>
              </a:ext>
            </a:extLst>
          </p:cNvPr>
          <p:cNvSpPr>
            <a:spLocks noGrp="1"/>
          </p:cNvSpPr>
          <p:nvPr>
            <p:ph type="title"/>
          </p:nvPr>
        </p:nvSpPr>
        <p:spPr/>
        <p:txBody>
          <a:bodyPr/>
          <a:lstStyle/>
          <a:p>
            <a:r>
              <a:rPr lang="en-US" dirty="0"/>
              <a:t>Click to edit Master title style</a:t>
            </a:r>
            <a:endParaRPr lang="el-GR" dirty="0"/>
          </a:p>
        </p:txBody>
      </p:sp>
    </p:spTree>
    <p:extLst>
      <p:ext uri="{BB962C8B-B14F-4D97-AF65-F5344CB8AC3E}">
        <p14:creationId xmlns:p14="http://schemas.microsoft.com/office/powerpoint/2010/main" val="24457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nchor="t"/>
          <a:lstStyle>
            <a:lvl1pPr algn="l">
              <a:defRPr sz="4000" b="1" cap="all"/>
            </a:lvl1pPr>
          </a:lstStyle>
          <a:p>
            <a:r>
              <a:rPr lang="en-US"/>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Date Placeholder 3"/>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5" name="Slide Number Placeholder 4"/>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3022D39E-948D-42B1-83EE-98DD87931ED6}" type="slidenum">
              <a:rPr lang="el-GR"/>
              <a:pPr>
                <a:defRPr/>
              </a:pPr>
              <a:t>‹#›</a:t>
            </a:fld>
            <a:endParaRPr lang="el-GR"/>
          </a:p>
        </p:txBody>
      </p:sp>
      <p:sp>
        <p:nvSpPr>
          <p:cNvPr id="6" name="Footer Placeholder 5"/>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sz="half" idx="1"/>
          </p:nvPr>
        </p:nvSpPr>
        <p:spPr>
          <a:xfrm>
            <a:off x="457200" y="160020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4648200" y="160020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6" name="Slide Number Placeholder 5"/>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AF677E35-FE32-462A-A88C-9A60D4E37DD4}" type="slidenum">
              <a:rPr lang="el-GR"/>
              <a:pPr>
                <a:defRPr/>
              </a:pPr>
              <a:t>‹#›</a:t>
            </a:fld>
            <a:endParaRPr lang="el-GR"/>
          </a:p>
        </p:txBody>
      </p:sp>
      <p:sp>
        <p:nvSpPr>
          <p:cNvPr id="7" name="Footer Placeholder 6"/>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l-G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8" name="Slide Number Placeholder 7"/>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37AB04D2-9855-445C-806C-01A27A2C79E5}" type="slidenum">
              <a:rPr lang="el-GR"/>
              <a:pPr>
                <a:defRPr/>
              </a:pPr>
              <a:t>‹#›</a:t>
            </a:fld>
            <a:endParaRPr lang="el-GR"/>
          </a:p>
        </p:txBody>
      </p:sp>
      <p:sp>
        <p:nvSpPr>
          <p:cNvPr id="9" name="Footer Placeholder 8"/>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Date Placeholder 2"/>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4" name="Slide Number Placeholder 3"/>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A75B3F3B-5AFD-4E67-8EC1-CE7866447ED9}" type="slidenum">
              <a:rPr lang="el-GR"/>
              <a:pPr>
                <a:defRPr/>
              </a:pPr>
              <a:t>‹#›</a:t>
            </a:fld>
            <a:endParaRPr lang="el-GR"/>
          </a:p>
        </p:txBody>
      </p:sp>
      <p:sp>
        <p:nvSpPr>
          <p:cNvPr id="5" name="Footer Placeholder 4"/>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3" name="Slide Number Placeholder 2"/>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E8D5295F-8484-4947-AAD1-D79FCEB2E037}" type="slidenum">
              <a:rPr lang="el-GR"/>
              <a:pPr>
                <a:defRPr/>
              </a:pPr>
              <a:t>‹#›</a:t>
            </a:fld>
            <a:endParaRPr lang="el-GR"/>
          </a:p>
        </p:txBody>
      </p:sp>
      <p:sp>
        <p:nvSpPr>
          <p:cNvPr id="4" name="Footer Placeholder 3"/>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endParaRPr lang="el-G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51575"/>
            <a:ext cx="2133600" cy="476251"/>
          </a:xfrm>
          <a:prstGeom prst="rect">
            <a:avLst/>
          </a:prstGeom>
        </p:spPr>
        <p:txBody>
          <a:bodyPr/>
          <a:lstStyle>
            <a:lvl1pPr>
              <a:defRPr/>
            </a:lvl1pPr>
          </a:lstStyle>
          <a:p>
            <a:pPr>
              <a:defRPr/>
            </a:pPr>
            <a:endParaRPr lang="el-GR"/>
          </a:p>
        </p:txBody>
      </p:sp>
      <p:sp>
        <p:nvSpPr>
          <p:cNvPr id="6" name="Slide Number Placeholder 5"/>
          <p:cNvSpPr>
            <a:spLocks noGrp="1"/>
          </p:cNvSpPr>
          <p:nvPr>
            <p:ph type="sldNum" sz="quarter" idx="11"/>
          </p:nvPr>
        </p:nvSpPr>
        <p:spPr>
          <a:xfrm>
            <a:off x="6553200" y="6248400"/>
            <a:ext cx="2133600" cy="476251"/>
          </a:xfrm>
          <a:prstGeom prst="rect">
            <a:avLst/>
          </a:prstGeom>
        </p:spPr>
        <p:txBody>
          <a:bodyPr/>
          <a:lstStyle>
            <a:lvl1pPr>
              <a:defRPr/>
            </a:lvl1pPr>
          </a:lstStyle>
          <a:p>
            <a:pPr>
              <a:defRPr/>
            </a:pPr>
            <a:fld id="{784F36E4-9DED-4C59-AC86-97FCBB732102}" type="slidenum">
              <a:rPr lang="el-GR"/>
              <a:pPr>
                <a:defRPr/>
              </a:pPr>
              <a:t>‹#›</a:t>
            </a:fld>
            <a:endParaRPr lang="el-GR"/>
          </a:p>
        </p:txBody>
      </p:sp>
      <p:sp>
        <p:nvSpPr>
          <p:cNvPr id="7" name="Footer Placeholder 6"/>
          <p:cNvSpPr>
            <a:spLocks noGrp="1"/>
          </p:cNvSpPr>
          <p:nvPr>
            <p:ph type="ftr" sz="quarter" idx="12"/>
          </p:nvPr>
        </p:nvSpPr>
        <p:spPr>
          <a:xfrm>
            <a:off x="3124200" y="6248400"/>
            <a:ext cx="2895600" cy="476251"/>
          </a:xfrm>
          <a:prstGeom prst="rect">
            <a:avLst/>
          </a:prstGeom>
        </p:spPr>
        <p:txBody>
          <a:bodyPr/>
          <a:lstStyle>
            <a:lvl1pPr>
              <a:defRPr/>
            </a:lvl1pPr>
          </a:lstStyle>
          <a:p>
            <a:pPr>
              <a:defRPr/>
            </a:pPr>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373" name="Rectangle 13"/>
          <p:cNvSpPr>
            <a:spLocks noGrp="1" noRot="1" noChangeArrowheads="1"/>
          </p:cNvSpPr>
          <p:nvPr>
            <p:ph type="title"/>
          </p:nvPr>
        </p:nvSpPr>
        <p:spPr bwMode="auto">
          <a:xfrm>
            <a:off x="457200" y="274639"/>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l-GR" dirty="0"/>
              <a:t>Κάντε κλικ για επεξεργασία του τίτλου</a:t>
            </a:r>
          </a:p>
        </p:txBody>
      </p:sp>
      <p:sp>
        <p:nvSpPr>
          <p:cNvPr id="15375" name="Rectangle 15"/>
          <p:cNvSpPr>
            <a:spLocks noGrp="1" noChangeArrowheads="1"/>
          </p:cNvSpPr>
          <p:nvPr>
            <p:ph type="body" idx="1"/>
          </p:nvPr>
        </p:nvSpPr>
        <p:spPr bwMode="auto">
          <a:xfrm>
            <a:off x="457200" y="160020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l-GR" dirty="0"/>
              <a:t>Κάντε κλικ για να επεξεργαστείτε τα στυλ κειμένου του υποδείγματος</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p>
        </p:txBody>
      </p:sp>
    </p:spTree>
  </p:cSld>
  <p:clrMap bg1="dk2" tx1="lt1" bg2="dk1" tx2="lt2" accent1="accent1" accent2="accent2" accent3="accent3" accent4="accent4" accent5="accent5" accent6="accent6" hlink="hlink" folHlink="folHlink"/>
  <p:sldLayoutIdLst>
    <p:sldLayoutId id="2147483852" r:id="rId1"/>
    <p:sldLayoutId id="2147483853" r:id="rId2"/>
    <p:sldLayoutId id="2147483866"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Lst>
  <p:txStyles>
    <p:titleStyle>
      <a:lvl1pPr algn="ctr" rtl="0" eaLnBrk="0" fontAlgn="base" hangingPunct="0">
        <a:spcBef>
          <a:spcPct val="0"/>
        </a:spcBef>
        <a:spcAft>
          <a:spcPct val="0"/>
        </a:spcAft>
        <a:defRPr sz="2800" b="1">
          <a:solidFill>
            <a:srgbClr val="FFFF00"/>
          </a:solidFill>
          <a:effectLst>
            <a:outerShdw blurRad="38100" dist="38100" dir="2700000" algn="tl">
              <a:srgbClr val="000000"/>
            </a:outerShdw>
          </a:effectLst>
          <a:latin typeface="Helvetica" panose="020B0604020202020204" pitchFamily="34" charset="0"/>
          <a:ea typeface="+mj-ea"/>
          <a:cs typeface="Helvetica" panose="020B0604020202020204" pitchFamily="34" charset="0"/>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5pPr>
      <a:lvl6pPr marL="457189"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6pPr>
      <a:lvl7pPr marL="914377"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7pPr>
      <a:lvl8pPr marL="1371566"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8pPr>
      <a:lvl9pPr marL="1828754"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9pPr>
    </p:titleStyle>
    <p:bodyStyle>
      <a:lvl1pPr marL="342891" indent="-342891"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Arial" panose="020B0604020202020204" pitchFamily="34" charset="0"/>
          <a:ea typeface="+mn-ea"/>
          <a:cs typeface="Arial" panose="020B0604020202020204" pitchFamily="34" charset="0"/>
        </a:defRPr>
      </a:lvl1pPr>
      <a:lvl2pPr marL="742932" indent="-285744"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2971" indent="-228594"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160" indent="-228594"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349" indent="-228594"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537" indent="-228594"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726" indent="-228594"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8914" indent="-228594"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103" indent="-228594"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l-G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hyperlink" Target="https://medium.com/towards-data-science/search?q=audio" TargetMode="External"/><Relationship Id="rId2" Type="http://schemas.openxmlformats.org/officeDocument/2006/relationships/hyperlink" Target="https://www.audiolabs-erlangen.de/resources/MIR/FMP/B/B_ResourcesMIR.html#Toolboxes" TargetMode="External"/><Relationship Id="rId1" Type="http://schemas.openxmlformats.org/officeDocument/2006/relationships/slideLayout" Target="../slideLayouts/slideLayout2.xml"/><Relationship Id="rId6" Type="http://schemas.openxmlformats.org/officeDocument/2006/relationships/hyperlink" Target="https://medium.com/towards-data-science/search?q=music" TargetMode="External"/><Relationship Id="rId5" Type="http://schemas.openxmlformats.org/officeDocument/2006/relationships/hyperlink" Target="https://meta-guide.com/videography/100-best-matlab-speech-voice-videos" TargetMode="External"/><Relationship Id="rId4" Type="http://schemas.openxmlformats.org/officeDocument/2006/relationships/slide" Target="slide17.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pencourses.ionio.gr/modules/document/file.php/DDI212/Applied%20Python%20-%20%CE%A0%CE%B1%CF%81%CE%AC%CE%B4%CE%B5%CE%B9%CE%B3%CE%BC%CE%B1%20%CF%80%CF%81%CF%8C%CF%84%CE%B1%CF%83%CE%B7%CF%82%201.v2.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courses.ionio.gr/modules/group/?course=DDI208" TargetMode="External"/><Relationship Id="rId2" Type="http://schemas.openxmlformats.org/officeDocument/2006/relationships/hyperlink" Target="https://opencourses.ionio.gr/modules/forum/viewforum.php?course=DDI208&amp;forum=2880" TargetMode="External"/><Relationship Id="rId1" Type="http://schemas.openxmlformats.org/officeDocument/2006/relationships/slideLayout" Target="../slideLayouts/slideLayout2.xml"/><Relationship Id="rId6" Type="http://schemas.openxmlformats.org/officeDocument/2006/relationships/hyperlink" Target="https://opencourses.ionio.gr/modules/work/index.php?course=DDI208&amp;id=3822" TargetMode="External"/><Relationship Id="rId5" Type="http://schemas.openxmlformats.org/officeDocument/2006/relationships/hyperlink" Target="https://opencourses.ionio.gr/modules/work/index.php?course=DDI208&amp;id=3823" TargetMode="Externa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pencourses.ionio.gr/modules/document/index.php?course=DDI119&amp;openDir=%2F5661c0d54eVy" TargetMode="External"/><Relationship Id="rId2" Type="http://schemas.openxmlformats.org/officeDocument/2006/relationships/hyperlink" Target="https://repository.kallipos.gr/handle/11419/2045" TargetMode="External"/><Relationship Id="rId1" Type="http://schemas.openxmlformats.org/officeDocument/2006/relationships/slideLayout" Target="../slideLayouts/slideLayout2.xml"/><Relationship Id="rId4" Type="http://schemas.openxmlformats.org/officeDocument/2006/relationships/hyperlink" Target="https://search.heal-link.gr/Record/978-981-13-6098-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file:///C:\Program%20Files\FLVPlayer\flvplayer.exe%20%22C:\Documents%20and%20Settings\kostas\My%20Documents\IONIO\Speech%20Processing\MyLecture\Videos\first_mobile_commercial.flv%22"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file:///C:\Program%20Files\FLVPlayer\flvplayer.exe%20%22C:\Documents%20and%20Settings\kostas\My%20Documents\IONIO\Speech%20Processing\MyLecture\Videos\speaking.flv%2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pencourses.ionio.gr/courses/DDI11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l-GR" sz="4800" b="0" dirty="0">
                <a:solidFill>
                  <a:srgbClr val="FFFF66"/>
                </a:solidFill>
              </a:rPr>
              <a:t>Επεξεργασία Ομιλίας</a:t>
            </a:r>
            <a:br>
              <a:rPr lang="en-US" sz="4800" b="0" dirty="0">
                <a:solidFill>
                  <a:srgbClr val="FFFF66"/>
                </a:solidFill>
              </a:rPr>
            </a:br>
            <a:r>
              <a:rPr lang="el-GR" sz="3200" b="0" dirty="0">
                <a:solidFill>
                  <a:schemeClr val="tx1"/>
                </a:solidFill>
              </a:rPr>
              <a:t>Εισαγωγή</a:t>
            </a:r>
          </a:p>
        </p:txBody>
      </p:sp>
      <p:sp>
        <p:nvSpPr>
          <p:cNvPr id="2051" name="Rectangle 3"/>
          <p:cNvSpPr>
            <a:spLocks noGrp="1" noChangeArrowheads="1"/>
          </p:cNvSpPr>
          <p:nvPr>
            <p:ph type="subTitle" idx="1"/>
          </p:nvPr>
        </p:nvSpPr>
        <p:spPr>
          <a:xfrm>
            <a:off x="1485900" y="4752975"/>
            <a:ext cx="6400800" cy="1752600"/>
          </a:xfrm>
        </p:spPr>
        <p:txBody>
          <a:bodyPr/>
          <a:lstStyle/>
          <a:p>
            <a:pPr eaLnBrk="1" hangingPunct="1">
              <a:defRPr/>
            </a:pPr>
            <a:r>
              <a:rPr lang="el-GR" sz="2800" dirty="0">
                <a:solidFill>
                  <a:srgbClr val="FFFF66"/>
                </a:solidFill>
                <a:latin typeface="Helvetica" pitchFamily="34" charset="0"/>
              </a:rPr>
              <a:t>Ιωάννης Καρύδης</a:t>
            </a:r>
          </a:p>
          <a:p>
            <a:pPr eaLnBrk="1" hangingPunct="1">
              <a:defRPr/>
            </a:pPr>
            <a:r>
              <a:rPr lang="el-GR" sz="2000" dirty="0">
                <a:solidFill>
                  <a:srgbClr val="FFFF66"/>
                </a:solidFill>
                <a:latin typeface="Helvetica" pitchFamily="34" charset="0"/>
              </a:rPr>
              <a:t>Τμήμα Πληροφορικής</a:t>
            </a:r>
          </a:p>
          <a:p>
            <a:pPr eaLnBrk="1" hangingPunct="1">
              <a:defRPr/>
            </a:pPr>
            <a:r>
              <a:rPr lang="el-GR" sz="2000" dirty="0">
                <a:solidFill>
                  <a:srgbClr val="FFFF66"/>
                </a:solidFill>
                <a:latin typeface="Helvetica" pitchFamily="34" charset="0"/>
              </a:rPr>
              <a:t>Ιόνιο Πανεπιστήμιο</a:t>
            </a:r>
          </a:p>
        </p:txBody>
      </p:sp>
      <p:pic>
        <p:nvPicPr>
          <p:cNvPr id="15364" name="Picture 8"/>
          <p:cNvPicPr>
            <a:picLocks noChangeAspect="1" noChangeArrowheads="1"/>
          </p:cNvPicPr>
          <p:nvPr/>
        </p:nvPicPr>
        <p:blipFill>
          <a:blip r:embed="rId2" cstate="print">
            <a:lum bright="100000" contrast="100000"/>
          </a:blip>
          <a:srcRect/>
          <a:stretch>
            <a:fillRect/>
          </a:stretch>
        </p:blipFill>
        <p:spPr bwMode="auto">
          <a:xfrm>
            <a:off x="7886700" y="165100"/>
            <a:ext cx="1055688" cy="1041400"/>
          </a:xfrm>
          <a:prstGeom prst="rect">
            <a:avLst/>
          </a:prstGeom>
          <a:noFill/>
          <a:ln w="9525" algn="ctr">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1647-776A-4A60-B7A6-BD1016E98246}"/>
              </a:ext>
            </a:extLst>
          </p:cNvPr>
          <p:cNvSpPr>
            <a:spLocks noGrp="1"/>
          </p:cNvSpPr>
          <p:nvPr>
            <p:ph type="title"/>
          </p:nvPr>
        </p:nvSpPr>
        <p:spPr/>
        <p:txBody>
          <a:bodyPr/>
          <a:lstStyle/>
          <a:p>
            <a:r>
              <a:rPr lang="el-GR" dirty="0"/>
              <a:t>Η εργασία </a:t>
            </a:r>
            <a:r>
              <a:rPr lang="el-GR" sz="1600" dirty="0"/>
              <a:t>2/7</a:t>
            </a:r>
            <a:endParaRPr lang="el-GR" dirty="0"/>
          </a:p>
        </p:txBody>
      </p:sp>
      <p:sp>
        <p:nvSpPr>
          <p:cNvPr id="3" name="Content Placeholder 2">
            <a:extLst>
              <a:ext uri="{FF2B5EF4-FFF2-40B4-BE49-F238E27FC236}">
                <a16:creationId xmlns:a16="http://schemas.microsoft.com/office/drawing/2014/main" id="{EFF1A00E-0084-495D-9E4B-97124B8DCA5B}"/>
              </a:ext>
            </a:extLst>
          </p:cNvPr>
          <p:cNvSpPr>
            <a:spLocks noGrp="1"/>
          </p:cNvSpPr>
          <p:nvPr>
            <p:ph idx="1"/>
          </p:nvPr>
        </p:nvSpPr>
        <p:spPr/>
        <p:txBody>
          <a:bodyPr/>
          <a:lstStyle/>
          <a:p>
            <a:r>
              <a:rPr lang="el-GR" sz="1400" dirty="0"/>
              <a:t>Συνέπεια:</a:t>
            </a:r>
          </a:p>
          <a:p>
            <a:pPr lvl="1"/>
            <a:r>
              <a:rPr lang="el-GR" sz="1200" dirty="0"/>
              <a:t>Συμμετοχή &amp; παρουσίαση προόδου σε </a:t>
            </a:r>
            <a:r>
              <a:rPr lang="el-GR" sz="1200" dirty="0" err="1"/>
              <a:t>check-points</a:t>
            </a:r>
            <a:r>
              <a:rPr lang="el-GR" sz="1200" dirty="0"/>
              <a:t>: δεν θα είναι τυπική αλλά ουσιαστική</a:t>
            </a:r>
          </a:p>
          <a:p>
            <a:pPr lvl="1"/>
            <a:r>
              <a:rPr lang="el-GR" sz="1200" dirty="0"/>
              <a:t>Αντιστοιχία πρότασης με παραδοτέο: ότι «τάξατε» πρέπει να γίνει ή να αιτιολογηθεί γιατί δεν έγινε (+ να έχετε επιβεβαίωση από τους διδάσκοντες για την αλλαγή)</a:t>
            </a:r>
          </a:p>
          <a:p>
            <a:r>
              <a:rPr lang="el-GR" sz="1400" b="1" dirty="0"/>
              <a:t>ΑΠΑΡΑΙΤΗΤΑ</a:t>
            </a:r>
            <a:r>
              <a:rPr lang="el-GR" sz="1400" dirty="0"/>
              <a:t> παραδοτέα (πρέπει να τα περιγράψετε!)</a:t>
            </a:r>
          </a:p>
          <a:p>
            <a:pPr lvl="1"/>
            <a:r>
              <a:rPr lang="el-GR" sz="1200" dirty="0"/>
              <a:t>Κώδικας: εκτελέσιμος και καθαρός κώδικας με σχολιασμό επί τόπου για να μπορεί να αυξηθεί η αναγνωσιμότητά του</a:t>
            </a:r>
          </a:p>
          <a:p>
            <a:pPr lvl="1"/>
            <a:r>
              <a:rPr lang="el-GR" sz="1200" dirty="0"/>
              <a:t>Αισθητική - παρουσίαση &amp; UI εφαρμογής: είτε </a:t>
            </a:r>
            <a:r>
              <a:rPr lang="en-US" sz="1200" dirty="0"/>
              <a:t>CLI</a:t>
            </a:r>
            <a:r>
              <a:rPr lang="el-GR" sz="1200" dirty="0"/>
              <a:t>, </a:t>
            </a:r>
            <a:r>
              <a:rPr lang="en-US" sz="1200" dirty="0"/>
              <a:t>API</a:t>
            </a:r>
            <a:r>
              <a:rPr lang="el-GR" sz="1200" dirty="0"/>
              <a:t> ή </a:t>
            </a:r>
            <a:r>
              <a:rPr lang="en-US" sz="1200" dirty="0"/>
              <a:t>GUI </a:t>
            </a:r>
            <a:r>
              <a:rPr lang="el-GR" sz="1200" dirty="0"/>
              <a:t>πρέπει να είναι κατανοητό</a:t>
            </a:r>
            <a:r>
              <a:rPr lang="en-US" sz="1200" dirty="0"/>
              <a:t>, </a:t>
            </a:r>
            <a:r>
              <a:rPr lang="el-GR" sz="1200" dirty="0"/>
              <a:t>τεκμηριωμένο &amp; φιλικό στο χρήστη</a:t>
            </a:r>
          </a:p>
          <a:p>
            <a:pPr lvl="1"/>
            <a:r>
              <a:rPr lang="el-GR" sz="1200" dirty="0"/>
              <a:t>Έκθεση πεπραγμένων / τελική αναφορά εργασίας: Μέγιστο 3 σελίδες Α4 με περιγραφή του τι κάνατε</a:t>
            </a:r>
          </a:p>
          <a:p>
            <a:pPr lvl="1"/>
            <a:r>
              <a:rPr lang="el-GR" sz="1200" dirty="0" err="1"/>
              <a:t>Video</a:t>
            </a:r>
            <a:r>
              <a:rPr lang="el-GR" sz="1200" dirty="0"/>
              <a:t> παρουσίασης της εφαρμογής: </a:t>
            </a:r>
            <a:r>
              <a:rPr lang="en-US" sz="1200" dirty="0"/>
              <a:t>video </a:t>
            </a:r>
            <a:r>
              <a:rPr lang="el-GR" sz="1200" dirty="0"/>
              <a:t>στο </a:t>
            </a:r>
            <a:r>
              <a:rPr lang="en-US" sz="1200" dirty="0" err="1"/>
              <a:t>youtube</a:t>
            </a:r>
            <a:r>
              <a:rPr lang="el-GR" sz="1200" dirty="0"/>
              <a:t> που θα παρουσιάζετε την ομάδα σας και εφαρμογή σας</a:t>
            </a:r>
          </a:p>
          <a:p>
            <a:r>
              <a:rPr lang="el-GR" sz="1400" dirty="0"/>
              <a:t>Τελική παρουσίαση εργασίας</a:t>
            </a:r>
          </a:p>
          <a:p>
            <a:pPr lvl="1"/>
            <a:r>
              <a:rPr lang="el-GR" sz="1200" dirty="0"/>
              <a:t>Απαραίτητη παρουσίαση της εφαρμογής σας στην ολομέλεια του μαθήματός μας</a:t>
            </a:r>
          </a:p>
          <a:p>
            <a:r>
              <a:rPr lang="el-GR" sz="1400" dirty="0"/>
              <a:t>Προαιρετικά (</a:t>
            </a:r>
            <a:r>
              <a:rPr lang="el-GR" sz="1400" b="1" dirty="0"/>
              <a:t>αλλά σημαντικά</a:t>
            </a:r>
            <a:r>
              <a:rPr lang="el-GR" sz="1400" dirty="0"/>
              <a:t>!)</a:t>
            </a:r>
          </a:p>
          <a:p>
            <a:pPr lvl="1"/>
            <a:r>
              <a:rPr lang="el-GR" sz="1200" dirty="0"/>
              <a:t>Πρωτοτυπία ιδέας: Είτε μείνετε στην περπατημένη ή κάνετε </a:t>
            </a:r>
            <a:r>
              <a:rPr lang="en-US" sz="1200" dirty="0"/>
              <a:t>moon-shot</a:t>
            </a:r>
            <a:r>
              <a:rPr lang="el-GR" sz="1200" dirty="0"/>
              <a:t>, κάντε </a:t>
            </a:r>
            <a:r>
              <a:rPr lang="en-US" sz="1200" dirty="0"/>
              <a:t>spice-up</a:t>
            </a:r>
            <a:r>
              <a:rPr lang="el-GR" sz="1200" dirty="0"/>
              <a:t> με πρωτότυπες πινελιές</a:t>
            </a:r>
          </a:p>
          <a:p>
            <a:pPr lvl="1"/>
            <a:r>
              <a:rPr lang="el-GR" sz="1200" dirty="0"/>
              <a:t>Αντίκτυπος εφαρμογής: Ποιοι οι τελικοί χρήστες της εφαρμογής; Τι θα κερδίσουν χρησιμοποιώντας τη;</a:t>
            </a:r>
          </a:p>
          <a:p>
            <a:pPr lvl="1"/>
            <a:r>
              <a:rPr lang="el-GR" sz="1200" dirty="0"/>
              <a:t>Ανοικτός &amp; διαθέσιμος κώδικας: Ανάρτηση σε </a:t>
            </a:r>
            <a:r>
              <a:rPr lang="en-US" sz="1200" dirty="0" err="1"/>
              <a:t>github</a:t>
            </a:r>
            <a:r>
              <a:rPr lang="en-US" sz="1200" dirty="0"/>
              <a:t>, google source, </a:t>
            </a:r>
            <a:r>
              <a:rPr lang="el-GR" sz="1200" dirty="0" err="1"/>
              <a:t>κλπ</a:t>
            </a:r>
            <a:r>
              <a:rPr lang="en-US" sz="1200" dirty="0"/>
              <a:t> </a:t>
            </a:r>
            <a:r>
              <a:rPr lang="el-GR" sz="1200" dirty="0"/>
              <a:t>με οδηγίες</a:t>
            </a:r>
          </a:p>
          <a:p>
            <a:pPr lvl="1"/>
            <a:r>
              <a:rPr lang="el-GR" sz="1200" dirty="0"/>
              <a:t>Ανοικτά &amp; διαθέσιμα δεδομένα: προσοχή στα πνευματικά δικαιώματα, κατά τα άλλα </a:t>
            </a:r>
            <a:r>
              <a:rPr lang="en-US" sz="1200" dirty="0"/>
              <a:t>“share the good stuff”</a:t>
            </a:r>
            <a:endParaRPr lang="el-GR" sz="1200" dirty="0"/>
          </a:p>
          <a:p>
            <a:pPr lvl="1"/>
            <a:r>
              <a:rPr lang="el-GR" sz="1200" dirty="0"/>
              <a:t>Προσβασιμότητα στην εφαρμογή, λ.χ. </a:t>
            </a:r>
            <a:r>
              <a:rPr lang="en-US" sz="1200" dirty="0" err="1"/>
              <a:t>Dekstop</a:t>
            </a:r>
            <a:r>
              <a:rPr lang="en-US" sz="1200" dirty="0"/>
              <a:t> standalone</a:t>
            </a:r>
            <a:r>
              <a:rPr lang="el-GR" sz="1200" dirty="0"/>
              <a:t> </a:t>
            </a:r>
            <a:r>
              <a:rPr lang="en-US" sz="1200" dirty="0"/>
              <a:t>vs</a:t>
            </a:r>
            <a:r>
              <a:rPr lang="el-GR" sz="1200" dirty="0"/>
              <a:t> </a:t>
            </a:r>
            <a:r>
              <a:rPr lang="en-US" sz="1200" dirty="0"/>
              <a:t>web app</a:t>
            </a:r>
            <a:r>
              <a:rPr lang="el-GR" sz="1200" dirty="0"/>
              <a:t>, </a:t>
            </a:r>
            <a:r>
              <a:rPr lang="en-US" sz="1200" dirty="0"/>
              <a:t>CLI</a:t>
            </a:r>
            <a:r>
              <a:rPr lang="el-GR" sz="1200" dirty="0"/>
              <a:t> </a:t>
            </a:r>
            <a:r>
              <a:rPr lang="en-US" sz="1200" dirty="0"/>
              <a:t>vs GUI, CLI</a:t>
            </a:r>
            <a:r>
              <a:rPr lang="el-GR" sz="1200" dirty="0"/>
              <a:t> / </a:t>
            </a:r>
            <a:r>
              <a:rPr lang="en-US" sz="1200" dirty="0"/>
              <a:t>API </a:t>
            </a:r>
            <a:r>
              <a:rPr lang="el-GR" sz="1200" dirty="0"/>
              <a:t>με εκτενή τεκμηρίωση </a:t>
            </a:r>
            <a:r>
              <a:rPr lang="en-US" sz="1200" dirty="0"/>
              <a:t>vs</a:t>
            </a:r>
            <a:r>
              <a:rPr lang="el-GR" sz="1200" dirty="0"/>
              <a:t> «απλό είναι μωρέ»</a:t>
            </a:r>
            <a:endParaRPr lang="el-GR" sz="1400" dirty="0"/>
          </a:p>
          <a:p>
            <a:endParaRPr lang="el-GR" dirty="0"/>
          </a:p>
        </p:txBody>
      </p:sp>
      <p:sp>
        <p:nvSpPr>
          <p:cNvPr id="4" name="Speech Bubble: Oval 3">
            <a:extLst>
              <a:ext uri="{FF2B5EF4-FFF2-40B4-BE49-F238E27FC236}">
                <a16:creationId xmlns:a16="http://schemas.microsoft.com/office/drawing/2014/main" id="{A971BE1D-BF64-452F-9D75-A4C6F30BC393}"/>
              </a:ext>
            </a:extLst>
          </p:cNvPr>
          <p:cNvSpPr/>
          <p:nvPr/>
        </p:nvSpPr>
        <p:spPr>
          <a:xfrm>
            <a:off x="7772404" y="4060371"/>
            <a:ext cx="1247573" cy="846307"/>
          </a:xfrm>
          <a:prstGeom prst="wedgeEllipseCallout">
            <a:avLst>
              <a:gd name="adj1" fmla="val -272383"/>
              <a:gd name="adj2" fmla="val -5463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sz="1051" dirty="0">
                <a:solidFill>
                  <a:schemeClr val="tx1"/>
                </a:solidFill>
              </a:rPr>
              <a:t>Περισσότερα για το </a:t>
            </a:r>
            <a:r>
              <a:rPr lang="en-US" sz="1051" dirty="0">
                <a:solidFill>
                  <a:schemeClr val="tx1"/>
                </a:solidFill>
              </a:rPr>
              <a:t>video </a:t>
            </a:r>
            <a:r>
              <a:rPr lang="el-GR" sz="1051" dirty="0">
                <a:solidFill>
                  <a:schemeClr val="tx1"/>
                </a:solidFill>
              </a:rPr>
              <a:t>αργότερα</a:t>
            </a:r>
          </a:p>
        </p:txBody>
      </p:sp>
    </p:spTree>
    <p:extLst>
      <p:ext uri="{BB962C8B-B14F-4D97-AF65-F5344CB8AC3E}">
        <p14:creationId xmlns:p14="http://schemas.microsoft.com/office/powerpoint/2010/main" val="62144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2A0A-21D7-4893-8063-3AADA77A0E26}"/>
              </a:ext>
            </a:extLst>
          </p:cNvPr>
          <p:cNvSpPr>
            <a:spLocks noGrp="1"/>
          </p:cNvSpPr>
          <p:nvPr>
            <p:ph type="title"/>
          </p:nvPr>
        </p:nvSpPr>
        <p:spPr/>
        <p:txBody>
          <a:bodyPr/>
          <a:lstStyle/>
          <a:p>
            <a:r>
              <a:rPr lang="el-GR" dirty="0"/>
              <a:t>Η εργασία </a:t>
            </a:r>
            <a:r>
              <a:rPr lang="en-US" sz="1600" dirty="0"/>
              <a:t>3</a:t>
            </a:r>
            <a:r>
              <a:rPr lang="el-GR" sz="1600" dirty="0"/>
              <a:t>/7</a:t>
            </a:r>
            <a:endParaRPr lang="el-GR" dirty="0"/>
          </a:p>
        </p:txBody>
      </p:sp>
      <p:sp>
        <p:nvSpPr>
          <p:cNvPr id="3" name="Content Placeholder 2">
            <a:extLst>
              <a:ext uri="{FF2B5EF4-FFF2-40B4-BE49-F238E27FC236}">
                <a16:creationId xmlns:a16="http://schemas.microsoft.com/office/drawing/2014/main" id="{ED2E56D1-6C90-4B5F-B825-EDDDFA8A48C4}"/>
              </a:ext>
            </a:extLst>
          </p:cNvPr>
          <p:cNvSpPr>
            <a:spLocks noGrp="1"/>
          </p:cNvSpPr>
          <p:nvPr>
            <p:ph idx="1"/>
          </p:nvPr>
        </p:nvSpPr>
        <p:spPr/>
        <p:txBody>
          <a:bodyPr/>
          <a:lstStyle/>
          <a:p>
            <a:pPr marL="0" indent="0">
              <a:buNone/>
            </a:pPr>
            <a:r>
              <a:rPr lang="el-GR" sz="1800" dirty="0"/>
              <a:t>Επιλογή θέματος</a:t>
            </a:r>
          </a:p>
          <a:p>
            <a:r>
              <a:rPr lang="el-GR" sz="1800" dirty="0"/>
              <a:t>Είναι αναμενόμενο να χρησιμοποιήσετε έτοιμο κώδικα από άλλους</a:t>
            </a:r>
          </a:p>
          <a:p>
            <a:pPr lvl="1"/>
            <a:r>
              <a:rPr lang="el-GR" sz="1600" dirty="0"/>
              <a:t>Να το δηλώσετε (στην φάση της πρότασης &amp; στο παραδοτέο)</a:t>
            </a:r>
          </a:p>
          <a:p>
            <a:pPr lvl="2"/>
            <a:r>
              <a:rPr lang="el-GR" sz="1400" dirty="0"/>
              <a:t>Μελετήστε τον ξένο</a:t>
            </a:r>
            <a:r>
              <a:rPr lang="en-US" sz="1400" dirty="0"/>
              <a:t> </a:t>
            </a:r>
            <a:r>
              <a:rPr lang="el-GR" sz="1400" dirty="0"/>
              <a:t>υλικό (λ.χ. κώδικα ή γραφικά) ώστε να το καταλαβαίνετε, δεν έχει νόημα αλλιώς</a:t>
            </a:r>
          </a:p>
          <a:p>
            <a:r>
              <a:rPr lang="el-GR" sz="1800" dirty="0"/>
              <a:t>Πρέπει να είναι προφανής η συνεισφορά σας</a:t>
            </a:r>
          </a:p>
          <a:p>
            <a:pPr lvl="1"/>
            <a:r>
              <a:rPr lang="el-GR" sz="1600" dirty="0"/>
              <a:t>Τι τελικά προσφέρετε εκτός των έτοιμων μερών;</a:t>
            </a:r>
          </a:p>
          <a:p>
            <a:pPr lvl="1"/>
            <a:r>
              <a:rPr lang="el-GR" sz="1600" dirty="0"/>
              <a:t>Η συνεισφορά σας είναι επαρκής για φόρτο μαθήματος </a:t>
            </a:r>
            <a:r>
              <a:rPr lang="en-US" sz="1600" dirty="0"/>
              <a:t>H’</a:t>
            </a:r>
            <a:r>
              <a:rPr lang="el-GR" sz="1600" dirty="0"/>
              <a:t> εξαμήνου;</a:t>
            </a:r>
          </a:p>
          <a:p>
            <a:pPr lvl="1"/>
            <a:r>
              <a:rPr lang="el-GR" sz="1600" dirty="0"/>
              <a:t>Πώς θα χρησιμοποιήσετε τις βιβλιοθήκες που παρουσιάζονται στο μάθημα;</a:t>
            </a:r>
          </a:p>
          <a:p>
            <a:pPr lvl="2"/>
            <a:r>
              <a:rPr lang="el-GR" sz="1400" dirty="0"/>
              <a:t>Λ.χ. </a:t>
            </a:r>
            <a:r>
              <a:rPr lang="el-GR" sz="1400" dirty="0">
                <a:hlinkClick r:id="rId2"/>
              </a:rPr>
              <a:t>τα διάφορα </a:t>
            </a:r>
            <a:r>
              <a:rPr lang="en-US" sz="1400" dirty="0">
                <a:hlinkClick r:id="rId2"/>
              </a:rPr>
              <a:t>toolboxes</a:t>
            </a:r>
            <a:endParaRPr lang="el-GR" sz="1400" dirty="0"/>
          </a:p>
          <a:p>
            <a:r>
              <a:rPr lang="el-GR" sz="1800" dirty="0"/>
              <a:t>Πάρτε ιδέες απ’ το </a:t>
            </a:r>
          </a:p>
          <a:p>
            <a:pPr lvl="1"/>
            <a:r>
              <a:rPr lang="el-GR" sz="1600" dirty="0">
                <a:hlinkClick r:id="rId3" action="ppaction://hlinksldjump"/>
              </a:rPr>
              <a:t>Πώς θα γίνει η αξιολόγηση</a:t>
            </a:r>
            <a:r>
              <a:rPr lang="el-GR" sz="1600" dirty="0"/>
              <a:t>, ή/και</a:t>
            </a:r>
          </a:p>
          <a:p>
            <a:pPr lvl="1"/>
            <a:r>
              <a:rPr lang="el-GR" sz="1600" dirty="0"/>
              <a:t>Τα ενδιαφέροντά σας, ή/και</a:t>
            </a:r>
            <a:endParaRPr lang="en-US" sz="1600" dirty="0"/>
          </a:p>
          <a:p>
            <a:pPr lvl="1"/>
            <a:r>
              <a:rPr lang="el-GR" sz="1600" dirty="0">
                <a:hlinkClick r:id="rId4" action="ppaction://hlinksldjump"/>
              </a:rPr>
              <a:t>Τη βιβλιογραφία</a:t>
            </a:r>
            <a:r>
              <a:rPr lang="el-GR" sz="1600" dirty="0"/>
              <a:t>, ή/και</a:t>
            </a:r>
          </a:p>
          <a:p>
            <a:pPr lvl="1"/>
            <a:r>
              <a:rPr lang="el-GR" sz="1600" dirty="0"/>
              <a:t>Το διαδίκτυο</a:t>
            </a:r>
            <a:r>
              <a:rPr lang="en-US" sz="1600" dirty="0"/>
              <a:t>, </a:t>
            </a:r>
            <a:r>
              <a:rPr lang="el-GR" sz="1600" dirty="0"/>
              <a:t>λ.χ. </a:t>
            </a:r>
            <a:r>
              <a:rPr lang="en-US" sz="1600" dirty="0">
                <a:hlinkClick r:id="rId5"/>
              </a:rPr>
              <a:t>link</a:t>
            </a:r>
            <a:r>
              <a:rPr lang="en-US" sz="1600" dirty="0"/>
              <a:t>, </a:t>
            </a:r>
            <a:r>
              <a:rPr lang="en-US" sz="1600" dirty="0">
                <a:hlinkClick r:id="rId6"/>
              </a:rPr>
              <a:t>link</a:t>
            </a:r>
            <a:r>
              <a:rPr lang="en-US" sz="1600" dirty="0"/>
              <a:t>, </a:t>
            </a:r>
            <a:r>
              <a:rPr lang="en-US" sz="1600" dirty="0">
                <a:hlinkClick r:id="rId7"/>
              </a:rPr>
              <a:t>link</a:t>
            </a:r>
            <a:r>
              <a:rPr lang="en-US" sz="1600" dirty="0"/>
              <a:t>.</a:t>
            </a:r>
            <a:endParaRPr lang="el-GR" sz="1600" dirty="0"/>
          </a:p>
        </p:txBody>
      </p:sp>
      <p:sp>
        <p:nvSpPr>
          <p:cNvPr id="4" name="Right Brace 3">
            <a:extLst>
              <a:ext uri="{FF2B5EF4-FFF2-40B4-BE49-F238E27FC236}">
                <a16:creationId xmlns:a16="http://schemas.microsoft.com/office/drawing/2014/main" id="{3ABDF19A-880B-4DAD-8797-915B46396424}"/>
              </a:ext>
            </a:extLst>
          </p:cNvPr>
          <p:cNvSpPr/>
          <p:nvPr/>
        </p:nvSpPr>
        <p:spPr>
          <a:xfrm>
            <a:off x="4574562" y="4931506"/>
            <a:ext cx="299127" cy="984927"/>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l-GR" sz="1351"/>
          </a:p>
        </p:txBody>
      </p:sp>
      <p:sp>
        <p:nvSpPr>
          <p:cNvPr id="5" name="TextBox 4">
            <a:extLst>
              <a:ext uri="{FF2B5EF4-FFF2-40B4-BE49-F238E27FC236}">
                <a16:creationId xmlns:a16="http://schemas.microsoft.com/office/drawing/2014/main" id="{7D22BF8D-5E29-40ED-8141-8B7936BF0076}"/>
              </a:ext>
            </a:extLst>
          </p:cNvPr>
          <p:cNvSpPr txBox="1"/>
          <p:nvPr/>
        </p:nvSpPr>
        <p:spPr>
          <a:xfrm>
            <a:off x="4873687" y="5227628"/>
            <a:ext cx="4060572" cy="369332"/>
          </a:xfrm>
          <a:prstGeom prst="rect">
            <a:avLst/>
          </a:prstGeom>
          <a:noFill/>
          <a:ln w="3175">
            <a:noFill/>
          </a:ln>
          <a:effectLst>
            <a:outerShdw blurRad="50800" dist="38100" dir="2700000" algn="tl" rotWithShape="0">
              <a:prstClr val="black">
                <a:alpha val="40000"/>
              </a:prstClr>
            </a:outerShdw>
          </a:effectLst>
        </p:spPr>
        <p:txBody>
          <a:bodyPr wrap="square">
            <a:spAutoFit/>
          </a:bodyPr>
          <a:lstStyle/>
          <a:p>
            <a:r>
              <a:rPr lang="el-GR" dirty="0"/>
              <a:t>Οι συνδυασμοί είναι «άπειροι»</a:t>
            </a:r>
          </a:p>
        </p:txBody>
      </p:sp>
    </p:spTree>
    <p:extLst>
      <p:ext uri="{BB962C8B-B14F-4D97-AF65-F5344CB8AC3E}">
        <p14:creationId xmlns:p14="http://schemas.microsoft.com/office/powerpoint/2010/main" val="169399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3276-3FCD-41AE-8769-7DDA665E0D85}"/>
              </a:ext>
            </a:extLst>
          </p:cNvPr>
          <p:cNvSpPr>
            <a:spLocks noGrp="1"/>
          </p:cNvSpPr>
          <p:nvPr>
            <p:ph type="title"/>
          </p:nvPr>
        </p:nvSpPr>
        <p:spPr/>
        <p:txBody>
          <a:bodyPr/>
          <a:lstStyle/>
          <a:p>
            <a:r>
              <a:rPr lang="el-GR" dirty="0"/>
              <a:t>Η εργασία </a:t>
            </a:r>
            <a:r>
              <a:rPr lang="en-US" sz="1600" dirty="0"/>
              <a:t>4</a:t>
            </a:r>
            <a:r>
              <a:rPr lang="el-GR" sz="1600" dirty="0"/>
              <a:t>/7</a:t>
            </a:r>
            <a:endParaRPr lang="el-GR" dirty="0"/>
          </a:p>
        </p:txBody>
      </p:sp>
      <p:sp>
        <p:nvSpPr>
          <p:cNvPr id="3" name="Content Placeholder 2">
            <a:extLst>
              <a:ext uri="{FF2B5EF4-FFF2-40B4-BE49-F238E27FC236}">
                <a16:creationId xmlns:a16="http://schemas.microsoft.com/office/drawing/2014/main" id="{C55193DF-8DC2-44B5-8D56-DFBE67874AAA}"/>
              </a:ext>
            </a:extLst>
          </p:cNvPr>
          <p:cNvSpPr>
            <a:spLocks noGrp="1"/>
          </p:cNvSpPr>
          <p:nvPr>
            <p:ph idx="1"/>
          </p:nvPr>
        </p:nvSpPr>
        <p:spPr/>
        <p:txBody>
          <a:bodyPr/>
          <a:lstStyle/>
          <a:p>
            <a:pPr marL="0" indent="0">
              <a:buNone/>
            </a:pPr>
            <a:r>
              <a:rPr lang="en-US" sz="2400" dirty="0"/>
              <a:t>Check-list </a:t>
            </a:r>
            <a:r>
              <a:rPr lang="el-GR" sz="2400" dirty="0"/>
              <a:t>πρότασης </a:t>
            </a:r>
            <a:r>
              <a:rPr lang="el-GR" sz="1051" dirty="0"/>
              <a:t>(όσα περισσότερα </a:t>
            </a:r>
            <a:r>
              <a:rPr lang="en-US" sz="1051" dirty="0" err="1"/>
              <a:t>ckeck</a:t>
            </a:r>
            <a:r>
              <a:rPr lang="el-GR" sz="1051" dirty="0"/>
              <a:t>-άρετε, τόσο πιθανότερο να γίνει αμέσως αποδεκτή η πρότασή σας</a:t>
            </a:r>
          </a:p>
          <a:p>
            <a:pPr>
              <a:buFont typeface="Wingdings" panose="05000000000000000000" pitchFamily="2" charset="2"/>
              <a:buChar char="q"/>
            </a:pPr>
            <a:r>
              <a:rPr lang="el-GR" sz="2400" dirty="0"/>
              <a:t>Καλύψατε με επαρκή περιγραφή όλα τα απαραίτητα </a:t>
            </a:r>
            <a:r>
              <a:rPr lang="el-GR" sz="2400" dirty="0">
                <a:hlinkClick r:id="rId2" action="ppaction://hlinksldjump"/>
              </a:rPr>
              <a:t>Παραδοτέα</a:t>
            </a:r>
            <a:r>
              <a:rPr lang="el-GR" sz="2400" dirty="0"/>
              <a:t>;</a:t>
            </a:r>
          </a:p>
          <a:p>
            <a:pPr>
              <a:buFont typeface="Wingdings" panose="05000000000000000000" pitchFamily="2" charset="2"/>
              <a:buChar char="q"/>
            </a:pPr>
            <a:r>
              <a:rPr lang="el-GR" sz="2400" dirty="0"/>
              <a:t>Σκεφτήκατε να προσθέσετε κάτι από τα </a:t>
            </a:r>
            <a:r>
              <a:rPr lang="el-GR" sz="2400" dirty="0">
                <a:hlinkClick r:id="rId2" action="ppaction://hlinksldjump"/>
              </a:rPr>
              <a:t>Προαιρετικά</a:t>
            </a:r>
            <a:r>
              <a:rPr lang="el-GR" sz="2400" dirty="0"/>
              <a:t>;</a:t>
            </a:r>
          </a:p>
          <a:p>
            <a:pPr>
              <a:buFont typeface="Wingdings" panose="05000000000000000000" pitchFamily="2" charset="2"/>
              <a:buChar char="q"/>
            </a:pPr>
            <a:r>
              <a:rPr lang="el-GR" sz="2400" dirty="0"/>
              <a:t>Περιγράψατε </a:t>
            </a:r>
            <a:r>
              <a:rPr lang="en-US" sz="2400" dirty="0"/>
              <a:t>end-to-end</a:t>
            </a:r>
            <a:r>
              <a:rPr lang="el-GR" sz="2400" dirty="0"/>
              <a:t> την ιδέα σας;</a:t>
            </a:r>
          </a:p>
          <a:p>
            <a:pPr lvl="1">
              <a:buFont typeface="Wingdings" panose="05000000000000000000" pitchFamily="2" charset="2"/>
              <a:buChar char="q"/>
            </a:pPr>
            <a:r>
              <a:rPr lang="el-GR" sz="2000" dirty="0"/>
              <a:t>Πώς θα είναι η διάδραση με το χρήστη;</a:t>
            </a:r>
          </a:p>
          <a:p>
            <a:pPr lvl="1">
              <a:buFont typeface="Wingdings" panose="05000000000000000000" pitchFamily="2" charset="2"/>
              <a:buChar char="q"/>
            </a:pPr>
            <a:r>
              <a:rPr lang="el-GR" sz="2000" dirty="0"/>
              <a:t>Πού θα εκτελείται το σύστημά σας;</a:t>
            </a:r>
          </a:p>
          <a:p>
            <a:pPr lvl="1">
              <a:buFont typeface="Wingdings" panose="05000000000000000000" pitchFamily="2" charset="2"/>
              <a:buChar char="q"/>
            </a:pPr>
            <a:r>
              <a:rPr lang="el-GR" sz="2000" dirty="0"/>
              <a:t>Πού θα βρείτε επαρκή (ή τα απαραίτητα) δεδομένα;</a:t>
            </a:r>
          </a:p>
          <a:p>
            <a:pPr lvl="1">
              <a:buFont typeface="Wingdings" panose="05000000000000000000" pitchFamily="2" charset="2"/>
              <a:buChar char="q"/>
            </a:pPr>
            <a:r>
              <a:rPr lang="el-GR" sz="2000" dirty="0"/>
              <a:t>Ποιο αλγόριθμο / μέθοδο θα χρησιμοποιήσετε;</a:t>
            </a:r>
          </a:p>
          <a:p>
            <a:pPr lvl="1">
              <a:buFont typeface="Wingdings" panose="05000000000000000000" pitchFamily="2" charset="2"/>
              <a:buChar char="q"/>
            </a:pPr>
            <a:r>
              <a:rPr lang="el-GR" sz="2000" dirty="0"/>
              <a:t>Ποια θα είναι η έξοδος του συστήματός σας;</a:t>
            </a:r>
          </a:p>
        </p:txBody>
      </p:sp>
    </p:spTree>
    <p:extLst>
      <p:ext uri="{BB962C8B-B14F-4D97-AF65-F5344CB8AC3E}">
        <p14:creationId xmlns:p14="http://schemas.microsoft.com/office/powerpoint/2010/main" val="264730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17F6-0251-44D5-B707-09B1F8D1AF03}"/>
              </a:ext>
            </a:extLst>
          </p:cNvPr>
          <p:cNvSpPr>
            <a:spLocks noGrp="1"/>
          </p:cNvSpPr>
          <p:nvPr>
            <p:ph type="title"/>
          </p:nvPr>
        </p:nvSpPr>
        <p:spPr/>
        <p:txBody>
          <a:bodyPr/>
          <a:lstStyle/>
          <a:p>
            <a:r>
              <a:rPr lang="el-GR" dirty="0"/>
              <a:t>Η εργασία </a:t>
            </a:r>
            <a:r>
              <a:rPr lang="el-GR" sz="1600" dirty="0"/>
              <a:t>5/7</a:t>
            </a:r>
            <a:endParaRPr lang="el-GR" dirty="0"/>
          </a:p>
        </p:txBody>
      </p:sp>
      <p:sp>
        <p:nvSpPr>
          <p:cNvPr id="3" name="Content Placeholder 2">
            <a:extLst>
              <a:ext uri="{FF2B5EF4-FFF2-40B4-BE49-F238E27FC236}">
                <a16:creationId xmlns:a16="http://schemas.microsoft.com/office/drawing/2014/main" id="{D84B8872-F138-4FCC-81BA-30DB182FD387}"/>
              </a:ext>
            </a:extLst>
          </p:cNvPr>
          <p:cNvSpPr>
            <a:spLocks noGrp="1"/>
          </p:cNvSpPr>
          <p:nvPr>
            <p:ph idx="1"/>
          </p:nvPr>
        </p:nvSpPr>
        <p:spPr>
          <a:xfrm>
            <a:off x="457199" y="1600205"/>
            <a:ext cx="8556171" cy="4525963"/>
          </a:xfrm>
        </p:spPr>
        <p:txBody>
          <a:bodyPr/>
          <a:lstStyle/>
          <a:p>
            <a:pPr marL="0" indent="0">
              <a:buNone/>
            </a:pPr>
            <a:r>
              <a:rPr lang="el-GR" sz="2400" dirty="0"/>
              <a:t>Επιπλέον πληροφορίες</a:t>
            </a:r>
          </a:p>
          <a:p>
            <a:r>
              <a:rPr lang="el-GR" sz="2400" b="1" u="sng" dirty="0"/>
              <a:t>Η εργασία πρέπει να υλοποιηθεί μόνο σε </a:t>
            </a:r>
            <a:r>
              <a:rPr lang="en-US" sz="2400" b="1" u="sng" dirty="0" err="1"/>
              <a:t>matlab</a:t>
            </a:r>
            <a:r>
              <a:rPr lang="en-US" sz="2400" b="1" u="sng" dirty="0"/>
              <a:t> / octave</a:t>
            </a:r>
          </a:p>
          <a:p>
            <a:r>
              <a:rPr lang="el-GR" sz="2400" dirty="0"/>
              <a:t>Η δήλωση θέματος είναι τύπου </a:t>
            </a:r>
            <a:r>
              <a:rPr lang="en-US" sz="2400" dirty="0"/>
              <a:t>first-come-first-serve </a:t>
            </a:r>
            <a:endParaRPr lang="el-GR" sz="2400" dirty="0"/>
          </a:p>
          <a:p>
            <a:pPr lvl="1"/>
            <a:r>
              <a:rPr lang="el-GR" sz="2000" dirty="0"/>
              <a:t>βάσει της έγκρισης θέματος από έναν </a:t>
            </a:r>
            <a:r>
              <a:rPr lang="el-GR" sz="2000" dirty="0" err="1"/>
              <a:t>απ’τους</a:t>
            </a:r>
            <a:r>
              <a:rPr lang="el-GR" sz="2000" dirty="0"/>
              <a:t> διδάσκοντες</a:t>
            </a:r>
          </a:p>
          <a:p>
            <a:r>
              <a:rPr lang="el-GR" sz="2400" dirty="0"/>
              <a:t>Δε θα πρέπει 2 ομάδες να έχουν το ίδιο θέμα </a:t>
            </a:r>
          </a:p>
          <a:p>
            <a:pPr lvl="1"/>
            <a:r>
              <a:rPr lang="el-GR" sz="2000" dirty="0"/>
              <a:t>διερευνήστε στην περιοχή συζητήσεων τι δηλώσαν οι άλλες ομάδες</a:t>
            </a:r>
          </a:p>
          <a:p>
            <a:r>
              <a:rPr lang="el-GR" sz="2400" dirty="0"/>
              <a:t>Σχόλια από τους διδάσκοντες για την πρότασή σας επιτόπου ως απάντηση στο </a:t>
            </a:r>
            <a:r>
              <a:rPr lang="en-US" sz="2400" dirty="0"/>
              <a:t>post</a:t>
            </a:r>
            <a:r>
              <a:rPr lang="el-GR" sz="2400" dirty="0"/>
              <a:t> της πρότασής σας</a:t>
            </a:r>
          </a:p>
          <a:p>
            <a:r>
              <a:rPr lang="el-GR" sz="2400" dirty="0"/>
              <a:t>Αν δεν έχετε επιβεβαιωτική απάντηση στην πρότασή σας από έναν </a:t>
            </a:r>
            <a:r>
              <a:rPr lang="el-GR" sz="2400" dirty="0" err="1"/>
              <a:t>απ</a:t>
            </a:r>
            <a:r>
              <a:rPr lang="en-US" sz="2400" dirty="0"/>
              <a:t>’</a:t>
            </a:r>
            <a:r>
              <a:rPr lang="el-GR" sz="2400" dirty="0"/>
              <a:t>τους διδάσκοντες = </a:t>
            </a:r>
            <a:r>
              <a:rPr lang="el-GR" sz="2400" b="1" u="sng" dirty="0"/>
              <a:t>δεν έχετε αναλάβει εργασία!</a:t>
            </a:r>
            <a:endParaRPr lang="el-GR" dirty="0"/>
          </a:p>
        </p:txBody>
      </p:sp>
    </p:spTree>
    <p:extLst>
      <p:ext uri="{BB962C8B-B14F-4D97-AF65-F5344CB8AC3E}">
        <p14:creationId xmlns:p14="http://schemas.microsoft.com/office/powerpoint/2010/main" val="91893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ADB0-CA32-4424-A16A-6FB373C7B713}"/>
              </a:ext>
            </a:extLst>
          </p:cNvPr>
          <p:cNvSpPr>
            <a:spLocks noGrp="1"/>
          </p:cNvSpPr>
          <p:nvPr>
            <p:ph type="title"/>
          </p:nvPr>
        </p:nvSpPr>
        <p:spPr/>
        <p:txBody>
          <a:bodyPr/>
          <a:lstStyle/>
          <a:p>
            <a:r>
              <a:rPr lang="el-GR" dirty="0"/>
              <a:t>Η εργασία </a:t>
            </a:r>
            <a:r>
              <a:rPr lang="el-GR" sz="1600" dirty="0"/>
              <a:t>6/7</a:t>
            </a:r>
            <a:endParaRPr lang="el-GR" dirty="0"/>
          </a:p>
        </p:txBody>
      </p:sp>
      <p:sp>
        <p:nvSpPr>
          <p:cNvPr id="3" name="Content Placeholder 2">
            <a:extLst>
              <a:ext uri="{FF2B5EF4-FFF2-40B4-BE49-F238E27FC236}">
                <a16:creationId xmlns:a16="http://schemas.microsoft.com/office/drawing/2014/main" id="{60FB8729-E651-436E-8BBE-24BA8F7603B8}"/>
              </a:ext>
            </a:extLst>
          </p:cNvPr>
          <p:cNvSpPr>
            <a:spLocks noGrp="1"/>
          </p:cNvSpPr>
          <p:nvPr>
            <p:ph idx="1"/>
          </p:nvPr>
        </p:nvSpPr>
        <p:spPr/>
        <p:txBody>
          <a:bodyPr/>
          <a:lstStyle/>
          <a:p>
            <a:pPr marL="0" indent="0">
              <a:buNone/>
            </a:pPr>
            <a:r>
              <a:rPr lang="el-GR" sz="2400" dirty="0"/>
              <a:t>Εύρος και βαθμός δυσκολίας της εργασίας</a:t>
            </a:r>
          </a:p>
          <a:p>
            <a:r>
              <a:rPr lang="el-GR" sz="2400" dirty="0"/>
              <a:t>Η πρότασή σας πρέπει να περιγράφει μια εργασία </a:t>
            </a:r>
            <a:r>
              <a:rPr lang="el-GR" sz="1200" dirty="0"/>
              <a:t>(</a:t>
            </a:r>
            <a:r>
              <a:rPr lang="el-GR" sz="1200" dirty="0">
                <a:hlinkClick r:id="rId2"/>
              </a:rPr>
              <a:t>παράδειγμα</a:t>
            </a:r>
            <a:r>
              <a:rPr lang="el-GR" sz="1200" dirty="0"/>
              <a:t>)</a:t>
            </a:r>
            <a:endParaRPr lang="el-GR" sz="2400" dirty="0"/>
          </a:p>
          <a:p>
            <a:pPr lvl="1"/>
            <a:r>
              <a:rPr lang="el-GR" sz="2000" dirty="0"/>
              <a:t>2 ατόμων</a:t>
            </a:r>
          </a:p>
          <a:p>
            <a:pPr lvl="1"/>
            <a:r>
              <a:rPr lang="el-GR" sz="2000" dirty="0"/>
              <a:t>Απαλλακτική για ένα μάθημα 4 ωρών την εβδομάδα</a:t>
            </a:r>
          </a:p>
          <a:p>
            <a:r>
              <a:rPr lang="el-GR" sz="2400" dirty="0"/>
              <a:t>«Εκεί έξω»</a:t>
            </a:r>
            <a:r>
              <a:rPr lang="el-GR" sz="2400" baseline="30000" dirty="0"/>
              <a:t>©</a:t>
            </a:r>
            <a:r>
              <a:rPr lang="en-US" sz="2400" b="1" baseline="30000" dirty="0"/>
              <a:t> </a:t>
            </a:r>
            <a:r>
              <a:rPr lang="el-GR" sz="2400" dirty="0"/>
              <a:t>υπάρχουν πολλές ιδέες στις οποίες μπορείτε να βασιστείτε / επεκτείνετε. Μην ανησυχείτε</a:t>
            </a:r>
          </a:p>
          <a:p>
            <a:pPr lvl="1"/>
            <a:r>
              <a:rPr lang="el-GR" sz="2000" dirty="0"/>
              <a:t>Έχετε περισσότερες απ’ όσο γνωρίζετε δυνάμεις / ικανότητες,</a:t>
            </a:r>
          </a:p>
          <a:p>
            <a:pPr lvl="1"/>
            <a:r>
              <a:rPr lang="en-US" sz="2000" dirty="0"/>
              <a:t>To </a:t>
            </a:r>
            <a:r>
              <a:rPr lang="en-US" sz="2000" dirty="0" err="1"/>
              <a:t>MatLab</a:t>
            </a:r>
            <a:r>
              <a:rPr lang="en-US" sz="2000" dirty="0"/>
              <a:t> / Octane</a:t>
            </a:r>
            <a:r>
              <a:rPr lang="el-GR" sz="2000" dirty="0"/>
              <a:t> έχει πολλές έτοιμες βιβλιοθήκες και </a:t>
            </a:r>
            <a:r>
              <a:rPr lang="en-US" sz="2000" dirty="0"/>
              <a:t>tutorials</a:t>
            </a:r>
          </a:p>
          <a:p>
            <a:pPr lvl="1"/>
            <a:r>
              <a:rPr lang="el-GR" sz="2000" dirty="0"/>
              <a:t>Είμαστε εδώ για σας διαρκώς (εργαστήρια, φροντιστήρια, θεωρία)</a:t>
            </a:r>
            <a:r>
              <a:rPr lang="en-US" sz="2000" dirty="0"/>
              <a:t> </a:t>
            </a:r>
            <a:endParaRPr lang="el-GR" dirty="0"/>
          </a:p>
        </p:txBody>
      </p:sp>
    </p:spTree>
    <p:extLst>
      <p:ext uri="{BB962C8B-B14F-4D97-AF65-F5344CB8AC3E}">
        <p14:creationId xmlns:p14="http://schemas.microsoft.com/office/powerpoint/2010/main" val="152670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32A14B-CBB5-4988-A98B-64D1AB3C13C8}"/>
              </a:ext>
            </a:extLst>
          </p:cNvPr>
          <p:cNvSpPr txBox="1"/>
          <p:nvPr/>
        </p:nvSpPr>
        <p:spPr>
          <a:xfrm>
            <a:off x="95105" y="1279303"/>
            <a:ext cx="87075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none" rtlCol="0">
            <a:spAutoFit/>
          </a:bodyPr>
          <a:lstStyle/>
          <a:p>
            <a:pPr algn="l"/>
            <a:r>
              <a:rPr lang="el-GR" sz="1600" dirty="0"/>
              <a:t>εκκίνηση</a:t>
            </a:r>
          </a:p>
        </p:txBody>
      </p:sp>
      <p:cxnSp>
        <p:nvCxnSpPr>
          <p:cNvPr id="7" name="Straight Arrow Connector 6">
            <a:extLst>
              <a:ext uri="{FF2B5EF4-FFF2-40B4-BE49-F238E27FC236}">
                <a16:creationId xmlns:a16="http://schemas.microsoft.com/office/drawing/2014/main" id="{5223B245-6A67-4A85-AF02-60DE067DF64E}"/>
              </a:ext>
            </a:extLst>
          </p:cNvPr>
          <p:cNvCxnSpPr>
            <a:cxnSpLocks/>
            <a:stCxn id="6" idx="3"/>
            <a:endCxn id="8" idx="1"/>
          </p:cNvCxnSpPr>
          <p:nvPr/>
        </p:nvCxnSpPr>
        <p:spPr>
          <a:xfrm>
            <a:off x="965856" y="1448580"/>
            <a:ext cx="516822"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EB475-AA92-4352-AD05-E952446F3A6F}"/>
              </a:ext>
            </a:extLst>
          </p:cNvPr>
          <p:cNvSpPr txBox="1"/>
          <p:nvPr/>
        </p:nvSpPr>
        <p:spPr>
          <a:xfrm>
            <a:off x="1482678" y="1156192"/>
            <a:ext cx="1129508" cy="58477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Νέα ιδέα (+ ομάδα)</a:t>
            </a:r>
          </a:p>
        </p:txBody>
      </p:sp>
      <p:sp>
        <p:nvSpPr>
          <p:cNvPr id="9" name="TextBox 8">
            <a:extLst>
              <a:ext uri="{FF2B5EF4-FFF2-40B4-BE49-F238E27FC236}">
                <a16:creationId xmlns:a16="http://schemas.microsoft.com/office/drawing/2014/main" id="{ED0CCCBB-C2DE-47A5-A265-27B501AF4D48}"/>
              </a:ext>
            </a:extLst>
          </p:cNvPr>
          <p:cNvSpPr txBox="1"/>
          <p:nvPr/>
        </p:nvSpPr>
        <p:spPr>
          <a:xfrm>
            <a:off x="5105114" y="444483"/>
            <a:ext cx="2353392" cy="58477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Ζυμώσεις ιδέας από την ομάδα (αν χρειάζονται!)</a:t>
            </a:r>
          </a:p>
        </p:txBody>
      </p:sp>
      <p:sp>
        <p:nvSpPr>
          <p:cNvPr id="10" name="TextBox 9">
            <a:extLst>
              <a:ext uri="{FF2B5EF4-FFF2-40B4-BE49-F238E27FC236}">
                <a16:creationId xmlns:a16="http://schemas.microsoft.com/office/drawing/2014/main" id="{1DC37A92-6351-4075-9ACB-C7440C613C5D}"/>
              </a:ext>
            </a:extLst>
          </p:cNvPr>
          <p:cNvSpPr txBox="1"/>
          <p:nvPr/>
        </p:nvSpPr>
        <p:spPr>
          <a:xfrm>
            <a:off x="6025046" y="1266640"/>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όχι</a:t>
            </a:r>
          </a:p>
        </p:txBody>
      </p:sp>
      <p:cxnSp>
        <p:nvCxnSpPr>
          <p:cNvPr id="11" name="Connector: Elbow 10">
            <a:extLst>
              <a:ext uri="{FF2B5EF4-FFF2-40B4-BE49-F238E27FC236}">
                <a16:creationId xmlns:a16="http://schemas.microsoft.com/office/drawing/2014/main" id="{1469F909-D778-4E89-96A0-602570D89957}"/>
              </a:ext>
            </a:extLst>
          </p:cNvPr>
          <p:cNvCxnSpPr>
            <a:cxnSpLocks/>
            <a:stCxn id="10" idx="0"/>
            <a:endCxn id="9" idx="2"/>
          </p:cNvCxnSpPr>
          <p:nvPr/>
        </p:nvCxnSpPr>
        <p:spPr>
          <a:xfrm rot="5400000" flipH="1" flipV="1">
            <a:off x="6159870" y="1144700"/>
            <a:ext cx="237382" cy="6498"/>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7AAF70-DF83-417A-A420-7E3FF8F3F6AA}"/>
              </a:ext>
            </a:extLst>
          </p:cNvPr>
          <p:cNvSpPr txBox="1"/>
          <p:nvPr/>
        </p:nvSpPr>
        <p:spPr>
          <a:xfrm>
            <a:off x="2988548" y="3248093"/>
            <a:ext cx="1777801" cy="58477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hlinkClick r:id="rId2"/>
              </a:rPr>
              <a:t>Κατάθεση ιδέας</a:t>
            </a:r>
            <a:r>
              <a:rPr lang="el-GR" sz="1600" dirty="0"/>
              <a:t> - πρότασης</a:t>
            </a:r>
          </a:p>
        </p:txBody>
      </p:sp>
      <p:sp>
        <p:nvSpPr>
          <p:cNvPr id="13" name="TextBox 12">
            <a:extLst>
              <a:ext uri="{FF2B5EF4-FFF2-40B4-BE49-F238E27FC236}">
                <a16:creationId xmlns:a16="http://schemas.microsoft.com/office/drawing/2014/main" id="{3C5D76D3-0502-4F55-864B-720F501D6257}"/>
              </a:ext>
            </a:extLst>
          </p:cNvPr>
          <p:cNvSpPr txBox="1"/>
          <p:nvPr/>
        </p:nvSpPr>
        <p:spPr>
          <a:xfrm>
            <a:off x="7510786" y="128391"/>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όχι</a:t>
            </a:r>
          </a:p>
        </p:txBody>
      </p:sp>
      <p:grpSp>
        <p:nvGrpSpPr>
          <p:cNvPr id="14" name="Group 13">
            <a:extLst>
              <a:ext uri="{FF2B5EF4-FFF2-40B4-BE49-F238E27FC236}">
                <a16:creationId xmlns:a16="http://schemas.microsoft.com/office/drawing/2014/main" id="{73ECC5BB-8472-4D61-80D3-7CD40A4D867F}"/>
              </a:ext>
            </a:extLst>
          </p:cNvPr>
          <p:cNvGrpSpPr/>
          <p:nvPr/>
        </p:nvGrpSpPr>
        <p:grpSpPr>
          <a:xfrm>
            <a:off x="6577953" y="983683"/>
            <a:ext cx="2136278" cy="1545269"/>
            <a:chOff x="7324997" y="1168887"/>
            <a:chExt cx="2719753" cy="1545269"/>
          </a:xfrm>
        </p:grpSpPr>
        <p:sp>
          <p:nvSpPr>
            <p:cNvPr id="15" name="Diamond 14">
              <a:extLst>
                <a:ext uri="{FF2B5EF4-FFF2-40B4-BE49-F238E27FC236}">
                  <a16:creationId xmlns:a16="http://schemas.microsoft.com/office/drawing/2014/main" id="{D57687DC-0471-434B-870F-08F60A2E39E9}"/>
                </a:ext>
              </a:extLst>
            </p:cNvPr>
            <p:cNvSpPr/>
            <p:nvPr/>
          </p:nvSpPr>
          <p:spPr>
            <a:xfrm>
              <a:off x="7324997" y="1168887"/>
              <a:ext cx="2719753" cy="154526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l-GR" sz="1600" dirty="0">
                <a:solidFill>
                  <a:schemeClr val="tx1"/>
                </a:solidFill>
              </a:endParaRPr>
            </a:p>
          </p:txBody>
        </p:sp>
        <p:sp>
          <p:nvSpPr>
            <p:cNvPr id="16" name="TextBox 15">
              <a:extLst>
                <a:ext uri="{FF2B5EF4-FFF2-40B4-BE49-F238E27FC236}">
                  <a16:creationId xmlns:a16="http://schemas.microsoft.com/office/drawing/2014/main" id="{F6EA72BA-EE18-41ED-B5EF-0A90477BF0C4}"/>
                </a:ext>
              </a:extLst>
            </p:cNvPr>
            <p:cNvSpPr txBox="1"/>
            <p:nvPr/>
          </p:nvSpPr>
          <p:spPr>
            <a:xfrm>
              <a:off x="7507888" y="1419722"/>
              <a:ext cx="2391508" cy="954107"/>
            </a:xfrm>
            <a:prstGeom prst="rect">
              <a:avLst/>
            </a:prstGeom>
            <a:noFill/>
            <a:ln w="3175">
              <a:noFill/>
            </a:ln>
            <a:effectLst/>
          </p:spPr>
          <p:txBody>
            <a:bodyPr wrap="square">
              <a:spAutoFit/>
            </a:bodyPr>
            <a:lstStyle/>
            <a:p>
              <a:pPr algn="ctr"/>
              <a:r>
                <a:rPr lang="el-GR" sz="1400" dirty="0">
                  <a:solidFill>
                    <a:schemeClr val="tx1"/>
                  </a:solidFill>
                </a:rPr>
                <a:t>Είναι </a:t>
              </a:r>
            </a:p>
            <a:p>
              <a:pPr algn="ctr"/>
              <a:r>
                <a:rPr lang="el-GR" sz="1400" dirty="0">
                  <a:solidFill>
                    <a:schemeClr val="tx1"/>
                  </a:solidFill>
                </a:rPr>
                <a:t>σήμερα 25η Φεβ</a:t>
              </a:r>
              <a:br>
                <a:rPr lang="el-GR" sz="1400" dirty="0">
                  <a:solidFill>
                    <a:schemeClr val="tx1"/>
                  </a:solidFill>
                </a:rPr>
              </a:br>
              <a:r>
                <a:rPr lang="el-GR" sz="1400" dirty="0">
                  <a:solidFill>
                    <a:schemeClr val="tx1"/>
                  </a:solidFill>
                </a:rPr>
                <a:t>2022; (μπορείτε &amp;  </a:t>
              </a:r>
              <a:br>
                <a:rPr lang="el-GR" sz="1400" dirty="0">
                  <a:solidFill>
                    <a:schemeClr val="tx1"/>
                  </a:solidFill>
                </a:rPr>
              </a:br>
              <a:r>
                <a:rPr lang="el-GR" sz="1400" dirty="0">
                  <a:solidFill>
                    <a:schemeClr val="tx1"/>
                  </a:solidFill>
                </a:rPr>
                <a:t>νωρίτερα!)</a:t>
              </a:r>
            </a:p>
          </p:txBody>
        </p:sp>
      </p:grpSp>
      <p:grpSp>
        <p:nvGrpSpPr>
          <p:cNvPr id="17" name="Group 16">
            <a:extLst>
              <a:ext uri="{FF2B5EF4-FFF2-40B4-BE49-F238E27FC236}">
                <a16:creationId xmlns:a16="http://schemas.microsoft.com/office/drawing/2014/main" id="{FEDDF396-4F6F-4E9E-B8C9-51CC6699696B}"/>
              </a:ext>
            </a:extLst>
          </p:cNvPr>
          <p:cNvGrpSpPr/>
          <p:nvPr/>
        </p:nvGrpSpPr>
        <p:grpSpPr>
          <a:xfrm>
            <a:off x="2947717" y="675399"/>
            <a:ext cx="2719753" cy="1545269"/>
            <a:chOff x="3526720" y="3397053"/>
            <a:chExt cx="2719753" cy="1545269"/>
          </a:xfrm>
        </p:grpSpPr>
        <p:sp>
          <p:nvSpPr>
            <p:cNvPr id="18" name="Diamond 17">
              <a:extLst>
                <a:ext uri="{FF2B5EF4-FFF2-40B4-BE49-F238E27FC236}">
                  <a16:creationId xmlns:a16="http://schemas.microsoft.com/office/drawing/2014/main" id="{D5228A51-4EAB-491A-A526-4A4010BE91E9}"/>
                </a:ext>
              </a:extLst>
            </p:cNvPr>
            <p:cNvSpPr/>
            <p:nvPr/>
          </p:nvSpPr>
          <p:spPr>
            <a:xfrm>
              <a:off x="3526720" y="3397053"/>
              <a:ext cx="2719753" cy="154526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l-GR" sz="1600" dirty="0">
                <a:solidFill>
                  <a:schemeClr val="tx1"/>
                </a:solidFill>
              </a:endParaRPr>
            </a:p>
          </p:txBody>
        </p:sp>
        <p:sp>
          <p:nvSpPr>
            <p:cNvPr id="19" name="TextBox 18">
              <a:extLst>
                <a:ext uri="{FF2B5EF4-FFF2-40B4-BE49-F238E27FC236}">
                  <a16:creationId xmlns:a16="http://schemas.microsoft.com/office/drawing/2014/main" id="{0586F5FD-1DB8-44B9-A3B7-C9414399DBA0}"/>
                </a:ext>
              </a:extLst>
            </p:cNvPr>
            <p:cNvSpPr txBox="1"/>
            <p:nvPr/>
          </p:nvSpPr>
          <p:spPr>
            <a:xfrm>
              <a:off x="3725047" y="3631078"/>
              <a:ext cx="2391508" cy="954107"/>
            </a:xfrm>
            <a:prstGeom prst="rect">
              <a:avLst/>
            </a:prstGeom>
            <a:noFill/>
            <a:ln w="3175">
              <a:noFill/>
            </a:ln>
            <a:effectLst/>
          </p:spPr>
          <p:txBody>
            <a:bodyPr wrap="square">
              <a:spAutoFit/>
            </a:bodyPr>
            <a:lstStyle/>
            <a:p>
              <a:pPr algn="ctr"/>
              <a:r>
                <a:rPr lang="el-GR" sz="1400" dirty="0">
                  <a:solidFill>
                    <a:schemeClr val="tx1"/>
                  </a:solidFill>
                  <a:hlinkClick r:id="rId2"/>
                </a:rPr>
                <a:t>Μήπως </a:t>
              </a:r>
              <a:br>
                <a:rPr lang="el-GR" sz="1400" dirty="0">
                  <a:solidFill>
                    <a:schemeClr val="tx1"/>
                  </a:solidFill>
                  <a:hlinkClick r:id="rId2"/>
                </a:rPr>
              </a:br>
              <a:r>
                <a:rPr lang="el-GR" sz="1400" dirty="0">
                  <a:solidFill>
                    <a:schemeClr val="tx1"/>
                  </a:solidFill>
                  <a:hlinkClick r:id="rId2"/>
                </a:rPr>
                <a:t>έχει προλάβει άλλη ομάδα το ίδιο </a:t>
              </a:r>
              <a:br>
                <a:rPr lang="el-GR" sz="1400" dirty="0">
                  <a:solidFill>
                    <a:schemeClr val="tx1"/>
                  </a:solidFill>
                  <a:hlinkClick r:id="rId2"/>
                </a:rPr>
              </a:br>
              <a:r>
                <a:rPr lang="el-GR" sz="1400" dirty="0">
                  <a:solidFill>
                    <a:schemeClr val="tx1"/>
                  </a:solidFill>
                  <a:hlinkClick r:id="rId2"/>
                </a:rPr>
                <a:t>θέμα;</a:t>
              </a:r>
              <a:endParaRPr lang="el-GR" sz="1400" dirty="0">
                <a:solidFill>
                  <a:schemeClr val="tx1"/>
                </a:solidFill>
              </a:endParaRPr>
            </a:p>
          </p:txBody>
        </p:sp>
      </p:grpSp>
      <p:cxnSp>
        <p:nvCxnSpPr>
          <p:cNvPr id="20" name="Connector: Elbow 19">
            <a:extLst>
              <a:ext uri="{FF2B5EF4-FFF2-40B4-BE49-F238E27FC236}">
                <a16:creationId xmlns:a16="http://schemas.microsoft.com/office/drawing/2014/main" id="{CD95AF74-D848-428B-B74A-F58561ECE3BC}"/>
              </a:ext>
            </a:extLst>
          </p:cNvPr>
          <p:cNvCxnSpPr>
            <a:cxnSpLocks/>
            <a:stCxn id="15" idx="3"/>
            <a:endCxn id="13" idx="3"/>
          </p:cNvCxnSpPr>
          <p:nvPr/>
        </p:nvCxnSpPr>
        <p:spPr>
          <a:xfrm flipH="1" flipV="1">
            <a:off x="8011317" y="297668"/>
            <a:ext cx="702914" cy="1458650"/>
          </a:xfrm>
          <a:prstGeom prst="bentConnector3">
            <a:avLst>
              <a:gd name="adj1" fmla="val -3252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C04E44E-D31B-4398-9B65-2CB0CF1F27D0}"/>
              </a:ext>
            </a:extLst>
          </p:cNvPr>
          <p:cNvGrpSpPr/>
          <p:nvPr/>
        </p:nvGrpSpPr>
        <p:grpSpPr>
          <a:xfrm>
            <a:off x="330414" y="2325148"/>
            <a:ext cx="2472383" cy="1545269"/>
            <a:chOff x="3526720" y="3397053"/>
            <a:chExt cx="2719753" cy="1545269"/>
          </a:xfrm>
        </p:grpSpPr>
        <p:sp>
          <p:nvSpPr>
            <p:cNvPr id="22" name="Diamond 21">
              <a:extLst>
                <a:ext uri="{FF2B5EF4-FFF2-40B4-BE49-F238E27FC236}">
                  <a16:creationId xmlns:a16="http://schemas.microsoft.com/office/drawing/2014/main" id="{61081329-3101-4F1C-A3A2-9E6C4BE4ADDF}"/>
                </a:ext>
              </a:extLst>
            </p:cNvPr>
            <p:cNvSpPr/>
            <p:nvPr/>
          </p:nvSpPr>
          <p:spPr>
            <a:xfrm>
              <a:off x="3526720" y="3397053"/>
              <a:ext cx="2719753" cy="154526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l-GR" sz="1600" dirty="0">
                <a:solidFill>
                  <a:schemeClr val="tx1"/>
                </a:solidFill>
              </a:endParaRPr>
            </a:p>
          </p:txBody>
        </p:sp>
        <p:sp>
          <p:nvSpPr>
            <p:cNvPr id="23" name="TextBox 22">
              <a:extLst>
                <a:ext uri="{FF2B5EF4-FFF2-40B4-BE49-F238E27FC236}">
                  <a16:creationId xmlns:a16="http://schemas.microsoft.com/office/drawing/2014/main" id="{86585EED-CFCE-4A57-9936-F58E0B6024ED}"/>
                </a:ext>
              </a:extLst>
            </p:cNvPr>
            <p:cNvSpPr txBox="1"/>
            <p:nvPr/>
          </p:nvSpPr>
          <p:spPr>
            <a:xfrm>
              <a:off x="3713324" y="3595909"/>
              <a:ext cx="2391508" cy="954107"/>
            </a:xfrm>
            <a:prstGeom prst="rect">
              <a:avLst/>
            </a:prstGeom>
            <a:noFill/>
            <a:ln w="3175">
              <a:noFill/>
            </a:ln>
            <a:effectLst/>
          </p:spPr>
          <p:txBody>
            <a:bodyPr wrap="square">
              <a:spAutoFit/>
            </a:bodyPr>
            <a:lstStyle/>
            <a:p>
              <a:pPr algn="ctr"/>
              <a:r>
                <a:rPr lang="el-GR" sz="1400" dirty="0"/>
                <a:t>Έχει η </a:t>
              </a:r>
              <a:br>
                <a:rPr lang="el-GR" sz="1400" dirty="0"/>
              </a:br>
              <a:r>
                <a:rPr lang="el-GR" sz="1400" dirty="0"/>
                <a:t>πρόταση σχόλια από </a:t>
              </a:r>
              <a:br>
                <a:rPr lang="el-GR" sz="1400" dirty="0"/>
              </a:br>
              <a:r>
                <a:rPr lang="el-GR" sz="1400" dirty="0"/>
                <a:t>τους διδάσκοντες για βελτίωση;</a:t>
              </a:r>
              <a:endParaRPr lang="el-GR" sz="1400" dirty="0">
                <a:solidFill>
                  <a:schemeClr val="tx1"/>
                </a:solidFill>
              </a:endParaRPr>
            </a:p>
          </p:txBody>
        </p:sp>
      </p:grpSp>
      <p:sp>
        <p:nvSpPr>
          <p:cNvPr id="24" name="TextBox 23">
            <a:extLst>
              <a:ext uri="{FF2B5EF4-FFF2-40B4-BE49-F238E27FC236}">
                <a16:creationId xmlns:a16="http://schemas.microsoft.com/office/drawing/2014/main" id="{7D0D1B6D-FDB2-421C-9940-74A41F87EAC6}"/>
              </a:ext>
            </a:extLst>
          </p:cNvPr>
          <p:cNvSpPr txBox="1"/>
          <p:nvPr/>
        </p:nvSpPr>
        <p:spPr>
          <a:xfrm>
            <a:off x="6523230" y="2343533"/>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ναι</a:t>
            </a:r>
          </a:p>
        </p:txBody>
      </p:sp>
      <p:cxnSp>
        <p:nvCxnSpPr>
          <p:cNvPr id="25" name="Connector: Elbow 24">
            <a:extLst>
              <a:ext uri="{FF2B5EF4-FFF2-40B4-BE49-F238E27FC236}">
                <a16:creationId xmlns:a16="http://schemas.microsoft.com/office/drawing/2014/main" id="{311C0779-86E0-404D-823C-1BB2F61FF124}"/>
              </a:ext>
            </a:extLst>
          </p:cNvPr>
          <p:cNvCxnSpPr>
            <a:cxnSpLocks/>
            <a:stCxn id="18" idx="2"/>
            <a:endCxn id="29" idx="3"/>
          </p:cNvCxnSpPr>
          <p:nvPr/>
        </p:nvCxnSpPr>
        <p:spPr>
          <a:xfrm rot="5400000">
            <a:off x="3799801" y="1748021"/>
            <a:ext cx="35147" cy="98044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FF1164A-1C09-4DA2-9716-DAC70BCBDA62}"/>
              </a:ext>
            </a:extLst>
          </p:cNvPr>
          <p:cNvSpPr txBox="1"/>
          <p:nvPr/>
        </p:nvSpPr>
        <p:spPr>
          <a:xfrm>
            <a:off x="390714" y="1910430"/>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ναι</a:t>
            </a:r>
          </a:p>
        </p:txBody>
      </p:sp>
      <p:cxnSp>
        <p:nvCxnSpPr>
          <p:cNvPr id="27" name="Connector: Elbow 26">
            <a:extLst>
              <a:ext uri="{FF2B5EF4-FFF2-40B4-BE49-F238E27FC236}">
                <a16:creationId xmlns:a16="http://schemas.microsoft.com/office/drawing/2014/main" id="{D9DF67F6-647C-46D5-B01C-863065EBF719}"/>
              </a:ext>
            </a:extLst>
          </p:cNvPr>
          <p:cNvCxnSpPr>
            <a:cxnSpLocks/>
            <a:stCxn id="26" idx="1"/>
            <a:endCxn id="34" idx="1"/>
          </p:cNvCxnSpPr>
          <p:nvPr/>
        </p:nvCxnSpPr>
        <p:spPr>
          <a:xfrm rot="10800000" flipV="1">
            <a:off x="390036" y="2079707"/>
            <a:ext cx="678" cy="2864930"/>
          </a:xfrm>
          <a:prstGeom prst="bentConnector3">
            <a:avLst>
              <a:gd name="adj1" fmla="val 33816814"/>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4F226CF-48D7-4DF9-96AD-CECC873FDFDA}"/>
              </a:ext>
            </a:extLst>
          </p:cNvPr>
          <p:cNvCxnSpPr>
            <a:cxnSpLocks/>
            <a:stCxn id="18" idx="3"/>
            <a:endCxn id="10" idx="1"/>
          </p:cNvCxnSpPr>
          <p:nvPr/>
        </p:nvCxnSpPr>
        <p:spPr>
          <a:xfrm flipV="1">
            <a:off x="5667470" y="1435917"/>
            <a:ext cx="357576" cy="12117"/>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B46AF7E-A82F-4295-9765-B93AAC9281BA}"/>
              </a:ext>
            </a:extLst>
          </p:cNvPr>
          <p:cNvSpPr txBox="1"/>
          <p:nvPr/>
        </p:nvSpPr>
        <p:spPr>
          <a:xfrm>
            <a:off x="2826623" y="2086538"/>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ναι</a:t>
            </a:r>
          </a:p>
        </p:txBody>
      </p:sp>
      <p:cxnSp>
        <p:nvCxnSpPr>
          <p:cNvPr id="30" name="Connector: Elbow 29">
            <a:extLst>
              <a:ext uri="{FF2B5EF4-FFF2-40B4-BE49-F238E27FC236}">
                <a16:creationId xmlns:a16="http://schemas.microsoft.com/office/drawing/2014/main" id="{D673D7F9-31FF-4112-B827-95A125285746}"/>
              </a:ext>
            </a:extLst>
          </p:cNvPr>
          <p:cNvCxnSpPr>
            <a:cxnSpLocks/>
            <a:stCxn id="29" idx="1"/>
            <a:endCxn id="8" idx="2"/>
          </p:cNvCxnSpPr>
          <p:nvPr/>
        </p:nvCxnSpPr>
        <p:spPr>
          <a:xfrm rot="10800000">
            <a:off x="2047433" y="1740967"/>
            <a:ext cx="779191" cy="514848"/>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D5A6BED-B9A9-4E11-ABD6-DB0BBF0C9FFB}"/>
              </a:ext>
            </a:extLst>
          </p:cNvPr>
          <p:cNvCxnSpPr>
            <a:cxnSpLocks/>
            <a:stCxn id="9" idx="3"/>
            <a:endCxn id="15" idx="0"/>
          </p:cNvCxnSpPr>
          <p:nvPr/>
        </p:nvCxnSpPr>
        <p:spPr>
          <a:xfrm>
            <a:off x="7458506" y="736871"/>
            <a:ext cx="187586" cy="246812"/>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E5B22213-87D5-4BDB-8838-236DD3900B4B}"/>
              </a:ext>
            </a:extLst>
          </p:cNvPr>
          <p:cNvCxnSpPr>
            <a:cxnSpLocks/>
            <a:stCxn id="13" idx="1"/>
            <a:endCxn id="18" idx="0"/>
          </p:cNvCxnSpPr>
          <p:nvPr/>
        </p:nvCxnSpPr>
        <p:spPr>
          <a:xfrm rot="10800000" flipV="1">
            <a:off x="4307594" y="297667"/>
            <a:ext cx="3203192" cy="377731"/>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BB7DAFC6-B469-4DA6-A414-06346BBFE6CA}"/>
              </a:ext>
            </a:extLst>
          </p:cNvPr>
          <p:cNvCxnSpPr>
            <a:cxnSpLocks/>
            <a:stCxn id="15" idx="2"/>
            <a:endCxn id="24" idx="3"/>
          </p:cNvCxnSpPr>
          <p:nvPr/>
        </p:nvCxnSpPr>
        <p:spPr>
          <a:xfrm rot="5400000" flipH="1">
            <a:off x="7326856" y="2209716"/>
            <a:ext cx="16142" cy="622331"/>
          </a:xfrm>
          <a:prstGeom prst="bentConnector4">
            <a:avLst>
              <a:gd name="adj1" fmla="val -350731"/>
              <a:gd name="adj2" fmla="val 54476"/>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EC0832A-470C-4C43-B8BF-0C84EFC2A01B}"/>
              </a:ext>
            </a:extLst>
          </p:cNvPr>
          <p:cNvSpPr txBox="1"/>
          <p:nvPr/>
        </p:nvSpPr>
        <p:spPr>
          <a:xfrm>
            <a:off x="390036" y="4652249"/>
            <a:ext cx="2156992" cy="58477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Βελτίωση πρότασης από την ομάδα</a:t>
            </a:r>
          </a:p>
        </p:txBody>
      </p:sp>
      <p:cxnSp>
        <p:nvCxnSpPr>
          <p:cNvPr id="35" name="Connector: Elbow 34">
            <a:extLst>
              <a:ext uri="{FF2B5EF4-FFF2-40B4-BE49-F238E27FC236}">
                <a16:creationId xmlns:a16="http://schemas.microsoft.com/office/drawing/2014/main" id="{A9582565-CD54-472C-819E-FEAD195AA27E}"/>
              </a:ext>
            </a:extLst>
          </p:cNvPr>
          <p:cNvCxnSpPr>
            <a:cxnSpLocks/>
            <a:stCxn id="34" idx="0"/>
            <a:endCxn id="22" idx="1"/>
          </p:cNvCxnSpPr>
          <p:nvPr/>
        </p:nvCxnSpPr>
        <p:spPr>
          <a:xfrm rot="16200000" flipV="1">
            <a:off x="122240" y="3305957"/>
            <a:ext cx="1554466" cy="1138118"/>
          </a:xfrm>
          <a:prstGeom prst="bentConnector4">
            <a:avLst>
              <a:gd name="adj1" fmla="val 25148"/>
              <a:gd name="adj2" fmla="val 99554"/>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1E0FE5A-44D1-430B-A510-33566DE4D86E}"/>
              </a:ext>
            </a:extLst>
          </p:cNvPr>
          <p:cNvCxnSpPr>
            <a:cxnSpLocks/>
            <a:stCxn id="22" idx="0"/>
            <a:endCxn id="26" idx="3"/>
          </p:cNvCxnSpPr>
          <p:nvPr/>
        </p:nvCxnSpPr>
        <p:spPr>
          <a:xfrm rot="16200000" flipV="1">
            <a:off x="1106206" y="1864747"/>
            <a:ext cx="245441" cy="675361"/>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9C4814-68DB-467C-85A0-BFD75DC23FC6}"/>
              </a:ext>
            </a:extLst>
          </p:cNvPr>
          <p:cNvSpPr txBox="1"/>
          <p:nvPr/>
        </p:nvSpPr>
        <p:spPr>
          <a:xfrm>
            <a:off x="2035816" y="3947245"/>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όχι</a:t>
            </a:r>
          </a:p>
        </p:txBody>
      </p:sp>
      <p:cxnSp>
        <p:nvCxnSpPr>
          <p:cNvPr id="38" name="Connector: Elbow 37">
            <a:extLst>
              <a:ext uri="{FF2B5EF4-FFF2-40B4-BE49-F238E27FC236}">
                <a16:creationId xmlns:a16="http://schemas.microsoft.com/office/drawing/2014/main" id="{AC431381-947C-4679-9D94-F787A34DECC9}"/>
              </a:ext>
            </a:extLst>
          </p:cNvPr>
          <p:cNvCxnSpPr>
            <a:cxnSpLocks/>
            <a:stCxn id="22" idx="2"/>
            <a:endCxn id="37" idx="1"/>
          </p:cNvCxnSpPr>
          <p:nvPr/>
        </p:nvCxnSpPr>
        <p:spPr>
          <a:xfrm rot="16200000" flipH="1">
            <a:off x="1678159" y="3758864"/>
            <a:ext cx="246105" cy="4692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598DF4F-1798-4F0F-9DD5-77521D7EEF1B}"/>
              </a:ext>
            </a:extLst>
          </p:cNvPr>
          <p:cNvGrpSpPr/>
          <p:nvPr/>
        </p:nvGrpSpPr>
        <p:grpSpPr>
          <a:xfrm>
            <a:off x="4330548" y="1751369"/>
            <a:ext cx="1991678" cy="1545269"/>
            <a:chOff x="6487625" y="2492907"/>
            <a:chExt cx="2719753" cy="1545269"/>
          </a:xfrm>
        </p:grpSpPr>
        <p:sp>
          <p:nvSpPr>
            <p:cNvPr id="40" name="Diamond 39">
              <a:extLst>
                <a:ext uri="{FF2B5EF4-FFF2-40B4-BE49-F238E27FC236}">
                  <a16:creationId xmlns:a16="http://schemas.microsoft.com/office/drawing/2014/main" id="{7541802D-6CA9-4F59-80FE-7469E539A334}"/>
                </a:ext>
              </a:extLst>
            </p:cNvPr>
            <p:cNvSpPr/>
            <p:nvPr/>
          </p:nvSpPr>
          <p:spPr>
            <a:xfrm>
              <a:off x="6487625" y="2492907"/>
              <a:ext cx="2719753" cy="154526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l-GR" sz="1600" dirty="0">
                <a:solidFill>
                  <a:schemeClr val="tx1"/>
                </a:solidFill>
              </a:endParaRPr>
            </a:p>
          </p:txBody>
        </p:sp>
        <p:sp>
          <p:nvSpPr>
            <p:cNvPr id="41" name="TextBox 40">
              <a:extLst>
                <a:ext uri="{FF2B5EF4-FFF2-40B4-BE49-F238E27FC236}">
                  <a16:creationId xmlns:a16="http://schemas.microsoft.com/office/drawing/2014/main" id="{C201B4FE-F2DC-41DD-A29A-C1859FCAE14F}"/>
                </a:ext>
              </a:extLst>
            </p:cNvPr>
            <p:cNvSpPr txBox="1"/>
            <p:nvPr/>
          </p:nvSpPr>
          <p:spPr>
            <a:xfrm>
              <a:off x="6685952" y="2726932"/>
              <a:ext cx="2391508" cy="954107"/>
            </a:xfrm>
            <a:prstGeom prst="rect">
              <a:avLst/>
            </a:prstGeom>
            <a:noFill/>
            <a:ln w="3175">
              <a:noFill/>
            </a:ln>
            <a:effectLst/>
          </p:spPr>
          <p:txBody>
            <a:bodyPr wrap="square">
              <a:spAutoFit/>
            </a:bodyPr>
            <a:lstStyle/>
            <a:p>
              <a:pPr algn="ctr"/>
              <a:r>
                <a:rPr lang="el-GR" sz="1400" dirty="0">
                  <a:solidFill>
                    <a:schemeClr val="tx1"/>
                  </a:solidFill>
                  <a:hlinkClick r:id="rId2"/>
                </a:rPr>
                <a:t>Μήπως </a:t>
              </a:r>
              <a:br>
                <a:rPr lang="el-GR" sz="1400" dirty="0">
                  <a:solidFill>
                    <a:schemeClr val="tx1"/>
                  </a:solidFill>
                  <a:hlinkClick r:id="rId2"/>
                </a:rPr>
              </a:br>
              <a:r>
                <a:rPr lang="el-GR" sz="1400" dirty="0">
                  <a:solidFill>
                    <a:schemeClr val="tx1"/>
                  </a:solidFill>
                  <a:hlinkClick r:id="rId2"/>
                </a:rPr>
                <a:t>έχει προλάβει άλλη ομάδα το ίδιο </a:t>
              </a:r>
              <a:br>
                <a:rPr lang="el-GR" sz="1400" dirty="0">
                  <a:solidFill>
                    <a:schemeClr val="tx1"/>
                  </a:solidFill>
                  <a:hlinkClick r:id="rId2"/>
                </a:rPr>
              </a:br>
              <a:r>
                <a:rPr lang="el-GR" sz="1400" dirty="0">
                  <a:solidFill>
                    <a:schemeClr val="tx1"/>
                  </a:solidFill>
                  <a:hlinkClick r:id="rId2"/>
                </a:rPr>
                <a:t>θέμα;</a:t>
              </a:r>
              <a:endParaRPr lang="el-GR" sz="1400" dirty="0">
                <a:solidFill>
                  <a:schemeClr val="tx1"/>
                </a:solidFill>
              </a:endParaRPr>
            </a:p>
          </p:txBody>
        </p:sp>
      </p:grpSp>
      <p:cxnSp>
        <p:nvCxnSpPr>
          <p:cNvPr id="42" name="Connector: Elbow 41">
            <a:extLst>
              <a:ext uri="{FF2B5EF4-FFF2-40B4-BE49-F238E27FC236}">
                <a16:creationId xmlns:a16="http://schemas.microsoft.com/office/drawing/2014/main" id="{BF6182BA-83DB-4668-99BF-CD582ED4CAE0}"/>
              </a:ext>
            </a:extLst>
          </p:cNvPr>
          <p:cNvCxnSpPr>
            <a:cxnSpLocks/>
            <a:stCxn id="40" idx="1"/>
            <a:endCxn id="29" idx="2"/>
          </p:cNvCxnSpPr>
          <p:nvPr/>
        </p:nvCxnSpPr>
        <p:spPr>
          <a:xfrm rot="10800000">
            <a:off x="3076890" y="2425092"/>
            <a:ext cx="1253659" cy="98912"/>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5B49016-D193-4FD9-B006-8B682E0D8C6B}"/>
              </a:ext>
            </a:extLst>
          </p:cNvPr>
          <p:cNvSpPr txBox="1"/>
          <p:nvPr/>
        </p:nvSpPr>
        <p:spPr>
          <a:xfrm>
            <a:off x="5119214" y="3505013"/>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όχι</a:t>
            </a:r>
          </a:p>
        </p:txBody>
      </p:sp>
      <p:cxnSp>
        <p:nvCxnSpPr>
          <p:cNvPr id="44" name="Connector: Elbow 43">
            <a:extLst>
              <a:ext uri="{FF2B5EF4-FFF2-40B4-BE49-F238E27FC236}">
                <a16:creationId xmlns:a16="http://schemas.microsoft.com/office/drawing/2014/main" id="{5639DD26-19A2-471D-A8BD-A3DAD8C9CF7A}"/>
              </a:ext>
            </a:extLst>
          </p:cNvPr>
          <p:cNvCxnSpPr>
            <a:cxnSpLocks/>
            <a:stCxn id="40" idx="2"/>
            <a:endCxn id="43" idx="0"/>
          </p:cNvCxnSpPr>
          <p:nvPr/>
        </p:nvCxnSpPr>
        <p:spPr>
          <a:xfrm rot="16200000" flipH="1">
            <a:off x="5243746" y="3379278"/>
            <a:ext cx="208375" cy="43093"/>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E9001443-9F1D-4CE4-AC2E-DDCAA5F16332}"/>
              </a:ext>
            </a:extLst>
          </p:cNvPr>
          <p:cNvCxnSpPr>
            <a:cxnSpLocks/>
            <a:stCxn id="43" idx="1"/>
            <a:endCxn id="12" idx="3"/>
          </p:cNvCxnSpPr>
          <p:nvPr/>
        </p:nvCxnSpPr>
        <p:spPr>
          <a:xfrm rot="10800000">
            <a:off x="4766350" y="3540482"/>
            <a:ext cx="352865" cy="133809"/>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DAB1006-6399-4C35-87C4-C8DBDDB848DD}"/>
              </a:ext>
            </a:extLst>
          </p:cNvPr>
          <p:cNvCxnSpPr>
            <a:cxnSpLocks/>
            <a:stCxn id="24" idx="1"/>
            <a:endCxn id="40" idx="3"/>
          </p:cNvCxnSpPr>
          <p:nvPr/>
        </p:nvCxnSpPr>
        <p:spPr>
          <a:xfrm flipH="1">
            <a:off x="6322226" y="2512810"/>
            <a:ext cx="201004" cy="1119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20564836-CFDD-4E8C-AB39-588DC2E130A5}"/>
              </a:ext>
            </a:extLst>
          </p:cNvPr>
          <p:cNvGrpSpPr/>
          <p:nvPr/>
        </p:nvGrpSpPr>
        <p:grpSpPr>
          <a:xfrm>
            <a:off x="3755427" y="4014088"/>
            <a:ext cx="1958409" cy="1545269"/>
            <a:chOff x="6886584" y="2400370"/>
            <a:chExt cx="2719753" cy="1545269"/>
          </a:xfrm>
        </p:grpSpPr>
        <p:sp>
          <p:nvSpPr>
            <p:cNvPr id="48" name="Diamond 47">
              <a:extLst>
                <a:ext uri="{FF2B5EF4-FFF2-40B4-BE49-F238E27FC236}">
                  <a16:creationId xmlns:a16="http://schemas.microsoft.com/office/drawing/2014/main" id="{E93913A1-F02C-40A1-8ED8-1108AA62FEE3}"/>
                </a:ext>
              </a:extLst>
            </p:cNvPr>
            <p:cNvSpPr/>
            <p:nvPr/>
          </p:nvSpPr>
          <p:spPr>
            <a:xfrm>
              <a:off x="6886584" y="2400370"/>
              <a:ext cx="2719753" cy="154526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l-GR" sz="1600" dirty="0">
                <a:solidFill>
                  <a:schemeClr val="tx1"/>
                </a:solidFill>
              </a:endParaRPr>
            </a:p>
          </p:txBody>
        </p:sp>
        <p:sp>
          <p:nvSpPr>
            <p:cNvPr id="49" name="TextBox 48">
              <a:extLst>
                <a:ext uri="{FF2B5EF4-FFF2-40B4-BE49-F238E27FC236}">
                  <a16:creationId xmlns:a16="http://schemas.microsoft.com/office/drawing/2014/main" id="{B977D2A9-F272-4B07-8AC0-84D116E577E9}"/>
                </a:ext>
              </a:extLst>
            </p:cNvPr>
            <p:cNvSpPr txBox="1"/>
            <p:nvPr/>
          </p:nvSpPr>
          <p:spPr>
            <a:xfrm>
              <a:off x="7037642" y="2633148"/>
              <a:ext cx="2391508" cy="738664"/>
            </a:xfrm>
            <a:prstGeom prst="rect">
              <a:avLst/>
            </a:prstGeom>
            <a:noFill/>
            <a:ln w="3175">
              <a:noFill/>
            </a:ln>
            <a:effectLst/>
          </p:spPr>
          <p:txBody>
            <a:bodyPr wrap="square">
              <a:spAutoFit/>
            </a:bodyPr>
            <a:lstStyle/>
            <a:p>
              <a:pPr algn="ctr"/>
              <a:r>
                <a:rPr lang="el-GR" sz="1400" dirty="0">
                  <a:solidFill>
                    <a:schemeClr val="tx1"/>
                  </a:solidFill>
                </a:rPr>
                <a:t>Επιβεβαίωσα </a:t>
              </a:r>
              <a:br>
                <a:rPr lang="el-GR" sz="1400" dirty="0">
                  <a:solidFill>
                    <a:schemeClr val="tx1"/>
                  </a:solidFill>
                </a:rPr>
              </a:br>
              <a:r>
                <a:rPr lang="el-GR" sz="1400" dirty="0">
                  <a:solidFill>
                    <a:schemeClr val="tx1"/>
                  </a:solidFill>
                </a:rPr>
                <a:t>πως έχει η ομάδα λάβει τελική έγκριση της πρότασή της;</a:t>
              </a:r>
            </a:p>
          </p:txBody>
        </p:sp>
      </p:grpSp>
      <p:cxnSp>
        <p:nvCxnSpPr>
          <p:cNvPr id="50" name="Connector: Elbow 49">
            <a:extLst>
              <a:ext uri="{FF2B5EF4-FFF2-40B4-BE49-F238E27FC236}">
                <a16:creationId xmlns:a16="http://schemas.microsoft.com/office/drawing/2014/main" id="{C989A9B4-875F-4220-A861-7FADF9994949}"/>
              </a:ext>
            </a:extLst>
          </p:cNvPr>
          <p:cNvCxnSpPr>
            <a:cxnSpLocks/>
            <a:stCxn id="37" idx="3"/>
            <a:endCxn id="48" idx="0"/>
          </p:cNvCxnSpPr>
          <p:nvPr/>
        </p:nvCxnSpPr>
        <p:spPr>
          <a:xfrm flipV="1">
            <a:off x="2536347" y="4014088"/>
            <a:ext cx="2198285" cy="102434"/>
          </a:xfrm>
          <a:prstGeom prst="bentConnector4">
            <a:avLst>
              <a:gd name="adj1" fmla="val 27728"/>
              <a:gd name="adj2" fmla="val 100784"/>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303E660-2AB8-461B-8369-72F86AE185A8}"/>
              </a:ext>
            </a:extLst>
          </p:cNvPr>
          <p:cNvSpPr txBox="1"/>
          <p:nvPr/>
        </p:nvSpPr>
        <p:spPr>
          <a:xfrm>
            <a:off x="2721966" y="4752288"/>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όχι</a:t>
            </a:r>
          </a:p>
        </p:txBody>
      </p:sp>
      <p:sp>
        <p:nvSpPr>
          <p:cNvPr id="52" name="TextBox 51">
            <a:extLst>
              <a:ext uri="{FF2B5EF4-FFF2-40B4-BE49-F238E27FC236}">
                <a16:creationId xmlns:a16="http://schemas.microsoft.com/office/drawing/2014/main" id="{70D92782-52A1-41E6-81B2-E5F18199BECD}"/>
              </a:ext>
            </a:extLst>
          </p:cNvPr>
          <p:cNvSpPr txBox="1"/>
          <p:nvPr/>
        </p:nvSpPr>
        <p:spPr>
          <a:xfrm>
            <a:off x="5345727" y="4012417"/>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ναι</a:t>
            </a:r>
          </a:p>
        </p:txBody>
      </p:sp>
      <p:cxnSp>
        <p:nvCxnSpPr>
          <p:cNvPr id="53" name="Straight Arrow Connector 52">
            <a:extLst>
              <a:ext uri="{FF2B5EF4-FFF2-40B4-BE49-F238E27FC236}">
                <a16:creationId xmlns:a16="http://schemas.microsoft.com/office/drawing/2014/main" id="{D3329DE2-6C14-4632-B235-3B73C52F7932}"/>
              </a:ext>
            </a:extLst>
          </p:cNvPr>
          <p:cNvCxnSpPr>
            <a:cxnSpLocks/>
            <a:stCxn id="12" idx="1"/>
            <a:endCxn id="22" idx="3"/>
          </p:cNvCxnSpPr>
          <p:nvPr/>
        </p:nvCxnSpPr>
        <p:spPr>
          <a:xfrm flipH="1" flipV="1">
            <a:off x="2802797" y="3097783"/>
            <a:ext cx="185751" cy="44269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D973442-8D43-4987-9ADC-C347A7E47D63}"/>
              </a:ext>
            </a:extLst>
          </p:cNvPr>
          <p:cNvSpPr txBox="1"/>
          <p:nvPr/>
        </p:nvSpPr>
        <p:spPr>
          <a:xfrm>
            <a:off x="7023067" y="2724287"/>
            <a:ext cx="2073199" cy="830997"/>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hlinkClick r:id="rId3"/>
              </a:rPr>
              <a:t>Εγγραφή των μελών της ομάδας στην αντίστοιχη ομάδα</a:t>
            </a:r>
            <a:endParaRPr lang="el-GR" sz="1600" dirty="0"/>
          </a:p>
        </p:txBody>
      </p:sp>
      <p:cxnSp>
        <p:nvCxnSpPr>
          <p:cNvPr id="55" name="Connector: Elbow 54">
            <a:extLst>
              <a:ext uri="{FF2B5EF4-FFF2-40B4-BE49-F238E27FC236}">
                <a16:creationId xmlns:a16="http://schemas.microsoft.com/office/drawing/2014/main" id="{8B900539-D151-4E8D-BBC9-5EFEAAD962DE}"/>
              </a:ext>
            </a:extLst>
          </p:cNvPr>
          <p:cNvCxnSpPr>
            <a:cxnSpLocks/>
            <a:stCxn id="52" idx="3"/>
            <a:endCxn id="81" idx="2"/>
          </p:cNvCxnSpPr>
          <p:nvPr/>
        </p:nvCxnSpPr>
        <p:spPr>
          <a:xfrm flipV="1">
            <a:off x="5846258" y="3856894"/>
            <a:ext cx="415725" cy="32480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625E1EFD-DE08-4C4D-9A57-2E314D2FD7AA}"/>
              </a:ext>
            </a:extLst>
          </p:cNvPr>
          <p:cNvGrpSpPr/>
          <p:nvPr/>
        </p:nvGrpSpPr>
        <p:grpSpPr>
          <a:xfrm>
            <a:off x="5649282" y="5495636"/>
            <a:ext cx="2176462" cy="1256043"/>
            <a:chOff x="7324997" y="1168887"/>
            <a:chExt cx="2719753" cy="1545269"/>
          </a:xfrm>
        </p:grpSpPr>
        <p:sp>
          <p:nvSpPr>
            <p:cNvPr id="57" name="Diamond 56">
              <a:extLst>
                <a:ext uri="{FF2B5EF4-FFF2-40B4-BE49-F238E27FC236}">
                  <a16:creationId xmlns:a16="http://schemas.microsoft.com/office/drawing/2014/main" id="{4249206B-9D32-449C-B1D8-E0F9F0C5FB5C}"/>
                </a:ext>
              </a:extLst>
            </p:cNvPr>
            <p:cNvSpPr/>
            <p:nvPr/>
          </p:nvSpPr>
          <p:spPr>
            <a:xfrm>
              <a:off x="7324997" y="1168887"/>
              <a:ext cx="2719753" cy="154526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l-GR" sz="1600" dirty="0">
                <a:solidFill>
                  <a:schemeClr val="tx1"/>
                </a:solidFill>
              </a:endParaRPr>
            </a:p>
          </p:txBody>
        </p:sp>
        <p:sp>
          <p:nvSpPr>
            <p:cNvPr id="58" name="TextBox 57">
              <a:extLst>
                <a:ext uri="{FF2B5EF4-FFF2-40B4-BE49-F238E27FC236}">
                  <a16:creationId xmlns:a16="http://schemas.microsoft.com/office/drawing/2014/main" id="{58854534-E64E-484F-A259-DD58FF6D03DA}"/>
                </a:ext>
              </a:extLst>
            </p:cNvPr>
            <p:cNvSpPr txBox="1"/>
            <p:nvPr/>
          </p:nvSpPr>
          <p:spPr>
            <a:xfrm>
              <a:off x="7507888" y="1313042"/>
              <a:ext cx="2391507" cy="954107"/>
            </a:xfrm>
            <a:prstGeom prst="rect">
              <a:avLst/>
            </a:prstGeom>
            <a:noFill/>
            <a:ln w="3175">
              <a:noFill/>
            </a:ln>
            <a:effectLst/>
          </p:spPr>
          <p:txBody>
            <a:bodyPr wrap="square">
              <a:spAutoFit/>
            </a:bodyPr>
            <a:lstStyle/>
            <a:p>
              <a:pPr algn="ctr"/>
              <a:r>
                <a:rPr lang="el-GR" sz="1400" dirty="0">
                  <a:solidFill>
                    <a:schemeClr val="tx1"/>
                  </a:solidFill>
                  <a:hlinkClick r:id="" action="ppaction://noaction"/>
                </a:rPr>
                <a:t>Είναι </a:t>
              </a:r>
            </a:p>
            <a:p>
              <a:pPr algn="ctr"/>
              <a:r>
                <a:rPr lang="el-GR" sz="1400" dirty="0">
                  <a:solidFill>
                    <a:schemeClr val="tx1"/>
                  </a:solidFill>
                  <a:hlinkClick r:id="" action="ppaction://noaction"/>
                </a:rPr>
                <a:t>σήμερα ημέρα </a:t>
              </a:r>
              <a:r>
                <a:rPr lang="en-US" sz="1400" dirty="0">
                  <a:solidFill>
                    <a:schemeClr val="tx1"/>
                  </a:solidFill>
                  <a:hlinkClick r:id="rId4" action="ppaction://hlinksldjump"/>
                </a:rPr>
                <a:t>check-point</a:t>
              </a:r>
              <a:r>
                <a:rPr lang="el-GR" sz="1400" dirty="0">
                  <a:solidFill>
                    <a:schemeClr val="tx1"/>
                  </a:solidFill>
                </a:rPr>
                <a:t> (μπορείτε επιπλέον, όποτε  </a:t>
              </a:r>
              <a:br>
                <a:rPr lang="el-GR" sz="1400" dirty="0">
                  <a:solidFill>
                    <a:schemeClr val="tx1"/>
                  </a:solidFill>
                </a:rPr>
              </a:br>
              <a:r>
                <a:rPr lang="el-GR" sz="1400" dirty="0">
                  <a:solidFill>
                    <a:schemeClr val="tx1"/>
                  </a:solidFill>
                </a:rPr>
                <a:t>θέλετε!)</a:t>
              </a:r>
            </a:p>
          </p:txBody>
        </p:sp>
      </p:grpSp>
      <p:sp>
        <p:nvSpPr>
          <p:cNvPr id="59" name="TextBox 58">
            <a:extLst>
              <a:ext uri="{FF2B5EF4-FFF2-40B4-BE49-F238E27FC236}">
                <a16:creationId xmlns:a16="http://schemas.microsoft.com/office/drawing/2014/main" id="{BC0E0103-8C59-4350-BF9C-50A4000C42B5}"/>
              </a:ext>
            </a:extLst>
          </p:cNvPr>
          <p:cNvSpPr txBox="1"/>
          <p:nvPr/>
        </p:nvSpPr>
        <p:spPr>
          <a:xfrm>
            <a:off x="6941146" y="3926322"/>
            <a:ext cx="1483098"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none" rtlCol="0">
            <a:spAutoFit/>
          </a:bodyPr>
          <a:lstStyle/>
          <a:p>
            <a:pPr algn="l"/>
            <a:r>
              <a:rPr lang="el-GR" sz="1600" dirty="0"/>
              <a:t>Υλοποίηση ιδέας</a:t>
            </a:r>
          </a:p>
        </p:txBody>
      </p:sp>
      <p:cxnSp>
        <p:nvCxnSpPr>
          <p:cNvPr id="60" name="Connector: Elbow 59">
            <a:extLst>
              <a:ext uri="{FF2B5EF4-FFF2-40B4-BE49-F238E27FC236}">
                <a16:creationId xmlns:a16="http://schemas.microsoft.com/office/drawing/2014/main" id="{B1D8F448-5C41-4210-B00B-82B510149756}"/>
              </a:ext>
            </a:extLst>
          </p:cNvPr>
          <p:cNvCxnSpPr>
            <a:cxnSpLocks/>
            <a:stCxn id="54" idx="2"/>
            <a:endCxn id="59" idx="0"/>
          </p:cNvCxnSpPr>
          <p:nvPr/>
        </p:nvCxnSpPr>
        <p:spPr>
          <a:xfrm rot="5400000">
            <a:off x="7685662" y="3552317"/>
            <a:ext cx="371038" cy="376972"/>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9B9D15F-D9D3-419A-B40F-FD12B24E3C89}"/>
              </a:ext>
            </a:extLst>
          </p:cNvPr>
          <p:cNvSpPr txBox="1"/>
          <p:nvPr/>
        </p:nvSpPr>
        <p:spPr>
          <a:xfrm>
            <a:off x="8167291" y="6416596"/>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ναι</a:t>
            </a:r>
          </a:p>
        </p:txBody>
      </p:sp>
      <p:cxnSp>
        <p:nvCxnSpPr>
          <p:cNvPr id="62" name="Connector: Elbow 61">
            <a:extLst>
              <a:ext uri="{FF2B5EF4-FFF2-40B4-BE49-F238E27FC236}">
                <a16:creationId xmlns:a16="http://schemas.microsoft.com/office/drawing/2014/main" id="{B9FE1130-A115-4474-84D1-073E73E13002}"/>
              </a:ext>
            </a:extLst>
          </p:cNvPr>
          <p:cNvCxnSpPr>
            <a:cxnSpLocks/>
            <a:stCxn id="57" idx="3"/>
            <a:endCxn id="61" idx="1"/>
          </p:cNvCxnSpPr>
          <p:nvPr/>
        </p:nvCxnSpPr>
        <p:spPr>
          <a:xfrm>
            <a:off x="7825744" y="6123658"/>
            <a:ext cx="341547" cy="462215"/>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E7735DF8-8AFD-43A0-A9E9-75FA90468C50}"/>
              </a:ext>
            </a:extLst>
          </p:cNvPr>
          <p:cNvSpPr txBox="1"/>
          <p:nvPr/>
        </p:nvSpPr>
        <p:spPr>
          <a:xfrm>
            <a:off x="7201333" y="4523253"/>
            <a:ext cx="1913785" cy="1077218"/>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Ανάρτηση προόδου στην εξειδικευμένη περιοχή συζητήσεων μόνο για την ομάδα</a:t>
            </a:r>
          </a:p>
        </p:txBody>
      </p:sp>
      <p:cxnSp>
        <p:nvCxnSpPr>
          <p:cNvPr id="64" name="Connector: Elbow 63">
            <a:extLst>
              <a:ext uri="{FF2B5EF4-FFF2-40B4-BE49-F238E27FC236}">
                <a16:creationId xmlns:a16="http://schemas.microsoft.com/office/drawing/2014/main" id="{64B81A12-B1CE-4BF5-9376-896EB6169E1F}"/>
              </a:ext>
            </a:extLst>
          </p:cNvPr>
          <p:cNvCxnSpPr>
            <a:cxnSpLocks/>
            <a:stCxn id="61" idx="0"/>
            <a:endCxn id="63" idx="2"/>
          </p:cNvCxnSpPr>
          <p:nvPr/>
        </p:nvCxnSpPr>
        <p:spPr>
          <a:xfrm rot="16200000" flipV="1">
            <a:off x="7879830" y="5878868"/>
            <a:ext cx="816125" cy="259331"/>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1DCEAD70-255F-4D65-88CF-4E5D0ED13248}"/>
              </a:ext>
            </a:extLst>
          </p:cNvPr>
          <p:cNvCxnSpPr>
            <a:cxnSpLocks/>
            <a:stCxn id="63" idx="0"/>
            <a:endCxn id="59" idx="3"/>
          </p:cNvCxnSpPr>
          <p:nvPr/>
        </p:nvCxnSpPr>
        <p:spPr>
          <a:xfrm rot="5400000" flipH="1" flipV="1">
            <a:off x="8077408" y="4176417"/>
            <a:ext cx="427654" cy="266018"/>
          </a:xfrm>
          <a:prstGeom prst="bentConnector4">
            <a:avLst>
              <a:gd name="adj1" fmla="val 30209"/>
              <a:gd name="adj2" fmla="val 185934"/>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F7725717-20B4-4C88-BCEE-B0FDD3851536}"/>
              </a:ext>
            </a:extLst>
          </p:cNvPr>
          <p:cNvSpPr txBox="1"/>
          <p:nvPr/>
        </p:nvSpPr>
        <p:spPr>
          <a:xfrm>
            <a:off x="4973470" y="6326267"/>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όχι</a:t>
            </a:r>
          </a:p>
        </p:txBody>
      </p:sp>
      <p:cxnSp>
        <p:nvCxnSpPr>
          <p:cNvPr id="67" name="Connector: Elbow 66">
            <a:extLst>
              <a:ext uri="{FF2B5EF4-FFF2-40B4-BE49-F238E27FC236}">
                <a16:creationId xmlns:a16="http://schemas.microsoft.com/office/drawing/2014/main" id="{2518C655-D3FD-4620-AD09-E8163BEC8A08}"/>
              </a:ext>
            </a:extLst>
          </p:cNvPr>
          <p:cNvCxnSpPr>
            <a:cxnSpLocks/>
            <a:stCxn id="57" idx="1"/>
            <a:endCxn id="66" idx="3"/>
          </p:cNvCxnSpPr>
          <p:nvPr/>
        </p:nvCxnSpPr>
        <p:spPr>
          <a:xfrm rot="10800000" flipV="1">
            <a:off x="5474002" y="6123658"/>
            <a:ext cx="175281" cy="371886"/>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B7F97203-9CEF-4448-B4B8-5E29B134CFB3}"/>
              </a:ext>
            </a:extLst>
          </p:cNvPr>
          <p:cNvCxnSpPr>
            <a:cxnSpLocks/>
            <a:stCxn id="48" idx="3"/>
            <a:endCxn id="52" idx="2"/>
          </p:cNvCxnSpPr>
          <p:nvPr/>
        </p:nvCxnSpPr>
        <p:spPr>
          <a:xfrm flipH="1" flipV="1">
            <a:off x="5595993" y="4350971"/>
            <a:ext cx="117843" cy="435752"/>
          </a:xfrm>
          <a:prstGeom prst="bentConnector4">
            <a:avLst>
              <a:gd name="adj1" fmla="val -39087"/>
              <a:gd name="adj2" fmla="val 5468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43FC32E8-D9D3-4685-82F3-20E612B706FF}"/>
              </a:ext>
            </a:extLst>
          </p:cNvPr>
          <p:cNvCxnSpPr>
            <a:cxnSpLocks/>
            <a:stCxn id="51" idx="0"/>
          </p:cNvCxnSpPr>
          <p:nvPr/>
        </p:nvCxnSpPr>
        <p:spPr>
          <a:xfrm rot="5400000" flipH="1" flipV="1">
            <a:off x="3458150" y="3617666"/>
            <a:ext cx="648705" cy="1620540"/>
          </a:xfrm>
          <a:prstGeom prst="curved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FDEACD63-5077-4AB7-9331-C9E35E9F15BA}"/>
              </a:ext>
            </a:extLst>
          </p:cNvPr>
          <p:cNvGrpSpPr/>
          <p:nvPr/>
        </p:nvGrpSpPr>
        <p:grpSpPr>
          <a:xfrm>
            <a:off x="3103299" y="5451086"/>
            <a:ext cx="1958409" cy="1366282"/>
            <a:chOff x="6958138" y="1168887"/>
            <a:chExt cx="2719753" cy="1545269"/>
          </a:xfrm>
        </p:grpSpPr>
        <p:sp>
          <p:nvSpPr>
            <p:cNvPr id="71" name="Diamond 70">
              <a:extLst>
                <a:ext uri="{FF2B5EF4-FFF2-40B4-BE49-F238E27FC236}">
                  <a16:creationId xmlns:a16="http://schemas.microsoft.com/office/drawing/2014/main" id="{802E9942-A8E8-4FC0-AA8D-CBA732BD2286}"/>
                </a:ext>
              </a:extLst>
            </p:cNvPr>
            <p:cNvSpPr/>
            <p:nvPr/>
          </p:nvSpPr>
          <p:spPr>
            <a:xfrm>
              <a:off x="6958138" y="1168887"/>
              <a:ext cx="2719753" cy="154526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l-GR" sz="1600" dirty="0">
                <a:solidFill>
                  <a:schemeClr val="tx1"/>
                </a:solidFill>
              </a:endParaRPr>
            </a:p>
          </p:txBody>
        </p:sp>
        <p:sp>
          <p:nvSpPr>
            <p:cNvPr id="72" name="TextBox 71">
              <a:extLst>
                <a:ext uri="{FF2B5EF4-FFF2-40B4-BE49-F238E27FC236}">
                  <a16:creationId xmlns:a16="http://schemas.microsoft.com/office/drawing/2014/main" id="{299E7859-96C7-46BC-899F-05BFD459C8FC}"/>
                </a:ext>
              </a:extLst>
            </p:cNvPr>
            <p:cNvSpPr txBox="1"/>
            <p:nvPr/>
          </p:nvSpPr>
          <p:spPr>
            <a:xfrm>
              <a:off x="7179639" y="1310205"/>
              <a:ext cx="2391508" cy="1079098"/>
            </a:xfrm>
            <a:prstGeom prst="rect">
              <a:avLst/>
            </a:prstGeom>
            <a:noFill/>
            <a:ln w="3175">
              <a:noFill/>
            </a:ln>
            <a:effectLst/>
          </p:spPr>
          <p:txBody>
            <a:bodyPr wrap="square">
              <a:spAutoFit/>
            </a:bodyPr>
            <a:lstStyle/>
            <a:p>
              <a:pPr algn="ctr"/>
              <a:r>
                <a:rPr lang="el-GR" sz="1400" dirty="0">
                  <a:solidFill>
                    <a:schemeClr val="tx1"/>
                  </a:solidFill>
                  <a:hlinkClick r:id="" action="ppaction://noaction"/>
                </a:rPr>
                <a:t>Είναι </a:t>
              </a:r>
            </a:p>
            <a:p>
              <a:pPr algn="ctr"/>
              <a:r>
                <a:rPr lang="el-GR" sz="1400" dirty="0">
                  <a:solidFill>
                    <a:schemeClr val="tx1"/>
                  </a:solidFill>
                  <a:hlinkClick r:id="" action="ppaction://noaction"/>
                </a:rPr>
                <a:t>σήμερα </a:t>
              </a:r>
              <a:r>
                <a:rPr lang="el-GR" sz="1400" dirty="0">
                  <a:hlinkClick r:id="rId5"/>
                </a:rPr>
                <a:t>η καταληκτική ημερομηνία </a:t>
              </a:r>
              <a:r>
                <a:rPr lang="el-GR" sz="1400" dirty="0">
                  <a:solidFill>
                    <a:schemeClr val="tx1"/>
                  </a:solidFill>
                </a:rPr>
                <a:t>(μπορείτε &amp;  </a:t>
              </a:r>
              <a:br>
                <a:rPr lang="el-GR" sz="1400" dirty="0">
                  <a:solidFill>
                    <a:schemeClr val="tx1"/>
                  </a:solidFill>
                </a:rPr>
              </a:br>
              <a:r>
                <a:rPr lang="el-GR" sz="1400" dirty="0">
                  <a:solidFill>
                    <a:schemeClr val="tx1"/>
                  </a:solidFill>
                </a:rPr>
                <a:t>νωρίτερα!)</a:t>
              </a:r>
            </a:p>
          </p:txBody>
        </p:sp>
      </p:grpSp>
      <p:cxnSp>
        <p:nvCxnSpPr>
          <p:cNvPr id="73" name="Connector: Elbow 72">
            <a:extLst>
              <a:ext uri="{FF2B5EF4-FFF2-40B4-BE49-F238E27FC236}">
                <a16:creationId xmlns:a16="http://schemas.microsoft.com/office/drawing/2014/main" id="{B6FD66E2-0BA4-4B0C-8356-0F3F9C7D1CA0}"/>
              </a:ext>
            </a:extLst>
          </p:cNvPr>
          <p:cNvCxnSpPr>
            <a:cxnSpLocks/>
            <a:stCxn id="66" idx="0"/>
            <a:endCxn id="71" idx="3"/>
          </p:cNvCxnSpPr>
          <p:nvPr/>
        </p:nvCxnSpPr>
        <p:spPr>
          <a:xfrm rot="16200000" flipV="1">
            <a:off x="5046702" y="6149233"/>
            <a:ext cx="192040" cy="162028"/>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00BE15E-FA1F-49BD-95EC-F799EFB72E06}"/>
              </a:ext>
            </a:extLst>
          </p:cNvPr>
          <p:cNvSpPr txBox="1"/>
          <p:nvPr/>
        </p:nvSpPr>
        <p:spPr>
          <a:xfrm>
            <a:off x="2959438" y="5315158"/>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ναι</a:t>
            </a:r>
          </a:p>
        </p:txBody>
      </p:sp>
      <p:cxnSp>
        <p:nvCxnSpPr>
          <p:cNvPr id="75" name="Connector: Elbow 74">
            <a:extLst>
              <a:ext uri="{FF2B5EF4-FFF2-40B4-BE49-F238E27FC236}">
                <a16:creationId xmlns:a16="http://schemas.microsoft.com/office/drawing/2014/main" id="{E5173ABD-D896-4B9E-917B-86C6B1D94BB5}"/>
              </a:ext>
            </a:extLst>
          </p:cNvPr>
          <p:cNvCxnSpPr>
            <a:cxnSpLocks/>
            <a:stCxn id="71" idx="1"/>
            <a:endCxn id="74" idx="2"/>
          </p:cNvCxnSpPr>
          <p:nvPr/>
        </p:nvCxnSpPr>
        <p:spPr>
          <a:xfrm rot="10800000" flipH="1">
            <a:off x="3103296" y="5653713"/>
            <a:ext cx="106408" cy="480515"/>
          </a:xfrm>
          <a:prstGeom prst="bentConnector4">
            <a:avLst>
              <a:gd name="adj1" fmla="val -130421"/>
              <a:gd name="adj2" fmla="val 51299"/>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4A86AB5-3164-4267-85E9-F006C56E801F}"/>
              </a:ext>
            </a:extLst>
          </p:cNvPr>
          <p:cNvSpPr txBox="1"/>
          <p:nvPr/>
        </p:nvSpPr>
        <p:spPr>
          <a:xfrm>
            <a:off x="1538823" y="5484435"/>
            <a:ext cx="1258589" cy="1077218"/>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hlinkClick r:id="rId5"/>
              </a:rPr>
              <a:t>Τελική κατάθεση υλοποιημένης εργασίας</a:t>
            </a:r>
            <a:endParaRPr lang="el-GR" sz="1600" dirty="0"/>
          </a:p>
        </p:txBody>
      </p:sp>
      <p:cxnSp>
        <p:nvCxnSpPr>
          <p:cNvPr id="77" name="Connector: Elbow 76">
            <a:extLst>
              <a:ext uri="{FF2B5EF4-FFF2-40B4-BE49-F238E27FC236}">
                <a16:creationId xmlns:a16="http://schemas.microsoft.com/office/drawing/2014/main" id="{8EC6A2E0-C16F-415B-9683-CAA94C85B9F4}"/>
              </a:ext>
            </a:extLst>
          </p:cNvPr>
          <p:cNvCxnSpPr>
            <a:cxnSpLocks/>
            <a:stCxn id="74" idx="1"/>
            <a:endCxn id="76" idx="0"/>
          </p:cNvCxnSpPr>
          <p:nvPr/>
        </p:nvCxnSpPr>
        <p:spPr>
          <a:xfrm rot="10800000">
            <a:off x="2168118" y="5484435"/>
            <a:ext cx="791320" cy="12700"/>
          </a:xfrm>
          <a:prstGeom prst="bentConnector4">
            <a:avLst>
              <a:gd name="adj1" fmla="val 10238"/>
              <a:gd name="adj2" fmla="val 142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69EB8CB-570B-43DA-941D-9763741914D9}"/>
              </a:ext>
            </a:extLst>
          </p:cNvPr>
          <p:cNvSpPr txBox="1"/>
          <p:nvPr/>
        </p:nvSpPr>
        <p:spPr>
          <a:xfrm>
            <a:off x="5667470" y="5297410"/>
            <a:ext cx="500531" cy="338554"/>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όχι</a:t>
            </a:r>
          </a:p>
        </p:txBody>
      </p:sp>
      <p:cxnSp>
        <p:nvCxnSpPr>
          <p:cNvPr id="79" name="Connector: Curved 78">
            <a:extLst>
              <a:ext uri="{FF2B5EF4-FFF2-40B4-BE49-F238E27FC236}">
                <a16:creationId xmlns:a16="http://schemas.microsoft.com/office/drawing/2014/main" id="{427382E6-68B9-4913-8B30-3C0356F94AAE}"/>
              </a:ext>
            </a:extLst>
          </p:cNvPr>
          <p:cNvCxnSpPr>
            <a:cxnSpLocks/>
            <a:stCxn id="59" idx="2"/>
            <a:endCxn id="57" idx="0"/>
          </p:cNvCxnSpPr>
          <p:nvPr/>
        </p:nvCxnSpPr>
        <p:spPr>
          <a:xfrm rot="5400000">
            <a:off x="6594724" y="4407665"/>
            <a:ext cx="1230760" cy="945182"/>
          </a:xfrm>
          <a:prstGeom prst="curvedConnector3">
            <a:avLst>
              <a:gd name="adj1" fmla="val 8725"/>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Speech Bubble: Rectangle with Corners Rounded 79">
            <a:extLst>
              <a:ext uri="{FF2B5EF4-FFF2-40B4-BE49-F238E27FC236}">
                <a16:creationId xmlns:a16="http://schemas.microsoft.com/office/drawing/2014/main" id="{114F1D4E-77A2-463A-B217-21A20C3EFA3A}"/>
              </a:ext>
            </a:extLst>
          </p:cNvPr>
          <p:cNvSpPr/>
          <p:nvPr/>
        </p:nvSpPr>
        <p:spPr>
          <a:xfrm>
            <a:off x="7334927" y="2297387"/>
            <a:ext cx="1718554" cy="944132"/>
          </a:xfrm>
          <a:prstGeom prst="wedgeRoundRectCallout">
            <a:avLst>
              <a:gd name="adj1" fmla="val -35938"/>
              <a:gd name="adj2" fmla="val -10091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50" dirty="0">
                <a:solidFill>
                  <a:schemeClr val="tx1"/>
                </a:solidFill>
              </a:rPr>
              <a:t>Πρέπει να έχουμε επαρκή χρόνο να προτείνουμε βελτιώσεις στην πρότασή σας και σεις να τις υλοποιήσετε</a:t>
            </a:r>
          </a:p>
        </p:txBody>
      </p:sp>
      <p:sp>
        <p:nvSpPr>
          <p:cNvPr id="81" name="TextBox 80">
            <a:extLst>
              <a:ext uri="{FF2B5EF4-FFF2-40B4-BE49-F238E27FC236}">
                <a16:creationId xmlns:a16="http://schemas.microsoft.com/office/drawing/2014/main" id="{CD3BA4C1-1680-4CF4-A4CE-8EA1613A66A8}"/>
              </a:ext>
            </a:extLst>
          </p:cNvPr>
          <p:cNvSpPr txBox="1"/>
          <p:nvPr/>
        </p:nvSpPr>
        <p:spPr>
          <a:xfrm>
            <a:off x="5732455" y="3025897"/>
            <a:ext cx="1059055" cy="830997"/>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hlinkClick r:id="rId6"/>
              </a:rPr>
              <a:t>Κατάθεση επιλογής θέματος</a:t>
            </a:r>
            <a:endParaRPr lang="el-GR" sz="1600" dirty="0"/>
          </a:p>
        </p:txBody>
      </p:sp>
      <p:cxnSp>
        <p:nvCxnSpPr>
          <p:cNvPr id="82" name="Connector: Curved 81">
            <a:extLst>
              <a:ext uri="{FF2B5EF4-FFF2-40B4-BE49-F238E27FC236}">
                <a16:creationId xmlns:a16="http://schemas.microsoft.com/office/drawing/2014/main" id="{45FFB001-B236-42DF-8672-0AF433BDCAEC}"/>
              </a:ext>
            </a:extLst>
          </p:cNvPr>
          <p:cNvCxnSpPr>
            <a:cxnSpLocks/>
            <a:stCxn id="48" idx="1"/>
            <a:endCxn id="51" idx="3"/>
          </p:cNvCxnSpPr>
          <p:nvPr/>
        </p:nvCxnSpPr>
        <p:spPr>
          <a:xfrm rot="10800000" flipV="1">
            <a:off x="3222497" y="4786723"/>
            <a:ext cx="532930" cy="134842"/>
          </a:xfrm>
          <a:prstGeom prst="curved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B96F37D8-7E2C-4F2C-8412-4A7161A00A56}"/>
              </a:ext>
            </a:extLst>
          </p:cNvPr>
          <p:cNvCxnSpPr>
            <a:cxnSpLocks/>
            <a:stCxn id="81" idx="3"/>
            <a:endCxn id="54" idx="1"/>
          </p:cNvCxnSpPr>
          <p:nvPr/>
        </p:nvCxnSpPr>
        <p:spPr>
          <a:xfrm flipV="1">
            <a:off x="6791510" y="3139786"/>
            <a:ext cx="231557" cy="301610"/>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BE9647A3-529E-4598-AB00-DC2E9D1ECDA1}"/>
              </a:ext>
            </a:extLst>
          </p:cNvPr>
          <p:cNvSpPr txBox="1"/>
          <p:nvPr/>
        </p:nvSpPr>
        <p:spPr>
          <a:xfrm>
            <a:off x="92354" y="5495636"/>
            <a:ext cx="1221251" cy="1077218"/>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txBody>
          <a:bodyPr wrap="square" rtlCol="0">
            <a:spAutoFit/>
          </a:bodyPr>
          <a:lstStyle/>
          <a:p>
            <a:pPr algn="l"/>
            <a:r>
              <a:rPr lang="el-GR" sz="1600" dirty="0"/>
              <a:t>Παρουσίαση &amp; υποστήριξη εργασίας</a:t>
            </a:r>
          </a:p>
        </p:txBody>
      </p:sp>
      <p:cxnSp>
        <p:nvCxnSpPr>
          <p:cNvPr id="86" name="Connector: Curved 85">
            <a:extLst>
              <a:ext uri="{FF2B5EF4-FFF2-40B4-BE49-F238E27FC236}">
                <a16:creationId xmlns:a16="http://schemas.microsoft.com/office/drawing/2014/main" id="{39C2A15C-3142-43BE-A079-02E997BB006C}"/>
              </a:ext>
            </a:extLst>
          </p:cNvPr>
          <p:cNvCxnSpPr>
            <a:cxnSpLocks/>
            <a:stCxn id="71" idx="0"/>
            <a:endCxn id="78" idx="1"/>
          </p:cNvCxnSpPr>
          <p:nvPr/>
        </p:nvCxnSpPr>
        <p:spPr>
          <a:xfrm rot="16200000" flipH="1">
            <a:off x="4867186" y="4666403"/>
            <a:ext cx="15601" cy="1584966"/>
          </a:xfrm>
          <a:prstGeom prst="curvedConnector4">
            <a:avLst>
              <a:gd name="adj1" fmla="val 1465291"/>
              <a:gd name="adj2" fmla="val 8089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CB2DB08-9E99-4CCC-AE69-0007FE0CF86F}"/>
              </a:ext>
            </a:extLst>
          </p:cNvPr>
          <p:cNvCxnSpPr>
            <a:cxnSpLocks/>
            <a:stCxn id="8" idx="3"/>
            <a:endCxn id="18" idx="1"/>
          </p:cNvCxnSpPr>
          <p:nvPr/>
        </p:nvCxnSpPr>
        <p:spPr>
          <a:xfrm flipV="1">
            <a:off x="2612186" y="1448034"/>
            <a:ext cx="335531" cy="54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9AD8090-1524-407D-87C3-4B58B098912D}"/>
              </a:ext>
            </a:extLst>
          </p:cNvPr>
          <p:cNvCxnSpPr>
            <a:cxnSpLocks/>
            <a:stCxn id="76" idx="1"/>
            <a:endCxn id="85" idx="3"/>
          </p:cNvCxnSpPr>
          <p:nvPr/>
        </p:nvCxnSpPr>
        <p:spPr>
          <a:xfrm flipH="1">
            <a:off x="1313605" y="6023044"/>
            <a:ext cx="225218" cy="1120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Title 1">
            <a:extLst>
              <a:ext uri="{FF2B5EF4-FFF2-40B4-BE49-F238E27FC236}">
                <a16:creationId xmlns:a16="http://schemas.microsoft.com/office/drawing/2014/main" id="{2BB54842-84CE-4CD0-99CE-5310E8B106FA}"/>
              </a:ext>
            </a:extLst>
          </p:cNvPr>
          <p:cNvSpPr>
            <a:spLocks noGrp="1"/>
          </p:cNvSpPr>
          <p:nvPr>
            <p:ph type="title"/>
          </p:nvPr>
        </p:nvSpPr>
        <p:spPr>
          <a:xfrm>
            <a:off x="457200" y="274638"/>
            <a:ext cx="8229600" cy="1143000"/>
          </a:xfrm>
        </p:spPr>
        <p:txBody>
          <a:bodyPr/>
          <a:lstStyle/>
          <a:p>
            <a:pPr algn="l"/>
            <a:r>
              <a:rPr lang="el-GR" dirty="0"/>
              <a:t>Η εργασία </a:t>
            </a:r>
            <a:r>
              <a:rPr lang="el-GR" sz="2025" dirty="0"/>
              <a:t>7/7</a:t>
            </a:r>
            <a:endParaRPr lang="el-GR" dirty="0"/>
          </a:p>
        </p:txBody>
      </p:sp>
      <p:cxnSp>
        <p:nvCxnSpPr>
          <p:cNvPr id="267" name="Connector: Curved 266">
            <a:extLst>
              <a:ext uri="{FF2B5EF4-FFF2-40B4-BE49-F238E27FC236}">
                <a16:creationId xmlns:a16="http://schemas.microsoft.com/office/drawing/2014/main" id="{8F24D8C8-C778-4227-B88D-BDE8B34A94B5}"/>
              </a:ext>
            </a:extLst>
          </p:cNvPr>
          <p:cNvCxnSpPr>
            <a:cxnSpLocks/>
            <a:stCxn id="78" idx="0"/>
            <a:endCxn id="59" idx="1"/>
          </p:cNvCxnSpPr>
          <p:nvPr/>
        </p:nvCxnSpPr>
        <p:spPr>
          <a:xfrm rot="5400000" flipH="1" flipV="1">
            <a:off x="5828536" y="4184800"/>
            <a:ext cx="1201811" cy="1023410"/>
          </a:xfrm>
          <a:prstGeom prst="curved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0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52C5-45D0-4142-AFCE-B46E2F1042F3}"/>
              </a:ext>
            </a:extLst>
          </p:cNvPr>
          <p:cNvSpPr>
            <a:spLocks noGrp="1"/>
          </p:cNvSpPr>
          <p:nvPr>
            <p:ph type="title"/>
          </p:nvPr>
        </p:nvSpPr>
        <p:spPr/>
        <p:txBody>
          <a:bodyPr/>
          <a:lstStyle/>
          <a:p>
            <a:r>
              <a:rPr lang="el-GR" dirty="0"/>
              <a:t>Τελική αξιολόγηση</a:t>
            </a:r>
          </a:p>
        </p:txBody>
      </p:sp>
      <p:sp>
        <p:nvSpPr>
          <p:cNvPr id="3" name="Content Placeholder 2">
            <a:extLst>
              <a:ext uri="{FF2B5EF4-FFF2-40B4-BE49-F238E27FC236}">
                <a16:creationId xmlns:a16="http://schemas.microsoft.com/office/drawing/2014/main" id="{9F58546D-7CEE-427C-9A7C-A2A6A455BC17}"/>
              </a:ext>
            </a:extLst>
          </p:cNvPr>
          <p:cNvSpPr>
            <a:spLocks noGrp="1"/>
          </p:cNvSpPr>
          <p:nvPr>
            <p:ph idx="1"/>
          </p:nvPr>
        </p:nvSpPr>
        <p:spPr/>
        <p:txBody>
          <a:bodyPr numCol="2"/>
          <a:lstStyle/>
          <a:p>
            <a:pPr>
              <a:buNone/>
            </a:pPr>
            <a:r>
              <a:rPr lang="el-GR" sz="2000" dirty="0"/>
              <a:t>Ο τελικός βαθμός για το μάθημα θα είναι συνδυασμός του βαθμού των εξής παραμέτρων της εργασίας:</a:t>
            </a:r>
          </a:p>
          <a:p>
            <a:r>
              <a:rPr lang="el-GR" sz="2000" dirty="0"/>
              <a:t>Συνέπεια: 20%</a:t>
            </a:r>
            <a:endParaRPr lang="en-US" sz="2000" dirty="0"/>
          </a:p>
          <a:p>
            <a:pPr lvl="1"/>
            <a:r>
              <a:rPr lang="el-GR" sz="1800" dirty="0"/>
              <a:t>Παρουσίαση προόδου σε </a:t>
            </a:r>
            <a:r>
              <a:rPr lang="en-US" sz="1800" dirty="0"/>
              <a:t>check-points</a:t>
            </a:r>
            <a:endParaRPr lang="el-GR" sz="1800" dirty="0"/>
          </a:p>
          <a:p>
            <a:pPr lvl="1"/>
            <a:r>
              <a:rPr lang="el-GR" sz="1800" dirty="0"/>
              <a:t>Αντιστοιχία πρότασης με τελικά παραδοτέα</a:t>
            </a:r>
          </a:p>
          <a:p>
            <a:r>
              <a:rPr lang="el-GR" sz="2000" dirty="0"/>
              <a:t>Πληρότητα παραδοτέου: 40%</a:t>
            </a:r>
          </a:p>
          <a:p>
            <a:pPr lvl="1"/>
            <a:r>
              <a:rPr lang="el-GR" sz="1800" dirty="0"/>
              <a:t>Κώδικας,</a:t>
            </a:r>
            <a:endParaRPr lang="en-US" sz="1800" dirty="0"/>
          </a:p>
          <a:p>
            <a:pPr lvl="1"/>
            <a:r>
              <a:rPr lang="el-GR" sz="1800" dirty="0"/>
              <a:t>Σχολιασμός κώδικα,</a:t>
            </a:r>
          </a:p>
          <a:p>
            <a:pPr lvl="1"/>
            <a:r>
              <a:rPr lang="el-GR" sz="1800" dirty="0"/>
              <a:t>Αισθητική - παρουσίαση</a:t>
            </a:r>
            <a:r>
              <a:rPr lang="en-US" sz="1800" dirty="0"/>
              <a:t> </a:t>
            </a:r>
            <a:r>
              <a:rPr lang="el-GR" sz="1800" dirty="0"/>
              <a:t>&amp; </a:t>
            </a:r>
            <a:r>
              <a:rPr lang="en-US" sz="1800" dirty="0"/>
              <a:t>UI</a:t>
            </a:r>
            <a:r>
              <a:rPr lang="el-GR" sz="1800" dirty="0"/>
              <a:t> εφαρμογής,</a:t>
            </a:r>
          </a:p>
          <a:p>
            <a:pPr lvl="1"/>
            <a:endParaRPr lang="el-GR" sz="1800" dirty="0"/>
          </a:p>
          <a:p>
            <a:pPr lvl="1"/>
            <a:r>
              <a:rPr lang="el-GR" sz="1800" dirty="0"/>
              <a:t>Έκθεση πεπραγμένων / τελική αναφορά εργασίας,</a:t>
            </a:r>
          </a:p>
          <a:p>
            <a:pPr lvl="1"/>
            <a:r>
              <a:rPr lang="en-US" sz="1800" dirty="0"/>
              <a:t>Video</a:t>
            </a:r>
            <a:r>
              <a:rPr lang="el-GR" sz="1800" dirty="0"/>
              <a:t> παρουσίασης της εφαρμογής</a:t>
            </a:r>
          </a:p>
          <a:p>
            <a:r>
              <a:rPr lang="el-GR" sz="2000" dirty="0"/>
              <a:t>Τελική παρουσίαση εργασίας: 20%</a:t>
            </a:r>
          </a:p>
          <a:p>
            <a:r>
              <a:rPr lang="en-US" sz="2000" dirty="0" err="1"/>
              <a:t>Misc</a:t>
            </a:r>
            <a:r>
              <a:rPr lang="el-GR" sz="2000" dirty="0"/>
              <a:t>: 20%</a:t>
            </a:r>
            <a:endParaRPr lang="en-US" sz="2000" dirty="0"/>
          </a:p>
          <a:p>
            <a:pPr lvl="1"/>
            <a:r>
              <a:rPr lang="el-GR" sz="1800" dirty="0"/>
              <a:t>Πρωτοτυπία ιδέας,</a:t>
            </a:r>
          </a:p>
          <a:p>
            <a:pPr lvl="1"/>
            <a:r>
              <a:rPr lang="el-GR" sz="1800" dirty="0"/>
              <a:t>Αντίκτυπος εφαρμογής,</a:t>
            </a:r>
          </a:p>
          <a:p>
            <a:pPr lvl="1"/>
            <a:r>
              <a:rPr lang="el-GR" sz="1800" dirty="0"/>
              <a:t>Ανοικτός &amp; διαθέσιμος κώδικας,</a:t>
            </a:r>
          </a:p>
          <a:p>
            <a:pPr lvl="1"/>
            <a:r>
              <a:rPr lang="el-GR" sz="1800" dirty="0"/>
              <a:t>Ανοικτά &amp; διαθέσιμα δεδομένα,</a:t>
            </a:r>
          </a:p>
          <a:p>
            <a:pPr lvl="1"/>
            <a:r>
              <a:rPr lang="el-GR" sz="1800" dirty="0"/>
              <a:t>Προσβασιμότητα στην εφαρμογή,</a:t>
            </a:r>
          </a:p>
          <a:p>
            <a:endParaRPr lang="el-GR" dirty="0"/>
          </a:p>
        </p:txBody>
      </p:sp>
    </p:spTree>
    <p:extLst>
      <p:ext uri="{BB962C8B-B14F-4D97-AF65-F5344CB8AC3E}">
        <p14:creationId xmlns:p14="http://schemas.microsoft.com/office/powerpoint/2010/main" val="340105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D137-A4F3-4865-BB79-9906C7A5496D}"/>
              </a:ext>
            </a:extLst>
          </p:cNvPr>
          <p:cNvSpPr>
            <a:spLocks noGrp="1"/>
          </p:cNvSpPr>
          <p:nvPr>
            <p:ph type="title"/>
          </p:nvPr>
        </p:nvSpPr>
        <p:spPr/>
        <p:txBody>
          <a:bodyPr/>
          <a:lstStyle/>
          <a:p>
            <a:r>
              <a:rPr lang="el-GR" dirty="0"/>
              <a:t>Υλικό για μελέτη</a:t>
            </a:r>
          </a:p>
        </p:txBody>
      </p:sp>
      <p:sp>
        <p:nvSpPr>
          <p:cNvPr id="3" name="Content Placeholder 2">
            <a:extLst>
              <a:ext uri="{FF2B5EF4-FFF2-40B4-BE49-F238E27FC236}">
                <a16:creationId xmlns:a16="http://schemas.microsoft.com/office/drawing/2014/main" id="{4F93D809-C77E-437D-8536-5466A546703A}"/>
              </a:ext>
            </a:extLst>
          </p:cNvPr>
          <p:cNvSpPr>
            <a:spLocks noGrp="1"/>
          </p:cNvSpPr>
          <p:nvPr>
            <p:ph idx="1"/>
          </p:nvPr>
        </p:nvSpPr>
        <p:spPr/>
        <p:txBody>
          <a:bodyPr/>
          <a:lstStyle/>
          <a:p>
            <a:r>
              <a:rPr lang="en-US" sz="2000" dirty="0"/>
              <a:t>“</a:t>
            </a:r>
            <a:r>
              <a:rPr lang="el-GR" sz="2000" dirty="0"/>
              <a:t>Ψηφιακή Επεξεργασία Φωνής: Θεωρία και Εφαρμογές</a:t>
            </a:r>
            <a:r>
              <a:rPr lang="en-US" sz="2000" dirty="0"/>
              <a:t>”</a:t>
            </a:r>
            <a:r>
              <a:rPr lang="el-GR" sz="2000" dirty="0"/>
              <a:t>, </a:t>
            </a:r>
            <a:r>
              <a:rPr lang="en-GB" sz="2000" dirty="0" err="1"/>
              <a:t>Rabiner</a:t>
            </a:r>
            <a:r>
              <a:rPr lang="en-GB" sz="2000" dirty="0"/>
              <a:t> L.</a:t>
            </a:r>
            <a:r>
              <a:rPr lang="el-GR" sz="2000" dirty="0"/>
              <a:t>, 2011.</a:t>
            </a:r>
            <a:endParaRPr lang="en-US" sz="2000" dirty="0"/>
          </a:p>
          <a:p>
            <a:pPr lvl="1"/>
            <a:r>
              <a:rPr lang="el-GR" sz="1800" dirty="0" err="1"/>
              <a:t>Κωδ</a:t>
            </a:r>
            <a:r>
              <a:rPr lang="el-GR" sz="1800" dirty="0"/>
              <a:t>. </a:t>
            </a:r>
            <a:r>
              <a:rPr lang="el-GR" sz="1800" dirty="0" err="1"/>
              <a:t>Εύδοξου</a:t>
            </a:r>
            <a:r>
              <a:rPr lang="el-GR" sz="1800" dirty="0"/>
              <a:t>: 13256964</a:t>
            </a:r>
          </a:p>
          <a:p>
            <a:r>
              <a:rPr lang="en-US" sz="2000" dirty="0"/>
              <a:t>“</a:t>
            </a:r>
            <a:r>
              <a:rPr lang="el-GR" sz="2000" dirty="0"/>
              <a:t>ΓΛΩΣΣΕΣ ΚΑΙ ΔΙΕΠΑΦΕΣ ΣΤΗ ΜΟΥΣΙΚΗ ΠΛΗΡΟΦΟΡΙΚΗ</a:t>
            </a:r>
            <a:r>
              <a:rPr lang="en-US" sz="2000" dirty="0"/>
              <a:t>”</a:t>
            </a:r>
            <a:r>
              <a:rPr lang="el-GR" sz="2000" dirty="0"/>
              <a:t>, ΔΙΟΝΥΣΙΟΣ ΠΟΛΙΤΗΣ</a:t>
            </a:r>
            <a:r>
              <a:rPr lang="en-US" sz="2000" dirty="0"/>
              <a:t>,</a:t>
            </a:r>
            <a:r>
              <a:rPr lang="el-GR" sz="2000" dirty="0"/>
              <a:t> 2007</a:t>
            </a:r>
            <a:endParaRPr lang="en-US" sz="2000" dirty="0"/>
          </a:p>
          <a:p>
            <a:pPr lvl="1"/>
            <a:r>
              <a:rPr lang="el-GR" sz="1800" dirty="0" err="1"/>
              <a:t>Κωδ</a:t>
            </a:r>
            <a:r>
              <a:rPr lang="el-GR" sz="1800" dirty="0"/>
              <a:t>. </a:t>
            </a:r>
            <a:r>
              <a:rPr lang="el-GR" sz="1800" dirty="0" err="1"/>
              <a:t>Εύδοξου</a:t>
            </a:r>
            <a:r>
              <a:rPr lang="el-GR" sz="1800" dirty="0"/>
              <a:t>:</a:t>
            </a:r>
            <a:r>
              <a:rPr lang="en-US" sz="1800" dirty="0"/>
              <a:t> </a:t>
            </a:r>
            <a:r>
              <a:rPr lang="el-GR" sz="1800" dirty="0"/>
              <a:t>13630</a:t>
            </a:r>
          </a:p>
          <a:p>
            <a:pPr lvl="1"/>
            <a:r>
              <a:rPr lang="en-US" sz="1800" dirty="0">
                <a:hlinkClick r:id="rId2"/>
              </a:rPr>
              <a:t>https://repository.kallipos.gr/handle/11419/2045</a:t>
            </a:r>
            <a:r>
              <a:rPr lang="el-GR" sz="1800" dirty="0"/>
              <a:t> </a:t>
            </a:r>
          </a:p>
          <a:p>
            <a:r>
              <a:rPr lang="en-US" sz="2000" dirty="0"/>
              <a:t>“</a:t>
            </a:r>
            <a:r>
              <a:rPr lang="el-GR" sz="2000" dirty="0"/>
              <a:t>ΤΕΧΝΟΛΟΓΙΑ ΟΜΙΛΙΑΣ</a:t>
            </a:r>
            <a:r>
              <a:rPr lang="en-US" sz="2000" dirty="0"/>
              <a:t>”, </a:t>
            </a:r>
            <a:r>
              <a:rPr lang="el-GR" sz="2000" dirty="0"/>
              <a:t>ΝΙΚΟΣ ΦΑΚΩΤΑΚΗΣ</a:t>
            </a:r>
            <a:endParaRPr lang="en-US" sz="2000" dirty="0"/>
          </a:p>
          <a:p>
            <a:pPr lvl="1"/>
            <a:r>
              <a:rPr lang="el-GR" sz="1800" dirty="0">
                <a:hlinkClick r:id="rId3"/>
              </a:rPr>
              <a:t>Στο μάθημά μας στο </a:t>
            </a:r>
            <a:r>
              <a:rPr lang="en-US" sz="1800" dirty="0" err="1">
                <a:hlinkClick r:id="rId3"/>
              </a:rPr>
              <a:t>opencourses</a:t>
            </a:r>
            <a:endParaRPr lang="en-US" sz="1800" dirty="0"/>
          </a:p>
          <a:p>
            <a:r>
              <a:rPr lang="el-GR" sz="2000" dirty="0"/>
              <a:t>Οι διαφάνειες (</a:t>
            </a:r>
            <a:r>
              <a:rPr lang="el-GR" sz="2000" b="1" u="sng" dirty="0"/>
              <a:t>μόνο επικουρικά</a:t>
            </a:r>
            <a:r>
              <a:rPr lang="el-GR" sz="2000" dirty="0"/>
              <a:t>)</a:t>
            </a:r>
          </a:p>
          <a:p>
            <a:r>
              <a:rPr lang="el-GR" sz="2000" dirty="0"/>
              <a:t>Τα εργαστήρια (κώδικας και εξήγηση)</a:t>
            </a:r>
            <a:r>
              <a:rPr lang="en-GB" sz="2000" dirty="0"/>
              <a:t> </a:t>
            </a:r>
          </a:p>
          <a:p>
            <a:r>
              <a:rPr lang="en-US" sz="2000" dirty="0"/>
              <a:t>“</a:t>
            </a:r>
            <a:r>
              <a:rPr lang="en-US" sz="2000" dirty="0">
                <a:hlinkClick r:id="rId4"/>
              </a:rPr>
              <a:t>Audio Processing and Speech Recognition</a:t>
            </a:r>
            <a:r>
              <a:rPr lang="en-US" sz="2000" dirty="0"/>
              <a:t>” </a:t>
            </a:r>
          </a:p>
          <a:p>
            <a:pPr lvl="1"/>
            <a:r>
              <a:rPr lang="el-GR" sz="1800" dirty="0"/>
              <a:t>Με τα ακαδημαϊκά σας διαπιστευτήρια</a:t>
            </a:r>
          </a:p>
          <a:p>
            <a:endParaRPr lang="el-GR" dirty="0"/>
          </a:p>
        </p:txBody>
      </p:sp>
    </p:spTree>
    <p:extLst>
      <p:ext uri="{BB962C8B-B14F-4D97-AF65-F5344CB8AC3E}">
        <p14:creationId xmlns:p14="http://schemas.microsoft.com/office/powerpoint/2010/main" val="268134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defRPr/>
            </a:pPr>
            <a:r>
              <a:rPr lang="el-GR" dirty="0">
                <a:solidFill>
                  <a:srgbClr val="FFFF66"/>
                </a:solidFill>
              </a:rPr>
              <a:t>Απαιτήσεις του μαθήματος</a:t>
            </a:r>
          </a:p>
        </p:txBody>
      </p:sp>
      <p:sp>
        <p:nvSpPr>
          <p:cNvPr id="22531" name="Rectangle 3"/>
          <p:cNvSpPr>
            <a:spLocks noGrp="1" noChangeArrowheads="1"/>
          </p:cNvSpPr>
          <p:nvPr>
            <p:ph type="body" idx="1"/>
          </p:nvPr>
        </p:nvSpPr>
        <p:spPr/>
        <p:txBody>
          <a:bodyPr/>
          <a:lstStyle/>
          <a:p>
            <a:pPr eaLnBrk="1" hangingPunct="1">
              <a:buFont typeface="Wingdings" pitchFamily="2" charset="2"/>
              <a:buNone/>
              <a:defRPr/>
            </a:pPr>
            <a:r>
              <a:rPr lang="el-GR" sz="1800" dirty="0">
                <a:solidFill>
                  <a:srgbClr val="FFFF66"/>
                </a:solidFill>
                <a:latin typeface="Helvetica" pitchFamily="34" charset="0"/>
              </a:rPr>
              <a:t>Το μάθημα χρειάζεται</a:t>
            </a:r>
          </a:p>
          <a:p>
            <a:pPr eaLnBrk="1" hangingPunct="1">
              <a:defRPr/>
            </a:pPr>
            <a:r>
              <a:rPr lang="el-GR" sz="1800" dirty="0">
                <a:latin typeface="Helvetica" pitchFamily="34" charset="0"/>
              </a:rPr>
              <a:t>Βασική κατανόηση θεωρίας επεξεργασία σημάτων </a:t>
            </a:r>
          </a:p>
          <a:p>
            <a:pPr eaLnBrk="1" hangingPunct="1">
              <a:defRPr/>
            </a:pPr>
            <a:r>
              <a:rPr lang="el-GR" sz="1800" dirty="0">
                <a:latin typeface="Helvetica" pitchFamily="34" charset="0"/>
              </a:rPr>
              <a:t>Βασικές γνώσεις προγραμματισμού σε κάποια γλώσσα </a:t>
            </a:r>
          </a:p>
          <a:p>
            <a:pPr eaLnBrk="1" hangingPunct="1">
              <a:defRPr/>
            </a:pPr>
            <a:r>
              <a:rPr lang="el-GR" sz="1800" dirty="0">
                <a:latin typeface="Helvetica" pitchFamily="34" charset="0"/>
              </a:rPr>
              <a:t>Φαντασία, όρεξη για πειραματισμό και διασκέδαση </a:t>
            </a:r>
            <a:endParaRPr lang="en-US" sz="1800" dirty="0">
              <a:latin typeface="Helvetica" pitchFamily="34" charset="0"/>
            </a:endParaRPr>
          </a:p>
          <a:p>
            <a:pPr eaLnBrk="1" hangingPunct="1">
              <a:defRPr/>
            </a:pPr>
            <a:endParaRPr lang="en-US" sz="1800" dirty="0">
              <a:latin typeface="Helvetica" pitchFamily="34" charset="0"/>
            </a:endParaRPr>
          </a:p>
          <a:p>
            <a:pPr eaLnBrk="1" hangingPunct="1">
              <a:buFont typeface="Wingdings" pitchFamily="2" charset="2"/>
              <a:buNone/>
              <a:defRPr/>
            </a:pPr>
            <a:r>
              <a:rPr lang="el-GR" sz="1800" dirty="0">
                <a:solidFill>
                  <a:srgbClr val="FFFF66"/>
                </a:solidFill>
                <a:latin typeface="Helvetica" pitchFamily="34" charset="0"/>
              </a:rPr>
              <a:t>Τι δεν απαιτείται</a:t>
            </a:r>
          </a:p>
          <a:p>
            <a:pPr eaLnBrk="1" hangingPunct="1">
              <a:defRPr/>
            </a:pPr>
            <a:r>
              <a:rPr lang="el-GR" sz="1800" dirty="0">
                <a:latin typeface="Helvetica" pitchFamily="34" charset="0"/>
              </a:rPr>
              <a:t>Γνώση αλγορίθμων για επεξεργασία Ομιλίας</a:t>
            </a:r>
          </a:p>
          <a:p>
            <a:pPr eaLnBrk="1" hangingPunct="1">
              <a:defRPr/>
            </a:pPr>
            <a:r>
              <a:rPr lang="el-GR" sz="1800" dirty="0">
                <a:latin typeface="Helvetica" pitchFamily="34" charset="0"/>
              </a:rPr>
              <a:t>Γνώση </a:t>
            </a:r>
            <a:r>
              <a:rPr lang="en-US" sz="1800" dirty="0">
                <a:latin typeface="Helvetica" pitchFamily="34" charset="0"/>
              </a:rPr>
              <a:t>Matlab</a:t>
            </a:r>
            <a:endParaRPr lang="el-GR" sz="1800" dirty="0">
              <a:latin typeface="Helvetica" pitchFamily="34" charset="0"/>
            </a:endParaRPr>
          </a:p>
          <a:p>
            <a:pPr eaLnBrk="1" hangingPunct="1">
              <a:buFont typeface="Wingdings" pitchFamily="2" charset="2"/>
              <a:buNone/>
              <a:defRPr/>
            </a:pPr>
            <a:r>
              <a:rPr lang="el-GR" sz="1800" dirty="0">
                <a:solidFill>
                  <a:srgbClr val="FFFF66"/>
                </a:solidFill>
                <a:latin typeface="Helvetica" pitchFamily="34" charset="0"/>
              </a:rPr>
              <a:t> (θα τα γνωρίσουμε όλα στην πορεία)</a:t>
            </a:r>
          </a:p>
          <a:p>
            <a:pPr eaLnBrk="1" hangingPunct="1">
              <a:buFont typeface="Wingdings" pitchFamily="2" charset="2"/>
              <a:buNone/>
              <a:defRPr/>
            </a:pPr>
            <a:r>
              <a:rPr lang="el-GR" sz="1800" dirty="0">
                <a:solidFill>
                  <a:srgbClr val="FFFF66"/>
                </a:solidFill>
                <a:latin typeface="Helvetica" pitchFamily="34" charset="0"/>
              </a:rPr>
              <a:t> </a:t>
            </a:r>
          </a:p>
          <a:p>
            <a:pPr eaLnBrk="1" hangingPunct="1">
              <a:buFont typeface="Wingdings" pitchFamily="2" charset="2"/>
              <a:buNone/>
              <a:defRPr/>
            </a:pPr>
            <a:endParaRPr lang="el-GR" sz="1800" dirty="0">
              <a:solidFill>
                <a:srgbClr val="FFFF66"/>
              </a:solidFill>
              <a:latin typeface="Helvetica"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defRPr/>
            </a:pPr>
            <a:r>
              <a:rPr lang="el-GR" dirty="0">
                <a:solidFill>
                  <a:srgbClr val="FFFF66"/>
                </a:solidFill>
              </a:rPr>
              <a:t>Τι θα δούμε, αναλυτικότερα</a:t>
            </a:r>
          </a:p>
        </p:txBody>
      </p:sp>
      <p:sp>
        <p:nvSpPr>
          <p:cNvPr id="23555" name="Rectangle 3"/>
          <p:cNvSpPr>
            <a:spLocks noGrp="1" noChangeArrowheads="1"/>
          </p:cNvSpPr>
          <p:nvPr>
            <p:ph type="body" idx="1"/>
          </p:nvPr>
        </p:nvSpPr>
        <p:spPr/>
        <p:txBody>
          <a:bodyPr/>
          <a:lstStyle/>
          <a:p>
            <a:pPr eaLnBrk="1" hangingPunct="1">
              <a:buFont typeface="Wingdings" pitchFamily="2" charset="2"/>
              <a:buNone/>
              <a:defRPr/>
            </a:pPr>
            <a:r>
              <a:rPr lang="el-GR" sz="1800" dirty="0">
                <a:solidFill>
                  <a:srgbClr val="FFFF66"/>
                </a:solidFill>
                <a:latin typeface="Helvetica" pitchFamily="34" charset="0"/>
              </a:rPr>
              <a:t>Στο εξάμηνο αυτό θα δούμε</a:t>
            </a:r>
          </a:p>
          <a:p>
            <a:pPr eaLnBrk="1" hangingPunct="1">
              <a:defRPr/>
            </a:pPr>
            <a:r>
              <a:rPr lang="el-GR" sz="1800" dirty="0">
                <a:latin typeface="Helvetica" pitchFamily="34" charset="0"/>
              </a:rPr>
              <a:t>Εισαγωγή: τι είναι η Επεξεργασία Ομιλίας, πως εξελίχθηκε, η σημασία της, σε ποιο στάδιο βρισκόμαστε τώρα, μερικές εφαρμογές</a:t>
            </a:r>
          </a:p>
          <a:p>
            <a:pPr eaLnBrk="1" hangingPunct="1">
              <a:defRPr/>
            </a:pPr>
            <a:r>
              <a:rPr lang="el-GR" sz="1800" dirty="0">
                <a:latin typeface="Helvetica" pitchFamily="34" charset="0"/>
              </a:rPr>
              <a:t>Βασικές αρχές επεξεργασίας σημάτων, μετασχηματισμός </a:t>
            </a:r>
            <a:r>
              <a:rPr lang="en-US" sz="1800" dirty="0">
                <a:latin typeface="Helvetica" pitchFamily="34" charset="0"/>
              </a:rPr>
              <a:t>Fourier, </a:t>
            </a:r>
            <a:r>
              <a:rPr lang="el-GR" sz="1800" dirty="0">
                <a:latin typeface="Helvetica" pitchFamily="34" charset="0"/>
              </a:rPr>
              <a:t>φίλτρα βελτίωσης σημάτων, αφαίρεσης θορύβου.</a:t>
            </a:r>
          </a:p>
          <a:p>
            <a:pPr eaLnBrk="1" hangingPunct="1">
              <a:defRPr/>
            </a:pPr>
            <a:r>
              <a:rPr lang="el-GR" sz="1800" dirty="0">
                <a:latin typeface="Helvetica" pitchFamily="34" charset="0"/>
              </a:rPr>
              <a:t>Μηχανισμός παραγωγής και αντίληψης ομιλίας από τον άνθρωπο.</a:t>
            </a:r>
          </a:p>
          <a:p>
            <a:pPr eaLnBrk="1" hangingPunct="1">
              <a:defRPr/>
            </a:pPr>
            <a:r>
              <a:rPr lang="el-GR" sz="1800" dirty="0">
                <a:latin typeface="Helvetica" pitchFamily="34" charset="0"/>
              </a:rPr>
              <a:t>Δειγματοληψία και προεπεξεργασία σημάτων ομιλίας.</a:t>
            </a:r>
          </a:p>
          <a:p>
            <a:pPr eaLnBrk="1" hangingPunct="1">
              <a:defRPr/>
            </a:pPr>
            <a:r>
              <a:rPr lang="el-GR" sz="1800" dirty="0">
                <a:latin typeface="Helvetica" pitchFamily="34" charset="0"/>
              </a:rPr>
              <a:t>Παραμετροποίηση ομιλίας – πως κρατάμε μόνο την πληροφορία που χρειάζεται από το σήμα της ομιλίας </a:t>
            </a:r>
          </a:p>
          <a:p>
            <a:pPr eaLnBrk="1" hangingPunct="1">
              <a:defRPr/>
            </a:pPr>
            <a:r>
              <a:rPr lang="el-GR" sz="1800" dirty="0">
                <a:latin typeface="Helvetica" pitchFamily="34" charset="0"/>
              </a:rPr>
              <a:t>Αναγνώριση ομιλίας – πως μπορεί ο υπολογιστής να κατανοήσει την ανθρώπινη ομιλία</a:t>
            </a:r>
          </a:p>
          <a:p>
            <a:pPr eaLnBrk="1" hangingPunct="1">
              <a:defRPr/>
            </a:pPr>
            <a:r>
              <a:rPr lang="el-GR" sz="1800" dirty="0">
                <a:latin typeface="Helvetica" pitchFamily="34" charset="0"/>
              </a:rPr>
              <a:t>Σύνθεση ομιλίας από υπολογιστή</a:t>
            </a:r>
          </a:p>
          <a:p>
            <a:pPr eaLnBrk="1" hangingPunct="1">
              <a:defRPr/>
            </a:pPr>
            <a:r>
              <a:rPr lang="el-GR" sz="1800" dirty="0">
                <a:latin typeface="Helvetica" pitchFamily="34" charset="0"/>
              </a:rPr>
              <a:t>Εφαρμογές της Επεξεργασίας ομιλίας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additive="base">
                                        <p:cTn id="7" dur="500" fill="hold"/>
                                        <p:tgtEl>
                                          <p:spTgt spid="2355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500" fill="hold"/>
                                        <p:tgtEl>
                                          <p:spTgt spid="2355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anim calcmode="lin" valueType="num">
                                      <p:cBhvr additive="base">
                                        <p:cTn id="25" dur="500" fill="hold"/>
                                        <p:tgtEl>
                                          <p:spTgt spid="2355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3555">
                                            <p:txEl>
                                              <p:pRg st="5" end="5"/>
                                            </p:txEl>
                                          </p:spTgt>
                                        </p:tgtEl>
                                        <p:attrNameLst>
                                          <p:attrName>style.visibility</p:attrName>
                                        </p:attrNameLst>
                                      </p:cBhvr>
                                      <p:to>
                                        <p:strVal val="visible"/>
                                      </p:to>
                                    </p:set>
                                    <p:anim calcmode="lin" valueType="num">
                                      <p:cBhvr additive="base">
                                        <p:cTn id="31" dur="500" fill="hold"/>
                                        <p:tgtEl>
                                          <p:spTgt spid="2355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5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 calcmode="lin" valueType="num">
                                      <p:cBhvr additive="base">
                                        <p:cTn id="37" dur="500" fill="hold"/>
                                        <p:tgtEl>
                                          <p:spTgt spid="2355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5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3555">
                                            <p:txEl>
                                              <p:pRg st="7" end="7"/>
                                            </p:txEl>
                                          </p:spTgt>
                                        </p:tgtEl>
                                        <p:attrNameLst>
                                          <p:attrName>style.visibility</p:attrName>
                                        </p:attrNameLst>
                                      </p:cBhvr>
                                      <p:to>
                                        <p:strVal val="visible"/>
                                      </p:to>
                                    </p:set>
                                    <p:anim calcmode="lin" valueType="num">
                                      <p:cBhvr additive="base">
                                        <p:cTn id="43" dur="500" fill="hold"/>
                                        <p:tgtEl>
                                          <p:spTgt spid="2355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5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3555">
                                            <p:txEl>
                                              <p:pRg st="8" end="8"/>
                                            </p:txEl>
                                          </p:spTgt>
                                        </p:tgtEl>
                                        <p:attrNameLst>
                                          <p:attrName>style.visibility</p:attrName>
                                        </p:attrNameLst>
                                      </p:cBhvr>
                                      <p:to>
                                        <p:strVal val="visible"/>
                                      </p:to>
                                    </p:set>
                                    <p:anim calcmode="lin" valueType="num">
                                      <p:cBhvr additive="base">
                                        <p:cTn id="49" dur="500" fill="hold"/>
                                        <p:tgtEl>
                                          <p:spTgt spid="2355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5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defRPr/>
            </a:pPr>
            <a:r>
              <a:rPr lang="el-GR" dirty="0">
                <a:solidFill>
                  <a:srgbClr val="FFFF66"/>
                </a:solidFill>
              </a:rPr>
              <a:t>Τι είναι η «Επεξεργασία Ομιλίας»</a:t>
            </a:r>
          </a:p>
        </p:txBody>
      </p:sp>
      <p:sp>
        <p:nvSpPr>
          <p:cNvPr id="73731" name="Rectangle 3"/>
          <p:cNvSpPr>
            <a:spLocks noGrp="1" noChangeArrowheads="1"/>
          </p:cNvSpPr>
          <p:nvPr>
            <p:ph type="body" idx="1"/>
          </p:nvPr>
        </p:nvSpPr>
        <p:spPr>
          <a:xfrm>
            <a:off x="409575" y="2847975"/>
            <a:ext cx="8229600" cy="1397000"/>
          </a:xfrm>
        </p:spPr>
        <p:txBody>
          <a:bodyPr/>
          <a:lstStyle/>
          <a:p>
            <a:pPr marL="0" indent="0" eaLnBrk="1" hangingPunct="1">
              <a:buNone/>
              <a:defRPr/>
            </a:pPr>
            <a:endParaRPr lang="el-GR" sz="2000" dirty="0">
              <a:solidFill>
                <a:srgbClr val="FFFF66"/>
              </a:solidFill>
              <a:latin typeface="Helvetica" pitchFamily="34" charset="0"/>
            </a:endParaRPr>
          </a:p>
          <a:p>
            <a:pPr marL="0" indent="0" eaLnBrk="1" hangingPunct="1">
              <a:buNone/>
              <a:defRPr/>
            </a:pPr>
            <a:endParaRPr lang="el-GR" sz="2000" dirty="0">
              <a:solidFill>
                <a:srgbClr val="FFFF66"/>
              </a:solidFill>
              <a:latin typeface="Helvetica" pitchFamily="34" charset="0"/>
            </a:endParaRPr>
          </a:p>
        </p:txBody>
      </p:sp>
      <p:sp>
        <p:nvSpPr>
          <p:cNvPr id="73733" name="Rectangle 5"/>
          <p:cNvSpPr>
            <a:spLocks noChangeArrowheads="1"/>
          </p:cNvSpPr>
          <p:nvPr/>
        </p:nvSpPr>
        <p:spPr bwMode="auto">
          <a:xfrm>
            <a:off x="457200" y="1600205"/>
            <a:ext cx="8229600" cy="3078163"/>
          </a:xfrm>
          <a:prstGeom prst="rect">
            <a:avLst/>
          </a:prstGeom>
          <a:noFill/>
          <a:ln w="9525">
            <a:noFill/>
            <a:miter lim="800000"/>
            <a:headEnd/>
            <a:tailEnd/>
          </a:ln>
          <a:effectLst/>
        </p:spPr>
        <p:txBody>
          <a:bodyPr/>
          <a:lstStyle/>
          <a:p>
            <a:pPr marL="342891" indent="-342891">
              <a:spcBef>
                <a:spcPct val="20000"/>
              </a:spcBef>
              <a:buClr>
                <a:schemeClr val="hlink"/>
              </a:buClr>
              <a:buSzPct val="70000"/>
              <a:defRPr/>
            </a:pPr>
            <a:r>
              <a:rPr lang="el-GR" dirty="0">
                <a:solidFill>
                  <a:srgbClr val="FFFF66"/>
                </a:solidFill>
                <a:effectLst>
                  <a:outerShdw blurRad="38100" dist="38100" dir="2700000" algn="tl">
                    <a:srgbClr val="000000"/>
                  </a:outerShdw>
                </a:effectLst>
                <a:latin typeface="Helvetica" pitchFamily="34" charset="0"/>
              </a:rPr>
              <a:t>Ένας γενικός όρος που περιλαμβάνει μια ομάδα μεθόδων που έχει ως σκοπό</a:t>
            </a:r>
          </a:p>
          <a:p>
            <a:pPr marL="342891" indent="-342891">
              <a:spcBef>
                <a:spcPct val="20000"/>
              </a:spcBef>
              <a:buClr>
                <a:schemeClr val="hlink"/>
              </a:buClr>
              <a:buSzPct val="70000"/>
              <a:buFont typeface="Wingdings" pitchFamily="2" charset="2"/>
              <a:buChar char="n"/>
              <a:defRPr/>
            </a:pPr>
            <a:r>
              <a:rPr lang="el-GR" dirty="0">
                <a:solidFill>
                  <a:srgbClr val="FFFF66"/>
                </a:solidFill>
                <a:effectLst>
                  <a:outerShdw blurRad="38100" dist="38100" dir="2700000" algn="tl">
                    <a:srgbClr val="000000"/>
                  </a:outerShdw>
                </a:effectLst>
                <a:latin typeface="Helvetica" pitchFamily="34" charset="0"/>
              </a:rPr>
              <a:t>Την βελτίωση του σήματος ομιλίας: </a:t>
            </a:r>
            <a:r>
              <a:rPr lang="el-GR" dirty="0">
                <a:effectLst>
                  <a:outerShdw blurRad="38100" dist="38100" dir="2700000" algn="tl">
                    <a:srgbClr val="000000"/>
                  </a:outerShdw>
                </a:effectLst>
                <a:latin typeface="Helvetica" pitchFamily="34" charset="0"/>
              </a:rPr>
              <a:t>αφαίρεση θορύβου, παραμορφώσεων </a:t>
            </a:r>
          </a:p>
          <a:p>
            <a:pPr marL="342891" indent="-342891">
              <a:spcBef>
                <a:spcPct val="20000"/>
              </a:spcBef>
              <a:buClr>
                <a:schemeClr val="hlink"/>
              </a:buClr>
              <a:buSzPct val="70000"/>
              <a:buFont typeface="Wingdings" pitchFamily="2" charset="2"/>
              <a:buChar char="n"/>
              <a:defRPr/>
            </a:pPr>
            <a:r>
              <a:rPr lang="el-GR" dirty="0">
                <a:solidFill>
                  <a:srgbClr val="FFFF66"/>
                </a:solidFill>
                <a:effectLst>
                  <a:outerShdw blurRad="38100" dist="38100" dir="2700000" algn="tl">
                    <a:srgbClr val="000000"/>
                  </a:outerShdw>
                </a:effectLst>
                <a:latin typeface="Helvetica" pitchFamily="34" charset="0"/>
              </a:rPr>
              <a:t>Την αναγνώριση ομιλίας: </a:t>
            </a:r>
            <a:r>
              <a:rPr lang="el-GR" dirty="0">
                <a:effectLst>
                  <a:outerShdw blurRad="38100" dist="38100" dir="2700000" algn="tl">
                    <a:srgbClr val="000000"/>
                  </a:outerShdw>
                </a:effectLst>
                <a:latin typeface="Helvetica" pitchFamily="34" charset="0"/>
              </a:rPr>
              <a:t>Τι λέει ο ομιλητής</a:t>
            </a:r>
          </a:p>
          <a:p>
            <a:pPr marL="342891" indent="-342891">
              <a:spcBef>
                <a:spcPct val="20000"/>
              </a:spcBef>
              <a:buClr>
                <a:schemeClr val="hlink"/>
              </a:buClr>
              <a:buSzPct val="70000"/>
              <a:buFont typeface="Wingdings" pitchFamily="2" charset="2"/>
              <a:buChar char="n"/>
              <a:defRPr/>
            </a:pPr>
            <a:r>
              <a:rPr lang="el-GR" dirty="0">
                <a:solidFill>
                  <a:srgbClr val="FFFF66"/>
                </a:solidFill>
                <a:effectLst>
                  <a:outerShdw blurRad="38100" dist="38100" dir="2700000" algn="tl">
                    <a:srgbClr val="000000"/>
                  </a:outerShdw>
                </a:effectLst>
                <a:latin typeface="Helvetica" pitchFamily="34" charset="0"/>
              </a:rPr>
              <a:t>Την αναγνώριση του ομιλητή: </a:t>
            </a:r>
            <a:r>
              <a:rPr lang="el-GR" dirty="0">
                <a:effectLst>
                  <a:outerShdw blurRad="38100" dist="38100" dir="2700000" algn="tl">
                    <a:srgbClr val="000000"/>
                  </a:outerShdw>
                </a:effectLst>
                <a:latin typeface="Helvetica" pitchFamily="34" charset="0"/>
              </a:rPr>
              <a:t>Ποιος είναι ο ομιλητής</a:t>
            </a:r>
          </a:p>
          <a:p>
            <a:pPr marL="342891" indent="-342891">
              <a:spcBef>
                <a:spcPct val="20000"/>
              </a:spcBef>
              <a:buClr>
                <a:schemeClr val="hlink"/>
              </a:buClr>
              <a:buSzPct val="70000"/>
              <a:buFont typeface="Wingdings" pitchFamily="2" charset="2"/>
              <a:buChar char="n"/>
              <a:defRPr/>
            </a:pPr>
            <a:r>
              <a:rPr lang="el-GR" dirty="0">
                <a:solidFill>
                  <a:srgbClr val="FFFF66"/>
                </a:solidFill>
                <a:effectLst>
                  <a:outerShdw blurRad="38100" dist="38100" dir="2700000" algn="tl">
                    <a:srgbClr val="000000"/>
                  </a:outerShdw>
                </a:effectLst>
                <a:latin typeface="Helvetica" pitchFamily="34" charset="0"/>
              </a:rPr>
              <a:t>Την κωδικοποίηση της ομιλίας: </a:t>
            </a:r>
            <a:r>
              <a:rPr lang="el-GR" dirty="0">
                <a:effectLst>
                  <a:outerShdw blurRad="38100" dist="38100" dir="2700000" algn="tl">
                    <a:srgbClr val="000000"/>
                  </a:outerShdw>
                </a:effectLst>
                <a:latin typeface="Helvetica" pitchFamily="34" charset="0"/>
              </a:rPr>
              <a:t>βέλτιστη αναπαράσταση της ομιλίας για συμπίεση/αποθήκευση/μετάδοση</a:t>
            </a:r>
            <a:endParaRPr lang="el-GR" sz="2000" dirty="0">
              <a:effectLst>
                <a:outerShdw blurRad="38100" dist="38100" dir="2700000" algn="tl">
                  <a:srgbClr val="000000"/>
                </a:outerShdw>
              </a:effectLst>
              <a:latin typeface="Helvetica" pitchFamily="34" charset="0"/>
            </a:endParaRPr>
          </a:p>
          <a:p>
            <a:pPr marL="342891" indent="-342891">
              <a:spcBef>
                <a:spcPct val="20000"/>
              </a:spcBef>
              <a:buClr>
                <a:schemeClr val="hlink"/>
              </a:buClr>
              <a:buSzPct val="70000"/>
              <a:buFont typeface="Wingdings" pitchFamily="2" charset="2"/>
              <a:buChar char="n"/>
              <a:defRPr/>
            </a:pPr>
            <a:r>
              <a:rPr lang="el-GR" dirty="0">
                <a:solidFill>
                  <a:srgbClr val="FFFF66"/>
                </a:solidFill>
                <a:effectLst>
                  <a:outerShdw blurRad="38100" dist="38100" dir="2700000" algn="tl">
                    <a:srgbClr val="000000"/>
                  </a:outerShdw>
                </a:effectLst>
                <a:latin typeface="Helvetica" pitchFamily="34" charset="0"/>
              </a:rPr>
              <a:t>Σύνθεση ομιλίας: </a:t>
            </a:r>
            <a:r>
              <a:rPr lang="el-GR" dirty="0">
                <a:effectLst>
                  <a:outerShdw blurRad="38100" dist="38100" dir="2700000" algn="tl">
                    <a:srgbClr val="000000"/>
                  </a:outerShdw>
                </a:effectLst>
                <a:latin typeface="Helvetica" pitchFamily="34" charset="0"/>
              </a:rPr>
              <a:t>Πως ο υπολογιστή μπορεί να μιλήσει με «ανθρώπινη φωνή»</a:t>
            </a:r>
            <a:endParaRPr lang="en-US" dirty="0">
              <a:effectLst>
                <a:outerShdw blurRad="38100" dist="38100" dir="2700000" algn="tl">
                  <a:srgbClr val="000000"/>
                </a:outerShdw>
              </a:effectLst>
              <a:latin typeface="Helvetica" pitchFamily="34" charset="0"/>
            </a:endParaRPr>
          </a:p>
          <a:p>
            <a:pPr marL="342891" indent="-342891">
              <a:spcBef>
                <a:spcPct val="20000"/>
              </a:spcBef>
              <a:buClr>
                <a:schemeClr val="hlink"/>
              </a:buClr>
              <a:buSzPct val="70000"/>
              <a:defRPr/>
            </a:pPr>
            <a:endParaRPr lang="en-US" dirty="0">
              <a:effectLst>
                <a:outerShdw blurRad="38100" dist="38100" dir="2700000" algn="tl">
                  <a:srgbClr val="000000"/>
                </a:outerShdw>
              </a:effectLst>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3733">
                                            <p:txEl>
                                              <p:pRg st="1" end="1"/>
                                            </p:txEl>
                                          </p:spTgt>
                                        </p:tgtEl>
                                        <p:attrNameLst>
                                          <p:attrName>style.visibility</p:attrName>
                                        </p:attrNameLst>
                                      </p:cBhvr>
                                      <p:to>
                                        <p:strVal val="visible"/>
                                      </p:to>
                                    </p:set>
                                    <p:anim calcmode="lin" valueType="num">
                                      <p:cBhvr additive="base">
                                        <p:cTn id="7" dur="500" fill="hold"/>
                                        <p:tgtEl>
                                          <p:spTgt spid="7373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73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3733">
                                            <p:txEl>
                                              <p:pRg st="2" end="2"/>
                                            </p:txEl>
                                          </p:spTgt>
                                        </p:tgtEl>
                                        <p:attrNameLst>
                                          <p:attrName>style.visibility</p:attrName>
                                        </p:attrNameLst>
                                      </p:cBhvr>
                                      <p:to>
                                        <p:strVal val="visible"/>
                                      </p:to>
                                    </p:set>
                                    <p:anim calcmode="lin" valueType="num">
                                      <p:cBhvr additive="base">
                                        <p:cTn id="13" dur="500" fill="hold"/>
                                        <p:tgtEl>
                                          <p:spTgt spid="7373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373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3733">
                                            <p:txEl>
                                              <p:pRg st="3" end="3"/>
                                            </p:txEl>
                                          </p:spTgt>
                                        </p:tgtEl>
                                        <p:attrNameLst>
                                          <p:attrName>style.visibility</p:attrName>
                                        </p:attrNameLst>
                                      </p:cBhvr>
                                      <p:to>
                                        <p:strVal val="visible"/>
                                      </p:to>
                                    </p:set>
                                    <p:anim calcmode="lin" valueType="num">
                                      <p:cBhvr additive="base">
                                        <p:cTn id="19" dur="500" fill="hold"/>
                                        <p:tgtEl>
                                          <p:spTgt spid="7373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373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3733">
                                            <p:txEl>
                                              <p:pRg st="4" end="4"/>
                                            </p:txEl>
                                          </p:spTgt>
                                        </p:tgtEl>
                                        <p:attrNameLst>
                                          <p:attrName>style.visibility</p:attrName>
                                        </p:attrNameLst>
                                      </p:cBhvr>
                                      <p:to>
                                        <p:strVal val="visible"/>
                                      </p:to>
                                    </p:set>
                                    <p:anim calcmode="lin" valueType="num">
                                      <p:cBhvr additive="base">
                                        <p:cTn id="25" dur="500" fill="hold"/>
                                        <p:tgtEl>
                                          <p:spTgt spid="7373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373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3733">
                                            <p:txEl>
                                              <p:pRg st="5" end="5"/>
                                            </p:txEl>
                                          </p:spTgt>
                                        </p:tgtEl>
                                        <p:attrNameLst>
                                          <p:attrName>style.visibility</p:attrName>
                                        </p:attrNameLst>
                                      </p:cBhvr>
                                      <p:to>
                                        <p:strVal val="visible"/>
                                      </p:to>
                                    </p:set>
                                    <p:anim calcmode="lin" valueType="num">
                                      <p:cBhvr additive="base">
                                        <p:cTn id="31" dur="500" fill="hold"/>
                                        <p:tgtEl>
                                          <p:spTgt spid="7373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373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71439" y="2420939"/>
            <a:ext cx="8964612" cy="1143000"/>
          </a:xfrm>
        </p:spPr>
        <p:txBody>
          <a:bodyPr/>
          <a:lstStyle/>
          <a:p>
            <a:pPr eaLnBrk="1" hangingPunct="1">
              <a:defRPr/>
            </a:pPr>
            <a:r>
              <a:rPr lang="el-GR" sz="3200" b="0" dirty="0">
                <a:solidFill>
                  <a:srgbClr val="FFFF66"/>
                </a:solidFill>
              </a:rPr>
              <a:t>Εισαγωγή στην Επεξεργασία Ομιλίας</a:t>
            </a:r>
          </a:p>
        </p:txBody>
      </p:sp>
      <p:sp>
        <p:nvSpPr>
          <p:cNvPr id="75779" name="Rectangle 3"/>
          <p:cNvSpPr>
            <a:spLocks noGrp="1" noChangeArrowheads="1"/>
          </p:cNvSpPr>
          <p:nvPr>
            <p:ph type="body" idx="1"/>
          </p:nvPr>
        </p:nvSpPr>
        <p:spPr>
          <a:xfrm>
            <a:off x="457200" y="1600205"/>
            <a:ext cx="8229600" cy="1757363"/>
          </a:xfrm>
        </p:spPr>
        <p:txBody>
          <a:bodyPr/>
          <a:lstStyle/>
          <a:p>
            <a:pPr marL="360354" indent="-360354" eaLnBrk="1" hangingPunct="1">
              <a:buNone/>
              <a:defRPr/>
            </a:pPr>
            <a:endParaRPr lang="en-US" sz="1400" dirty="0">
              <a:solidFill>
                <a:srgbClr val="FFFF66"/>
              </a:solidFill>
              <a:latin typeface="Helvetica" pitchFamily="34" charset="0"/>
            </a:endParaRPr>
          </a:p>
          <a:p>
            <a:pPr marL="360354" indent="-360354" eaLnBrk="1" hangingPunct="1">
              <a:buNone/>
              <a:defRPr/>
            </a:pPr>
            <a:endParaRPr lang="el-GR" sz="1400" dirty="0">
              <a:solidFill>
                <a:srgbClr val="FFFF66"/>
              </a:solidFill>
              <a:latin typeface="Helvetica" pitchFamily="34" charset="0"/>
            </a:endParaRPr>
          </a:p>
        </p:txBody>
      </p:sp>
      <p:sp>
        <p:nvSpPr>
          <p:cNvPr id="23556" name="Text Box 4"/>
          <p:cNvSpPr txBox="1">
            <a:spLocks noChangeArrowheads="1"/>
          </p:cNvSpPr>
          <p:nvPr/>
        </p:nvSpPr>
        <p:spPr bwMode="auto">
          <a:xfrm>
            <a:off x="468313" y="5661029"/>
            <a:ext cx="7848600" cy="369332"/>
          </a:xfrm>
          <a:prstGeom prst="rect">
            <a:avLst/>
          </a:prstGeom>
          <a:noFill/>
          <a:ln w="9525" algn="ctr">
            <a:noFill/>
            <a:miter lim="800000"/>
            <a:headEnd/>
            <a:tailEnd/>
          </a:ln>
        </p:spPr>
        <p:txBody>
          <a:bodyPr>
            <a:spAutoFit/>
          </a:bodyPr>
          <a:lstStyle/>
          <a:p>
            <a:endParaRPr lang="el-G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defRPr/>
            </a:pPr>
            <a:r>
              <a:rPr lang="el-GR" dirty="0">
                <a:solidFill>
                  <a:srgbClr val="FFFF66"/>
                </a:solidFill>
              </a:rPr>
              <a:t>Η ανθρώπινη ομιλία</a:t>
            </a:r>
          </a:p>
        </p:txBody>
      </p:sp>
      <p:sp>
        <p:nvSpPr>
          <p:cNvPr id="76803" name="Rectangle 3"/>
          <p:cNvSpPr>
            <a:spLocks noGrp="1" noChangeArrowheads="1"/>
          </p:cNvSpPr>
          <p:nvPr>
            <p:ph type="body" idx="1"/>
          </p:nvPr>
        </p:nvSpPr>
        <p:spPr/>
        <p:txBody>
          <a:bodyPr/>
          <a:lstStyle/>
          <a:p>
            <a:pPr eaLnBrk="1" hangingPunct="1">
              <a:buFont typeface="Wingdings" pitchFamily="2" charset="2"/>
              <a:buNone/>
              <a:defRPr/>
            </a:pPr>
            <a:r>
              <a:rPr lang="el-GR" sz="1800" dirty="0">
                <a:solidFill>
                  <a:srgbClr val="FFFF66"/>
                </a:solidFill>
                <a:latin typeface="Helvetica" pitchFamily="34" charset="0"/>
              </a:rPr>
              <a:t>Δεν γνωρίζουμε την εξέλιξη της ανθρώπινης ομιλίας</a:t>
            </a:r>
          </a:p>
          <a:p>
            <a:pPr eaLnBrk="1" hangingPunct="1">
              <a:defRPr/>
            </a:pPr>
            <a:r>
              <a:rPr lang="el-GR" sz="1800" dirty="0">
                <a:latin typeface="Helvetica" pitchFamily="34" charset="0"/>
              </a:rPr>
              <a:t>Δεν υπάρχει κάποιο ζώο με «ενδιάμεση» μορφή λεκτικής επικοινωνίας </a:t>
            </a:r>
          </a:p>
          <a:p>
            <a:pPr eaLnBrk="1" hangingPunct="1">
              <a:buFont typeface="Wingdings" pitchFamily="2" charset="2"/>
              <a:buNone/>
              <a:defRPr/>
            </a:pPr>
            <a:endParaRPr lang="en-US" sz="1800" dirty="0">
              <a:latin typeface="Helvetica" pitchFamily="34" charset="0"/>
            </a:endParaRPr>
          </a:p>
          <a:p>
            <a:pPr eaLnBrk="1" hangingPunct="1">
              <a:defRPr/>
            </a:pPr>
            <a:endParaRPr lang="en-US" sz="1800" dirty="0">
              <a:latin typeface="Helvetica" pitchFamily="34" charset="0"/>
            </a:endParaRPr>
          </a:p>
          <a:p>
            <a:pPr eaLnBrk="1" hangingPunct="1">
              <a:buFont typeface="Wingdings" pitchFamily="2" charset="2"/>
              <a:buNone/>
              <a:defRPr/>
            </a:pPr>
            <a:r>
              <a:rPr lang="el-GR" sz="1800" dirty="0">
                <a:solidFill>
                  <a:srgbClr val="FFFF66"/>
                </a:solidFill>
                <a:latin typeface="Helvetica" pitchFamily="34" charset="0"/>
              </a:rPr>
              <a:t>Γνωρίζουμε όμως ότι η ανθρώπινη ομιλία είναι πολύπλοκη, και η επεξεργασία </a:t>
            </a:r>
          </a:p>
          <a:p>
            <a:pPr eaLnBrk="1" hangingPunct="1">
              <a:buFont typeface="Wingdings" pitchFamily="2" charset="2"/>
              <a:buNone/>
              <a:defRPr/>
            </a:pPr>
            <a:r>
              <a:rPr lang="el-GR" sz="1800" dirty="0">
                <a:solidFill>
                  <a:srgbClr val="FFFF66"/>
                </a:solidFill>
                <a:latin typeface="Helvetica" pitchFamily="34" charset="0"/>
              </a:rPr>
              <a:t>της ένα πρόβλημα σύνθετο!</a:t>
            </a:r>
          </a:p>
          <a:p>
            <a:pPr eaLnBrk="1" hangingPunct="1">
              <a:defRPr/>
            </a:pPr>
            <a:r>
              <a:rPr lang="el-GR" sz="1800" dirty="0">
                <a:latin typeface="Helvetica" pitchFamily="34" charset="0"/>
              </a:rPr>
              <a:t>Υπάρχουν περισσότερες από 5,000 γλώσσες στο κόσμο</a:t>
            </a:r>
          </a:p>
          <a:p>
            <a:pPr eaLnBrk="1" hangingPunct="1">
              <a:defRPr/>
            </a:pPr>
            <a:r>
              <a:rPr lang="el-GR" sz="1800" dirty="0">
                <a:latin typeface="Helvetica" pitchFamily="34" charset="0"/>
              </a:rPr>
              <a:t>Υπάρχουν περισσότερες από 7,000 διάλεκτοι!</a:t>
            </a:r>
          </a:p>
          <a:p>
            <a:pPr eaLnBrk="1" hangingPunct="1">
              <a:defRPr/>
            </a:pPr>
            <a:r>
              <a:rPr lang="el-GR" sz="1800" dirty="0">
                <a:latin typeface="Helvetica" pitchFamily="34" charset="0"/>
              </a:rPr>
              <a:t>Η ίδια φράση διαφέρει αν την πει γυναίκα, άνδρας ή παιδί</a:t>
            </a:r>
          </a:p>
          <a:p>
            <a:pPr eaLnBrk="1" hangingPunct="1">
              <a:defRPr/>
            </a:pPr>
            <a:r>
              <a:rPr lang="el-GR" sz="1800" dirty="0">
                <a:latin typeface="Helvetica" pitchFamily="34" charset="0"/>
              </a:rPr>
              <a:t>Η ίδια φράση μπορεί να διαφέρει κάθε φορά που την λέει το ίδιο άτομο</a:t>
            </a:r>
          </a:p>
          <a:p>
            <a:pPr eaLnBrk="1" hangingPunct="1">
              <a:defRPr/>
            </a:pPr>
            <a:r>
              <a:rPr lang="el-GR" sz="1800" dirty="0">
                <a:latin typeface="Helvetica" pitchFamily="34" charset="0"/>
              </a:rPr>
              <a:t>Η ίδια φράση μπορεί να διαφέρει ανάλογα με το περιβάλλον που βρίσκεται το άτομο (θόρυβος, αντίλαλος κα)</a:t>
            </a:r>
            <a:endParaRPr lang="el-GR" sz="1800" dirty="0">
              <a:solidFill>
                <a:srgbClr val="FFFF66"/>
              </a:solidFill>
              <a:latin typeface="Helvetica" pitchFamily="34" charset="0"/>
            </a:endParaRPr>
          </a:p>
          <a:p>
            <a:pPr eaLnBrk="1" hangingPunct="1">
              <a:buFont typeface="Wingdings" pitchFamily="2" charset="2"/>
              <a:buNone/>
              <a:defRPr/>
            </a:pPr>
            <a:endParaRPr lang="el-GR" sz="1800" dirty="0">
              <a:solidFill>
                <a:srgbClr val="FFFF66"/>
              </a:solidFill>
              <a:latin typeface="Helvetic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803">
                                            <p:txEl>
                                              <p:pRg st="4" end="4"/>
                                            </p:txEl>
                                          </p:spTgt>
                                        </p:tgtEl>
                                        <p:attrNameLst>
                                          <p:attrName>style.visibility</p:attrName>
                                        </p:attrNameLst>
                                      </p:cBhvr>
                                      <p:to>
                                        <p:strVal val="visible"/>
                                      </p:to>
                                    </p:set>
                                    <p:anim calcmode="lin" valueType="num">
                                      <p:cBhvr additive="base">
                                        <p:cTn id="7" dur="500" fill="hold"/>
                                        <p:tgtEl>
                                          <p:spTgt spid="7680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803">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6803">
                                            <p:txEl>
                                              <p:pRg st="5" end="5"/>
                                            </p:txEl>
                                          </p:spTgt>
                                        </p:tgtEl>
                                        <p:attrNameLst>
                                          <p:attrName>style.visibility</p:attrName>
                                        </p:attrNameLst>
                                      </p:cBhvr>
                                      <p:to>
                                        <p:strVal val="visible"/>
                                      </p:to>
                                    </p:set>
                                    <p:anim calcmode="lin" valueType="num">
                                      <p:cBhvr additive="base">
                                        <p:cTn id="11" dur="500" fill="hold"/>
                                        <p:tgtEl>
                                          <p:spTgt spid="76803">
                                            <p:txEl>
                                              <p:pRg st="5" end="5"/>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76803">
                                            <p:txEl>
                                              <p:pRg st="6" end="6"/>
                                            </p:txEl>
                                          </p:spTgt>
                                        </p:tgtEl>
                                        <p:attrNameLst>
                                          <p:attrName>style.visibility</p:attrName>
                                        </p:attrNameLst>
                                      </p:cBhvr>
                                      <p:to>
                                        <p:strVal val="visible"/>
                                      </p:to>
                                    </p:set>
                                    <p:anim calcmode="lin" valueType="num">
                                      <p:cBhvr additive="base">
                                        <p:cTn id="17" dur="500" fill="hold"/>
                                        <p:tgtEl>
                                          <p:spTgt spid="76803">
                                            <p:txEl>
                                              <p:pRg st="6" end="6"/>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8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6803">
                                            <p:txEl>
                                              <p:pRg st="7" end="7"/>
                                            </p:txEl>
                                          </p:spTgt>
                                        </p:tgtEl>
                                        <p:attrNameLst>
                                          <p:attrName>style.visibility</p:attrName>
                                        </p:attrNameLst>
                                      </p:cBhvr>
                                      <p:to>
                                        <p:strVal val="visible"/>
                                      </p:to>
                                    </p:set>
                                    <p:anim calcmode="lin" valueType="num">
                                      <p:cBhvr additive="base">
                                        <p:cTn id="23" dur="500" fill="hold"/>
                                        <p:tgtEl>
                                          <p:spTgt spid="76803">
                                            <p:txEl>
                                              <p:pRg st="7" end="7"/>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68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6803">
                                            <p:txEl>
                                              <p:pRg st="8" end="8"/>
                                            </p:txEl>
                                          </p:spTgt>
                                        </p:tgtEl>
                                        <p:attrNameLst>
                                          <p:attrName>style.visibility</p:attrName>
                                        </p:attrNameLst>
                                      </p:cBhvr>
                                      <p:to>
                                        <p:strVal val="visible"/>
                                      </p:to>
                                    </p:set>
                                    <p:anim calcmode="lin" valueType="num">
                                      <p:cBhvr additive="base">
                                        <p:cTn id="29" dur="500" fill="hold"/>
                                        <p:tgtEl>
                                          <p:spTgt spid="76803">
                                            <p:txEl>
                                              <p:pRg st="8" end="8"/>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68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76803">
                                            <p:txEl>
                                              <p:pRg st="9" end="9"/>
                                            </p:txEl>
                                          </p:spTgt>
                                        </p:tgtEl>
                                        <p:attrNameLst>
                                          <p:attrName>style.visibility</p:attrName>
                                        </p:attrNameLst>
                                      </p:cBhvr>
                                      <p:to>
                                        <p:strVal val="visible"/>
                                      </p:to>
                                    </p:set>
                                    <p:anim calcmode="lin" valueType="num">
                                      <p:cBhvr additive="base">
                                        <p:cTn id="35" dur="500" fill="hold"/>
                                        <p:tgtEl>
                                          <p:spTgt spid="76803">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680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76803">
                                            <p:txEl>
                                              <p:pRg st="10" end="10"/>
                                            </p:txEl>
                                          </p:spTgt>
                                        </p:tgtEl>
                                        <p:attrNameLst>
                                          <p:attrName>style.visibility</p:attrName>
                                        </p:attrNameLst>
                                      </p:cBhvr>
                                      <p:to>
                                        <p:strVal val="visible"/>
                                      </p:to>
                                    </p:set>
                                    <p:anim calcmode="lin" valueType="num">
                                      <p:cBhvr additive="base">
                                        <p:cTn id="41" dur="500" fill="hold"/>
                                        <p:tgtEl>
                                          <p:spTgt spid="76803">
                                            <p:txEl>
                                              <p:pRg st="10" end="1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680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457200" y="17463"/>
            <a:ext cx="8229600" cy="1143000"/>
          </a:xfrm>
        </p:spPr>
        <p:txBody>
          <a:bodyPr/>
          <a:lstStyle/>
          <a:p>
            <a:pPr eaLnBrk="1" hangingPunct="1">
              <a:defRPr/>
            </a:pPr>
            <a:r>
              <a:rPr lang="el-GR" dirty="0">
                <a:solidFill>
                  <a:srgbClr val="FFFF66"/>
                </a:solidFill>
              </a:rPr>
              <a:t>Η ανάπτυξη της ομιλίας στον άνθρωπο</a:t>
            </a:r>
          </a:p>
        </p:txBody>
      </p:sp>
      <p:sp>
        <p:nvSpPr>
          <p:cNvPr id="77827" name="Rectangle 3"/>
          <p:cNvSpPr>
            <a:spLocks noGrp="1" noChangeArrowheads="1"/>
          </p:cNvSpPr>
          <p:nvPr>
            <p:ph type="body" idx="1"/>
          </p:nvPr>
        </p:nvSpPr>
        <p:spPr>
          <a:xfrm>
            <a:off x="447675" y="1095380"/>
            <a:ext cx="8229600" cy="4830763"/>
          </a:xfrm>
        </p:spPr>
        <p:txBody>
          <a:bodyPr/>
          <a:lstStyle/>
          <a:p>
            <a:pPr eaLnBrk="1" hangingPunct="1">
              <a:lnSpc>
                <a:spcPct val="80000"/>
              </a:lnSpc>
              <a:buFont typeface="Wingdings" pitchFamily="2" charset="2"/>
              <a:buNone/>
              <a:defRPr/>
            </a:pPr>
            <a:r>
              <a:rPr lang="el-GR" sz="1800" dirty="0">
                <a:solidFill>
                  <a:srgbClr val="FFFF66"/>
                </a:solidFill>
                <a:latin typeface="Arial" charset="0"/>
              </a:rPr>
              <a:t>Κυριότεροι σταθμοί στην εξέλιξη της ομιλίας στη ζωή ενός ατόμου</a:t>
            </a:r>
          </a:p>
          <a:p>
            <a:pPr eaLnBrk="1" hangingPunct="1">
              <a:lnSpc>
                <a:spcPct val="80000"/>
              </a:lnSpc>
              <a:defRPr/>
            </a:pPr>
            <a:r>
              <a:rPr lang="el-GR" altLang="zh-CN" sz="1600" dirty="0">
                <a:latin typeface="Arial" charset="0"/>
              </a:rPr>
              <a:t>7 ημερών το βρέφος μπορεί να ξεχωρίσει την φωνή της μητέρας του</a:t>
            </a:r>
            <a:r>
              <a:rPr lang="en-US" altLang="zh-CN" sz="1600" dirty="0">
                <a:latin typeface="Arial" charset="0"/>
                <a:ea typeface="宋体" charset="-122"/>
              </a:rPr>
              <a:t>.</a:t>
            </a:r>
          </a:p>
          <a:p>
            <a:pPr eaLnBrk="1" hangingPunct="1">
              <a:lnSpc>
                <a:spcPct val="80000"/>
              </a:lnSpc>
              <a:defRPr/>
            </a:pPr>
            <a:r>
              <a:rPr lang="el-GR" altLang="zh-CN" sz="1600" dirty="0">
                <a:solidFill>
                  <a:srgbClr val="FF9933"/>
                </a:solidFill>
                <a:latin typeface="Arial" charset="0"/>
              </a:rPr>
              <a:t>14 ημερών το βρέφος μπορεί να ξεχωρίσει την φωνή του πατέρα του.</a:t>
            </a:r>
            <a:endParaRPr lang="en-US" altLang="zh-CN" sz="1600" dirty="0">
              <a:solidFill>
                <a:srgbClr val="FF9933"/>
              </a:solidFill>
              <a:latin typeface="Arial" charset="0"/>
              <a:ea typeface="宋体" charset="-122"/>
            </a:endParaRPr>
          </a:p>
          <a:p>
            <a:pPr eaLnBrk="1" hangingPunct="1">
              <a:lnSpc>
                <a:spcPct val="80000"/>
              </a:lnSpc>
              <a:defRPr/>
            </a:pPr>
            <a:r>
              <a:rPr lang="el-GR" altLang="zh-CN" sz="1600" dirty="0">
                <a:latin typeface="Arial" charset="0"/>
              </a:rPr>
              <a:t>3 μηνών το βρέφος μπορεί να κάνει ήχους «φωνήεντων»</a:t>
            </a:r>
            <a:r>
              <a:rPr lang="en-US" altLang="zh-CN" sz="1600" dirty="0">
                <a:latin typeface="Arial" charset="0"/>
                <a:ea typeface="宋体" charset="-122"/>
              </a:rPr>
              <a:t>.</a:t>
            </a:r>
          </a:p>
          <a:p>
            <a:pPr eaLnBrk="1" hangingPunct="1">
              <a:lnSpc>
                <a:spcPct val="80000"/>
              </a:lnSpc>
              <a:defRPr/>
            </a:pPr>
            <a:r>
              <a:rPr lang="el-GR" altLang="zh-CN" sz="1600" dirty="0">
                <a:solidFill>
                  <a:srgbClr val="FF9933"/>
                </a:solidFill>
                <a:latin typeface="Arial" charset="0"/>
              </a:rPr>
              <a:t>6-8 μηνών το βρέφος μπορεί να προσθέσει σύμφωνα και να πει «μαμά» ή «μπαμπά»</a:t>
            </a:r>
            <a:r>
              <a:rPr lang="el-GR" altLang="zh-CN" sz="1600" dirty="0">
                <a:latin typeface="Arial" charset="0"/>
              </a:rPr>
              <a:t> </a:t>
            </a:r>
          </a:p>
          <a:p>
            <a:pPr eaLnBrk="1" hangingPunct="1">
              <a:lnSpc>
                <a:spcPct val="80000"/>
              </a:lnSpc>
              <a:defRPr/>
            </a:pPr>
            <a:r>
              <a:rPr lang="el-GR" altLang="zh-CN" sz="1600" dirty="0">
                <a:latin typeface="Arial" charset="0"/>
              </a:rPr>
              <a:t>Ενός χρόνου το βρέφος συνδέει τις λέξεις «μαμά» ή «μπαμπά» με το σωστό άτομο και μπορεί να αντιδράσει σε απλές εντολές («δώσε μου αυτό»)</a:t>
            </a:r>
            <a:endParaRPr lang="en-US" altLang="zh-CN" sz="1600" dirty="0">
              <a:latin typeface="Arial" charset="0"/>
              <a:ea typeface="宋体" charset="-122"/>
            </a:endParaRPr>
          </a:p>
          <a:p>
            <a:pPr eaLnBrk="1" hangingPunct="1">
              <a:lnSpc>
                <a:spcPct val="80000"/>
              </a:lnSpc>
              <a:defRPr/>
            </a:pPr>
            <a:r>
              <a:rPr lang="el-GR" altLang="zh-CN" sz="1600" dirty="0">
                <a:solidFill>
                  <a:srgbClr val="FF9933"/>
                </a:solidFill>
                <a:latin typeface="Arial" charset="0"/>
              </a:rPr>
              <a:t>15 μηνών το βρέφος μπορεί να συνθέσει φωνήεντα και σύμφωνα ώστε να παράγει «ακαταλαβίστικη» ομιλία. Μπορεί να συμπεριλάβει και πραγματικές λέξεις στην «ομιλία» του.</a:t>
            </a:r>
            <a:endParaRPr lang="en-US" altLang="zh-CN" sz="1600" dirty="0">
              <a:solidFill>
                <a:srgbClr val="FF9933"/>
              </a:solidFill>
              <a:latin typeface="Arial" charset="0"/>
              <a:ea typeface="宋体" charset="-122"/>
            </a:endParaRPr>
          </a:p>
          <a:p>
            <a:pPr eaLnBrk="1" hangingPunct="1">
              <a:lnSpc>
                <a:spcPct val="80000"/>
              </a:lnSpc>
              <a:defRPr/>
            </a:pPr>
            <a:r>
              <a:rPr lang="el-GR" altLang="zh-CN" sz="1600" dirty="0">
                <a:latin typeface="Arial" charset="0"/>
              </a:rPr>
              <a:t>18 μηνών το νήπιο μπορεί να πει μερικά ουσιαστικά (μπάλα) και μερικά ονόματα. Μπορεί να κατανοεί πιο σύνθετες εντολές («πήγαινε στο δωμάτιο και φέρε την μπάλα»)</a:t>
            </a:r>
          </a:p>
          <a:p>
            <a:pPr eaLnBrk="1" hangingPunct="1">
              <a:lnSpc>
                <a:spcPct val="80000"/>
              </a:lnSpc>
              <a:defRPr/>
            </a:pPr>
            <a:r>
              <a:rPr lang="el-GR" altLang="zh-CN" sz="1600" dirty="0">
                <a:solidFill>
                  <a:srgbClr val="FF9933"/>
                </a:solidFill>
                <a:latin typeface="Arial" charset="0"/>
              </a:rPr>
              <a:t>2 χρονών το νήπιο μπορεί να συνδυάσει λέξεις παράγοντας απλές προτάσεις όπως «μαμά έλα»</a:t>
            </a:r>
            <a:r>
              <a:rPr lang="en-US" altLang="zh-CN" sz="1600" dirty="0">
                <a:solidFill>
                  <a:srgbClr val="FF9933"/>
                </a:solidFill>
                <a:latin typeface="Arial" charset="0"/>
                <a:ea typeface="宋体" charset="-122"/>
              </a:rPr>
              <a:t> </a:t>
            </a:r>
            <a:endParaRPr lang="el-GR" altLang="zh-CN" sz="1600" dirty="0">
              <a:solidFill>
                <a:srgbClr val="FF9933"/>
              </a:solidFill>
              <a:latin typeface="Arial" charset="0"/>
            </a:endParaRPr>
          </a:p>
          <a:p>
            <a:pPr eaLnBrk="1" hangingPunct="1">
              <a:lnSpc>
                <a:spcPct val="80000"/>
              </a:lnSpc>
              <a:defRPr/>
            </a:pPr>
            <a:r>
              <a:rPr lang="el-GR" altLang="zh-CN" sz="1600" dirty="0">
                <a:latin typeface="Arial" charset="0"/>
              </a:rPr>
              <a:t>3 χρονών το παιδί μπορεί να χρησιμοποιήσει προτάσεις δύο με τεσσάρων λέξεων, να ακολουθήσει απλές οδηγίες και να επαναλάβει λέξεις που ακούει σε συζητήσεις</a:t>
            </a:r>
          </a:p>
          <a:p>
            <a:pPr eaLnBrk="1" hangingPunct="1">
              <a:lnSpc>
                <a:spcPct val="80000"/>
              </a:lnSpc>
              <a:defRPr/>
            </a:pPr>
            <a:r>
              <a:rPr lang="el-GR" altLang="zh-CN" sz="1600" dirty="0">
                <a:solidFill>
                  <a:srgbClr val="FF9933"/>
                </a:solidFill>
                <a:latin typeface="Arial" charset="0"/>
              </a:rPr>
              <a:t>4 χρονών το παιδί μπορεί να καταλάβει τις περισσότερες προτάσεις, καταλαβαίνει σχέσεις αντικειμένων στο χώρο (πάνω από, μέσα σε), χρησιμοποιεί προτάσεις 4-5 λέξεων, μπορεί να πει το όνομα του, την ηλικία και το φύλο του. Άλλα άτομα μπορούν να καταλάβουν τι λέει.</a:t>
            </a:r>
            <a:r>
              <a:rPr lang="el-GR" sz="1600" dirty="0">
                <a:solidFill>
                  <a:srgbClr val="FFFF66"/>
                </a:solidFill>
                <a:latin typeface="Arial" charset="0"/>
              </a:rPr>
              <a:t> </a:t>
            </a:r>
          </a:p>
          <a:p>
            <a:pPr eaLnBrk="1" hangingPunct="1">
              <a:lnSpc>
                <a:spcPct val="80000"/>
              </a:lnSpc>
              <a:buFont typeface="Wingdings" pitchFamily="2" charset="2"/>
              <a:buNone/>
              <a:defRPr/>
            </a:pPr>
            <a:endParaRPr lang="el-GR" sz="1600" dirty="0">
              <a:solidFill>
                <a:srgbClr val="FFFF66"/>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additive="base">
                                        <p:cTn id="19" dur="500" fill="hold"/>
                                        <p:tgtEl>
                                          <p:spTgt spid="778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7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7827">
                                            <p:txEl>
                                              <p:pRg st="4" end="4"/>
                                            </p:txEl>
                                          </p:spTgt>
                                        </p:tgtEl>
                                        <p:attrNameLst>
                                          <p:attrName>style.visibility</p:attrName>
                                        </p:attrNameLst>
                                      </p:cBhvr>
                                      <p:to>
                                        <p:strVal val="visible"/>
                                      </p:to>
                                    </p:set>
                                    <p:anim calcmode="lin" valueType="num">
                                      <p:cBhvr additive="base">
                                        <p:cTn id="25" dur="500" fill="hold"/>
                                        <p:tgtEl>
                                          <p:spTgt spid="7782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7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7827">
                                            <p:txEl>
                                              <p:pRg st="5" end="5"/>
                                            </p:txEl>
                                          </p:spTgt>
                                        </p:tgtEl>
                                        <p:attrNameLst>
                                          <p:attrName>style.visibility</p:attrName>
                                        </p:attrNameLst>
                                      </p:cBhvr>
                                      <p:to>
                                        <p:strVal val="visible"/>
                                      </p:to>
                                    </p:set>
                                    <p:anim calcmode="lin" valueType="num">
                                      <p:cBhvr additive="base">
                                        <p:cTn id="31" dur="500" fill="hold"/>
                                        <p:tgtEl>
                                          <p:spTgt spid="7782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7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 calcmode="lin" valueType="num">
                                      <p:cBhvr additive="base">
                                        <p:cTn id="37" dur="500" fill="hold"/>
                                        <p:tgtEl>
                                          <p:spTgt spid="7782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78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77827">
                                            <p:txEl>
                                              <p:pRg st="7" end="7"/>
                                            </p:txEl>
                                          </p:spTgt>
                                        </p:tgtEl>
                                        <p:attrNameLst>
                                          <p:attrName>style.visibility</p:attrName>
                                        </p:attrNameLst>
                                      </p:cBhvr>
                                      <p:to>
                                        <p:strVal val="visible"/>
                                      </p:to>
                                    </p:set>
                                    <p:anim calcmode="lin" valueType="num">
                                      <p:cBhvr additive="base">
                                        <p:cTn id="43" dur="500" fill="hold"/>
                                        <p:tgtEl>
                                          <p:spTgt spid="77827">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78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77827">
                                            <p:txEl>
                                              <p:pRg st="8" end="8"/>
                                            </p:txEl>
                                          </p:spTgt>
                                        </p:tgtEl>
                                        <p:attrNameLst>
                                          <p:attrName>style.visibility</p:attrName>
                                        </p:attrNameLst>
                                      </p:cBhvr>
                                      <p:to>
                                        <p:strVal val="visible"/>
                                      </p:to>
                                    </p:set>
                                    <p:anim calcmode="lin" valueType="num">
                                      <p:cBhvr additive="base">
                                        <p:cTn id="49" dur="500" fill="hold"/>
                                        <p:tgtEl>
                                          <p:spTgt spid="77827">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782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77827">
                                            <p:txEl>
                                              <p:pRg st="9" end="9"/>
                                            </p:txEl>
                                          </p:spTgt>
                                        </p:tgtEl>
                                        <p:attrNameLst>
                                          <p:attrName>style.visibility</p:attrName>
                                        </p:attrNameLst>
                                      </p:cBhvr>
                                      <p:to>
                                        <p:strVal val="visible"/>
                                      </p:to>
                                    </p:set>
                                    <p:anim calcmode="lin" valueType="num">
                                      <p:cBhvr additive="base">
                                        <p:cTn id="55" dur="500" fill="hold"/>
                                        <p:tgtEl>
                                          <p:spTgt spid="77827">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782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77827">
                                            <p:txEl>
                                              <p:pRg st="10" end="10"/>
                                            </p:txEl>
                                          </p:spTgt>
                                        </p:tgtEl>
                                        <p:attrNameLst>
                                          <p:attrName>style.visibility</p:attrName>
                                        </p:attrNameLst>
                                      </p:cBhvr>
                                      <p:to>
                                        <p:strVal val="visible"/>
                                      </p:to>
                                    </p:set>
                                    <p:anim calcmode="lin" valueType="num">
                                      <p:cBhvr additive="base">
                                        <p:cTn id="61" dur="500" fill="hold"/>
                                        <p:tgtEl>
                                          <p:spTgt spid="77827">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782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eaLnBrk="1" hangingPunct="1">
              <a:defRPr/>
            </a:pPr>
            <a:r>
              <a:rPr lang="el-GR" dirty="0">
                <a:solidFill>
                  <a:srgbClr val="FFFF66"/>
                </a:solidFill>
              </a:rPr>
              <a:t>Οι εξέλιξη της επικοινωνίας με ομιλία</a:t>
            </a:r>
          </a:p>
        </p:txBody>
      </p:sp>
      <p:sp>
        <p:nvSpPr>
          <p:cNvPr id="78851"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l-GR" sz="1800" dirty="0">
                <a:solidFill>
                  <a:srgbClr val="FFFF66"/>
                </a:solidFill>
                <a:latin typeface="Helvetica" pitchFamily="34" charset="0"/>
              </a:rPr>
              <a:t>Ο άνθρωπος προσπαθεί από την αρχαιότητα να επικοινωνήσει με άλλους </a:t>
            </a:r>
          </a:p>
          <a:p>
            <a:pPr eaLnBrk="1" hangingPunct="1">
              <a:lnSpc>
                <a:spcPct val="90000"/>
              </a:lnSpc>
              <a:buFont typeface="Wingdings" pitchFamily="2" charset="2"/>
              <a:buNone/>
              <a:defRPr/>
            </a:pPr>
            <a:r>
              <a:rPr lang="el-GR" sz="1800" dirty="0">
                <a:solidFill>
                  <a:srgbClr val="FFFF66"/>
                </a:solidFill>
                <a:latin typeface="Helvetica" pitchFamily="34" charset="0"/>
              </a:rPr>
              <a:t>ανθρώπους</a:t>
            </a:r>
          </a:p>
          <a:p>
            <a:pPr eaLnBrk="1" hangingPunct="1">
              <a:lnSpc>
                <a:spcPct val="90000"/>
              </a:lnSpc>
              <a:defRPr/>
            </a:pPr>
            <a:r>
              <a:rPr lang="el-GR" sz="1800" dirty="0">
                <a:latin typeface="Helvetica" pitchFamily="34" charset="0"/>
              </a:rPr>
              <a:t>Με ομιλία</a:t>
            </a:r>
          </a:p>
          <a:p>
            <a:pPr eaLnBrk="1" hangingPunct="1">
              <a:lnSpc>
                <a:spcPct val="90000"/>
              </a:lnSpc>
              <a:defRPr/>
            </a:pPr>
            <a:r>
              <a:rPr lang="el-GR" sz="1800" dirty="0">
                <a:latin typeface="Helvetica" pitchFamily="34" charset="0"/>
              </a:rPr>
              <a:t>Με ζωγραφιές στους τοίχους σπηλαίων </a:t>
            </a:r>
          </a:p>
          <a:p>
            <a:pPr eaLnBrk="1" hangingPunct="1">
              <a:lnSpc>
                <a:spcPct val="90000"/>
              </a:lnSpc>
              <a:defRPr/>
            </a:pPr>
            <a:r>
              <a:rPr lang="el-GR" sz="1800" dirty="0">
                <a:latin typeface="Helvetica" pitchFamily="34" charset="0"/>
              </a:rPr>
              <a:t>Με γραπτό κείμενο</a:t>
            </a:r>
          </a:p>
          <a:p>
            <a:pPr eaLnBrk="1" hangingPunct="1">
              <a:lnSpc>
                <a:spcPct val="90000"/>
              </a:lnSpc>
              <a:defRPr/>
            </a:pPr>
            <a:r>
              <a:rPr lang="el-GR" sz="1800" dirty="0">
                <a:latin typeface="Helvetica" pitchFamily="34" charset="0"/>
              </a:rPr>
              <a:t>Με σήματα καπνού</a:t>
            </a:r>
          </a:p>
          <a:p>
            <a:pPr eaLnBrk="1" hangingPunct="1">
              <a:lnSpc>
                <a:spcPct val="90000"/>
              </a:lnSpc>
              <a:defRPr/>
            </a:pPr>
            <a:r>
              <a:rPr lang="el-GR" sz="1800" dirty="0">
                <a:latin typeface="Helvetica" pitchFamily="34" charset="0"/>
              </a:rPr>
              <a:t>Με φωτιές</a:t>
            </a:r>
          </a:p>
          <a:p>
            <a:pPr eaLnBrk="1" hangingPunct="1">
              <a:lnSpc>
                <a:spcPct val="90000"/>
              </a:lnSpc>
              <a:buFont typeface="Wingdings" pitchFamily="2" charset="2"/>
              <a:buNone/>
              <a:defRPr/>
            </a:pPr>
            <a:endParaRPr lang="en-US" sz="1800" dirty="0">
              <a:latin typeface="Helvetica" pitchFamily="34" charset="0"/>
            </a:endParaRPr>
          </a:p>
          <a:p>
            <a:pPr eaLnBrk="1" hangingPunct="1">
              <a:lnSpc>
                <a:spcPct val="90000"/>
              </a:lnSpc>
              <a:buFont typeface="Wingdings" pitchFamily="2" charset="2"/>
              <a:buNone/>
              <a:defRPr/>
            </a:pPr>
            <a:r>
              <a:rPr lang="el-GR" sz="1800" dirty="0">
                <a:solidFill>
                  <a:srgbClr val="FFFF66"/>
                </a:solidFill>
                <a:latin typeface="Helvetica" pitchFamily="34" charset="0"/>
              </a:rPr>
              <a:t>Η επικοινωνία με ομιλία είναι η αποδοτικότερη και πιο διαδεδομένη  </a:t>
            </a:r>
          </a:p>
          <a:p>
            <a:pPr eaLnBrk="1" hangingPunct="1">
              <a:lnSpc>
                <a:spcPct val="90000"/>
              </a:lnSpc>
              <a:buFont typeface="Wingdings" pitchFamily="2" charset="2"/>
              <a:buNone/>
              <a:defRPr/>
            </a:pPr>
            <a:r>
              <a:rPr lang="el-GR" sz="1800" dirty="0">
                <a:solidFill>
                  <a:srgbClr val="FFFF66"/>
                </a:solidFill>
                <a:latin typeface="Helvetica" pitchFamily="34" charset="0"/>
              </a:rPr>
              <a:t>μορφή επικοινωνίας μεταξύ των ανθρώπων</a:t>
            </a:r>
          </a:p>
          <a:p>
            <a:pPr eaLnBrk="1" hangingPunct="1">
              <a:lnSpc>
                <a:spcPct val="90000"/>
              </a:lnSpc>
              <a:defRPr/>
            </a:pPr>
            <a:r>
              <a:rPr lang="el-GR" sz="1800" dirty="0">
                <a:latin typeface="Helvetica" pitchFamily="34" charset="0"/>
              </a:rPr>
              <a:t>Δύσκολο να φτάσει μακριά όμως</a:t>
            </a:r>
          </a:p>
          <a:p>
            <a:pPr eaLnBrk="1" hangingPunct="1">
              <a:lnSpc>
                <a:spcPct val="90000"/>
              </a:lnSpc>
              <a:buFont typeface="Wingdings" pitchFamily="2" charset="2"/>
              <a:buNone/>
              <a:defRPr/>
            </a:pPr>
            <a:endParaRPr lang="el-GR" sz="1800" dirty="0">
              <a:latin typeface="Helvetica" pitchFamily="34" charset="0"/>
            </a:endParaRPr>
          </a:p>
          <a:p>
            <a:pPr eaLnBrk="1" hangingPunct="1">
              <a:lnSpc>
                <a:spcPct val="90000"/>
              </a:lnSpc>
              <a:buFont typeface="Wingdings" pitchFamily="2" charset="2"/>
              <a:buNone/>
              <a:defRPr/>
            </a:pPr>
            <a:r>
              <a:rPr lang="el-GR" sz="1800" dirty="0">
                <a:solidFill>
                  <a:srgbClr val="FFFF66"/>
                </a:solidFill>
                <a:latin typeface="Helvetica" pitchFamily="34" charset="0"/>
              </a:rPr>
              <a:t>  </a:t>
            </a:r>
          </a:p>
          <a:p>
            <a:pPr eaLnBrk="1" hangingPunct="1">
              <a:lnSpc>
                <a:spcPct val="90000"/>
              </a:lnSpc>
              <a:buFont typeface="Wingdings" pitchFamily="2" charset="2"/>
              <a:buNone/>
              <a:defRPr/>
            </a:pPr>
            <a:endParaRPr lang="el-GR" sz="1800" dirty="0">
              <a:solidFill>
                <a:srgbClr val="FFFF66"/>
              </a:solidFill>
              <a:latin typeface="Helvetic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851">
                                            <p:txEl>
                                              <p:pRg st="8" end="8"/>
                                            </p:txEl>
                                          </p:spTgt>
                                        </p:tgtEl>
                                        <p:attrNameLst>
                                          <p:attrName>style.visibility</p:attrName>
                                        </p:attrNameLst>
                                      </p:cBhvr>
                                      <p:to>
                                        <p:strVal val="visible"/>
                                      </p:to>
                                    </p:set>
                                    <p:anim calcmode="lin" valueType="num">
                                      <p:cBhvr additive="base">
                                        <p:cTn id="7" dur="500" fill="hold"/>
                                        <p:tgtEl>
                                          <p:spTgt spid="78851">
                                            <p:txEl>
                                              <p:pRg st="8" end="8"/>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851">
                                            <p:txEl>
                                              <p:pRg st="8" end="8"/>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851">
                                            <p:txEl>
                                              <p:pRg st="9" end="9"/>
                                            </p:txEl>
                                          </p:spTgt>
                                        </p:tgtEl>
                                        <p:attrNameLst>
                                          <p:attrName>style.visibility</p:attrName>
                                        </p:attrNameLst>
                                      </p:cBhvr>
                                      <p:to>
                                        <p:strVal val="visible"/>
                                      </p:to>
                                    </p:set>
                                    <p:anim calcmode="lin" valueType="num">
                                      <p:cBhvr additive="base">
                                        <p:cTn id="11" dur="500" fill="hold"/>
                                        <p:tgtEl>
                                          <p:spTgt spid="78851">
                                            <p:txEl>
                                              <p:pRg st="9" end="9"/>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851">
                                            <p:txEl>
                                              <p:pRg st="9" end="9"/>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8851">
                                            <p:txEl>
                                              <p:pRg st="10" end="10"/>
                                            </p:txEl>
                                          </p:spTgt>
                                        </p:tgtEl>
                                        <p:attrNameLst>
                                          <p:attrName>style.visibility</p:attrName>
                                        </p:attrNameLst>
                                      </p:cBhvr>
                                      <p:to>
                                        <p:strVal val="visible"/>
                                      </p:to>
                                    </p:set>
                                    <p:anim calcmode="lin" valueType="num">
                                      <p:cBhvr additive="base">
                                        <p:cTn id="15" dur="500" fill="hold"/>
                                        <p:tgtEl>
                                          <p:spTgt spid="78851">
                                            <p:txEl>
                                              <p:pRg st="10" end="1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885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pPr eaLnBrk="1" hangingPunct="1">
              <a:defRPr/>
            </a:pPr>
            <a:r>
              <a:rPr lang="el-GR" dirty="0">
                <a:solidFill>
                  <a:srgbClr val="FFFF66"/>
                </a:solidFill>
              </a:rPr>
              <a:t>Οι εξέλιξη της επικοινωνίας με ομιλία</a:t>
            </a:r>
          </a:p>
        </p:txBody>
      </p:sp>
      <p:sp>
        <p:nvSpPr>
          <p:cNvPr id="79875" name="Rectangle 3"/>
          <p:cNvSpPr>
            <a:spLocks noGrp="1" noChangeArrowheads="1"/>
          </p:cNvSpPr>
          <p:nvPr>
            <p:ph type="body" idx="1"/>
          </p:nvPr>
        </p:nvSpPr>
        <p:spPr>
          <a:xfrm>
            <a:off x="457200" y="1600200"/>
            <a:ext cx="8229600" cy="1201739"/>
          </a:xfrm>
        </p:spPr>
        <p:txBody>
          <a:bodyPr/>
          <a:lstStyle/>
          <a:p>
            <a:pPr eaLnBrk="1" hangingPunct="1">
              <a:lnSpc>
                <a:spcPct val="90000"/>
              </a:lnSpc>
              <a:buFont typeface="Wingdings" pitchFamily="2" charset="2"/>
              <a:buNone/>
              <a:defRPr/>
            </a:pPr>
            <a:r>
              <a:rPr lang="el-GR" sz="1800" dirty="0">
                <a:solidFill>
                  <a:srgbClr val="FFFF66"/>
                </a:solidFill>
                <a:latin typeface="Helvetica" pitchFamily="34" charset="0"/>
              </a:rPr>
              <a:t>Απόπειρες για την αποθήκευση και μεταφορά φωνής έγιναν από πολύ νωρίς</a:t>
            </a:r>
          </a:p>
          <a:p>
            <a:pPr eaLnBrk="1" hangingPunct="1">
              <a:lnSpc>
                <a:spcPct val="90000"/>
              </a:lnSpc>
              <a:defRPr/>
            </a:pPr>
            <a:r>
              <a:rPr lang="en-US" altLang="zh-CN" sz="1800" dirty="0">
                <a:latin typeface="Arial" charset="0"/>
                <a:ea typeface="宋体" charset="-122"/>
              </a:rPr>
              <a:t>Thomas Edison (1877)</a:t>
            </a:r>
            <a:endParaRPr lang="el-GR" sz="1800" dirty="0">
              <a:latin typeface="Arial" charset="0"/>
            </a:endParaRPr>
          </a:p>
          <a:p>
            <a:pPr eaLnBrk="1" hangingPunct="1">
              <a:lnSpc>
                <a:spcPct val="90000"/>
              </a:lnSpc>
              <a:buFont typeface="Wingdings" pitchFamily="2" charset="2"/>
              <a:buNone/>
              <a:defRPr/>
            </a:pPr>
            <a:endParaRPr lang="el-GR" sz="1800" dirty="0">
              <a:latin typeface="Arial" charset="0"/>
            </a:endParaRPr>
          </a:p>
          <a:p>
            <a:pPr eaLnBrk="1" hangingPunct="1">
              <a:lnSpc>
                <a:spcPct val="90000"/>
              </a:lnSpc>
              <a:buFont typeface="Wingdings" pitchFamily="2" charset="2"/>
              <a:buNone/>
              <a:defRPr/>
            </a:pPr>
            <a:endParaRPr lang="el-GR" sz="1800" dirty="0">
              <a:solidFill>
                <a:srgbClr val="FFFF66"/>
              </a:solidFill>
              <a:latin typeface="Helvetica" pitchFamily="34" charset="0"/>
            </a:endParaRPr>
          </a:p>
          <a:p>
            <a:pPr eaLnBrk="1" hangingPunct="1">
              <a:lnSpc>
                <a:spcPct val="90000"/>
              </a:lnSpc>
              <a:buFont typeface="Wingdings" pitchFamily="2" charset="2"/>
              <a:buNone/>
              <a:defRPr/>
            </a:pPr>
            <a:endParaRPr lang="el-GR" sz="1800" dirty="0">
              <a:solidFill>
                <a:srgbClr val="FFFF66"/>
              </a:solidFill>
              <a:latin typeface="Helvetica" pitchFamily="34" charset="0"/>
            </a:endParaRPr>
          </a:p>
        </p:txBody>
      </p:sp>
      <p:pic>
        <p:nvPicPr>
          <p:cNvPr id="27652" name="Picture 8" descr="428-07"/>
          <p:cNvPicPr>
            <a:picLocks noChangeAspect="1" noChangeArrowheads="1"/>
          </p:cNvPicPr>
          <p:nvPr/>
        </p:nvPicPr>
        <p:blipFill>
          <a:blip r:embed="rId2" cstate="print"/>
          <a:srcRect/>
          <a:stretch>
            <a:fillRect/>
          </a:stretch>
        </p:blipFill>
        <p:spPr bwMode="auto">
          <a:xfrm>
            <a:off x="1743081" y="2566988"/>
            <a:ext cx="5514975" cy="3473451"/>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eaLnBrk="1" hangingPunct="1">
              <a:defRPr/>
            </a:pPr>
            <a:r>
              <a:rPr lang="el-GR" dirty="0">
                <a:solidFill>
                  <a:srgbClr val="FFFF66"/>
                </a:solidFill>
              </a:rPr>
              <a:t>Οι εξέλιξη της επικοινωνίας με ομιλία</a:t>
            </a:r>
          </a:p>
        </p:txBody>
      </p:sp>
      <p:sp>
        <p:nvSpPr>
          <p:cNvPr id="80899" name="Rectangle 3"/>
          <p:cNvSpPr>
            <a:spLocks noGrp="1" noChangeArrowheads="1"/>
          </p:cNvSpPr>
          <p:nvPr>
            <p:ph type="body" idx="1"/>
          </p:nvPr>
        </p:nvSpPr>
        <p:spPr>
          <a:xfrm>
            <a:off x="457200" y="1600205"/>
            <a:ext cx="8229600" cy="3916363"/>
          </a:xfrm>
        </p:spPr>
        <p:txBody>
          <a:bodyPr/>
          <a:lstStyle/>
          <a:p>
            <a:pPr eaLnBrk="1" hangingPunct="1">
              <a:lnSpc>
                <a:spcPct val="80000"/>
              </a:lnSpc>
              <a:buFont typeface="Wingdings" pitchFamily="2" charset="2"/>
              <a:buNone/>
              <a:defRPr/>
            </a:pPr>
            <a:r>
              <a:rPr lang="el-GR" sz="1800" dirty="0">
                <a:solidFill>
                  <a:srgbClr val="FFFF66"/>
                </a:solidFill>
                <a:latin typeface="Helvetica" pitchFamily="34" charset="0"/>
              </a:rPr>
              <a:t>Όμως οι μηχανές αυτές δεν επέτρεπαν την επικοινωνία οπουδήποτε και </a:t>
            </a:r>
          </a:p>
          <a:p>
            <a:pPr eaLnBrk="1" hangingPunct="1">
              <a:lnSpc>
                <a:spcPct val="80000"/>
              </a:lnSpc>
              <a:buFont typeface="Wingdings" pitchFamily="2" charset="2"/>
              <a:buNone/>
              <a:defRPr/>
            </a:pPr>
            <a:r>
              <a:rPr lang="el-GR" sz="1800" dirty="0">
                <a:solidFill>
                  <a:srgbClr val="FFFF66"/>
                </a:solidFill>
                <a:latin typeface="Helvetica" pitchFamily="34" charset="0"/>
              </a:rPr>
              <a:t>οποτεδήποτε. Η επανάσταση έγινε με την εφεύρεση του τηλεφώνου.</a:t>
            </a:r>
          </a:p>
          <a:p>
            <a:pPr eaLnBrk="1" hangingPunct="1">
              <a:lnSpc>
                <a:spcPct val="80000"/>
              </a:lnSpc>
              <a:defRPr/>
            </a:pPr>
            <a:r>
              <a:rPr lang="el-GR" sz="1800" dirty="0">
                <a:latin typeface="Helvetica" pitchFamily="34" charset="0"/>
              </a:rPr>
              <a:t>Η εφεύρεση του τηλεφώνου έγινε από τον </a:t>
            </a:r>
            <a:r>
              <a:rPr lang="en-US" sz="1800" dirty="0">
                <a:latin typeface="Helvetica" pitchFamily="34" charset="0"/>
              </a:rPr>
              <a:t>Alexander Graham Bell </a:t>
            </a:r>
            <a:r>
              <a:rPr lang="el-GR" sz="1800" dirty="0">
                <a:latin typeface="Helvetica" pitchFamily="34" charset="0"/>
              </a:rPr>
              <a:t>το 1876</a:t>
            </a:r>
          </a:p>
          <a:p>
            <a:pPr eaLnBrk="1" hangingPunct="1">
              <a:lnSpc>
                <a:spcPct val="80000"/>
              </a:lnSpc>
              <a:defRPr/>
            </a:pPr>
            <a:r>
              <a:rPr lang="el-GR" sz="1800" dirty="0">
                <a:latin typeface="Helvetica" pitchFamily="34" charset="0"/>
              </a:rPr>
              <a:t>Η δεύτερη επανάσταση ξεκίνησε το 1973 με την εφεύρεση του κινητού τηλεφώνου από τον </a:t>
            </a:r>
            <a:r>
              <a:rPr lang="en-US" sz="1800" dirty="0">
                <a:latin typeface="Helvetica" pitchFamily="34" charset="0"/>
              </a:rPr>
              <a:t>Martin Cooper</a:t>
            </a:r>
            <a:r>
              <a:rPr lang="el-GR" sz="1800" dirty="0">
                <a:latin typeface="Helvetica" pitchFamily="34" charset="0"/>
              </a:rPr>
              <a:t> της </a:t>
            </a:r>
            <a:r>
              <a:rPr lang="en-US" sz="1800" dirty="0">
                <a:latin typeface="Helvetica" pitchFamily="34" charset="0"/>
              </a:rPr>
              <a:t>Motorola</a:t>
            </a:r>
          </a:p>
          <a:p>
            <a:pPr eaLnBrk="1" hangingPunct="1">
              <a:lnSpc>
                <a:spcPct val="80000"/>
              </a:lnSpc>
              <a:defRPr/>
            </a:pPr>
            <a:r>
              <a:rPr lang="en-US" altLang="zh-CN" sz="1800" dirty="0">
                <a:latin typeface="Helvetica" pitchFamily="34" charset="0"/>
                <a:ea typeface="宋体" charset="-122"/>
              </a:rPr>
              <a:t>H Bell Laboratories </a:t>
            </a:r>
            <a:r>
              <a:rPr lang="el-GR" altLang="zh-CN" sz="1800" dirty="0">
                <a:latin typeface="Helvetica" pitchFamily="34" charset="0"/>
              </a:rPr>
              <a:t>είχε εισάγει την ιδέα των «κυψελών» για ασύρματη επικοινωνία στα αστυνομικά αυτοκίνητα από το 1947. Η </a:t>
            </a:r>
            <a:r>
              <a:rPr lang="en-US" altLang="zh-CN" sz="1800" dirty="0">
                <a:latin typeface="Helvetica" pitchFamily="34" charset="0"/>
                <a:ea typeface="宋体" charset="-122"/>
              </a:rPr>
              <a:t>Motorola </a:t>
            </a:r>
            <a:r>
              <a:rPr lang="el-GR" altLang="zh-CN" sz="1800" dirty="0">
                <a:latin typeface="Helvetica" pitchFamily="34" charset="0"/>
              </a:rPr>
              <a:t>ήταν όμως αυτή που χρησιμοποίησε την ιδέα σε φορητές συσκευές επικοινωνίας</a:t>
            </a:r>
            <a:endParaRPr lang="en-US" altLang="zh-CN" sz="1800" dirty="0">
              <a:effectLst/>
              <a:latin typeface="Arial" charset="0"/>
              <a:ea typeface="宋体" charset="-122"/>
            </a:endParaRPr>
          </a:p>
          <a:p>
            <a:pPr eaLnBrk="1" hangingPunct="1">
              <a:lnSpc>
                <a:spcPct val="80000"/>
              </a:lnSpc>
              <a:defRPr/>
            </a:pPr>
            <a:endParaRPr lang="el-GR" sz="1800" dirty="0">
              <a:latin typeface="Arial" charset="0"/>
            </a:endParaRPr>
          </a:p>
          <a:p>
            <a:pPr eaLnBrk="1" hangingPunct="1">
              <a:lnSpc>
                <a:spcPct val="80000"/>
              </a:lnSpc>
              <a:buFont typeface="Wingdings" pitchFamily="2" charset="2"/>
              <a:buNone/>
              <a:defRPr/>
            </a:pPr>
            <a:endParaRPr lang="en-US" sz="1800" dirty="0">
              <a:latin typeface="Helvetica" pitchFamily="34" charset="0"/>
            </a:endParaRPr>
          </a:p>
          <a:p>
            <a:pPr eaLnBrk="1" hangingPunct="1">
              <a:lnSpc>
                <a:spcPct val="80000"/>
              </a:lnSpc>
              <a:defRPr/>
            </a:pPr>
            <a:endParaRPr lang="en-US" sz="1800" dirty="0">
              <a:latin typeface="Helvetica" pitchFamily="34" charset="0"/>
            </a:endParaRPr>
          </a:p>
          <a:p>
            <a:pPr eaLnBrk="1" hangingPunct="1">
              <a:lnSpc>
                <a:spcPct val="80000"/>
              </a:lnSpc>
              <a:buFont typeface="Wingdings" pitchFamily="2" charset="2"/>
              <a:buNone/>
              <a:defRPr/>
            </a:pPr>
            <a:endParaRPr lang="el-GR" sz="1800" dirty="0">
              <a:latin typeface="Helvetica" pitchFamily="34" charset="0"/>
            </a:endParaRPr>
          </a:p>
          <a:p>
            <a:pPr eaLnBrk="1" hangingPunct="1">
              <a:lnSpc>
                <a:spcPct val="80000"/>
              </a:lnSpc>
              <a:buFont typeface="Wingdings" pitchFamily="2" charset="2"/>
              <a:buNone/>
              <a:defRPr/>
            </a:pPr>
            <a:r>
              <a:rPr lang="el-GR" sz="1800" dirty="0">
                <a:solidFill>
                  <a:srgbClr val="FFFF66"/>
                </a:solidFill>
                <a:latin typeface="Helvetica" pitchFamily="34" charset="0"/>
              </a:rPr>
              <a:t>  </a:t>
            </a:r>
          </a:p>
          <a:p>
            <a:pPr eaLnBrk="1" hangingPunct="1">
              <a:lnSpc>
                <a:spcPct val="80000"/>
              </a:lnSpc>
              <a:buFont typeface="Wingdings" pitchFamily="2" charset="2"/>
              <a:buNone/>
              <a:defRPr/>
            </a:pPr>
            <a:endParaRPr lang="el-GR" sz="1800" dirty="0">
              <a:solidFill>
                <a:srgbClr val="FFFF66"/>
              </a:solidFill>
              <a:latin typeface="Helvetica" pitchFamily="34" charset="0"/>
            </a:endParaRPr>
          </a:p>
        </p:txBody>
      </p:sp>
      <p:pic>
        <p:nvPicPr>
          <p:cNvPr id="80903" name="Picture 7"/>
          <p:cNvPicPr>
            <a:picLocks noChangeAspect="1" noChangeArrowheads="1"/>
          </p:cNvPicPr>
          <p:nvPr/>
        </p:nvPicPr>
        <p:blipFill>
          <a:blip r:embed="rId2" cstate="print"/>
          <a:srcRect/>
          <a:stretch>
            <a:fillRect/>
          </a:stretch>
        </p:blipFill>
        <p:spPr bwMode="auto">
          <a:xfrm>
            <a:off x="3333755" y="4229105"/>
            <a:ext cx="3305175" cy="2181225"/>
          </a:xfrm>
          <a:prstGeom prst="rect">
            <a:avLst/>
          </a:prstGeom>
          <a:noFill/>
          <a:ln w="9525" algn="ctr">
            <a:noFill/>
            <a:miter lim="800000"/>
            <a:headEnd/>
            <a:tailEnd/>
          </a:ln>
        </p:spPr>
      </p:pic>
      <p:pic>
        <p:nvPicPr>
          <p:cNvPr id="80904" name="Picture 8"/>
          <p:cNvPicPr>
            <a:picLocks noChangeAspect="1" noChangeArrowheads="1"/>
          </p:cNvPicPr>
          <p:nvPr/>
        </p:nvPicPr>
        <p:blipFill>
          <a:blip r:embed="rId3" cstate="print"/>
          <a:srcRect/>
          <a:stretch>
            <a:fillRect/>
          </a:stretch>
        </p:blipFill>
        <p:spPr bwMode="auto">
          <a:xfrm>
            <a:off x="6813549" y="3848101"/>
            <a:ext cx="2330451" cy="3009900"/>
          </a:xfrm>
          <a:prstGeom prst="rect">
            <a:avLst/>
          </a:prstGeom>
          <a:noFill/>
          <a:ln w="9525" algn="ctr">
            <a:noFill/>
            <a:miter lim="800000"/>
            <a:headEnd/>
            <a:tailEnd/>
          </a:ln>
        </p:spPr>
      </p:pic>
      <p:sp>
        <p:nvSpPr>
          <p:cNvPr id="80905" name="AutoShape 9">
            <a:hlinkClick r:id="rId4" action="ppaction://program" highlightClick="1"/>
          </p:cNvPr>
          <p:cNvSpPr>
            <a:spLocks noChangeArrowheads="1"/>
          </p:cNvSpPr>
          <p:nvPr/>
        </p:nvSpPr>
        <p:spPr bwMode="auto">
          <a:xfrm>
            <a:off x="0" y="6410329"/>
            <a:ext cx="1314451" cy="447675"/>
          </a:xfrm>
          <a:prstGeom prst="actionButtonMovie">
            <a:avLst/>
          </a:prstGeom>
          <a:solidFill>
            <a:schemeClr val="accent1"/>
          </a:solidFill>
          <a:ln w="9525">
            <a:noFill/>
            <a:miter lim="800000"/>
            <a:headEnd/>
            <a:tailEnd/>
          </a:ln>
        </p:spPr>
        <p:txBody>
          <a:bodyPr wrap="none" anchor="ctr"/>
          <a:lstStyle/>
          <a:p>
            <a:endParaRPr lang="el-G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anim calcmode="lin" valueType="num">
                                      <p:cBhvr additive="base">
                                        <p:cTn id="7" dur="500" fill="hold"/>
                                        <p:tgtEl>
                                          <p:spTgt spid="80899">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899">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904"/>
                                        </p:tgtEl>
                                        <p:attrNameLst>
                                          <p:attrName>style.visibility</p:attrName>
                                        </p:attrNameLst>
                                      </p:cBhvr>
                                      <p:to>
                                        <p:strVal val="visible"/>
                                      </p:to>
                                    </p:set>
                                    <p:anim calcmode="lin" valueType="num">
                                      <p:cBhvr additive="base">
                                        <p:cTn id="11" dur="500" fill="hold"/>
                                        <p:tgtEl>
                                          <p:spTgt spid="80904"/>
                                        </p:tgtEl>
                                        <p:attrNameLst>
                                          <p:attrName>ppt_x</p:attrName>
                                        </p:attrNameLst>
                                      </p:cBhvr>
                                      <p:tavLst>
                                        <p:tav tm="0">
                                          <p:val>
                                            <p:strVal val="1+#ppt_w/2"/>
                                          </p:val>
                                        </p:tav>
                                        <p:tav tm="100000">
                                          <p:val>
                                            <p:strVal val="#ppt_x"/>
                                          </p:val>
                                        </p:tav>
                                      </p:tavLst>
                                    </p:anim>
                                    <p:anim calcmode="lin" valueType="num">
                                      <p:cBhvr additive="base">
                                        <p:cTn id="12" dur="500" fill="hold"/>
                                        <p:tgtEl>
                                          <p:spTgt spid="8090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0899">
                                            <p:txEl>
                                              <p:pRg st="3" end="3"/>
                                            </p:txEl>
                                          </p:spTgt>
                                        </p:tgtEl>
                                        <p:attrNameLst>
                                          <p:attrName>style.visibility</p:attrName>
                                        </p:attrNameLst>
                                      </p:cBhvr>
                                      <p:to>
                                        <p:strVal val="visible"/>
                                      </p:to>
                                    </p:set>
                                    <p:anim calcmode="lin" valueType="num">
                                      <p:cBhvr additive="base">
                                        <p:cTn id="17" dur="500" fill="hold"/>
                                        <p:tgtEl>
                                          <p:spTgt spid="8089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089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0903"/>
                                        </p:tgtEl>
                                        <p:attrNameLst>
                                          <p:attrName>style.visibility</p:attrName>
                                        </p:attrNameLst>
                                      </p:cBhvr>
                                      <p:to>
                                        <p:strVal val="visible"/>
                                      </p:to>
                                    </p:set>
                                    <p:anim calcmode="lin" valueType="num">
                                      <p:cBhvr additive="base">
                                        <p:cTn id="21" dur="500" fill="hold"/>
                                        <p:tgtEl>
                                          <p:spTgt spid="80903"/>
                                        </p:tgtEl>
                                        <p:attrNameLst>
                                          <p:attrName>ppt_x</p:attrName>
                                        </p:attrNameLst>
                                      </p:cBhvr>
                                      <p:tavLst>
                                        <p:tav tm="0">
                                          <p:val>
                                            <p:strVal val="1+#ppt_w/2"/>
                                          </p:val>
                                        </p:tav>
                                        <p:tav tm="100000">
                                          <p:val>
                                            <p:strVal val="#ppt_x"/>
                                          </p:val>
                                        </p:tav>
                                      </p:tavLst>
                                    </p:anim>
                                    <p:anim calcmode="lin" valueType="num">
                                      <p:cBhvr additive="base">
                                        <p:cTn id="22" dur="500" fill="hold"/>
                                        <p:tgtEl>
                                          <p:spTgt spid="8090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 calcmode="lin" valueType="num">
                                      <p:cBhvr additive="base">
                                        <p:cTn id="27" dur="500" fill="hold"/>
                                        <p:tgtEl>
                                          <p:spTgt spid="8089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089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80905"/>
                                        </p:tgtEl>
                                        <p:attrNameLst>
                                          <p:attrName>style.visibility</p:attrName>
                                        </p:attrNameLst>
                                      </p:cBhvr>
                                      <p:to>
                                        <p:strVal val="visible"/>
                                      </p:to>
                                    </p:set>
                                    <p:anim calcmode="lin" valueType="num">
                                      <p:cBhvr additive="base">
                                        <p:cTn id="31" dur="500" fill="hold"/>
                                        <p:tgtEl>
                                          <p:spTgt spid="80905"/>
                                        </p:tgtEl>
                                        <p:attrNameLst>
                                          <p:attrName>ppt_x</p:attrName>
                                        </p:attrNameLst>
                                      </p:cBhvr>
                                      <p:tavLst>
                                        <p:tav tm="0">
                                          <p:val>
                                            <p:strVal val="0-#ppt_w/2"/>
                                          </p:val>
                                        </p:tav>
                                        <p:tav tm="100000">
                                          <p:val>
                                            <p:strVal val="#ppt_x"/>
                                          </p:val>
                                        </p:tav>
                                      </p:tavLst>
                                    </p:anim>
                                    <p:anim calcmode="lin" valueType="num">
                                      <p:cBhvr additive="base">
                                        <p:cTn id="32" dur="500" fill="hold"/>
                                        <p:tgtEl>
                                          <p:spTgt spid="80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2951" name="Picture 7"/>
          <p:cNvPicPr>
            <a:picLocks noChangeAspect="1" noChangeArrowheads="1"/>
          </p:cNvPicPr>
          <p:nvPr/>
        </p:nvPicPr>
        <p:blipFill>
          <a:blip r:embed="rId2" cstate="print"/>
          <a:srcRect/>
          <a:stretch>
            <a:fillRect/>
          </a:stretch>
        </p:blipFill>
        <p:spPr bwMode="auto">
          <a:xfrm rot="5400000">
            <a:off x="647702" y="2144718"/>
            <a:ext cx="3181351" cy="3406775"/>
          </a:xfrm>
          <a:prstGeom prst="rect">
            <a:avLst/>
          </a:prstGeom>
          <a:noFill/>
          <a:ln w="9525">
            <a:noFill/>
            <a:miter lim="800000"/>
            <a:headEnd/>
            <a:tailEnd/>
          </a:ln>
        </p:spPr>
      </p:pic>
      <p:sp>
        <p:nvSpPr>
          <p:cNvPr id="82946" name="Rectangle 2"/>
          <p:cNvSpPr>
            <a:spLocks noGrp="1" noRot="1" noChangeArrowheads="1"/>
          </p:cNvSpPr>
          <p:nvPr>
            <p:ph type="title"/>
          </p:nvPr>
        </p:nvSpPr>
        <p:spPr/>
        <p:txBody>
          <a:bodyPr/>
          <a:lstStyle/>
          <a:p>
            <a:pPr eaLnBrk="1" hangingPunct="1">
              <a:defRPr/>
            </a:pPr>
            <a:r>
              <a:rPr lang="el-GR" dirty="0">
                <a:solidFill>
                  <a:srgbClr val="FFFF66"/>
                </a:solidFill>
              </a:rPr>
              <a:t>Αναγνώριση ομιλίας</a:t>
            </a:r>
          </a:p>
        </p:txBody>
      </p:sp>
      <p:sp>
        <p:nvSpPr>
          <p:cNvPr id="82947" name="Rectangle 3"/>
          <p:cNvSpPr>
            <a:spLocks noGrp="1" noChangeArrowheads="1"/>
          </p:cNvSpPr>
          <p:nvPr>
            <p:ph type="body" idx="1"/>
          </p:nvPr>
        </p:nvSpPr>
        <p:spPr>
          <a:xfrm>
            <a:off x="457200" y="1600205"/>
            <a:ext cx="8229600" cy="487363"/>
          </a:xfrm>
        </p:spPr>
        <p:txBody>
          <a:bodyPr/>
          <a:lstStyle/>
          <a:p>
            <a:pPr eaLnBrk="1" hangingPunct="1">
              <a:lnSpc>
                <a:spcPct val="80000"/>
              </a:lnSpc>
              <a:buFont typeface="Wingdings" pitchFamily="2" charset="2"/>
              <a:buNone/>
              <a:defRPr/>
            </a:pPr>
            <a:r>
              <a:rPr lang="el-GR" sz="1800" dirty="0">
                <a:solidFill>
                  <a:srgbClr val="FFFF66"/>
                </a:solidFill>
                <a:latin typeface="Helvetica" pitchFamily="34" charset="0"/>
              </a:rPr>
              <a:t>Το πρώτο σύστημα «αναγνώρισης» φωνής ήταν ο </a:t>
            </a:r>
            <a:r>
              <a:rPr lang="en-US" sz="1800" dirty="0">
                <a:solidFill>
                  <a:srgbClr val="FFFF66"/>
                </a:solidFill>
                <a:latin typeface="Helvetica" pitchFamily="34" charset="0"/>
              </a:rPr>
              <a:t>Radio Rex (1922).</a:t>
            </a:r>
            <a:r>
              <a:rPr lang="el-GR" sz="1800" dirty="0">
                <a:solidFill>
                  <a:srgbClr val="FFFF66"/>
                </a:solidFill>
                <a:latin typeface="Helvetica" pitchFamily="34" charset="0"/>
              </a:rPr>
              <a:t> </a:t>
            </a:r>
          </a:p>
          <a:p>
            <a:pPr eaLnBrk="1" hangingPunct="1">
              <a:lnSpc>
                <a:spcPct val="80000"/>
              </a:lnSpc>
              <a:buFont typeface="Wingdings" pitchFamily="2" charset="2"/>
              <a:buNone/>
              <a:defRPr/>
            </a:pPr>
            <a:endParaRPr lang="en-US" sz="1800" dirty="0">
              <a:latin typeface="Helvetica" pitchFamily="34" charset="0"/>
            </a:endParaRPr>
          </a:p>
          <a:p>
            <a:pPr eaLnBrk="1" hangingPunct="1">
              <a:lnSpc>
                <a:spcPct val="80000"/>
              </a:lnSpc>
              <a:defRPr/>
            </a:pPr>
            <a:endParaRPr lang="en-US" sz="1800" dirty="0">
              <a:latin typeface="Helvetica" pitchFamily="34" charset="0"/>
            </a:endParaRPr>
          </a:p>
          <a:p>
            <a:pPr eaLnBrk="1" hangingPunct="1">
              <a:lnSpc>
                <a:spcPct val="80000"/>
              </a:lnSpc>
              <a:buFont typeface="Wingdings" pitchFamily="2" charset="2"/>
              <a:buNone/>
              <a:defRPr/>
            </a:pPr>
            <a:endParaRPr lang="el-GR" sz="1800" dirty="0">
              <a:latin typeface="Helvetica" pitchFamily="34" charset="0"/>
            </a:endParaRPr>
          </a:p>
          <a:p>
            <a:pPr eaLnBrk="1" hangingPunct="1">
              <a:lnSpc>
                <a:spcPct val="80000"/>
              </a:lnSpc>
              <a:buFont typeface="Wingdings" pitchFamily="2" charset="2"/>
              <a:buNone/>
              <a:defRPr/>
            </a:pPr>
            <a:r>
              <a:rPr lang="el-GR" sz="1800" dirty="0">
                <a:solidFill>
                  <a:srgbClr val="FFFF66"/>
                </a:solidFill>
                <a:latin typeface="Helvetica" pitchFamily="34" charset="0"/>
              </a:rPr>
              <a:t>  </a:t>
            </a:r>
          </a:p>
          <a:p>
            <a:pPr eaLnBrk="1" hangingPunct="1">
              <a:lnSpc>
                <a:spcPct val="80000"/>
              </a:lnSpc>
              <a:buFont typeface="Wingdings" pitchFamily="2" charset="2"/>
              <a:buNone/>
              <a:defRPr/>
            </a:pPr>
            <a:endParaRPr lang="el-GR" sz="1800" dirty="0">
              <a:solidFill>
                <a:srgbClr val="FFFF66"/>
              </a:solidFill>
              <a:latin typeface="Helvetica" pitchFamily="34" charset="0"/>
            </a:endParaRPr>
          </a:p>
        </p:txBody>
      </p:sp>
      <p:sp>
        <p:nvSpPr>
          <p:cNvPr id="82952" name="Rectangle 8"/>
          <p:cNvSpPr>
            <a:spLocks noChangeArrowheads="1"/>
          </p:cNvSpPr>
          <p:nvPr/>
        </p:nvSpPr>
        <p:spPr bwMode="auto">
          <a:xfrm>
            <a:off x="4371980" y="2209805"/>
            <a:ext cx="4276725" cy="3916363"/>
          </a:xfrm>
          <a:prstGeom prst="rect">
            <a:avLst/>
          </a:prstGeom>
          <a:noFill/>
          <a:ln w="9525">
            <a:noFill/>
            <a:miter lim="800000"/>
            <a:headEnd/>
            <a:tailEnd/>
          </a:ln>
          <a:effectLst/>
        </p:spPr>
        <p:txBody>
          <a:bodyPr/>
          <a:lstStyle/>
          <a:p>
            <a:pPr marL="342891" indent="-342891">
              <a:lnSpc>
                <a:spcPct val="80000"/>
              </a:lnSpc>
              <a:spcBef>
                <a:spcPct val="20000"/>
              </a:spcBef>
              <a:buClr>
                <a:schemeClr val="hlink"/>
              </a:buClr>
              <a:buSzPct val="70000"/>
              <a:buFont typeface="Wingdings" pitchFamily="2" charset="2"/>
              <a:buChar char="n"/>
              <a:defRPr/>
            </a:pPr>
            <a:r>
              <a:rPr lang="en-US" dirty="0">
                <a:effectLst>
                  <a:outerShdw blurRad="38100" dist="38100" dir="2700000" algn="tl">
                    <a:srgbClr val="000000"/>
                  </a:outerShdw>
                </a:effectLst>
                <a:latin typeface="Helvetica" pitchFamily="34" charset="0"/>
              </a:rPr>
              <a:t>O Radio Rex </a:t>
            </a:r>
            <a:r>
              <a:rPr lang="el-GR" dirty="0">
                <a:effectLst>
                  <a:outerShdw blurRad="38100" dist="38100" dir="2700000" algn="tl">
                    <a:srgbClr val="000000"/>
                  </a:outerShdw>
                </a:effectLst>
                <a:latin typeface="Helvetica" pitchFamily="34" charset="0"/>
              </a:rPr>
              <a:t>προϋπήρχε των υπολογιστών κατά 20 περίπου χρόνια</a:t>
            </a:r>
          </a:p>
          <a:p>
            <a:pPr marL="342891" indent="-342891">
              <a:lnSpc>
                <a:spcPct val="80000"/>
              </a:lnSpc>
              <a:spcBef>
                <a:spcPct val="20000"/>
              </a:spcBef>
              <a:buClr>
                <a:schemeClr val="hlink"/>
              </a:buClr>
              <a:buSzPct val="70000"/>
              <a:buFont typeface="Wingdings" pitchFamily="2" charset="2"/>
              <a:buChar char="n"/>
              <a:defRPr/>
            </a:pPr>
            <a:r>
              <a:rPr lang="el-GR" altLang="zh-CN" dirty="0">
                <a:latin typeface="Arial" charset="0"/>
              </a:rPr>
              <a:t>Το καφέ σκυλάκι πεταγόταν έξω από το σπίτι του όταν άκουγε το όνομα του!</a:t>
            </a:r>
          </a:p>
          <a:p>
            <a:pPr marL="342891" indent="-342891">
              <a:lnSpc>
                <a:spcPct val="80000"/>
              </a:lnSpc>
              <a:spcBef>
                <a:spcPct val="20000"/>
              </a:spcBef>
              <a:buClr>
                <a:schemeClr val="hlink"/>
              </a:buClr>
              <a:buSzPct val="70000"/>
              <a:buFont typeface="Wingdings" pitchFamily="2" charset="2"/>
              <a:buChar char="n"/>
              <a:defRPr/>
            </a:pPr>
            <a:r>
              <a:rPr lang="el-GR" altLang="zh-CN" dirty="0">
                <a:latin typeface="Arial" charset="0"/>
              </a:rPr>
              <a:t>Ήταν συνδεδεμένο σε ένα ελατήριο που έμενε συμπιεσμένο με την βοήθεια ενός ηλεκτρομαγνήτη.</a:t>
            </a:r>
          </a:p>
          <a:p>
            <a:pPr marL="342891" indent="-342891">
              <a:lnSpc>
                <a:spcPct val="80000"/>
              </a:lnSpc>
              <a:spcBef>
                <a:spcPct val="20000"/>
              </a:spcBef>
              <a:buClr>
                <a:schemeClr val="hlink"/>
              </a:buClr>
              <a:buSzPct val="70000"/>
              <a:buFont typeface="Wingdings" pitchFamily="2" charset="2"/>
              <a:buChar char="n"/>
              <a:defRPr/>
            </a:pPr>
            <a:r>
              <a:rPr lang="el-GR" altLang="zh-CN" dirty="0">
                <a:latin typeface="Arial" charset="0"/>
              </a:rPr>
              <a:t>Ο ηλεκτρομαγνήτης ελευθέρωνε το ελατήριο και το σκυλάκι όταν «άκουγε» σήματα ακουστικής ενέργειας με συχνότητα γύρω στα 500Η</a:t>
            </a:r>
            <a:r>
              <a:rPr lang="en-US" altLang="zh-CN" dirty="0">
                <a:latin typeface="Arial" charset="0"/>
                <a:ea typeface="宋体" charset="-122"/>
              </a:rPr>
              <a:t>z</a:t>
            </a:r>
            <a:r>
              <a:rPr lang="el-GR" altLang="zh-CN" dirty="0">
                <a:latin typeface="Arial" charset="0"/>
              </a:rPr>
              <a:t> (όπως το φωνήεν «ε» στην λέξη Ρεξ!)</a:t>
            </a:r>
            <a:endParaRPr lang="en-US" altLang="zh-CN" dirty="0">
              <a:latin typeface="Arial" charset="0"/>
              <a:ea typeface="宋体" charset="-122"/>
            </a:endParaRPr>
          </a:p>
          <a:p>
            <a:pPr marL="342891" indent="-342891">
              <a:lnSpc>
                <a:spcPct val="80000"/>
              </a:lnSpc>
              <a:spcBef>
                <a:spcPct val="20000"/>
              </a:spcBef>
              <a:buClr>
                <a:schemeClr val="hlink"/>
              </a:buClr>
              <a:buSzPct val="70000"/>
              <a:defRPr/>
            </a:pPr>
            <a:r>
              <a:rPr lang="el-GR" dirty="0">
                <a:solidFill>
                  <a:srgbClr val="FFFF66"/>
                </a:solidFill>
                <a:effectLst>
                  <a:outerShdw blurRad="38100" dist="38100" dir="2700000" algn="tl">
                    <a:srgbClr val="000000"/>
                  </a:outerShdw>
                </a:effectLst>
                <a:latin typeface="Helvetica" pitchFamily="34" charset="0"/>
              </a:rPr>
              <a:t>  </a:t>
            </a:r>
          </a:p>
          <a:p>
            <a:pPr marL="342891" indent="-342891">
              <a:lnSpc>
                <a:spcPct val="80000"/>
              </a:lnSpc>
              <a:spcBef>
                <a:spcPct val="20000"/>
              </a:spcBef>
              <a:buClr>
                <a:schemeClr val="hlink"/>
              </a:buClr>
              <a:buSzPct val="70000"/>
              <a:defRPr/>
            </a:pPr>
            <a:endParaRPr lang="el-GR" dirty="0">
              <a:solidFill>
                <a:srgbClr val="FFFF66"/>
              </a:solidFill>
              <a:effectLst>
                <a:outerShdw blurRad="38100" dist="38100" dir="2700000" algn="tl">
                  <a:srgbClr val="000000"/>
                </a:outerShdw>
              </a:effectLst>
              <a:latin typeface="Helvetic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anim calcmode="lin" valueType="num">
                                      <p:cBhvr additive="base">
                                        <p:cTn id="7" dur="500" fill="hold"/>
                                        <p:tgtEl>
                                          <p:spTgt spid="82951"/>
                                        </p:tgtEl>
                                        <p:attrNameLst>
                                          <p:attrName>ppt_x</p:attrName>
                                        </p:attrNameLst>
                                      </p:cBhvr>
                                      <p:tavLst>
                                        <p:tav tm="0">
                                          <p:val>
                                            <p:strVal val="0-#ppt_w/2"/>
                                          </p:val>
                                        </p:tav>
                                        <p:tav tm="100000">
                                          <p:val>
                                            <p:strVal val="#ppt_x"/>
                                          </p:val>
                                        </p:tav>
                                      </p:tavLst>
                                    </p:anim>
                                    <p:anim calcmode="lin" valueType="num">
                                      <p:cBhvr additive="base">
                                        <p:cTn id="8" dur="500" fill="hold"/>
                                        <p:tgtEl>
                                          <p:spTgt spid="829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2952">
                                            <p:txEl>
                                              <p:pRg st="0" end="0"/>
                                            </p:txEl>
                                          </p:spTgt>
                                        </p:tgtEl>
                                        <p:attrNameLst>
                                          <p:attrName>style.visibility</p:attrName>
                                        </p:attrNameLst>
                                      </p:cBhvr>
                                      <p:to>
                                        <p:strVal val="visible"/>
                                      </p:to>
                                    </p:set>
                                    <p:anim calcmode="lin" valueType="num">
                                      <p:cBhvr additive="base">
                                        <p:cTn id="13" dur="500" fill="hold"/>
                                        <p:tgtEl>
                                          <p:spTgt spid="8295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29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2952">
                                            <p:txEl>
                                              <p:pRg st="1" end="1"/>
                                            </p:txEl>
                                          </p:spTgt>
                                        </p:tgtEl>
                                        <p:attrNameLst>
                                          <p:attrName>style.visibility</p:attrName>
                                        </p:attrNameLst>
                                      </p:cBhvr>
                                      <p:to>
                                        <p:strVal val="visible"/>
                                      </p:to>
                                    </p:set>
                                    <p:anim calcmode="lin" valueType="num">
                                      <p:cBhvr additive="base">
                                        <p:cTn id="19" dur="500" fill="hold"/>
                                        <p:tgtEl>
                                          <p:spTgt spid="8295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29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2952">
                                            <p:txEl>
                                              <p:pRg st="2" end="2"/>
                                            </p:txEl>
                                          </p:spTgt>
                                        </p:tgtEl>
                                        <p:attrNameLst>
                                          <p:attrName>style.visibility</p:attrName>
                                        </p:attrNameLst>
                                      </p:cBhvr>
                                      <p:to>
                                        <p:strVal val="visible"/>
                                      </p:to>
                                    </p:set>
                                    <p:anim calcmode="lin" valueType="num">
                                      <p:cBhvr additive="base">
                                        <p:cTn id="25" dur="500" fill="hold"/>
                                        <p:tgtEl>
                                          <p:spTgt spid="8295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295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2952">
                                            <p:txEl>
                                              <p:pRg st="3" end="3"/>
                                            </p:txEl>
                                          </p:spTgt>
                                        </p:tgtEl>
                                        <p:attrNameLst>
                                          <p:attrName>style.visibility</p:attrName>
                                        </p:attrNameLst>
                                      </p:cBhvr>
                                      <p:to>
                                        <p:strVal val="visible"/>
                                      </p:to>
                                    </p:set>
                                    <p:anim calcmode="lin" valueType="num">
                                      <p:cBhvr additive="base">
                                        <p:cTn id="31" dur="500" fill="hold"/>
                                        <p:tgtEl>
                                          <p:spTgt spid="82952">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295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pPr eaLnBrk="1" hangingPunct="1">
              <a:defRPr/>
            </a:pPr>
            <a:r>
              <a:rPr lang="el-GR" dirty="0">
                <a:solidFill>
                  <a:srgbClr val="FFFF66"/>
                </a:solidFill>
              </a:rPr>
              <a:t>Αναγνώριση ομιλίας</a:t>
            </a:r>
          </a:p>
        </p:txBody>
      </p:sp>
      <p:sp>
        <p:nvSpPr>
          <p:cNvPr id="81923" name="Rectangle 3"/>
          <p:cNvSpPr>
            <a:spLocks noGrp="1" noChangeArrowheads="1"/>
          </p:cNvSpPr>
          <p:nvPr>
            <p:ph type="body" idx="1"/>
          </p:nvPr>
        </p:nvSpPr>
        <p:spPr>
          <a:xfrm>
            <a:off x="457200" y="1600205"/>
            <a:ext cx="8229600" cy="3916363"/>
          </a:xfrm>
        </p:spPr>
        <p:txBody>
          <a:bodyPr/>
          <a:lstStyle/>
          <a:p>
            <a:pPr eaLnBrk="1" hangingPunct="1">
              <a:lnSpc>
                <a:spcPct val="80000"/>
              </a:lnSpc>
              <a:buFont typeface="Wingdings" pitchFamily="2" charset="2"/>
              <a:buNone/>
              <a:defRPr/>
            </a:pPr>
            <a:r>
              <a:rPr lang="el-GR" sz="1800" dirty="0">
                <a:solidFill>
                  <a:srgbClr val="FFFF66"/>
                </a:solidFill>
                <a:latin typeface="Helvetica" pitchFamily="34" charset="0"/>
              </a:rPr>
              <a:t>Με την εφεύρεση των υπολογιστών, ο άνθρωπος άρχισε να οραματίζεται ένα </a:t>
            </a:r>
          </a:p>
          <a:p>
            <a:pPr eaLnBrk="1" hangingPunct="1">
              <a:lnSpc>
                <a:spcPct val="80000"/>
              </a:lnSpc>
              <a:buFont typeface="Wingdings" pitchFamily="2" charset="2"/>
              <a:buNone/>
              <a:defRPr/>
            </a:pPr>
            <a:r>
              <a:rPr lang="el-GR" sz="1800" dirty="0">
                <a:solidFill>
                  <a:srgbClr val="FFFF66"/>
                </a:solidFill>
                <a:latin typeface="Helvetica" pitchFamily="34" charset="0"/>
              </a:rPr>
              <a:t>υπολογιστικό σύστημα που θα κατανοούσε την ανθρώπινη ομιλία.</a:t>
            </a:r>
          </a:p>
          <a:p>
            <a:pPr eaLnBrk="1" hangingPunct="1">
              <a:lnSpc>
                <a:spcPct val="80000"/>
              </a:lnSpc>
              <a:buFont typeface="Wingdings" pitchFamily="2" charset="2"/>
              <a:buNone/>
              <a:defRPr/>
            </a:pPr>
            <a:endParaRPr lang="en-US" sz="1800" dirty="0">
              <a:latin typeface="Helvetica" pitchFamily="34" charset="0"/>
            </a:endParaRPr>
          </a:p>
          <a:p>
            <a:pPr eaLnBrk="1" hangingPunct="1">
              <a:lnSpc>
                <a:spcPct val="80000"/>
              </a:lnSpc>
              <a:defRPr/>
            </a:pPr>
            <a:endParaRPr lang="en-US" sz="1800" dirty="0">
              <a:latin typeface="Helvetica" pitchFamily="34" charset="0"/>
            </a:endParaRPr>
          </a:p>
          <a:p>
            <a:pPr eaLnBrk="1" hangingPunct="1">
              <a:lnSpc>
                <a:spcPct val="80000"/>
              </a:lnSpc>
              <a:buFont typeface="Wingdings" pitchFamily="2" charset="2"/>
              <a:buNone/>
              <a:defRPr/>
            </a:pPr>
            <a:endParaRPr lang="el-GR" sz="1800" dirty="0">
              <a:latin typeface="Helvetica" pitchFamily="34" charset="0"/>
            </a:endParaRPr>
          </a:p>
          <a:p>
            <a:pPr eaLnBrk="1" hangingPunct="1">
              <a:lnSpc>
                <a:spcPct val="80000"/>
              </a:lnSpc>
              <a:buFont typeface="Wingdings" pitchFamily="2" charset="2"/>
              <a:buNone/>
              <a:defRPr/>
            </a:pPr>
            <a:r>
              <a:rPr lang="el-GR" sz="1800" dirty="0">
                <a:solidFill>
                  <a:srgbClr val="FFFF66"/>
                </a:solidFill>
                <a:latin typeface="Helvetica" pitchFamily="34" charset="0"/>
              </a:rPr>
              <a:t>  </a:t>
            </a:r>
          </a:p>
          <a:p>
            <a:pPr eaLnBrk="1" hangingPunct="1">
              <a:lnSpc>
                <a:spcPct val="80000"/>
              </a:lnSpc>
              <a:buFont typeface="Wingdings" pitchFamily="2" charset="2"/>
              <a:buNone/>
              <a:defRPr/>
            </a:pPr>
            <a:endParaRPr lang="el-GR" sz="1800" dirty="0">
              <a:solidFill>
                <a:srgbClr val="FFFF66"/>
              </a:solidFill>
              <a:latin typeface="Helvetica" pitchFamily="34" charset="0"/>
            </a:endParaRPr>
          </a:p>
        </p:txBody>
      </p:sp>
      <p:pic>
        <p:nvPicPr>
          <p:cNvPr id="30724" name="Picture 6" descr="cover"/>
          <p:cNvPicPr>
            <a:picLocks noChangeAspect="1" noChangeArrowheads="1"/>
          </p:cNvPicPr>
          <p:nvPr/>
        </p:nvPicPr>
        <p:blipFill>
          <a:blip r:embed="rId2" cstate="print"/>
          <a:srcRect/>
          <a:stretch>
            <a:fillRect/>
          </a:stretch>
        </p:blipFill>
        <p:spPr bwMode="auto">
          <a:xfrm>
            <a:off x="914405" y="2609851"/>
            <a:ext cx="2239963" cy="3200400"/>
          </a:xfrm>
          <a:prstGeom prst="rect">
            <a:avLst/>
          </a:prstGeom>
          <a:noFill/>
          <a:ln w="9525">
            <a:noFill/>
            <a:miter lim="800000"/>
            <a:headEnd/>
            <a:tailEnd/>
          </a:ln>
        </p:spPr>
      </p:pic>
      <p:sp>
        <p:nvSpPr>
          <p:cNvPr id="81928" name="Rectangle 8"/>
          <p:cNvSpPr>
            <a:spLocks noChangeArrowheads="1"/>
          </p:cNvSpPr>
          <p:nvPr/>
        </p:nvSpPr>
        <p:spPr bwMode="auto">
          <a:xfrm>
            <a:off x="3486151" y="2644780"/>
            <a:ext cx="5410200" cy="2308324"/>
          </a:xfrm>
          <a:prstGeom prst="rect">
            <a:avLst/>
          </a:prstGeom>
          <a:noFill/>
          <a:ln w="9525" algn="ctr">
            <a:noFill/>
            <a:miter lim="800000"/>
            <a:headEnd/>
            <a:tailEnd/>
          </a:ln>
        </p:spPr>
        <p:txBody>
          <a:bodyPr>
            <a:spAutoFit/>
          </a:bodyPr>
          <a:lstStyle/>
          <a:p>
            <a:pPr indent="361942">
              <a:buClr>
                <a:srgbClr val="FFFF00"/>
              </a:buClr>
              <a:buSzPct val="125000"/>
              <a:buFont typeface="Wingdings" pitchFamily="2" charset="2"/>
              <a:buChar char="§"/>
            </a:pPr>
            <a:r>
              <a:rPr lang="el-GR" altLang="zh-CN">
                <a:latin typeface="Arial" charset="0"/>
              </a:rPr>
              <a:t>Ο </a:t>
            </a:r>
            <a:r>
              <a:rPr lang="en-US" altLang="zh-CN">
                <a:latin typeface="Arial" charset="0"/>
                <a:ea typeface="宋体" pitchFamily="2" charset="-122"/>
              </a:rPr>
              <a:t>“HAL 9000”</a:t>
            </a:r>
            <a:r>
              <a:rPr lang="el-GR" altLang="zh-CN">
                <a:latin typeface="Arial" charset="0"/>
              </a:rPr>
              <a:t> από την Οδύσσεια του Διαστήματος μπορούσε να κατανοήσει την ανθρώπινη ομιλία και να μιλήσει με φυσικό τρόπο</a:t>
            </a:r>
          </a:p>
          <a:p>
            <a:pPr indent="361942">
              <a:buClr>
                <a:srgbClr val="FFFF00"/>
              </a:buClr>
              <a:buSzPct val="125000"/>
              <a:buFont typeface="Wingdings" pitchFamily="2" charset="2"/>
              <a:buChar char="§"/>
            </a:pPr>
            <a:r>
              <a:rPr lang="el-GR" altLang="zh-CN">
                <a:latin typeface="Arial" charset="0"/>
              </a:rPr>
              <a:t>Όλα τα </a:t>
            </a:r>
            <a:r>
              <a:rPr lang="en-US" altLang="zh-CN">
                <a:latin typeface="Arial" charset="0"/>
                <a:ea typeface="宋体" pitchFamily="2" charset="-122"/>
              </a:rPr>
              <a:t>robot </a:t>
            </a:r>
            <a:r>
              <a:rPr lang="el-GR" altLang="zh-CN">
                <a:latin typeface="Arial" charset="0"/>
              </a:rPr>
              <a:t>στις περισσότερες ταινίες (</a:t>
            </a:r>
            <a:r>
              <a:rPr lang="en-US" altLang="zh-CN">
                <a:latin typeface="Arial" charset="0"/>
                <a:ea typeface="宋体" pitchFamily="2" charset="-122"/>
              </a:rPr>
              <a:t>Star Wars, Star Trek, Short Circuit) </a:t>
            </a:r>
            <a:r>
              <a:rPr lang="el-GR" altLang="zh-CN">
                <a:latin typeface="Arial" charset="0"/>
              </a:rPr>
              <a:t>μπορούν να καταλάβουν την ομιλία</a:t>
            </a:r>
          </a:p>
          <a:p>
            <a:pPr indent="361942">
              <a:buClr>
                <a:srgbClr val="FFFF00"/>
              </a:buClr>
              <a:buSzPct val="125000"/>
              <a:buFont typeface="Wingdings" pitchFamily="2" charset="2"/>
              <a:buChar char="§"/>
            </a:pPr>
            <a:endParaRPr lang="el-GR">
              <a:latin typeface="Arial" charset="0"/>
            </a:endParaRPr>
          </a:p>
          <a:p>
            <a:pPr indent="361942">
              <a:buClr>
                <a:srgbClr val="FFFF00"/>
              </a:buClr>
              <a:buSzPct val="125000"/>
              <a:buFont typeface="Wingdings" pitchFamily="2" charset="2"/>
              <a:buChar char="§"/>
            </a:pPr>
            <a:endParaRPr lang="el-GR">
              <a:latin typeface="Arial" charset="0"/>
            </a:endParaRPr>
          </a:p>
        </p:txBody>
      </p:sp>
      <p:sp>
        <p:nvSpPr>
          <p:cNvPr id="7" name="AutoShape 6">
            <a:hlinkClick r:id="" action="ppaction://noaction" highlightClick="1"/>
          </p:cNvPr>
          <p:cNvSpPr>
            <a:spLocks noChangeArrowheads="1"/>
          </p:cNvSpPr>
          <p:nvPr/>
        </p:nvSpPr>
        <p:spPr bwMode="auto">
          <a:xfrm>
            <a:off x="0" y="6410329"/>
            <a:ext cx="1314451" cy="447675"/>
          </a:xfrm>
          <a:prstGeom prst="actionButtonMovie">
            <a:avLst/>
          </a:prstGeom>
          <a:solidFill>
            <a:schemeClr val="accent1"/>
          </a:solidFill>
          <a:ln w="9525">
            <a:noFill/>
            <a:miter lim="800000"/>
            <a:headEnd/>
            <a:tailEnd/>
          </a:ln>
        </p:spPr>
        <p:txBody>
          <a:bodyPr wrap="none" anchor="ctr"/>
          <a:lstStyle/>
          <a:p>
            <a:endParaRPr lang="el-G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928">
                                            <p:txEl>
                                              <p:pRg st="0" end="0"/>
                                            </p:txEl>
                                          </p:spTgt>
                                        </p:tgtEl>
                                        <p:attrNameLst>
                                          <p:attrName>style.visibility</p:attrName>
                                        </p:attrNameLst>
                                      </p:cBhvr>
                                      <p:to>
                                        <p:strVal val="visible"/>
                                      </p:to>
                                    </p:set>
                                    <p:anim calcmode="lin" valueType="num">
                                      <p:cBhvr additive="base">
                                        <p:cTn id="7" dur="500" fill="hold"/>
                                        <p:tgtEl>
                                          <p:spTgt spid="8192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92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1928">
                                            <p:txEl>
                                              <p:pRg st="1" end="1"/>
                                            </p:txEl>
                                          </p:spTgt>
                                        </p:tgtEl>
                                        <p:attrNameLst>
                                          <p:attrName>style.visibility</p:attrName>
                                        </p:attrNameLst>
                                      </p:cBhvr>
                                      <p:to>
                                        <p:strVal val="visible"/>
                                      </p:to>
                                    </p:set>
                                    <p:anim calcmode="lin" valueType="num">
                                      <p:cBhvr additive="base">
                                        <p:cTn id="12" dur="500" fill="hold"/>
                                        <p:tgtEl>
                                          <p:spTgt spid="81928">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192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lstStyle/>
          <a:p>
            <a:pPr eaLnBrk="1" hangingPunct="1">
              <a:defRPr/>
            </a:pPr>
            <a:r>
              <a:rPr lang="el-GR" dirty="0">
                <a:solidFill>
                  <a:srgbClr val="FFFF66"/>
                </a:solidFill>
              </a:rPr>
              <a:t>Αναγνώριση ομιλίας</a:t>
            </a:r>
          </a:p>
        </p:txBody>
      </p:sp>
      <p:sp>
        <p:nvSpPr>
          <p:cNvPr id="83971" name="Rectangle 3"/>
          <p:cNvSpPr>
            <a:spLocks noGrp="1" noChangeArrowheads="1"/>
          </p:cNvSpPr>
          <p:nvPr>
            <p:ph type="body" idx="1"/>
          </p:nvPr>
        </p:nvSpPr>
        <p:spPr>
          <a:xfrm>
            <a:off x="457200" y="1600205"/>
            <a:ext cx="8229600" cy="3916363"/>
          </a:xfrm>
        </p:spPr>
        <p:txBody>
          <a:bodyPr/>
          <a:lstStyle/>
          <a:p>
            <a:pPr eaLnBrk="1" hangingPunct="1">
              <a:lnSpc>
                <a:spcPct val="80000"/>
              </a:lnSpc>
              <a:buFont typeface="Wingdings" pitchFamily="2" charset="2"/>
              <a:buNone/>
              <a:defRPr/>
            </a:pPr>
            <a:r>
              <a:rPr lang="el-GR" sz="1800" dirty="0">
                <a:solidFill>
                  <a:srgbClr val="FFFF66"/>
                </a:solidFill>
                <a:latin typeface="Helvetica" pitchFamily="34" charset="0"/>
              </a:rPr>
              <a:t>Γιατί τόσος ντόρος με την αναγνώριση ομιλίας;</a:t>
            </a:r>
          </a:p>
          <a:p>
            <a:pPr eaLnBrk="1" hangingPunct="1">
              <a:lnSpc>
                <a:spcPct val="80000"/>
              </a:lnSpc>
              <a:defRPr/>
            </a:pPr>
            <a:r>
              <a:rPr lang="el-GR" sz="1800" dirty="0">
                <a:latin typeface="Helvetica" pitchFamily="34" charset="0"/>
              </a:rPr>
              <a:t>Η καλύτερη </a:t>
            </a:r>
            <a:r>
              <a:rPr lang="el-GR" sz="1800" dirty="0" err="1">
                <a:latin typeface="Helvetica" pitchFamily="34" charset="0"/>
              </a:rPr>
              <a:t>διεπαφή</a:t>
            </a:r>
            <a:r>
              <a:rPr lang="el-GR" sz="1800" dirty="0">
                <a:latin typeface="Helvetica" pitchFamily="34" charset="0"/>
              </a:rPr>
              <a:t> ανθρώπου-υπολογιστή (</a:t>
            </a:r>
            <a:r>
              <a:rPr lang="en-US" sz="1800" dirty="0">
                <a:latin typeface="Helvetica" pitchFamily="34" charset="0"/>
              </a:rPr>
              <a:t>Human-Computer Interface)</a:t>
            </a:r>
            <a:r>
              <a:rPr lang="el-GR" sz="1800" dirty="0">
                <a:latin typeface="Helvetica" pitchFamily="34" charset="0"/>
              </a:rPr>
              <a:t>!</a:t>
            </a:r>
            <a:endParaRPr lang="en-US" sz="1800" dirty="0">
              <a:latin typeface="Helvetica" pitchFamily="34" charset="0"/>
            </a:endParaRPr>
          </a:p>
          <a:p>
            <a:pPr eaLnBrk="1" hangingPunct="1">
              <a:lnSpc>
                <a:spcPct val="80000"/>
              </a:lnSpc>
              <a:defRPr/>
            </a:pPr>
            <a:r>
              <a:rPr lang="el-GR" sz="1800" dirty="0">
                <a:latin typeface="Helvetica" pitchFamily="34" charset="0"/>
              </a:rPr>
              <a:t>Οι περισσότεροι χρήστες υπολογιστή μιλάμε γρηγορότερα από ότι πληκτρολογούμε.</a:t>
            </a:r>
          </a:p>
          <a:p>
            <a:pPr eaLnBrk="1" hangingPunct="1">
              <a:lnSpc>
                <a:spcPct val="80000"/>
              </a:lnSpc>
              <a:defRPr/>
            </a:pPr>
            <a:r>
              <a:rPr lang="el-GR" sz="1800" dirty="0">
                <a:latin typeface="Helvetica" pitchFamily="34" charset="0"/>
              </a:rPr>
              <a:t>Ο άνθρωπος πρώτα μιλάει και μετά γράφει: χρήση υπολογιστή από νήπια</a:t>
            </a:r>
          </a:p>
          <a:p>
            <a:pPr eaLnBrk="1" hangingPunct="1">
              <a:lnSpc>
                <a:spcPct val="80000"/>
              </a:lnSpc>
              <a:defRPr/>
            </a:pPr>
            <a:r>
              <a:rPr lang="el-GR" sz="1800" dirty="0">
                <a:latin typeface="Helvetica" pitchFamily="34" charset="0"/>
              </a:rPr>
              <a:t>Άτομα με περιορισμένες κινητικές δυνατότητες (ή και περιορισμένη μόρφωση) θα μπορούνε να χρησιμοποιούνε τον υπολογιστή</a:t>
            </a:r>
          </a:p>
          <a:p>
            <a:pPr eaLnBrk="1" hangingPunct="1">
              <a:lnSpc>
                <a:spcPct val="80000"/>
              </a:lnSpc>
              <a:defRPr/>
            </a:pPr>
            <a:r>
              <a:rPr lang="el-GR" sz="1800" dirty="0">
                <a:latin typeface="Helvetica" pitchFamily="34" charset="0"/>
              </a:rPr>
              <a:t>Πιο φυσική επικοινωνία με τηλεόραση, κουζίνα, καφετιέρα, εξώπορτα (</a:t>
            </a:r>
            <a:r>
              <a:rPr lang="en-US" sz="1800" dirty="0">
                <a:latin typeface="Helvetica" pitchFamily="34" charset="0"/>
              </a:rPr>
              <a:t>intelligent homes)</a:t>
            </a:r>
            <a:endParaRPr lang="el-GR" sz="1800" dirty="0">
              <a:latin typeface="Helvetica" pitchFamily="34" charset="0"/>
            </a:endParaRPr>
          </a:p>
          <a:p>
            <a:pPr eaLnBrk="1" hangingPunct="1">
              <a:lnSpc>
                <a:spcPct val="80000"/>
              </a:lnSpc>
              <a:defRPr/>
            </a:pPr>
            <a:r>
              <a:rPr lang="el-GR" altLang="zh-CN" sz="1800" dirty="0">
                <a:effectLst/>
                <a:latin typeface="Arial" charset="0"/>
              </a:rPr>
              <a:t>Συστήματα Εικονικής Πραγματικότητας με αναγνώριση ομιλίας</a:t>
            </a:r>
          </a:p>
          <a:p>
            <a:pPr eaLnBrk="1" hangingPunct="1">
              <a:lnSpc>
                <a:spcPct val="80000"/>
              </a:lnSpc>
              <a:defRPr/>
            </a:pPr>
            <a:r>
              <a:rPr lang="el-GR" altLang="zh-CN" sz="1800" dirty="0">
                <a:effectLst/>
                <a:latin typeface="Arial" charset="0"/>
              </a:rPr>
              <a:t>Παιχνίδια με υπολογιστή/κονσόλες</a:t>
            </a:r>
            <a:endParaRPr lang="el-GR" sz="1800" dirty="0">
              <a:latin typeface="Helvetica" pitchFamily="34" charset="0"/>
            </a:endParaRPr>
          </a:p>
          <a:p>
            <a:pPr eaLnBrk="1" hangingPunct="1">
              <a:lnSpc>
                <a:spcPct val="80000"/>
              </a:lnSpc>
              <a:defRPr/>
            </a:pPr>
            <a:endParaRPr lang="el-GR" sz="1800" dirty="0">
              <a:latin typeface="Helvetica" pitchFamily="34" charset="0"/>
            </a:endParaRPr>
          </a:p>
          <a:p>
            <a:pPr eaLnBrk="1" hangingPunct="1">
              <a:lnSpc>
                <a:spcPct val="80000"/>
              </a:lnSpc>
              <a:buFont typeface="Wingdings" pitchFamily="2" charset="2"/>
              <a:buNone/>
              <a:defRPr/>
            </a:pPr>
            <a:endParaRPr lang="en-US" sz="1800" dirty="0">
              <a:latin typeface="Helvetica" pitchFamily="34" charset="0"/>
            </a:endParaRPr>
          </a:p>
          <a:p>
            <a:pPr eaLnBrk="1" hangingPunct="1">
              <a:lnSpc>
                <a:spcPct val="80000"/>
              </a:lnSpc>
              <a:defRPr/>
            </a:pPr>
            <a:endParaRPr lang="en-US" sz="1800" dirty="0">
              <a:latin typeface="Helvetica" pitchFamily="34" charset="0"/>
            </a:endParaRPr>
          </a:p>
          <a:p>
            <a:pPr eaLnBrk="1" hangingPunct="1">
              <a:lnSpc>
                <a:spcPct val="80000"/>
              </a:lnSpc>
              <a:buFont typeface="Wingdings" pitchFamily="2" charset="2"/>
              <a:buNone/>
              <a:defRPr/>
            </a:pPr>
            <a:endParaRPr lang="el-GR" sz="1800" dirty="0">
              <a:latin typeface="Helvetica" pitchFamily="34" charset="0"/>
            </a:endParaRPr>
          </a:p>
          <a:p>
            <a:pPr eaLnBrk="1" hangingPunct="1">
              <a:lnSpc>
                <a:spcPct val="80000"/>
              </a:lnSpc>
              <a:buFont typeface="Wingdings" pitchFamily="2" charset="2"/>
              <a:buNone/>
              <a:defRPr/>
            </a:pPr>
            <a:r>
              <a:rPr lang="el-GR" sz="1800" dirty="0">
                <a:solidFill>
                  <a:srgbClr val="FFFF66"/>
                </a:solidFill>
                <a:latin typeface="Helvetica" pitchFamily="34" charset="0"/>
              </a:rPr>
              <a:t>  </a:t>
            </a:r>
          </a:p>
          <a:p>
            <a:pPr eaLnBrk="1" hangingPunct="1">
              <a:lnSpc>
                <a:spcPct val="80000"/>
              </a:lnSpc>
              <a:buFont typeface="Wingdings" pitchFamily="2" charset="2"/>
              <a:buNone/>
              <a:defRPr/>
            </a:pPr>
            <a:endParaRPr lang="el-GR" sz="1800" dirty="0">
              <a:solidFill>
                <a:srgbClr val="FFFF66"/>
              </a:solidFill>
              <a:latin typeface="Helvetica" pitchFamily="34" charset="0"/>
            </a:endParaRPr>
          </a:p>
        </p:txBody>
      </p:sp>
      <p:sp>
        <p:nvSpPr>
          <p:cNvPr id="83974" name="AutoShape 6">
            <a:hlinkClick r:id="rId3" action="ppaction://program" highlightClick="1"/>
          </p:cNvPr>
          <p:cNvSpPr>
            <a:spLocks noChangeArrowheads="1"/>
          </p:cNvSpPr>
          <p:nvPr/>
        </p:nvSpPr>
        <p:spPr bwMode="auto">
          <a:xfrm>
            <a:off x="0" y="6410329"/>
            <a:ext cx="1314451" cy="447675"/>
          </a:xfrm>
          <a:prstGeom prst="actionButtonMovie">
            <a:avLst/>
          </a:prstGeom>
          <a:solidFill>
            <a:schemeClr val="accent1"/>
          </a:solidFill>
          <a:ln w="9525">
            <a:noFill/>
            <a:miter lim="800000"/>
            <a:headEnd/>
            <a:tailEnd/>
          </a:ln>
        </p:spPr>
        <p:txBody>
          <a:bodyPr wrap="none" anchor="ctr"/>
          <a:lstStyle/>
          <a:p>
            <a:endParaRPr lang="el-G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 calcmode="lin" valueType="num">
                                      <p:cBhvr additive="base">
                                        <p:cTn id="7" dur="500" fill="hold"/>
                                        <p:tgtEl>
                                          <p:spTgt spid="8397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anim calcmode="lin" valueType="num">
                                      <p:cBhvr additive="base">
                                        <p:cTn id="13" dur="500" fill="hold"/>
                                        <p:tgtEl>
                                          <p:spTgt spid="8397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anim calcmode="lin" valueType="num">
                                      <p:cBhvr additive="base">
                                        <p:cTn id="19" dur="500" fill="hold"/>
                                        <p:tgtEl>
                                          <p:spTgt spid="8397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9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3971">
                                            <p:txEl>
                                              <p:pRg st="4" end="4"/>
                                            </p:txEl>
                                          </p:spTgt>
                                        </p:tgtEl>
                                        <p:attrNameLst>
                                          <p:attrName>style.visibility</p:attrName>
                                        </p:attrNameLst>
                                      </p:cBhvr>
                                      <p:to>
                                        <p:strVal val="visible"/>
                                      </p:to>
                                    </p:set>
                                    <p:anim calcmode="lin" valueType="num">
                                      <p:cBhvr additive="base">
                                        <p:cTn id="25" dur="500" fill="hold"/>
                                        <p:tgtEl>
                                          <p:spTgt spid="8397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3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3971">
                                            <p:txEl>
                                              <p:pRg st="5" end="5"/>
                                            </p:txEl>
                                          </p:spTgt>
                                        </p:tgtEl>
                                        <p:attrNameLst>
                                          <p:attrName>style.visibility</p:attrName>
                                        </p:attrNameLst>
                                      </p:cBhvr>
                                      <p:to>
                                        <p:strVal val="visible"/>
                                      </p:to>
                                    </p:set>
                                    <p:anim calcmode="lin" valueType="num">
                                      <p:cBhvr additive="base">
                                        <p:cTn id="31" dur="500" fill="hold"/>
                                        <p:tgtEl>
                                          <p:spTgt spid="8397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39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3971">
                                            <p:txEl>
                                              <p:pRg st="6" end="6"/>
                                            </p:txEl>
                                          </p:spTgt>
                                        </p:tgtEl>
                                        <p:attrNameLst>
                                          <p:attrName>style.visibility</p:attrName>
                                        </p:attrNameLst>
                                      </p:cBhvr>
                                      <p:to>
                                        <p:strVal val="visible"/>
                                      </p:to>
                                    </p:set>
                                    <p:anim calcmode="lin" valueType="num">
                                      <p:cBhvr additive="base">
                                        <p:cTn id="37" dur="500" fill="hold"/>
                                        <p:tgtEl>
                                          <p:spTgt spid="8397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39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3971">
                                            <p:txEl>
                                              <p:pRg st="7" end="7"/>
                                            </p:txEl>
                                          </p:spTgt>
                                        </p:tgtEl>
                                        <p:attrNameLst>
                                          <p:attrName>style.visibility</p:attrName>
                                        </p:attrNameLst>
                                      </p:cBhvr>
                                      <p:to>
                                        <p:strVal val="visible"/>
                                      </p:to>
                                    </p:set>
                                    <p:anim calcmode="lin" valueType="num">
                                      <p:cBhvr additive="base">
                                        <p:cTn id="43" dur="500" fill="hold"/>
                                        <p:tgtEl>
                                          <p:spTgt spid="83971">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3971">
                                            <p:txEl>
                                              <p:pRg st="7" end="7"/>
                                            </p:txEl>
                                          </p:spTgt>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12" fill="hold" grpId="0" nodeType="afterEffect">
                                  <p:stCondLst>
                                    <p:cond delay="0"/>
                                  </p:stCondLst>
                                  <p:childTnLst>
                                    <p:set>
                                      <p:cBhvr>
                                        <p:cTn id="47" dur="1" fill="hold">
                                          <p:stCondLst>
                                            <p:cond delay="0"/>
                                          </p:stCondLst>
                                        </p:cTn>
                                        <p:tgtEl>
                                          <p:spTgt spid="83974"/>
                                        </p:tgtEl>
                                        <p:attrNameLst>
                                          <p:attrName>style.visibility</p:attrName>
                                        </p:attrNameLst>
                                      </p:cBhvr>
                                      <p:to>
                                        <p:strVal val="visible"/>
                                      </p:to>
                                    </p:set>
                                    <p:anim calcmode="lin" valueType="num">
                                      <p:cBhvr additive="base">
                                        <p:cTn id="48" dur="500" fill="hold"/>
                                        <p:tgtEl>
                                          <p:spTgt spid="83974"/>
                                        </p:tgtEl>
                                        <p:attrNameLst>
                                          <p:attrName>ppt_x</p:attrName>
                                        </p:attrNameLst>
                                      </p:cBhvr>
                                      <p:tavLst>
                                        <p:tav tm="0">
                                          <p:val>
                                            <p:strVal val="0-#ppt_w/2"/>
                                          </p:val>
                                        </p:tav>
                                        <p:tav tm="100000">
                                          <p:val>
                                            <p:strVal val="#ppt_x"/>
                                          </p:val>
                                        </p:tav>
                                      </p:tavLst>
                                    </p:anim>
                                    <p:anim calcmode="lin" valueType="num">
                                      <p:cBhvr additive="base">
                                        <p:cTn id="49" dur="500" fill="hold"/>
                                        <p:tgtEl>
                                          <p:spTgt spid="839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pPr eaLnBrk="1" hangingPunct="1">
              <a:defRPr/>
            </a:pPr>
            <a:r>
              <a:rPr lang="el-GR">
                <a:solidFill>
                  <a:srgbClr val="FFFF66"/>
                </a:solidFill>
              </a:rPr>
              <a:t>Αναγνώριση ομιλητή</a:t>
            </a:r>
          </a:p>
        </p:txBody>
      </p:sp>
      <p:sp>
        <p:nvSpPr>
          <p:cNvPr id="89091" name="Rectangle 3"/>
          <p:cNvSpPr>
            <a:spLocks noGrp="1" noChangeArrowheads="1"/>
          </p:cNvSpPr>
          <p:nvPr>
            <p:ph type="body" sz="half" idx="1"/>
          </p:nvPr>
        </p:nvSpPr>
        <p:spPr>
          <a:xfrm>
            <a:off x="457205" y="1600204"/>
            <a:ext cx="8448675" cy="1649413"/>
          </a:xfrm>
        </p:spPr>
        <p:txBody>
          <a:bodyPr/>
          <a:lstStyle/>
          <a:p>
            <a:pPr eaLnBrk="1" hangingPunct="1">
              <a:lnSpc>
                <a:spcPct val="80000"/>
              </a:lnSpc>
              <a:buFont typeface="Wingdings" pitchFamily="2" charset="2"/>
              <a:buNone/>
              <a:defRPr/>
            </a:pPr>
            <a:r>
              <a:rPr lang="el-GR" sz="1800">
                <a:solidFill>
                  <a:srgbClr val="FFFF66"/>
                </a:solidFill>
                <a:latin typeface="Arial" charset="0"/>
              </a:rPr>
              <a:t>Η φωνή του καθενός είναι μοναδική</a:t>
            </a:r>
            <a:endParaRPr lang="el-GR" sz="1800">
              <a:latin typeface="Arial" charset="0"/>
            </a:endParaRPr>
          </a:p>
          <a:p>
            <a:pPr eaLnBrk="1" hangingPunct="1">
              <a:lnSpc>
                <a:spcPct val="80000"/>
              </a:lnSpc>
              <a:defRPr/>
            </a:pPr>
            <a:r>
              <a:rPr lang="el-GR" sz="1800">
                <a:latin typeface="Arial" charset="0"/>
              </a:rPr>
              <a:t>Μπορούμε να εξακριβώσουμε την ταυτότητα κάποιου από το πώς προφέρει μια φράση</a:t>
            </a:r>
            <a:endParaRPr lang="en-US" sz="1800">
              <a:latin typeface="Arial" charset="0"/>
            </a:endParaRPr>
          </a:p>
          <a:p>
            <a:pPr eaLnBrk="1" hangingPunct="1">
              <a:lnSpc>
                <a:spcPct val="80000"/>
              </a:lnSpc>
              <a:defRPr/>
            </a:pPr>
            <a:r>
              <a:rPr lang="el-GR" altLang="zh-CN" sz="1800">
                <a:effectLst/>
                <a:latin typeface="Arial" charset="0"/>
              </a:rPr>
              <a:t>Διαφέρει από την αναγνώριση ομιλίας στο ότι κοιτάμε όχι το </a:t>
            </a:r>
            <a:r>
              <a:rPr lang="el-GR" altLang="zh-CN" sz="1800">
                <a:solidFill>
                  <a:srgbClr val="FF9933"/>
                </a:solidFill>
                <a:effectLst/>
                <a:latin typeface="Arial" charset="0"/>
              </a:rPr>
              <a:t>τι</a:t>
            </a:r>
            <a:r>
              <a:rPr lang="el-GR" altLang="zh-CN" sz="1800">
                <a:effectLst/>
                <a:latin typeface="Arial" charset="0"/>
              </a:rPr>
              <a:t> λέει ο χρήστης, αλλά το </a:t>
            </a:r>
            <a:r>
              <a:rPr lang="el-GR" altLang="zh-CN" sz="1800">
                <a:solidFill>
                  <a:srgbClr val="FF9933"/>
                </a:solidFill>
                <a:effectLst/>
                <a:latin typeface="Arial" charset="0"/>
              </a:rPr>
              <a:t>πώς</a:t>
            </a:r>
            <a:r>
              <a:rPr lang="el-GR" altLang="zh-CN" sz="1800">
                <a:effectLst/>
                <a:latin typeface="Arial" charset="0"/>
              </a:rPr>
              <a:t> το λέει</a:t>
            </a:r>
          </a:p>
          <a:p>
            <a:pPr eaLnBrk="1" hangingPunct="1">
              <a:lnSpc>
                <a:spcPct val="80000"/>
              </a:lnSpc>
              <a:buFont typeface="Wingdings" pitchFamily="2" charset="2"/>
              <a:buNone/>
              <a:defRPr/>
            </a:pPr>
            <a:endParaRPr lang="el-GR" sz="1800">
              <a:solidFill>
                <a:srgbClr val="FFFF66"/>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 calcmode="lin" valueType="num">
                                      <p:cBhvr additive="base">
                                        <p:cTn id="7" dur="500" fill="hold"/>
                                        <p:tgtEl>
                                          <p:spTgt spid="8909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 calcmode="lin" valueType="num">
                                      <p:cBhvr additive="base">
                                        <p:cTn id="13" dur="500" fill="hold"/>
                                        <p:tgtEl>
                                          <p:spTgt spid="8909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defRPr/>
            </a:pPr>
            <a:r>
              <a:rPr lang="el-GR" dirty="0">
                <a:solidFill>
                  <a:srgbClr val="FFFF66"/>
                </a:solidFill>
              </a:rPr>
              <a:t>Σκοπός του μαθήματος</a:t>
            </a:r>
          </a:p>
        </p:txBody>
      </p:sp>
      <p:sp>
        <p:nvSpPr>
          <p:cNvPr id="20483" name="Rectangle 3"/>
          <p:cNvSpPr>
            <a:spLocks noGrp="1" noChangeArrowheads="1"/>
          </p:cNvSpPr>
          <p:nvPr>
            <p:ph type="body" idx="1"/>
          </p:nvPr>
        </p:nvSpPr>
        <p:spPr>
          <a:xfrm>
            <a:off x="457200" y="1409700"/>
            <a:ext cx="8229600" cy="2859088"/>
          </a:xfrm>
        </p:spPr>
        <p:txBody>
          <a:bodyPr/>
          <a:lstStyle/>
          <a:p>
            <a:pPr eaLnBrk="1" hangingPunct="1">
              <a:lnSpc>
                <a:spcPct val="80000"/>
              </a:lnSpc>
              <a:buFont typeface="Wingdings" pitchFamily="2" charset="2"/>
              <a:buNone/>
              <a:defRPr/>
            </a:pPr>
            <a:r>
              <a:rPr lang="el-GR" sz="1800" dirty="0">
                <a:solidFill>
                  <a:srgbClr val="FFFF66"/>
                </a:solidFill>
                <a:latin typeface="Helvetica" pitchFamily="34" charset="0"/>
              </a:rPr>
              <a:t>Σκοπός του μαθήματος είναι η γνωριμία και κατανόηση βασικών αρχών της </a:t>
            </a:r>
          </a:p>
          <a:p>
            <a:pPr eaLnBrk="1" hangingPunct="1">
              <a:lnSpc>
                <a:spcPct val="80000"/>
              </a:lnSpc>
              <a:buFont typeface="Wingdings" pitchFamily="2" charset="2"/>
              <a:buNone/>
              <a:defRPr/>
            </a:pPr>
            <a:r>
              <a:rPr lang="el-GR" sz="1800" dirty="0">
                <a:solidFill>
                  <a:srgbClr val="FFFF66"/>
                </a:solidFill>
                <a:latin typeface="Helvetica" pitchFamily="34" charset="0"/>
              </a:rPr>
              <a:t>Ψηφιακής Επεξεργασίας Ομιλίας : </a:t>
            </a:r>
          </a:p>
          <a:p>
            <a:pPr eaLnBrk="1" hangingPunct="1">
              <a:lnSpc>
                <a:spcPct val="80000"/>
              </a:lnSpc>
              <a:defRPr/>
            </a:pPr>
            <a:r>
              <a:rPr lang="el-GR" sz="1800" dirty="0">
                <a:latin typeface="Helvetica" pitchFamily="34" charset="0"/>
              </a:rPr>
              <a:t>του μηχανισμού παραγωγής ομιλίας από τον άνθρωπο</a:t>
            </a:r>
          </a:p>
          <a:p>
            <a:pPr eaLnBrk="1" hangingPunct="1">
              <a:lnSpc>
                <a:spcPct val="80000"/>
              </a:lnSpc>
              <a:defRPr/>
            </a:pPr>
            <a:r>
              <a:rPr lang="el-GR" sz="1800" dirty="0">
                <a:latin typeface="Helvetica" pitchFamily="34" charset="0"/>
              </a:rPr>
              <a:t>της καταγραφής, βελτίωσης και αναπαραγωγής της ομιλίας μέσω υπολογιστή</a:t>
            </a:r>
          </a:p>
          <a:p>
            <a:pPr eaLnBrk="1" hangingPunct="1">
              <a:lnSpc>
                <a:spcPct val="80000"/>
              </a:lnSpc>
              <a:defRPr/>
            </a:pPr>
            <a:r>
              <a:rPr lang="el-GR" sz="1800" dirty="0">
                <a:latin typeface="Helvetica" pitchFamily="34" charset="0"/>
              </a:rPr>
              <a:t>πως μετατρέπουμε την ομιλία σε μορφή αναγνωρίσιμη από το υπολογιστή</a:t>
            </a:r>
          </a:p>
          <a:p>
            <a:pPr eaLnBrk="1" hangingPunct="1">
              <a:lnSpc>
                <a:spcPct val="80000"/>
              </a:lnSpc>
              <a:defRPr/>
            </a:pPr>
            <a:r>
              <a:rPr lang="el-GR" sz="1800" dirty="0">
                <a:latin typeface="Helvetica" pitchFamily="34" charset="0"/>
              </a:rPr>
              <a:t>πως αναγνωρίζουμε ποιος είναι ο ομιλητής</a:t>
            </a:r>
          </a:p>
          <a:p>
            <a:pPr eaLnBrk="1" hangingPunct="1">
              <a:lnSpc>
                <a:spcPct val="80000"/>
              </a:lnSpc>
              <a:defRPr/>
            </a:pPr>
            <a:r>
              <a:rPr lang="el-GR" sz="1800" dirty="0">
                <a:latin typeface="Helvetica" pitchFamily="34" charset="0"/>
              </a:rPr>
              <a:t>πως συνθέτουμε ομιλία με τον υπολογιστή</a:t>
            </a:r>
          </a:p>
          <a:p>
            <a:pPr eaLnBrk="1" hangingPunct="1">
              <a:lnSpc>
                <a:spcPct val="80000"/>
              </a:lnSpc>
              <a:defRPr/>
            </a:pPr>
            <a:r>
              <a:rPr lang="el-GR" sz="1800" dirty="0">
                <a:latin typeface="Helvetica" pitchFamily="34" charset="0"/>
              </a:rPr>
              <a:t>γιατί τα κάνουμε όλα αυτά: εφαρμογές της Επεξεργασίας Ομιλίας και ο αντίκτυπος στην καθημερινή ζωή</a:t>
            </a:r>
          </a:p>
          <a:p>
            <a:pPr eaLnBrk="1" hangingPunct="1">
              <a:lnSpc>
                <a:spcPct val="80000"/>
              </a:lnSpc>
              <a:buFont typeface="Wingdings" pitchFamily="2" charset="2"/>
              <a:buNone/>
              <a:defRPr/>
            </a:pPr>
            <a:endParaRPr lang="el-GR" sz="1800" dirty="0">
              <a:latin typeface="Helvetica" pitchFamily="34" charset="0"/>
            </a:endParaRPr>
          </a:p>
        </p:txBody>
      </p:sp>
      <p:sp>
        <p:nvSpPr>
          <p:cNvPr id="5" name="TextBox 4">
            <a:extLst>
              <a:ext uri="{FF2B5EF4-FFF2-40B4-BE49-F238E27FC236}">
                <a16:creationId xmlns:a16="http://schemas.microsoft.com/office/drawing/2014/main" id="{48678F1F-48D4-47C8-A2F6-9F80E62D8417}"/>
              </a:ext>
            </a:extLst>
          </p:cNvPr>
          <p:cNvSpPr txBox="1"/>
          <p:nvPr/>
        </p:nvSpPr>
        <p:spPr>
          <a:xfrm>
            <a:off x="457200" y="4054455"/>
            <a:ext cx="8229600" cy="923330"/>
          </a:xfrm>
          <a:prstGeom prst="rect">
            <a:avLst/>
          </a:prstGeom>
          <a:noFill/>
        </p:spPr>
        <p:txBody>
          <a:bodyPr wrap="square">
            <a:spAutoFit/>
          </a:bodyPr>
          <a:lstStyle/>
          <a:p>
            <a:pPr marL="361942" indent="-361942">
              <a:defRPr/>
            </a:pPr>
            <a:r>
              <a:rPr lang="el-GR" dirty="0">
                <a:solidFill>
                  <a:srgbClr val="FFFF66"/>
                </a:solidFill>
                <a:effectLst>
                  <a:outerShdw blurRad="38100" dist="38100" dir="2700000" algn="tl">
                    <a:srgbClr val="000000"/>
                  </a:outerShdw>
                </a:effectLst>
                <a:latin typeface="Arial" charset="0"/>
              </a:rPr>
              <a:t>Στο εργαστήριο θα γνωρίσουμε</a:t>
            </a:r>
            <a:endParaRPr lang="el-GR" b="1" dirty="0">
              <a:solidFill>
                <a:srgbClr val="FFFF66"/>
              </a:solidFill>
              <a:effectLst>
                <a:outerShdw blurRad="38100" dist="38100" dir="2700000" algn="tl">
                  <a:srgbClr val="000000"/>
                </a:outerShdw>
              </a:effectLst>
              <a:latin typeface="Arial" charset="0"/>
            </a:endParaRPr>
          </a:p>
          <a:p>
            <a:pPr marL="361942" indent="-361942">
              <a:buClr>
                <a:schemeClr val="hlink"/>
              </a:buClr>
              <a:buSzPct val="120000"/>
              <a:buFont typeface="Wingdings" pitchFamily="2" charset="2"/>
              <a:buChar char="§"/>
              <a:defRPr/>
            </a:pPr>
            <a:r>
              <a:rPr lang="el-GR" dirty="0">
                <a:effectLst>
                  <a:outerShdw blurRad="38100" dist="38100" dir="2700000" algn="tl">
                    <a:srgbClr val="000000"/>
                  </a:outerShdw>
                </a:effectLst>
                <a:latin typeface="Arial" charset="0"/>
              </a:rPr>
              <a:t>βασικούς αλγόριθμους επεξεργασίας ομιλίας</a:t>
            </a:r>
            <a:r>
              <a:rPr lang="en-US" dirty="0">
                <a:effectLst>
                  <a:outerShdw blurRad="38100" dist="38100" dir="2700000" algn="tl">
                    <a:srgbClr val="000000"/>
                  </a:outerShdw>
                </a:effectLst>
                <a:latin typeface="Arial" charset="0"/>
              </a:rPr>
              <a:t> </a:t>
            </a:r>
            <a:r>
              <a:rPr lang="el-GR" dirty="0">
                <a:effectLst>
                  <a:outerShdw blurRad="38100" dist="38100" dir="2700000" algn="tl">
                    <a:srgbClr val="000000"/>
                  </a:outerShdw>
                </a:effectLst>
                <a:latin typeface="Arial" charset="0"/>
              </a:rPr>
              <a:t>και ήχου σε περιβάλλον </a:t>
            </a:r>
            <a:r>
              <a:rPr lang="en-US" dirty="0" err="1">
                <a:effectLst>
                  <a:outerShdw blurRad="38100" dist="38100" dir="2700000" algn="tl">
                    <a:srgbClr val="000000"/>
                  </a:outerShdw>
                </a:effectLst>
                <a:latin typeface="Arial" charset="0"/>
              </a:rPr>
              <a:t>Matlab</a:t>
            </a:r>
            <a:endParaRPr lang="el-GR"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 calcmode="lin" valueType="num">
                                      <p:cBhvr additive="base">
                                        <p:cTn id="13" dur="500" fill="hold"/>
                                        <p:tgtEl>
                                          <p:spTgt spid="20483">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additive="base">
                                        <p:cTn id="19" dur="500" fill="hold"/>
                                        <p:tgtEl>
                                          <p:spTgt spid="2048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4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0483">
                                            <p:txEl>
                                              <p:pRg st="5" end="5"/>
                                            </p:txEl>
                                          </p:spTgt>
                                        </p:tgtEl>
                                        <p:attrNameLst>
                                          <p:attrName>style.visibility</p:attrName>
                                        </p:attrNameLst>
                                      </p:cBhvr>
                                      <p:to>
                                        <p:strVal val="visible"/>
                                      </p:to>
                                    </p:set>
                                    <p:anim calcmode="lin" valueType="num">
                                      <p:cBhvr additive="base">
                                        <p:cTn id="25" dur="500" fill="hold"/>
                                        <p:tgtEl>
                                          <p:spTgt spid="2048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additive="base">
                                        <p:cTn id="31" dur="500" fill="hold"/>
                                        <p:tgtEl>
                                          <p:spTgt spid="20483">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4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0483">
                                            <p:txEl>
                                              <p:pRg st="7" end="7"/>
                                            </p:txEl>
                                          </p:spTgt>
                                        </p:tgtEl>
                                        <p:attrNameLst>
                                          <p:attrName>style.visibility</p:attrName>
                                        </p:attrNameLst>
                                      </p:cBhvr>
                                      <p:to>
                                        <p:strVal val="visible"/>
                                      </p:to>
                                    </p:set>
                                    <p:anim calcmode="lin" valueType="num">
                                      <p:cBhvr additive="base">
                                        <p:cTn id="37" dur="500" fill="hold"/>
                                        <p:tgtEl>
                                          <p:spTgt spid="2048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5000" name="Picture 8"/>
          <p:cNvPicPr>
            <a:picLocks noChangeAspect="1" noChangeArrowheads="1"/>
          </p:cNvPicPr>
          <p:nvPr/>
        </p:nvPicPr>
        <p:blipFill>
          <a:blip r:embed="rId4" cstate="print"/>
          <a:srcRect/>
          <a:stretch>
            <a:fillRect/>
          </a:stretch>
        </p:blipFill>
        <p:spPr bwMode="auto">
          <a:xfrm>
            <a:off x="6472237" y="3681417"/>
            <a:ext cx="2671763" cy="3176587"/>
          </a:xfrm>
          <a:prstGeom prst="rect">
            <a:avLst/>
          </a:prstGeom>
          <a:noFill/>
          <a:ln w="9525">
            <a:noFill/>
            <a:miter lim="800000"/>
            <a:headEnd/>
            <a:tailEnd/>
          </a:ln>
        </p:spPr>
      </p:pic>
      <p:sp>
        <p:nvSpPr>
          <p:cNvPr id="84994" name="Rectangle 2"/>
          <p:cNvSpPr>
            <a:spLocks noGrp="1" noRot="1" noChangeArrowheads="1"/>
          </p:cNvSpPr>
          <p:nvPr>
            <p:ph type="title"/>
          </p:nvPr>
        </p:nvSpPr>
        <p:spPr/>
        <p:txBody>
          <a:bodyPr/>
          <a:lstStyle/>
          <a:p>
            <a:pPr eaLnBrk="1" hangingPunct="1">
              <a:defRPr/>
            </a:pPr>
            <a:r>
              <a:rPr lang="el-GR">
                <a:solidFill>
                  <a:srgbClr val="FFFF66"/>
                </a:solidFill>
              </a:rPr>
              <a:t>Σύνθεση ομιλίας</a:t>
            </a:r>
          </a:p>
        </p:txBody>
      </p:sp>
      <p:sp>
        <p:nvSpPr>
          <p:cNvPr id="84995" name="Rectangle 3"/>
          <p:cNvSpPr>
            <a:spLocks noGrp="1" noChangeArrowheads="1"/>
          </p:cNvSpPr>
          <p:nvPr>
            <p:ph type="body" sz="half" idx="1"/>
          </p:nvPr>
        </p:nvSpPr>
        <p:spPr>
          <a:xfrm>
            <a:off x="457205" y="1600205"/>
            <a:ext cx="8448675" cy="4525963"/>
          </a:xfrm>
        </p:spPr>
        <p:txBody>
          <a:bodyPr/>
          <a:lstStyle/>
          <a:p>
            <a:pPr eaLnBrk="1" hangingPunct="1">
              <a:lnSpc>
                <a:spcPct val="80000"/>
              </a:lnSpc>
              <a:buFont typeface="Wingdings" pitchFamily="2" charset="2"/>
              <a:buNone/>
              <a:defRPr/>
            </a:pPr>
            <a:r>
              <a:rPr lang="el-GR" sz="1800">
                <a:solidFill>
                  <a:srgbClr val="FFFF66"/>
                </a:solidFill>
                <a:latin typeface="Arial" charset="0"/>
              </a:rPr>
              <a:t>Στο αντίποδα της αναγνώρισης ομιλίας βρίσκεται η σύνθεση ομιλίας. Και εκεί οι </a:t>
            </a:r>
          </a:p>
          <a:p>
            <a:pPr eaLnBrk="1" hangingPunct="1">
              <a:lnSpc>
                <a:spcPct val="80000"/>
              </a:lnSpc>
              <a:buFont typeface="Wingdings" pitchFamily="2" charset="2"/>
              <a:buNone/>
              <a:defRPr/>
            </a:pPr>
            <a:r>
              <a:rPr lang="el-GR" sz="1800">
                <a:solidFill>
                  <a:srgbClr val="FFFF66"/>
                </a:solidFill>
                <a:latin typeface="Arial" charset="0"/>
              </a:rPr>
              <a:t>προσπάθειες άρχισαν νωρίς</a:t>
            </a:r>
            <a:endParaRPr lang="el-GR" sz="1800">
              <a:latin typeface="Arial" charset="0"/>
            </a:endParaRPr>
          </a:p>
          <a:p>
            <a:pPr eaLnBrk="1" hangingPunct="1">
              <a:lnSpc>
                <a:spcPct val="80000"/>
              </a:lnSpc>
              <a:defRPr/>
            </a:pPr>
            <a:r>
              <a:rPr lang="en-US" sz="1800">
                <a:latin typeface="Arial" charset="0"/>
              </a:rPr>
              <a:t>Wolfgang von Kempelen</a:t>
            </a:r>
            <a:r>
              <a:rPr lang="el-GR" sz="1800">
                <a:latin typeface="Arial" charset="0"/>
              </a:rPr>
              <a:t>,</a:t>
            </a:r>
            <a:r>
              <a:rPr lang="en-US" sz="1800">
                <a:latin typeface="Arial" charset="0"/>
              </a:rPr>
              <a:t> </a:t>
            </a:r>
            <a:r>
              <a:rPr lang="el-GR" sz="1800">
                <a:latin typeface="Arial" charset="0"/>
              </a:rPr>
              <a:t>«</a:t>
            </a:r>
            <a:r>
              <a:rPr lang="en-US" sz="1800">
                <a:latin typeface="Arial" charset="0"/>
              </a:rPr>
              <a:t>Speaking machine</a:t>
            </a:r>
            <a:r>
              <a:rPr lang="el-GR" sz="1800">
                <a:latin typeface="Arial" charset="0"/>
              </a:rPr>
              <a:t>» (1791)</a:t>
            </a:r>
            <a:endParaRPr lang="en-US" sz="1800">
              <a:latin typeface="Arial" charset="0"/>
            </a:endParaRPr>
          </a:p>
          <a:p>
            <a:pPr eaLnBrk="1" hangingPunct="1">
              <a:lnSpc>
                <a:spcPct val="80000"/>
              </a:lnSpc>
              <a:defRPr/>
            </a:pPr>
            <a:r>
              <a:rPr lang="en-US" altLang="zh-CN" sz="1800">
                <a:effectLst/>
                <a:latin typeface="Arial" charset="0"/>
                <a:ea typeface="宋体" charset="-122"/>
              </a:rPr>
              <a:t>Joseph Faber</a:t>
            </a:r>
            <a:r>
              <a:rPr lang="el-GR" altLang="zh-CN" sz="1800">
                <a:effectLst/>
                <a:latin typeface="Arial" charset="0"/>
              </a:rPr>
              <a:t>,</a:t>
            </a:r>
            <a:r>
              <a:rPr lang="en-US" altLang="zh-CN" sz="1800">
                <a:effectLst/>
                <a:latin typeface="Arial" charset="0"/>
                <a:ea typeface="宋体" charset="-122"/>
              </a:rPr>
              <a:t> </a:t>
            </a:r>
            <a:r>
              <a:rPr lang="el-GR" altLang="zh-CN" sz="1800">
                <a:effectLst/>
                <a:latin typeface="Arial" charset="0"/>
              </a:rPr>
              <a:t>«</a:t>
            </a:r>
            <a:r>
              <a:rPr lang="en-US" altLang="zh-CN" sz="1800">
                <a:effectLst/>
                <a:latin typeface="Arial" charset="0"/>
                <a:ea typeface="宋体" charset="-122"/>
              </a:rPr>
              <a:t>Euphonia</a:t>
            </a:r>
            <a:r>
              <a:rPr lang="el-GR" altLang="zh-CN" sz="1800">
                <a:effectLst/>
                <a:latin typeface="Arial" charset="0"/>
              </a:rPr>
              <a:t>»</a:t>
            </a:r>
            <a:r>
              <a:rPr lang="en-US" altLang="zh-CN" sz="1800">
                <a:effectLst/>
                <a:latin typeface="Arial" charset="0"/>
                <a:ea typeface="宋体" charset="-122"/>
              </a:rPr>
              <a:t> (1846)</a:t>
            </a:r>
            <a:endParaRPr lang="el-GR" altLang="zh-CN" sz="1800">
              <a:effectLst/>
              <a:latin typeface="Arial" charset="0"/>
            </a:endParaRPr>
          </a:p>
          <a:p>
            <a:pPr eaLnBrk="1" hangingPunct="1">
              <a:lnSpc>
                <a:spcPct val="80000"/>
              </a:lnSpc>
              <a:defRPr/>
            </a:pPr>
            <a:r>
              <a:rPr lang="en-US" altLang="zh-CN" sz="1800">
                <a:effectLst/>
                <a:latin typeface="Arial" charset="0"/>
                <a:ea typeface="宋体" charset="-122"/>
              </a:rPr>
              <a:t>Homer Dudley, </a:t>
            </a:r>
            <a:r>
              <a:rPr lang="el-GR" altLang="zh-CN" sz="1800">
                <a:effectLst/>
                <a:latin typeface="Arial" charset="0"/>
              </a:rPr>
              <a:t>«</a:t>
            </a:r>
            <a:r>
              <a:rPr lang="en-US" altLang="zh-CN" sz="1800">
                <a:effectLst/>
                <a:latin typeface="Arial" charset="0"/>
                <a:ea typeface="宋体" charset="-122"/>
              </a:rPr>
              <a:t>VODER</a:t>
            </a:r>
            <a:r>
              <a:rPr lang="el-GR" altLang="zh-CN" sz="1800">
                <a:effectLst/>
                <a:latin typeface="Arial" charset="0"/>
              </a:rPr>
              <a:t>» (1939)</a:t>
            </a:r>
            <a:endParaRPr lang="el-GR" sz="1800">
              <a:latin typeface="Arial" charset="0"/>
            </a:endParaRPr>
          </a:p>
          <a:p>
            <a:pPr eaLnBrk="1" hangingPunct="1">
              <a:lnSpc>
                <a:spcPct val="80000"/>
              </a:lnSpc>
              <a:defRPr/>
            </a:pPr>
            <a:endParaRPr lang="el-GR" sz="1800">
              <a:latin typeface="Arial" charset="0"/>
            </a:endParaRPr>
          </a:p>
          <a:p>
            <a:pPr eaLnBrk="1" hangingPunct="1">
              <a:lnSpc>
                <a:spcPct val="80000"/>
              </a:lnSpc>
              <a:defRPr/>
            </a:pPr>
            <a:endParaRPr lang="en-US" sz="1800">
              <a:latin typeface="Arial" charset="0"/>
            </a:endParaRPr>
          </a:p>
          <a:p>
            <a:pPr eaLnBrk="1" hangingPunct="1">
              <a:lnSpc>
                <a:spcPct val="80000"/>
              </a:lnSpc>
              <a:buFont typeface="Wingdings" pitchFamily="2" charset="2"/>
              <a:buNone/>
              <a:defRPr/>
            </a:pPr>
            <a:endParaRPr lang="en-US" sz="1800">
              <a:latin typeface="Arial" charset="0"/>
            </a:endParaRPr>
          </a:p>
          <a:p>
            <a:pPr eaLnBrk="1" hangingPunct="1">
              <a:lnSpc>
                <a:spcPct val="80000"/>
              </a:lnSpc>
              <a:defRPr/>
            </a:pPr>
            <a:endParaRPr lang="en-US" sz="1800">
              <a:latin typeface="Arial" charset="0"/>
            </a:endParaRPr>
          </a:p>
          <a:p>
            <a:pPr eaLnBrk="1" hangingPunct="1">
              <a:lnSpc>
                <a:spcPct val="80000"/>
              </a:lnSpc>
              <a:buFont typeface="Wingdings" pitchFamily="2" charset="2"/>
              <a:buNone/>
              <a:defRPr/>
            </a:pPr>
            <a:endParaRPr lang="el-GR" sz="1800">
              <a:latin typeface="Arial" charset="0"/>
            </a:endParaRPr>
          </a:p>
          <a:p>
            <a:pPr eaLnBrk="1" hangingPunct="1">
              <a:lnSpc>
                <a:spcPct val="80000"/>
              </a:lnSpc>
              <a:buFont typeface="Wingdings" pitchFamily="2" charset="2"/>
              <a:buNone/>
              <a:defRPr/>
            </a:pPr>
            <a:r>
              <a:rPr lang="el-GR" sz="1800">
                <a:solidFill>
                  <a:srgbClr val="FFFF66"/>
                </a:solidFill>
                <a:latin typeface="Arial" charset="0"/>
              </a:rPr>
              <a:t>  </a:t>
            </a:r>
          </a:p>
          <a:p>
            <a:pPr eaLnBrk="1" hangingPunct="1">
              <a:lnSpc>
                <a:spcPct val="80000"/>
              </a:lnSpc>
              <a:buFont typeface="Wingdings" pitchFamily="2" charset="2"/>
              <a:buNone/>
              <a:defRPr/>
            </a:pPr>
            <a:endParaRPr lang="el-GR" sz="1800">
              <a:solidFill>
                <a:srgbClr val="FFFF66"/>
              </a:solidFill>
              <a:latin typeface="Arial" charset="0"/>
            </a:endParaRPr>
          </a:p>
        </p:txBody>
      </p:sp>
      <p:pic>
        <p:nvPicPr>
          <p:cNvPr id="84996" name="Picture 4" descr="kempln42"/>
          <p:cNvPicPr>
            <a:picLocks noChangeAspect="1" noChangeArrowheads="1"/>
          </p:cNvPicPr>
          <p:nvPr/>
        </p:nvPicPr>
        <p:blipFill>
          <a:blip r:embed="rId5" cstate="print"/>
          <a:srcRect/>
          <a:stretch>
            <a:fillRect/>
          </a:stretch>
        </p:blipFill>
        <p:spPr bwMode="auto">
          <a:xfrm>
            <a:off x="1" y="4286250"/>
            <a:ext cx="3568700" cy="2571751"/>
          </a:xfrm>
          <a:prstGeom prst="rect">
            <a:avLst/>
          </a:prstGeom>
          <a:noFill/>
          <a:ln w="9525">
            <a:noFill/>
            <a:miter lim="800000"/>
            <a:headEnd/>
            <a:tailEnd/>
          </a:ln>
        </p:spPr>
      </p:pic>
      <p:pic>
        <p:nvPicPr>
          <p:cNvPr id="84997" name="Picture 5"/>
          <p:cNvPicPr>
            <a:picLocks noChangeAspect="1" noChangeArrowheads="1"/>
          </p:cNvPicPr>
          <p:nvPr/>
        </p:nvPicPr>
        <p:blipFill>
          <a:blip r:embed="rId6" cstate="print"/>
          <a:srcRect/>
          <a:stretch>
            <a:fillRect/>
          </a:stretch>
        </p:blipFill>
        <p:spPr bwMode="auto">
          <a:xfrm>
            <a:off x="3609981" y="3811589"/>
            <a:ext cx="2805113" cy="3046412"/>
          </a:xfrm>
          <a:prstGeom prst="rect">
            <a:avLst/>
          </a:prstGeom>
          <a:noFill/>
          <a:ln w="9525">
            <a:noFill/>
            <a:miter lim="800000"/>
            <a:headEnd/>
            <a:tailEnd/>
          </a:ln>
        </p:spPr>
      </p:pic>
      <p:pic>
        <p:nvPicPr>
          <p:cNvPr id="84998" name="Picture 6">
            <a:hlinkClick r:id="" action="ppaction://media"/>
          </p:cNvPr>
          <p:cNvPicPr>
            <a:picLocks noGrp="1" noChangeAspect="1" noChangeArrowheads="1"/>
          </p:cNvPicPr>
          <p:nvPr>
            <p:ph sz="half" idx="2"/>
            <a:audioFile r:link="rId2"/>
            <p:extLst>
              <p:ext uri="{DAA4B4D4-6D71-4841-9C94-3DE7FCFB9230}">
                <p14:media xmlns:p14="http://schemas.microsoft.com/office/powerpoint/2010/main" r:embed="rId1"/>
              </p:ext>
            </p:extLst>
          </p:nvPr>
        </p:nvPicPr>
        <p:blipFill>
          <a:blip r:embed="rId7" cstate="print"/>
          <a:srcRect/>
          <a:stretch>
            <a:fillRect/>
          </a:stretch>
        </p:blipFill>
        <p:spPr>
          <a:xfrm>
            <a:off x="8839200" y="3348039"/>
            <a:ext cx="304800" cy="304800"/>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995">
                                            <p:txEl>
                                              <p:pRg st="2" end="2"/>
                                            </p:txEl>
                                          </p:spTgt>
                                        </p:tgtEl>
                                        <p:attrNameLst>
                                          <p:attrName>style.visibility</p:attrName>
                                        </p:attrNameLst>
                                      </p:cBhvr>
                                      <p:to>
                                        <p:strVal val="visible"/>
                                      </p:to>
                                    </p:set>
                                    <p:anim calcmode="lin" valueType="num">
                                      <p:cBhvr additive="base">
                                        <p:cTn id="7" dur="500" fill="hold"/>
                                        <p:tgtEl>
                                          <p:spTgt spid="84995">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995">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4996"/>
                                        </p:tgtEl>
                                        <p:attrNameLst>
                                          <p:attrName>style.visibility</p:attrName>
                                        </p:attrNameLst>
                                      </p:cBhvr>
                                      <p:to>
                                        <p:strVal val="visible"/>
                                      </p:to>
                                    </p:set>
                                    <p:anim calcmode="lin" valueType="num">
                                      <p:cBhvr additive="base">
                                        <p:cTn id="11" dur="500" fill="hold"/>
                                        <p:tgtEl>
                                          <p:spTgt spid="84996"/>
                                        </p:tgtEl>
                                        <p:attrNameLst>
                                          <p:attrName>ppt_x</p:attrName>
                                        </p:attrNameLst>
                                      </p:cBhvr>
                                      <p:tavLst>
                                        <p:tav tm="0">
                                          <p:val>
                                            <p:strVal val="1+#ppt_w/2"/>
                                          </p:val>
                                        </p:tav>
                                        <p:tav tm="100000">
                                          <p:val>
                                            <p:strVal val="#ppt_x"/>
                                          </p:val>
                                        </p:tav>
                                      </p:tavLst>
                                    </p:anim>
                                    <p:anim calcmode="lin" valueType="num">
                                      <p:cBhvr additive="base">
                                        <p:cTn id="12" dur="500" fill="hold"/>
                                        <p:tgtEl>
                                          <p:spTgt spid="8499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anim calcmode="lin" valueType="num">
                                      <p:cBhvr additive="base">
                                        <p:cTn id="17" dur="500" fill="hold"/>
                                        <p:tgtEl>
                                          <p:spTgt spid="84995">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4995">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4997"/>
                                        </p:tgtEl>
                                        <p:attrNameLst>
                                          <p:attrName>style.visibility</p:attrName>
                                        </p:attrNameLst>
                                      </p:cBhvr>
                                      <p:to>
                                        <p:strVal val="visible"/>
                                      </p:to>
                                    </p:set>
                                    <p:anim calcmode="lin" valueType="num">
                                      <p:cBhvr additive="base">
                                        <p:cTn id="21" dur="500" fill="hold"/>
                                        <p:tgtEl>
                                          <p:spTgt spid="84997"/>
                                        </p:tgtEl>
                                        <p:attrNameLst>
                                          <p:attrName>ppt_x</p:attrName>
                                        </p:attrNameLst>
                                      </p:cBhvr>
                                      <p:tavLst>
                                        <p:tav tm="0">
                                          <p:val>
                                            <p:strVal val="1+#ppt_w/2"/>
                                          </p:val>
                                        </p:tav>
                                        <p:tav tm="100000">
                                          <p:val>
                                            <p:strVal val="#ppt_x"/>
                                          </p:val>
                                        </p:tav>
                                      </p:tavLst>
                                    </p:anim>
                                    <p:anim calcmode="lin" valueType="num">
                                      <p:cBhvr additive="base">
                                        <p:cTn id="22" dur="500" fill="hold"/>
                                        <p:tgtEl>
                                          <p:spTgt spid="8499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 calcmode="lin" valueType="num">
                                      <p:cBhvr additive="base">
                                        <p:cTn id="27" dur="500" fill="hold"/>
                                        <p:tgtEl>
                                          <p:spTgt spid="8499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499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85000"/>
                                        </p:tgtEl>
                                        <p:attrNameLst>
                                          <p:attrName>style.visibility</p:attrName>
                                        </p:attrNameLst>
                                      </p:cBhvr>
                                      <p:to>
                                        <p:strVal val="visible"/>
                                      </p:to>
                                    </p:set>
                                    <p:anim calcmode="lin" valueType="num">
                                      <p:cBhvr additive="base">
                                        <p:cTn id="31" dur="500" fill="hold"/>
                                        <p:tgtEl>
                                          <p:spTgt spid="85000"/>
                                        </p:tgtEl>
                                        <p:attrNameLst>
                                          <p:attrName>ppt_x</p:attrName>
                                        </p:attrNameLst>
                                      </p:cBhvr>
                                      <p:tavLst>
                                        <p:tav tm="0">
                                          <p:val>
                                            <p:strVal val="1+#ppt_w/2"/>
                                          </p:val>
                                        </p:tav>
                                        <p:tav tm="100000">
                                          <p:val>
                                            <p:strVal val="#ppt_x"/>
                                          </p:val>
                                        </p:tav>
                                      </p:tavLst>
                                    </p:anim>
                                    <p:anim calcmode="lin" valueType="num">
                                      <p:cBhvr additive="base">
                                        <p:cTn id="32" dur="500" fill="hold"/>
                                        <p:tgtEl>
                                          <p:spTgt spid="85000"/>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nodeType="afterEffect">
                                  <p:stCondLst>
                                    <p:cond delay="0"/>
                                  </p:stCondLst>
                                  <p:childTnLst>
                                    <p:set>
                                      <p:cBhvr>
                                        <p:cTn id="35" dur="1" fill="hold">
                                          <p:stCondLst>
                                            <p:cond delay="0"/>
                                          </p:stCondLst>
                                        </p:cTn>
                                        <p:tgtEl>
                                          <p:spTgt spid="84998"/>
                                        </p:tgtEl>
                                        <p:attrNameLst>
                                          <p:attrName>style.visibility</p:attrName>
                                        </p:attrNameLst>
                                      </p:cBhvr>
                                      <p:to>
                                        <p:strVal val="visible"/>
                                      </p:to>
                                    </p:set>
                                    <p:anim calcmode="lin" valueType="num">
                                      <p:cBhvr additive="base">
                                        <p:cTn id="36" dur="500" fill="hold"/>
                                        <p:tgtEl>
                                          <p:spTgt spid="84998"/>
                                        </p:tgtEl>
                                        <p:attrNameLst>
                                          <p:attrName>ppt_x</p:attrName>
                                        </p:attrNameLst>
                                      </p:cBhvr>
                                      <p:tavLst>
                                        <p:tav tm="0">
                                          <p:val>
                                            <p:strVal val="1+#ppt_w/2"/>
                                          </p:val>
                                        </p:tav>
                                        <p:tav tm="100000">
                                          <p:val>
                                            <p:strVal val="#ppt_x"/>
                                          </p:val>
                                        </p:tav>
                                      </p:tavLst>
                                    </p:anim>
                                    <p:anim calcmode="lin" valueType="num">
                                      <p:cBhvr additive="base">
                                        <p:cTn id="37" dur="500" fill="hold"/>
                                        <p:tgtEl>
                                          <p:spTgt spid="849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84998"/>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17742" fill="hold"/>
                                        <p:tgtEl>
                                          <p:spTgt spid="84998"/>
                                        </p:tgtEl>
                                      </p:cBhvr>
                                    </p:cmd>
                                  </p:childTnLst>
                                </p:cTn>
                              </p:par>
                            </p:childTnLst>
                          </p:cTn>
                        </p:par>
                      </p:childTnLst>
                    </p:cTn>
                  </p:par>
                </p:childTnLst>
              </p:cTn>
              <p:nextCondLst>
                <p:cond evt="onClick" delay="0">
                  <p:tgtEl>
                    <p:spTgt spid="84998"/>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84998"/>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3" name="Rectangle 3"/>
          <p:cNvSpPr>
            <a:spLocks noGrp="1" noRot="1" noChangeArrowheads="1"/>
          </p:cNvSpPr>
          <p:nvPr>
            <p:ph type="title"/>
          </p:nvPr>
        </p:nvSpPr>
        <p:spPr/>
        <p:txBody>
          <a:bodyPr/>
          <a:lstStyle/>
          <a:p>
            <a:pPr eaLnBrk="1" hangingPunct="1">
              <a:defRPr/>
            </a:pPr>
            <a:r>
              <a:rPr lang="el-GR">
                <a:solidFill>
                  <a:srgbClr val="FFFF66"/>
                </a:solidFill>
              </a:rPr>
              <a:t>Σύνθεση ομιλίας</a:t>
            </a:r>
          </a:p>
        </p:txBody>
      </p:sp>
      <p:sp>
        <p:nvSpPr>
          <p:cNvPr id="87044" name="Rectangle 4"/>
          <p:cNvSpPr>
            <a:spLocks noGrp="1" noChangeArrowheads="1"/>
          </p:cNvSpPr>
          <p:nvPr>
            <p:ph type="body" sz="half" idx="1"/>
          </p:nvPr>
        </p:nvSpPr>
        <p:spPr>
          <a:xfrm>
            <a:off x="457205" y="1600204"/>
            <a:ext cx="8448675" cy="1649413"/>
          </a:xfrm>
        </p:spPr>
        <p:txBody>
          <a:bodyPr/>
          <a:lstStyle/>
          <a:p>
            <a:pPr eaLnBrk="1" hangingPunct="1">
              <a:lnSpc>
                <a:spcPct val="80000"/>
              </a:lnSpc>
              <a:buFont typeface="Wingdings" pitchFamily="2" charset="2"/>
              <a:buNone/>
              <a:defRPr/>
            </a:pPr>
            <a:r>
              <a:rPr lang="el-GR" sz="1800">
                <a:solidFill>
                  <a:srgbClr val="FFFF66"/>
                </a:solidFill>
                <a:latin typeface="Arial" charset="0"/>
              </a:rPr>
              <a:t>Η σύνθεση ομιλίας είναι συμπληρωματική της αναγνώρισης ομιλίας</a:t>
            </a:r>
            <a:endParaRPr lang="el-GR" sz="1800">
              <a:latin typeface="Arial" charset="0"/>
            </a:endParaRPr>
          </a:p>
          <a:p>
            <a:pPr eaLnBrk="1" hangingPunct="1">
              <a:lnSpc>
                <a:spcPct val="80000"/>
              </a:lnSpc>
              <a:defRPr/>
            </a:pPr>
            <a:r>
              <a:rPr lang="el-GR" sz="1800">
                <a:latin typeface="Arial" charset="0"/>
              </a:rPr>
              <a:t>Απόκριση υπολογιστή σε φυσική γλώσσα</a:t>
            </a:r>
            <a:endParaRPr lang="en-US" sz="1800">
              <a:latin typeface="Arial" charset="0"/>
            </a:endParaRPr>
          </a:p>
          <a:p>
            <a:pPr eaLnBrk="1" hangingPunct="1">
              <a:lnSpc>
                <a:spcPct val="80000"/>
              </a:lnSpc>
              <a:defRPr/>
            </a:pPr>
            <a:r>
              <a:rPr lang="el-GR" altLang="zh-CN" sz="1800">
                <a:effectLst/>
                <a:latin typeface="Arial" charset="0"/>
              </a:rPr>
              <a:t>Άτομα με προβλήματα ομιλίας θα μπορούν να μιλήσουνε με φυσικό τρόπο</a:t>
            </a:r>
          </a:p>
          <a:p>
            <a:pPr eaLnBrk="1" hangingPunct="1">
              <a:lnSpc>
                <a:spcPct val="80000"/>
              </a:lnSpc>
              <a:defRPr/>
            </a:pPr>
            <a:r>
              <a:rPr lang="el-GR" altLang="zh-CN" sz="1800">
                <a:effectLst/>
                <a:latin typeface="Arial" charset="0"/>
              </a:rPr>
              <a:t>Πληροφορίες μέσω τηλεφώνου</a:t>
            </a:r>
          </a:p>
          <a:p>
            <a:pPr eaLnBrk="1" hangingPunct="1">
              <a:lnSpc>
                <a:spcPct val="80000"/>
              </a:lnSpc>
              <a:defRPr/>
            </a:pPr>
            <a:r>
              <a:rPr lang="el-GR" altLang="zh-CN" sz="1800">
                <a:effectLst/>
                <a:latin typeface="Arial" charset="0"/>
              </a:rPr>
              <a:t>Συστήματα Εικονικής Πραγματικότητας</a:t>
            </a:r>
            <a:endParaRPr lang="el-GR" sz="1800">
              <a:solidFill>
                <a:srgbClr val="FFFF66"/>
              </a:solidFill>
              <a:latin typeface="Arial" charset="0"/>
            </a:endParaRPr>
          </a:p>
          <a:p>
            <a:pPr eaLnBrk="1" hangingPunct="1">
              <a:lnSpc>
                <a:spcPct val="80000"/>
              </a:lnSpc>
              <a:buFont typeface="Wingdings" pitchFamily="2" charset="2"/>
              <a:buNone/>
              <a:defRPr/>
            </a:pPr>
            <a:endParaRPr lang="el-GR" sz="1800">
              <a:solidFill>
                <a:srgbClr val="FFFF66"/>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7044">
                                            <p:txEl>
                                              <p:pRg st="1" end="1"/>
                                            </p:txEl>
                                          </p:spTgt>
                                        </p:tgtEl>
                                        <p:attrNameLst>
                                          <p:attrName>style.visibility</p:attrName>
                                        </p:attrNameLst>
                                      </p:cBhvr>
                                      <p:to>
                                        <p:strVal val="visible"/>
                                      </p:to>
                                    </p:set>
                                    <p:anim calcmode="lin" valueType="num">
                                      <p:cBhvr additive="base">
                                        <p:cTn id="7" dur="500" fill="hold"/>
                                        <p:tgtEl>
                                          <p:spTgt spid="87044">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0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7044">
                                            <p:txEl>
                                              <p:pRg st="2" end="2"/>
                                            </p:txEl>
                                          </p:spTgt>
                                        </p:tgtEl>
                                        <p:attrNameLst>
                                          <p:attrName>style.visibility</p:attrName>
                                        </p:attrNameLst>
                                      </p:cBhvr>
                                      <p:to>
                                        <p:strVal val="visible"/>
                                      </p:to>
                                    </p:set>
                                    <p:anim calcmode="lin" valueType="num">
                                      <p:cBhvr additive="base">
                                        <p:cTn id="13" dur="500" fill="hold"/>
                                        <p:tgtEl>
                                          <p:spTgt spid="87044">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70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7044">
                                            <p:txEl>
                                              <p:pRg st="3" end="3"/>
                                            </p:txEl>
                                          </p:spTgt>
                                        </p:tgtEl>
                                        <p:attrNameLst>
                                          <p:attrName>style.visibility</p:attrName>
                                        </p:attrNameLst>
                                      </p:cBhvr>
                                      <p:to>
                                        <p:strVal val="visible"/>
                                      </p:to>
                                    </p:set>
                                    <p:anim calcmode="lin" valueType="num">
                                      <p:cBhvr additive="base">
                                        <p:cTn id="19" dur="500" fill="hold"/>
                                        <p:tgtEl>
                                          <p:spTgt spid="87044">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70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7044">
                                            <p:txEl>
                                              <p:pRg st="4" end="4"/>
                                            </p:txEl>
                                          </p:spTgt>
                                        </p:tgtEl>
                                        <p:attrNameLst>
                                          <p:attrName>style.visibility</p:attrName>
                                        </p:attrNameLst>
                                      </p:cBhvr>
                                      <p:to>
                                        <p:strVal val="visible"/>
                                      </p:to>
                                    </p:set>
                                    <p:anim calcmode="lin" valueType="num">
                                      <p:cBhvr additive="base">
                                        <p:cTn id="25" dur="500" fill="hold"/>
                                        <p:tgtEl>
                                          <p:spTgt spid="87044">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704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pPr eaLnBrk="1" hangingPunct="1">
              <a:defRPr/>
            </a:pPr>
            <a:r>
              <a:rPr lang="el-GR" dirty="0">
                <a:solidFill>
                  <a:srgbClr val="FFFF66"/>
                </a:solidFill>
              </a:rPr>
              <a:t>Το μέλλον</a:t>
            </a:r>
          </a:p>
        </p:txBody>
      </p:sp>
      <p:sp>
        <p:nvSpPr>
          <p:cNvPr id="91139" name="Rectangle 3"/>
          <p:cNvSpPr>
            <a:spLocks noGrp="1" noChangeArrowheads="1"/>
          </p:cNvSpPr>
          <p:nvPr>
            <p:ph type="body" sz="half" idx="1"/>
          </p:nvPr>
        </p:nvSpPr>
        <p:spPr>
          <a:xfrm>
            <a:off x="457205" y="1600201"/>
            <a:ext cx="8448675" cy="534988"/>
          </a:xfrm>
        </p:spPr>
        <p:txBody>
          <a:bodyPr/>
          <a:lstStyle/>
          <a:p>
            <a:pPr eaLnBrk="1" hangingPunct="1">
              <a:lnSpc>
                <a:spcPct val="80000"/>
              </a:lnSpc>
              <a:buFont typeface="Wingdings" pitchFamily="2" charset="2"/>
              <a:buNone/>
              <a:defRPr/>
            </a:pPr>
            <a:r>
              <a:rPr lang="el-GR" sz="1800">
                <a:solidFill>
                  <a:srgbClr val="FFFF66"/>
                </a:solidFill>
                <a:latin typeface="Arial" charset="0"/>
              </a:rPr>
              <a:t>Τι εφαρμογές της επεξεργασίας ομιλίας μπορείτε να σκεφτείτε εσείς;</a:t>
            </a:r>
            <a:endParaRPr lang="el-GR" altLang="zh-CN" sz="1800">
              <a:effectLst/>
              <a:latin typeface="Arial" charset="0"/>
            </a:endParaRPr>
          </a:p>
          <a:p>
            <a:pPr eaLnBrk="1" hangingPunct="1">
              <a:lnSpc>
                <a:spcPct val="80000"/>
              </a:lnSpc>
              <a:buFont typeface="Wingdings" pitchFamily="2" charset="2"/>
              <a:buNone/>
              <a:defRPr/>
            </a:pPr>
            <a:endParaRPr lang="el-GR" sz="1800">
              <a:solidFill>
                <a:srgbClr val="FFFF66"/>
              </a:solidFill>
              <a:latin typeface="Arial" charset="0"/>
            </a:endParaRPr>
          </a:p>
        </p:txBody>
      </p:sp>
      <p:sp>
        <p:nvSpPr>
          <p:cNvPr id="91140" name="Rectangle 4"/>
          <p:cNvSpPr>
            <a:spLocks noChangeArrowheads="1"/>
          </p:cNvSpPr>
          <p:nvPr/>
        </p:nvSpPr>
        <p:spPr bwMode="auto">
          <a:xfrm>
            <a:off x="439743" y="2430468"/>
            <a:ext cx="8448675" cy="3887787"/>
          </a:xfrm>
          <a:prstGeom prst="rect">
            <a:avLst/>
          </a:prstGeom>
          <a:noFill/>
          <a:ln w="9525">
            <a:noFill/>
            <a:miter lim="800000"/>
            <a:headEnd/>
            <a:tailEnd/>
          </a:ln>
          <a:effectLst/>
        </p:spPr>
        <p:txBody>
          <a:bodyPr/>
          <a:lstStyle/>
          <a:p>
            <a:pPr marL="342891" indent="-342891">
              <a:lnSpc>
                <a:spcPct val="80000"/>
              </a:lnSpc>
              <a:spcBef>
                <a:spcPct val="20000"/>
              </a:spcBef>
              <a:buClr>
                <a:schemeClr val="hlink"/>
              </a:buClr>
              <a:buSzPct val="70000"/>
              <a:buFont typeface="Wingdings" pitchFamily="2" charset="2"/>
              <a:buChar char="n"/>
              <a:defRPr/>
            </a:pPr>
            <a:r>
              <a:rPr lang="el-GR" altLang="zh-CN">
                <a:effectLst>
                  <a:outerShdw blurRad="38100" dist="38100" dir="2700000" algn="tl">
                    <a:srgbClr val="000000"/>
                  </a:outerShdw>
                </a:effectLst>
                <a:latin typeface="Arial" charset="0"/>
              </a:rPr>
              <a:t>Να μπορούν οι άνθρωποι με προβλήματα όρασης να οδηγούν;</a:t>
            </a:r>
          </a:p>
          <a:p>
            <a:pPr marL="342891" indent="-342891">
              <a:lnSpc>
                <a:spcPct val="80000"/>
              </a:lnSpc>
              <a:spcBef>
                <a:spcPct val="20000"/>
              </a:spcBef>
              <a:buClr>
                <a:schemeClr val="hlink"/>
              </a:buClr>
              <a:buSzPct val="70000"/>
              <a:buFont typeface="Wingdings" pitchFamily="2" charset="2"/>
              <a:buChar char="n"/>
              <a:defRPr/>
            </a:pPr>
            <a:r>
              <a:rPr lang="el-GR" altLang="zh-CN">
                <a:effectLst>
                  <a:outerShdw blurRad="38100" dist="38100" dir="2700000" algn="tl">
                    <a:srgbClr val="000000"/>
                  </a:outerShdw>
                </a:effectLst>
                <a:latin typeface="Arial" charset="0"/>
              </a:rPr>
              <a:t>Να μου λέει το ψυγείο μου ότι τέλειωσε το γάλα και να μπορώ να του λέω να παραγγείλει και άλλο;</a:t>
            </a:r>
          </a:p>
          <a:p>
            <a:pPr marL="342891" indent="-342891">
              <a:lnSpc>
                <a:spcPct val="80000"/>
              </a:lnSpc>
              <a:spcBef>
                <a:spcPct val="20000"/>
              </a:spcBef>
              <a:buClr>
                <a:schemeClr val="hlink"/>
              </a:buClr>
              <a:buSzPct val="70000"/>
              <a:buFont typeface="Wingdings" pitchFamily="2" charset="2"/>
              <a:buChar char="n"/>
              <a:defRPr/>
            </a:pPr>
            <a:r>
              <a:rPr lang="el-GR" altLang="zh-CN">
                <a:effectLst>
                  <a:outerShdw blurRad="38100" dist="38100" dir="2700000" algn="tl">
                    <a:srgbClr val="000000"/>
                  </a:outerShdw>
                </a:effectLst>
                <a:latin typeface="Arial" charset="0"/>
              </a:rPr>
              <a:t>Να ανοίγει η πόρτα του σπιτιού μου μόνο με την δική μου φωνή;</a:t>
            </a:r>
          </a:p>
          <a:p>
            <a:pPr marL="342891" indent="-342891">
              <a:lnSpc>
                <a:spcPct val="80000"/>
              </a:lnSpc>
              <a:spcBef>
                <a:spcPct val="20000"/>
              </a:spcBef>
              <a:buClr>
                <a:schemeClr val="hlink"/>
              </a:buClr>
              <a:buSzPct val="70000"/>
              <a:buFont typeface="Wingdings" pitchFamily="2" charset="2"/>
              <a:buChar char="n"/>
              <a:defRPr/>
            </a:pPr>
            <a:r>
              <a:rPr lang="el-GR" altLang="zh-CN">
                <a:effectLst>
                  <a:outerShdw blurRad="38100" dist="38100" dir="2700000" algn="tl">
                    <a:srgbClr val="000000"/>
                  </a:outerShdw>
                </a:effectLst>
                <a:latin typeface="Arial" charset="0"/>
              </a:rPr>
              <a:t>Να μπορεί να μου διαβάζει ο υπολογιστής μου τα </a:t>
            </a:r>
            <a:r>
              <a:rPr lang="en-US" altLang="zh-CN">
                <a:effectLst>
                  <a:outerShdw blurRad="38100" dist="38100" dir="2700000" algn="tl">
                    <a:srgbClr val="000000"/>
                  </a:outerShdw>
                </a:effectLst>
                <a:latin typeface="Arial" charset="0"/>
                <a:ea typeface="宋体" charset="-122"/>
              </a:rPr>
              <a:t>email </a:t>
            </a:r>
            <a:r>
              <a:rPr lang="el-GR" altLang="zh-CN">
                <a:effectLst>
                  <a:outerShdw blurRad="38100" dist="38100" dir="2700000" algn="tl">
                    <a:srgbClr val="000000"/>
                  </a:outerShdw>
                </a:effectLst>
                <a:latin typeface="Arial" charset="0"/>
              </a:rPr>
              <a:t>μου με απόλυτα φυσική γλώσσα (οποιουδήποτε φύλου); </a:t>
            </a:r>
            <a:endParaRPr lang="el-GR" altLang="zh-CN">
              <a:latin typeface="Arial" charset="0"/>
            </a:endParaRPr>
          </a:p>
          <a:p>
            <a:pPr marL="342891" indent="-342891">
              <a:lnSpc>
                <a:spcPct val="80000"/>
              </a:lnSpc>
              <a:spcBef>
                <a:spcPct val="20000"/>
              </a:spcBef>
              <a:buClr>
                <a:schemeClr val="hlink"/>
              </a:buClr>
              <a:buSzPct val="70000"/>
              <a:buFont typeface="Wingdings" pitchFamily="2" charset="2"/>
              <a:buChar char="n"/>
              <a:defRPr/>
            </a:pPr>
            <a:r>
              <a:rPr lang="el-GR">
                <a:effectLst>
                  <a:outerShdw blurRad="38100" dist="38100" dir="2700000" algn="tl">
                    <a:srgbClr val="000000"/>
                  </a:outerShdw>
                </a:effectLst>
                <a:latin typeface="Arial" charset="0"/>
              </a:rPr>
              <a:t>Μια φορητή συσκευή που να βοηθά του ανθρώπους με προβλήματα ομιλίας (πχ τραυλισμό) να μιλήσουν σωστά; </a:t>
            </a:r>
          </a:p>
          <a:p>
            <a:pPr marL="342891" indent="-342891">
              <a:lnSpc>
                <a:spcPct val="80000"/>
              </a:lnSpc>
              <a:spcBef>
                <a:spcPct val="20000"/>
              </a:spcBef>
              <a:buClr>
                <a:schemeClr val="hlink"/>
              </a:buClr>
              <a:buSzPct val="70000"/>
              <a:buFont typeface="Wingdings" pitchFamily="2" charset="2"/>
              <a:buChar char="n"/>
              <a:defRPr/>
            </a:pPr>
            <a:r>
              <a:rPr lang="el-GR">
                <a:effectLst>
                  <a:outerShdw blurRad="38100" dist="38100" dir="2700000" algn="tl">
                    <a:srgbClr val="000000"/>
                  </a:outerShdw>
                </a:effectLst>
                <a:latin typeface="Arial" charset="0"/>
              </a:rPr>
              <a:t>Μια φορητή συσκευή που να μεταφράζει την ομιλία μου σε οποιαδήποτε γλώσσα και το αντίστροφο; (σαν το </a:t>
            </a:r>
            <a:r>
              <a:rPr lang="en-US">
                <a:effectLst>
                  <a:outerShdw blurRad="38100" dist="38100" dir="2700000" algn="tl">
                    <a:srgbClr val="000000"/>
                  </a:outerShdw>
                </a:effectLst>
                <a:latin typeface="Arial" charset="0"/>
              </a:rPr>
              <a:t>Babel Fish</a:t>
            </a:r>
            <a:r>
              <a:rPr lang="el-GR">
                <a:effectLst>
                  <a:outerShdw blurRad="38100" dist="38100" dir="2700000" algn="tl">
                    <a:srgbClr val="000000"/>
                  </a:outerShdw>
                </a:effectLst>
                <a:latin typeface="Arial" charset="0"/>
              </a:rPr>
              <a:t> από το </a:t>
            </a:r>
            <a:r>
              <a:rPr lang="en-US">
                <a:effectLst>
                  <a:outerShdw blurRad="38100" dist="38100" dir="2700000" algn="tl">
                    <a:srgbClr val="000000"/>
                  </a:outerShdw>
                </a:effectLst>
                <a:latin typeface="Arial" charset="0"/>
              </a:rPr>
              <a:t>Hitchhiker’s Guide to the Galaxy)</a:t>
            </a:r>
            <a:endParaRPr lang="el-GR">
              <a:effectLst>
                <a:outerShdw blurRad="38100" dist="38100" dir="2700000" algn="tl">
                  <a:srgbClr val="000000"/>
                </a:outerShdw>
              </a:effectLst>
              <a:latin typeface="Arial" charset="0"/>
            </a:endParaRPr>
          </a:p>
          <a:p>
            <a:pPr marL="342891" indent="-342891">
              <a:lnSpc>
                <a:spcPct val="80000"/>
              </a:lnSpc>
              <a:spcBef>
                <a:spcPct val="20000"/>
              </a:spcBef>
              <a:buClr>
                <a:schemeClr val="hlink"/>
              </a:buClr>
              <a:buSzPct val="70000"/>
              <a:buFont typeface="Wingdings" pitchFamily="2" charset="2"/>
              <a:buChar char="n"/>
              <a:defRPr/>
            </a:pPr>
            <a:endParaRPr lang="en-US">
              <a:effectLst>
                <a:outerShdw blurRad="38100" dist="38100" dir="2700000" algn="tl">
                  <a:srgbClr val="000000"/>
                </a:outerShdw>
              </a:effectLst>
              <a:latin typeface="Arial" charset="0"/>
            </a:endParaRPr>
          </a:p>
          <a:p>
            <a:pPr marL="342891" indent="-342891">
              <a:lnSpc>
                <a:spcPct val="80000"/>
              </a:lnSpc>
              <a:spcBef>
                <a:spcPct val="20000"/>
              </a:spcBef>
              <a:buClr>
                <a:schemeClr val="hlink"/>
              </a:buClr>
              <a:buSzPct val="70000"/>
              <a:defRPr/>
            </a:pPr>
            <a:endParaRPr lang="el-GR">
              <a:effectLst>
                <a:outerShdw blurRad="38100" dist="38100" dir="2700000" algn="tl">
                  <a:srgbClr val="00000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1140">
                                            <p:txEl>
                                              <p:pRg st="0" end="0"/>
                                            </p:txEl>
                                          </p:spTgt>
                                        </p:tgtEl>
                                        <p:attrNameLst>
                                          <p:attrName>style.visibility</p:attrName>
                                        </p:attrNameLst>
                                      </p:cBhvr>
                                      <p:to>
                                        <p:strVal val="visible"/>
                                      </p:to>
                                    </p:set>
                                    <p:anim calcmode="lin" valueType="num">
                                      <p:cBhvr additive="base">
                                        <p:cTn id="7" dur="500" fill="hold"/>
                                        <p:tgtEl>
                                          <p:spTgt spid="9114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11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1140">
                                            <p:txEl>
                                              <p:pRg st="1" end="1"/>
                                            </p:txEl>
                                          </p:spTgt>
                                        </p:tgtEl>
                                        <p:attrNameLst>
                                          <p:attrName>style.visibility</p:attrName>
                                        </p:attrNameLst>
                                      </p:cBhvr>
                                      <p:to>
                                        <p:strVal val="visible"/>
                                      </p:to>
                                    </p:set>
                                    <p:anim calcmode="lin" valueType="num">
                                      <p:cBhvr additive="base">
                                        <p:cTn id="13" dur="500" fill="hold"/>
                                        <p:tgtEl>
                                          <p:spTgt spid="9114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11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1140">
                                            <p:txEl>
                                              <p:pRg st="2" end="2"/>
                                            </p:txEl>
                                          </p:spTgt>
                                        </p:tgtEl>
                                        <p:attrNameLst>
                                          <p:attrName>style.visibility</p:attrName>
                                        </p:attrNameLst>
                                      </p:cBhvr>
                                      <p:to>
                                        <p:strVal val="visible"/>
                                      </p:to>
                                    </p:set>
                                    <p:anim calcmode="lin" valueType="num">
                                      <p:cBhvr additive="base">
                                        <p:cTn id="19" dur="500" fill="hold"/>
                                        <p:tgtEl>
                                          <p:spTgt spid="9114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11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1140">
                                            <p:txEl>
                                              <p:pRg st="3" end="3"/>
                                            </p:txEl>
                                          </p:spTgt>
                                        </p:tgtEl>
                                        <p:attrNameLst>
                                          <p:attrName>style.visibility</p:attrName>
                                        </p:attrNameLst>
                                      </p:cBhvr>
                                      <p:to>
                                        <p:strVal val="visible"/>
                                      </p:to>
                                    </p:set>
                                    <p:anim calcmode="lin" valueType="num">
                                      <p:cBhvr additive="base">
                                        <p:cTn id="25" dur="500" fill="hold"/>
                                        <p:tgtEl>
                                          <p:spTgt spid="9114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11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1140">
                                            <p:txEl>
                                              <p:pRg st="4" end="4"/>
                                            </p:txEl>
                                          </p:spTgt>
                                        </p:tgtEl>
                                        <p:attrNameLst>
                                          <p:attrName>style.visibility</p:attrName>
                                        </p:attrNameLst>
                                      </p:cBhvr>
                                      <p:to>
                                        <p:strVal val="visible"/>
                                      </p:to>
                                    </p:set>
                                    <p:anim calcmode="lin" valueType="num">
                                      <p:cBhvr additive="base">
                                        <p:cTn id="31" dur="500" fill="hold"/>
                                        <p:tgtEl>
                                          <p:spTgt spid="9114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11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91140">
                                            <p:txEl>
                                              <p:pRg st="5" end="5"/>
                                            </p:txEl>
                                          </p:spTgt>
                                        </p:tgtEl>
                                        <p:attrNameLst>
                                          <p:attrName>style.visibility</p:attrName>
                                        </p:attrNameLst>
                                      </p:cBhvr>
                                      <p:to>
                                        <p:strVal val="visible"/>
                                      </p:to>
                                    </p:set>
                                    <p:anim calcmode="lin" valueType="num">
                                      <p:cBhvr additive="base">
                                        <p:cTn id="37" dur="500" fill="hold"/>
                                        <p:tgtEl>
                                          <p:spTgt spid="9114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114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pPr eaLnBrk="1" hangingPunct="1">
              <a:defRPr/>
            </a:pPr>
            <a:r>
              <a:rPr lang="el-GR" dirty="0">
                <a:solidFill>
                  <a:srgbClr val="FFFF66"/>
                </a:solidFill>
              </a:rPr>
              <a:t>Τι θα δούμε στο επόμενο μάθημα</a:t>
            </a:r>
          </a:p>
        </p:txBody>
      </p:sp>
      <p:sp>
        <p:nvSpPr>
          <p:cNvPr id="90115" name="Rectangle 3"/>
          <p:cNvSpPr>
            <a:spLocks noGrp="1" noChangeArrowheads="1"/>
          </p:cNvSpPr>
          <p:nvPr>
            <p:ph type="body" sz="half" idx="1"/>
          </p:nvPr>
        </p:nvSpPr>
        <p:spPr>
          <a:xfrm>
            <a:off x="457205" y="1600204"/>
            <a:ext cx="8448675" cy="1649413"/>
          </a:xfrm>
        </p:spPr>
        <p:txBody>
          <a:bodyPr/>
          <a:lstStyle/>
          <a:p>
            <a:pPr eaLnBrk="1" hangingPunct="1">
              <a:lnSpc>
                <a:spcPct val="80000"/>
              </a:lnSpc>
              <a:buFont typeface="Wingdings" pitchFamily="2" charset="2"/>
              <a:buNone/>
              <a:defRPr/>
            </a:pPr>
            <a:r>
              <a:rPr lang="el-GR" sz="1800" dirty="0">
                <a:solidFill>
                  <a:srgbClr val="FFFF66"/>
                </a:solidFill>
                <a:latin typeface="Arial" charset="0"/>
              </a:rPr>
              <a:t>Στο επόμενο μάθημα θα δούμε</a:t>
            </a:r>
            <a:endParaRPr lang="el-GR" sz="1800" dirty="0">
              <a:latin typeface="Arial" charset="0"/>
            </a:endParaRPr>
          </a:p>
          <a:p>
            <a:pPr eaLnBrk="1" hangingPunct="1">
              <a:lnSpc>
                <a:spcPct val="80000"/>
              </a:lnSpc>
              <a:defRPr/>
            </a:pPr>
            <a:r>
              <a:rPr lang="el-GR" sz="1800" dirty="0">
                <a:latin typeface="Arial" charset="0"/>
              </a:rPr>
              <a:t>Το μηχανισμό παραγωγής ομιλίας από το άνθρωπο</a:t>
            </a:r>
            <a:endParaRPr lang="en-US" sz="1800" dirty="0">
              <a:latin typeface="Arial" charset="0"/>
            </a:endParaRPr>
          </a:p>
          <a:p>
            <a:pPr eaLnBrk="1" hangingPunct="1">
              <a:lnSpc>
                <a:spcPct val="80000"/>
              </a:lnSpc>
              <a:defRPr/>
            </a:pPr>
            <a:r>
              <a:rPr lang="el-GR" altLang="zh-CN" sz="1800" dirty="0">
                <a:effectLst/>
                <a:latin typeface="Arial" charset="0"/>
              </a:rPr>
              <a:t>Πώς δημιουργούνται οι ήχοι ομιλίας και ποια είναι τα χαρακτηριστικά τους</a:t>
            </a:r>
          </a:p>
          <a:p>
            <a:pPr eaLnBrk="1" hangingPunct="1">
              <a:lnSpc>
                <a:spcPct val="80000"/>
              </a:lnSpc>
              <a:defRPr/>
            </a:pPr>
            <a:r>
              <a:rPr lang="el-GR" altLang="zh-CN" sz="1800" dirty="0">
                <a:effectLst/>
                <a:latin typeface="Arial" charset="0"/>
              </a:rPr>
              <a:t>Πως μοντελοποιούμε το σύστημα ομιλίας του ανθρώπου</a:t>
            </a:r>
          </a:p>
          <a:p>
            <a:pPr eaLnBrk="1" hangingPunct="1">
              <a:lnSpc>
                <a:spcPct val="80000"/>
              </a:lnSpc>
              <a:buFont typeface="Wingdings" pitchFamily="2" charset="2"/>
              <a:buNone/>
              <a:defRPr/>
            </a:pPr>
            <a:endParaRPr lang="el-GR" sz="1800" dirty="0">
              <a:solidFill>
                <a:srgbClr val="FFFF66"/>
              </a:solidFill>
              <a:latin typeface="Arial"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l-GR" sz="3400">
                <a:solidFill>
                  <a:srgbClr val="FFFF66"/>
                </a:solidFill>
              </a:rPr>
              <a:t>Βασικές αναπαραστάσεις μουσικής και ηχητικού σήματος</a:t>
            </a:r>
            <a:endParaRPr lang="en-US" sz="3400">
              <a:solidFill>
                <a:srgbClr val="FFFF66"/>
              </a:solidFill>
            </a:endParaRPr>
          </a:p>
        </p:txBody>
      </p:sp>
      <p:pic>
        <p:nvPicPr>
          <p:cNvPr id="37891" name="Picture 3" descr="Intro-1"/>
          <p:cNvPicPr>
            <a:picLocks noChangeAspect="1" noChangeArrowheads="1"/>
          </p:cNvPicPr>
          <p:nvPr/>
        </p:nvPicPr>
        <p:blipFill>
          <a:blip r:embed="rId3" cstate="print"/>
          <a:srcRect/>
          <a:stretch>
            <a:fillRect/>
          </a:stretch>
        </p:blipFill>
        <p:spPr bwMode="auto">
          <a:xfrm>
            <a:off x="1809750" y="1773243"/>
            <a:ext cx="6356351" cy="4649787"/>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l-GR" sz="3400">
                <a:solidFill>
                  <a:srgbClr val="FFFF66"/>
                </a:solidFill>
              </a:rPr>
              <a:t>Βασικές αναπαραστάσεις μουσικής και ηχητικού σήματος</a:t>
            </a:r>
            <a:endParaRPr lang="en-US" sz="3400">
              <a:solidFill>
                <a:srgbClr val="FFFF66"/>
              </a:solidFill>
            </a:endParaRPr>
          </a:p>
        </p:txBody>
      </p:sp>
      <p:graphicFrame>
        <p:nvGraphicFramePr>
          <p:cNvPr id="12378" name="Group 90"/>
          <p:cNvGraphicFramePr>
            <a:graphicFrameLocks noGrp="1"/>
          </p:cNvGraphicFramePr>
          <p:nvPr>
            <p:ph idx="1"/>
          </p:nvPr>
        </p:nvGraphicFramePr>
        <p:xfrm>
          <a:off x="468318" y="1773239"/>
          <a:ext cx="8116887" cy="4876800"/>
        </p:xfrm>
        <a:graphic>
          <a:graphicData uri="http://schemas.openxmlformats.org/drawingml/2006/table">
            <a:tbl>
              <a:tblPr/>
              <a:tblGrid>
                <a:gridCol w="2046287">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7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a:ln>
                            <a:noFill/>
                          </a:ln>
                          <a:solidFill>
                            <a:schemeClr val="tx1"/>
                          </a:solidFill>
                          <a:effectLst/>
                          <a:latin typeface="Arial" charset="0"/>
                        </a:rPr>
                        <a:t>Ηχητικ</a:t>
                      </a:r>
                      <a:r>
                        <a:rPr kumimoji="0" lang="el-GR" sz="1600" b="1" i="1" u="none" strike="noStrike" cap="none" normalizeH="0" baseline="0">
                          <a:ln>
                            <a:noFill/>
                          </a:ln>
                          <a:solidFill>
                            <a:schemeClr val="tx1"/>
                          </a:solidFill>
                          <a:effectLst/>
                          <a:latin typeface="Arial" charset="0"/>
                        </a:rPr>
                        <a:t>ό </a:t>
                      </a:r>
                      <a:r>
                        <a:rPr kumimoji="0" lang="en-US" sz="1600" b="1" i="1" u="none" strike="noStrike" cap="none" normalizeH="0" baseline="0">
                          <a:ln>
                            <a:noFill/>
                          </a:ln>
                          <a:solidFill>
                            <a:schemeClr val="tx1"/>
                          </a:solidFill>
                          <a:effectLst/>
                          <a:latin typeface="Arial" charset="0"/>
                        </a:rPr>
                        <a:t>σήμα</a:t>
                      </a:r>
                      <a:endParaRPr kumimoji="0" lang="en-US" sz="1600" b="1"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1" i="1" u="none" strike="noStrike" cap="none" normalizeH="0" baseline="0">
                          <a:ln>
                            <a:noFill/>
                          </a:ln>
                          <a:solidFill>
                            <a:schemeClr val="tx1"/>
                          </a:solidFill>
                          <a:effectLst/>
                          <a:latin typeface="Arial" charset="0"/>
                        </a:rPr>
                        <a:t>Χρονικά διακριτά γεγονότα</a:t>
                      </a: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1" i="1" u="none" strike="noStrike" cap="none" normalizeH="0" baseline="0">
                          <a:ln>
                            <a:noFill/>
                          </a:ln>
                          <a:solidFill>
                            <a:schemeClr val="tx1"/>
                          </a:solidFill>
                          <a:effectLst/>
                          <a:latin typeface="Arial" charset="0"/>
                        </a:rPr>
                        <a:t>Μουσική σημειογραφία</a:t>
                      </a: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1" i="1" u="none" strike="noStrike" cap="none" normalizeH="0" baseline="0">
                          <a:ln>
                            <a:noFill/>
                          </a:ln>
                          <a:solidFill>
                            <a:schemeClr val="tx1"/>
                          </a:solidFill>
                          <a:effectLst/>
                          <a:latin typeface="Arial" charset="0"/>
                        </a:rPr>
                        <a:t>Συνήθ. Παραδειγμ.</a:t>
                      </a:r>
                      <a:endParaRPr kumimoji="0" lang="en-U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CD, MP3 file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Standard MIDI file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Παρτιτούρα</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1" i="1" u="none" strike="noStrike" cap="none" normalizeH="0" baseline="0">
                          <a:ln>
                            <a:noFill/>
                          </a:ln>
                          <a:solidFill>
                            <a:schemeClr val="tx1"/>
                          </a:solidFill>
                          <a:effectLst/>
                          <a:latin typeface="Arial" charset="0"/>
                        </a:rPr>
                        <a:t>Μονάδα</a:t>
                      </a:r>
                      <a:endParaRPr kumimoji="0" lang="en-U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δείγμα</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Γεγονός</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Νότα, κλειδί, κλπ</a:t>
                      </a:r>
                      <a:r>
                        <a:rPr kumimoji="0" 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1" i="1" u="none" strike="noStrike" cap="none" normalizeH="0" baseline="0">
                          <a:ln>
                            <a:noFill/>
                          </a:ln>
                          <a:solidFill>
                            <a:schemeClr val="tx1"/>
                          </a:solidFill>
                          <a:effectLst/>
                          <a:latin typeface="Arial" charset="0"/>
                        </a:rPr>
                        <a:t>Ρητή δομή</a:t>
                      </a:r>
                      <a:endParaRPr kumimoji="0" lang="en-U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καμία</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μερική</a:t>
                      </a:r>
                      <a:r>
                        <a:rPr kumimoji="0" lang="en-US" sz="1600" b="0" i="0" u="none" strike="noStrike" cap="none" normalizeH="0" baseline="0">
                          <a:ln>
                            <a:noFill/>
                          </a:ln>
                          <a:solidFill>
                            <a:schemeClr val="tx1"/>
                          </a:solidFill>
                          <a:effectLst/>
                          <a:latin typeface="Arial" charset="0"/>
                        </a:rPr>
                        <a:t> (</a:t>
                      </a:r>
                      <a:r>
                        <a:rPr kumimoji="0" lang="el-GR" sz="1600" b="0" i="0" u="none" strike="noStrike" cap="none" normalizeH="0" baseline="0">
                          <a:ln>
                            <a:noFill/>
                          </a:ln>
                          <a:solidFill>
                            <a:schemeClr val="tx1"/>
                          </a:solidFill>
                          <a:effectLst/>
                          <a:latin typeface="Arial" charset="0"/>
                        </a:rPr>
                        <a:t>ίσως διάκριση φωνών</a:t>
                      </a:r>
                      <a:r>
                        <a:rPr kumimoji="0" 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αρκετή</a:t>
                      </a:r>
                      <a:r>
                        <a:rPr kumimoji="0" lang="en-US" sz="1600" b="0" i="0" u="none" strike="noStrike" cap="none" normalizeH="0" baseline="0">
                          <a:ln>
                            <a:noFill/>
                          </a:ln>
                          <a:solidFill>
                            <a:schemeClr val="tx1"/>
                          </a:solidFill>
                          <a:effectLst/>
                          <a:latin typeface="Arial" charset="0"/>
                        </a:rPr>
                        <a:t> (</a:t>
                      </a:r>
                      <a:r>
                        <a:rPr kumimoji="0" lang="el-GR" sz="1600" b="0" i="0" u="none" strike="noStrike" cap="none" normalizeH="0" baseline="0">
                          <a:ln>
                            <a:noFill/>
                          </a:ln>
                          <a:solidFill>
                            <a:schemeClr val="tx1"/>
                          </a:solidFill>
                          <a:effectLst/>
                          <a:latin typeface="Arial" charset="0"/>
                        </a:rPr>
                        <a:t>πλήρης διάκριση φωνών</a:t>
                      </a:r>
                      <a:r>
                        <a:rPr kumimoji="0" 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1" i="1" u="none" strike="noStrike" cap="none" normalizeH="0" baseline="0">
                          <a:ln>
                            <a:noFill/>
                          </a:ln>
                          <a:solidFill>
                            <a:schemeClr val="tx1"/>
                          </a:solidFill>
                          <a:effectLst/>
                          <a:latin typeface="Arial" charset="0"/>
                        </a:rPr>
                        <a:t>Μέσος σχετικός όγκος</a:t>
                      </a:r>
                      <a:endParaRPr kumimoji="0" lang="en-U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1" i="1" u="none" strike="noStrike" cap="none" normalizeH="0" baseline="0">
                          <a:ln>
                            <a:noFill/>
                          </a:ln>
                          <a:solidFill>
                            <a:schemeClr val="tx1"/>
                          </a:solidFill>
                          <a:effectLst/>
                          <a:latin typeface="Arial" charset="0"/>
                        </a:rPr>
                        <a:t>Μετατροπ. Αριστερά</a:t>
                      </a:r>
                      <a:endParaRPr kumimoji="0" lang="en-U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εύκολη</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εύκολη</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66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Μετατροπ. </a:t>
                      </a:r>
                      <a:r>
                        <a:rPr kumimoji="0" lang="el-GR" sz="1600" b="1" i="0" u="none" strike="noStrike" cap="none" normalizeH="0" baseline="0">
                          <a:ln>
                            <a:noFill/>
                          </a:ln>
                          <a:solidFill>
                            <a:schemeClr val="tx1"/>
                          </a:solidFill>
                          <a:effectLst/>
                          <a:latin typeface="Arial" charset="0"/>
                        </a:rPr>
                        <a:t>Δεξιά</a:t>
                      </a:r>
                      <a:endParaRPr kumimoji="0" lang="en-US" sz="1600" b="1"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Μονοφωνική</a:t>
                      </a:r>
                      <a:r>
                        <a:rPr kumimoji="0" lang="en-US" sz="1600" b="0" i="0" u="none" strike="noStrike" cap="none" normalizeH="0" baseline="0">
                          <a:ln>
                            <a:noFill/>
                          </a:ln>
                          <a:solidFill>
                            <a:schemeClr val="tx1"/>
                          </a:solidFill>
                          <a:effectLst/>
                          <a:latin typeface="Arial" charset="0"/>
                        </a:rPr>
                        <a:t>: </a:t>
                      </a:r>
                      <a:r>
                        <a:rPr kumimoji="0" lang="el-GR" sz="1600" b="0" i="0" u="none" strike="noStrike" cap="none" normalizeH="0" baseline="0">
                          <a:ln>
                            <a:noFill/>
                          </a:ln>
                          <a:solidFill>
                            <a:schemeClr val="tx1"/>
                          </a:solidFill>
                          <a:effectLst/>
                          <a:latin typeface="Arial" charset="0"/>
                        </a:rPr>
                        <a:t>δυνατή</a:t>
                      </a:r>
                      <a:endParaRPr kumimoji="0" lang="en-US" sz="16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Πολυφωνική</a:t>
                      </a:r>
                      <a:r>
                        <a:rPr kumimoji="0" lang="en-US" sz="1600" b="0" i="0" u="none" strike="noStrike" cap="none" normalizeH="0" baseline="0">
                          <a:ln>
                            <a:noFill/>
                          </a:ln>
                          <a:solidFill>
                            <a:schemeClr val="tx1"/>
                          </a:solidFill>
                          <a:effectLst/>
                          <a:latin typeface="Arial" charset="0"/>
                        </a:rPr>
                        <a:t>: </a:t>
                      </a:r>
                      <a:br>
                        <a:rPr kumimoji="0" lang="en-US" sz="1600" b="0" i="0" u="none" strike="noStrike" cap="none" normalizeH="0" baseline="0">
                          <a:ln>
                            <a:noFill/>
                          </a:ln>
                          <a:solidFill>
                            <a:schemeClr val="tx1"/>
                          </a:solidFill>
                          <a:effectLst/>
                          <a:latin typeface="Arial" charset="0"/>
                        </a:rPr>
                      </a:br>
                      <a:r>
                        <a:rPr kumimoji="0" lang="el-GR" sz="1600" b="0" i="0" u="none" strike="noStrike" cap="none" normalizeH="0" baseline="0">
                          <a:ln>
                            <a:noFill/>
                          </a:ln>
                          <a:solidFill>
                            <a:schemeClr val="tx1"/>
                          </a:solidFill>
                          <a:effectLst/>
                          <a:latin typeface="Arial" charset="0"/>
                        </a:rPr>
                        <a:t>σχεδόν αδύνατη</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εύκολη</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229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1" i="1" u="none" strike="noStrike" cap="none" normalizeH="0" baseline="0">
                          <a:ln>
                            <a:noFill/>
                          </a:ln>
                          <a:solidFill>
                            <a:schemeClr val="tx1"/>
                          </a:solidFill>
                          <a:effectLst/>
                          <a:latin typeface="Arial" charset="0"/>
                        </a:rPr>
                        <a:t>Ιδανικό για</a:t>
                      </a:r>
                      <a:endParaRPr kumimoji="0" lang="en-US" sz="1600" b="1"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Μουσική, ήχους ζώων, εφέ ηχητικά, λόγο</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μουσική</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a:ln>
                            <a:noFill/>
                          </a:ln>
                          <a:solidFill>
                            <a:schemeClr val="tx1"/>
                          </a:solidFill>
                          <a:effectLst/>
                          <a:latin typeface="Arial" charset="0"/>
                        </a:rPr>
                        <a:t>μουσική</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8962" name="Rectangle 50"/>
          <p:cNvSpPr>
            <a:spLocks noChangeArrowheads="1"/>
          </p:cNvSpPr>
          <p:nvPr/>
        </p:nvSpPr>
        <p:spPr bwMode="auto">
          <a:xfrm>
            <a:off x="1908175" y="6165855"/>
            <a:ext cx="184731" cy="369332"/>
          </a:xfrm>
          <a:prstGeom prst="rect">
            <a:avLst/>
          </a:prstGeom>
          <a:noFill/>
          <a:ln w="9525">
            <a:noFill/>
            <a:miter lim="800000"/>
            <a:headEnd/>
            <a:tailEnd/>
          </a:ln>
        </p:spPr>
        <p:txBody>
          <a:bodyPr wrap="none">
            <a:spAutoFit/>
          </a:bodyPr>
          <a:lstStyle/>
          <a:p>
            <a:pPr>
              <a:spcBef>
                <a:spcPct val="20000"/>
              </a:spcBef>
              <a:buClr>
                <a:schemeClr val="accent1"/>
              </a:buClr>
              <a:buFont typeface="Wingdings" pitchFamily="2" charset="2"/>
              <a:buNone/>
            </a:pPr>
            <a:endParaRPr lang="el-G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l-GR">
                <a:solidFill>
                  <a:srgbClr val="FFFF66"/>
                </a:solidFill>
                <a:latin typeface="Helvetica" pitchFamily="34" charset="0"/>
              </a:rPr>
              <a:t>Μεταδεδομένα</a:t>
            </a:r>
            <a:endParaRPr lang="en-GB">
              <a:solidFill>
                <a:srgbClr val="FFFF66"/>
              </a:solidFill>
              <a:latin typeface="Helvetica" pitchFamily="34" charset="0"/>
            </a:endParaRPr>
          </a:p>
        </p:txBody>
      </p:sp>
      <p:sp>
        <p:nvSpPr>
          <p:cNvPr id="9219" name="Rectangle 3"/>
          <p:cNvSpPr>
            <a:spLocks noGrp="1" noChangeArrowheads="1"/>
          </p:cNvSpPr>
          <p:nvPr>
            <p:ph type="body" idx="1"/>
          </p:nvPr>
        </p:nvSpPr>
        <p:spPr>
          <a:xfrm>
            <a:off x="457206" y="1341437"/>
            <a:ext cx="8435975" cy="5516563"/>
          </a:xfrm>
        </p:spPr>
        <p:txBody>
          <a:bodyPr/>
          <a:lstStyle/>
          <a:p>
            <a:pPr eaLnBrk="1" hangingPunct="1">
              <a:lnSpc>
                <a:spcPct val="80000"/>
              </a:lnSpc>
              <a:defRPr/>
            </a:pPr>
            <a:r>
              <a:rPr lang="el-GR" sz="2800" dirty="0"/>
              <a:t>Τίτλος</a:t>
            </a:r>
            <a:r>
              <a:rPr lang="en-GB" sz="2800" dirty="0"/>
              <a:t>, </a:t>
            </a:r>
            <a:r>
              <a:rPr lang="el-GR" sz="2800" dirty="0"/>
              <a:t>συνθέτης</a:t>
            </a:r>
            <a:r>
              <a:rPr lang="en-GB" sz="2800" dirty="0"/>
              <a:t>, </a:t>
            </a:r>
            <a:r>
              <a:rPr lang="el-GR" sz="2800" dirty="0"/>
              <a:t>εκτελεστής</a:t>
            </a:r>
            <a:r>
              <a:rPr lang="en-GB" sz="2800" dirty="0"/>
              <a:t>, </a:t>
            </a:r>
            <a:r>
              <a:rPr lang="el-GR" sz="2800" dirty="0"/>
              <a:t>γένος</a:t>
            </a:r>
            <a:r>
              <a:rPr lang="en-GB" sz="2800" dirty="0"/>
              <a:t>, </a:t>
            </a:r>
            <a:r>
              <a:rPr lang="el-GR" sz="2800" dirty="0" err="1"/>
              <a:t>ημ</a:t>
            </a:r>
            <a:r>
              <a:rPr lang="el-GR" sz="2800" dirty="0"/>
              <a:t>/</a:t>
            </a:r>
            <a:r>
              <a:rPr lang="el-GR" sz="2800" dirty="0" err="1"/>
              <a:t>νία</a:t>
            </a:r>
            <a:r>
              <a:rPr lang="en-GB" sz="2800" dirty="0"/>
              <a:t>, </a:t>
            </a:r>
            <a:r>
              <a:rPr lang="el-GR" sz="2800" dirty="0"/>
              <a:t>κλπ</a:t>
            </a:r>
            <a:r>
              <a:rPr lang="en-GB" sz="2800" dirty="0"/>
              <a:t>.</a:t>
            </a:r>
          </a:p>
          <a:p>
            <a:pPr eaLnBrk="1" hangingPunct="1">
              <a:lnSpc>
                <a:spcPct val="80000"/>
              </a:lnSpc>
              <a:defRPr/>
            </a:pPr>
            <a:r>
              <a:rPr lang="el-GR" sz="2800" dirty="0"/>
              <a:t>Άφθονα χρησιμοποιούμενα στις μέρες μας</a:t>
            </a:r>
            <a:r>
              <a:rPr lang="en-GB" sz="2800" dirty="0"/>
              <a:t> </a:t>
            </a:r>
            <a:r>
              <a:rPr lang="el-GR" sz="2800" dirty="0"/>
              <a:t>(</a:t>
            </a:r>
            <a:r>
              <a:rPr lang="en-GB" sz="2800" dirty="0"/>
              <a:t>p2p, </a:t>
            </a:r>
            <a:r>
              <a:rPr lang="el-GR" sz="2800" dirty="0"/>
              <a:t>κοινές ΒΔ</a:t>
            </a:r>
            <a:r>
              <a:rPr lang="en-GB" sz="2800" dirty="0"/>
              <a:t>, </a:t>
            </a:r>
            <a:r>
              <a:rPr lang="en-US" sz="2800" dirty="0"/>
              <a:t>WWW</a:t>
            </a:r>
            <a:r>
              <a:rPr lang="en-GB" sz="2800" dirty="0"/>
              <a:t>)</a:t>
            </a:r>
          </a:p>
          <a:p>
            <a:pPr eaLnBrk="1" hangingPunct="1">
              <a:lnSpc>
                <a:spcPct val="80000"/>
              </a:lnSpc>
              <a:defRPr/>
            </a:pPr>
            <a:r>
              <a:rPr lang="el-GR" sz="2800" dirty="0"/>
              <a:t>Προσφέρουν χαρακτηρισμό που στοχεύει σε</a:t>
            </a:r>
            <a:endParaRPr lang="en-GB" sz="2800" dirty="0"/>
          </a:p>
          <a:p>
            <a:pPr lvl="1" eaLnBrk="1" hangingPunct="1">
              <a:lnSpc>
                <a:spcPct val="80000"/>
              </a:lnSpc>
              <a:defRPr/>
            </a:pPr>
            <a:r>
              <a:rPr lang="el-GR" sz="2500" dirty="0"/>
              <a:t>Αποφυγή περίληψης μουσικού περιεχομένου σε ερώτημα</a:t>
            </a:r>
            <a:endParaRPr lang="en-GB" sz="2500" dirty="0"/>
          </a:p>
          <a:p>
            <a:pPr lvl="1" eaLnBrk="1" hangingPunct="1">
              <a:lnSpc>
                <a:spcPct val="80000"/>
              </a:lnSpc>
              <a:defRPr/>
            </a:pPr>
            <a:r>
              <a:rPr lang="el-GR" sz="2500" dirty="0"/>
              <a:t>Χρήση μεθόδων ΑΠ κειμένου</a:t>
            </a:r>
            <a:endParaRPr lang="en-GB" sz="2500" dirty="0"/>
          </a:p>
          <a:p>
            <a:pPr eaLnBrk="1" hangingPunct="1">
              <a:lnSpc>
                <a:spcPct val="80000"/>
              </a:lnSpc>
              <a:defRPr/>
            </a:pPr>
            <a:r>
              <a:rPr lang="el-GR" sz="2800" dirty="0"/>
              <a:t>Ωστόσο, οι σημερινές ερωτήσεις βασίζονται σε</a:t>
            </a:r>
            <a:endParaRPr lang="en-GB" sz="2800" dirty="0"/>
          </a:p>
          <a:p>
            <a:pPr lvl="1" eaLnBrk="1" hangingPunct="1">
              <a:lnSpc>
                <a:spcPct val="80000"/>
              </a:lnSpc>
              <a:defRPr/>
            </a:pPr>
            <a:r>
              <a:rPr lang="el-GR" sz="2400" dirty="0" err="1"/>
              <a:t>Σιγο</a:t>
            </a:r>
            <a:r>
              <a:rPr lang="el-GR" sz="2400" dirty="0"/>
              <a:t>-τραγούδισμα (</a:t>
            </a:r>
            <a:r>
              <a:rPr lang="en-GB" sz="2400" dirty="0"/>
              <a:t>humming</a:t>
            </a:r>
            <a:r>
              <a:rPr lang="el-GR" sz="2400" dirty="0"/>
              <a:t>)</a:t>
            </a:r>
            <a:r>
              <a:rPr lang="en-GB" sz="2400" dirty="0"/>
              <a:t> </a:t>
            </a:r>
            <a:r>
              <a:rPr lang="el-GR" sz="2400" dirty="0"/>
              <a:t>σε μικρόφωνο</a:t>
            </a:r>
            <a:r>
              <a:rPr lang="en-GB" sz="2400" dirty="0"/>
              <a:t> </a:t>
            </a:r>
          </a:p>
          <a:p>
            <a:pPr lvl="1" eaLnBrk="1" hangingPunct="1">
              <a:lnSpc>
                <a:spcPct val="80000"/>
              </a:lnSpc>
              <a:defRPr/>
            </a:pPr>
            <a:r>
              <a:rPr lang="el-GR" sz="2400" dirty="0"/>
              <a:t>Ένα μουσικό δείγμα σε αρχείο</a:t>
            </a:r>
            <a:endParaRPr lang="en-GB" sz="2400" dirty="0"/>
          </a:p>
          <a:p>
            <a:pPr eaLnBrk="1" hangingPunct="1">
              <a:lnSpc>
                <a:spcPct val="80000"/>
              </a:lnSpc>
              <a:buFont typeface="Wingdings" pitchFamily="2" charset="2"/>
              <a:buNone/>
              <a:defRPr/>
            </a:pPr>
            <a:r>
              <a:rPr lang="en-GB" sz="2800" dirty="0"/>
              <a:t>	</a:t>
            </a:r>
            <a:r>
              <a:rPr lang="el-GR" sz="2800" dirty="0"/>
              <a:t>Φυσικότεροι μέθοδοι για ΑΜΠ</a:t>
            </a:r>
            <a:r>
              <a:rPr lang="en-GB" sz="2800" dirty="0"/>
              <a:t> (</a:t>
            </a:r>
            <a:r>
              <a:rPr lang="el-GR" sz="2800" dirty="0"/>
              <a:t>βάσει περιεχομένου</a:t>
            </a:r>
            <a:r>
              <a:rPr lang="en-GB" sz="2800" dirty="0"/>
              <a:t>)</a:t>
            </a:r>
          </a:p>
          <a:p>
            <a:pPr eaLnBrk="1" hangingPunct="1">
              <a:lnSpc>
                <a:spcPct val="80000"/>
              </a:lnSpc>
              <a:defRPr/>
            </a:pPr>
            <a:r>
              <a:rPr lang="el-GR" sz="2800" dirty="0"/>
              <a:t>Σύγκριση μουσικού κομματιού ερώτησης με περιεχόμενο κομματιών ήδη στη ΒΔ</a:t>
            </a:r>
            <a:endParaRPr lang="en-GB" sz="29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l-GR">
                <a:solidFill>
                  <a:srgbClr val="FFFF66"/>
                </a:solidFill>
                <a:latin typeface="Helvetica" pitchFamily="34" charset="0"/>
              </a:rPr>
              <a:t>Μεταδεδομένα</a:t>
            </a:r>
            <a:r>
              <a:rPr lang="en-GB">
                <a:solidFill>
                  <a:srgbClr val="FFFF66"/>
                </a:solidFill>
                <a:latin typeface="Helvetica" pitchFamily="34" charset="0"/>
              </a:rPr>
              <a:t> - </a:t>
            </a:r>
            <a:r>
              <a:rPr lang="el-GR">
                <a:solidFill>
                  <a:srgbClr val="FFFF66"/>
                </a:solidFill>
                <a:latin typeface="Helvetica" pitchFamily="34" charset="0"/>
              </a:rPr>
              <a:t>Μειονεκτήματα</a:t>
            </a:r>
            <a:endParaRPr lang="en-GB">
              <a:solidFill>
                <a:srgbClr val="FFFF66"/>
              </a:solidFill>
              <a:latin typeface="Helvetica" pitchFamily="34" charset="0"/>
            </a:endParaRPr>
          </a:p>
        </p:txBody>
      </p:sp>
      <p:sp>
        <p:nvSpPr>
          <p:cNvPr id="10243" name="Rectangle 3"/>
          <p:cNvSpPr>
            <a:spLocks noGrp="1" noChangeArrowheads="1"/>
          </p:cNvSpPr>
          <p:nvPr>
            <p:ph type="body" idx="1"/>
          </p:nvPr>
        </p:nvSpPr>
        <p:spPr>
          <a:xfrm>
            <a:off x="457201" y="1412880"/>
            <a:ext cx="8362951" cy="5256213"/>
          </a:xfrm>
        </p:spPr>
        <p:txBody>
          <a:bodyPr/>
          <a:lstStyle/>
          <a:p>
            <a:pPr eaLnBrk="1" hangingPunct="1">
              <a:defRPr/>
            </a:pPr>
            <a:r>
              <a:rPr lang="el-GR" dirty="0">
                <a:latin typeface="Arial" pitchFamily="34" charset="0"/>
              </a:rPr>
              <a:t>Δεν είναι πάντα διαθέσιμα</a:t>
            </a:r>
            <a:endParaRPr lang="en-GB" dirty="0">
              <a:latin typeface="Arial" pitchFamily="34" charset="0"/>
            </a:endParaRPr>
          </a:p>
          <a:p>
            <a:pPr eaLnBrk="1" hangingPunct="1">
              <a:defRPr/>
            </a:pPr>
            <a:r>
              <a:rPr lang="el-GR" dirty="0">
                <a:latin typeface="Arial" pitchFamily="34" charset="0"/>
              </a:rPr>
              <a:t>Χειροκίνητη ανάθεση που κρύβει ασυνέπειες</a:t>
            </a:r>
            <a:endParaRPr lang="en-GB" dirty="0">
              <a:latin typeface="Arial" pitchFamily="34" charset="0"/>
            </a:endParaRPr>
          </a:p>
          <a:p>
            <a:pPr eaLnBrk="1" hangingPunct="1">
              <a:defRPr/>
            </a:pPr>
            <a:r>
              <a:rPr lang="el-GR" dirty="0">
                <a:latin typeface="Arial" pitchFamily="34" charset="0"/>
              </a:rPr>
              <a:t>Η χρήση τους σε ερώτημα απαιτεί γνώση που δεν παρέχεται από την ακοή</a:t>
            </a:r>
            <a:endParaRPr lang="en-GB" dirty="0">
              <a:latin typeface="Arial" pitchFamily="34" charset="0"/>
            </a:endParaRPr>
          </a:p>
          <a:p>
            <a:pPr eaLnBrk="1" hangingPunct="1">
              <a:defRPr/>
            </a:pPr>
            <a:r>
              <a:rPr lang="el-GR" dirty="0">
                <a:latin typeface="Arial" pitchFamily="34" charset="0"/>
              </a:rPr>
              <a:t>Έλλειψη προσαρμοστικότητας (βασίζονται σε προκαθορισμένους περιγραφείς)</a:t>
            </a:r>
            <a:endParaRPr lang="en-GB" dirty="0">
              <a:latin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l-GR">
                <a:solidFill>
                  <a:srgbClr val="FFFF66"/>
                </a:solidFill>
                <a:latin typeface="Helvetica" pitchFamily="34" charset="0"/>
              </a:rPr>
              <a:t>Οι 4 παράμετροι των νοτών</a:t>
            </a:r>
            <a:endParaRPr lang="en-US">
              <a:solidFill>
                <a:srgbClr val="FFFF66"/>
              </a:solidFill>
              <a:latin typeface="Helvetica" pitchFamily="34" charset="0"/>
            </a:endParaRPr>
          </a:p>
        </p:txBody>
      </p:sp>
      <p:sp>
        <p:nvSpPr>
          <p:cNvPr id="11267" name="Rectangle 3"/>
          <p:cNvSpPr>
            <a:spLocks noGrp="1" noChangeArrowheads="1"/>
          </p:cNvSpPr>
          <p:nvPr>
            <p:ph type="body" idx="1"/>
          </p:nvPr>
        </p:nvSpPr>
        <p:spPr>
          <a:xfrm>
            <a:off x="457201" y="1600204"/>
            <a:ext cx="8362951" cy="4530725"/>
          </a:xfrm>
        </p:spPr>
        <p:txBody>
          <a:bodyPr/>
          <a:lstStyle/>
          <a:p>
            <a:pPr eaLnBrk="1" hangingPunct="1">
              <a:defRPr/>
            </a:pPr>
            <a:r>
              <a:rPr lang="el-GR" dirty="0">
                <a:latin typeface="Arial" pitchFamily="34" charset="0"/>
              </a:rPr>
              <a:t>Οι τέσσερεις βασικές παράμετροι μιας ορισμένου τονικού ύψους μουσικής νότας</a:t>
            </a:r>
            <a:endParaRPr lang="en-US" dirty="0">
              <a:latin typeface="Arial" pitchFamily="34" charset="0"/>
            </a:endParaRPr>
          </a:p>
          <a:p>
            <a:pPr lvl="1" eaLnBrk="1" hangingPunct="1">
              <a:defRPr/>
            </a:pPr>
            <a:r>
              <a:rPr lang="el-GR" i="1" dirty="0">
                <a:latin typeface="Arial" pitchFamily="34" charset="0"/>
              </a:rPr>
              <a:t>Τονικό ύψος (</a:t>
            </a:r>
            <a:r>
              <a:rPr lang="en-US" i="1" dirty="0">
                <a:latin typeface="Arial" pitchFamily="34" charset="0"/>
              </a:rPr>
              <a:t>pitch</a:t>
            </a:r>
            <a:r>
              <a:rPr lang="el-GR" i="1" dirty="0">
                <a:latin typeface="Arial" pitchFamily="34" charset="0"/>
              </a:rPr>
              <a:t>)</a:t>
            </a:r>
            <a:r>
              <a:rPr lang="en-US" i="1" dirty="0">
                <a:latin typeface="Arial" pitchFamily="34" charset="0"/>
              </a:rPr>
              <a:t>: </a:t>
            </a:r>
            <a:r>
              <a:rPr lang="el-GR" dirty="0">
                <a:latin typeface="Arial" pitchFamily="34" charset="0"/>
              </a:rPr>
              <a:t>το τονικό ύψος του ήχου, αντίστοιχο με ότι κατανοούμε ως συχνότητα</a:t>
            </a:r>
          </a:p>
          <a:p>
            <a:pPr lvl="1" eaLnBrk="1" hangingPunct="1">
              <a:defRPr/>
            </a:pPr>
            <a:r>
              <a:rPr lang="el-GR" i="1" dirty="0">
                <a:latin typeface="Arial" pitchFamily="34" charset="0"/>
              </a:rPr>
              <a:t>Διάρκεια (</a:t>
            </a:r>
            <a:r>
              <a:rPr lang="en-US" i="1" dirty="0">
                <a:latin typeface="Arial" pitchFamily="34" charset="0"/>
              </a:rPr>
              <a:t>duration): </a:t>
            </a:r>
            <a:r>
              <a:rPr lang="el-GR" dirty="0">
                <a:latin typeface="Arial" pitchFamily="34" charset="0"/>
              </a:rPr>
              <a:t>η διάρκεια της νότας</a:t>
            </a:r>
            <a:endParaRPr lang="en-US" dirty="0">
              <a:latin typeface="Arial" pitchFamily="34" charset="0"/>
            </a:endParaRPr>
          </a:p>
          <a:p>
            <a:pPr lvl="1" eaLnBrk="1" hangingPunct="1">
              <a:defRPr/>
            </a:pPr>
            <a:r>
              <a:rPr lang="el-GR" i="1" dirty="0">
                <a:latin typeface="Arial" pitchFamily="34" charset="0"/>
              </a:rPr>
              <a:t>Ένταση</a:t>
            </a:r>
            <a:r>
              <a:rPr lang="en-US" i="1" dirty="0">
                <a:latin typeface="Arial" pitchFamily="34" charset="0"/>
              </a:rPr>
              <a:t> (loudness): </a:t>
            </a:r>
            <a:r>
              <a:rPr lang="el-GR" dirty="0">
                <a:latin typeface="Arial" pitchFamily="34" charset="0"/>
              </a:rPr>
              <a:t>αντίστοιχο με ότι κατανοούμε πλάτος σήματος (</a:t>
            </a:r>
            <a:r>
              <a:rPr lang="en-US" dirty="0">
                <a:latin typeface="Arial" pitchFamily="34" charset="0"/>
              </a:rPr>
              <a:t>amplitude</a:t>
            </a:r>
            <a:r>
              <a:rPr lang="el-GR" dirty="0">
                <a:latin typeface="Arial" pitchFamily="34" charset="0"/>
              </a:rPr>
              <a:t>)</a:t>
            </a:r>
            <a:endParaRPr lang="en-US" dirty="0">
              <a:latin typeface="Arial" pitchFamily="34" charset="0"/>
            </a:endParaRPr>
          </a:p>
          <a:p>
            <a:pPr lvl="1" eaLnBrk="1" hangingPunct="1">
              <a:defRPr/>
            </a:pPr>
            <a:r>
              <a:rPr lang="el-GR" i="1" dirty="0">
                <a:latin typeface="Arial" pitchFamily="34" charset="0"/>
              </a:rPr>
              <a:t>Ηχόχρωμα (</a:t>
            </a:r>
            <a:r>
              <a:rPr lang="en-US" i="1" dirty="0">
                <a:latin typeface="Arial" pitchFamily="34" charset="0"/>
              </a:rPr>
              <a:t>timbre</a:t>
            </a:r>
            <a:r>
              <a:rPr lang="el-GR" i="1" dirty="0">
                <a:latin typeface="Arial" pitchFamily="34" charset="0"/>
              </a:rPr>
              <a:t>)</a:t>
            </a:r>
            <a:r>
              <a:rPr lang="en-US" i="1" dirty="0">
                <a:latin typeface="Arial" pitchFamily="34" charset="0"/>
              </a:rPr>
              <a:t>:</a:t>
            </a:r>
            <a:r>
              <a:rPr lang="en-US" dirty="0">
                <a:latin typeface="Arial" pitchFamily="34" charset="0"/>
              </a:rPr>
              <a:t> </a:t>
            </a:r>
            <a:r>
              <a:rPr lang="el-GR" dirty="0">
                <a:latin typeface="Arial" pitchFamily="34" charset="0"/>
              </a:rPr>
              <a:t>ποιότητα/χροιά ήχου (διαφορά οργάνων </a:t>
            </a:r>
            <a:r>
              <a:rPr lang="el-GR" u="sng" dirty="0">
                <a:latin typeface="Arial" pitchFamily="34" charset="0"/>
              </a:rPr>
              <a:t>και άλλα χαρακτηριστικά</a:t>
            </a:r>
            <a:r>
              <a:rPr lang="el-GR" dirty="0">
                <a:latin typeface="Arial" pitchFamily="34" charset="0"/>
              </a:rPr>
              <a:t>!)</a:t>
            </a:r>
            <a:endParaRPr lang="en-US" dirty="0">
              <a:latin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3855" y="274639"/>
            <a:ext cx="8640763" cy="1143000"/>
          </a:xfrm>
        </p:spPr>
        <p:txBody>
          <a:bodyPr/>
          <a:lstStyle/>
          <a:p>
            <a:pPr eaLnBrk="1" hangingPunct="1">
              <a:defRPr/>
            </a:pPr>
            <a:r>
              <a:rPr lang="el-GR">
                <a:solidFill>
                  <a:srgbClr val="FFFF66"/>
                </a:solidFill>
                <a:latin typeface="Helvetica" pitchFamily="34" charset="0"/>
              </a:rPr>
              <a:t>ΑΜΠ και οι 4 παράμετροι των νοτών</a:t>
            </a:r>
            <a:endParaRPr lang="en-US">
              <a:solidFill>
                <a:srgbClr val="FFFF66"/>
              </a:solidFill>
              <a:latin typeface="Helvetica" pitchFamily="34" charset="0"/>
            </a:endParaRPr>
          </a:p>
        </p:txBody>
      </p:sp>
      <p:sp>
        <p:nvSpPr>
          <p:cNvPr id="12291" name="Rectangle 3"/>
          <p:cNvSpPr>
            <a:spLocks noGrp="1" noChangeArrowheads="1"/>
          </p:cNvSpPr>
          <p:nvPr>
            <p:ph type="body" idx="1"/>
          </p:nvPr>
        </p:nvSpPr>
        <p:spPr>
          <a:xfrm>
            <a:off x="457206" y="1600200"/>
            <a:ext cx="8435975" cy="4997451"/>
          </a:xfrm>
        </p:spPr>
        <p:txBody>
          <a:bodyPr/>
          <a:lstStyle/>
          <a:p>
            <a:pPr eaLnBrk="1" hangingPunct="1">
              <a:defRPr/>
            </a:pPr>
            <a:r>
              <a:rPr lang="el-GR" sz="2800">
                <a:latin typeface="Helvetica" pitchFamily="34" charset="0"/>
              </a:rPr>
              <a:t>Σχετικό πληροφοριακό βάρος που περιέχει κάθε παράμετρος σε ένα δεδομένο τύπο μουσικής</a:t>
            </a:r>
          </a:p>
          <a:p>
            <a:pPr eaLnBrk="1" hangingPunct="1">
              <a:defRPr/>
            </a:pPr>
            <a:r>
              <a:rPr lang="el-GR" sz="2800">
                <a:latin typeface="Helvetica" pitchFamily="34" charset="0"/>
              </a:rPr>
              <a:t>Για μη-εκκεντρική δυτική</a:t>
            </a:r>
            <a:r>
              <a:rPr lang="en-US" sz="2800">
                <a:latin typeface="Helvetica" pitchFamily="34" charset="0"/>
              </a:rPr>
              <a:t>: </a:t>
            </a:r>
            <a:r>
              <a:rPr lang="el-GR" sz="2800">
                <a:latin typeface="Helvetica" pitchFamily="34" charset="0"/>
              </a:rPr>
              <a:t>τονικό ύψος </a:t>
            </a:r>
            <a:r>
              <a:rPr lang="en-US" sz="2800">
                <a:latin typeface="Helvetica" pitchFamily="34" charset="0"/>
              </a:rPr>
              <a:t>50%, </a:t>
            </a:r>
            <a:r>
              <a:rPr lang="el-GR" sz="2800">
                <a:latin typeface="Helvetica" pitchFamily="34" charset="0"/>
              </a:rPr>
              <a:t>ρυθμός </a:t>
            </a:r>
            <a:r>
              <a:rPr lang="en-US" sz="2800">
                <a:latin typeface="Helvetica" pitchFamily="34" charset="0"/>
              </a:rPr>
              <a:t>40%, </a:t>
            </a:r>
            <a:r>
              <a:rPr lang="el-GR" sz="2800">
                <a:latin typeface="Helvetica" pitchFamily="34" charset="0"/>
              </a:rPr>
              <a:t>ηχόχρωμα και ένταση </a:t>
            </a:r>
            <a:r>
              <a:rPr lang="en-US" sz="2800">
                <a:latin typeface="Helvetica" pitchFamily="34" charset="0"/>
              </a:rPr>
              <a:t>10%</a:t>
            </a:r>
          </a:p>
          <a:p>
            <a:pPr eaLnBrk="1" hangingPunct="1">
              <a:defRPr/>
            </a:pPr>
            <a:r>
              <a:rPr lang="el-GR" sz="2800">
                <a:latin typeface="Helvetica" pitchFamily="34" charset="0"/>
              </a:rPr>
              <a:t>Το τονικό ύψος έχει 2 διαστάσεις: οριζόντια (μελωδία) αλλά &amp; κάθετη (αρμονία)</a:t>
            </a:r>
            <a:endParaRPr lang="en-US" sz="2800">
              <a:latin typeface="Helvetica" pitchFamily="34" charset="0"/>
            </a:endParaRPr>
          </a:p>
          <a:p>
            <a:pPr eaLnBrk="1" hangingPunct="1">
              <a:defRPr/>
            </a:pPr>
            <a:r>
              <a:rPr lang="el-GR" sz="2800">
                <a:latin typeface="Helvetica" pitchFamily="34" charset="0"/>
              </a:rPr>
              <a:t>Ο ρυθμός δεν είναι απλά συμβολοσειρά διαρκειών</a:t>
            </a:r>
            <a:r>
              <a:rPr lang="en-US" sz="2800">
                <a:latin typeface="Helvetica" pitchFamily="34" charset="0"/>
              </a:rPr>
              <a:t>: </a:t>
            </a:r>
            <a:r>
              <a:rPr lang="el-GR" sz="2800">
                <a:latin typeface="Helvetica" pitchFamily="34" charset="0"/>
              </a:rPr>
              <a:t>εμπεριέχει πρότυπα του μέτρου &amp; τόνου</a:t>
            </a:r>
            <a:r>
              <a:rPr lang="en-US" sz="2800">
                <a:latin typeface="Helvetica" pitchFamily="34" charset="0"/>
              </a:rPr>
              <a:t>.</a:t>
            </a:r>
          </a:p>
          <a:p>
            <a:pPr lvl="1" eaLnBrk="1" hangingPunct="1">
              <a:defRPr/>
            </a:pPr>
            <a:r>
              <a:rPr lang="el-GR" sz="2500">
                <a:latin typeface="Helvetica" pitchFamily="34" charset="0"/>
              </a:rPr>
              <a:t>κίνδυνος</a:t>
            </a:r>
            <a:r>
              <a:rPr lang="en-US" sz="2500">
                <a:latin typeface="Helvetica" pitchFamily="34" charset="0"/>
              </a:rPr>
              <a:t>: </a:t>
            </a:r>
            <a:r>
              <a:rPr lang="el-GR" sz="2500">
                <a:latin typeface="Helvetica" pitchFamily="34" charset="0"/>
              </a:rPr>
              <a:t>οι παράμετροι είναι αλληλοσυνδεόμενοι</a:t>
            </a:r>
            <a:endParaRPr lang="en-US" sz="2500">
              <a:latin typeface="Helvetic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FC4F-03FB-44E0-8BFD-03C846034758}"/>
              </a:ext>
            </a:extLst>
          </p:cNvPr>
          <p:cNvSpPr>
            <a:spLocks noGrp="1"/>
          </p:cNvSpPr>
          <p:nvPr>
            <p:ph type="title"/>
          </p:nvPr>
        </p:nvSpPr>
        <p:spPr/>
        <p:txBody>
          <a:bodyPr/>
          <a:lstStyle/>
          <a:p>
            <a:r>
              <a:rPr lang="el-GR" dirty="0"/>
              <a:t>Διδακτικό συμβόλαιο</a:t>
            </a:r>
          </a:p>
        </p:txBody>
      </p:sp>
      <p:sp>
        <p:nvSpPr>
          <p:cNvPr id="3" name="Content Placeholder 2">
            <a:extLst>
              <a:ext uri="{FF2B5EF4-FFF2-40B4-BE49-F238E27FC236}">
                <a16:creationId xmlns:a16="http://schemas.microsoft.com/office/drawing/2014/main" id="{11FF5234-5AC4-4642-8B06-223A7D5202BA}"/>
              </a:ext>
            </a:extLst>
          </p:cNvPr>
          <p:cNvSpPr>
            <a:spLocks noGrp="1"/>
          </p:cNvSpPr>
          <p:nvPr>
            <p:ph idx="1"/>
          </p:nvPr>
        </p:nvSpPr>
        <p:spPr/>
        <p:txBody>
          <a:bodyPr/>
          <a:lstStyle/>
          <a:p>
            <a:r>
              <a:rPr lang="el-GR" sz="2800" dirty="0"/>
              <a:t>Η αντιγραφή είναι απολύτως απαράδεκτη</a:t>
            </a:r>
          </a:p>
          <a:p>
            <a:r>
              <a:rPr lang="el-GR" sz="2800" dirty="0"/>
              <a:t>Κάθε μέρος του μαθήματος είναι σημαντικό</a:t>
            </a:r>
          </a:p>
          <a:p>
            <a:r>
              <a:rPr lang="el-GR" sz="2800" dirty="0"/>
              <a:t>Η συστηματική συμμετοχή στα του μαθήματος</a:t>
            </a:r>
          </a:p>
          <a:p>
            <a:r>
              <a:rPr lang="el-GR" sz="2800" dirty="0"/>
              <a:t>Παραδοτέα εργασιών</a:t>
            </a:r>
          </a:p>
          <a:p>
            <a:r>
              <a:rPr lang="el-GR" sz="2800" dirty="0"/>
              <a:t>Εξέταση/επανεξέταση μαθημάτων</a:t>
            </a:r>
          </a:p>
          <a:p>
            <a:r>
              <a:rPr lang="el-GR" sz="2800" dirty="0"/>
              <a:t>Εξεταστέα ύλη</a:t>
            </a:r>
          </a:p>
          <a:p>
            <a:r>
              <a:rPr lang="el-GR" sz="2800" dirty="0"/>
              <a:t>Γνώσεις προγραμματισμού</a:t>
            </a:r>
          </a:p>
        </p:txBody>
      </p:sp>
    </p:spTree>
    <p:extLst>
      <p:ext uri="{BB962C8B-B14F-4D97-AF65-F5344CB8AC3E}">
        <p14:creationId xmlns:p14="http://schemas.microsoft.com/office/powerpoint/2010/main" val="1843165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57201" y="1600200"/>
            <a:ext cx="8362951" cy="4997451"/>
          </a:xfrm>
        </p:spPr>
        <p:txBody>
          <a:bodyPr/>
          <a:lstStyle/>
          <a:p>
            <a:pPr eaLnBrk="1" hangingPunct="1">
              <a:defRPr/>
            </a:pPr>
            <a:r>
              <a:rPr lang="el-GR">
                <a:latin typeface="Helvetica" pitchFamily="34" charset="0"/>
              </a:rPr>
              <a:t>Πολύ πληροφορία της μουσικής ΔΕΝ είναι στο τονικό ύψος</a:t>
            </a:r>
            <a:r>
              <a:rPr lang="en-US">
                <a:latin typeface="Helvetica" pitchFamily="34" charset="0"/>
              </a:rPr>
              <a:t>,</a:t>
            </a:r>
            <a:r>
              <a:rPr lang="el-GR">
                <a:latin typeface="Helvetica" pitchFamily="34" charset="0"/>
              </a:rPr>
              <a:t> και ειδικότερα στο μελωδικό κομμάτι</a:t>
            </a:r>
            <a:endParaRPr lang="en-US">
              <a:latin typeface="Helvetica" pitchFamily="34" charset="0"/>
            </a:endParaRPr>
          </a:p>
          <a:p>
            <a:pPr eaLnBrk="1" hangingPunct="1">
              <a:defRPr/>
            </a:pPr>
            <a:r>
              <a:rPr lang="el-GR">
                <a:latin typeface="Helvetica" pitchFamily="34" charset="0"/>
              </a:rPr>
              <a:t>Ωστόσο η πλειονότητα συστημάτων ΑΜΠ χρησιμοποιεί ταίριασμα μελωδικού τονικού ύψους – με αρκετή επιτυχία</a:t>
            </a:r>
            <a:endParaRPr lang="en-US">
              <a:latin typeface="Helvetica" pitchFamily="34" charset="0"/>
            </a:endParaRPr>
          </a:p>
          <a:p>
            <a:pPr lvl="1" eaLnBrk="1" hangingPunct="1">
              <a:defRPr/>
            </a:pPr>
            <a:r>
              <a:rPr lang="el-GR">
                <a:latin typeface="Helvetica" pitchFamily="34" charset="0"/>
              </a:rPr>
              <a:t>Όμως εισάγει πολλούς περιορισμούς </a:t>
            </a:r>
            <a:endParaRPr lang="en-US">
              <a:latin typeface="Helvetica" pitchFamily="34" charset="0"/>
            </a:endParaRPr>
          </a:p>
        </p:txBody>
      </p:sp>
      <p:sp>
        <p:nvSpPr>
          <p:cNvPr id="13315" name="Rectangle 3"/>
          <p:cNvSpPr>
            <a:spLocks noGrp="1" noChangeArrowheads="1"/>
          </p:cNvSpPr>
          <p:nvPr>
            <p:ph type="title"/>
          </p:nvPr>
        </p:nvSpPr>
        <p:spPr>
          <a:xfrm>
            <a:off x="323855" y="274639"/>
            <a:ext cx="8640763" cy="1143000"/>
          </a:xfrm>
        </p:spPr>
        <p:txBody>
          <a:bodyPr/>
          <a:lstStyle/>
          <a:p>
            <a:pPr eaLnBrk="1" hangingPunct="1">
              <a:defRPr/>
            </a:pPr>
            <a:r>
              <a:rPr lang="el-GR">
                <a:solidFill>
                  <a:srgbClr val="FFFF66"/>
                </a:solidFill>
                <a:latin typeface="Helvetica" pitchFamily="34" charset="0"/>
              </a:rPr>
              <a:t>ΑΜΠ και οι 4 παράμετροι των νοτών</a:t>
            </a:r>
            <a:endParaRPr lang="en-US">
              <a:solidFill>
                <a:srgbClr val="FFFF66"/>
              </a:solidFill>
              <a:latin typeface="Helvetica"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l-GR">
                <a:solidFill>
                  <a:srgbClr val="FFFF66"/>
                </a:solidFill>
                <a:latin typeface="Helvetica" pitchFamily="34" charset="0"/>
              </a:rPr>
              <a:t>Γιατί ασχολούμαστε με την ΑΜΠ;</a:t>
            </a:r>
            <a:endParaRPr lang="en-US">
              <a:solidFill>
                <a:srgbClr val="FFFF66"/>
              </a:solidFill>
              <a:latin typeface="Helvetica" pitchFamily="34" charset="0"/>
            </a:endParaRPr>
          </a:p>
        </p:txBody>
      </p:sp>
      <p:sp>
        <p:nvSpPr>
          <p:cNvPr id="14339" name="Rectangle 3"/>
          <p:cNvSpPr>
            <a:spLocks noGrp="1" noChangeArrowheads="1"/>
          </p:cNvSpPr>
          <p:nvPr>
            <p:ph type="body" idx="1"/>
          </p:nvPr>
        </p:nvSpPr>
        <p:spPr>
          <a:xfrm>
            <a:off x="250826" y="1600204"/>
            <a:ext cx="8713788" cy="4530725"/>
          </a:xfrm>
        </p:spPr>
        <p:txBody>
          <a:bodyPr/>
          <a:lstStyle/>
          <a:p>
            <a:pPr eaLnBrk="1" hangingPunct="1">
              <a:defRPr/>
            </a:pPr>
            <a:r>
              <a:rPr lang="el-GR" sz="2800">
                <a:latin typeface="Helvetica" pitchFamily="34" charset="0"/>
              </a:rPr>
              <a:t>Είναι χρήσιμη</a:t>
            </a:r>
            <a:endParaRPr lang="en-US" sz="2800">
              <a:latin typeface="Helvetica" pitchFamily="34" charset="0"/>
            </a:endParaRPr>
          </a:p>
          <a:p>
            <a:pPr lvl="1" eaLnBrk="1" hangingPunct="1">
              <a:defRPr/>
            </a:pPr>
            <a:r>
              <a:rPr lang="el-GR" sz="2400">
                <a:latin typeface="Helvetica" pitchFamily="34" charset="0"/>
              </a:rPr>
              <a:t>Ευρύ κοινό (εραστές μουσικής ως ερευνητές της)</a:t>
            </a:r>
            <a:endParaRPr lang="en-US" sz="2400">
              <a:latin typeface="Helvetica" pitchFamily="34" charset="0"/>
            </a:endParaRPr>
          </a:p>
          <a:p>
            <a:pPr lvl="1" eaLnBrk="1" hangingPunct="1">
              <a:defRPr/>
            </a:pPr>
            <a:r>
              <a:rPr lang="el-GR" sz="2400">
                <a:latin typeface="Helvetica" pitchFamily="34" charset="0"/>
              </a:rPr>
              <a:t>Διαχείριση πνευματικών δικαιωμάτων</a:t>
            </a:r>
            <a:endParaRPr lang="en-US" sz="2400">
              <a:latin typeface="Helvetica" pitchFamily="34" charset="0"/>
            </a:endParaRPr>
          </a:p>
          <a:p>
            <a:pPr lvl="1" eaLnBrk="1" hangingPunct="1">
              <a:defRPr/>
            </a:pPr>
            <a:r>
              <a:rPr lang="el-GR" sz="2400">
                <a:latin typeface="Helvetica" pitchFamily="34" charset="0"/>
              </a:rPr>
              <a:t>Τεράστιες μουσικές ΒΔ</a:t>
            </a:r>
            <a:r>
              <a:rPr lang="en-US" sz="2400">
                <a:latin typeface="Helvetica" pitchFamily="34" charset="0"/>
              </a:rPr>
              <a:t> (</a:t>
            </a:r>
            <a:r>
              <a:rPr lang="el-GR" sz="2400">
                <a:latin typeface="Helvetica" pitchFamily="34" charset="0"/>
              </a:rPr>
              <a:t>κοινόχρηστες</a:t>
            </a:r>
            <a:r>
              <a:rPr lang="en-US" sz="2400">
                <a:latin typeface="Helvetica" pitchFamily="34" charset="0"/>
              </a:rPr>
              <a:t>, </a:t>
            </a:r>
            <a:r>
              <a:rPr lang="el-GR" sz="2400">
                <a:latin typeface="Helvetica" pitchFamily="34" charset="0"/>
              </a:rPr>
              <a:t>ιδιωτικές </a:t>
            </a:r>
            <a:r>
              <a:rPr lang="en-US" sz="2400">
                <a:latin typeface="Helvetica" pitchFamily="34" charset="0"/>
              </a:rPr>
              <a:t>&amp; </a:t>
            </a:r>
            <a:r>
              <a:rPr lang="el-GR" sz="2400">
                <a:latin typeface="Helvetica" pitchFamily="34" charset="0"/>
              </a:rPr>
              <a:t>εμπορικές</a:t>
            </a:r>
            <a:r>
              <a:rPr lang="en-US" sz="2400">
                <a:latin typeface="Helvetica" pitchFamily="34" charset="0"/>
              </a:rPr>
              <a:t>)</a:t>
            </a:r>
            <a:r>
              <a:rPr lang="el-GR" sz="2400">
                <a:latin typeface="Helvetica" pitchFamily="34" charset="0"/>
              </a:rPr>
              <a:t>ΉΔΗ υπάρχουν</a:t>
            </a:r>
            <a:endParaRPr lang="en-US" sz="2400">
              <a:latin typeface="Helvetica" pitchFamily="34" charset="0"/>
            </a:endParaRPr>
          </a:p>
          <a:p>
            <a:pPr lvl="1" eaLnBrk="1" hangingPunct="1">
              <a:defRPr/>
            </a:pPr>
            <a:r>
              <a:rPr lang="el-GR" sz="2400">
                <a:latin typeface="Helvetica" pitchFamily="34" charset="0"/>
              </a:rPr>
              <a:t>Εμπορικά συστήματα &amp; εφαρμογές</a:t>
            </a:r>
          </a:p>
          <a:p>
            <a:pPr eaLnBrk="1" hangingPunct="1">
              <a:defRPr/>
            </a:pPr>
            <a:r>
              <a:rPr lang="el-GR" sz="2800">
                <a:latin typeface="Helvetica" pitchFamily="34" charset="0"/>
              </a:rPr>
              <a:t>Είναι δύσκολη</a:t>
            </a:r>
            <a:endParaRPr lang="en-US" sz="2800">
              <a:latin typeface="Helvetica" pitchFamily="34" charset="0"/>
            </a:endParaRPr>
          </a:p>
          <a:p>
            <a:pPr lvl="1" eaLnBrk="1" hangingPunct="1">
              <a:defRPr/>
            </a:pPr>
            <a:r>
              <a:rPr lang="el-GR" sz="2400">
                <a:latin typeface="Helvetica" pitchFamily="34" charset="0"/>
              </a:rPr>
              <a:t>Μοναδικές προκλήσεις σε σχέση με ΑΠ κειμένου ή εικόνας</a:t>
            </a:r>
            <a:endParaRPr lang="en-US" sz="2400">
              <a:latin typeface="Helvetica"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l-GR">
                <a:solidFill>
                  <a:srgbClr val="FFFF66"/>
                </a:solidFill>
                <a:latin typeface="Helvetica" pitchFamily="34" charset="0"/>
              </a:rPr>
              <a:t>Γιατί η ΑΜΠ είναι χρήσιμη;</a:t>
            </a:r>
            <a:endParaRPr lang="en-US">
              <a:solidFill>
                <a:srgbClr val="FFFF66"/>
              </a:solidFill>
              <a:latin typeface="Helvetica" pitchFamily="34" charset="0"/>
            </a:endParaRPr>
          </a:p>
        </p:txBody>
      </p:sp>
      <p:sp>
        <p:nvSpPr>
          <p:cNvPr id="15363" name="Rectangle 3"/>
          <p:cNvSpPr>
            <a:spLocks noGrp="1" noChangeArrowheads="1"/>
          </p:cNvSpPr>
          <p:nvPr>
            <p:ph type="body" idx="1"/>
          </p:nvPr>
        </p:nvSpPr>
        <p:spPr/>
        <p:txBody>
          <a:bodyPr/>
          <a:lstStyle/>
          <a:p>
            <a:pPr eaLnBrk="1" hangingPunct="1">
              <a:lnSpc>
                <a:spcPct val="80000"/>
              </a:lnSpc>
              <a:defRPr/>
            </a:pPr>
            <a:r>
              <a:rPr lang="el-GR" sz="2800" dirty="0"/>
              <a:t>Μουσικές πληροφοριακές ανάγκες</a:t>
            </a:r>
            <a:endParaRPr lang="en-US" sz="2800" dirty="0"/>
          </a:p>
          <a:p>
            <a:pPr lvl="1" eaLnBrk="1" hangingPunct="1">
              <a:lnSpc>
                <a:spcPct val="80000"/>
              </a:lnSpc>
              <a:defRPr/>
            </a:pPr>
            <a:r>
              <a:rPr lang="en-US" sz="2400" dirty="0"/>
              <a:t>“Name That Tune”: </a:t>
            </a:r>
            <a:r>
              <a:rPr lang="el-GR" sz="2400" dirty="0"/>
              <a:t>προσδιόρισε ένα δεδομένο κομμάτι </a:t>
            </a:r>
            <a:r>
              <a:rPr lang="en-US" sz="2400" dirty="0"/>
              <a:t>(</a:t>
            </a:r>
            <a:r>
              <a:rPr lang="el-GR" sz="2400" dirty="0"/>
              <a:t>έρευνα γνωστού κομματιού</a:t>
            </a:r>
            <a:r>
              <a:rPr lang="en-US" sz="2400" dirty="0"/>
              <a:t>)</a:t>
            </a:r>
          </a:p>
          <a:p>
            <a:pPr lvl="1" eaLnBrk="1" hangingPunct="1">
              <a:lnSpc>
                <a:spcPct val="80000"/>
              </a:lnSpc>
              <a:defRPr/>
            </a:pPr>
            <a:r>
              <a:rPr lang="el-GR" sz="2400" dirty="0"/>
              <a:t>Ανεύρεση εκδόσεων</a:t>
            </a:r>
            <a:r>
              <a:rPr lang="en-US" sz="2400" dirty="0"/>
              <a:t>: </a:t>
            </a:r>
            <a:r>
              <a:rPr lang="el-GR" sz="2400" dirty="0"/>
              <a:t>ανεύρεση έκδοσης καταγραφών/μουσικής</a:t>
            </a:r>
            <a:r>
              <a:rPr lang="en-US" sz="2400" dirty="0"/>
              <a:t> (</a:t>
            </a:r>
            <a:r>
              <a:rPr lang="el-GR" sz="2400" dirty="0"/>
              <a:t>λ.χ. μετατροπές</a:t>
            </a:r>
            <a:r>
              <a:rPr lang="en-US" sz="2400" dirty="0"/>
              <a:t>) </a:t>
            </a:r>
            <a:r>
              <a:rPr lang="el-GR" sz="2400" dirty="0"/>
              <a:t>ενός κομματιού</a:t>
            </a:r>
            <a:endParaRPr lang="en-US" sz="2400" dirty="0"/>
          </a:p>
          <a:p>
            <a:pPr lvl="1" eaLnBrk="1" hangingPunct="1">
              <a:lnSpc>
                <a:spcPct val="80000"/>
              </a:lnSpc>
              <a:defRPr/>
            </a:pPr>
            <a:r>
              <a:rPr lang="el-GR" sz="2400" dirty="0"/>
              <a:t>Ανεύρεση βάσει στυλ/γένους</a:t>
            </a:r>
            <a:r>
              <a:rPr lang="en-US" sz="2400" dirty="0"/>
              <a:t>: </a:t>
            </a:r>
            <a:r>
              <a:rPr lang="el-GR" sz="2400" dirty="0"/>
              <a:t>ανεύρεση κομματιών κοινού στυλ με μια ερώτηση</a:t>
            </a:r>
            <a:endParaRPr lang="en-US" sz="2400" dirty="0"/>
          </a:p>
          <a:p>
            <a:pPr lvl="1" eaLnBrk="1" hangingPunct="1">
              <a:lnSpc>
                <a:spcPct val="80000"/>
              </a:lnSpc>
              <a:defRPr/>
            </a:pPr>
            <a:r>
              <a:rPr lang="el-GR" sz="2400" dirty="0"/>
              <a:t>Ανεύρεση ομοιότητας</a:t>
            </a:r>
            <a:r>
              <a:rPr lang="en-US" sz="2400" dirty="0"/>
              <a:t>: </a:t>
            </a:r>
            <a:r>
              <a:rPr lang="el-GR" sz="2400" dirty="0"/>
              <a:t>ανεύρεση όμοιων κομματιών με μια ερώτηση</a:t>
            </a:r>
            <a:r>
              <a:rPr lang="en-US" sz="2300" dirty="0"/>
              <a:t> </a:t>
            </a:r>
            <a:endParaRPr lang="el-GR" sz="2300" dirty="0"/>
          </a:p>
          <a:p>
            <a:pPr eaLnBrk="1" hangingPunct="1">
              <a:lnSpc>
                <a:spcPct val="80000"/>
              </a:lnSpc>
              <a:defRPr/>
            </a:pPr>
            <a:r>
              <a:rPr lang="el-GR" sz="2800" dirty="0"/>
              <a:t>Ανάγκες κοινού (απλοί χρήστες ως ερευνητές)</a:t>
            </a:r>
            <a:endParaRPr lang="en-US" sz="2800" dirty="0"/>
          </a:p>
          <a:p>
            <a:pPr eaLnBrk="1" hangingPunct="1">
              <a:lnSpc>
                <a:spcPct val="80000"/>
              </a:lnSpc>
              <a:defRPr/>
            </a:pPr>
            <a:r>
              <a:rPr lang="el-GR" sz="2800" dirty="0"/>
              <a:t>Ανάγκες εντοπισμού πνευματικών δικαιωμάτων</a:t>
            </a:r>
            <a:endParaRPr lang="en-US" sz="29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l-GR">
                <a:solidFill>
                  <a:srgbClr val="FFFF66"/>
                </a:solidFill>
                <a:latin typeface="Helvetica" pitchFamily="34" charset="0"/>
              </a:rPr>
              <a:t>Γιατί η ΑΜΠ είναι δύσκολη;</a:t>
            </a:r>
            <a:endParaRPr lang="en-US">
              <a:solidFill>
                <a:srgbClr val="FFFF66"/>
              </a:solidFill>
              <a:latin typeface="Helvetica" pitchFamily="34" charset="0"/>
            </a:endParaRPr>
          </a:p>
        </p:txBody>
      </p:sp>
      <p:sp>
        <p:nvSpPr>
          <p:cNvPr id="16387" name="Rectangle 3"/>
          <p:cNvSpPr>
            <a:spLocks noGrp="1" noChangeArrowheads="1"/>
          </p:cNvSpPr>
          <p:nvPr>
            <p:ph type="body" idx="1"/>
          </p:nvPr>
        </p:nvSpPr>
        <p:spPr>
          <a:xfrm>
            <a:off x="457204" y="1600200"/>
            <a:ext cx="8507413" cy="5068888"/>
          </a:xfrm>
        </p:spPr>
        <p:txBody>
          <a:bodyPr/>
          <a:lstStyle/>
          <a:p>
            <a:pPr eaLnBrk="1" hangingPunct="1">
              <a:lnSpc>
                <a:spcPct val="90000"/>
              </a:lnSpc>
              <a:defRPr/>
            </a:pPr>
            <a:r>
              <a:rPr lang="el-GR" sz="2400" dirty="0"/>
              <a:t>Νοηματικές μονάδες</a:t>
            </a:r>
            <a:r>
              <a:rPr lang="en-US" sz="2400" dirty="0"/>
              <a:t>: </a:t>
            </a:r>
            <a:r>
              <a:rPr lang="el-GR" sz="2400" dirty="0"/>
              <a:t>μη προφανής αντιστοίχιση μουσικής μονάδας ανάλογης με τις λέξεις </a:t>
            </a:r>
            <a:r>
              <a:rPr lang="en-US" sz="2400" i="1" dirty="0"/>
              <a:t>(</a:t>
            </a:r>
            <a:r>
              <a:rPr lang="el-GR" sz="2400" i="1" dirty="0"/>
              <a:t>όλες οι αναπαραστάσεις</a:t>
            </a:r>
            <a:r>
              <a:rPr lang="en-US" sz="2400" i="1" dirty="0"/>
              <a:t>)</a:t>
            </a:r>
          </a:p>
          <a:p>
            <a:pPr eaLnBrk="1" hangingPunct="1">
              <a:lnSpc>
                <a:spcPct val="90000"/>
              </a:lnSpc>
              <a:defRPr/>
            </a:pPr>
            <a:r>
              <a:rPr lang="el-GR" sz="2400" dirty="0"/>
              <a:t>Πολυφωνία</a:t>
            </a:r>
            <a:r>
              <a:rPr lang="en-US" sz="2400" dirty="0"/>
              <a:t>: </a:t>
            </a:r>
            <a:r>
              <a:rPr lang="el-GR" sz="2400" dirty="0"/>
              <a:t>παράλληλες διακριτές φωνές</a:t>
            </a:r>
            <a:r>
              <a:rPr lang="en-US" sz="2400" dirty="0"/>
              <a:t>, </a:t>
            </a:r>
            <a:r>
              <a:rPr lang="el-GR" sz="2400" dirty="0"/>
              <a:t>παρόμοια με χαρακτήρες θεατρικών</a:t>
            </a:r>
            <a:r>
              <a:rPr lang="en-US" sz="2400" dirty="0"/>
              <a:t> </a:t>
            </a:r>
            <a:r>
              <a:rPr lang="en-US" sz="2400" i="1" dirty="0"/>
              <a:t>(</a:t>
            </a:r>
            <a:r>
              <a:rPr lang="el-GR" sz="2400" i="1" dirty="0"/>
              <a:t>όλες οι αναπαραστάσεις</a:t>
            </a:r>
            <a:r>
              <a:rPr lang="en-US" sz="2400" i="1" dirty="0"/>
              <a:t>)</a:t>
            </a:r>
          </a:p>
          <a:p>
            <a:pPr eaLnBrk="1" hangingPunct="1">
              <a:lnSpc>
                <a:spcPct val="90000"/>
              </a:lnSpc>
              <a:defRPr/>
            </a:pPr>
            <a:r>
              <a:rPr lang="el-GR" sz="2400" dirty="0" err="1"/>
              <a:t>Καταλογοποίηση</a:t>
            </a:r>
            <a:r>
              <a:rPr lang="en-US" sz="2400" dirty="0"/>
              <a:t>: </a:t>
            </a:r>
            <a:r>
              <a:rPr lang="el-GR" sz="2400" dirty="0"/>
              <a:t>τα προαναφερθέντα την καθιστούν </a:t>
            </a:r>
            <a:r>
              <a:rPr lang="el-GR" sz="2400" u="sng" dirty="0"/>
              <a:t>πολύ </a:t>
            </a:r>
            <a:r>
              <a:rPr lang="el-GR" sz="2400" dirty="0"/>
              <a:t>δύσκολη</a:t>
            </a:r>
            <a:r>
              <a:rPr lang="en-US" sz="2400" dirty="0"/>
              <a:t> </a:t>
            </a:r>
            <a:r>
              <a:rPr lang="en-US" sz="2400" i="1" dirty="0"/>
              <a:t>(</a:t>
            </a:r>
            <a:r>
              <a:rPr lang="el-GR" sz="2400" i="1" dirty="0"/>
              <a:t>όλες οι αναπαραστάσεις</a:t>
            </a:r>
            <a:r>
              <a:rPr lang="en-US" sz="2400" i="1" dirty="0"/>
              <a:t>)</a:t>
            </a:r>
          </a:p>
          <a:p>
            <a:pPr eaLnBrk="1" hangingPunct="1">
              <a:lnSpc>
                <a:spcPct val="90000"/>
              </a:lnSpc>
              <a:defRPr/>
            </a:pPr>
            <a:r>
              <a:rPr lang="el-GR" sz="2400" dirty="0"/>
              <a:t>Αναγνώριση νοτών </a:t>
            </a:r>
            <a:r>
              <a:rPr lang="en-US" sz="2400" i="1" dirty="0"/>
              <a:t>(</a:t>
            </a:r>
            <a:r>
              <a:rPr lang="el-GR" sz="2400" i="1" dirty="0"/>
              <a:t>ηχητικό σήμα</a:t>
            </a:r>
            <a:r>
              <a:rPr lang="en-US" sz="2400" i="1" dirty="0"/>
              <a:t>)</a:t>
            </a:r>
          </a:p>
          <a:p>
            <a:pPr eaLnBrk="1" hangingPunct="1">
              <a:lnSpc>
                <a:spcPct val="90000"/>
              </a:lnSpc>
              <a:defRPr/>
            </a:pPr>
            <a:r>
              <a:rPr lang="el-GR" sz="2400" dirty="0"/>
              <a:t>Μουσικές εκτελέσεις</a:t>
            </a:r>
            <a:r>
              <a:rPr lang="en-US" sz="2400" dirty="0"/>
              <a:t>: </a:t>
            </a:r>
            <a:r>
              <a:rPr lang="el-GR" sz="2400" dirty="0"/>
              <a:t>θέματα παραλλαγής</a:t>
            </a:r>
            <a:r>
              <a:rPr lang="en-US" sz="2400" dirty="0"/>
              <a:t> </a:t>
            </a:r>
            <a:r>
              <a:rPr lang="en-US" sz="2400" i="1" dirty="0"/>
              <a:t>(</a:t>
            </a:r>
            <a:r>
              <a:rPr lang="el-GR" sz="2400" i="1" dirty="0"/>
              <a:t>ηχητικό σήμα</a:t>
            </a:r>
            <a:r>
              <a:rPr lang="en-US" sz="2400" i="1" dirty="0"/>
              <a:t>)</a:t>
            </a:r>
            <a:endParaRPr lang="en-US" sz="2400" dirty="0"/>
          </a:p>
          <a:p>
            <a:pPr eaLnBrk="1" hangingPunct="1">
              <a:lnSpc>
                <a:spcPct val="90000"/>
              </a:lnSpc>
              <a:defRPr/>
            </a:pPr>
            <a:r>
              <a:rPr lang="el-GR" sz="2400" dirty="0"/>
              <a:t>Δυσκολία σε </a:t>
            </a:r>
            <a:r>
              <a:rPr lang="el-GR" sz="2400" dirty="0" err="1"/>
              <a:t>διεπαφές</a:t>
            </a:r>
            <a:r>
              <a:rPr lang="el-GR" sz="2400" dirty="0"/>
              <a:t> (</a:t>
            </a:r>
            <a:r>
              <a:rPr lang="en-US" sz="2400" dirty="0"/>
              <a:t>user interfaces</a:t>
            </a:r>
            <a:r>
              <a:rPr lang="el-GR" sz="2400" dirty="0"/>
              <a:t>)</a:t>
            </a:r>
            <a:endParaRPr lang="en-US" sz="2400" dirty="0"/>
          </a:p>
          <a:p>
            <a:pPr lvl="1" eaLnBrk="1" hangingPunct="1">
              <a:lnSpc>
                <a:spcPct val="90000"/>
              </a:lnSpc>
              <a:defRPr/>
            </a:pPr>
            <a:r>
              <a:rPr lang="el-GR" sz="2100" dirty="0"/>
              <a:t>Ανομοιομορφία σε</a:t>
            </a:r>
            <a:r>
              <a:rPr lang="en-US" sz="2100" dirty="0"/>
              <a:t>: </a:t>
            </a:r>
            <a:r>
              <a:rPr lang="el-GR" sz="2100" dirty="0"/>
              <a:t>μουσικό στυλ και πιθανούς ενδιαφερόμενους χρήστες</a:t>
            </a:r>
            <a:endParaRPr lang="en-US" sz="21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l-GR">
                <a:solidFill>
                  <a:srgbClr val="FFFF66"/>
                </a:solidFill>
                <a:latin typeface="Helvetica" pitchFamily="34" charset="0"/>
              </a:rPr>
              <a:t>Περισσότερα προβλήματα</a:t>
            </a:r>
            <a:endParaRPr lang="en-US">
              <a:solidFill>
                <a:srgbClr val="FFFF66"/>
              </a:solidFill>
              <a:latin typeface="Helvetica" pitchFamily="34" charset="0"/>
            </a:endParaRPr>
          </a:p>
        </p:txBody>
      </p:sp>
      <p:sp>
        <p:nvSpPr>
          <p:cNvPr id="21507" name="Rectangle 3"/>
          <p:cNvSpPr>
            <a:spLocks noGrp="1" noChangeArrowheads="1"/>
          </p:cNvSpPr>
          <p:nvPr>
            <p:ph type="body" idx="1"/>
          </p:nvPr>
        </p:nvSpPr>
        <p:spPr>
          <a:xfrm>
            <a:off x="457200" y="1600201"/>
            <a:ext cx="8229600" cy="4852988"/>
          </a:xfrm>
        </p:spPr>
        <p:txBody>
          <a:bodyPr/>
          <a:lstStyle/>
          <a:p>
            <a:pPr eaLnBrk="1" hangingPunct="1">
              <a:lnSpc>
                <a:spcPct val="90000"/>
              </a:lnSpc>
              <a:defRPr/>
            </a:pPr>
            <a:r>
              <a:rPr lang="el-GR" sz="2800" dirty="0"/>
              <a:t>Η προεκβολή (</a:t>
            </a:r>
            <a:r>
              <a:rPr lang="en-US" sz="2800" dirty="0"/>
              <a:t>salience) </a:t>
            </a:r>
            <a:r>
              <a:rPr lang="el-GR" sz="2800" dirty="0"/>
              <a:t>βασίζεται σε</a:t>
            </a:r>
            <a:endParaRPr lang="en-US" sz="2800" dirty="0"/>
          </a:p>
          <a:p>
            <a:pPr lvl="1" eaLnBrk="1" hangingPunct="1">
              <a:lnSpc>
                <a:spcPct val="90000"/>
              </a:lnSpc>
              <a:defRPr/>
            </a:pPr>
            <a:r>
              <a:rPr lang="el-GR" sz="2500" dirty="0"/>
              <a:t>ένταση</a:t>
            </a:r>
            <a:endParaRPr lang="en-US" sz="2500" dirty="0"/>
          </a:p>
          <a:p>
            <a:pPr lvl="1" eaLnBrk="1" hangingPunct="1">
              <a:lnSpc>
                <a:spcPct val="90000"/>
              </a:lnSpc>
              <a:defRPr/>
            </a:pPr>
            <a:r>
              <a:rPr lang="el-GR" sz="2500" dirty="0"/>
              <a:t>πυκνότητα υφής</a:t>
            </a:r>
            <a:endParaRPr lang="en-US" sz="2500" dirty="0"/>
          </a:p>
          <a:p>
            <a:pPr lvl="1" eaLnBrk="1" hangingPunct="1">
              <a:lnSpc>
                <a:spcPct val="90000"/>
              </a:lnSpc>
              <a:defRPr/>
            </a:pPr>
            <a:r>
              <a:rPr lang="el-GR" sz="2500" dirty="0"/>
              <a:t>σε μεγάλα έργα με πολλά όργανα το κάθε όργανο είναι μη διακριτό</a:t>
            </a:r>
            <a:endParaRPr lang="en-US" sz="2500" dirty="0"/>
          </a:p>
          <a:p>
            <a:pPr eaLnBrk="1" hangingPunct="1">
              <a:lnSpc>
                <a:spcPct val="90000"/>
              </a:lnSpc>
              <a:defRPr/>
            </a:pPr>
            <a:r>
              <a:rPr lang="el-GR" sz="2800" dirty="0"/>
              <a:t>Τα πρότυπα διάρκειας αγνοούνται</a:t>
            </a:r>
            <a:endParaRPr lang="en-US" sz="2800" dirty="0"/>
          </a:p>
          <a:p>
            <a:pPr lvl="1" eaLnBrk="1" hangingPunct="1">
              <a:lnSpc>
                <a:spcPct val="90000"/>
              </a:lnSpc>
              <a:defRPr/>
            </a:pPr>
            <a:r>
              <a:rPr lang="el-GR" sz="2500" dirty="0"/>
              <a:t>επανάληψη ίδιου τονικού ύψους με διαφορετικό ρυθμό</a:t>
            </a:r>
            <a:endParaRPr lang="en-US" sz="2500" dirty="0"/>
          </a:p>
          <a:p>
            <a:pPr eaLnBrk="1" hangingPunct="1">
              <a:lnSpc>
                <a:spcPct val="90000"/>
              </a:lnSpc>
              <a:defRPr/>
            </a:pPr>
            <a:r>
              <a:rPr lang="el-GR" sz="2800" dirty="0"/>
              <a:t>Προβληματική σημειογραφία</a:t>
            </a:r>
            <a:endParaRPr lang="en-US" sz="2800" dirty="0"/>
          </a:p>
          <a:p>
            <a:pPr lvl="1" eaLnBrk="1" hangingPunct="1">
              <a:lnSpc>
                <a:spcPct val="90000"/>
              </a:lnSpc>
              <a:defRPr/>
            </a:pPr>
            <a:r>
              <a:rPr lang="el-GR" sz="2500" dirty="0"/>
              <a:t>παύσεις, επαναλαμβανόμενες και διακοσμητικές νότες</a:t>
            </a:r>
            <a:endParaRPr lang="en-US" sz="25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l-GR">
                <a:solidFill>
                  <a:srgbClr val="FFFF66"/>
                </a:solidFill>
                <a:latin typeface="Helvetica" pitchFamily="34" charset="0"/>
              </a:rPr>
              <a:t>Ακόμα περισσότερα προβλήματα</a:t>
            </a:r>
            <a:endParaRPr lang="en-US">
              <a:solidFill>
                <a:srgbClr val="FFFF66"/>
              </a:solidFill>
              <a:latin typeface="Helvetica" pitchFamily="34" charset="0"/>
            </a:endParaRPr>
          </a:p>
        </p:txBody>
      </p:sp>
      <p:sp>
        <p:nvSpPr>
          <p:cNvPr id="22531" name="Rectangle 3"/>
          <p:cNvSpPr>
            <a:spLocks noGrp="1" noChangeArrowheads="1"/>
          </p:cNvSpPr>
          <p:nvPr>
            <p:ph type="body" idx="1"/>
          </p:nvPr>
        </p:nvSpPr>
        <p:spPr>
          <a:xfrm>
            <a:off x="457204" y="1600201"/>
            <a:ext cx="8507413" cy="4852988"/>
          </a:xfrm>
        </p:spPr>
        <p:txBody>
          <a:bodyPr/>
          <a:lstStyle/>
          <a:p>
            <a:pPr eaLnBrk="1" hangingPunct="1">
              <a:defRPr/>
            </a:pPr>
            <a:r>
              <a:rPr lang="el-GR" sz="2800" dirty="0"/>
              <a:t>Εντοπισμός νοτών σε </a:t>
            </a:r>
            <a:r>
              <a:rPr lang="en-US" sz="2800" dirty="0"/>
              <a:t>audio (transcription)</a:t>
            </a:r>
          </a:p>
          <a:p>
            <a:pPr eaLnBrk="1" hangingPunct="1">
              <a:defRPr/>
            </a:pPr>
            <a:r>
              <a:rPr lang="el-GR" sz="2800" dirty="0"/>
              <a:t>Εξαιρετικά δύσκολο για να γίνει μηχανικά</a:t>
            </a:r>
            <a:r>
              <a:rPr lang="en-US" sz="2800" dirty="0"/>
              <a:t> (</a:t>
            </a:r>
            <a:r>
              <a:rPr lang="el-GR" sz="2800" dirty="0"/>
              <a:t>περιορισμένη αποτελεσματικότητα</a:t>
            </a:r>
            <a:r>
              <a:rPr lang="en-US" sz="2800" dirty="0"/>
              <a:t>)</a:t>
            </a:r>
          </a:p>
          <a:p>
            <a:pPr lvl="1" eaLnBrk="1" hangingPunct="1">
              <a:defRPr/>
            </a:pPr>
            <a:r>
              <a:rPr lang="el-GR" sz="2400" dirty="0"/>
              <a:t>Φαινόμενο επικάλυψης (</a:t>
            </a:r>
            <a:r>
              <a:rPr lang="en-US" sz="2400" dirty="0"/>
              <a:t>masking effect</a:t>
            </a:r>
            <a:r>
              <a:rPr lang="el-GR" sz="2400" dirty="0"/>
              <a:t>)</a:t>
            </a:r>
            <a:endParaRPr lang="en-US" sz="2400" dirty="0"/>
          </a:p>
          <a:p>
            <a:pPr lvl="1" eaLnBrk="1" hangingPunct="1">
              <a:defRPr/>
            </a:pPr>
            <a:r>
              <a:rPr lang="el-GR" sz="2400" dirty="0"/>
              <a:t>Σύσταση νοτών </a:t>
            </a:r>
            <a:r>
              <a:rPr lang="en-US" sz="2400" dirty="0"/>
              <a:t>(</a:t>
            </a:r>
            <a:r>
              <a:rPr lang="el-GR" sz="2400" dirty="0"/>
              <a:t>πολλές νότες οδηγούν σε ανύπαρκτες νότες στο αποτέλεσμα</a:t>
            </a:r>
            <a:r>
              <a:rPr lang="en-US" sz="2400" dirty="0"/>
              <a:t>)</a:t>
            </a:r>
          </a:p>
          <a:p>
            <a:pPr lvl="1" eaLnBrk="1" hangingPunct="1">
              <a:defRPr/>
            </a:pPr>
            <a:r>
              <a:rPr lang="el-GR" sz="2400" dirty="0"/>
              <a:t>η πολυφωνία εισάγει καταστροφή στην πιστότητα</a:t>
            </a:r>
            <a:endParaRPr lang="en-US" sz="2400" dirty="0"/>
          </a:p>
          <a:p>
            <a:pPr lvl="1" eaLnBrk="1" hangingPunct="1">
              <a:defRPr/>
            </a:pPr>
            <a:r>
              <a:rPr lang="el-GR" sz="2400" dirty="0"/>
              <a:t>μέθοδοι διαχωρισμού για κρουστά ΔΕΝ υπάρχουν</a:t>
            </a:r>
            <a:endParaRPr lang="en-US" sz="2400" dirty="0"/>
          </a:p>
          <a:p>
            <a:pPr lvl="1" eaLnBrk="1" hangingPunct="1">
              <a:defRPr/>
            </a:pPr>
            <a:r>
              <a:rPr lang="el-GR" sz="2400" dirty="0"/>
              <a:t>η ποικιλία των ηχοχρωμάτων, αρμονικών και μεταβάσεων είναι τεράστια</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71439" y="2420939"/>
            <a:ext cx="8964612" cy="1143000"/>
          </a:xfrm>
        </p:spPr>
        <p:txBody>
          <a:bodyPr/>
          <a:lstStyle/>
          <a:p>
            <a:pPr eaLnBrk="1" hangingPunct="1">
              <a:defRPr/>
            </a:pPr>
            <a:r>
              <a:rPr lang="el-GR" sz="3200">
                <a:solidFill>
                  <a:srgbClr val="FFFF66"/>
                </a:solidFill>
              </a:rPr>
              <a:t>Ερωτήσεις;</a:t>
            </a:r>
          </a:p>
        </p:txBody>
      </p:sp>
      <p:sp>
        <p:nvSpPr>
          <p:cNvPr id="63491" name="Rectangle 3"/>
          <p:cNvSpPr>
            <a:spLocks noGrp="1" noChangeArrowheads="1"/>
          </p:cNvSpPr>
          <p:nvPr>
            <p:ph type="body" idx="1"/>
          </p:nvPr>
        </p:nvSpPr>
        <p:spPr>
          <a:xfrm>
            <a:off x="457200" y="1600205"/>
            <a:ext cx="8229600" cy="1757363"/>
          </a:xfrm>
        </p:spPr>
        <p:txBody>
          <a:bodyPr/>
          <a:lstStyle/>
          <a:p>
            <a:pPr marL="360354" indent="-360354" eaLnBrk="1" hangingPunct="1">
              <a:buNone/>
              <a:defRPr/>
            </a:pPr>
            <a:endParaRPr lang="en-US" sz="1400">
              <a:solidFill>
                <a:srgbClr val="FFFF66"/>
              </a:solidFill>
              <a:latin typeface="Helvetica" pitchFamily="34" charset="0"/>
            </a:endParaRPr>
          </a:p>
          <a:p>
            <a:pPr marL="360354" indent="-360354" eaLnBrk="1" hangingPunct="1">
              <a:buNone/>
              <a:defRPr/>
            </a:pPr>
            <a:endParaRPr lang="el-GR" sz="1400">
              <a:solidFill>
                <a:srgbClr val="FFFF66"/>
              </a:solidFill>
              <a:latin typeface="Helvetica" pitchFamily="34" charset="0"/>
            </a:endParaRPr>
          </a:p>
        </p:txBody>
      </p:sp>
      <p:sp>
        <p:nvSpPr>
          <p:cNvPr id="50180" name="Text Box 5"/>
          <p:cNvSpPr txBox="1">
            <a:spLocks noChangeArrowheads="1"/>
          </p:cNvSpPr>
          <p:nvPr/>
        </p:nvSpPr>
        <p:spPr bwMode="auto">
          <a:xfrm>
            <a:off x="468313" y="5661029"/>
            <a:ext cx="7848600" cy="369332"/>
          </a:xfrm>
          <a:prstGeom prst="rect">
            <a:avLst/>
          </a:prstGeom>
          <a:noFill/>
          <a:ln w="9525" algn="ctr">
            <a:noFill/>
            <a:miter lim="800000"/>
            <a:headEnd/>
            <a:tailEnd/>
          </a:ln>
        </p:spPr>
        <p:txBody>
          <a:bodyPr>
            <a:spAutoFit/>
          </a:bodyPr>
          <a:lstStyle/>
          <a:p>
            <a:endParaRPr lang="el-G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487D89-7CE7-44F2-A7D2-E6DD6FC77395}"/>
              </a:ext>
            </a:extLst>
          </p:cNvPr>
          <p:cNvSpPr/>
          <p:nvPr/>
        </p:nvSpPr>
        <p:spPr>
          <a:xfrm>
            <a:off x="552063" y="1884508"/>
            <a:ext cx="1371600" cy="533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Παρέδωσες όλες τις εργασίες;</a:t>
            </a:r>
          </a:p>
        </p:txBody>
      </p:sp>
      <p:sp>
        <p:nvSpPr>
          <p:cNvPr id="5" name="Diamond 4">
            <a:extLst>
              <a:ext uri="{FF2B5EF4-FFF2-40B4-BE49-F238E27FC236}">
                <a16:creationId xmlns:a16="http://schemas.microsoft.com/office/drawing/2014/main" id="{385336E7-223E-41C4-8638-94FCBBF09DF2}"/>
              </a:ext>
            </a:extLst>
          </p:cNvPr>
          <p:cNvSpPr/>
          <p:nvPr/>
        </p:nvSpPr>
        <p:spPr>
          <a:xfrm>
            <a:off x="552063" y="2601683"/>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200" dirty="0">
                <a:solidFill>
                  <a:schemeClr val="tx1"/>
                </a:solidFill>
              </a:rPr>
              <a:t>Ναι</a:t>
            </a:r>
          </a:p>
        </p:txBody>
      </p:sp>
      <p:sp>
        <p:nvSpPr>
          <p:cNvPr id="6" name="Rectangle 5">
            <a:extLst>
              <a:ext uri="{FF2B5EF4-FFF2-40B4-BE49-F238E27FC236}">
                <a16:creationId xmlns:a16="http://schemas.microsoft.com/office/drawing/2014/main" id="{D60C574E-ED74-48AC-AB06-BA426EDEDE95}"/>
              </a:ext>
            </a:extLst>
          </p:cNvPr>
          <p:cNvSpPr/>
          <p:nvPr/>
        </p:nvSpPr>
        <p:spPr>
          <a:xfrm>
            <a:off x="2229991" y="1839683"/>
            <a:ext cx="1712260" cy="990600"/>
          </a:xfrm>
          <a:prstGeom prst="rect">
            <a:avLst/>
          </a:prstGeom>
          <a:noFill/>
          <a:ln w="50800" cmpd="dbl">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b="1" dirty="0">
                <a:solidFill>
                  <a:schemeClr val="tx1"/>
                </a:solidFill>
              </a:rPr>
              <a:t>Απέτυχες το μάθημα</a:t>
            </a:r>
            <a:r>
              <a:rPr lang="el-GR" sz="1100" dirty="0">
                <a:solidFill>
                  <a:schemeClr val="tx1"/>
                </a:solidFill>
              </a:rPr>
              <a:t> Βαθμός μαθήματος = ο μικρότερος βαθμός των εργασιών ή ο βαθμός του γραπτού που απέτυχες</a:t>
            </a:r>
            <a:endParaRPr lang="el-GR" sz="1100" b="1" dirty="0">
              <a:solidFill>
                <a:schemeClr val="tx1"/>
              </a:solidFill>
            </a:endParaRPr>
          </a:p>
        </p:txBody>
      </p:sp>
      <p:sp>
        <p:nvSpPr>
          <p:cNvPr id="7" name="Rectangle 6">
            <a:extLst>
              <a:ext uri="{FF2B5EF4-FFF2-40B4-BE49-F238E27FC236}">
                <a16:creationId xmlns:a16="http://schemas.microsoft.com/office/drawing/2014/main" id="{795B2B68-04CB-42FB-90F9-046B24CC2D56}"/>
              </a:ext>
            </a:extLst>
          </p:cNvPr>
          <p:cNvSpPr/>
          <p:nvPr/>
        </p:nvSpPr>
        <p:spPr>
          <a:xfrm>
            <a:off x="1237863" y="1001483"/>
            <a:ext cx="12192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Είχε απαραίτητες εργασίες το μάθημα;</a:t>
            </a:r>
          </a:p>
        </p:txBody>
      </p:sp>
      <p:sp>
        <p:nvSpPr>
          <p:cNvPr id="8" name="Diamond 7">
            <a:extLst>
              <a:ext uri="{FF2B5EF4-FFF2-40B4-BE49-F238E27FC236}">
                <a16:creationId xmlns:a16="http://schemas.microsoft.com/office/drawing/2014/main" id="{16BE58AC-4E74-4C41-AB6D-0E4A4087353D}"/>
              </a:ext>
            </a:extLst>
          </p:cNvPr>
          <p:cNvSpPr/>
          <p:nvPr/>
        </p:nvSpPr>
        <p:spPr>
          <a:xfrm>
            <a:off x="2914263" y="1115783"/>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Ναι</a:t>
            </a:r>
            <a:endParaRPr lang="el-GR" sz="1200" dirty="0">
              <a:solidFill>
                <a:schemeClr val="tx1"/>
              </a:solidFill>
            </a:endParaRPr>
          </a:p>
        </p:txBody>
      </p:sp>
      <p:cxnSp>
        <p:nvCxnSpPr>
          <p:cNvPr id="9" name="Straight Arrow Connector 8">
            <a:extLst>
              <a:ext uri="{FF2B5EF4-FFF2-40B4-BE49-F238E27FC236}">
                <a16:creationId xmlns:a16="http://schemas.microsoft.com/office/drawing/2014/main" id="{214A492C-BFB8-4F12-AA82-D56E246DB79D}"/>
              </a:ext>
            </a:extLst>
          </p:cNvPr>
          <p:cNvCxnSpPr>
            <a:stCxn id="7" idx="3"/>
            <a:endCxn id="8" idx="1"/>
          </p:cNvCxnSpPr>
          <p:nvPr/>
        </p:nvCxnSpPr>
        <p:spPr>
          <a:xfrm>
            <a:off x="2457063" y="1344383"/>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28">
            <a:extLst>
              <a:ext uri="{FF2B5EF4-FFF2-40B4-BE49-F238E27FC236}">
                <a16:creationId xmlns:a16="http://schemas.microsoft.com/office/drawing/2014/main" id="{73CC51D2-4084-401A-B9A8-F17BDF806B4C}"/>
              </a:ext>
            </a:extLst>
          </p:cNvPr>
          <p:cNvCxnSpPr>
            <a:stCxn id="8" idx="2"/>
            <a:endCxn id="4" idx="0"/>
          </p:cNvCxnSpPr>
          <p:nvPr/>
        </p:nvCxnSpPr>
        <p:spPr>
          <a:xfrm rot="5400000">
            <a:off x="2091755" y="719095"/>
            <a:ext cx="311525" cy="201930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0DCC4FF-4F9E-4F8B-9F32-7C6D658A0D79}"/>
              </a:ext>
            </a:extLst>
          </p:cNvPr>
          <p:cNvSpPr/>
          <p:nvPr/>
        </p:nvSpPr>
        <p:spPr>
          <a:xfrm>
            <a:off x="475866" y="3287483"/>
            <a:ext cx="1537441" cy="838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Κατάφερες σε κάθε μια εργασία βαθμό </a:t>
            </a:r>
            <a:r>
              <a:rPr lang="el-GR" sz="1100" dirty="0">
                <a:solidFill>
                  <a:schemeClr val="tx1"/>
                </a:solidFill>
                <a:sym typeface="Symbol"/>
              </a:rPr>
              <a:t>μεγαλύτερο / ίσο </a:t>
            </a:r>
            <a:r>
              <a:rPr lang="el-GR" sz="1100" dirty="0">
                <a:solidFill>
                  <a:schemeClr val="tx1"/>
                </a:solidFill>
              </a:rPr>
              <a:t>από 5 στα 10;</a:t>
            </a:r>
          </a:p>
        </p:txBody>
      </p:sp>
      <p:sp>
        <p:nvSpPr>
          <p:cNvPr id="12" name="Diamond 11">
            <a:extLst>
              <a:ext uri="{FF2B5EF4-FFF2-40B4-BE49-F238E27FC236}">
                <a16:creationId xmlns:a16="http://schemas.microsoft.com/office/drawing/2014/main" id="{942B3432-34D5-491A-A1D7-D87F38AAB1F6}"/>
              </a:ext>
            </a:extLst>
          </p:cNvPr>
          <p:cNvSpPr/>
          <p:nvPr/>
        </p:nvSpPr>
        <p:spPr>
          <a:xfrm>
            <a:off x="2177375" y="2925535"/>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Όχι</a:t>
            </a:r>
            <a:endParaRPr lang="el-GR" sz="1200" dirty="0">
              <a:solidFill>
                <a:schemeClr val="tx1"/>
              </a:solidFill>
            </a:endParaRPr>
          </a:p>
        </p:txBody>
      </p:sp>
      <p:sp>
        <p:nvSpPr>
          <p:cNvPr id="13" name="Diamond 12">
            <a:extLst>
              <a:ext uri="{FF2B5EF4-FFF2-40B4-BE49-F238E27FC236}">
                <a16:creationId xmlns:a16="http://schemas.microsoft.com/office/drawing/2014/main" id="{7F0C9079-CEC0-4C26-ABE5-037BD074C479}"/>
              </a:ext>
            </a:extLst>
          </p:cNvPr>
          <p:cNvSpPr/>
          <p:nvPr/>
        </p:nvSpPr>
        <p:spPr>
          <a:xfrm>
            <a:off x="567123" y="4159487"/>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200" dirty="0">
                <a:solidFill>
                  <a:schemeClr val="tx1"/>
                </a:solidFill>
              </a:rPr>
              <a:t>Όχι</a:t>
            </a:r>
          </a:p>
        </p:txBody>
      </p:sp>
      <p:sp>
        <p:nvSpPr>
          <p:cNvPr id="14" name="Diamond 13">
            <a:extLst>
              <a:ext uri="{FF2B5EF4-FFF2-40B4-BE49-F238E27FC236}">
                <a16:creationId xmlns:a16="http://schemas.microsoft.com/office/drawing/2014/main" id="{BAAA9135-0941-45B2-AE44-02597765E35A}"/>
              </a:ext>
            </a:extLst>
          </p:cNvPr>
          <p:cNvSpPr/>
          <p:nvPr/>
        </p:nvSpPr>
        <p:spPr>
          <a:xfrm>
            <a:off x="18663" y="1115783"/>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Όχι</a:t>
            </a:r>
            <a:endParaRPr lang="el-GR" sz="1200" dirty="0">
              <a:solidFill>
                <a:schemeClr val="tx1"/>
              </a:solidFill>
            </a:endParaRPr>
          </a:p>
        </p:txBody>
      </p:sp>
      <p:cxnSp>
        <p:nvCxnSpPr>
          <p:cNvPr id="15" name="Straight Arrow Connector 14">
            <a:extLst>
              <a:ext uri="{FF2B5EF4-FFF2-40B4-BE49-F238E27FC236}">
                <a16:creationId xmlns:a16="http://schemas.microsoft.com/office/drawing/2014/main" id="{C4A7E337-CBA2-49A0-916B-FE474D19C7E9}"/>
              </a:ext>
            </a:extLst>
          </p:cNvPr>
          <p:cNvCxnSpPr>
            <a:stCxn id="7" idx="1"/>
            <a:endCxn id="14" idx="3"/>
          </p:cNvCxnSpPr>
          <p:nvPr/>
        </p:nvCxnSpPr>
        <p:spPr>
          <a:xfrm flipH="1">
            <a:off x="704463" y="1344383"/>
            <a:ext cx="533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818D724-56E9-4997-A8A1-7EFD39CD24E4}"/>
              </a:ext>
            </a:extLst>
          </p:cNvPr>
          <p:cNvSpPr/>
          <p:nvPr/>
        </p:nvSpPr>
        <p:spPr>
          <a:xfrm>
            <a:off x="317861" y="4841355"/>
            <a:ext cx="1371600" cy="838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Κατάφερες βαθμό </a:t>
            </a:r>
            <a:r>
              <a:rPr lang="el-GR" sz="1100" dirty="0">
                <a:solidFill>
                  <a:schemeClr val="tx1"/>
                </a:solidFill>
                <a:sym typeface="Symbol"/>
              </a:rPr>
              <a:t>μεγαλύτερο/ίσο </a:t>
            </a:r>
            <a:r>
              <a:rPr lang="el-GR" sz="1100" dirty="0">
                <a:solidFill>
                  <a:schemeClr val="tx1"/>
                </a:solidFill>
              </a:rPr>
              <a:t>από 5 στα 10 στη γραπτή εξέταση;</a:t>
            </a:r>
          </a:p>
        </p:txBody>
      </p:sp>
      <p:cxnSp>
        <p:nvCxnSpPr>
          <p:cNvPr id="17" name="Elbow Connector 58">
            <a:extLst>
              <a:ext uri="{FF2B5EF4-FFF2-40B4-BE49-F238E27FC236}">
                <a16:creationId xmlns:a16="http://schemas.microsoft.com/office/drawing/2014/main" id="{6222B316-8192-432E-BA13-E93CEC0EF8CE}"/>
              </a:ext>
            </a:extLst>
          </p:cNvPr>
          <p:cNvCxnSpPr>
            <a:stCxn id="14" idx="2"/>
            <a:endCxn id="16" idx="1"/>
          </p:cNvCxnSpPr>
          <p:nvPr/>
        </p:nvCxnSpPr>
        <p:spPr>
          <a:xfrm rot="5400000">
            <a:off x="-1504024" y="3394874"/>
            <a:ext cx="3687472" cy="43701"/>
          </a:xfrm>
          <a:prstGeom prst="bentConnector4">
            <a:avLst>
              <a:gd name="adj1" fmla="val 44317"/>
              <a:gd name="adj2" fmla="val 6231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6BCA5467-CE50-4F60-B7DB-9A3B3DBED7FE}"/>
              </a:ext>
            </a:extLst>
          </p:cNvPr>
          <p:cNvSpPr/>
          <p:nvPr/>
        </p:nvSpPr>
        <p:spPr>
          <a:xfrm>
            <a:off x="894963" y="6144983"/>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200" dirty="0">
                <a:solidFill>
                  <a:schemeClr val="tx1"/>
                </a:solidFill>
              </a:rPr>
              <a:t>Ναι</a:t>
            </a:r>
          </a:p>
        </p:txBody>
      </p:sp>
      <p:sp>
        <p:nvSpPr>
          <p:cNvPr id="19" name="Rectangle 18">
            <a:extLst>
              <a:ext uri="{FF2B5EF4-FFF2-40B4-BE49-F238E27FC236}">
                <a16:creationId xmlns:a16="http://schemas.microsoft.com/office/drawing/2014/main" id="{A24200EB-F03B-4048-962B-2EAF0B460D38}"/>
              </a:ext>
            </a:extLst>
          </p:cNvPr>
          <p:cNvSpPr/>
          <p:nvPr/>
        </p:nvSpPr>
        <p:spPr>
          <a:xfrm>
            <a:off x="1842357" y="4961827"/>
            <a:ext cx="2057399" cy="1532228"/>
          </a:xfrm>
          <a:prstGeom prst="rect">
            <a:avLst/>
          </a:prstGeom>
          <a:noFill/>
          <a:ln w="50800" cmpd="dbl">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b="1" dirty="0">
                <a:solidFill>
                  <a:schemeClr val="tx1"/>
                </a:solidFill>
              </a:rPr>
              <a:t>Πέτυχες το μάθημα! </a:t>
            </a:r>
            <a:r>
              <a:rPr lang="el-GR" sz="1100" dirty="0">
                <a:solidFill>
                  <a:schemeClr val="tx1"/>
                </a:solidFill>
              </a:rPr>
              <a:t>Βαθμός μαθήματος = (βαθμός </a:t>
            </a:r>
            <a:r>
              <a:rPr lang="el-GR" sz="1100" dirty="0" err="1">
                <a:solidFill>
                  <a:schemeClr val="tx1"/>
                </a:solidFill>
              </a:rPr>
              <a:t>γρ</a:t>
            </a:r>
            <a:r>
              <a:rPr lang="el-GR" sz="1100" dirty="0">
                <a:solidFill>
                  <a:schemeClr val="tx1"/>
                </a:solidFill>
              </a:rPr>
              <a:t>. εξέτασης - αν δεν είχε εργασίες) Ή (προσυμφωνημένο </a:t>
            </a:r>
            <a:r>
              <a:rPr lang="en-US" sz="1100" dirty="0">
                <a:solidFill>
                  <a:schemeClr val="tx1"/>
                </a:solidFill>
              </a:rPr>
              <a:t>weighted average</a:t>
            </a:r>
            <a:r>
              <a:rPr lang="el-GR" sz="1100" dirty="0">
                <a:solidFill>
                  <a:schemeClr val="tx1"/>
                </a:solidFill>
              </a:rPr>
              <a:t> </a:t>
            </a:r>
            <a:r>
              <a:rPr lang="el-GR" sz="1100" dirty="0" err="1">
                <a:solidFill>
                  <a:schemeClr val="tx1"/>
                </a:solidFill>
              </a:rPr>
              <a:t>γρ</a:t>
            </a:r>
            <a:r>
              <a:rPr lang="el-GR" sz="1100" dirty="0">
                <a:solidFill>
                  <a:schemeClr val="tx1"/>
                </a:solidFill>
              </a:rPr>
              <a:t>. εξέτασης &amp; εργασιών – αν είχε εργασίες)  Ή προσυμφωνημένο </a:t>
            </a:r>
            <a:r>
              <a:rPr lang="en-US" sz="1100" dirty="0">
                <a:solidFill>
                  <a:schemeClr val="tx1"/>
                </a:solidFill>
              </a:rPr>
              <a:t>weighted average</a:t>
            </a:r>
            <a:r>
              <a:rPr lang="el-GR" sz="1100" dirty="0">
                <a:solidFill>
                  <a:schemeClr val="tx1"/>
                </a:solidFill>
              </a:rPr>
              <a:t> εργασιών – αν δεν είχε εξετάσεις</a:t>
            </a:r>
          </a:p>
        </p:txBody>
      </p:sp>
      <p:sp>
        <p:nvSpPr>
          <p:cNvPr id="20" name="Rectangle 19">
            <a:extLst>
              <a:ext uri="{FF2B5EF4-FFF2-40B4-BE49-F238E27FC236}">
                <a16:creationId xmlns:a16="http://schemas.microsoft.com/office/drawing/2014/main" id="{AF1C2C4B-7FE7-46EF-BCAA-8195F4594D03}"/>
              </a:ext>
            </a:extLst>
          </p:cNvPr>
          <p:cNvSpPr/>
          <p:nvPr/>
        </p:nvSpPr>
        <p:spPr>
          <a:xfrm>
            <a:off x="6770409" y="1140507"/>
            <a:ext cx="1584113" cy="6727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Κατάφερες βαθμό </a:t>
            </a:r>
            <a:r>
              <a:rPr lang="el-GR" sz="1100" dirty="0">
                <a:solidFill>
                  <a:schemeClr val="tx1"/>
                </a:solidFill>
                <a:sym typeface="Symbol"/>
              </a:rPr>
              <a:t>μεγαλύτερο/ίσο </a:t>
            </a:r>
            <a:r>
              <a:rPr lang="el-GR" sz="1100" dirty="0">
                <a:solidFill>
                  <a:schemeClr val="tx1"/>
                </a:solidFill>
              </a:rPr>
              <a:t>από 5 στα 10 στη γραπτή εξέταση επανεξέτασης;</a:t>
            </a:r>
          </a:p>
        </p:txBody>
      </p:sp>
      <p:sp>
        <p:nvSpPr>
          <p:cNvPr id="21" name="Rectangle 20">
            <a:extLst>
              <a:ext uri="{FF2B5EF4-FFF2-40B4-BE49-F238E27FC236}">
                <a16:creationId xmlns:a16="http://schemas.microsoft.com/office/drawing/2014/main" id="{5ECBD9BD-4328-4EE1-AD30-58B86EB76297}"/>
              </a:ext>
            </a:extLst>
          </p:cNvPr>
          <p:cNvSpPr/>
          <p:nvPr/>
        </p:nvSpPr>
        <p:spPr>
          <a:xfrm>
            <a:off x="4468545" y="2343211"/>
            <a:ext cx="1868191" cy="791872"/>
          </a:xfrm>
          <a:prstGeom prst="rect">
            <a:avLst/>
          </a:prstGeom>
          <a:noFill/>
          <a:ln w="50800" cmpd="dbl">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b="1" dirty="0">
                <a:solidFill>
                  <a:schemeClr val="tx1"/>
                </a:solidFill>
              </a:rPr>
              <a:t>Απέτυχες το μάθημα</a:t>
            </a:r>
            <a:r>
              <a:rPr lang="el-GR" sz="1100" dirty="0">
                <a:solidFill>
                  <a:schemeClr val="tx1"/>
                </a:solidFill>
              </a:rPr>
              <a:t> Βαθμός μαθήματος = ο βαθμός του γραπτού που απέτυχες ‘Η της εργασίας που απέτυχες</a:t>
            </a:r>
            <a:endParaRPr lang="el-GR" sz="1100" b="1" dirty="0">
              <a:solidFill>
                <a:schemeClr val="tx1"/>
              </a:solidFill>
            </a:endParaRPr>
          </a:p>
        </p:txBody>
      </p:sp>
      <p:sp>
        <p:nvSpPr>
          <p:cNvPr id="22" name="Rectangle 21">
            <a:extLst>
              <a:ext uri="{FF2B5EF4-FFF2-40B4-BE49-F238E27FC236}">
                <a16:creationId xmlns:a16="http://schemas.microsoft.com/office/drawing/2014/main" id="{E231A9DD-5298-4839-8674-2769DB096145}"/>
              </a:ext>
            </a:extLst>
          </p:cNvPr>
          <p:cNvSpPr/>
          <p:nvPr/>
        </p:nvSpPr>
        <p:spPr>
          <a:xfrm>
            <a:off x="6528023" y="2104465"/>
            <a:ext cx="1142999" cy="4819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Είναι η πρώτη επανεξέταση του μαθήματος;</a:t>
            </a:r>
          </a:p>
        </p:txBody>
      </p:sp>
      <p:sp>
        <p:nvSpPr>
          <p:cNvPr id="23" name="Diamond 22">
            <a:extLst>
              <a:ext uri="{FF2B5EF4-FFF2-40B4-BE49-F238E27FC236}">
                <a16:creationId xmlns:a16="http://schemas.microsoft.com/office/drawing/2014/main" id="{EA7108DB-ED2C-4190-8912-88A9CBC96702}"/>
              </a:ext>
            </a:extLst>
          </p:cNvPr>
          <p:cNvSpPr/>
          <p:nvPr/>
        </p:nvSpPr>
        <p:spPr>
          <a:xfrm>
            <a:off x="8260839" y="2449283"/>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Ναι</a:t>
            </a:r>
            <a:endParaRPr lang="el-GR" sz="1200" dirty="0">
              <a:solidFill>
                <a:schemeClr val="tx1"/>
              </a:solidFill>
            </a:endParaRPr>
          </a:p>
        </p:txBody>
      </p:sp>
      <p:sp>
        <p:nvSpPr>
          <p:cNvPr id="24" name="Diamond 23">
            <a:extLst>
              <a:ext uri="{FF2B5EF4-FFF2-40B4-BE49-F238E27FC236}">
                <a16:creationId xmlns:a16="http://schemas.microsoft.com/office/drawing/2014/main" id="{63172B0E-01BE-4F17-BDD1-DE2C96FDA7E3}"/>
              </a:ext>
            </a:extLst>
          </p:cNvPr>
          <p:cNvSpPr/>
          <p:nvPr/>
        </p:nvSpPr>
        <p:spPr>
          <a:xfrm>
            <a:off x="6059948" y="1615177"/>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Όχι</a:t>
            </a:r>
            <a:endParaRPr lang="el-GR" sz="1200" dirty="0">
              <a:solidFill>
                <a:schemeClr val="tx1"/>
              </a:solidFill>
            </a:endParaRPr>
          </a:p>
        </p:txBody>
      </p:sp>
      <p:sp>
        <p:nvSpPr>
          <p:cNvPr id="25" name="Diamond 24">
            <a:extLst>
              <a:ext uri="{FF2B5EF4-FFF2-40B4-BE49-F238E27FC236}">
                <a16:creationId xmlns:a16="http://schemas.microsoft.com/office/drawing/2014/main" id="{585EDF10-773E-4A33-8328-A895DC2D4AD5}"/>
              </a:ext>
            </a:extLst>
          </p:cNvPr>
          <p:cNvSpPr/>
          <p:nvPr/>
        </p:nvSpPr>
        <p:spPr>
          <a:xfrm>
            <a:off x="8248263" y="1748164"/>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Ναι</a:t>
            </a:r>
            <a:endParaRPr lang="el-GR" sz="1200" dirty="0">
              <a:solidFill>
                <a:schemeClr val="tx1"/>
              </a:solidFill>
            </a:endParaRPr>
          </a:p>
        </p:txBody>
      </p:sp>
      <p:cxnSp>
        <p:nvCxnSpPr>
          <p:cNvPr id="26" name="Elbow Connector 224">
            <a:extLst>
              <a:ext uri="{FF2B5EF4-FFF2-40B4-BE49-F238E27FC236}">
                <a16:creationId xmlns:a16="http://schemas.microsoft.com/office/drawing/2014/main" id="{FC781721-BD34-4EAF-A47D-3173809A62AA}"/>
              </a:ext>
            </a:extLst>
          </p:cNvPr>
          <p:cNvCxnSpPr>
            <a:cxnSpLocks/>
            <a:stCxn id="25" idx="1"/>
            <a:endCxn id="22" idx="0"/>
          </p:cNvCxnSpPr>
          <p:nvPr/>
        </p:nvCxnSpPr>
        <p:spPr>
          <a:xfrm rot="10800000" flipV="1">
            <a:off x="7099519" y="1976768"/>
            <a:ext cx="1148744" cy="127701"/>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69717BE-B5EF-412A-8FF4-92EF55858D9B}"/>
              </a:ext>
            </a:extLst>
          </p:cNvPr>
          <p:cNvSpPr/>
          <p:nvPr/>
        </p:nvSpPr>
        <p:spPr>
          <a:xfrm>
            <a:off x="4426591" y="3367777"/>
            <a:ext cx="2204332" cy="605507"/>
          </a:xfrm>
          <a:prstGeom prst="rect">
            <a:avLst/>
          </a:prstGeom>
          <a:noFill/>
          <a:ln w="50800" cmpd="dbl">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b="1" dirty="0">
                <a:solidFill>
                  <a:schemeClr val="tx1"/>
                </a:solidFill>
              </a:rPr>
              <a:t>Πέτυχες το μάθημα! </a:t>
            </a:r>
            <a:r>
              <a:rPr lang="el-GR" sz="1100" dirty="0">
                <a:solidFill>
                  <a:schemeClr val="tx1"/>
                </a:solidFill>
              </a:rPr>
              <a:t>Βαθμός μαθήματος = βαθμός </a:t>
            </a:r>
            <a:r>
              <a:rPr lang="el-GR" sz="1100" dirty="0" err="1">
                <a:solidFill>
                  <a:schemeClr val="tx1"/>
                </a:solidFill>
              </a:rPr>
              <a:t>γρ</a:t>
            </a:r>
            <a:r>
              <a:rPr lang="el-GR" sz="1100" dirty="0">
                <a:solidFill>
                  <a:schemeClr val="tx1"/>
                </a:solidFill>
              </a:rPr>
              <a:t>. εξέτασης επανεξέτασης </a:t>
            </a:r>
          </a:p>
        </p:txBody>
      </p:sp>
      <p:sp>
        <p:nvSpPr>
          <p:cNvPr id="28" name="Rectangle 27">
            <a:extLst>
              <a:ext uri="{FF2B5EF4-FFF2-40B4-BE49-F238E27FC236}">
                <a16:creationId xmlns:a16="http://schemas.microsoft.com/office/drawing/2014/main" id="{FEFCB27C-C16B-423D-ACC0-7094C189D0F3}"/>
              </a:ext>
            </a:extLst>
          </p:cNvPr>
          <p:cNvSpPr/>
          <p:nvPr/>
        </p:nvSpPr>
        <p:spPr>
          <a:xfrm>
            <a:off x="7652697" y="3093034"/>
            <a:ext cx="1143001" cy="8464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Κατά την πρώτη εξέταση, είχε απαραίτητες εργασίες το μάθημα;</a:t>
            </a:r>
          </a:p>
        </p:txBody>
      </p:sp>
      <p:sp>
        <p:nvSpPr>
          <p:cNvPr id="29" name="Diamond 28">
            <a:extLst>
              <a:ext uri="{FF2B5EF4-FFF2-40B4-BE49-F238E27FC236}">
                <a16:creationId xmlns:a16="http://schemas.microsoft.com/office/drawing/2014/main" id="{351C39BA-5CFF-4AAA-B104-98C7F7580FCF}"/>
              </a:ext>
            </a:extLst>
          </p:cNvPr>
          <p:cNvSpPr/>
          <p:nvPr/>
        </p:nvSpPr>
        <p:spPr>
          <a:xfrm>
            <a:off x="6711845" y="3574577"/>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Ναι</a:t>
            </a:r>
            <a:endParaRPr lang="el-GR" sz="1200" dirty="0">
              <a:solidFill>
                <a:schemeClr val="tx1"/>
              </a:solidFill>
            </a:endParaRPr>
          </a:p>
        </p:txBody>
      </p:sp>
      <p:sp>
        <p:nvSpPr>
          <p:cNvPr id="30" name="Diamond 29">
            <a:extLst>
              <a:ext uri="{FF2B5EF4-FFF2-40B4-BE49-F238E27FC236}">
                <a16:creationId xmlns:a16="http://schemas.microsoft.com/office/drawing/2014/main" id="{51EFB4EA-0A42-403B-997B-97484966CF71}"/>
              </a:ext>
            </a:extLst>
          </p:cNvPr>
          <p:cNvSpPr/>
          <p:nvPr/>
        </p:nvSpPr>
        <p:spPr>
          <a:xfrm>
            <a:off x="6888853" y="2850248"/>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Όχι</a:t>
            </a:r>
            <a:endParaRPr lang="el-GR" sz="1200" dirty="0">
              <a:solidFill>
                <a:schemeClr val="tx1"/>
              </a:solidFill>
            </a:endParaRPr>
          </a:p>
        </p:txBody>
      </p:sp>
      <p:sp>
        <p:nvSpPr>
          <p:cNvPr id="31" name="Rectangle 30">
            <a:extLst>
              <a:ext uri="{FF2B5EF4-FFF2-40B4-BE49-F238E27FC236}">
                <a16:creationId xmlns:a16="http://schemas.microsoft.com/office/drawing/2014/main" id="{62D38484-0B51-4882-AAFB-FBF02BA1BFBD}"/>
              </a:ext>
            </a:extLst>
          </p:cNvPr>
          <p:cNvSpPr/>
          <p:nvPr/>
        </p:nvSpPr>
        <p:spPr>
          <a:xfrm>
            <a:off x="7191339" y="4556459"/>
            <a:ext cx="1545485"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Κατά την πρώτη εξέταση, είχες καταφέρει σε κάθε μια εργασία βαθμό </a:t>
            </a:r>
            <a:r>
              <a:rPr lang="el-GR" sz="1100" dirty="0">
                <a:solidFill>
                  <a:schemeClr val="tx1"/>
                </a:solidFill>
                <a:sym typeface="Symbol"/>
              </a:rPr>
              <a:t>μεγαλύτερο / ίσο </a:t>
            </a:r>
            <a:r>
              <a:rPr lang="el-GR" sz="1100" dirty="0">
                <a:solidFill>
                  <a:schemeClr val="tx1"/>
                </a:solidFill>
              </a:rPr>
              <a:t>από 5 στα 10;</a:t>
            </a:r>
          </a:p>
        </p:txBody>
      </p:sp>
      <p:sp>
        <p:nvSpPr>
          <p:cNvPr id="32" name="Diamond 31">
            <a:extLst>
              <a:ext uri="{FF2B5EF4-FFF2-40B4-BE49-F238E27FC236}">
                <a16:creationId xmlns:a16="http://schemas.microsoft.com/office/drawing/2014/main" id="{29FF9B9A-00F3-425A-A50F-8706D1781124}"/>
              </a:ext>
            </a:extLst>
          </p:cNvPr>
          <p:cNvSpPr/>
          <p:nvPr/>
        </p:nvSpPr>
        <p:spPr>
          <a:xfrm>
            <a:off x="6288023" y="5075243"/>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Ναι</a:t>
            </a:r>
            <a:endParaRPr lang="el-GR" sz="1200" dirty="0">
              <a:solidFill>
                <a:schemeClr val="tx1"/>
              </a:solidFill>
            </a:endParaRPr>
          </a:p>
        </p:txBody>
      </p:sp>
      <p:cxnSp>
        <p:nvCxnSpPr>
          <p:cNvPr id="33" name="Elbow Connector 224">
            <a:extLst>
              <a:ext uri="{FF2B5EF4-FFF2-40B4-BE49-F238E27FC236}">
                <a16:creationId xmlns:a16="http://schemas.microsoft.com/office/drawing/2014/main" id="{C083D4E0-1DDF-4CFC-ABEA-67E585A55119}"/>
              </a:ext>
            </a:extLst>
          </p:cNvPr>
          <p:cNvCxnSpPr>
            <a:cxnSpLocks/>
            <a:stCxn id="29" idx="2"/>
            <a:endCxn id="31" idx="3"/>
          </p:cNvCxnSpPr>
          <p:nvPr/>
        </p:nvCxnSpPr>
        <p:spPr>
          <a:xfrm rot="16200000" flipH="1">
            <a:off x="7385791" y="3700731"/>
            <a:ext cx="1019983" cy="1682075"/>
          </a:xfrm>
          <a:prstGeom prst="bentConnector4">
            <a:avLst>
              <a:gd name="adj1" fmla="val 25720"/>
              <a:gd name="adj2" fmla="val 10954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B8933F3-2D92-4ED9-A59A-5D9843DE7881}"/>
              </a:ext>
            </a:extLst>
          </p:cNvPr>
          <p:cNvSpPr/>
          <p:nvPr/>
        </p:nvSpPr>
        <p:spPr>
          <a:xfrm>
            <a:off x="4514467" y="4659083"/>
            <a:ext cx="1545485" cy="76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Ενημέρωσες το διδάσκοντα πως θες να συνυπολογιστούν οι εργασίες;</a:t>
            </a:r>
          </a:p>
        </p:txBody>
      </p:sp>
      <p:sp>
        <p:nvSpPr>
          <p:cNvPr id="35" name="Diamond 34">
            <a:extLst>
              <a:ext uri="{FF2B5EF4-FFF2-40B4-BE49-F238E27FC236}">
                <a16:creationId xmlns:a16="http://schemas.microsoft.com/office/drawing/2014/main" id="{337BD958-A77B-48D1-969E-42713C633706}"/>
              </a:ext>
            </a:extLst>
          </p:cNvPr>
          <p:cNvSpPr/>
          <p:nvPr/>
        </p:nvSpPr>
        <p:spPr>
          <a:xfrm>
            <a:off x="4590663" y="5840183"/>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Ναι</a:t>
            </a:r>
            <a:endParaRPr lang="el-GR" sz="1200" dirty="0">
              <a:solidFill>
                <a:schemeClr val="tx1"/>
              </a:solidFill>
            </a:endParaRPr>
          </a:p>
        </p:txBody>
      </p:sp>
      <p:cxnSp>
        <p:nvCxnSpPr>
          <p:cNvPr id="36" name="Elbow Connector 224">
            <a:extLst>
              <a:ext uri="{FF2B5EF4-FFF2-40B4-BE49-F238E27FC236}">
                <a16:creationId xmlns:a16="http://schemas.microsoft.com/office/drawing/2014/main" id="{C6AEE6F8-1262-43F6-97CB-926E87A910D8}"/>
              </a:ext>
            </a:extLst>
          </p:cNvPr>
          <p:cNvCxnSpPr>
            <a:cxnSpLocks/>
            <a:stCxn id="34" idx="2"/>
            <a:endCxn id="35" idx="0"/>
          </p:cNvCxnSpPr>
          <p:nvPr/>
        </p:nvCxnSpPr>
        <p:spPr>
          <a:xfrm rot="5400000">
            <a:off x="4900839" y="5453816"/>
            <a:ext cx="419101" cy="353643"/>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6059579-DC7C-45F8-B985-702F52D6F30E}"/>
              </a:ext>
            </a:extLst>
          </p:cNvPr>
          <p:cNvSpPr/>
          <p:nvPr/>
        </p:nvSpPr>
        <p:spPr>
          <a:xfrm>
            <a:off x="5428862" y="5649683"/>
            <a:ext cx="3505199" cy="838200"/>
          </a:xfrm>
          <a:prstGeom prst="rect">
            <a:avLst/>
          </a:prstGeom>
          <a:noFill/>
          <a:ln w="50800" cmpd="dbl">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b="1" dirty="0">
                <a:solidFill>
                  <a:schemeClr val="tx1"/>
                </a:solidFill>
              </a:rPr>
              <a:t>Πέτυχες το μάθημα! </a:t>
            </a:r>
            <a:r>
              <a:rPr lang="el-GR" sz="1100" dirty="0">
                <a:solidFill>
                  <a:schemeClr val="tx1"/>
                </a:solidFill>
              </a:rPr>
              <a:t>Βαθμός μαθήματος = (μεγαλύτερος βαθμός μεταξύ (α) </a:t>
            </a:r>
            <a:r>
              <a:rPr lang="el-GR" sz="1100" dirty="0" err="1">
                <a:solidFill>
                  <a:schemeClr val="tx1"/>
                </a:solidFill>
              </a:rPr>
              <a:t>γρ</a:t>
            </a:r>
            <a:r>
              <a:rPr lang="el-GR" sz="1100" dirty="0">
                <a:solidFill>
                  <a:schemeClr val="tx1"/>
                </a:solidFill>
              </a:rPr>
              <a:t>. εξέτασης επανεξέτασης και (β) προσυμφωνημένο </a:t>
            </a:r>
            <a:r>
              <a:rPr lang="en-US" sz="1100" dirty="0">
                <a:solidFill>
                  <a:schemeClr val="tx1"/>
                </a:solidFill>
              </a:rPr>
              <a:t>weighted average</a:t>
            </a:r>
            <a:r>
              <a:rPr lang="el-GR" sz="1100" dirty="0">
                <a:solidFill>
                  <a:schemeClr val="tx1"/>
                </a:solidFill>
              </a:rPr>
              <a:t> </a:t>
            </a:r>
            <a:r>
              <a:rPr lang="el-GR" sz="1100" dirty="0" err="1">
                <a:solidFill>
                  <a:schemeClr val="tx1"/>
                </a:solidFill>
              </a:rPr>
              <a:t>γρ</a:t>
            </a:r>
            <a:r>
              <a:rPr lang="el-GR" sz="1100" dirty="0">
                <a:solidFill>
                  <a:schemeClr val="tx1"/>
                </a:solidFill>
              </a:rPr>
              <a:t>. εξέτασης επανεξέτασης &amp; εργασιών) Ή προσυμφωνημένο </a:t>
            </a:r>
            <a:r>
              <a:rPr lang="en-US" sz="1100" dirty="0">
                <a:solidFill>
                  <a:schemeClr val="tx1"/>
                </a:solidFill>
              </a:rPr>
              <a:t>weighted average</a:t>
            </a:r>
            <a:r>
              <a:rPr lang="el-GR" sz="1100" dirty="0">
                <a:solidFill>
                  <a:schemeClr val="tx1"/>
                </a:solidFill>
              </a:rPr>
              <a:t> εργασιών – αν δεν είχε εξετάσεις</a:t>
            </a:r>
          </a:p>
        </p:txBody>
      </p:sp>
      <p:cxnSp>
        <p:nvCxnSpPr>
          <p:cNvPr id="38" name="Straight Arrow Connector 37">
            <a:extLst>
              <a:ext uri="{FF2B5EF4-FFF2-40B4-BE49-F238E27FC236}">
                <a16:creationId xmlns:a16="http://schemas.microsoft.com/office/drawing/2014/main" id="{5886D61D-CBAC-4112-9980-E15B0E339A73}"/>
              </a:ext>
            </a:extLst>
          </p:cNvPr>
          <p:cNvCxnSpPr>
            <a:cxnSpLocks/>
            <a:stCxn id="35" idx="3"/>
            <a:endCxn id="37" idx="1"/>
          </p:cNvCxnSpPr>
          <p:nvPr/>
        </p:nvCxnSpPr>
        <p:spPr>
          <a:xfrm>
            <a:off x="5276467" y="6068783"/>
            <a:ext cx="15239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Diamond 38">
            <a:extLst>
              <a:ext uri="{FF2B5EF4-FFF2-40B4-BE49-F238E27FC236}">
                <a16:creationId xmlns:a16="http://schemas.microsoft.com/office/drawing/2014/main" id="{201E85E4-1747-40FD-B988-087212CEFEA6}"/>
              </a:ext>
            </a:extLst>
          </p:cNvPr>
          <p:cNvSpPr/>
          <p:nvPr/>
        </p:nvSpPr>
        <p:spPr>
          <a:xfrm>
            <a:off x="6084603" y="4201883"/>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Όχι</a:t>
            </a:r>
            <a:endParaRPr lang="el-GR" sz="1200" dirty="0">
              <a:solidFill>
                <a:schemeClr val="tx1"/>
              </a:solidFill>
            </a:endParaRPr>
          </a:p>
        </p:txBody>
      </p:sp>
      <p:cxnSp>
        <p:nvCxnSpPr>
          <p:cNvPr id="40" name="Elbow Connector 224">
            <a:extLst>
              <a:ext uri="{FF2B5EF4-FFF2-40B4-BE49-F238E27FC236}">
                <a16:creationId xmlns:a16="http://schemas.microsoft.com/office/drawing/2014/main" id="{FEA58E53-E734-4B2F-84B8-2CECD2477BC5}"/>
              </a:ext>
            </a:extLst>
          </p:cNvPr>
          <p:cNvCxnSpPr>
            <a:cxnSpLocks/>
            <a:stCxn id="31" idx="0"/>
            <a:endCxn id="39" idx="3"/>
          </p:cNvCxnSpPr>
          <p:nvPr/>
        </p:nvCxnSpPr>
        <p:spPr>
          <a:xfrm rot="16200000" flipV="1">
            <a:off x="7304252" y="3896633"/>
            <a:ext cx="125976" cy="1193675"/>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224">
            <a:extLst>
              <a:ext uri="{FF2B5EF4-FFF2-40B4-BE49-F238E27FC236}">
                <a16:creationId xmlns:a16="http://schemas.microsoft.com/office/drawing/2014/main" id="{CFE6BD07-097D-44E2-B7B0-A49DBBC3B3C8}"/>
              </a:ext>
            </a:extLst>
          </p:cNvPr>
          <p:cNvCxnSpPr>
            <a:cxnSpLocks/>
            <a:stCxn id="39" idx="0"/>
            <a:endCxn id="27" idx="2"/>
          </p:cNvCxnSpPr>
          <p:nvPr/>
        </p:nvCxnSpPr>
        <p:spPr>
          <a:xfrm rot="16200000" flipV="1">
            <a:off x="5863831" y="3638213"/>
            <a:ext cx="228600" cy="898747"/>
          </a:xfrm>
          <a:prstGeom prst="bentConnector3">
            <a:avLst>
              <a:gd name="adj1" fmla="val 2872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224">
            <a:extLst>
              <a:ext uri="{FF2B5EF4-FFF2-40B4-BE49-F238E27FC236}">
                <a16:creationId xmlns:a16="http://schemas.microsoft.com/office/drawing/2014/main" id="{1899BEB7-8DEA-496C-86B7-C708CBB71F0E}"/>
              </a:ext>
            </a:extLst>
          </p:cNvPr>
          <p:cNvCxnSpPr>
            <a:cxnSpLocks/>
            <a:stCxn id="20" idx="3"/>
            <a:endCxn id="25" idx="0"/>
          </p:cNvCxnSpPr>
          <p:nvPr/>
        </p:nvCxnSpPr>
        <p:spPr>
          <a:xfrm>
            <a:off x="8354517" y="1476885"/>
            <a:ext cx="236647" cy="27128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224">
            <a:extLst>
              <a:ext uri="{FF2B5EF4-FFF2-40B4-BE49-F238E27FC236}">
                <a16:creationId xmlns:a16="http://schemas.microsoft.com/office/drawing/2014/main" id="{FCC2A95E-22A3-478A-941F-9F2260CE7230}"/>
              </a:ext>
            </a:extLst>
          </p:cNvPr>
          <p:cNvCxnSpPr>
            <a:cxnSpLocks/>
            <a:stCxn id="24" idx="2"/>
            <a:endCxn id="21" idx="0"/>
          </p:cNvCxnSpPr>
          <p:nvPr/>
        </p:nvCxnSpPr>
        <p:spPr>
          <a:xfrm rot="5400000">
            <a:off x="5767325" y="1707692"/>
            <a:ext cx="270835" cy="1000213"/>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224">
            <a:extLst>
              <a:ext uri="{FF2B5EF4-FFF2-40B4-BE49-F238E27FC236}">
                <a16:creationId xmlns:a16="http://schemas.microsoft.com/office/drawing/2014/main" id="{8F8961FA-2874-4455-B58F-F5485DFF3B6F}"/>
              </a:ext>
            </a:extLst>
          </p:cNvPr>
          <p:cNvCxnSpPr>
            <a:cxnSpLocks/>
            <a:stCxn id="22" idx="2"/>
            <a:endCxn id="30" idx="0"/>
          </p:cNvCxnSpPr>
          <p:nvPr/>
        </p:nvCxnSpPr>
        <p:spPr>
          <a:xfrm rot="16200000" flipH="1">
            <a:off x="7033710" y="2652203"/>
            <a:ext cx="263863" cy="132235"/>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95">
            <a:extLst>
              <a:ext uri="{FF2B5EF4-FFF2-40B4-BE49-F238E27FC236}">
                <a16:creationId xmlns:a16="http://schemas.microsoft.com/office/drawing/2014/main" id="{8E5FCEF9-100B-4214-9C58-0FC902EAF28B}"/>
              </a:ext>
            </a:extLst>
          </p:cNvPr>
          <p:cNvCxnSpPr>
            <a:cxnSpLocks/>
            <a:stCxn id="11" idx="3"/>
            <a:endCxn id="12" idx="2"/>
          </p:cNvCxnSpPr>
          <p:nvPr/>
        </p:nvCxnSpPr>
        <p:spPr>
          <a:xfrm flipV="1">
            <a:off x="2013303" y="3382740"/>
            <a:ext cx="506972" cy="323849"/>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58">
            <a:extLst>
              <a:ext uri="{FF2B5EF4-FFF2-40B4-BE49-F238E27FC236}">
                <a16:creationId xmlns:a16="http://schemas.microsoft.com/office/drawing/2014/main" id="{537FFDC2-8F95-4146-A4C6-89C03AA472F2}"/>
              </a:ext>
            </a:extLst>
          </p:cNvPr>
          <p:cNvCxnSpPr>
            <a:cxnSpLocks/>
            <a:stCxn id="18" idx="3"/>
            <a:endCxn id="19" idx="1"/>
          </p:cNvCxnSpPr>
          <p:nvPr/>
        </p:nvCxnSpPr>
        <p:spPr>
          <a:xfrm flipV="1">
            <a:off x="1580761" y="5727945"/>
            <a:ext cx="261595" cy="645643"/>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E1BB609-D2DF-49AE-BD85-8A2A485BE403}"/>
              </a:ext>
            </a:extLst>
          </p:cNvPr>
          <p:cNvSpPr/>
          <p:nvPr/>
        </p:nvSpPr>
        <p:spPr>
          <a:xfrm>
            <a:off x="1498972" y="4199827"/>
            <a:ext cx="1537441" cy="533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Ήταν απαλλακτική/</a:t>
            </a:r>
            <a:r>
              <a:rPr lang="el-GR" sz="1100" dirty="0" err="1">
                <a:solidFill>
                  <a:schemeClr val="tx1"/>
                </a:solidFill>
              </a:rPr>
              <a:t>ές</a:t>
            </a:r>
            <a:r>
              <a:rPr lang="el-GR" sz="1100" dirty="0">
                <a:solidFill>
                  <a:schemeClr val="tx1"/>
                </a:solidFill>
              </a:rPr>
              <a:t> (της </a:t>
            </a:r>
            <a:r>
              <a:rPr lang="el-GR" sz="1100" dirty="0" err="1">
                <a:solidFill>
                  <a:schemeClr val="tx1"/>
                </a:solidFill>
              </a:rPr>
              <a:t>γρ</a:t>
            </a:r>
            <a:r>
              <a:rPr lang="el-GR" sz="1100" dirty="0">
                <a:solidFill>
                  <a:schemeClr val="tx1"/>
                </a:solidFill>
              </a:rPr>
              <a:t>. εξέτασης) η/οι εργασίες;</a:t>
            </a:r>
          </a:p>
        </p:txBody>
      </p:sp>
      <p:sp>
        <p:nvSpPr>
          <p:cNvPr id="48" name="Diamond 47">
            <a:extLst>
              <a:ext uri="{FF2B5EF4-FFF2-40B4-BE49-F238E27FC236}">
                <a16:creationId xmlns:a16="http://schemas.microsoft.com/office/drawing/2014/main" id="{F3BAD26E-1ED1-42C0-BE1B-E0D6BB94A091}"/>
              </a:ext>
            </a:extLst>
          </p:cNvPr>
          <p:cNvSpPr/>
          <p:nvPr/>
        </p:nvSpPr>
        <p:spPr>
          <a:xfrm>
            <a:off x="2738843" y="3477985"/>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200" dirty="0">
                <a:solidFill>
                  <a:schemeClr val="tx1"/>
                </a:solidFill>
              </a:rPr>
              <a:t>Ναι</a:t>
            </a:r>
          </a:p>
        </p:txBody>
      </p:sp>
      <p:cxnSp>
        <p:nvCxnSpPr>
          <p:cNvPr id="49" name="Elbow Connector 95">
            <a:extLst>
              <a:ext uri="{FF2B5EF4-FFF2-40B4-BE49-F238E27FC236}">
                <a16:creationId xmlns:a16="http://schemas.microsoft.com/office/drawing/2014/main" id="{22D1B082-1C51-49C5-A54B-D05039B53FE7}"/>
              </a:ext>
            </a:extLst>
          </p:cNvPr>
          <p:cNvCxnSpPr>
            <a:cxnSpLocks/>
            <a:stCxn id="12" idx="3"/>
            <a:endCxn id="6" idx="2"/>
          </p:cNvCxnSpPr>
          <p:nvPr/>
        </p:nvCxnSpPr>
        <p:spPr>
          <a:xfrm flipV="1">
            <a:off x="2863173" y="2830288"/>
            <a:ext cx="222947" cy="323851"/>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28">
            <a:extLst>
              <a:ext uri="{FF2B5EF4-FFF2-40B4-BE49-F238E27FC236}">
                <a16:creationId xmlns:a16="http://schemas.microsoft.com/office/drawing/2014/main" id="{3379EDFC-464C-4AB2-A299-0026083AFA66}"/>
              </a:ext>
            </a:extLst>
          </p:cNvPr>
          <p:cNvCxnSpPr>
            <a:cxnSpLocks/>
            <a:stCxn id="47" idx="1"/>
            <a:endCxn id="13" idx="3"/>
          </p:cNvCxnSpPr>
          <p:nvPr/>
        </p:nvCxnSpPr>
        <p:spPr>
          <a:xfrm rot="10800000">
            <a:off x="1252923" y="4388087"/>
            <a:ext cx="246044" cy="7844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28">
            <a:extLst>
              <a:ext uri="{FF2B5EF4-FFF2-40B4-BE49-F238E27FC236}">
                <a16:creationId xmlns:a16="http://schemas.microsoft.com/office/drawing/2014/main" id="{F7B2D13E-C2B9-4274-803B-A61BD103493D}"/>
              </a:ext>
            </a:extLst>
          </p:cNvPr>
          <p:cNvCxnSpPr>
            <a:cxnSpLocks/>
            <a:stCxn id="13" idx="2"/>
            <a:endCxn id="16" idx="0"/>
          </p:cNvCxnSpPr>
          <p:nvPr/>
        </p:nvCxnSpPr>
        <p:spPr>
          <a:xfrm rot="16200000" flipH="1">
            <a:off x="844512" y="4682206"/>
            <a:ext cx="224669" cy="93639"/>
          </a:xfrm>
          <a:prstGeom prst="bentConnector3">
            <a:avLst>
              <a:gd name="adj1" fmla="val 3268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28">
            <a:extLst>
              <a:ext uri="{FF2B5EF4-FFF2-40B4-BE49-F238E27FC236}">
                <a16:creationId xmlns:a16="http://schemas.microsoft.com/office/drawing/2014/main" id="{34550F31-C600-4ABE-A713-7FB3CBEC21E0}"/>
              </a:ext>
            </a:extLst>
          </p:cNvPr>
          <p:cNvCxnSpPr>
            <a:cxnSpLocks/>
            <a:stCxn id="48" idx="2"/>
            <a:endCxn id="47" idx="0"/>
          </p:cNvCxnSpPr>
          <p:nvPr/>
        </p:nvCxnSpPr>
        <p:spPr>
          <a:xfrm rot="5400000">
            <a:off x="2542401" y="3660483"/>
            <a:ext cx="264641" cy="814055"/>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224">
            <a:extLst>
              <a:ext uri="{FF2B5EF4-FFF2-40B4-BE49-F238E27FC236}">
                <a16:creationId xmlns:a16="http://schemas.microsoft.com/office/drawing/2014/main" id="{E78CC5D6-EEED-432F-B73F-8C7345658FB3}"/>
              </a:ext>
            </a:extLst>
          </p:cNvPr>
          <p:cNvCxnSpPr>
            <a:cxnSpLocks/>
            <a:stCxn id="23" idx="2"/>
            <a:endCxn id="28" idx="0"/>
          </p:cNvCxnSpPr>
          <p:nvPr/>
        </p:nvCxnSpPr>
        <p:spPr>
          <a:xfrm rot="5400000">
            <a:off x="8320691" y="2809985"/>
            <a:ext cx="186551" cy="379547"/>
          </a:xfrm>
          <a:prstGeom prst="bentConnector3">
            <a:avLst>
              <a:gd name="adj1" fmla="val 23928"/>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28">
            <a:extLst>
              <a:ext uri="{FF2B5EF4-FFF2-40B4-BE49-F238E27FC236}">
                <a16:creationId xmlns:a16="http://schemas.microsoft.com/office/drawing/2014/main" id="{2D54165F-4AC7-4C7A-B494-FB7D6773E7D2}"/>
              </a:ext>
            </a:extLst>
          </p:cNvPr>
          <p:cNvCxnSpPr>
            <a:cxnSpLocks/>
            <a:stCxn id="4" idx="3"/>
            <a:endCxn id="12" idx="1"/>
          </p:cNvCxnSpPr>
          <p:nvPr/>
        </p:nvCxnSpPr>
        <p:spPr>
          <a:xfrm>
            <a:off x="1923663" y="2151209"/>
            <a:ext cx="253712" cy="1002927"/>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95">
            <a:extLst>
              <a:ext uri="{FF2B5EF4-FFF2-40B4-BE49-F238E27FC236}">
                <a16:creationId xmlns:a16="http://schemas.microsoft.com/office/drawing/2014/main" id="{D3169958-DB9D-4120-845D-5A52F178E5DB}"/>
              </a:ext>
            </a:extLst>
          </p:cNvPr>
          <p:cNvCxnSpPr>
            <a:cxnSpLocks/>
            <a:stCxn id="5" idx="2"/>
            <a:endCxn id="11" idx="0"/>
          </p:cNvCxnSpPr>
          <p:nvPr/>
        </p:nvCxnSpPr>
        <p:spPr>
          <a:xfrm rot="16200000" flipH="1">
            <a:off x="955472" y="2998374"/>
            <a:ext cx="228600" cy="34962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28">
            <a:extLst>
              <a:ext uri="{FF2B5EF4-FFF2-40B4-BE49-F238E27FC236}">
                <a16:creationId xmlns:a16="http://schemas.microsoft.com/office/drawing/2014/main" id="{51D14C9D-44C3-418B-838C-C22E3A4D9404}"/>
              </a:ext>
            </a:extLst>
          </p:cNvPr>
          <p:cNvCxnSpPr>
            <a:cxnSpLocks/>
            <a:stCxn id="4" idx="2"/>
            <a:endCxn id="5" idx="0"/>
          </p:cNvCxnSpPr>
          <p:nvPr/>
        </p:nvCxnSpPr>
        <p:spPr>
          <a:xfrm rot="5400000">
            <a:off x="974530" y="2338346"/>
            <a:ext cx="183775" cy="342900"/>
          </a:xfrm>
          <a:prstGeom prst="bentConnector3">
            <a:avLst>
              <a:gd name="adj1" fmla="val 2353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224">
            <a:extLst>
              <a:ext uri="{FF2B5EF4-FFF2-40B4-BE49-F238E27FC236}">
                <a16:creationId xmlns:a16="http://schemas.microsoft.com/office/drawing/2014/main" id="{F08DA94D-CFE9-43B5-A2F1-20CAB54E84A5}"/>
              </a:ext>
            </a:extLst>
          </p:cNvPr>
          <p:cNvCxnSpPr>
            <a:cxnSpLocks/>
            <a:stCxn id="34" idx="0"/>
            <a:endCxn id="39" idx="1"/>
          </p:cNvCxnSpPr>
          <p:nvPr/>
        </p:nvCxnSpPr>
        <p:spPr>
          <a:xfrm rot="5400000" flipH="1" flipV="1">
            <a:off x="5571610" y="4146085"/>
            <a:ext cx="228599" cy="797399"/>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95">
            <a:extLst>
              <a:ext uri="{FF2B5EF4-FFF2-40B4-BE49-F238E27FC236}">
                <a16:creationId xmlns:a16="http://schemas.microsoft.com/office/drawing/2014/main" id="{ACF8B391-F707-4187-ABF9-4EDFB2E98E96}"/>
              </a:ext>
            </a:extLst>
          </p:cNvPr>
          <p:cNvCxnSpPr>
            <a:cxnSpLocks/>
            <a:stCxn id="11" idx="3"/>
            <a:endCxn id="48" idx="1"/>
          </p:cNvCxnSpPr>
          <p:nvPr/>
        </p:nvCxnSpPr>
        <p:spPr>
          <a:xfrm>
            <a:off x="2013303" y="3706583"/>
            <a:ext cx="725540" cy="3"/>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Diamond 58">
            <a:extLst>
              <a:ext uri="{FF2B5EF4-FFF2-40B4-BE49-F238E27FC236}">
                <a16:creationId xmlns:a16="http://schemas.microsoft.com/office/drawing/2014/main" id="{0B85B31A-41AB-476C-9A46-3A041C2747C8}"/>
              </a:ext>
            </a:extLst>
          </p:cNvPr>
          <p:cNvSpPr/>
          <p:nvPr/>
        </p:nvSpPr>
        <p:spPr>
          <a:xfrm>
            <a:off x="3219063" y="3984104"/>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200" dirty="0">
                <a:solidFill>
                  <a:schemeClr val="tx1"/>
                </a:solidFill>
              </a:rPr>
              <a:t>Ναι</a:t>
            </a:r>
          </a:p>
        </p:txBody>
      </p:sp>
      <p:cxnSp>
        <p:nvCxnSpPr>
          <p:cNvPr id="60" name="Elbow Connector 28">
            <a:extLst>
              <a:ext uri="{FF2B5EF4-FFF2-40B4-BE49-F238E27FC236}">
                <a16:creationId xmlns:a16="http://schemas.microsoft.com/office/drawing/2014/main" id="{E1ED2E30-0FE3-4CF0-A0C1-D5F1A74D368F}"/>
              </a:ext>
            </a:extLst>
          </p:cNvPr>
          <p:cNvCxnSpPr>
            <a:cxnSpLocks/>
            <a:stCxn id="59" idx="2"/>
            <a:endCxn id="19" idx="0"/>
          </p:cNvCxnSpPr>
          <p:nvPr/>
        </p:nvCxnSpPr>
        <p:spPr>
          <a:xfrm rot="5400000">
            <a:off x="2956248" y="4356117"/>
            <a:ext cx="520523" cy="690907"/>
          </a:xfrm>
          <a:prstGeom prst="bentConnector3">
            <a:avLst>
              <a:gd name="adj1" fmla="val 6308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28">
            <a:extLst>
              <a:ext uri="{FF2B5EF4-FFF2-40B4-BE49-F238E27FC236}">
                <a16:creationId xmlns:a16="http://schemas.microsoft.com/office/drawing/2014/main" id="{617043A1-DD29-486D-AAD9-85C1308DEDB1}"/>
              </a:ext>
            </a:extLst>
          </p:cNvPr>
          <p:cNvCxnSpPr>
            <a:cxnSpLocks/>
            <a:stCxn id="47" idx="3"/>
            <a:endCxn id="59" idx="1"/>
          </p:cNvCxnSpPr>
          <p:nvPr/>
        </p:nvCxnSpPr>
        <p:spPr>
          <a:xfrm flipV="1">
            <a:off x="3036413" y="4212705"/>
            <a:ext cx="182655" cy="253823"/>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67EE1EA9-C529-42F5-BAFC-8698B8475E34}"/>
              </a:ext>
            </a:extLst>
          </p:cNvPr>
          <p:cNvSpPr/>
          <p:nvPr/>
        </p:nvSpPr>
        <p:spPr>
          <a:xfrm>
            <a:off x="5382200" y="553561"/>
            <a:ext cx="1524001" cy="533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Είχε απαλλακτική/</a:t>
            </a:r>
            <a:r>
              <a:rPr lang="el-GR" sz="1100" dirty="0" err="1">
                <a:solidFill>
                  <a:schemeClr val="tx1"/>
                </a:solidFill>
              </a:rPr>
              <a:t>ές</a:t>
            </a:r>
            <a:r>
              <a:rPr lang="el-GR" sz="1100" dirty="0">
                <a:solidFill>
                  <a:schemeClr val="tx1"/>
                </a:solidFill>
              </a:rPr>
              <a:t> (της </a:t>
            </a:r>
            <a:r>
              <a:rPr lang="el-GR" sz="1100" dirty="0" err="1">
                <a:solidFill>
                  <a:schemeClr val="tx1"/>
                </a:solidFill>
              </a:rPr>
              <a:t>γρ</a:t>
            </a:r>
            <a:r>
              <a:rPr lang="el-GR" sz="1100" dirty="0">
                <a:solidFill>
                  <a:schemeClr val="tx1"/>
                </a:solidFill>
              </a:rPr>
              <a:t>. εξέτασης) εργασίες το μάθημα;</a:t>
            </a:r>
          </a:p>
        </p:txBody>
      </p:sp>
      <p:cxnSp>
        <p:nvCxnSpPr>
          <p:cNvPr id="63" name="Elbow Connector 224">
            <a:extLst>
              <a:ext uri="{FF2B5EF4-FFF2-40B4-BE49-F238E27FC236}">
                <a16:creationId xmlns:a16="http://schemas.microsoft.com/office/drawing/2014/main" id="{F594D1C4-7A0E-4688-BA0E-E793854259E4}"/>
              </a:ext>
            </a:extLst>
          </p:cNvPr>
          <p:cNvCxnSpPr>
            <a:cxnSpLocks/>
            <a:stCxn id="20" idx="1"/>
            <a:endCxn id="24" idx="0"/>
          </p:cNvCxnSpPr>
          <p:nvPr/>
        </p:nvCxnSpPr>
        <p:spPr>
          <a:xfrm rot="10800000" flipV="1">
            <a:off x="6402853" y="1476881"/>
            <a:ext cx="367555" cy="138296"/>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Diamond 63">
            <a:extLst>
              <a:ext uri="{FF2B5EF4-FFF2-40B4-BE49-F238E27FC236}">
                <a16:creationId xmlns:a16="http://schemas.microsoft.com/office/drawing/2014/main" id="{1E9771C0-D104-496A-95E1-AA86A3C17814}"/>
              </a:ext>
            </a:extLst>
          </p:cNvPr>
          <p:cNvSpPr/>
          <p:nvPr/>
        </p:nvSpPr>
        <p:spPr>
          <a:xfrm>
            <a:off x="7408991" y="428463"/>
            <a:ext cx="631496"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Όχι</a:t>
            </a:r>
            <a:endParaRPr lang="el-GR" sz="1200" dirty="0">
              <a:solidFill>
                <a:schemeClr val="tx1"/>
              </a:solidFill>
            </a:endParaRPr>
          </a:p>
        </p:txBody>
      </p:sp>
      <p:cxnSp>
        <p:nvCxnSpPr>
          <p:cNvPr id="65" name="Elbow Connector 224">
            <a:extLst>
              <a:ext uri="{FF2B5EF4-FFF2-40B4-BE49-F238E27FC236}">
                <a16:creationId xmlns:a16="http://schemas.microsoft.com/office/drawing/2014/main" id="{480DD622-9C78-4741-9609-FEB406D91EC1}"/>
              </a:ext>
            </a:extLst>
          </p:cNvPr>
          <p:cNvCxnSpPr>
            <a:cxnSpLocks/>
            <a:stCxn id="62" idx="3"/>
            <a:endCxn id="64" idx="1"/>
          </p:cNvCxnSpPr>
          <p:nvPr/>
        </p:nvCxnSpPr>
        <p:spPr>
          <a:xfrm flipV="1">
            <a:off x="6906195" y="657067"/>
            <a:ext cx="502796" cy="163199"/>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224">
            <a:extLst>
              <a:ext uri="{FF2B5EF4-FFF2-40B4-BE49-F238E27FC236}">
                <a16:creationId xmlns:a16="http://schemas.microsoft.com/office/drawing/2014/main" id="{C0186B96-A071-4E77-90E3-6C7DDDA0E14C}"/>
              </a:ext>
            </a:extLst>
          </p:cNvPr>
          <p:cNvCxnSpPr>
            <a:cxnSpLocks/>
            <a:stCxn id="28" idx="2"/>
            <a:endCxn id="29" idx="3"/>
          </p:cNvCxnSpPr>
          <p:nvPr/>
        </p:nvCxnSpPr>
        <p:spPr>
          <a:xfrm rot="5400000" flipH="1">
            <a:off x="7742778" y="3458046"/>
            <a:ext cx="136284" cy="826548"/>
          </a:xfrm>
          <a:prstGeom prst="bentConnector4">
            <a:avLst>
              <a:gd name="adj1" fmla="val -167738"/>
              <a:gd name="adj2" fmla="val 8457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224">
            <a:extLst>
              <a:ext uri="{FF2B5EF4-FFF2-40B4-BE49-F238E27FC236}">
                <a16:creationId xmlns:a16="http://schemas.microsoft.com/office/drawing/2014/main" id="{0F26628F-EFAA-49B0-B632-5BE6A73A05F1}"/>
              </a:ext>
            </a:extLst>
          </p:cNvPr>
          <p:cNvCxnSpPr>
            <a:cxnSpLocks/>
            <a:stCxn id="28" idx="1"/>
            <a:endCxn id="30" idx="2"/>
          </p:cNvCxnSpPr>
          <p:nvPr/>
        </p:nvCxnSpPr>
        <p:spPr>
          <a:xfrm rot="10800000">
            <a:off x="7231759" y="3307454"/>
            <a:ext cx="420939" cy="208799"/>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224">
            <a:extLst>
              <a:ext uri="{FF2B5EF4-FFF2-40B4-BE49-F238E27FC236}">
                <a16:creationId xmlns:a16="http://schemas.microsoft.com/office/drawing/2014/main" id="{4D446EF7-24F2-4418-BF8B-7383D949E803}"/>
              </a:ext>
            </a:extLst>
          </p:cNvPr>
          <p:cNvCxnSpPr>
            <a:cxnSpLocks/>
            <a:stCxn id="64" idx="3"/>
            <a:endCxn id="20" idx="0"/>
          </p:cNvCxnSpPr>
          <p:nvPr/>
        </p:nvCxnSpPr>
        <p:spPr>
          <a:xfrm flipH="1">
            <a:off x="7562465" y="657063"/>
            <a:ext cx="478027" cy="483440"/>
          </a:xfrm>
          <a:prstGeom prst="bentConnector4">
            <a:avLst>
              <a:gd name="adj1" fmla="val -47822"/>
              <a:gd name="adj2" fmla="val 6358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224">
            <a:extLst>
              <a:ext uri="{FF2B5EF4-FFF2-40B4-BE49-F238E27FC236}">
                <a16:creationId xmlns:a16="http://schemas.microsoft.com/office/drawing/2014/main" id="{EFA7B207-3BBF-4E2A-A885-7413083A2F08}"/>
              </a:ext>
            </a:extLst>
          </p:cNvPr>
          <p:cNvCxnSpPr>
            <a:cxnSpLocks/>
            <a:stCxn id="30" idx="1"/>
            <a:endCxn id="27" idx="3"/>
          </p:cNvCxnSpPr>
          <p:nvPr/>
        </p:nvCxnSpPr>
        <p:spPr>
          <a:xfrm rot="10800000" flipV="1">
            <a:off x="6630928" y="3078848"/>
            <a:ext cx="257931" cy="591683"/>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224">
            <a:extLst>
              <a:ext uri="{FF2B5EF4-FFF2-40B4-BE49-F238E27FC236}">
                <a16:creationId xmlns:a16="http://schemas.microsoft.com/office/drawing/2014/main" id="{23B44A46-2DDF-4119-B910-B056B5C6C2E1}"/>
              </a:ext>
            </a:extLst>
          </p:cNvPr>
          <p:cNvCxnSpPr>
            <a:cxnSpLocks/>
            <a:stCxn id="22" idx="3"/>
            <a:endCxn id="23" idx="0"/>
          </p:cNvCxnSpPr>
          <p:nvPr/>
        </p:nvCxnSpPr>
        <p:spPr>
          <a:xfrm>
            <a:off x="7671017" y="2345425"/>
            <a:ext cx="932723" cy="103859"/>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11CC846-389C-487F-8F30-CB2522FAD343}"/>
              </a:ext>
            </a:extLst>
          </p:cNvPr>
          <p:cNvSpPr/>
          <p:nvPr/>
        </p:nvSpPr>
        <p:spPr>
          <a:xfrm>
            <a:off x="4418707" y="1181767"/>
            <a:ext cx="1392207" cy="9237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Κατάφερες σε κάθε μια εργασία βαθμό </a:t>
            </a:r>
            <a:r>
              <a:rPr lang="el-GR" sz="1100" dirty="0">
                <a:solidFill>
                  <a:schemeClr val="tx1"/>
                </a:solidFill>
                <a:sym typeface="Symbol"/>
              </a:rPr>
              <a:t>μεγαλύτερο / ίσο </a:t>
            </a:r>
            <a:r>
              <a:rPr lang="el-GR" sz="1100" dirty="0">
                <a:solidFill>
                  <a:schemeClr val="tx1"/>
                </a:solidFill>
              </a:rPr>
              <a:t>από 5 στα 10;</a:t>
            </a:r>
          </a:p>
        </p:txBody>
      </p:sp>
      <p:cxnSp>
        <p:nvCxnSpPr>
          <p:cNvPr id="72" name="Elbow Connector 224">
            <a:extLst>
              <a:ext uri="{FF2B5EF4-FFF2-40B4-BE49-F238E27FC236}">
                <a16:creationId xmlns:a16="http://schemas.microsoft.com/office/drawing/2014/main" id="{72C93197-13B2-42D9-BA5C-7EF247B89427}"/>
              </a:ext>
            </a:extLst>
          </p:cNvPr>
          <p:cNvCxnSpPr>
            <a:cxnSpLocks/>
            <a:stCxn id="71" idx="2"/>
            <a:endCxn id="35" idx="1"/>
          </p:cNvCxnSpPr>
          <p:nvPr/>
        </p:nvCxnSpPr>
        <p:spPr>
          <a:xfrm rot="5400000">
            <a:off x="2871087" y="3825061"/>
            <a:ext cx="3963299" cy="524148"/>
          </a:xfrm>
          <a:prstGeom prst="bentConnector4">
            <a:avLst>
              <a:gd name="adj1" fmla="val 2818"/>
              <a:gd name="adj2" fmla="val 14361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224">
            <a:extLst>
              <a:ext uri="{FF2B5EF4-FFF2-40B4-BE49-F238E27FC236}">
                <a16:creationId xmlns:a16="http://schemas.microsoft.com/office/drawing/2014/main" id="{F0269DB3-5675-49E4-B72B-DE0CC11ACF79}"/>
              </a:ext>
            </a:extLst>
          </p:cNvPr>
          <p:cNvCxnSpPr>
            <a:cxnSpLocks/>
            <a:stCxn id="77" idx="1"/>
            <a:endCxn id="71" idx="1"/>
          </p:cNvCxnSpPr>
          <p:nvPr/>
        </p:nvCxnSpPr>
        <p:spPr>
          <a:xfrm rot="10800000" flipH="1" flipV="1">
            <a:off x="4339191" y="932375"/>
            <a:ext cx="79516" cy="711253"/>
          </a:xfrm>
          <a:prstGeom prst="bentConnector3">
            <a:avLst>
              <a:gd name="adj1" fmla="val -7951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224">
            <a:extLst>
              <a:ext uri="{FF2B5EF4-FFF2-40B4-BE49-F238E27FC236}">
                <a16:creationId xmlns:a16="http://schemas.microsoft.com/office/drawing/2014/main" id="{6C436363-F4A7-4CCA-AC7D-5FCFB44C1C4E}"/>
              </a:ext>
            </a:extLst>
          </p:cNvPr>
          <p:cNvCxnSpPr>
            <a:cxnSpLocks/>
            <a:stCxn id="71" idx="3"/>
            <a:endCxn id="24" idx="1"/>
          </p:cNvCxnSpPr>
          <p:nvPr/>
        </p:nvCxnSpPr>
        <p:spPr>
          <a:xfrm>
            <a:off x="5810917" y="1643629"/>
            <a:ext cx="249035" cy="200153"/>
          </a:xfrm>
          <a:prstGeom prst="bentConnector3">
            <a:avLst>
              <a:gd name="adj1" fmla="val 3047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224">
            <a:extLst>
              <a:ext uri="{FF2B5EF4-FFF2-40B4-BE49-F238E27FC236}">
                <a16:creationId xmlns:a16="http://schemas.microsoft.com/office/drawing/2014/main" id="{8E8E3D00-4285-4D5E-BAD8-188A5584C9DD}"/>
              </a:ext>
            </a:extLst>
          </p:cNvPr>
          <p:cNvCxnSpPr>
            <a:cxnSpLocks/>
            <a:stCxn id="31" idx="1"/>
            <a:endCxn id="32" idx="3"/>
          </p:cNvCxnSpPr>
          <p:nvPr/>
        </p:nvCxnSpPr>
        <p:spPr>
          <a:xfrm rot="10800000" flipV="1">
            <a:off x="6973823" y="5051759"/>
            <a:ext cx="217512" cy="252084"/>
          </a:xfrm>
          <a:prstGeom prst="bentConnector3">
            <a:avLst>
              <a:gd name="adj1" fmla="val 2763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224">
            <a:extLst>
              <a:ext uri="{FF2B5EF4-FFF2-40B4-BE49-F238E27FC236}">
                <a16:creationId xmlns:a16="http://schemas.microsoft.com/office/drawing/2014/main" id="{7678469A-002C-43E5-9BF5-44B85DE705DC}"/>
              </a:ext>
            </a:extLst>
          </p:cNvPr>
          <p:cNvCxnSpPr>
            <a:cxnSpLocks/>
            <a:stCxn id="32" idx="1"/>
            <a:endCxn id="34" idx="3"/>
          </p:cNvCxnSpPr>
          <p:nvPr/>
        </p:nvCxnSpPr>
        <p:spPr>
          <a:xfrm rot="10800000">
            <a:off x="6059953" y="5040089"/>
            <a:ext cx="228075" cy="263761"/>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Diamond 76">
            <a:extLst>
              <a:ext uri="{FF2B5EF4-FFF2-40B4-BE49-F238E27FC236}">
                <a16:creationId xmlns:a16="http://schemas.microsoft.com/office/drawing/2014/main" id="{F093EA50-47DD-4288-B8BF-E2AB534A4927}"/>
              </a:ext>
            </a:extLst>
          </p:cNvPr>
          <p:cNvSpPr/>
          <p:nvPr/>
        </p:nvSpPr>
        <p:spPr>
          <a:xfrm>
            <a:off x="4339191" y="772883"/>
            <a:ext cx="685800" cy="318976"/>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Ναι</a:t>
            </a:r>
            <a:endParaRPr lang="el-GR" sz="1200" dirty="0">
              <a:solidFill>
                <a:schemeClr val="tx1"/>
              </a:solidFill>
            </a:endParaRPr>
          </a:p>
        </p:txBody>
      </p:sp>
      <p:cxnSp>
        <p:nvCxnSpPr>
          <p:cNvPr id="78" name="Elbow Connector 224">
            <a:extLst>
              <a:ext uri="{FF2B5EF4-FFF2-40B4-BE49-F238E27FC236}">
                <a16:creationId xmlns:a16="http://schemas.microsoft.com/office/drawing/2014/main" id="{970BC922-1E05-446B-8197-CF6BBB5B952B}"/>
              </a:ext>
            </a:extLst>
          </p:cNvPr>
          <p:cNvCxnSpPr>
            <a:cxnSpLocks/>
            <a:stCxn id="62" idx="1"/>
            <a:endCxn id="77" idx="3"/>
          </p:cNvCxnSpPr>
          <p:nvPr/>
        </p:nvCxnSpPr>
        <p:spPr>
          <a:xfrm rot="10800000" flipV="1">
            <a:off x="5024997" y="820262"/>
            <a:ext cx="357203" cy="112111"/>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Elbow Connector 58">
            <a:extLst>
              <a:ext uri="{FF2B5EF4-FFF2-40B4-BE49-F238E27FC236}">
                <a16:creationId xmlns:a16="http://schemas.microsoft.com/office/drawing/2014/main" id="{4BC981ED-8C0B-443C-99C2-98F48A606C98}"/>
              </a:ext>
            </a:extLst>
          </p:cNvPr>
          <p:cNvCxnSpPr>
            <a:cxnSpLocks/>
            <a:stCxn id="16" idx="2"/>
            <a:endCxn id="18" idx="0"/>
          </p:cNvCxnSpPr>
          <p:nvPr/>
        </p:nvCxnSpPr>
        <p:spPr>
          <a:xfrm rot="16200000" flipH="1">
            <a:off x="888047" y="5795173"/>
            <a:ext cx="465428" cy="234201"/>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iamond 79">
            <a:extLst>
              <a:ext uri="{FF2B5EF4-FFF2-40B4-BE49-F238E27FC236}">
                <a16:creationId xmlns:a16="http://schemas.microsoft.com/office/drawing/2014/main" id="{D7D85D1A-06AB-42DD-9103-36438B28A4BD}"/>
              </a:ext>
            </a:extLst>
          </p:cNvPr>
          <p:cNvSpPr/>
          <p:nvPr/>
        </p:nvSpPr>
        <p:spPr>
          <a:xfrm>
            <a:off x="94865" y="6270591"/>
            <a:ext cx="685800" cy="331597"/>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200" dirty="0">
                <a:solidFill>
                  <a:schemeClr val="tx1"/>
                </a:solidFill>
              </a:rPr>
              <a:t>Όχι</a:t>
            </a:r>
          </a:p>
        </p:txBody>
      </p:sp>
      <p:cxnSp>
        <p:nvCxnSpPr>
          <p:cNvPr id="81" name="Elbow Connector 58">
            <a:extLst>
              <a:ext uri="{FF2B5EF4-FFF2-40B4-BE49-F238E27FC236}">
                <a16:creationId xmlns:a16="http://schemas.microsoft.com/office/drawing/2014/main" id="{A400EAF8-BB76-43F9-A915-4BBA2C820546}"/>
              </a:ext>
            </a:extLst>
          </p:cNvPr>
          <p:cNvCxnSpPr>
            <a:cxnSpLocks/>
            <a:stCxn id="80" idx="2"/>
            <a:endCxn id="6" idx="3"/>
          </p:cNvCxnSpPr>
          <p:nvPr/>
        </p:nvCxnSpPr>
        <p:spPr>
          <a:xfrm rot="5400000" flipH="1" flipV="1">
            <a:off x="56407" y="2716344"/>
            <a:ext cx="4267200" cy="3504485"/>
          </a:xfrm>
          <a:prstGeom prst="bentConnector4">
            <a:avLst>
              <a:gd name="adj1" fmla="val -2393"/>
              <a:gd name="adj2" fmla="val 103747"/>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58">
            <a:extLst>
              <a:ext uri="{FF2B5EF4-FFF2-40B4-BE49-F238E27FC236}">
                <a16:creationId xmlns:a16="http://schemas.microsoft.com/office/drawing/2014/main" id="{032D5594-02D6-4849-B32A-A30798B29961}"/>
              </a:ext>
            </a:extLst>
          </p:cNvPr>
          <p:cNvCxnSpPr>
            <a:cxnSpLocks/>
            <a:stCxn id="16" idx="2"/>
            <a:endCxn id="80" idx="0"/>
          </p:cNvCxnSpPr>
          <p:nvPr/>
        </p:nvCxnSpPr>
        <p:spPr>
          <a:xfrm rot="5400000">
            <a:off x="425203" y="5692123"/>
            <a:ext cx="591031" cy="565896"/>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8F852BC8-586E-4DD5-B732-D1C18D6556C3}"/>
              </a:ext>
            </a:extLst>
          </p:cNvPr>
          <p:cNvSpPr/>
          <p:nvPr/>
        </p:nvSpPr>
        <p:spPr>
          <a:xfrm>
            <a:off x="2013691" y="257081"/>
            <a:ext cx="2325500" cy="533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a:solidFill>
                  <a:schemeClr val="tx1"/>
                </a:solidFill>
              </a:rPr>
              <a:t>Έχεις εξεταστεί (σε προηγούμενη εξεταστική περίοδο) στο μάθημα με διδάσκοντα τον Ι. Καρύδη;</a:t>
            </a:r>
          </a:p>
        </p:txBody>
      </p:sp>
      <p:sp>
        <p:nvSpPr>
          <p:cNvPr id="84" name="Rectangle 83">
            <a:extLst>
              <a:ext uri="{FF2B5EF4-FFF2-40B4-BE49-F238E27FC236}">
                <a16:creationId xmlns:a16="http://schemas.microsoft.com/office/drawing/2014/main" id="{BCBEB8D5-741B-49A0-9E28-2C687708CEE2}"/>
              </a:ext>
            </a:extLst>
          </p:cNvPr>
          <p:cNvSpPr/>
          <p:nvPr/>
        </p:nvSpPr>
        <p:spPr>
          <a:xfrm>
            <a:off x="1220733" y="93036"/>
            <a:ext cx="872355" cy="307777"/>
          </a:xfrm>
          <a:prstGeom prst="rect">
            <a:avLst/>
          </a:prstGeom>
          <a:solidFill>
            <a:schemeClr val="bg1"/>
          </a:solidFill>
          <a:ln>
            <a:solidFill>
              <a:schemeClr val="bg1">
                <a:lumMod val="75000"/>
              </a:schemeClr>
            </a:solidFill>
          </a:ln>
        </p:spPr>
        <p:txBody>
          <a:bodyPr wrap="none">
            <a:spAutoFit/>
          </a:bodyPr>
          <a:lstStyle/>
          <a:p>
            <a:r>
              <a:rPr lang="el-GR" sz="1400" b="1" dirty="0"/>
              <a:t>Εκκίνηση</a:t>
            </a:r>
            <a:endParaRPr lang="el-GR" dirty="0"/>
          </a:p>
        </p:txBody>
      </p:sp>
      <p:sp>
        <p:nvSpPr>
          <p:cNvPr id="85" name="Diamond 84">
            <a:extLst>
              <a:ext uri="{FF2B5EF4-FFF2-40B4-BE49-F238E27FC236}">
                <a16:creationId xmlns:a16="http://schemas.microsoft.com/office/drawing/2014/main" id="{946EDD13-2C45-4292-A633-63CD095E198E}"/>
              </a:ext>
            </a:extLst>
          </p:cNvPr>
          <p:cNvSpPr/>
          <p:nvPr/>
        </p:nvSpPr>
        <p:spPr>
          <a:xfrm>
            <a:off x="475328" y="634724"/>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Όχι</a:t>
            </a:r>
            <a:endParaRPr lang="el-GR" sz="1200" dirty="0">
              <a:solidFill>
                <a:schemeClr val="tx1"/>
              </a:solidFill>
            </a:endParaRPr>
          </a:p>
        </p:txBody>
      </p:sp>
      <p:cxnSp>
        <p:nvCxnSpPr>
          <p:cNvPr id="86" name="Elbow Connector 28">
            <a:extLst>
              <a:ext uri="{FF2B5EF4-FFF2-40B4-BE49-F238E27FC236}">
                <a16:creationId xmlns:a16="http://schemas.microsoft.com/office/drawing/2014/main" id="{B0B25444-A8EA-4B6A-B473-97321CD01440}"/>
              </a:ext>
            </a:extLst>
          </p:cNvPr>
          <p:cNvCxnSpPr>
            <a:cxnSpLocks/>
            <a:stCxn id="83" idx="1"/>
            <a:endCxn id="85" idx="0"/>
          </p:cNvCxnSpPr>
          <p:nvPr/>
        </p:nvCxnSpPr>
        <p:spPr>
          <a:xfrm rot="10800000" flipV="1">
            <a:off x="818229" y="523786"/>
            <a:ext cx="1195463" cy="11094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Diamond 86">
            <a:extLst>
              <a:ext uri="{FF2B5EF4-FFF2-40B4-BE49-F238E27FC236}">
                <a16:creationId xmlns:a16="http://schemas.microsoft.com/office/drawing/2014/main" id="{6479404E-FA44-493C-B289-681A4FA1FE14}"/>
              </a:ext>
            </a:extLst>
          </p:cNvPr>
          <p:cNvSpPr/>
          <p:nvPr/>
        </p:nvSpPr>
        <p:spPr>
          <a:xfrm>
            <a:off x="4601404" y="130491"/>
            <a:ext cx="685800" cy="45720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l-GR" sz="1100" dirty="0">
                <a:solidFill>
                  <a:schemeClr val="tx1"/>
                </a:solidFill>
              </a:rPr>
              <a:t>Ναι</a:t>
            </a:r>
            <a:endParaRPr lang="el-GR" sz="1200" dirty="0">
              <a:solidFill>
                <a:schemeClr val="tx1"/>
              </a:solidFill>
            </a:endParaRPr>
          </a:p>
        </p:txBody>
      </p:sp>
      <p:cxnSp>
        <p:nvCxnSpPr>
          <p:cNvPr id="88" name="Elbow Connector 224">
            <a:extLst>
              <a:ext uri="{FF2B5EF4-FFF2-40B4-BE49-F238E27FC236}">
                <a16:creationId xmlns:a16="http://schemas.microsoft.com/office/drawing/2014/main" id="{FCF028C3-45BF-4EA9-83AC-EABF67A26F0A}"/>
              </a:ext>
            </a:extLst>
          </p:cNvPr>
          <p:cNvCxnSpPr>
            <a:cxnSpLocks/>
            <a:stCxn id="83" idx="3"/>
            <a:endCxn id="87" idx="1"/>
          </p:cNvCxnSpPr>
          <p:nvPr/>
        </p:nvCxnSpPr>
        <p:spPr>
          <a:xfrm flipV="1">
            <a:off x="4339190" y="359091"/>
            <a:ext cx="262215" cy="164691"/>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224">
            <a:extLst>
              <a:ext uri="{FF2B5EF4-FFF2-40B4-BE49-F238E27FC236}">
                <a16:creationId xmlns:a16="http://schemas.microsoft.com/office/drawing/2014/main" id="{AE7FB514-DCCF-44AC-9B54-E3A2FF912BF6}"/>
              </a:ext>
            </a:extLst>
          </p:cNvPr>
          <p:cNvCxnSpPr>
            <a:cxnSpLocks/>
            <a:stCxn id="87" idx="3"/>
            <a:endCxn id="62" idx="0"/>
          </p:cNvCxnSpPr>
          <p:nvPr/>
        </p:nvCxnSpPr>
        <p:spPr>
          <a:xfrm>
            <a:off x="5287210" y="359091"/>
            <a:ext cx="856991" cy="194471"/>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28">
            <a:extLst>
              <a:ext uri="{FF2B5EF4-FFF2-40B4-BE49-F238E27FC236}">
                <a16:creationId xmlns:a16="http://schemas.microsoft.com/office/drawing/2014/main" id="{41041452-F0DA-49CE-A816-B0588F12F326}"/>
              </a:ext>
            </a:extLst>
          </p:cNvPr>
          <p:cNvCxnSpPr>
            <a:cxnSpLocks/>
            <a:stCxn id="85" idx="3"/>
            <a:endCxn id="7" idx="0"/>
          </p:cNvCxnSpPr>
          <p:nvPr/>
        </p:nvCxnSpPr>
        <p:spPr>
          <a:xfrm>
            <a:off x="1161129" y="863330"/>
            <a:ext cx="686335" cy="138159"/>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26982D9-A0C8-483A-9787-1FCB85DB8D1E}"/>
              </a:ext>
            </a:extLst>
          </p:cNvPr>
          <p:cNvSpPr/>
          <p:nvPr/>
        </p:nvSpPr>
        <p:spPr>
          <a:xfrm>
            <a:off x="4133463" y="6531074"/>
            <a:ext cx="4522392" cy="261610"/>
          </a:xfrm>
          <a:prstGeom prst="rect">
            <a:avLst/>
          </a:prstGeom>
        </p:spPr>
        <p:txBody>
          <a:bodyPr wrap="none">
            <a:spAutoFit/>
          </a:bodyPr>
          <a:lstStyle/>
          <a:p>
            <a:r>
              <a:rPr lang="el-GR" sz="1100" dirty="0">
                <a:solidFill>
                  <a:srgbClr val="FFFF00"/>
                </a:solidFill>
              </a:rPr>
              <a:t>*Επανεξέταση = οποιαδήποτε εξέταση μετά την πρώτη εξέταση με τον Ι. Καρύδη</a:t>
            </a:r>
            <a:endParaRPr lang="el-GR" dirty="0">
              <a:solidFill>
                <a:srgbClr val="FFFF00"/>
              </a:solidFill>
            </a:endParaRPr>
          </a:p>
        </p:txBody>
      </p:sp>
    </p:spTree>
    <p:extLst>
      <p:ext uri="{BB962C8B-B14F-4D97-AF65-F5344CB8AC3E}">
        <p14:creationId xmlns:p14="http://schemas.microsoft.com/office/powerpoint/2010/main" val="20590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795E-8F78-4B9D-991F-3CBD90DDC9AD}"/>
              </a:ext>
            </a:extLst>
          </p:cNvPr>
          <p:cNvSpPr>
            <a:spLocks noGrp="1"/>
          </p:cNvSpPr>
          <p:nvPr>
            <p:ph type="title"/>
          </p:nvPr>
        </p:nvSpPr>
        <p:spPr/>
        <p:txBody>
          <a:bodyPr/>
          <a:lstStyle/>
          <a:p>
            <a:r>
              <a:rPr lang="el-GR" dirty="0"/>
              <a:t>Διαλέξεις</a:t>
            </a:r>
            <a:r>
              <a:rPr lang="en-US" dirty="0"/>
              <a:t>, </a:t>
            </a:r>
            <a:r>
              <a:rPr lang="el-GR" dirty="0"/>
              <a:t>εργαστήρια &amp; </a:t>
            </a:r>
            <a:r>
              <a:rPr lang="en-US" dirty="0"/>
              <a:t>e-learning</a:t>
            </a:r>
            <a:endParaRPr lang="el-GR" dirty="0"/>
          </a:p>
        </p:txBody>
      </p:sp>
      <p:sp>
        <p:nvSpPr>
          <p:cNvPr id="3" name="Content Placeholder 2">
            <a:extLst>
              <a:ext uri="{FF2B5EF4-FFF2-40B4-BE49-F238E27FC236}">
                <a16:creationId xmlns:a16="http://schemas.microsoft.com/office/drawing/2014/main" id="{03812215-21CA-4227-AB08-1503B095974E}"/>
              </a:ext>
            </a:extLst>
          </p:cNvPr>
          <p:cNvSpPr>
            <a:spLocks noGrp="1"/>
          </p:cNvSpPr>
          <p:nvPr>
            <p:ph idx="1"/>
          </p:nvPr>
        </p:nvSpPr>
        <p:spPr/>
        <p:txBody>
          <a:bodyPr/>
          <a:lstStyle/>
          <a:p>
            <a:pPr>
              <a:lnSpc>
                <a:spcPct val="80000"/>
              </a:lnSpc>
            </a:pPr>
            <a:r>
              <a:rPr lang="el-GR" sz="2800" b="1" dirty="0"/>
              <a:t>Όλα τα μαθήματα του Τμήματος «δια ζώσης»</a:t>
            </a:r>
          </a:p>
          <a:p>
            <a:pPr>
              <a:lnSpc>
                <a:spcPct val="80000"/>
              </a:lnSpc>
            </a:pPr>
            <a:r>
              <a:rPr lang="el-GR" sz="2800" dirty="0"/>
              <a:t>Διαλέξεις</a:t>
            </a:r>
            <a:endParaRPr lang="en-US" sz="2800" dirty="0"/>
          </a:p>
          <a:p>
            <a:pPr lvl="1">
              <a:lnSpc>
                <a:spcPct val="80000"/>
              </a:lnSpc>
            </a:pPr>
            <a:r>
              <a:rPr lang="el-GR" sz="2400" dirty="0"/>
              <a:t>Τετάρτες 19:00-21:00</a:t>
            </a:r>
          </a:p>
          <a:p>
            <a:pPr lvl="1">
              <a:lnSpc>
                <a:spcPct val="80000"/>
              </a:lnSpc>
            </a:pPr>
            <a:r>
              <a:rPr lang="el-GR" sz="2400" dirty="0"/>
              <a:t>Αίθουσα 1</a:t>
            </a:r>
          </a:p>
          <a:p>
            <a:pPr lvl="1">
              <a:lnSpc>
                <a:spcPct val="80000"/>
              </a:lnSpc>
            </a:pPr>
            <a:r>
              <a:rPr lang="el-GR" sz="2400" dirty="0"/>
              <a:t>Ι. Καρύδης &amp; βοηθητικό εκπαιδευτικό προσωπικό</a:t>
            </a:r>
          </a:p>
          <a:p>
            <a:pPr>
              <a:lnSpc>
                <a:spcPct val="80000"/>
              </a:lnSpc>
            </a:pPr>
            <a:r>
              <a:rPr lang="el-GR" sz="2800" dirty="0"/>
              <a:t>Εργαστήρια</a:t>
            </a:r>
          </a:p>
          <a:p>
            <a:pPr lvl="1">
              <a:lnSpc>
                <a:spcPct val="80000"/>
              </a:lnSpc>
            </a:pPr>
            <a:r>
              <a:rPr lang="el-GR" sz="2400" dirty="0"/>
              <a:t>Παρασκευές 19:00-21:00</a:t>
            </a:r>
          </a:p>
          <a:p>
            <a:pPr lvl="1">
              <a:lnSpc>
                <a:spcPct val="80000"/>
              </a:lnSpc>
            </a:pPr>
            <a:r>
              <a:rPr lang="el-GR" sz="2400" dirty="0"/>
              <a:t>Αίθουσα 3</a:t>
            </a:r>
          </a:p>
          <a:p>
            <a:pPr lvl="1">
              <a:lnSpc>
                <a:spcPct val="80000"/>
              </a:lnSpc>
            </a:pPr>
            <a:r>
              <a:rPr lang="el-GR" sz="2400" dirty="0"/>
              <a:t>Ι. Καρύδης &amp; βοηθητικό εκπαιδευτικό προσωπικό</a:t>
            </a:r>
          </a:p>
          <a:p>
            <a:pPr>
              <a:lnSpc>
                <a:spcPct val="80000"/>
              </a:lnSpc>
            </a:pPr>
            <a:r>
              <a:rPr lang="el-GR" sz="2800" dirty="0" err="1"/>
              <a:t>Opencourses</a:t>
            </a:r>
            <a:endParaRPr lang="el-GR" sz="2800" dirty="0"/>
          </a:p>
          <a:p>
            <a:pPr lvl="1">
              <a:lnSpc>
                <a:spcPct val="80000"/>
              </a:lnSpc>
            </a:pPr>
            <a:r>
              <a:rPr lang="el-GR" sz="2400" dirty="0"/>
              <a:t>Απολύτως απαραίτητη η εγγραφή στο μάθημα</a:t>
            </a:r>
          </a:p>
          <a:p>
            <a:pPr lvl="1">
              <a:lnSpc>
                <a:spcPct val="80000"/>
              </a:lnSpc>
            </a:pPr>
            <a:r>
              <a:rPr lang="en-GB" sz="2400" dirty="0">
                <a:hlinkClick r:id="rId2"/>
              </a:rPr>
              <a:t>https://opencourses.ionio.gr/courses/DDI119/</a:t>
            </a:r>
            <a:endParaRPr lang="en-GB" sz="2400" dirty="0"/>
          </a:p>
          <a:p>
            <a:pPr marL="457189" lvl="1" indent="0">
              <a:lnSpc>
                <a:spcPct val="80000"/>
              </a:lnSpc>
              <a:buNone/>
            </a:pPr>
            <a:r>
              <a:rPr lang="el-GR" sz="2400" dirty="0"/>
              <a:t> </a:t>
            </a:r>
          </a:p>
        </p:txBody>
      </p:sp>
    </p:spTree>
    <p:extLst>
      <p:ext uri="{BB962C8B-B14F-4D97-AF65-F5344CB8AC3E}">
        <p14:creationId xmlns:p14="http://schemas.microsoft.com/office/powerpoint/2010/main" val="44209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B347-65BE-4A22-BBCB-A53CB1B8AF6E}"/>
              </a:ext>
            </a:extLst>
          </p:cNvPr>
          <p:cNvSpPr>
            <a:spLocks noGrp="1"/>
          </p:cNvSpPr>
          <p:nvPr>
            <p:ph type="title"/>
          </p:nvPr>
        </p:nvSpPr>
        <p:spPr/>
        <p:txBody>
          <a:bodyPr/>
          <a:lstStyle/>
          <a:p>
            <a:r>
              <a:rPr lang="el-GR" dirty="0"/>
              <a:t>Εργασίες</a:t>
            </a:r>
          </a:p>
        </p:txBody>
      </p:sp>
      <p:sp>
        <p:nvSpPr>
          <p:cNvPr id="3" name="Content Placeholder 2">
            <a:extLst>
              <a:ext uri="{FF2B5EF4-FFF2-40B4-BE49-F238E27FC236}">
                <a16:creationId xmlns:a16="http://schemas.microsoft.com/office/drawing/2014/main" id="{C3448987-69FE-42FF-A479-F1AED3F01645}"/>
              </a:ext>
            </a:extLst>
          </p:cNvPr>
          <p:cNvSpPr>
            <a:spLocks noGrp="1"/>
          </p:cNvSpPr>
          <p:nvPr>
            <p:ph idx="1"/>
          </p:nvPr>
        </p:nvSpPr>
        <p:spPr/>
        <p:txBody>
          <a:bodyPr/>
          <a:lstStyle/>
          <a:p>
            <a:r>
              <a:rPr lang="el-GR" dirty="0"/>
              <a:t>Το εαρινό εξάμηνο 2021-2022 το μάθημα </a:t>
            </a:r>
          </a:p>
          <a:p>
            <a:pPr lvl="1"/>
            <a:r>
              <a:rPr lang="el-GR" b="1" u="sng" dirty="0"/>
              <a:t>δεν έχει</a:t>
            </a:r>
            <a:r>
              <a:rPr lang="el-GR" dirty="0"/>
              <a:t> υποχρεωτικές εργασίες κατά τη διάρκεια του εξαμήνου</a:t>
            </a:r>
          </a:p>
          <a:p>
            <a:pPr lvl="1"/>
            <a:r>
              <a:rPr lang="el-GR" b="1" u="sng" dirty="0"/>
              <a:t>έχει</a:t>
            </a:r>
            <a:r>
              <a:rPr lang="el-GR" b="1" dirty="0"/>
              <a:t> </a:t>
            </a:r>
            <a:r>
              <a:rPr lang="el-GR" dirty="0"/>
              <a:t>υποχρεωτική απαλλακτική εργασία </a:t>
            </a:r>
          </a:p>
          <a:p>
            <a:pPr lvl="1"/>
            <a:r>
              <a:rPr lang="el-GR" b="1" u="sng" dirty="0"/>
              <a:t>δεν έχει</a:t>
            </a:r>
            <a:r>
              <a:rPr lang="el-GR" dirty="0"/>
              <a:t> εξετάσεις κατά τη εαρινή εξεταστική</a:t>
            </a:r>
          </a:p>
          <a:p>
            <a:endParaRPr lang="el-GR" dirty="0"/>
          </a:p>
        </p:txBody>
      </p:sp>
    </p:spTree>
    <p:extLst>
      <p:ext uri="{BB962C8B-B14F-4D97-AF65-F5344CB8AC3E}">
        <p14:creationId xmlns:p14="http://schemas.microsoft.com/office/powerpoint/2010/main" val="221964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58E8-B227-40F9-A185-8E6325331A87}"/>
              </a:ext>
            </a:extLst>
          </p:cNvPr>
          <p:cNvSpPr>
            <a:spLocks noGrp="1"/>
          </p:cNvSpPr>
          <p:nvPr>
            <p:ph type="title"/>
          </p:nvPr>
        </p:nvSpPr>
        <p:spPr/>
        <p:txBody>
          <a:bodyPr/>
          <a:lstStyle/>
          <a:p>
            <a:r>
              <a:rPr lang="el-GR" dirty="0"/>
              <a:t>Αξιολόγηση του μαθήματος</a:t>
            </a:r>
          </a:p>
        </p:txBody>
      </p:sp>
      <p:sp>
        <p:nvSpPr>
          <p:cNvPr id="3" name="Content Placeholder 2">
            <a:extLst>
              <a:ext uri="{FF2B5EF4-FFF2-40B4-BE49-F238E27FC236}">
                <a16:creationId xmlns:a16="http://schemas.microsoft.com/office/drawing/2014/main" id="{E021A122-4D68-40B2-87C1-85455C40D1D9}"/>
              </a:ext>
            </a:extLst>
          </p:cNvPr>
          <p:cNvSpPr>
            <a:spLocks noGrp="1"/>
          </p:cNvSpPr>
          <p:nvPr>
            <p:ph idx="1"/>
          </p:nvPr>
        </p:nvSpPr>
        <p:spPr>
          <a:xfrm>
            <a:off x="457199" y="1600205"/>
            <a:ext cx="8397551" cy="4525963"/>
          </a:xfrm>
        </p:spPr>
        <p:txBody>
          <a:bodyPr/>
          <a:lstStyle/>
          <a:p>
            <a:pPr marL="0" indent="0">
              <a:buNone/>
            </a:pPr>
            <a:r>
              <a:rPr lang="el-GR" sz="2400" dirty="0"/>
              <a:t>Θα γίνει μέσω απαλλακτικής εργασίας</a:t>
            </a:r>
          </a:p>
          <a:p>
            <a:pPr marL="342891" lvl="1" indent="0">
              <a:buNone/>
            </a:pPr>
            <a:r>
              <a:rPr lang="el-GR" sz="2000" dirty="0"/>
              <a:t>= Δε θα έχει γραπτές εξετάσεις</a:t>
            </a:r>
          </a:p>
          <a:p>
            <a:pPr lvl="1"/>
            <a:r>
              <a:rPr lang="el-GR" sz="2000" dirty="0"/>
              <a:t>Ομαδική εργασία </a:t>
            </a:r>
          </a:p>
          <a:p>
            <a:pPr lvl="2"/>
            <a:r>
              <a:rPr lang="el-GR" sz="1600" dirty="0"/>
              <a:t>2 μέλη (πιθανώς να αλλάξει βάσει του πλήθους των φοιτητών που θα έχει οριστική επιβεβαίωση πρότασης)</a:t>
            </a:r>
          </a:p>
          <a:p>
            <a:pPr lvl="1"/>
            <a:r>
              <a:rPr lang="el-GR" sz="2000" dirty="0"/>
              <a:t>Σχεδίαση και υλοποίηση εφαρμογής ΕΟΗ</a:t>
            </a:r>
          </a:p>
          <a:p>
            <a:pPr lvl="1"/>
            <a:r>
              <a:rPr lang="el-GR" sz="2000" dirty="0"/>
              <a:t>Επιλογή θέματος: 21:00, 04/03/2022</a:t>
            </a:r>
          </a:p>
          <a:p>
            <a:pPr lvl="2"/>
            <a:r>
              <a:rPr lang="el-GR" sz="1600" dirty="0" err="1"/>
              <a:t>Check-point</a:t>
            </a:r>
            <a:r>
              <a:rPr lang="en-US" sz="1600" dirty="0"/>
              <a:t> 1</a:t>
            </a:r>
            <a:r>
              <a:rPr lang="el-GR" sz="1600" dirty="0"/>
              <a:t>: 18</a:t>
            </a:r>
            <a:r>
              <a:rPr lang="en-US" sz="1600" dirty="0"/>
              <a:t>/</a:t>
            </a:r>
            <a:r>
              <a:rPr lang="el-GR" sz="1600" dirty="0"/>
              <a:t>03</a:t>
            </a:r>
            <a:r>
              <a:rPr lang="en-US" sz="1600" dirty="0"/>
              <a:t>/202</a:t>
            </a:r>
            <a:r>
              <a:rPr lang="el-GR" sz="1600" dirty="0"/>
              <a:t>2</a:t>
            </a:r>
          </a:p>
          <a:p>
            <a:pPr lvl="2"/>
            <a:r>
              <a:rPr lang="el-GR" sz="1600" dirty="0" err="1"/>
              <a:t>Check-point</a:t>
            </a:r>
            <a:r>
              <a:rPr lang="en-US" sz="1600" dirty="0"/>
              <a:t> 2</a:t>
            </a:r>
            <a:r>
              <a:rPr lang="el-GR" sz="1600" dirty="0"/>
              <a:t>: 01</a:t>
            </a:r>
            <a:r>
              <a:rPr lang="en-US" sz="1600" dirty="0"/>
              <a:t>/</a:t>
            </a:r>
            <a:r>
              <a:rPr lang="el-GR" sz="1600" dirty="0"/>
              <a:t>04</a:t>
            </a:r>
            <a:r>
              <a:rPr lang="en-US" sz="1600" dirty="0"/>
              <a:t>/202</a:t>
            </a:r>
            <a:r>
              <a:rPr lang="el-GR" sz="1600" dirty="0"/>
              <a:t>2</a:t>
            </a:r>
          </a:p>
          <a:p>
            <a:pPr lvl="2"/>
            <a:r>
              <a:rPr lang="el-GR" sz="1600" dirty="0" err="1"/>
              <a:t>Check-point</a:t>
            </a:r>
            <a:r>
              <a:rPr lang="en-US" sz="1600" dirty="0"/>
              <a:t> </a:t>
            </a:r>
            <a:r>
              <a:rPr lang="el-GR" sz="1600" dirty="0"/>
              <a:t>3: 15</a:t>
            </a:r>
            <a:r>
              <a:rPr lang="en-US" sz="1600" dirty="0"/>
              <a:t>/</a:t>
            </a:r>
            <a:r>
              <a:rPr lang="el-GR" sz="1600" dirty="0"/>
              <a:t>04</a:t>
            </a:r>
            <a:r>
              <a:rPr lang="en-US" sz="1600" dirty="0"/>
              <a:t>/202</a:t>
            </a:r>
            <a:r>
              <a:rPr lang="el-GR" sz="1600" dirty="0"/>
              <a:t>2</a:t>
            </a:r>
          </a:p>
          <a:p>
            <a:pPr lvl="2"/>
            <a:r>
              <a:rPr lang="el-GR" sz="1600" dirty="0" err="1"/>
              <a:t>Check-point</a:t>
            </a:r>
            <a:r>
              <a:rPr lang="en-US" sz="1600" dirty="0"/>
              <a:t> </a:t>
            </a:r>
            <a:r>
              <a:rPr lang="el-GR" sz="1600" dirty="0"/>
              <a:t>4: 06</a:t>
            </a:r>
            <a:r>
              <a:rPr lang="en-US" sz="1600" dirty="0"/>
              <a:t>/</a:t>
            </a:r>
            <a:r>
              <a:rPr lang="el-GR" sz="1600" dirty="0"/>
              <a:t>05</a:t>
            </a:r>
            <a:r>
              <a:rPr lang="en-US" sz="1600" dirty="0"/>
              <a:t>/202</a:t>
            </a:r>
            <a:r>
              <a:rPr lang="el-GR" sz="1600" dirty="0"/>
              <a:t>2</a:t>
            </a:r>
          </a:p>
          <a:p>
            <a:pPr lvl="1"/>
            <a:r>
              <a:rPr lang="el-GR" sz="2000" dirty="0"/>
              <a:t>Κατάθεση: 21:00, 13 Μαΐου 2022</a:t>
            </a:r>
          </a:p>
          <a:p>
            <a:pPr lvl="2"/>
            <a:r>
              <a:rPr lang="el-GR" sz="1600" dirty="0"/>
              <a:t>Παρουσίαση: Στις ώρες του μαθήματος </a:t>
            </a:r>
          </a:p>
          <a:p>
            <a:pPr lvl="3"/>
            <a:r>
              <a:rPr lang="el-GR" sz="1400" dirty="0"/>
              <a:t>16/05/2022 - 20/05/2022, </a:t>
            </a:r>
          </a:p>
          <a:p>
            <a:pPr lvl="3"/>
            <a:r>
              <a:rPr lang="el-GR" sz="1400" dirty="0"/>
              <a:t>23/05/2022 - 27/05/2022</a:t>
            </a:r>
            <a:endParaRPr lang="el-GR" dirty="0"/>
          </a:p>
        </p:txBody>
      </p:sp>
      <p:sp>
        <p:nvSpPr>
          <p:cNvPr id="4" name="Speech Bubble: Rectangle with Corners Rounded 3">
            <a:extLst>
              <a:ext uri="{FF2B5EF4-FFF2-40B4-BE49-F238E27FC236}">
                <a16:creationId xmlns:a16="http://schemas.microsoft.com/office/drawing/2014/main" id="{6BECF8D9-CD90-4B1B-BD68-550071336F65}"/>
              </a:ext>
            </a:extLst>
          </p:cNvPr>
          <p:cNvSpPr/>
          <p:nvPr/>
        </p:nvSpPr>
        <p:spPr>
          <a:xfrm>
            <a:off x="6418413" y="3858423"/>
            <a:ext cx="2268387" cy="2450307"/>
          </a:xfrm>
          <a:prstGeom prst="wedgeRoundRectCallout">
            <a:avLst>
              <a:gd name="adj1" fmla="val -140064"/>
              <a:gd name="adj2" fmla="val -2069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351" dirty="0">
                <a:solidFill>
                  <a:schemeClr val="tx1"/>
                </a:solidFill>
              </a:rPr>
              <a:t>Στην καταληκτική ημερομηνία του κάθε </a:t>
            </a:r>
            <a:r>
              <a:rPr lang="en-US" sz="1351" dirty="0">
                <a:solidFill>
                  <a:schemeClr val="tx1"/>
                </a:solidFill>
              </a:rPr>
              <a:t>check-point</a:t>
            </a:r>
            <a:r>
              <a:rPr lang="el-GR" sz="1351" dirty="0">
                <a:solidFill>
                  <a:schemeClr val="tx1"/>
                </a:solidFill>
              </a:rPr>
              <a:t> τα μέλη της ομάδας θα πρέπει να αναρτούν στην περιοχή συζητήσεων της ομάδας την ως τότε πρόοδό τους. Οι αναρτήσεις προόδου θα συνεισφέρουν στον </a:t>
            </a:r>
            <a:r>
              <a:rPr lang="el-GR" sz="1351" dirty="0">
                <a:solidFill>
                  <a:schemeClr val="tx1"/>
                </a:solidFill>
                <a:hlinkClick r:id="rId2" action="ppaction://hlinksldjump"/>
              </a:rPr>
              <a:t>βαθμολογικό άξονα «Συνέπεια»</a:t>
            </a:r>
            <a:r>
              <a:rPr lang="el-GR" sz="1351" dirty="0">
                <a:solidFill>
                  <a:schemeClr val="tx1"/>
                </a:solidFill>
              </a:rPr>
              <a:t> της αξιολόγησης</a:t>
            </a:r>
          </a:p>
        </p:txBody>
      </p:sp>
    </p:spTree>
    <p:extLst>
      <p:ext uri="{BB962C8B-B14F-4D97-AF65-F5344CB8AC3E}">
        <p14:creationId xmlns:p14="http://schemas.microsoft.com/office/powerpoint/2010/main" val="311532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6F3D-FC34-483C-9276-F992BE181CF2}"/>
              </a:ext>
            </a:extLst>
          </p:cNvPr>
          <p:cNvSpPr>
            <a:spLocks noGrp="1"/>
          </p:cNvSpPr>
          <p:nvPr>
            <p:ph type="title"/>
          </p:nvPr>
        </p:nvSpPr>
        <p:spPr/>
        <p:txBody>
          <a:bodyPr/>
          <a:lstStyle/>
          <a:p>
            <a:r>
              <a:rPr lang="el-GR" dirty="0"/>
              <a:t>Η εργασία </a:t>
            </a:r>
            <a:r>
              <a:rPr lang="el-GR" sz="1600" dirty="0"/>
              <a:t>1/7</a:t>
            </a:r>
            <a:endParaRPr lang="el-GR" dirty="0"/>
          </a:p>
        </p:txBody>
      </p:sp>
      <p:sp>
        <p:nvSpPr>
          <p:cNvPr id="3" name="Content Placeholder 2">
            <a:extLst>
              <a:ext uri="{FF2B5EF4-FFF2-40B4-BE49-F238E27FC236}">
                <a16:creationId xmlns:a16="http://schemas.microsoft.com/office/drawing/2014/main" id="{648AA50E-FB31-4B73-B019-5F8003D7D123}"/>
              </a:ext>
            </a:extLst>
          </p:cNvPr>
          <p:cNvSpPr>
            <a:spLocks noGrp="1"/>
          </p:cNvSpPr>
          <p:nvPr>
            <p:ph idx="1"/>
          </p:nvPr>
        </p:nvSpPr>
        <p:spPr>
          <a:xfrm>
            <a:off x="457201" y="1600205"/>
            <a:ext cx="8537511" cy="4525963"/>
          </a:xfrm>
        </p:spPr>
        <p:txBody>
          <a:bodyPr/>
          <a:lstStyle/>
          <a:p>
            <a:pPr>
              <a:buNone/>
            </a:pPr>
            <a:r>
              <a:rPr lang="el-GR" sz="1600" dirty="0"/>
              <a:t>Θέμα: σχεδίαση και υλοποίηση εφαρμογής </a:t>
            </a:r>
            <a:r>
              <a:rPr lang="el-GR" sz="1600" b="1" u="sng" dirty="0"/>
              <a:t>της αρεσκείας σας</a:t>
            </a:r>
            <a:r>
              <a:rPr lang="el-GR" sz="1600" dirty="0"/>
              <a:t> στο αντικείμενο του μαθήματος</a:t>
            </a:r>
          </a:p>
          <a:p>
            <a:pPr>
              <a:buNone/>
            </a:pPr>
            <a:r>
              <a:rPr lang="el-GR" sz="1600" dirty="0"/>
              <a:t>	Απαραίτητα βήματα:</a:t>
            </a:r>
          </a:p>
          <a:p>
            <a:pPr marL="536959" lvl="1" indent="-194067">
              <a:buFont typeface="+mj-lt"/>
              <a:buAutoNum type="arabicPeriod"/>
            </a:pPr>
            <a:r>
              <a:rPr lang="el-GR" sz="1400" dirty="0"/>
              <a:t>Ετοιμάστε μια ολοκληρωμένη σύντομη (1 </a:t>
            </a:r>
            <a:r>
              <a:rPr lang="el-GR" sz="1400" b="1" dirty="0"/>
              <a:t>ΠΛΗΡΗ </a:t>
            </a:r>
            <a:r>
              <a:rPr lang="el-GR" sz="1400" dirty="0"/>
              <a:t>σελίδα μήκος) πρόταση της επιθυμητής εργασίας που να περιλαμβάνει:</a:t>
            </a:r>
          </a:p>
          <a:p>
            <a:pPr marL="670306" lvl="2" indent="-133347"/>
            <a:r>
              <a:rPr lang="el-GR" sz="1200" dirty="0"/>
              <a:t>σύντομη αναφορά στο πεδίο ενδιαφέροντος (εισαγωγή)</a:t>
            </a:r>
          </a:p>
          <a:p>
            <a:pPr marL="670306" lvl="2" indent="-133347"/>
            <a:r>
              <a:rPr lang="el-GR" sz="1200" dirty="0"/>
              <a:t>την αναγκαιότητα της προτεινόμενης εργασίας (γιατί να αφιερωθεί χρόνος;)</a:t>
            </a:r>
          </a:p>
          <a:p>
            <a:pPr marL="670306" lvl="2" indent="-133347"/>
            <a:r>
              <a:rPr lang="el-GR" sz="1200" dirty="0"/>
              <a:t>τη μεθοδολογία αντιμετώπισης του προβλήματος της εργασίας (πώς θα γίνει;)</a:t>
            </a:r>
          </a:p>
          <a:p>
            <a:pPr marL="670306" lvl="2" indent="-133347"/>
            <a:r>
              <a:rPr lang="el-GR" sz="1200" dirty="0"/>
              <a:t>τα παραδοτέα της εργασίας, εκτός της συνήθους αναφοράς (τι θα μείνει;)</a:t>
            </a:r>
          </a:p>
          <a:p>
            <a:pPr marL="536959" lvl="1" indent="-194067">
              <a:buFont typeface="+mj-lt"/>
              <a:buAutoNum type="arabicPeriod"/>
            </a:pPr>
            <a:r>
              <a:rPr lang="el-GR" sz="1400" dirty="0"/>
              <a:t>Αναρτήστε την πρόταση σας </a:t>
            </a:r>
            <a:r>
              <a:rPr lang="el-GR" sz="1400" b="1" u="sng" dirty="0"/>
              <a:t>στην περιοχή συζητήσεων στο </a:t>
            </a:r>
            <a:r>
              <a:rPr lang="en-US" sz="1400" b="1" u="sng" dirty="0" err="1"/>
              <a:t>opencourses</a:t>
            </a:r>
            <a:endParaRPr lang="el-GR" sz="1400" b="1" u="sng" dirty="0"/>
          </a:p>
          <a:p>
            <a:pPr marL="536959" lvl="1" indent="-194067">
              <a:buFont typeface="+mj-lt"/>
              <a:buAutoNum type="arabicPeriod"/>
            </a:pPr>
            <a:r>
              <a:rPr lang="el-GR" sz="1400" dirty="0"/>
              <a:t>Στην ανάρτησή σας θα λάβετε σχόλια από τους διδάσκοντες τα οποία θα οδηγήσουν σε βελτίωση της πρότασής σας. Μετά από την οριστική επιβεβαίωση της πρότασή σας από έναν διδάσκοντα, μπορείτε να εγγραφείτε σε μια ομάδα και να ξεκινήσετε υλοποίηση</a:t>
            </a:r>
            <a:endParaRPr lang="en-US" sz="1400" dirty="0"/>
          </a:p>
          <a:p>
            <a:r>
              <a:rPr lang="el-GR" sz="1600" dirty="0"/>
              <a:t>Η επιλογή του θέματος είναι ουσιαστικό μέρος της εργασίας και απαιτεί σκέψη, προεργασία, σχόλια από τους διδάσκοντες για επιβεβαίωση, συζήτηση και μετά απ’ όλα αυτά εφόσον το εγκρίνει ένας από τα τους διδάσκοντες, ολοκλήρωση της πρότασης.</a:t>
            </a:r>
          </a:p>
          <a:p>
            <a:r>
              <a:rPr lang="el-GR" sz="1600" b="1" u="sng" dirty="0"/>
              <a:t>Απαιτεί χρόνο: (δράσεις τις τελευταίας στιγμής = πιθανώς απώλεια του μαθήματος)</a:t>
            </a:r>
            <a:endParaRPr lang="en-US" sz="1600" b="1" u="sng" dirty="0"/>
          </a:p>
          <a:p>
            <a:endParaRPr lang="el-GR" sz="1600" dirty="0"/>
          </a:p>
          <a:p>
            <a:pPr>
              <a:buNone/>
            </a:pPr>
            <a:r>
              <a:rPr lang="el-GR" sz="1600" dirty="0"/>
              <a:t>Καταληκτική ημερομηνία επιλογής θέματος: </a:t>
            </a:r>
            <a:r>
              <a:rPr lang="el-GR" sz="1600" b="1" u="sng" dirty="0"/>
              <a:t>21:00, 04/03/2022</a:t>
            </a:r>
          </a:p>
          <a:p>
            <a:pPr>
              <a:buNone/>
            </a:pPr>
            <a:endParaRPr lang="el-GR" b="1" u="sng" dirty="0"/>
          </a:p>
          <a:p>
            <a:endParaRPr lang="el-GR" dirty="0"/>
          </a:p>
        </p:txBody>
      </p:sp>
    </p:spTree>
    <p:extLst>
      <p:ext uri="{BB962C8B-B14F-4D97-AF65-F5344CB8AC3E}">
        <p14:creationId xmlns:p14="http://schemas.microsoft.com/office/powerpoint/2010/main" val="2940592788"/>
      </p:ext>
    </p:extLst>
  </p:cSld>
  <p:clrMapOvr>
    <a:masterClrMapping/>
  </p:clrMapOvr>
</p:sld>
</file>

<file path=ppt/theme/theme1.xml><?xml version="1.0" encoding="utf-8"?>
<a:theme xmlns:a="http://schemas.openxmlformats.org/drawingml/2006/main" name="Ροή">
  <a:themeElements>
    <a:clrScheme name="Ροή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Ροή">
      <a:majorFont>
        <a:latin typeface="Garamond"/>
        <a:ea typeface=""/>
        <a:cs typeface="Arial"/>
      </a:majorFont>
      <a:minorFont>
        <a:latin typeface="Garamond"/>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l-GR" sz="1800" b="0" i="0" u="none" strike="noStrike" cap="none" normalizeH="0" baseline="0" smtClean="0">
            <a:ln>
              <a:noFill/>
            </a:ln>
            <a:solidFill>
              <a:schemeClr val="tx1"/>
            </a:solidFill>
            <a:effectLst/>
            <a:latin typeface="Garamond"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l-GR" sz="1800" b="0" i="0" u="none" strike="noStrike" cap="none" normalizeH="0" baseline="0" smtClean="0">
            <a:ln>
              <a:noFill/>
            </a:ln>
            <a:solidFill>
              <a:schemeClr val="tx1"/>
            </a:solidFill>
            <a:effectLst/>
            <a:latin typeface="Garamond" pitchFamily="18" charset="0"/>
            <a:cs typeface="Arial" charset="0"/>
          </a:defRPr>
        </a:defPPr>
      </a:lstStyle>
    </a:lnDef>
  </a:objectDefaults>
  <a:extraClrSchemeLst>
    <a:extraClrScheme>
      <a:clrScheme name="Ροή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Ροή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Ροή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Ροή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Ροή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Ροή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Ροή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Ροή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Ροή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31586</TotalTime>
  <Words>3829</Words>
  <Application>Microsoft Office PowerPoint</Application>
  <PresentationFormat>On-screen Show (4:3)</PresentationFormat>
  <Paragraphs>515</Paragraphs>
  <Slides>46</Slides>
  <Notes>13</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Garamond</vt:lpstr>
      <vt:lpstr>Helvetica</vt:lpstr>
      <vt:lpstr>Wingdings</vt:lpstr>
      <vt:lpstr>Ροή</vt:lpstr>
      <vt:lpstr>Επεξεργασία Ομιλίας Εισαγωγή</vt:lpstr>
      <vt:lpstr>Τι είναι η «Επεξεργασία Ομιλίας»</vt:lpstr>
      <vt:lpstr>Σκοπός του μαθήματος</vt:lpstr>
      <vt:lpstr>Διδακτικό συμβόλαιο</vt:lpstr>
      <vt:lpstr>PowerPoint Presentation</vt:lpstr>
      <vt:lpstr>Διαλέξεις, εργαστήρια &amp; e-learning</vt:lpstr>
      <vt:lpstr>Εργασίες</vt:lpstr>
      <vt:lpstr>Αξιολόγηση του μαθήματος</vt:lpstr>
      <vt:lpstr>Η εργασία 1/7</vt:lpstr>
      <vt:lpstr>Η εργασία 2/7</vt:lpstr>
      <vt:lpstr>Η εργασία 3/7</vt:lpstr>
      <vt:lpstr>Η εργασία 4/7</vt:lpstr>
      <vt:lpstr>Η εργασία 5/7</vt:lpstr>
      <vt:lpstr>Η εργασία 6/7</vt:lpstr>
      <vt:lpstr>Η εργασία 7/7</vt:lpstr>
      <vt:lpstr>Τελική αξιολόγηση</vt:lpstr>
      <vt:lpstr>Υλικό για μελέτη</vt:lpstr>
      <vt:lpstr>Απαιτήσεις του μαθήματος</vt:lpstr>
      <vt:lpstr>Τι θα δούμε, αναλυτικότερα</vt:lpstr>
      <vt:lpstr>Εισαγωγή στην Επεξεργασία Ομιλίας</vt:lpstr>
      <vt:lpstr>Η ανθρώπινη ομιλία</vt:lpstr>
      <vt:lpstr>Η ανάπτυξη της ομιλίας στον άνθρωπο</vt:lpstr>
      <vt:lpstr>Οι εξέλιξη της επικοινωνίας με ομιλία</vt:lpstr>
      <vt:lpstr>Οι εξέλιξη της επικοινωνίας με ομιλία</vt:lpstr>
      <vt:lpstr>Οι εξέλιξη της επικοινωνίας με ομιλία</vt:lpstr>
      <vt:lpstr>Αναγνώριση ομιλίας</vt:lpstr>
      <vt:lpstr>Αναγνώριση ομιλίας</vt:lpstr>
      <vt:lpstr>Αναγνώριση ομιλίας</vt:lpstr>
      <vt:lpstr>Αναγνώριση ομιλητή</vt:lpstr>
      <vt:lpstr>Σύνθεση ομιλίας</vt:lpstr>
      <vt:lpstr>Σύνθεση ομιλίας</vt:lpstr>
      <vt:lpstr>Το μέλλον</vt:lpstr>
      <vt:lpstr>Τι θα δούμε στο επόμενο μάθημα</vt:lpstr>
      <vt:lpstr>Βασικές αναπαραστάσεις μουσικής και ηχητικού σήματος</vt:lpstr>
      <vt:lpstr>Βασικές αναπαραστάσεις μουσικής και ηχητικού σήματος</vt:lpstr>
      <vt:lpstr>Μεταδεδομένα</vt:lpstr>
      <vt:lpstr>Μεταδεδομένα - Μειονεκτήματα</vt:lpstr>
      <vt:lpstr>Οι 4 παράμετροι των νοτών</vt:lpstr>
      <vt:lpstr>ΑΜΠ και οι 4 παράμετροι των νοτών</vt:lpstr>
      <vt:lpstr>ΑΜΠ και οι 4 παράμετροι των νοτών</vt:lpstr>
      <vt:lpstr>Γιατί ασχολούμαστε με την ΑΜΠ;</vt:lpstr>
      <vt:lpstr>Γιατί η ΑΜΠ είναι χρήσιμη;</vt:lpstr>
      <vt:lpstr>Γιατί η ΑΜΠ είναι δύσκολη;</vt:lpstr>
      <vt:lpstr>Περισσότερα προβλήματα</vt:lpstr>
      <vt:lpstr>Ακόμα περισσότερα προβλήματα</vt:lpstr>
      <vt:lpstr>Ερωτήσεις;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Επεξεργασία Ομιλίας Εισαγωγή</dc:title>
  <dc:creator>Ιωάννης Καρύδης</dc:creator>
  <cp:lastModifiedBy>Ioannis Karydis</cp:lastModifiedBy>
  <cp:revision>455</cp:revision>
  <dcterms:created xsi:type="dcterms:W3CDTF">2007-09-17T08:18:23Z</dcterms:created>
  <dcterms:modified xsi:type="dcterms:W3CDTF">2022-02-04T12:28:55Z</dcterms:modified>
</cp:coreProperties>
</file>