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C5AD4-67EC-9D33-7D2A-FFBD5539D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F37765-161F-2AFC-513B-23153862A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A51CD-9D2E-C2F8-7EB6-6C01D222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2971-5FDE-4AE9-B206-C79D9C781774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1EA07-864F-E969-1664-4C6628DF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06C8D9-C641-3C5E-F8C5-65B25379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9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5B66E-0AD9-2FEB-7444-271DCE8A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53BBAD-1D51-7941-04B5-877507B08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C19B5-A2A5-DC94-4470-ED4C6931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2971-5FDE-4AE9-B206-C79D9C781774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50107-C74D-5AD5-E662-F1ED0C4D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A73CF-EE86-98E4-5B28-4F6B9668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5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89286F-95C6-26D7-4893-8B2F561ED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842500-F360-F77A-D84A-CE4231995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045B1-111C-F461-A9A8-5DE02B78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2971-5FDE-4AE9-B206-C79D9C781774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72A08-86CF-6556-AA64-F12C8C6E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630CF-C29C-712D-CA3B-3420D429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2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F2716-6893-2B3B-CA55-E80BE9D3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9957D-6A34-DD9A-367E-E0C42711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BEAAB-5C87-365F-A47C-C09DA953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2971-5FDE-4AE9-B206-C79D9C781774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408E30-BA26-3A87-EB97-58EA6EDA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B2399-F2AC-23A1-6E06-3923E69E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24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989E3-3322-9FC1-95EE-CBBD4945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FB073E-DA53-A89B-D998-E7505F79C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78D98-9E94-71CD-44EF-FBD91068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2971-5FDE-4AE9-B206-C79D9C781774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2E80B-AF51-C67E-42E9-D527B849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CFE6F-EDFF-9E52-FAB9-46E37142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8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33123-32EB-BCFF-8058-DD4C7E82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91267-DF38-744A-0C94-28EC7DE64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FCFDB-BB3B-11F5-3155-DEF3D46F6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47B7CB-6498-1D78-FA23-873F23D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2971-5FDE-4AE9-B206-C79D9C781774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D001F-749B-F245-7DF5-B04A4F62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CAD9A0-070B-C6FF-94C7-ADA4D0BE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0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79D5A-4078-373E-C702-AA9F5F85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90689-97D1-018D-631D-4691CD628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3E6BB0-7ED6-3320-1084-EDC90C4F0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8A10E0-BEB2-997C-930F-C27F61C47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A182BD-7AE0-B539-6F15-B4B2FE9E9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891EC5-000D-307E-2D41-8729F8AB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2971-5FDE-4AE9-B206-C79D9C781774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0F34DF-141C-19BF-B2D8-FA5C2A5C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4133B1-03A2-7FE8-BC32-B163DF98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6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DE4CB-3AC3-322F-5B46-E69DC099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B83CAD-2CA9-C273-E5EB-41E7CF58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2971-5FDE-4AE9-B206-C79D9C781774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7DC076-0677-A44D-BCE9-947FF3D4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E70CD7-AC16-754E-D6A0-F062B4EA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EA994E-0CB3-2EB3-EEEC-B5BB2383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2971-5FDE-4AE9-B206-C79D9C781774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C8A6D-AF25-8A89-37D2-59FC422A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A13B8A-A16B-9FB4-2E7D-FE41F480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09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8C125-DCF3-0B29-B250-B8992BA5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806D1-CF12-6077-B0B7-D0E91C2B6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7D4C2B-1DFD-8D7F-9C85-3DFC33268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50A916-E36A-6389-198E-E2918717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2971-5FDE-4AE9-B206-C79D9C781774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F1C92E-214B-D560-E113-81B744D5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BB5644-6410-DE6F-B7DD-77C51620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91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AAAF5-E65C-B744-71E9-CCF6A244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8FFD4-70E3-E270-88E5-DDC21F525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85B1FB-DC00-C112-29C6-6922856C3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B7FC0-8B0C-0E16-7CB1-6D54EA2E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2971-5FDE-4AE9-B206-C79D9C781774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12E957-B055-3537-680B-C8A4A766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E47F2-ED2B-52F6-27BE-3B49293B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67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7C3B94-423B-3643-EB5F-44B86ABD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BD202-15D5-5E2E-BAAA-69DAA143E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846663-A9C8-A097-1ADB-52668E990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42971-5FDE-4AE9-B206-C79D9C781774}" type="datetimeFigureOut">
              <a:rPr lang="ko-KR" altLang="en-US" smtClean="0"/>
              <a:t>2023-03-08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C8645-ED9D-0FB0-1542-9762C3A30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1E5ABC-4B03-3D5C-41F6-CF94DD8F7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C882-ACFD-4FDA-9932-B77A08E8BE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7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E2531A-77D1-6388-44E3-86E1D1BF42C9}"/>
              </a:ext>
            </a:extLst>
          </p:cNvPr>
          <p:cNvSpPr txBox="1"/>
          <p:nvPr/>
        </p:nvSpPr>
        <p:spPr>
          <a:xfrm>
            <a:off x="2985796" y="2864498"/>
            <a:ext cx="6438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+mj-lt"/>
              </a:rPr>
              <a:t>GET</a:t>
            </a:r>
            <a:r>
              <a:rPr lang="ko-KR" altLang="en-US" sz="4400" b="1" dirty="0">
                <a:latin typeface="+mj-lt"/>
              </a:rPr>
              <a:t> </a:t>
            </a:r>
            <a:r>
              <a:rPr lang="en-US" altLang="ko-KR" sz="4400" b="1" dirty="0">
                <a:latin typeface="+mj-lt"/>
              </a:rPr>
              <a:t>START</a:t>
            </a:r>
            <a:endParaRPr lang="ko-KR" altLang="en-US" sz="44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B2213-EBA9-E30B-A9F3-2069A7341B4F}"/>
              </a:ext>
            </a:extLst>
          </p:cNvPr>
          <p:cNvSpPr txBox="1"/>
          <p:nvPr/>
        </p:nvSpPr>
        <p:spPr>
          <a:xfrm>
            <a:off x="7380514" y="6396335"/>
            <a:ext cx="481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lt"/>
              </a:rPr>
              <a:t>Last modified : 2023-03-08</a:t>
            </a:r>
            <a:endParaRPr lang="ko-KR" altLang="en-US" sz="24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CCB7DE-BF70-BE2A-DE14-B25A443D772B}"/>
              </a:ext>
            </a:extLst>
          </p:cNvPr>
          <p:cNvSpPr txBox="1"/>
          <p:nvPr/>
        </p:nvSpPr>
        <p:spPr>
          <a:xfrm>
            <a:off x="10204579" y="0"/>
            <a:ext cx="2002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+mj-lt"/>
              </a:rPr>
              <a:t>By </a:t>
            </a:r>
            <a:r>
              <a:rPr lang="ko-KR" altLang="en-US" sz="1600" dirty="0">
                <a:latin typeface="+mj-lt"/>
              </a:rPr>
              <a:t>윤병우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8A1A4-D5BC-35E4-A211-B6342F2FBF0F}"/>
              </a:ext>
            </a:extLst>
          </p:cNvPr>
          <p:cNvSpPr txBox="1"/>
          <p:nvPr/>
        </p:nvSpPr>
        <p:spPr>
          <a:xfrm>
            <a:off x="2481943" y="1877885"/>
            <a:ext cx="75080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+mj-lt"/>
              </a:rPr>
              <a:t>CYTIVA WMS GUIDENCE</a:t>
            </a:r>
            <a:endParaRPr lang="ko-KR" altLang="en-US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393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1F8A1A4-D5BC-35E4-A211-B6342F2FBF0F}"/>
              </a:ext>
            </a:extLst>
          </p:cNvPr>
          <p:cNvSpPr txBox="1"/>
          <p:nvPr/>
        </p:nvSpPr>
        <p:spPr>
          <a:xfrm>
            <a:off x="1" y="2884"/>
            <a:ext cx="152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lt"/>
              </a:rPr>
              <a:t>시작하기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CE8E08-E83E-D9EE-D0AB-8C2C8D3F1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37" y="605696"/>
            <a:ext cx="3042899" cy="1015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20B947-D6ED-48E1-0443-F2EBF13A29D8}"/>
              </a:ext>
            </a:extLst>
          </p:cNvPr>
          <p:cNvSpPr txBox="1"/>
          <p:nvPr/>
        </p:nvSpPr>
        <p:spPr>
          <a:xfrm>
            <a:off x="6557514" y="328785"/>
            <a:ext cx="3030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lt"/>
              </a:rPr>
              <a:t>START </a:t>
            </a:r>
            <a:r>
              <a:rPr lang="ko-KR" altLang="en-US" sz="1200" dirty="0">
                <a:latin typeface="+mj-lt"/>
              </a:rPr>
              <a:t>아이콘을 클릭하여 시작한다</a:t>
            </a:r>
            <a:r>
              <a:rPr lang="en-US" altLang="ko-KR" sz="1200" dirty="0">
                <a:latin typeface="+mj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+mj-lt"/>
            </a:endParaRPr>
          </a:p>
          <a:p>
            <a:endParaRPr lang="en-US" altLang="ko-KR" sz="12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작업자이름 입력</a:t>
            </a:r>
            <a:r>
              <a:rPr lang="en-US" altLang="ko-KR" sz="1200" dirty="0">
                <a:latin typeface="+mj-lt"/>
              </a:rPr>
              <a:t> </a:t>
            </a:r>
            <a:r>
              <a:rPr lang="en-US" altLang="ko-KR" sz="1200" b="1" dirty="0">
                <a:latin typeface="+mj-lt"/>
              </a:rPr>
              <a:t>( </a:t>
            </a:r>
            <a:r>
              <a:rPr lang="ko-KR" altLang="en-US" sz="1200" b="1" dirty="0">
                <a:latin typeface="+mj-lt"/>
              </a:rPr>
              <a:t>대리점 출고 및 자동 메일 기능 사용시 이름에 자동적용 잘못 적으면 큰일남</a:t>
            </a:r>
            <a:r>
              <a:rPr lang="en-US" altLang="ko-KR" sz="1200" b="1" dirty="0">
                <a:latin typeface="+mj-lt"/>
              </a:rPr>
              <a:t>!!)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24E50B-D91A-7E48-C6DA-B0563C35A58D}"/>
              </a:ext>
            </a:extLst>
          </p:cNvPr>
          <p:cNvSpPr/>
          <p:nvPr/>
        </p:nvSpPr>
        <p:spPr>
          <a:xfrm>
            <a:off x="187944" y="1015930"/>
            <a:ext cx="848376" cy="3993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20E6234-72E9-35CB-7D0A-3298B5A8C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868" y="605696"/>
            <a:ext cx="2669814" cy="101583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FEDC7B-3D0C-9AB6-F753-41E19E262743}"/>
              </a:ext>
            </a:extLst>
          </p:cNvPr>
          <p:cNvSpPr/>
          <p:nvPr/>
        </p:nvSpPr>
        <p:spPr>
          <a:xfrm>
            <a:off x="3745712" y="1015930"/>
            <a:ext cx="626236" cy="269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1A85A40-34A2-475B-165B-8351FBD44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37" y="2172916"/>
            <a:ext cx="8076356" cy="29910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885F8D-E99C-BE06-88D7-80EA6BA1EB30}"/>
              </a:ext>
            </a:extLst>
          </p:cNvPr>
          <p:cNvSpPr txBox="1"/>
          <p:nvPr/>
        </p:nvSpPr>
        <p:spPr>
          <a:xfrm>
            <a:off x="166547" y="1896006"/>
            <a:ext cx="1979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+mj-lt"/>
              </a:rPr>
              <a:t>MAIN</a:t>
            </a:r>
            <a:r>
              <a:rPr lang="ko-KR" altLang="en-US" sz="1400" b="1" dirty="0">
                <a:latin typeface="+mj-lt"/>
              </a:rPr>
              <a:t> 시트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9FAD91-4895-013D-7F67-2FB7B9E9A655}"/>
              </a:ext>
            </a:extLst>
          </p:cNvPr>
          <p:cNvSpPr/>
          <p:nvPr/>
        </p:nvSpPr>
        <p:spPr>
          <a:xfrm>
            <a:off x="517137" y="2305448"/>
            <a:ext cx="1003753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4B07E52-9FCF-E7FA-BED0-0BD8DD4ED4DD}"/>
              </a:ext>
            </a:extLst>
          </p:cNvPr>
          <p:cNvCxnSpPr>
            <a:cxnSpLocks/>
            <a:stCxn id="17" idx="1"/>
            <a:endCxn id="20" idx="0"/>
          </p:cNvCxnSpPr>
          <p:nvPr/>
        </p:nvCxnSpPr>
        <p:spPr>
          <a:xfrm flipH="1">
            <a:off x="1019014" y="1150902"/>
            <a:ext cx="2726698" cy="11545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4680DB-EE2C-E5BF-746F-F33965159161}"/>
              </a:ext>
            </a:extLst>
          </p:cNvPr>
          <p:cNvSpPr/>
          <p:nvPr/>
        </p:nvSpPr>
        <p:spPr>
          <a:xfrm>
            <a:off x="872124" y="4957880"/>
            <a:ext cx="3867515" cy="3077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A74962-EC36-1EC9-37F4-D4B4F3E0C9C8}"/>
              </a:ext>
            </a:extLst>
          </p:cNvPr>
          <p:cNvSpPr txBox="1"/>
          <p:nvPr/>
        </p:nvSpPr>
        <p:spPr>
          <a:xfrm>
            <a:off x="517137" y="5577569"/>
            <a:ext cx="303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+mj-lt"/>
              </a:rPr>
              <a:t>7</a:t>
            </a:r>
            <a:r>
              <a:rPr lang="ko-KR" altLang="en-US" sz="1200" b="1" dirty="0">
                <a:latin typeface="+mj-lt"/>
              </a:rPr>
              <a:t>개의 시트가 생성된 것을 확인</a:t>
            </a:r>
            <a:r>
              <a:rPr lang="en-US" altLang="ko-KR" sz="1200" b="1" dirty="0">
                <a:latin typeface="+mj-lt"/>
              </a:rPr>
              <a:t> </a:t>
            </a:r>
            <a:r>
              <a:rPr lang="ko-KR" altLang="en-US" sz="1200" b="1" dirty="0">
                <a:latin typeface="+mj-lt"/>
              </a:rPr>
              <a:t>가능</a:t>
            </a:r>
            <a:endParaRPr lang="en-US" altLang="ko-KR" sz="1200" dirty="0">
              <a:latin typeface="+mj-lt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B9E0F84-660B-EA8C-D92C-75CEBE710DED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2032509" y="5265657"/>
            <a:ext cx="773373" cy="31191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FF38905-8893-DE9E-35FD-A914EBA9F703}"/>
              </a:ext>
            </a:extLst>
          </p:cNvPr>
          <p:cNvSpPr/>
          <p:nvPr/>
        </p:nvSpPr>
        <p:spPr>
          <a:xfrm>
            <a:off x="2146192" y="2253223"/>
            <a:ext cx="5458568" cy="3077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4EF4AC-6906-4FFC-4995-C535433B437A}"/>
              </a:ext>
            </a:extLst>
          </p:cNvPr>
          <p:cNvSpPr txBox="1"/>
          <p:nvPr/>
        </p:nvSpPr>
        <p:spPr>
          <a:xfrm>
            <a:off x="4872890" y="1983033"/>
            <a:ext cx="303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j-lt"/>
              </a:rPr>
              <a:t>이름에 해당하는 시트로 이동하는 버튼들</a:t>
            </a:r>
            <a:endParaRPr lang="en-US" altLang="ko-KR" sz="1200" b="1" dirty="0"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A39051-F410-8C99-4E0B-6625B46E8E74}"/>
              </a:ext>
            </a:extLst>
          </p:cNvPr>
          <p:cNvSpPr txBox="1"/>
          <p:nvPr/>
        </p:nvSpPr>
        <p:spPr>
          <a:xfrm>
            <a:off x="8530436" y="1991612"/>
            <a:ext cx="3030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latin typeface="+mj-lt"/>
              </a:rPr>
              <a:t>STARTEDATE, ENDDATE, STATUS, REQ_TYPE, CASE_ID </a:t>
            </a:r>
            <a:r>
              <a:rPr lang="ko-KR" altLang="en-US" sz="1200" dirty="0">
                <a:latin typeface="+mj-lt"/>
              </a:rPr>
              <a:t>에 원하는 값을 </a:t>
            </a:r>
            <a:r>
              <a:rPr lang="ko-KR" altLang="en-US" sz="1200" b="1" dirty="0">
                <a:latin typeface="+mj-lt"/>
              </a:rPr>
              <a:t>입력</a:t>
            </a:r>
            <a:r>
              <a:rPr lang="ko-KR" altLang="en-US" sz="1200" dirty="0">
                <a:latin typeface="+mj-lt"/>
              </a:rPr>
              <a:t> 또는 </a:t>
            </a:r>
            <a:r>
              <a:rPr lang="ko-KR" altLang="en-US" sz="1200" b="1" dirty="0">
                <a:latin typeface="+mj-lt"/>
              </a:rPr>
              <a:t>선택 후                   클릭  </a:t>
            </a:r>
            <a:endParaRPr lang="en-US" altLang="ko-KR" sz="1200" b="1" dirty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endParaRPr lang="ko-KR" altLang="en-US" sz="1200" dirty="0">
              <a:latin typeface="+mj-lt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972B7714-1148-5A35-2F8E-8451E3BB9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5200" y="3091585"/>
            <a:ext cx="3378022" cy="67482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9F1A567-BCF8-7855-8723-B6424D9CC5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4448" y="2441121"/>
            <a:ext cx="857362" cy="147359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CF412B5-6912-D136-C8C4-6D4926F10DD3}"/>
              </a:ext>
            </a:extLst>
          </p:cNvPr>
          <p:cNvCxnSpPr>
            <a:cxnSpLocks/>
          </p:cNvCxnSpPr>
          <p:nvPr/>
        </p:nvCxnSpPr>
        <p:spPr>
          <a:xfrm>
            <a:off x="10045808" y="2613225"/>
            <a:ext cx="0" cy="30626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80ED2D-7F3E-D813-8201-CB7C4E3DE87E}"/>
              </a:ext>
            </a:extLst>
          </p:cNvPr>
          <p:cNvSpPr txBox="1"/>
          <p:nvPr/>
        </p:nvSpPr>
        <p:spPr>
          <a:xfrm>
            <a:off x="2278270" y="3466004"/>
            <a:ext cx="532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200" b="1" dirty="0">
                <a:latin typeface="+mj-lt"/>
              </a:rPr>
              <a:t>ML_INDEX </a:t>
            </a:r>
            <a:r>
              <a:rPr lang="en-US" altLang="ko-KR" sz="1200" dirty="0">
                <a:latin typeface="+mj-lt"/>
              </a:rPr>
              <a:t>= </a:t>
            </a:r>
            <a:r>
              <a:rPr lang="en-US" altLang="ko-KR" sz="1200" b="1" dirty="0">
                <a:latin typeface="+mj-lt"/>
              </a:rPr>
              <a:t>CASE_ID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b="1" dirty="0">
                <a:latin typeface="+mj-lt"/>
              </a:rPr>
              <a:t>LEFT_TIME</a:t>
            </a:r>
            <a:r>
              <a:rPr lang="ko-KR" altLang="en-US" sz="1200" dirty="0">
                <a:latin typeface="+mj-lt"/>
              </a:rPr>
              <a:t>은 현재시간 부터 요청시간</a:t>
            </a:r>
            <a:r>
              <a:rPr lang="en-US" altLang="ko-KR" sz="1200" dirty="0">
                <a:latin typeface="+mj-lt"/>
              </a:rPr>
              <a:t>(</a:t>
            </a:r>
            <a:r>
              <a:rPr lang="en-US" altLang="ko-KR" sz="1200" b="1" dirty="0">
                <a:latin typeface="+mj-lt"/>
              </a:rPr>
              <a:t>REQ_DATE</a:t>
            </a:r>
            <a:r>
              <a:rPr lang="en-US" altLang="ko-KR" sz="1200" dirty="0">
                <a:latin typeface="+mj-lt"/>
              </a:rPr>
              <a:t>)</a:t>
            </a:r>
            <a:r>
              <a:rPr lang="ko-KR" altLang="en-US" sz="1200" dirty="0">
                <a:latin typeface="+mj-lt"/>
              </a:rPr>
              <a:t>까지 남은 시간</a:t>
            </a:r>
            <a:endParaRPr lang="en-US" altLang="ko-KR" sz="1200" dirty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>
                <a:latin typeface="+mj-lt"/>
              </a:rPr>
              <a:t>STATUS</a:t>
            </a:r>
            <a:r>
              <a:rPr lang="ko-KR" altLang="en-US" sz="1200" dirty="0">
                <a:latin typeface="+mj-lt"/>
              </a:rPr>
              <a:t>는 </a:t>
            </a:r>
            <a:r>
              <a:rPr lang="en-US" altLang="ko-KR" sz="1200" b="1" dirty="0">
                <a:latin typeface="+mj-lt"/>
              </a:rPr>
              <a:t>requested, pick/pack, dispatched, complete </a:t>
            </a:r>
            <a:r>
              <a:rPr lang="ko-KR" altLang="en-US" sz="1200" dirty="0">
                <a:latin typeface="+mj-lt"/>
              </a:rPr>
              <a:t>총</a:t>
            </a:r>
            <a:r>
              <a:rPr lang="en-US" altLang="ko-KR" sz="1200" dirty="0">
                <a:latin typeface="+mj-lt"/>
              </a:rPr>
              <a:t>4</a:t>
            </a:r>
            <a:r>
              <a:rPr lang="ko-KR" altLang="en-US" sz="1200" dirty="0">
                <a:latin typeface="+mj-lt"/>
              </a:rPr>
              <a:t>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AC9C8D-D7C1-7D5D-B906-D95A266BD1F9}"/>
              </a:ext>
            </a:extLst>
          </p:cNvPr>
          <p:cNvSpPr txBox="1"/>
          <p:nvPr/>
        </p:nvSpPr>
        <p:spPr>
          <a:xfrm>
            <a:off x="3058014" y="4078941"/>
            <a:ext cx="3698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+mj-lt"/>
              </a:rPr>
              <a:t>Requested </a:t>
            </a:r>
            <a:r>
              <a:rPr lang="en-US" altLang="ko-KR" sz="800" dirty="0">
                <a:latin typeface="+mj-lt"/>
                <a:sym typeface="Wingdings" panose="05000000000000000000" pitchFamily="2" charset="2"/>
              </a:rPr>
              <a:t> </a:t>
            </a:r>
            <a:r>
              <a:rPr lang="ko-KR" altLang="en-US" sz="800" dirty="0">
                <a:latin typeface="+mj-lt"/>
                <a:sym typeface="Wingdings" panose="05000000000000000000" pitchFamily="2" charset="2"/>
              </a:rPr>
              <a:t>외부의 출고 및 반납 요청 접수</a:t>
            </a:r>
            <a:endParaRPr lang="en-US" altLang="ko-KR" sz="800" dirty="0">
              <a:latin typeface="+mj-lt"/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+mj-lt"/>
                <a:sym typeface="Wingdings" panose="05000000000000000000" pitchFamily="2" charset="2"/>
              </a:rPr>
              <a:t>Pick/pack  warehouse </a:t>
            </a:r>
            <a:r>
              <a:rPr lang="ko-KR" altLang="en-US" sz="800" dirty="0">
                <a:latin typeface="+mj-lt"/>
                <a:sym typeface="Wingdings" panose="05000000000000000000" pitchFamily="2" charset="2"/>
              </a:rPr>
              <a:t>작업자 요청 확인 후 </a:t>
            </a:r>
            <a:r>
              <a:rPr lang="en-US" altLang="ko-KR" sz="800" dirty="0">
                <a:latin typeface="+mj-lt"/>
                <a:sym typeface="Wingdings" panose="05000000000000000000" pitchFamily="2" charset="2"/>
              </a:rPr>
              <a:t>picking &amp; packing </a:t>
            </a:r>
            <a:r>
              <a:rPr lang="ko-KR" altLang="en-US" sz="800" dirty="0">
                <a:latin typeface="+mj-lt"/>
                <a:sym typeface="Wingdings" panose="05000000000000000000" pitchFamily="2" charset="2"/>
              </a:rPr>
              <a:t>작업 중</a:t>
            </a:r>
            <a:endParaRPr lang="en-US" altLang="ko-KR" sz="800" dirty="0">
              <a:latin typeface="+mj-lt"/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+mj-lt"/>
              </a:rPr>
              <a:t>Dispatched </a:t>
            </a:r>
            <a:r>
              <a:rPr lang="en-US" altLang="ko-KR" sz="800" dirty="0">
                <a:latin typeface="+mj-lt"/>
                <a:sym typeface="Wingdings" panose="05000000000000000000" pitchFamily="2" charset="2"/>
              </a:rPr>
              <a:t> </a:t>
            </a:r>
            <a:r>
              <a:rPr lang="ko-KR" altLang="en-US" sz="800" dirty="0">
                <a:latin typeface="+mj-lt"/>
                <a:sym typeface="Wingdings" panose="05000000000000000000" pitchFamily="2" charset="2"/>
              </a:rPr>
              <a:t>요청 품목 </a:t>
            </a:r>
            <a:r>
              <a:rPr lang="ko-KR" altLang="en-US" sz="800" dirty="0" err="1">
                <a:latin typeface="+mj-lt"/>
                <a:sym typeface="Wingdings" panose="05000000000000000000" pitchFamily="2" charset="2"/>
              </a:rPr>
              <a:t>배송팀</a:t>
            </a:r>
            <a:r>
              <a:rPr lang="ko-KR" altLang="en-US" sz="800" dirty="0">
                <a:latin typeface="+mj-lt"/>
                <a:sym typeface="Wingdings" panose="05000000000000000000" pitchFamily="2" charset="2"/>
              </a:rPr>
              <a:t> 인계</a:t>
            </a:r>
            <a:endParaRPr lang="en-US" altLang="ko-KR" sz="800" dirty="0">
              <a:latin typeface="+mj-lt"/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+mj-lt"/>
                <a:sym typeface="Wingdings" panose="05000000000000000000" pitchFamily="2" charset="2"/>
              </a:rPr>
              <a:t>Complete  </a:t>
            </a:r>
            <a:r>
              <a:rPr lang="ko-KR" altLang="en-US" sz="800" dirty="0">
                <a:latin typeface="+mj-lt"/>
                <a:sym typeface="Wingdings" panose="05000000000000000000" pitchFamily="2" charset="2"/>
              </a:rPr>
              <a:t>배송 및 반납 완료</a:t>
            </a:r>
            <a:endParaRPr lang="en-US" altLang="ko-KR" sz="800" dirty="0">
              <a:latin typeface="+mj-lt"/>
            </a:endParaRPr>
          </a:p>
        </p:txBody>
      </p:sp>
      <p:sp>
        <p:nvSpPr>
          <p:cNvPr id="48" name="화살표: 위로 굽음 47">
            <a:extLst>
              <a:ext uri="{FF2B5EF4-FFF2-40B4-BE49-F238E27FC236}">
                <a16:creationId xmlns:a16="http://schemas.microsoft.com/office/drawing/2014/main" id="{CDEC29C4-9443-B296-0F8F-80B5461BCA04}"/>
              </a:ext>
            </a:extLst>
          </p:cNvPr>
          <p:cNvSpPr/>
          <p:nvPr/>
        </p:nvSpPr>
        <p:spPr>
          <a:xfrm rot="5400000">
            <a:off x="2669560" y="4147526"/>
            <a:ext cx="350333" cy="309384"/>
          </a:xfrm>
          <a:prstGeom prst="bentUpArrow">
            <a:avLst>
              <a:gd name="adj1" fmla="val 18840"/>
              <a:gd name="adj2" fmla="val 25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69AD57-1D4E-3925-5B7D-B7FF9C7FEB96}"/>
              </a:ext>
            </a:extLst>
          </p:cNvPr>
          <p:cNvSpPr txBox="1"/>
          <p:nvPr/>
        </p:nvSpPr>
        <p:spPr>
          <a:xfrm>
            <a:off x="5254242" y="4477385"/>
            <a:ext cx="31644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00B050"/>
                </a:solidFill>
                <a:highlight>
                  <a:srgbClr val="FFFF00"/>
                </a:highlight>
                <a:latin typeface="+mj-lt"/>
              </a:rPr>
              <a:t>각 </a:t>
            </a:r>
            <a:r>
              <a:rPr lang="en-US" altLang="ko-KR" sz="1050" b="1" dirty="0">
                <a:solidFill>
                  <a:srgbClr val="00B050"/>
                </a:solidFill>
                <a:highlight>
                  <a:srgbClr val="FFFF00"/>
                </a:highlight>
                <a:latin typeface="+mj-lt"/>
              </a:rPr>
              <a:t>CASE_ID</a:t>
            </a:r>
            <a:r>
              <a:rPr lang="ko-KR" altLang="en-US" sz="1050" b="1" dirty="0">
                <a:solidFill>
                  <a:srgbClr val="00B050"/>
                </a:solidFill>
                <a:highlight>
                  <a:srgbClr val="FFFF00"/>
                </a:highlight>
                <a:latin typeface="+mj-lt"/>
              </a:rPr>
              <a:t> 에 해당하는 </a:t>
            </a:r>
            <a:r>
              <a:rPr lang="ko-KR" altLang="en-US" sz="1050" b="1" dirty="0" err="1">
                <a:solidFill>
                  <a:srgbClr val="00B050"/>
                </a:solidFill>
                <a:highlight>
                  <a:srgbClr val="FFFF00"/>
                </a:highlight>
                <a:latin typeface="+mj-lt"/>
              </a:rPr>
              <a:t>요청자</a:t>
            </a:r>
            <a:r>
              <a:rPr lang="ko-KR" altLang="en-US" sz="1050" b="1" dirty="0">
                <a:solidFill>
                  <a:srgbClr val="00B050"/>
                </a:solidFill>
                <a:highlight>
                  <a:srgbClr val="FFFF00"/>
                </a:highlight>
                <a:latin typeface="+mj-lt"/>
              </a:rPr>
              <a:t> 및 담당자는 </a:t>
            </a:r>
            <a:r>
              <a:rPr lang="en-US" altLang="ko-KR" sz="1050" b="1" dirty="0">
                <a:solidFill>
                  <a:srgbClr val="00B050"/>
                </a:solidFill>
                <a:highlight>
                  <a:srgbClr val="FFFF00"/>
                </a:highlight>
                <a:latin typeface="+mj-lt"/>
              </a:rPr>
              <a:t>STATUS </a:t>
            </a:r>
            <a:r>
              <a:rPr lang="ko-KR" altLang="en-US" sz="1050" b="1" dirty="0">
                <a:solidFill>
                  <a:srgbClr val="00B050"/>
                </a:solidFill>
                <a:highlight>
                  <a:srgbClr val="FFFF00"/>
                </a:highlight>
                <a:latin typeface="+mj-lt"/>
              </a:rPr>
              <a:t>변경을 실시간으로 전달 받을 수 있다</a:t>
            </a:r>
            <a:r>
              <a:rPr lang="en-US" altLang="ko-KR" sz="1050" b="1" dirty="0">
                <a:solidFill>
                  <a:srgbClr val="00B050"/>
                </a:solidFill>
                <a:highlight>
                  <a:srgbClr val="FFFF00"/>
                </a:highlight>
                <a:latin typeface="+mj-lt"/>
              </a:rPr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5092E64-910C-5379-54FB-BEA8E1C14310}"/>
              </a:ext>
            </a:extLst>
          </p:cNvPr>
          <p:cNvSpPr/>
          <p:nvPr/>
        </p:nvSpPr>
        <p:spPr>
          <a:xfrm>
            <a:off x="347943" y="3412328"/>
            <a:ext cx="1462569" cy="3732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F7F5714-3E9F-FDA1-3113-7AF224066AE3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H="1" flipV="1">
            <a:off x="283736" y="3668454"/>
            <a:ext cx="8246699" cy="2470013"/>
          </a:xfrm>
          <a:prstGeom prst="bentConnector3">
            <a:avLst>
              <a:gd name="adj1" fmla="val -27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B2F8959-7D3C-5D56-DD99-D1762C99B151}"/>
              </a:ext>
            </a:extLst>
          </p:cNvPr>
          <p:cNvSpPr txBox="1"/>
          <p:nvPr/>
        </p:nvSpPr>
        <p:spPr>
          <a:xfrm>
            <a:off x="4533793" y="5894122"/>
            <a:ext cx="2176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lt"/>
              </a:rPr>
              <a:t>PRINT_FORM </a:t>
            </a:r>
            <a:r>
              <a:rPr lang="ko-KR" altLang="en-US" sz="900" b="1" dirty="0">
                <a:latin typeface="+mj-lt"/>
              </a:rPr>
              <a:t>매뉴얼 작업 하기</a:t>
            </a:r>
            <a:endParaRPr lang="en-US" altLang="ko-KR" sz="900" b="1" dirty="0"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05CFFB-4770-2FAF-22F4-BEACAA353681}"/>
              </a:ext>
            </a:extLst>
          </p:cNvPr>
          <p:cNvSpPr txBox="1"/>
          <p:nvPr/>
        </p:nvSpPr>
        <p:spPr>
          <a:xfrm>
            <a:off x="4794136" y="6173425"/>
            <a:ext cx="21764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lt"/>
              </a:rPr>
              <a:t>출고</a:t>
            </a:r>
            <a:r>
              <a:rPr lang="en-US" altLang="ko-KR" sz="900" dirty="0">
                <a:latin typeface="+mj-lt"/>
              </a:rPr>
              <a:t>, </a:t>
            </a:r>
            <a:r>
              <a:rPr lang="ko-KR" altLang="en-US" sz="900" dirty="0">
                <a:latin typeface="+mj-lt"/>
              </a:rPr>
              <a:t>입고 작업</a:t>
            </a:r>
            <a:endParaRPr lang="en-US" altLang="ko-KR" sz="900" dirty="0">
              <a:latin typeface="+mj-lt"/>
            </a:endParaRPr>
          </a:p>
          <a:p>
            <a:r>
              <a:rPr lang="ko-KR" altLang="en-US" sz="900" dirty="0">
                <a:latin typeface="+mj-lt"/>
              </a:rPr>
              <a:t>대리점 출고</a:t>
            </a:r>
            <a:r>
              <a:rPr lang="en-US" altLang="ko-KR" sz="900" dirty="0">
                <a:latin typeface="+mj-lt"/>
              </a:rPr>
              <a:t>,</a:t>
            </a:r>
            <a:r>
              <a:rPr lang="ko-KR" altLang="en-US" sz="900" dirty="0">
                <a:latin typeface="+mj-lt"/>
              </a:rPr>
              <a:t> 입고</a:t>
            </a:r>
            <a:endParaRPr lang="en-US" altLang="ko-KR" sz="900" dirty="0">
              <a:latin typeface="+mj-lt"/>
            </a:endParaRPr>
          </a:p>
          <a:p>
            <a:r>
              <a:rPr lang="ko-KR" altLang="en-US" sz="900" dirty="0">
                <a:latin typeface="+mj-lt"/>
              </a:rPr>
              <a:t>해외물건 입고 검수작업</a:t>
            </a:r>
            <a:endParaRPr lang="en-US" altLang="ko-KR" sz="900" dirty="0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0FE6D6A-48BA-677F-84B4-C5AD89C54171}"/>
              </a:ext>
            </a:extLst>
          </p:cNvPr>
          <p:cNvSpPr txBox="1"/>
          <p:nvPr/>
        </p:nvSpPr>
        <p:spPr>
          <a:xfrm>
            <a:off x="6172702" y="6252304"/>
            <a:ext cx="2479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</a:rPr>
              <a:t>WMS</a:t>
            </a:r>
            <a:r>
              <a:rPr lang="ko-KR" altLang="en-US" sz="900" dirty="0">
                <a:latin typeface="+mj-lt"/>
              </a:rPr>
              <a:t>가 작동하지 않을 때 해당 버튼으로 </a:t>
            </a:r>
            <a:r>
              <a:rPr lang="en-US" altLang="ko-KR" sz="900" dirty="0">
                <a:latin typeface="+mj-lt"/>
              </a:rPr>
              <a:t>MANUAL(</a:t>
            </a:r>
            <a:r>
              <a:rPr lang="ko-KR" altLang="en-US" sz="900" dirty="0">
                <a:latin typeface="+mj-lt"/>
              </a:rPr>
              <a:t>수동</a:t>
            </a:r>
            <a:r>
              <a:rPr lang="en-US" altLang="ko-KR" sz="900" dirty="0">
                <a:latin typeface="+mj-lt"/>
              </a:rPr>
              <a:t>)</a:t>
            </a:r>
            <a:r>
              <a:rPr lang="ko-KR" altLang="en-US" sz="900" dirty="0">
                <a:latin typeface="+mj-lt"/>
              </a:rPr>
              <a:t>으로 작업할 수 있다</a:t>
            </a:r>
            <a:r>
              <a:rPr lang="en-US" altLang="ko-KR" sz="900" dirty="0">
                <a:latin typeface="+mj-lt"/>
              </a:rPr>
              <a:t>.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E1A4BBAC-ED60-D9CC-9A25-D746D138C8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0895" y="5237057"/>
            <a:ext cx="909925" cy="1275847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4DE8C432-1EC4-5411-7771-5B9DC8B0F3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5830" y="5240169"/>
            <a:ext cx="1807626" cy="653953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3459356C-C76D-5F1B-053C-54E7F98EDC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8015" y="5970592"/>
            <a:ext cx="1850830" cy="527928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CD54529-8F54-4F9C-E2BB-9C69717079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4747" y="5292462"/>
            <a:ext cx="1228953" cy="389295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4F448F5-F65C-6625-7F26-9BD8A50795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34183" y="3881475"/>
            <a:ext cx="1345225" cy="415498"/>
          </a:xfrm>
          <a:prstGeom prst="rect">
            <a:avLst/>
          </a:prstGeom>
        </p:spPr>
      </p:pic>
      <p:sp>
        <p:nvSpPr>
          <p:cNvPr id="70" name="화살표: 위로 굽음 69">
            <a:extLst>
              <a:ext uri="{FF2B5EF4-FFF2-40B4-BE49-F238E27FC236}">
                <a16:creationId xmlns:a16="http://schemas.microsoft.com/office/drawing/2014/main" id="{E2330E1D-F700-911D-7A3F-C45677A69AE0}"/>
              </a:ext>
            </a:extLst>
          </p:cNvPr>
          <p:cNvSpPr/>
          <p:nvPr/>
        </p:nvSpPr>
        <p:spPr>
          <a:xfrm rot="5400000">
            <a:off x="8060826" y="5750546"/>
            <a:ext cx="350333" cy="309384"/>
          </a:xfrm>
          <a:prstGeom prst="bentUpArrow">
            <a:avLst>
              <a:gd name="adj1" fmla="val 18840"/>
              <a:gd name="adj2" fmla="val 25000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C2161B6-FC89-B82C-D5CD-3317D7C3BE8D}"/>
              </a:ext>
            </a:extLst>
          </p:cNvPr>
          <p:cNvSpPr/>
          <p:nvPr/>
        </p:nvSpPr>
        <p:spPr>
          <a:xfrm>
            <a:off x="8727006" y="5125482"/>
            <a:ext cx="3109393" cy="1496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CF3D136D-2BA0-4A37-35C6-791939427B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50447" y="4211747"/>
            <a:ext cx="2199375" cy="690000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E6400804-D32A-897C-54DD-A476D3A456B9}"/>
              </a:ext>
            </a:extLst>
          </p:cNvPr>
          <p:cNvSpPr/>
          <p:nvPr/>
        </p:nvSpPr>
        <p:spPr>
          <a:xfrm>
            <a:off x="9574203" y="4126900"/>
            <a:ext cx="2327568" cy="85932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화살표: 위로 굽음 74">
            <a:extLst>
              <a:ext uri="{FF2B5EF4-FFF2-40B4-BE49-F238E27FC236}">
                <a16:creationId xmlns:a16="http://schemas.microsoft.com/office/drawing/2014/main" id="{DC1F0F64-F889-ED3A-247F-D187492F500F}"/>
              </a:ext>
            </a:extLst>
          </p:cNvPr>
          <p:cNvSpPr/>
          <p:nvPr/>
        </p:nvSpPr>
        <p:spPr>
          <a:xfrm rot="5400000">
            <a:off x="9135012" y="4387583"/>
            <a:ext cx="350333" cy="309384"/>
          </a:xfrm>
          <a:prstGeom prst="bentUpArrow">
            <a:avLst>
              <a:gd name="adj1" fmla="val 18840"/>
              <a:gd name="adj2" fmla="val 25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B45428C-106D-7ACB-3B4F-3BA3FB08DECF}"/>
              </a:ext>
            </a:extLst>
          </p:cNvPr>
          <p:cNvSpPr txBox="1"/>
          <p:nvPr/>
        </p:nvSpPr>
        <p:spPr>
          <a:xfrm>
            <a:off x="9697493" y="3877989"/>
            <a:ext cx="2176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lt"/>
              </a:rPr>
              <a:t>TOOL</a:t>
            </a:r>
            <a:r>
              <a:rPr lang="ko-KR" altLang="en-US" sz="900" b="1" dirty="0">
                <a:latin typeface="+mj-lt"/>
              </a:rPr>
              <a:t> 리스트 열기</a:t>
            </a:r>
            <a:endParaRPr lang="en-US" altLang="ko-KR" sz="9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568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7C98C187-DCB0-549A-FCD0-6041E3500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8" y="579118"/>
            <a:ext cx="9129082" cy="182372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B98A1D-0A07-2027-6244-A5543C386F89}"/>
              </a:ext>
            </a:extLst>
          </p:cNvPr>
          <p:cNvSpPr/>
          <p:nvPr/>
        </p:nvSpPr>
        <p:spPr>
          <a:xfrm>
            <a:off x="6184112" y="790378"/>
            <a:ext cx="1021360" cy="269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724B3F-B875-2261-AB6B-AADF575E1420}"/>
              </a:ext>
            </a:extLst>
          </p:cNvPr>
          <p:cNvSpPr/>
          <p:nvPr/>
        </p:nvSpPr>
        <p:spPr>
          <a:xfrm>
            <a:off x="429488" y="1490979"/>
            <a:ext cx="1021360" cy="167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0D0FF3-AF87-3B40-D0CA-197714A39958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450848" y="925350"/>
            <a:ext cx="4733264" cy="6535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8BF335B-D845-E624-E859-B4477849F30B}"/>
              </a:ext>
            </a:extLst>
          </p:cNvPr>
          <p:cNvSpPr txBox="1"/>
          <p:nvPr/>
        </p:nvSpPr>
        <p:spPr>
          <a:xfrm>
            <a:off x="345190" y="2505000"/>
            <a:ext cx="33817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+mj-lt"/>
              </a:rPr>
              <a:t>원하는 </a:t>
            </a:r>
            <a:r>
              <a:rPr lang="en-US" altLang="ko-KR" sz="1050" dirty="0">
                <a:latin typeface="+mj-lt"/>
              </a:rPr>
              <a:t>CASE_ID</a:t>
            </a:r>
            <a:r>
              <a:rPr lang="ko-KR" altLang="en-US" sz="1050" dirty="0">
                <a:latin typeface="+mj-lt"/>
              </a:rPr>
              <a:t>를  </a:t>
            </a:r>
            <a:r>
              <a:rPr lang="en-US" altLang="ko-KR" sz="1050" dirty="0">
                <a:latin typeface="+mj-lt"/>
              </a:rPr>
              <a:t>ML_INDEX </a:t>
            </a:r>
            <a:r>
              <a:rPr lang="ko-KR" altLang="en-US" sz="1050" dirty="0">
                <a:latin typeface="+mj-lt"/>
              </a:rPr>
              <a:t>컬럼에서 찾아 클릭 </a:t>
            </a:r>
            <a:r>
              <a:rPr lang="en-US" altLang="ko-KR" sz="1050" b="1" dirty="0">
                <a:latin typeface="+mj-lt"/>
              </a:rPr>
              <a:t>*</a:t>
            </a:r>
            <a:r>
              <a:rPr lang="ko-KR" altLang="en-US" sz="1050" b="1" dirty="0">
                <a:latin typeface="+mj-lt"/>
              </a:rPr>
              <a:t>한 개의 셀만 클릭</a:t>
            </a:r>
            <a:r>
              <a:rPr lang="en-US" altLang="ko-KR" sz="1050" b="1" dirty="0">
                <a:latin typeface="+mj-lt"/>
              </a:rPr>
              <a:t>* </a:t>
            </a:r>
            <a:r>
              <a:rPr lang="ko-KR" altLang="en-US" sz="1050" dirty="0">
                <a:latin typeface="+mj-lt"/>
              </a:rPr>
              <a:t>후</a:t>
            </a:r>
            <a:r>
              <a:rPr lang="en-US" altLang="ko-KR" sz="1050" dirty="0">
                <a:latin typeface="+mj-lt"/>
              </a:rPr>
              <a:t> </a:t>
            </a:r>
            <a:r>
              <a:rPr lang="ko-KR" altLang="en-US" sz="1050" dirty="0">
                <a:latin typeface="+mj-lt"/>
              </a:rPr>
              <a:t>오른쪽의</a:t>
            </a:r>
            <a:r>
              <a:rPr lang="en-US" altLang="ko-KR" sz="1050" dirty="0">
                <a:latin typeface="+mj-lt"/>
              </a:rPr>
              <a:t>	</a:t>
            </a:r>
            <a:r>
              <a:rPr lang="ko-KR" altLang="en-US" sz="1050" dirty="0">
                <a:latin typeface="+mj-lt"/>
              </a:rPr>
              <a:t>버튼 클릭 하면  </a:t>
            </a:r>
            <a:r>
              <a:rPr lang="en-US" altLang="ko-KR" sz="1050" dirty="0">
                <a:latin typeface="+mj-lt"/>
              </a:rPr>
              <a:t>CASE </a:t>
            </a:r>
            <a:r>
              <a:rPr lang="ko-KR" altLang="en-US" sz="1050" dirty="0">
                <a:latin typeface="+mj-lt"/>
              </a:rPr>
              <a:t>활성화 상태 진입</a:t>
            </a:r>
            <a:endParaRPr lang="en-US" altLang="ko-KR" sz="1050" dirty="0">
              <a:latin typeface="+mj-lt"/>
            </a:endParaRPr>
          </a:p>
          <a:p>
            <a:endParaRPr lang="en-US" altLang="ko-KR" sz="1050" dirty="0">
              <a:latin typeface="+mj-lt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138B82C-F10D-1865-B0AD-60648EFF9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95" y="2712365"/>
            <a:ext cx="804722" cy="15882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D0FBA7A-A0AF-A586-D758-358D3B2F2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395" y="2906560"/>
            <a:ext cx="1105590" cy="37247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B7CD6CB-1187-DDEF-ECC5-FAAE5471B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4143" y="298257"/>
            <a:ext cx="1373232" cy="1359856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C67BB4B7-D1F2-BC96-89E1-596A1D1B4B3C}"/>
              </a:ext>
            </a:extLst>
          </p:cNvPr>
          <p:cNvSpPr/>
          <p:nvPr/>
        </p:nvSpPr>
        <p:spPr>
          <a:xfrm>
            <a:off x="8019008" y="646174"/>
            <a:ext cx="1124992" cy="195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A89FA62-A16C-59B7-DE9A-64A09A01F1B6}"/>
              </a:ext>
            </a:extLst>
          </p:cNvPr>
          <p:cNvCxnSpPr>
            <a:cxnSpLocks/>
            <a:stCxn id="40" idx="3"/>
            <a:endCxn id="36" idx="1"/>
          </p:cNvCxnSpPr>
          <p:nvPr/>
        </p:nvCxnSpPr>
        <p:spPr>
          <a:xfrm>
            <a:off x="9144000" y="743711"/>
            <a:ext cx="580143" cy="2344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274AE63-CE29-ADEE-9A29-902B7A1A8F05}"/>
              </a:ext>
            </a:extLst>
          </p:cNvPr>
          <p:cNvSpPr txBox="1"/>
          <p:nvPr/>
        </p:nvSpPr>
        <p:spPr>
          <a:xfrm>
            <a:off x="9632703" y="104407"/>
            <a:ext cx="2176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</a:rPr>
              <a:t>OPEN MAIL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7CA925-B548-E105-8B69-172D2EA515F5}"/>
              </a:ext>
            </a:extLst>
          </p:cNvPr>
          <p:cNvSpPr/>
          <p:nvPr/>
        </p:nvSpPr>
        <p:spPr>
          <a:xfrm>
            <a:off x="8019009" y="853441"/>
            <a:ext cx="1131088" cy="152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81E097-7B67-938E-1F5A-ED8AD85A1E61}"/>
              </a:ext>
            </a:extLst>
          </p:cNvPr>
          <p:cNvCxnSpPr>
            <a:cxnSpLocks/>
            <a:stCxn id="51" idx="3"/>
            <a:endCxn id="56" idx="1"/>
          </p:cNvCxnSpPr>
          <p:nvPr/>
        </p:nvCxnSpPr>
        <p:spPr>
          <a:xfrm flipH="1">
            <a:off x="4152216" y="929641"/>
            <a:ext cx="4997881" cy="2696882"/>
          </a:xfrm>
          <a:prstGeom prst="bentConnector5">
            <a:avLst>
              <a:gd name="adj1" fmla="val -4574"/>
              <a:gd name="adj2" fmla="val 63781"/>
              <a:gd name="adj3" fmla="val 10457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232E34D8-0028-E65E-66BB-CED3CECB1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216" y="3001289"/>
            <a:ext cx="998405" cy="125046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531866E-DC9F-0507-3657-11BB8E51170A}"/>
              </a:ext>
            </a:extLst>
          </p:cNvPr>
          <p:cNvSpPr txBox="1"/>
          <p:nvPr/>
        </p:nvSpPr>
        <p:spPr>
          <a:xfrm>
            <a:off x="3919559" y="2422395"/>
            <a:ext cx="2176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lt"/>
              </a:rPr>
              <a:t>PRINT PICK/PACK FORM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5B794E-FD34-3869-7037-9D04F86F7348}"/>
              </a:ext>
            </a:extLst>
          </p:cNvPr>
          <p:cNvSpPr txBox="1"/>
          <p:nvPr/>
        </p:nvSpPr>
        <p:spPr>
          <a:xfrm>
            <a:off x="3945790" y="2699410"/>
            <a:ext cx="2368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lt"/>
              </a:rPr>
              <a:t>해당 요청 프린트 출력 및 </a:t>
            </a:r>
            <a:r>
              <a:rPr lang="en-US" altLang="ko-KR" sz="900" dirty="0">
                <a:latin typeface="+mj-lt"/>
              </a:rPr>
              <a:t>STATUS </a:t>
            </a:r>
            <a:r>
              <a:rPr lang="ko-KR" altLang="en-US" sz="900" dirty="0">
                <a:latin typeface="+mj-lt"/>
              </a:rPr>
              <a:t>변경</a:t>
            </a:r>
            <a:endParaRPr lang="en-US" altLang="ko-KR" sz="900" dirty="0">
              <a:latin typeface="+mj-lt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D75B736A-FB34-660E-5394-871DE3ACC01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6539" b="-15337"/>
          <a:stretch/>
        </p:blipFill>
        <p:spPr>
          <a:xfrm>
            <a:off x="7429383" y="2720584"/>
            <a:ext cx="606097" cy="202155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73784DF7-30C9-D83B-3CED-72534BD8963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2794" b="6526"/>
          <a:stretch/>
        </p:blipFill>
        <p:spPr>
          <a:xfrm>
            <a:off x="6118365" y="2740290"/>
            <a:ext cx="908437" cy="149072"/>
          </a:xfrm>
          <a:prstGeom prst="rect">
            <a:avLst/>
          </a:prstGeom>
        </p:spPr>
      </p:pic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E6D9111-9B75-23B6-C78B-83687C0111EC}"/>
              </a:ext>
            </a:extLst>
          </p:cNvPr>
          <p:cNvCxnSpPr>
            <a:cxnSpLocks/>
          </p:cNvCxnSpPr>
          <p:nvPr/>
        </p:nvCxnSpPr>
        <p:spPr>
          <a:xfrm>
            <a:off x="6997472" y="2821662"/>
            <a:ext cx="416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그림 87">
            <a:extLst>
              <a:ext uri="{FF2B5EF4-FFF2-40B4-BE49-F238E27FC236}">
                <a16:creationId xmlns:a16="http://schemas.microsoft.com/office/drawing/2014/main" id="{16613718-D219-A569-CCD7-43E878F65BD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" r="48414" b="2384"/>
          <a:stretch/>
        </p:blipFill>
        <p:spPr>
          <a:xfrm>
            <a:off x="8349073" y="2740290"/>
            <a:ext cx="727276" cy="156217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CEB4D2C8-A380-0198-228A-E3379B112735}"/>
              </a:ext>
            </a:extLst>
          </p:cNvPr>
          <p:cNvSpPr/>
          <p:nvPr/>
        </p:nvSpPr>
        <p:spPr>
          <a:xfrm>
            <a:off x="8022616" y="982296"/>
            <a:ext cx="1140122" cy="23391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화살표 연결선 51">
            <a:extLst>
              <a:ext uri="{FF2B5EF4-FFF2-40B4-BE49-F238E27FC236}">
                <a16:creationId xmlns:a16="http://schemas.microsoft.com/office/drawing/2014/main" id="{2A4F6C3B-9C5C-0D76-EE08-81BCC2F2275F}"/>
              </a:ext>
            </a:extLst>
          </p:cNvPr>
          <p:cNvCxnSpPr>
            <a:cxnSpLocks/>
            <a:stCxn id="89" idx="3"/>
            <a:endCxn id="88" idx="3"/>
          </p:cNvCxnSpPr>
          <p:nvPr/>
        </p:nvCxnSpPr>
        <p:spPr>
          <a:xfrm flipH="1">
            <a:off x="9076349" y="1099252"/>
            <a:ext cx="86389" cy="1719147"/>
          </a:xfrm>
          <a:prstGeom prst="bentConnector3">
            <a:avLst>
              <a:gd name="adj1" fmla="val -511593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EDA25F0-E354-5BE1-A108-01DAF7831C4F}"/>
              </a:ext>
            </a:extLst>
          </p:cNvPr>
          <p:cNvSpPr txBox="1"/>
          <p:nvPr/>
        </p:nvSpPr>
        <p:spPr>
          <a:xfrm>
            <a:off x="9575402" y="2191563"/>
            <a:ext cx="2176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lt"/>
              </a:rPr>
              <a:t>Dispatch Confirm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FB966CB-B359-EAE9-BECF-6FB9070A311F}"/>
              </a:ext>
            </a:extLst>
          </p:cNvPr>
          <p:cNvSpPr txBox="1"/>
          <p:nvPr/>
        </p:nvSpPr>
        <p:spPr>
          <a:xfrm>
            <a:off x="9575402" y="2402839"/>
            <a:ext cx="21764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j-lt"/>
              </a:rPr>
              <a:t>Pick/pack STATUS</a:t>
            </a:r>
            <a:r>
              <a:rPr lang="ko-KR" altLang="en-US" sz="900" dirty="0">
                <a:latin typeface="+mj-lt"/>
              </a:rPr>
              <a:t>인 케이스에만 사용 가능하며 해당 상태가 되면 배송팀에 인계가 된 상태이다</a:t>
            </a:r>
            <a:r>
              <a:rPr lang="en-US" altLang="ko-KR" sz="900" dirty="0">
                <a:latin typeface="+mj-lt"/>
              </a:rPr>
              <a:t>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CC394E-873A-B7CB-E181-797F68F535AD}"/>
              </a:ext>
            </a:extLst>
          </p:cNvPr>
          <p:cNvSpPr txBox="1"/>
          <p:nvPr/>
        </p:nvSpPr>
        <p:spPr>
          <a:xfrm>
            <a:off x="189201" y="3395691"/>
            <a:ext cx="998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lt"/>
              </a:rPr>
              <a:t>PRINT ONLY</a:t>
            </a: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A46904CE-76C4-14A4-420B-BE0CBFE42C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022" y="3382662"/>
            <a:ext cx="1158340" cy="243861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DAF19CC0-4823-C34D-5D0E-F60D8121E71D}"/>
              </a:ext>
            </a:extLst>
          </p:cNvPr>
          <p:cNvSpPr txBox="1"/>
          <p:nvPr/>
        </p:nvSpPr>
        <p:spPr>
          <a:xfrm>
            <a:off x="152740" y="3674321"/>
            <a:ext cx="22673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j-lt"/>
              </a:rPr>
              <a:t>PICK/PACK </a:t>
            </a:r>
            <a:r>
              <a:rPr lang="ko-KR" altLang="en-US" sz="900" dirty="0">
                <a:latin typeface="+mj-lt"/>
              </a:rPr>
              <a:t>이후 상태에서 </a:t>
            </a:r>
            <a:r>
              <a:rPr lang="en-US" altLang="ko-KR" sz="900" b="1" dirty="0">
                <a:latin typeface="+mj-lt"/>
              </a:rPr>
              <a:t>pick/pack form</a:t>
            </a:r>
            <a:r>
              <a:rPr lang="ko-KR" altLang="en-US" sz="900" b="1" dirty="0">
                <a:latin typeface="+mj-lt"/>
              </a:rPr>
              <a:t>을 분실</a:t>
            </a:r>
            <a:r>
              <a:rPr lang="ko-KR" altLang="en-US" sz="900" dirty="0">
                <a:latin typeface="+mj-lt"/>
              </a:rPr>
              <a:t>하거나 </a:t>
            </a:r>
            <a:r>
              <a:rPr lang="ko-KR" altLang="en-US" sz="900" b="1" dirty="0">
                <a:latin typeface="+mj-lt"/>
              </a:rPr>
              <a:t>추가로 필요</a:t>
            </a:r>
            <a:r>
              <a:rPr lang="ko-KR" altLang="en-US" sz="900" dirty="0">
                <a:latin typeface="+mj-lt"/>
              </a:rPr>
              <a:t>할 시 </a:t>
            </a:r>
            <a:r>
              <a:rPr lang="ko-KR" altLang="en-US" sz="900" b="1" dirty="0">
                <a:latin typeface="+mj-lt"/>
              </a:rPr>
              <a:t>상태 변경없이 프린트</a:t>
            </a:r>
            <a:r>
              <a:rPr lang="ko-KR" altLang="en-US" sz="900" dirty="0">
                <a:latin typeface="+mj-lt"/>
              </a:rPr>
              <a:t>만 할 수 있는 기능</a:t>
            </a:r>
            <a:endParaRPr lang="en-US" altLang="ko-KR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906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55AD5-3735-83FB-0B57-9957A0B9DEC1}"/>
              </a:ext>
            </a:extLst>
          </p:cNvPr>
          <p:cNvSpPr txBox="1"/>
          <p:nvPr/>
        </p:nvSpPr>
        <p:spPr>
          <a:xfrm>
            <a:off x="87795" y="6150061"/>
            <a:ext cx="238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j-lt"/>
              </a:rPr>
              <a:t>CYTIVA WMS GUIDENCE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A5C4DA-8172-F252-71BA-53A193ACFE14}"/>
              </a:ext>
            </a:extLst>
          </p:cNvPr>
          <p:cNvSpPr/>
          <p:nvPr/>
        </p:nvSpPr>
        <p:spPr>
          <a:xfrm>
            <a:off x="347142" y="301692"/>
            <a:ext cx="1866122" cy="373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2AB0EB-D97A-8D3F-4317-07345FC76E79}"/>
              </a:ext>
            </a:extLst>
          </p:cNvPr>
          <p:cNvSpPr/>
          <p:nvPr/>
        </p:nvSpPr>
        <p:spPr>
          <a:xfrm>
            <a:off x="2472612" y="301692"/>
            <a:ext cx="1866122" cy="3732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1283C5-D835-D069-A5CC-F65697AAFB23}"/>
              </a:ext>
            </a:extLst>
          </p:cNvPr>
          <p:cNvSpPr/>
          <p:nvPr/>
        </p:nvSpPr>
        <p:spPr>
          <a:xfrm>
            <a:off x="4598082" y="301692"/>
            <a:ext cx="1866122" cy="3732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2EC7F2-0232-C69C-1D82-642839FDA2AB}"/>
              </a:ext>
            </a:extLst>
          </p:cNvPr>
          <p:cNvSpPr/>
          <p:nvPr/>
        </p:nvSpPr>
        <p:spPr>
          <a:xfrm>
            <a:off x="6723552" y="301692"/>
            <a:ext cx="1866122" cy="3732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04E4BC-2FA3-7B3E-3043-14ED68D466DA}"/>
              </a:ext>
            </a:extLst>
          </p:cNvPr>
          <p:cNvSpPr/>
          <p:nvPr/>
        </p:nvSpPr>
        <p:spPr>
          <a:xfrm>
            <a:off x="8879502" y="301692"/>
            <a:ext cx="1866122" cy="3732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0FB592A-03A4-2A92-238B-9725F9AF376F}"/>
              </a:ext>
            </a:extLst>
          </p:cNvPr>
          <p:cNvCxnSpPr/>
          <p:nvPr/>
        </p:nvCxnSpPr>
        <p:spPr>
          <a:xfrm>
            <a:off x="1168236" y="998375"/>
            <a:ext cx="0" cy="17075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418ED9-8A3D-38A3-A702-F90336A40BDF}"/>
              </a:ext>
            </a:extLst>
          </p:cNvPr>
          <p:cNvCxnSpPr/>
          <p:nvPr/>
        </p:nvCxnSpPr>
        <p:spPr>
          <a:xfrm>
            <a:off x="1591224" y="998375"/>
            <a:ext cx="0" cy="17075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033C618-729F-8133-6A65-07A6C0109171}"/>
              </a:ext>
            </a:extLst>
          </p:cNvPr>
          <p:cNvCxnSpPr/>
          <p:nvPr/>
        </p:nvCxnSpPr>
        <p:spPr>
          <a:xfrm>
            <a:off x="2004882" y="998375"/>
            <a:ext cx="0" cy="170750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646CF2-2AF3-782D-5E6C-9C70DCE66F3A}"/>
              </a:ext>
            </a:extLst>
          </p:cNvPr>
          <p:cNvCxnSpPr/>
          <p:nvPr/>
        </p:nvCxnSpPr>
        <p:spPr>
          <a:xfrm>
            <a:off x="2455861" y="998375"/>
            <a:ext cx="0" cy="1707502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43304AF-F333-EBF7-140D-32110BBCD77A}"/>
              </a:ext>
            </a:extLst>
          </p:cNvPr>
          <p:cNvCxnSpPr/>
          <p:nvPr/>
        </p:nvCxnSpPr>
        <p:spPr>
          <a:xfrm>
            <a:off x="2962824" y="998375"/>
            <a:ext cx="0" cy="170750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78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276</Words>
  <Application>Microsoft Office PowerPoint</Application>
  <PresentationFormat>와이드스크린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병우</dc:creator>
  <cp:lastModifiedBy>윤 병우</cp:lastModifiedBy>
  <cp:revision>1</cp:revision>
  <dcterms:created xsi:type="dcterms:W3CDTF">2023-03-07T17:00:23Z</dcterms:created>
  <dcterms:modified xsi:type="dcterms:W3CDTF">2023-03-07T18:15:56Z</dcterms:modified>
</cp:coreProperties>
</file>