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4" r:id="rId6"/>
    <p:sldId id="265" r:id="rId7"/>
    <p:sldId id="268" r:id="rId8"/>
    <p:sldId id="267" r:id="rId9"/>
    <p:sldId id="269" r:id="rId10"/>
    <p:sldId id="272" r:id="rId11"/>
    <p:sldId id="271" r:id="rId12"/>
    <p:sldId id="263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66" r:id="rId24"/>
    <p:sldId id="270" r:id="rId25"/>
    <p:sldId id="25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5AD4-67EC-9D33-7D2A-FFBD5539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37765-161F-2AFC-513B-23153862A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A51CD-9D2E-C2F8-7EB6-6C01D222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1EA07-864F-E969-1664-4C6628DF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6C8D9-C641-3C5E-F8C5-65B25379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9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5B66E-0AD9-2FEB-7444-271DCE8A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3BBAD-1D51-7941-04B5-877507B08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19B5-A2A5-DC94-4470-ED4C6931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50107-C74D-5AD5-E662-F1ED0C4D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A73CF-EE86-98E4-5B28-4F6B9668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89286F-95C6-26D7-4893-8B2F561ED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42500-F360-F77A-D84A-CE4231995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045B1-111C-F461-A9A8-5DE02B78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72A08-86CF-6556-AA64-F12C8C6E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630CF-C29C-712D-CA3B-3420D429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F2716-6893-2B3B-CA55-E80BE9D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9957D-6A34-DD9A-367E-E0C42711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BEAAB-5C87-365F-A47C-C09DA953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08E30-BA26-3A87-EB97-58EA6EDA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B2399-F2AC-23A1-6E06-3923E69E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989E3-3322-9FC1-95EE-CBBD4945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B073E-DA53-A89B-D998-E7505F79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78D98-9E94-71CD-44EF-FBD91068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2E80B-AF51-C67E-42E9-D527B84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CFE6F-EDFF-9E52-FAB9-46E37142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8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33123-32EB-BCFF-8058-DD4C7E82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91267-DF38-744A-0C94-28EC7DE6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FCFDB-BB3B-11F5-3155-DEF3D46F6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7B7CB-6498-1D78-FA23-873F23D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D001F-749B-F245-7DF5-B04A4F62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AD9A0-070B-C6FF-94C7-ADA4D0B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0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9D5A-4078-373E-C702-AA9F5F85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90689-97D1-018D-631D-4691CD628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E6BB0-7ED6-3320-1084-EDC90C4F0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8A10E0-BEB2-997C-930F-C27F61C4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182BD-7AE0-B539-6F15-B4B2FE9E9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891EC5-000D-307E-2D41-8729F8AB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0F34DF-141C-19BF-B2D8-FA5C2A5C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4133B1-03A2-7FE8-BC32-B163DF98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6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4CB-3AC3-322F-5B46-E69DC099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B83CAD-2CA9-C273-E5EB-41E7CF58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7DC076-0677-A44D-BCE9-947FF3D4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70CD7-AC16-754E-D6A0-F062B4EA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A994E-0CB3-2EB3-EEEC-B5BB2383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C8A6D-AF25-8A89-37D2-59FC422A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13B8A-A16B-9FB4-2E7D-FE41F480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9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C125-DCF3-0B29-B250-B8992BA5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806D1-CF12-6077-B0B7-D0E91C2B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7D4C2B-1DFD-8D7F-9C85-3DFC33268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0A916-E36A-6389-198E-E2918717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1C92E-214B-D560-E113-81B744D5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B5644-6410-DE6F-B7DD-77C51620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AAF5-E65C-B744-71E9-CCF6A244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8FFD4-70E3-E270-88E5-DDC21F525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5B1FB-DC00-C112-29C6-6922856C3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B7FC0-8B0C-0E16-7CB1-6D54EA2E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2E957-B055-3537-680B-C8A4A766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47F2-ED2B-52F6-27BE-3B49293B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7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7C3B94-423B-3643-EB5F-44B86ABD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BD202-15D5-5E2E-BAAA-69DAA143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46663-A9C8-A097-1ADB-52668E990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2971-5FDE-4AE9-B206-C79D9C781774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C8645-ED9D-0FB0-1542-9762C3A30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E5ABC-4B03-3D5C-41F6-CF94DD8F7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7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slide" Target="slide2.xml"/><Relationship Id="rId4" Type="http://schemas.openxmlformats.org/officeDocument/2006/relationships/image" Target="../media/image18.png"/><Relationship Id="rId9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" Target="slide2.xml"/><Relationship Id="rId7" Type="http://schemas.openxmlformats.org/officeDocument/2006/relationships/image" Target="../media/image2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" Target="slide2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" Target="slide2.xml"/><Relationship Id="rId7" Type="http://schemas.openxmlformats.org/officeDocument/2006/relationships/image" Target="../media/image3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57.png"/><Relationship Id="rId4" Type="http://schemas.openxmlformats.org/officeDocument/2006/relationships/image" Target="../media/image44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3" Type="http://schemas.openxmlformats.org/officeDocument/2006/relationships/slide" Target="slide4.xml"/><Relationship Id="rId21" Type="http://schemas.openxmlformats.org/officeDocument/2006/relationships/slide" Target="slide22.xml"/><Relationship Id="rId7" Type="http://schemas.openxmlformats.org/officeDocument/2006/relationships/slide" Target="slide9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slide" Target="slide3.xml"/><Relationship Id="rId16" Type="http://schemas.openxmlformats.org/officeDocument/2006/relationships/slide" Target="slide17.xml"/><Relationship Id="rId20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7.xml"/><Relationship Id="rId15" Type="http://schemas.openxmlformats.org/officeDocument/2006/relationships/slide" Target="slide16.xml"/><Relationship Id="rId10" Type="http://schemas.openxmlformats.org/officeDocument/2006/relationships/slide" Target="slide12.xml"/><Relationship Id="rId19" Type="http://schemas.openxmlformats.org/officeDocument/2006/relationships/slide" Target="slide20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0.png"/><Relationship Id="rId9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E2531A-77D1-6388-44E3-86E1D1BF42C9}"/>
              </a:ext>
            </a:extLst>
          </p:cNvPr>
          <p:cNvSpPr txBox="1"/>
          <p:nvPr/>
        </p:nvSpPr>
        <p:spPr>
          <a:xfrm>
            <a:off x="3064173" y="3204132"/>
            <a:ext cx="6438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+mj-lt"/>
              </a:rPr>
              <a:t>GET</a:t>
            </a:r>
            <a:r>
              <a:rPr lang="ko-KR" altLang="en-US" sz="4400" b="1" dirty="0">
                <a:latin typeface="+mj-lt"/>
              </a:rPr>
              <a:t> </a:t>
            </a:r>
            <a:r>
              <a:rPr lang="en-US" altLang="ko-KR" sz="4400" b="1" dirty="0">
                <a:latin typeface="+mj-lt"/>
              </a:rPr>
              <a:t>START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B2213-EBA9-E30B-A9F3-2069A7341B4F}"/>
              </a:ext>
            </a:extLst>
          </p:cNvPr>
          <p:cNvSpPr txBox="1"/>
          <p:nvPr/>
        </p:nvSpPr>
        <p:spPr>
          <a:xfrm>
            <a:off x="7380514" y="6396335"/>
            <a:ext cx="481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</a:rPr>
              <a:t>Last modified : 2023-03-10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CB7DE-BF70-BE2A-DE14-B25A443D772B}"/>
              </a:ext>
            </a:extLst>
          </p:cNvPr>
          <p:cNvSpPr txBox="1"/>
          <p:nvPr/>
        </p:nvSpPr>
        <p:spPr>
          <a:xfrm>
            <a:off x="10204579" y="0"/>
            <a:ext cx="2002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</a:rPr>
              <a:t>By </a:t>
            </a:r>
            <a:r>
              <a:rPr lang="ko-KR" altLang="en-US" sz="1600" dirty="0">
                <a:latin typeface="+mj-lt"/>
              </a:rPr>
              <a:t>윤병우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8A1A4-D5BC-35E4-A211-B6342F2FBF0F}"/>
              </a:ext>
            </a:extLst>
          </p:cNvPr>
          <p:cNvSpPr txBox="1"/>
          <p:nvPr/>
        </p:nvSpPr>
        <p:spPr>
          <a:xfrm>
            <a:off x="2560320" y="2217519"/>
            <a:ext cx="750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+mj-lt"/>
              </a:rPr>
              <a:t>CYTIVA WMS GUIDENCE</a:t>
            </a:r>
            <a:endParaRPr lang="ko-KR" alt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393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508D77C-6351-DE62-CFDD-9DED79E6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8" y="788666"/>
            <a:ext cx="5278447" cy="2803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A8822-6AC7-470B-9504-330417A76B28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SVC_BIN </a:t>
            </a:r>
            <a:r>
              <a:rPr lang="ko-KR" altLang="en-US" dirty="0">
                <a:latin typeface="+mj-lt"/>
              </a:rPr>
              <a:t>기능설명 </a:t>
            </a:r>
            <a:r>
              <a:rPr lang="en-US" altLang="ko-KR" dirty="0">
                <a:latin typeface="+mj-lt"/>
              </a:rPr>
              <a:t>1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E6E86-C39B-C026-C5B2-E19944C2F11D}"/>
              </a:ext>
            </a:extLst>
          </p:cNvPr>
          <p:cNvSpPr txBox="1"/>
          <p:nvPr/>
        </p:nvSpPr>
        <p:spPr>
          <a:xfrm>
            <a:off x="187233" y="504745"/>
            <a:ext cx="348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SVC_BIN </a:t>
            </a:r>
            <a:r>
              <a:rPr lang="ko-KR" altLang="en-US" sz="1100" dirty="0">
                <a:latin typeface="+mj-lt"/>
              </a:rPr>
              <a:t>시트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6FC085-4130-CAEF-C2CE-202C026BD7E2}"/>
              </a:ext>
            </a:extLst>
          </p:cNvPr>
          <p:cNvSpPr/>
          <p:nvPr/>
        </p:nvSpPr>
        <p:spPr>
          <a:xfrm>
            <a:off x="187233" y="1685668"/>
            <a:ext cx="1467396" cy="1929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8F2BA-5138-BDA8-7579-2D5BD2A5429B}"/>
              </a:ext>
            </a:extLst>
          </p:cNvPr>
          <p:cNvSpPr txBox="1"/>
          <p:nvPr/>
        </p:nvSpPr>
        <p:spPr>
          <a:xfrm>
            <a:off x="459135" y="2190543"/>
            <a:ext cx="9235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SHEET TABLE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CONTENT</a:t>
            </a:r>
            <a:endParaRPr lang="ko-KR" altLang="en-US" sz="11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AD454-85ED-81C4-7C32-3CB11C965B2D}"/>
              </a:ext>
            </a:extLst>
          </p:cNvPr>
          <p:cNvSpPr txBox="1"/>
          <p:nvPr/>
        </p:nvSpPr>
        <p:spPr>
          <a:xfrm>
            <a:off x="5681272" y="107722"/>
            <a:ext cx="918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D5513-3A12-5CA1-26A8-EA331BB362D6}"/>
              </a:ext>
            </a:extLst>
          </p:cNvPr>
          <p:cNvSpPr txBox="1"/>
          <p:nvPr/>
        </p:nvSpPr>
        <p:spPr>
          <a:xfrm>
            <a:off x="5754049" y="369332"/>
            <a:ext cx="6250717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BringDATA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외부 서버의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로 부터 </a:t>
            </a:r>
            <a:r>
              <a:rPr lang="en-US" altLang="ko-KR" sz="1100" dirty="0">
                <a:latin typeface="+mj-lt"/>
              </a:rPr>
              <a:t>SVC_BIN DATA </a:t>
            </a:r>
            <a:r>
              <a:rPr lang="ko-KR" altLang="en-US" sz="1100" dirty="0">
                <a:latin typeface="+mj-lt"/>
              </a:rPr>
              <a:t>불러오기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시트의 작업의 가장 기본은 </a:t>
            </a:r>
            <a:r>
              <a:rPr lang="en-US" altLang="ko-KR" sz="1100" b="1" dirty="0" err="1">
                <a:latin typeface="+mj-lt"/>
              </a:rPr>
              <a:t>BringDATA</a:t>
            </a:r>
            <a:r>
              <a:rPr lang="ko-KR" altLang="en-US" sz="1100" dirty="0">
                <a:latin typeface="+mj-lt"/>
              </a:rPr>
              <a:t>로 부터 시작된다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ChangeMode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시트에는 두가지 모드가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CHANGE_BIN, REGIST_BIN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변경과 새로운 </a:t>
            </a:r>
            <a:r>
              <a:rPr lang="ko-KR" altLang="en-US" sz="1100" dirty="0" err="1">
                <a:latin typeface="+mj-lt"/>
              </a:rPr>
              <a:t>등록이있다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버튼을 클릭하여 모드를 변경하여 사용한다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SelectRow</a:t>
            </a:r>
            <a:r>
              <a:rPr lang="en-US" altLang="ko-KR" sz="1100" b="1" dirty="0">
                <a:latin typeface="+mj-lt"/>
              </a:rPr>
              <a:t> (CHANGE_BIN) MODE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이미 존재하는 파트의 </a:t>
            </a:r>
            <a:r>
              <a:rPr lang="en-US" altLang="ko-KR" sz="1100" dirty="0">
                <a:latin typeface="+mj-lt"/>
              </a:rPr>
              <a:t>BIN</a:t>
            </a:r>
            <a:r>
              <a:rPr lang="ko-KR" altLang="en-US" sz="1100" dirty="0">
                <a:latin typeface="+mj-lt"/>
              </a:rPr>
              <a:t>정보 변경 시 사용한다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원하는 파트를 </a:t>
            </a:r>
            <a:r>
              <a:rPr lang="ko-KR" altLang="en-US" sz="1100" dirty="0" err="1">
                <a:latin typeface="+mj-lt"/>
              </a:rPr>
              <a:t>클릭후</a:t>
            </a:r>
            <a:r>
              <a:rPr lang="ko-KR" altLang="en-US" sz="1100" dirty="0">
                <a:latin typeface="+mj-lt"/>
              </a:rPr>
              <a:t> 해당 버튼을 클릭하면 각종 정보가 표시되며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NEW_BIN</a:t>
            </a:r>
            <a:r>
              <a:rPr lang="ko-KR" altLang="en-US" sz="1100" dirty="0">
                <a:latin typeface="+mj-lt"/>
              </a:rPr>
              <a:t>에 새로운 </a:t>
            </a:r>
            <a:r>
              <a:rPr lang="en-US" altLang="ko-KR" sz="1100" dirty="0">
                <a:latin typeface="+mj-lt"/>
              </a:rPr>
              <a:t>BIN</a:t>
            </a:r>
            <a:r>
              <a:rPr lang="ko-KR" altLang="en-US" sz="1100" dirty="0">
                <a:latin typeface="+mj-lt"/>
              </a:rPr>
              <a:t>을 </a:t>
            </a:r>
            <a:r>
              <a:rPr lang="ko-KR" altLang="en-US" sz="1100" dirty="0" err="1">
                <a:latin typeface="+mj-lt"/>
              </a:rPr>
              <a:t>입력후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ChangeBIN</a:t>
            </a:r>
            <a:r>
              <a:rPr lang="ko-KR" altLang="en-US" sz="1100" dirty="0">
                <a:latin typeface="+mj-lt"/>
              </a:rPr>
              <a:t>을 클릭하면 </a:t>
            </a:r>
            <a:r>
              <a:rPr lang="en-US" altLang="ko-KR" sz="1100" dirty="0">
                <a:latin typeface="+mj-lt"/>
              </a:rPr>
              <a:t>BIN</a:t>
            </a:r>
            <a:r>
              <a:rPr lang="ko-KR" altLang="en-US" sz="1100" dirty="0">
                <a:latin typeface="+mj-lt"/>
              </a:rPr>
              <a:t>이 변경된다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ChangeBIN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b="1" dirty="0">
                <a:latin typeface="+mj-lt"/>
              </a:rPr>
              <a:t>(CHANGE_BIN) MODE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바꿔야 할 파트를 </a:t>
            </a:r>
            <a:r>
              <a:rPr lang="en-US" altLang="ko-KR" sz="1100" dirty="0" err="1">
                <a:latin typeface="+mj-lt"/>
              </a:rPr>
              <a:t>SelectRow</a:t>
            </a:r>
            <a:r>
              <a:rPr lang="ko-KR" altLang="en-US" sz="1100" dirty="0">
                <a:latin typeface="+mj-lt"/>
              </a:rPr>
              <a:t>버튼으로 활성화 후 </a:t>
            </a:r>
            <a:r>
              <a:rPr lang="en-US" altLang="ko-KR" sz="1100" dirty="0">
                <a:latin typeface="+mj-lt"/>
              </a:rPr>
              <a:t>NEW_BIN</a:t>
            </a:r>
            <a:r>
              <a:rPr lang="ko-KR" altLang="en-US" sz="1100" dirty="0">
                <a:latin typeface="+mj-lt"/>
              </a:rPr>
              <a:t>을 입력 후 해당 버튼을 클릭하여 </a:t>
            </a:r>
            <a:r>
              <a:rPr lang="en-US" altLang="ko-KR" sz="1100" dirty="0">
                <a:latin typeface="+mj-lt"/>
              </a:rPr>
              <a:t>BIN </a:t>
            </a:r>
            <a:r>
              <a:rPr lang="ko-KR" altLang="en-US" sz="1100" dirty="0">
                <a:latin typeface="+mj-lt"/>
              </a:rPr>
              <a:t>변경을 한다</a:t>
            </a:r>
            <a:r>
              <a:rPr lang="en-US" altLang="ko-KR" sz="1100" dirty="0">
                <a:latin typeface="+mj-lt"/>
              </a:rPr>
              <a:t>.</a:t>
            </a:r>
            <a:r>
              <a:rPr lang="ko-KR" altLang="en-US" sz="1100" dirty="0">
                <a:latin typeface="+mj-lt"/>
              </a:rPr>
              <a:t> 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RegistBIN</a:t>
            </a:r>
            <a:r>
              <a:rPr lang="en-US" altLang="ko-KR" sz="1100" b="1" dirty="0">
                <a:latin typeface="+mj-lt"/>
              </a:rPr>
              <a:t> (REGIST_BIN) MODE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REGIST_BIN </a:t>
            </a:r>
            <a:r>
              <a:rPr lang="ko-KR" altLang="en-US" sz="1100" dirty="0">
                <a:latin typeface="+mj-lt"/>
              </a:rPr>
              <a:t>모드 활성 화 후 각종 </a:t>
            </a:r>
            <a:r>
              <a:rPr lang="en-US" altLang="ko-KR" sz="1100" dirty="0">
                <a:latin typeface="+mj-lt"/>
              </a:rPr>
              <a:t>Form</a:t>
            </a:r>
            <a:r>
              <a:rPr lang="ko-KR" altLang="en-US" sz="1100" dirty="0">
                <a:latin typeface="+mj-lt"/>
              </a:rPr>
              <a:t>을 양식에 맞게 입력 후 해당 버튼을 누르면 새로운 </a:t>
            </a:r>
            <a:r>
              <a:rPr lang="ko-KR" altLang="en-US" sz="1100" dirty="0" err="1">
                <a:latin typeface="+mj-lt"/>
              </a:rPr>
              <a:t>파트에대한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BIN</a:t>
            </a:r>
            <a:r>
              <a:rPr lang="ko-KR" altLang="en-US" sz="1100" dirty="0">
                <a:latin typeface="+mj-lt"/>
              </a:rPr>
              <a:t>이 활성화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+mj-lt"/>
              </a:rPr>
              <a:t>이미등록된</a:t>
            </a:r>
            <a:r>
              <a:rPr lang="ko-KR" altLang="en-US" sz="1100" dirty="0">
                <a:latin typeface="+mj-lt"/>
              </a:rPr>
              <a:t> 파트는 새로운 등록이 진행 되지 않는다</a:t>
            </a:r>
            <a:r>
              <a:rPr lang="en-US" altLang="ko-KR" sz="1100" dirty="0">
                <a:latin typeface="+mj-lt"/>
              </a:rPr>
              <a:t>.</a:t>
            </a:r>
            <a:endParaRPr lang="en-US" altLang="ko-KR" sz="1100" b="1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ClearForm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각종 입력창을 비워주는 기능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모드를 초기화 할 때 사용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j-lt"/>
              </a:rPr>
              <a:t>시트보호모드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기능은 각 기능을 유지하는 기능을 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기본적으로는 </a:t>
            </a:r>
            <a:r>
              <a:rPr lang="ko-KR" altLang="en-US" sz="1100" dirty="0" err="1">
                <a:latin typeface="+mj-lt"/>
              </a:rPr>
              <a:t>해제되어있지만</a:t>
            </a:r>
            <a:r>
              <a:rPr lang="ko-KR" altLang="en-US" sz="1100" dirty="0">
                <a:latin typeface="+mj-lt"/>
              </a:rPr>
              <a:t> </a:t>
            </a:r>
            <a:r>
              <a:rPr lang="ko-KR" altLang="en-US" sz="1100" dirty="0" err="1">
                <a:latin typeface="+mj-lt"/>
              </a:rPr>
              <a:t>업무중에는</a:t>
            </a:r>
            <a:r>
              <a:rPr lang="ko-KR" altLang="en-US" sz="1100" dirty="0">
                <a:latin typeface="+mj-lt"/>
              </a:rPr>
              <a:t> 가급적 보호모드를 유지한채 사용 가능하다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기능이 활성화 된 후 </a:t>
            </a:r>
            <a:r>
              <a:rPr lang="ko-KR" altLang="en-US" sz="1100" dirty="0" err="1">
                <a:latin typeface="+mj-lt"/>
              </a:rPr>
              <a:t>다시누르면</a:t>
            </a:r>
            <a:r>
              <a:rPr lang="ko-KR" altLang="en-US" sz="1100" dirty="0">
                <a:latin typeface="+mj-lt"/>
              </a:rPr>
              <a:t> 보호모드는 해제되지만 비밀번호입력이 필요하다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RecallColumns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컬럼에 잘못된 값이 있으면 기능사용에 제약이 있다 이 때 이 버튼을 클릭하면 컬럼이 시트에 맞게 다시 적용된다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241CD7-1BA8-3021-47D6-F6DBFC7B2F3D}"/>
              </a:ext>
            </a:extLst>
          </p:cNvPr>
          <p:cNvSpPr/>
          <p:nvPr/>
        </p:nvSpPr>
        <p:spPr>
          <a:xfrm>
            <a:off x="5681272" y="107722"/>
            <a:ext cx="6323494" cy="6650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F0CBF29-7BF8-7687-08B9-F223DC51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487" y="2392796"/>
            <a:ext cx="2193519" cy="103620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0E8F14-E888-477B-62C1-6C07D5E02FFE}"/>
              </a:ext>
            </a:extLst>
          </p:cNvPr>
          <p:cNvSpPr txBox="1"/>
          <p:nvPr/>
        </p:nvSpPr>
        <p:spPr>
          <a:xfrm>
            <a:off x="2923807" y="2136113"/>
            <a:ext cx="348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REGIST_BIN </a:t>
            </a:r>
            <a:r>
              <a:rPr lang="ko-KR" altLang="en-US" sz="1100" dirty="0">
                <a:latin typeface="+mj-lt"/>
              </a:rPr>
              <a:t>모드 활성화된 상태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0EBC8-67C1-716E-7668-7DEEB5FA6C0E}"/>
              </a:ext>
            </a:extLst>
          </p:cNvPr>
          <p:cNvSpPr txBox="1"/>
          <p:nvPr/>
        </p:nvSpPr>
        <p:spPr>
          <a:xfrm>
            <a:off x="2055221" y="5228838"/>
            <a:ext cx="1619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j-lt"/>
              </a:rPr>
              <a:t>여러 기능 추가 예정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71CF64-137A-FB59-8600-4F104E81BC0B}"/>
              </a:ext>
            </a:extLst>
          </p:cNvPr>
          <p:cNvSpPr/>
          <p:nvPr/>
        </p:nvSpPr>
        <p:spPr>
          <a:xfrm>
            <a:off x="274318" y="3961437"/>
            <a:ext cx="5230115" cy="27964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hlinkClick r:id="rId4" action="ppaction://hlinksldjump"/>
            <a:extLst>
              <a:ext uri="{FF2B5EF4-FFF2-40B4-BE49-F238E27FC236}">
                <a16:creationId xmlns:a16="http://schemas.microsoft.com/office/drawing/2014/main" id="{F907FA80-1875-D371-E7A8-1E99C1367947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5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66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8732343-15AE-0130-2A8F-4CB45E34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64" y="885780"/>
            <a:ext cx="5302894" cy="2540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A8822-6AC7-470B-9504-330417A76B28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재고리스트기능설명 </a:t>
            </a:r>
            <a:r>
              <a:rPr lang="en-US" altLang="ko-KR" dirty="0">
                <a:latin typeface="+mj-lt"/>
              </a:rPr>
              <a:t>1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E6E86-C39B-C026-C5B2-E19944C2F11D}"/>
              </a:ext>
            </a:extLst>
          </p:cNvPr>
          <p:cNvSpPr txBox="1"/>
          <p:nvPr/>
        </p:nvSpPr>
        <p:spPr>
          <a:xfrm>
            <a:off x="187233" y="504745"/>
            <a:ext cx="348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재고리스트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시트 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6E29B-D166-A9CE-F151-96D23E7F8EAD}"/>
              </a:ext>
            </a:extLst>
          </p:cNvPr>
          <p:cNvSpPr txBox="1"/>
          <p:nvPr/>
        </p:nvSpPr>
        <p:spPr>
          <a:xfrm>
            <a:off x="5695847" y="482191"/>
            <a:ext cx="918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사용설명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A5A62-FC4C-3605-58F8-E0F5CB9DA5DC}"/>
              </a:ext>
            </a:extLst>
          </p:cNvPr>
          <p:cNvSpPr txBox="1"/>
          <p:nvPr/>
        </p:nvSpPr>
        <p:spPr>
          <a:xfrm>
            <a:off x="5724948" y="743801"/>
            <a:ext cx="625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시트에 </a:t>
            </a:r>
            <a:r>
              <a:rPr lang="en-US" altLang="ko-KR" sz="1100" dirty="0" err="1">
                <a:latin typeface="+mj-lt"/>
              </a:rPr>
              <a:t>Cytiva</a:t>
            </a:r>
            <a:r>
              <a:rPr lang="ko-KR" altLang="en-US" sz="1100" dirty="0">
                <a:latin typeface="+mj-lt"/>
              </a:rPr>
              <a:t>서버로 받은 </a:t>
            </a:r>
            <a:r>
              <a:rPr lang="en-US" altLang="ko-KR" sz="1100" dirty="0">
                <a:latin typeface="+mj-lt"/>
              </a:rPr>
              <a:t>part</a:t>
            </a:r>
            <a:r>
              <a:rPr lang="ko-KR" altLang="en-US" sz="1100" dirty="0">
                <a:latin typeface="+mj-lt"/>
              </a:rPr>
              <a:t>재고를 컬럼 위치에 맞게 내용을 넣고 </a:t>
            </a:r>
            <a:r>
              <a:rPr lang="en-US" altLang="ko-KR" sz="1100" dirty="0">
                <a:latin typeface="+mj-lt"/>
              </a:rPr>
              <a:t>MAIN </a:t>
            </a:r>
            <a:r>
              <a:rPr lang="ko-KR" altLang="en-US" sz="1100" dirty="0">
                <a:latin typeface="+mj-lt"/>
              </a:rPr>
              <a:t>시트에서 재고리스트 최신화 버튼을 클릭하면 </a:t>
            </a:r>
            <a:r>
              <a:rPr lang="en-US" altLang="ko-KR" sz="1100" dirty="0">
                <a:latin typeface="+mj-lt"/>
              </a:rPr>
              <a:t>Part</a:t>
            </a:r>
            <a:r>
              <a:rPr lang="ko-KR" altLang="en-US" sz="1100" dirty="0">
                <a:latin typeface="+mj-lt"/>
              </a:rPr>
              <a:t>의 재고를 최신화 할 수 있다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매일매일 정해진 시간에 해당 기능을 사용할 것 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EA717F-805F-04F4-DCD4-7210620FAF8D}"/>
              </a:ext>
            </a:extLst>
          </p:cNvPr>
          <p:cNvSpPr/>
          <p:nvPr/>
        </p:nvSpPr>
        <p:spPr>
          <a:xfrm>
            <a:off x="5681272" y="107722"/>
            <a:ext cx="6323494" cy="66425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AF46E-1F10-0937-50AC-68D84F969009}"/>
              </a:ext>
            </a:extLst>
          </p:cNvPr>
          <p:cNvSpPr txBox="1"/>
          <p:nvPr/>
        </p:nvSpPr>
        <p:spPr>
          <a:xfrm>
            <a:off x="2055221" y="5228838"/>
            <a:ext cx="1619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j-lt"/>
              </a:rPr>
              <a:t>여러 기능 추가 예정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94BB5F-23BA-2EB4-DE4F-439D4A6C89B2}"/>
              </a:ext>
            </a:extLst>
          </p:cNvPr>
          <p:cNvSpPr/>
          <p:nvPr/>
        </p:nvSpPr>
        <p:spPr>
          <a:xfrm>
            <a:off x="274318" y="3961437"/>
            <a:ext cx="5230115" cy="27964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E8F1ED86-78D4-8418-2526-7FB7DFD75958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4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851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93953E3-D363-AE68-FD9B-43A8B763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4" y="1700507"/>
            <a:ext cx="2346253" cy="86372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697707D-29CA-F2D4-4FF7-1B9DF7705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851" y="767244"/>
            <a:ext cx="2440651" cy="3257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16F5D4-800F-B969-9AC6-4102501C2404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서비스 출고하기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4A841-2CE7-0CD0-1FA0-9CECD3EA504C}"/>
              </a:ext>
            </a:extLst>
          </p:cNvPr>
          <p:cNvSpPr txBox="1"/>
          <p:nvPr/>
        </p:nvSpPr>
        <p:spPr>
          <a:xfrm>
            <a:off x="6202500" y="767244"/>
            <a:ext cx="48637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서비스 출고하기</a:t>
            </a:r>
            <a:endParaRPr lang="en-US" altLang="ko-KR" sz="1100" b="1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latin typeface="+mj-lt"/>
              </a:rPr>
              <a:t>파트 출고요청 접수가 되면 </a:t>
            </a:r>
            <a:r>
              <a:rPr lang="en-US" altLang="ko-KR" sz="1100" dirty="0">
                <a:latin typeface="+mj-lt"/>
              </a:rPr>
              <a:t>CASE</a:t>
            </a:r>
            <a:r>
              <a:rPr lang="ko-KR" altLang="en-US" sz="1100" dirty="0">
                <a:latin typeface="+mj-lt"/>
              </a:rPr>
              <a:t> 가 자동 생성되며 메일이 온다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엔지니어로부터 </a:t>
            </a:r>
            <a:r>
              <a:rPr lang="en-US" altLang="ko-KR" sz="1100" dirty="0">
                <a:latin typeface="+mj-lt"/>
              </a:rPr>
              <a:t>CASE</a:t>
            </a:r>
            <a:r>
              <a:rPr lang="ko-KR" altLang="en-US" sz="1100" dirty="0">
                <a:latin typeface="+mj-lt"/>
              </a:rPr>
              <a:t>전달 받을 수도 있음</a:t>
            </a:r>
            <a:endParaRPr lang="en-US" altLang="ko-KR" sz="1100" b="1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latin typeface="+mj-lt"/>
              </a:rPr>
              <a:t>해당 요청 선택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b="1" dirty="0">
                <a:latin typeface="+mj-lt"/>
              </a:rPr>
              <a:t>SELECT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클릭</a:t>
            </a:r>
            <a:endParaRPr lang="en-US" altLang="ko-KR" sz="1100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 b="1" dirty="0">
                <a:latin typeface="+mj-lt"/>
              </a:rPr>
              <a:t>PRINT PICK/PACK FORM </a:t>
            </a:r>
            <a:r>
              <a:rPr lang="ko-KR" altLang="en-US" sz="1100" dirty="0">
                <a:latin typeface="+mj-lt"/>
              </a:rPr>
              <a:t>클릭</a:t>
            </a:r>
            <a:endParaRPr lang="en-US" altLang="ko-KR" sz="1100" dirty="0">
              <a:latin typeface="+mj-lt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프린트폼 출력 후 </a:t>
            </a:r>
            <a:r>
              <a:rPr lang="ko-KR" altLang="en-US" sz="1100" dirty="0" err="1">
                <a:latin typeface="+mj-lt"/>
              </a:rPr>
              <a:t>피킹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&amp; </a:t>
            </a:r>
            <a:r>
              <a:rPr lang="ko-KR" altLang="en-US" sz="1100" dirty="0">
                <a:latin typeface="+mj-lt"/>
              </a:rPr>
              <a:t>패킹하기</a:t>
            </a:r>
            <a:endParaRPr lang="en-US" altLang="ko-KR" sz="1100" dirty="0">
              <a:latin typeface="+mj-lt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배송팀에 인계하기</a:t>
            </a:r>
            <a:endParaRPr lang="en-US" altLang="ko-KR" sz="1100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 b="1" dirty="0">
                <a:latin typeface="+mj-lt"/>
              </a:rPr>
              <a:t>Dispatch Confirm </a:t>
            </a:r>
            <a:r>
              <a:rPr lang="ko-KR" altLang="en-US" sz="1100" dirty="0">
                <a:latin typeface="+mj-lt"/>
              </a:rPr>
              <a:t>클릭</a:t>
            </a:r>
            <a:endParaRPr lang="en-US" altLang="ko-KR" sz="1100" dirty="0">
              <a:latin typeface="+mj-lt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배송팀에 인계 후 클릭하면 배송출발 상태로 변경되며 요청자도 이상태를 인지 할 수 있게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endParaRPr lang="en-US" altLang="ko-KR" sz="1100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100" dirty="0"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7E64863-1085-7537-C6DC-78236EC59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27" y="4342681"/>
            <a:ext cx="4461004" cy="81481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E3E467F-96F0-AACB-8AE8-388B387EE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22" y="796698"/>
            <a:ext cx="1981384" cy="70307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0DC699-C11B-DB86-9BBC-E4CC0C3490DA}"/>
              </a:ext>
            </a:extLst>
          </p:cNvPr>
          <p:cNvSpPr/>
          <p:nvPr/>
        </p:nvSpPr>
        <p:spPr>
          <a:xfrm>
            <a:off x="1125762" y="2368313"/>
            <a:ext cx="558456" cy="148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AC63BE4-6D08-AE63-4EE5-35FA3D4506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678"/>
          <a:stretch/>
        </p:blipFill>
        <p:spPr>
          <a:xfrm>
            <a:off x="378327" y="5604241"/>
            <a:ext cx="4461004" cy="27341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C7B924-5EF4-4323-9FEC-E876CF70D541}"/>
              </a:ext>
            </a:extLst>
          </p:cNvPr>
          <p:cNvSpPr/>
          <p:nvPr/>
        </p:nvSpPr>
        <p:spPr>
          <a:xfrm>
            <a:off x="3211065" y="4850703"/>
            <a:ext cx="757409" cy="322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6514C6-3DD8-5359-6739-D52B484807DC}"/>
              </a:ext>
            </a:extLst>
          </p:cNvPr>
          <p:cNvSpPr/>
          <p:nvPr/>
        </p:nvSpPr>
        <p:spPr>
          <a:xfrm>
            <a:off x="3211064" y="5620383"/>
            <a:ext cx="757409" cy="322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FBA8E-2EE8-A66C-638E-E287D1263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32" y="2830944"/>
            <a:ext cx="2346445" cy="9059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6332611-3E66-ECD4-03F7-2BCCDB409D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27" y="6337641"/>
            <a:ext cx="4553973" cy="27341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69A973-2728-8B94-C084-C32E925FA7F2}"/>
              </a:ext>
            </a:extLst>
          </p:cNvPr>
          <p:cNvSpPr/>
          <p:nvPr/>
        </p:nvSpPr>
        <p:spPr>
          <a:xfrm>
            <a:off x="3211063" y="6347322"/>
            <a:ext cx="757409" cy="250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21E276-EEDD-9F61-0FDD-570FC93E903F}"/>
              </a:ext>
            </a:extLst>
          </p:cNvPr>
          <p:cNvSpPr/>
          <p:nvPr/>
        </p:nvSpPr>
        <p:spPr>
          <a:xfrm>
            <a:off x="338224" y="795742"/>
            <a:ext cx="376476" cy="322932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69A84A-5A7D-0670-6C26-853CFCF8D68B}"/>
              </a:ext>
            </a:extLst>
          </p:cNvPr>
          <p:cNvSpPr/>
          <p:nvPr/>
        </p:nvSpPr>
        <p:spPr>
          <a:xfrm>
            <a:off x="338032" y="2228100"/>
            <a:ext cx="376476" cy="322932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37B97D-B0C6-ABB1-C9CB-9673E1E03BDC}"/>
              </a:ext>
            </a:extLst>
          </p:cNvPr>
          <p:cNvSpPr/>
          <p:nvPr/>
        </p:nvSpPr>
        <p:spPr>
          <a:xfrm>
            <a:off x="316661" y="3412777"/>
            <a:ext cx="376476" cy="322932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C67DD4-B1A8-4635-7A7C-3B03F18350D7}"/>
              </a:ext>
            </a:extLst>
          </p:cNvPr>
          <p:cNvSpPr/>
          <p:nvPr/>
        </p:nvSpPr>
        <p:spPr>
          <a:xfrm>
            <a:off x="747736" y="3551109"/>
            <a:ext cx="558456" cy="148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4DCDB0-5A6D-9AE4-3B05-27B0B45A139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589769" y="5173635"/>
            <a:ext cx="6848" cy="4467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E596B1A-1C41-0D76-016E-8113B63B1737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3589768" y="5943315"/>
            <a:ext cx="1" cy="4040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FFE8CD4-080B-FFEA-4CC9-BBD22366087E}"/>
              </a:ext>
            </a:extLst>
          </p:cNvPr>
          <p:cNvSpPr txBox="1"/>
          <p:nvPr/>
        </p:nvSpPr>
        <p:spPr>
          <a:xfrm>
            <a:off x="338032" y="4081071"/>
            <a:ext cx="209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출고 과정에 따른 상태변경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FD1BAE-FE72-F736-1F94-AEB8C00740A6}"/>
              </a:ext>
            </a:extLst>
          </p:cNvPr>
          <p:cNvSpPr txBox="1"/>
          <p:nvPr/>
        </p:nvSpPr>
        <p:spPr>
          <a:xfrm>
            <a:off x="3470474" y="516737"/>
            <a:ext cx="209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pick/pack form</a:t>
            </a:r>
            <a:endParaRPr lang="ko-KR" altLang="en-US" sz="1100" dirty="0"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3C42E8-C3B7-FB23-90F6-93D6BC13EBFC}"/>
              </a:ext>
            </a:extLst>
          </p:cNvPr>
          <p:cNvSpPr txBox="1"/>
          <p:nvPr/>
        </p:nvSpPr>
        <p:spPr>
          <a:xfrm>
            <a:off x="83462" y="468475"/>
            <a:ext cx="209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출고과정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94BB40-5E13-9E8C-6EC1-A603735B5805}"/>
              </a:ext>
            </a:extLst>
          </p:cNvPr>
          <p:cNvSpPr/>
          <p:nvPr/>
        </p:nvSpPr>
        <p:spPr>
          <a:xfrm>
            <a:off x="234285" y="710146"/>
            <a:ext cx="2656961" cy="31042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hlinkClick r:id="rId9" action="ppaction://hlinksldjump"/>
            <a:extLst>
              <a:ext uri="{FF2B5EF4-FFF2-40B4-BE49-F238E27FC236}">
                <a16:creationId xmlns:a16="http://schemas.microsoft.com/office/drawing/2014/main" id="{751569B7-6647-D951-781D-7D0A3B82B6E0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10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360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hlinkClick r:id="rId2" action="ppaction://hlinksldjump"/>
            <a:extLst>
              <a:ext uri="{FF2B5EF4-FFF2-40B4-BE49-F238E27FC236}">
                <a16:creationId xmlns:a16="http://schemas.microsoft.com/office/drawing/2014/main" id="{751569B7-6647-D951-781D-7D0A3B82B6E0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3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20305-3655-4949-DDC8-A2F63C4FD331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</a:rPr>
              <a:t>해외 품목 입고 진행하기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6F6019-D233-8B6F-25F3-69BB900C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20" y="552900"/>
            <a:ext cx="4567121" cy="1436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E3FFC-A0F2-D16C-078A-04F6A988E0F7}"/>
              </a:ext>
            </a:extLst>
          </p:cNvPr>
          <p:cNvSpPr txBox="1"/>
          <p:nvPr/>
        </p:nvSpPr>
        <p:spPr>
          <a:xfrm>
            <a:off x="269465" y="2042577"/>
            <a:ext cx="5469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입고가 되지 않은 품목 중 입고가 될 품목을 드래그 하여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b="1" dirty="0" err="1">
                <a:latin typeface="+mj-lt"/>
              </a:rPr>
              <a:t>InboundReady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6C4524-7E7F-7F75-A5AC-3D5A890E8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20" y="2356950"/>
            <a:ext cx="2363574" cy="1072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75CE11-FA74-86FF-94F9-40C06E9EC473}"/>
              </a:ext>
            </a:extLst>
          </p:cNvPr>
          <p:cNvSpPr txBox="1"/>
          <p:nvPr/>
        </p:nvSpPr>
        <p:spPr>
          <a:xfrm>
            <a:off x="2722394" y="2447797"/>
            <a:ext cx="189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>
                <a:latin typeface="+mj-lt"/>
              </a:rPr>
              <a:t>예</a:t>
            </a:r>
            <a:r>
              <a:rPr lang="en-US" altLang="ko-KR" sz="1100" dirty="0">
                <a:latin typeface="+mj-lt"/>
              </a:rPr>
              <a:t>’ </a:t>
            </a:r>
            <a:r>
              <a:rPr lang="ko-KR" altLang="en-US" sz="1100" dirty="0">
                <a:latin typeface="+mj-lt"/>
              </a:rPr>
              <a:t>클릭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8C79136-9A2F-F2B4-4B86-E2F72F437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20" y="3481763"/>
            <a:ext cx="2363574" cy="1072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8F0365-CA78-C7F5-8CC2-3EF65C2C0565}"/>
              </a:ext>
            </a:extLst>
          </p:cNvPr>
          <p:cNvSpPr txBox="1"/>
          <p:nvPr/>
        </p:nvSpPr>
        <p:spPr>
          <a:xfrm>
            <a:off x="2722394" y="3519847"/>
            <a:ext cx="19889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입고일 확인 후 맞으면 </a:t>
            </a:r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>
                <a:latin typeface="+mj-lt"/>
              </a:rPr>
              <a:t>예</a:t>
            </a:r>
            <a:r>
              <a:rPr lang="en-US" altLang="ko-KR" sz="1100" dirty="0">
                <a:latin typeface="+mj-lt"/>
              </a:rPr>
              <a:t>＇</a:t>
            </a:r>
            <a:r>
              <a:rPr lang="ko-KR" altLang="en-US" sz="1100" dirty="0">
                <a:latin typeface="+mj-lt"/>
              </a:rPr>
              <a:t>틀리면 </a:t>
            </a:r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>
                <a:latin typeface="+mj-lt"/>
              </a:rPr>
              <a:t>아니요</a:t>
            </a:r>
            <a:r>
              <a:rPr lang="en-US" altLang="ko-KR" sz="1100" dirty="0">
                <a:latin typeface="+mj-lt"/>
              </a:rPr>
              <a:t>‘ </a:t>
            </a:r>
            <a:r>
              <a:rPr lang="ko-KR" altLang="en-US" sz="1100" dirty="0">
                <a:latin typeface="+mj-lt"/>
              </a:rPr>
              <a:t>클릭하여 날짜 지정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B3E3A2-BEEF-E03B-6915-31DBD0C6ED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20" y="4644660"/>
            <a:ext cx="2630973" cy="19590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2F4E46-224F-D871-4B02-5B81BC0C4F94}"/>
              </a:ext>
            </a:extLst>
          </p:cNvPr>
          <p:cNvSpPr txBox="1"/>
          <p:nvPr/>
        </p:nvSpPr>
        <p:spPr>
          <a:xfrm>
            <a:off x="3083800" y="4758753"/>
            <a:ext cx="1988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입고 검수지 확인 후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자동 및 수동으로 출력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171541-8031-56AE-9038-96F5516D2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3487" y="552900"/>
            <a:ext cx="2372056" cy="2086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4687DE-2EE4-B3C7-29BC-18FCBBF5CF0F}"/>
              </a:ext>
            </a:extLst>
          </p:cNvPr>
          <p:cNvSpPr txBox="1"/>
          <p:nvPr/>
        </p:nvSpPr>
        <p:spPr>
          <a:xfrm>
            <a:off x="9796650" y="565869"/>
            <a:ext cx="19889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ARRIVAL_DATE</a:t>
            </a:r>
            <a:r>
              <a:rPr lang="ko-KR" altLang="en-US" sz="1100" dirty="0">
                <a:latin typeface="+mj-lt"/>
              </a:rPr>
              <a:t>가 자동으로 설정된 입고일로 변경되며</a:t>
            </a:r>
            <a:endParaRPr lang="en-US" altLang="ko-KR" sz="1100" dirty="0">
              <a:latin typeface="+mj-lt"/>
            </a:endParaRPr>
          </a:p>
          <a:p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STATE</a:t>
            </a:r>
            <a:r>
              <a:rPr lang="ko-KR" altLang="en-US" sz="1100" dirty="0">
                <a:latin typeface="+mj-lt"/>
              </a:rPr>
              <a:t>또한 검수 전이므로 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‘HOLDING’ </a:t>
            </a:r>
            <a:r>
              <a:rPr lang="ko-KR" altLang="en-US" sz="1100" dirty="0">
                <a:latin typeface="+mj-lt"/>
              </a:rPr>
              <a:t>상태가 된다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715B6E8-3629-F3BD-61E8-42F34341A2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0227" y="571007"/>
            <a:ext cx="1171739" cy="206815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56826-086B-8688-7F24-9FEFC9C3DABF}"/>
              </a:ext>
            </a:extLst>
          </p:cNvPr>
          <p:cNvSpPr/>
          <p:nvPr/>
        </p:nvSpPr>
        <p:spPr>
          <a:xfrm>
            <a:off x="463323" y="3148997"/>
            <a:ext cx="790711" cy="241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11C9F8-FB14-FEDB-C1C6-028244F46F61}"/>
              </a:ext>
            </a:extLst>
          </p:cNvPr>
          <p:cNvSpPr/>
          <p:nvPr/>
        </p:nvSpPr>
        <p:spPr>
          <a:xfrm>
            <a:off x="463323" y="4184547"/>
            <a:ext cx="1496106" cy="369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5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hlinkClick r:id="rId2" action="ppaction://hlinksldjump"/>
            <a:extLst>
              <a:ext uri="{FF2B5EF4-FFF2-40B4-BE49-F238E27FC236}">
                <a16:creationId xmlns:a16="http://schemas.microsoft.com/office/drawing/2014/main" id="{751569B7-6647-D951-781D-7D0A3B82B6E0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3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20305-3655-4949-DDC8-A2F63C4FD331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창고 입고 품목 검수하기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171541-8031-56AE-9038-96F5516D2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44" y="452401"/>
            <a:ext cx="2372056" cy="20862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4687DE-2EE4-B3C7-29BC-18FCBBF5CF0F}"/>
              </a:ext>
            </a:extLst>
          </p:cNvPr>
          <p:cNvSpPr txBox="1"/>
          <p:nvPr/>
        </p:nvSpPr>
        <p:spPr>
          <a:xfrm>
            <a:off x="3887223" y="482789"/>
            <a:ext cx="19889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입고 </a:t>
            </a:r>
            <a:r>
              <a:rPr lang="ko-KR" altLang="en-US" sz="1100" dirty="0" err="1">
                <a:latin typeface="+mj-lt"/>
              </a:rPr>
              <a:t>준비가된</a:t>
            </a:r>
            <a:r>
              <a:rPr lang="ko-KR" altLang="en-US" sz="1100" dirty="0">
                <a:latin typeface="+mj-lt"/>
              </a:rPr>
              <a:t> 상품이 실제 입고가 되면 검수를 진행 후 품목의 상태를 확인한다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endParaRPr lang="en-US" altLang="ko-KR" sz="1100" dirty="0">
              <a:latin typeface="+mj-lt"/>
            </a:endParaRPr>
          </a:p>
          <a:p>
            <a:endParaRPr lang="en-US" altLang="ko-KR" sz="1100" dirty="0">
              <a:latin typeface="+mj-lt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715B6E8-3629-F3BD-61E8-42F34341A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484" y="470508"/>
            <a:ext cx="1171739" cy="2068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39A41D-3592-904A-C584-54538799EB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071"/>
          <a:stretch/>
        </p:blipFill>
        <p:spPr>
          <a:xfrm>
            <a:off x="268744" y="2669802"/>
            <a:ext cx="2029108" cy="1697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585316-4E34-A0A7-D06C-160BACE12DD0}"/>
              </a:ext>
            </a:extLst>
          </p:cNvPr>
          <p:cNvSpPr txBox="1"/>
          <p:nvPr/>
        </p:nvSpPr>
        <p:spPr>
          <a:xfrm>
            <a:off x="2462970" y="3602342"/>
            <a:ext cx="1988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검수가 완료된 품목의 </a:t>
            </a:r>
            <a:r>
              <a:rPr lang="en-US" altLang="ko-KR" sz="1100" dirty="0">
                <a:latin typeface="+mj-lt"/>
              </a:rPr>
              <a:t>STATE </a:t>
            </a:r>
            <a:r>
              <a:rPr lang="ko-KR" altLang="en-US" sz="1100" dirty="0">
                <a:latin typeface="+mj-lt"/>
              </a:rPr>
              <a:t>컬럼만 드래그 또는 선택한 후 </a:t>
            </a:r>
            <a:r>
              <a:rPr lang="en-US" altLang="ko-KR" sz="1100" dirty="0">
                <a:latin typeface="+mj-lt"/>
              </a:rPr>
              <a:t>ONLY FOR INSPECTION</a:t>
            </a:r>
            <a:r>
              <a:rPr lang="ko-KR" altLang="en-US" sz="1100" dirty="0">
                <a:latin typeface="+mj-lt"/>
              </a:rPr>
              <a:t>의 </a:t>
            </a:r>
            <a:r>
              <a:rPr lang="en-US" altLang="ko-KR" sz="1100" b="1" dirty="0" err="1">
                <a:latin typeface="+mj-lt"/>
              </a:rPr>
              <a:t>SelectCells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버튼을 클릭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4D63B92-22EB-5469-590A-99DA9D919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230" y="4716009"/>
            <a:ext cx="3382700" cy="649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A5E2B2-F2BB-67D6-2340-472A27E06B8A}"/>
              </a:ext>
            </a:extLst>
          </p:cNvPr>
          <p:cNvSpPr txBox="1"/>
          <p:nvPr/>
        </p:nvSpPr>
        <p:spPr>
          <a:xfrm>
            <a:off x="3887222" y="1729949"/>
            <a:ext cx="1877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j-lt"/>
              </a:rPr>
              <a:t>검수시</a:t>
            </a:r>
            <a:r>
              <a:rPr lang="ko-KR" altLang="en-US" sz="1100" dirty="0">
                <a:latin typeface="+mj-lt"/>
              </a:rPr>
              <a:t> 모드는 </a:t>
            </a:r>
            <a:r>
              <a:rPr lang="en-US" altLang="ko-KR" sz="1100" dirty="0" err="1">
                <a:latin typeface="+mj-lt"/>
              </a:rPr>
              <a:t>edit_mode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 err="1">
                <a:latin typeface="+mj-lt"/>
              </a:rPr>
              <a:t>이어야하므로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b="1" dirty="0" err="1">
                <a:latin typeface="+mj-lt"/>
              </a:rPr>
              <a:t>EditMode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버튼을 클릭하여 해당 모드로 진입한다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이미 모드가 </a:t>
            </a:r>
            <a:r>
              <a:rPr lang="en-US" altLang="ko-KR" sz="1100" dirty="0" err="1">
                <a:latin typeface="+mj-lt"/>
              </a:rPr>
              <a:t>edit_mode</a:t>
            </a:r>
            <a:r>
              <a:rPr lang="ko-KR" altLang="en-US" sz="1100" dirty="0">
                <a:latin typeface="+mj-lt"/>
              </a:rPr>
              <a:t>라면 바로 진행 가능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816755-0396-77A9-C8D8-6A3DB375E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229" y="5412295"/>
            <a:ext cx="3382701" cy="57333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DC1BCA-655B-4B82-7230-1AA58094E45E}"/>
              </a:ext>
            </a:extLst>
          </p:cNvPr>
          <p:cNvSpPr/>
          <p:nvPr/>
        </p:nvSpPr>
        <p:spPr>
          <a:xfrm>
            <a:off x="2335885" y="4925932"/>
            <a:ext cx="1252045" cy="322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C75906A-BDA6-9359-2E0C-7A884BD1321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2961908" y="5248864"/>
            <a:ext cx="12137" cy="2494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714E89-64D4-FD57-CA20-32F96EE638A9}"/>
              </a:ext>
            </a:extLst>
          </p:cNvPr>
          <p:cNvSpPr/>
          <p:nvPr/>
        </p:nvSpPr>
        <p:spPr>
          <a:xfrm>
            <a:off x="2360160" y="5498338"/>
            <a:ext cx="1227770" cy="322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D633CB-1586-264D-6969-9DB58588C7AD}"/>
              </a:ext>
            </a:extLst>
          </p:cNvPr>
          <p:cNvSpPr txBox="1"/>
          <p:nvPr/>
        </p:nvSpPr>
        <p:spPr>
          <a:xfrm>
            <a:off x="205229" y="6118542"/>
            <a:ext cx="4940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lt"/>
              </a:rPr>
              <a:t>SelectCells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버튼을 클릭하면 다음과같이 </a:t>
            </a:r>
            <a:r>
              <a:rPr lang="en-US" altLang="ko-KR" sz="1100" dirty="0" err="1">
                <a:latin typeface="+mj-lt"/>
              </a:rPr>
              <a:t>Selected_Cells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에 활성화가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r>
              <a:rPr lang="ko-KR" altLang="en-US" sz="1100" dirty="0">
                <a:latin typeface="+mj-lt"/>
              </a:rPr>
              <a:t>이후 </a:t>
            </a:r>
            <a:r>
              <a:rPr lang="en-US" altLang="ko-KR" sz="1100" dirty="0">
                <a:latin typeface="+mj-lt"/>
              </a:rPr>
              <a:t>TO_STATUS</a:t>
            </a:r>
            <a:r>
              <a:rPr lang="ko-KR" altLang="en-US" sz="1100" dirty="0">
                <a:latin typeface="+mj-lt"/>
              </a:rPr>
              <a:t>에 제품의 상태에 맞는 </a:t>
            </a:r>
            <a:r>
              <a:rPr lang="en-US" altLang="ko-KR" sz="1100" dirty="0">
                <a:latin typeface="+mj-lt"/>
              </a:rPr>
              <a:t>CODE</a:t>
            </a:r>
            <a:r>
              <a:rPr lang="ko-KR" altLang="en-US" sz="1100" dirty="0">
                <a:latin typeface="+mj-lt"/>
              </a:rPr>
              <a:t>를 선택한다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4BC0FF9-1F58-3C4D-0823-E3B2CEEF6A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574766"/>
            <a:ext cx="2798365" cy="467393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743602-9223-394C-A8EE-4B66C9399102}"/>
              </a:ext>
            </a:extLst>
          </p:cNvPr>
          <p:cNvSpPr/>
          <p:nvPr/>
        </p:nvSpPr>
        <p:spPr>
          <a:xfrm>
            <a:off x="7983394" y="816456"/>
            <a:ext cx="910971" cy="225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CDD427-A8CA-6BC9-F4F5-DA7D20E7C321}"/>
              </a:ext>
            </a:extLst>
          </p:cNvPr>
          <p:cNvSpPr txBox="1"/>
          <p:nvPr/>
        </p:nvSpPr>
        <p:spPr>
          <a:xfrm>
            <a:off x="9225347" y="579689"/>
            <a:ext cx="2069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원하는 </a:t>
            </a:r>
            <a:r>
              <a:rPr lang="en-US" altLang="ko-KR" sz="1100" dirty="0">
                <a:latin typeface="+mj-lt"/>
              </a:rPr>
              <a:t>STATUS</a:t>
            </a:r>
            <a:r>
              <a:rPr lang="ko-KR" altLang="en-US" sz="1100" dirty="0">
                <a:latin typeface="+mj-lt"/>
              </a:rPr>
              <a:t>를 </a:t>
            </a:r>
            <a:r>
              <a:rPr lang="ko-KR" altLang="en-US" sz="1100" dirty="0" err="1">
                <a:latin typeface="+mj-lt"/>
              </a:rPr>
              <a:t>선택후</a:t>
            </a:r>
            <a:r>
              <a:rPr lang="ko-KR" altLang="en-US" sz="1100" dirty="0">
                <a:latin typeface="+mj-lt"/>
              </a:rPr>
              <a:t> 위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b="1" dirty="0" err="1">
                <a:latin typeface="+mj-lt"/>
              </a:rPr>
              <a:t>InspectionDone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버튼을 클릭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8D708FE-C9B5-0CB1-022F-C9E2D90999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30" y="1230536"/>
            <a:ext cx="2223949" cy="99882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0B9C04-0766-E084-0D93-C1F30B96DA99}"/>
              </a:ext>
            </a:extLst>
          </p:cNvPr>
          <p:cNvSpPr/>
          <p:nvPr/>
        </p:nvSpPr>
        <p:spPr>
          <a:xfrm>
            <a:off x="6142549" y="1909381"/>
            <a:ext cx="910971" cy="319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101C22-8B74-5184-35B5-56AF2D5CD08B}"/>
              </a:ext>
            </a:extLst>
          </p:cNvPr>
          <p:cNvSpPr txBox="1"/>
          <p:nvPr/>
        </p:nvSpPr>
        <p:spPr>
          <a:xfrm>
            <a:off x="8441681" y="1239585"/>
            <a:ext cx="2304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상태가 </a:t>
            </a:r>
            <a:r>
              <a:rPr lang="ko-KR" altLang="en-US" sz="1100" dirty="0" err="1">
                <a:latin typeface="+mj-lt"/>
              </a:rPr>
              <a:t>맞다면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>
                <a:latin typeface="+mj-lt"/>
              </a:rPr>
              <a:t>예</a:t>
            </a:r>
            <a:r>
              <a:rPr lang="en-US" altLang="ko-KR" sz="1100" dirty="0">
                <a:latin typeface="+mj-lt"/>
              </a:rPr>
              <a:t>’</a:t>
            </a:r>
            <a:r>
              <a:rPr lang="ko-KR" altLang="en-US" sz="1100" dirty="0">
                <a:latin typeface="+mj-lt"/>
              </a:rPr>
              <a:t>버튼을 클릭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E30DDC8-6A5A-94CE-D9AA-71EDEEE0B8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6909" y="4699768"/>
            <a:ext cx="5122760" cy="1425053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E6878D-6513-FE14-1942-2091CEFA45EA}"/>
              </a:ext>
            </a:extLst>
          </p:cNvPr>
          <p:cNvSpPr/>
          <p:nvPr/>
        </p:nvSpPr>
        <p:spPr>
          <a:xfrm>
            <a:off x="10491806" y="4724429"/>
            <a:ext cx="731520" cy="1456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37F91-6FB0-C293-5C33-C38FD20D772A}"/>
              </a:ext>
            </a:extLst>
          </p:cNvPr>
          <p:cNvSpPr txBox="1"/>
          <p:nvPr/>
        </p:nvSpPr>
        <p:spPr>
          <a:xfrm>
            <a:off x="6041283" y="6203180"/>
            <a:ext cx="5373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이후 상태가 내가 선택한 </a:t>
            </a:r>
            <a:r>
              <a:rPr lang="en-US" altLang="ko-KR" sz="1100" dirty="0">
                <a:latin typeface="+mj-lt"/>
              </a:rPr>
              <a:t>STAUS</a:t>
            </a:r>
            <a:r>
              <a:rPr lang="ko-KR" altLang="en-US" sz="1100" dirty="0">
                <a:latin typeface="+mj-lt"/>
              </a:rPr>
              <a:t>로 변경된 것을 확인 할 수 있다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F530E1E-6921-DA8D-FFD6-9544D540A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136" y="2596006"/>
            <a:ext cx="1456531" cy="128104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22245C1-21F8-3F99-6FFB-608FAA668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3030" y="2596006"/>
            <a:ext cx="719492" cy="1269927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394AEC-9971-58B1-6947-402EE0804EFB}"/>
              </a:ext>
            </a:extLst>
          </p:cNvPr>
          <p:cNvSpPr/>
          <p:nvPr/>
        </p:nvSpPr>
        <p:spPr>
          <a:xfrm>
            <a:off x="6064136" y="2546939"/>
            <a:ext cx="5182043" cy="1456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14C9AE2-0F7A-1C3A-62C3-725CA36C8749}"/>
              </a:ext>
            </a:extLst>
          </p:cNvPr>
          <p:cNvCxnSpPr>
            <a:cxnSpLocks/>
          </p:cNvCxnSpPr>
          <p:nvPr/>
        </p:nvCxnSpPr>
        <p:spPr>
          <a:xfrm>
            <a:off x="10832776" y="3682226"/>
            <a:ext cx="0" cy="1405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6C2BEDDC-FB24-5717-A8D9-F9C5F39DC2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0356" y="2884683"/>
            <a:ext cx="2475585" cy="6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hlinkClick r:id="rId2" action="ppaction://hlinksldjump"/>
            <a:extLst>
              <a:ext uri="{FF2B5EF4-FFF2-40B4-BE49-F238E27FC236}">
                <a16:creationId xmlns:a16="http://schemas.microsoft.com/office/drawing/2014/main" id="{751569B7-6647-D951-781D-7D0A3B82B6E0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3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20305-3655-4949-DDC8-A2F63C4FD331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j-lt"/>
              </a:rPr>
              <a:t>새로운 입고 품목 입력하기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32ED0-6389-F2AC-DCFD-793DDB77749B}"/>
              </a:ext>
            </a:extLst>
          </p:cNvPr>
          <p:cNvSpPr txBox="1"/>
          <p:nvPr/>
        </p:nvSpPr>
        <p:spPr>
          <a:xfrm>
            <a:off x="175300" y="413247"/>
            <a:ext cx="2490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lt"/>
              </a:rPr>
              <a:t>edit_mode</a:t>
            </a:r>
            <a:r>
              <a:rPr lang="ko-KR" altLang="en-US" sz="1100" dirty="0">
                <a:latin typeface="+mj-lt"/>
              </a:rPr>
              <a:t>에서 </a:t>
            </a:r>
            <a:r>
              <a:rPr lang="en-US" altLang="ko-KR" sz="1100" dirty="0">
                <a:latin typeface="+mj-lt"/>
              </a:rPr>
              <a:t>Data Input </a:t>
            </a:r>
            <a:r>
              <a:rPr lang="ko-KR" altLang="en-US" sz="1100" dirty="0">
                <a:latin typeface="+mj-lt"/>
              </a:rPr>
              <a:t>클릭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B5DB0F-6A5D-6F07-6DEE-716FE1226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6" y="681417"/>
            <a:ext cx="3284763" cy="6347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63D173-9ABD-3BAB-7225-2B767EFCF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56" y="1720459"/>
            <a:ext cx="4142019" cy="16923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585775-CFFA-50B2-FA03-62731C7F8446}"/>
              </a:ext>
            </a:extLst>
          </p:cNvPr>
          <p:cNvSpPr txBox="1"/>
          <p:nvPr/>
        </p:nvSpPr>
        <p:spPr>
          <a:xfrm>
            <a:off x="136771" y="1289572"/>
            <a:ext cx="4142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lt"/>
              </a:rPr>
              <a:t>Data_insert_mode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진입 후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시트 테이블이 전부 사라지며 데이터 입력이 가능해진다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743602-9223-394C-A8EE-4B66C9399102}"/>
              </a:ext>
            </a:extLst>
          </p:cNvPr>
          <p:cNvSpPr/>
          <p:nvPr/>
        </p:nvSpPr>
        <p:spPr>
          <a:xfrm>
            <a:off x="2207781" y="629165"/>
            <a:ext cx="48316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89A25E-F923-5854-00A4-D59467383945}"/>
              </a:ext>
            </a:extLst>
          </p:cNvPr>
          <p:cNvSpPr/>
          <p:nvPr/>
        </p:nvSpPr>
        <p:spPr>
          <a:xfrm>
            <a:off x="2207781" y="1811636"/>
            <a:ext cx="1897768" cy="312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CB9A9D-BB1F-5A1F-D2D5-3F195D155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56" y="3936783"/>
            <a:ext cx="4638557" cy="7485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F34139-A573-4D6D-EBDE-68E1DF5F5B9E}"/>
              </a:ext>
            </a:extLst>
          </p:cNvPr>
          <p:cNvSpPr txBox="1"/>
          <p:nvPr/>
        </p:nvSpPr>
        <p:spPr>
          <a:xfrm>
            <a:off x="219556" y="3429000"/>
            <a:ext cx="53452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아래와 같이 입력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AWB_NO </a:t>
            </a:r>
            <a:r>
              <a:rPr lang="ko-KR" altLang="en-US" sz="1100" dirty="0">
                <a:latin typeface="+mj-lt"/>
              </a:rPr>
              <a:t>컬럼인 </a:t>
            </a:r>
            <a:r>
              <a:rPr lang="en-US" altLang="ko-KR" sz="1100" dirty="0">
                <a:latin typeface="+mj-lt"/>
              </a:rPr>
              <a:t>‘B’</a:t>
            </a:r>
            <a:r>
              <a:rPr lang="ko-KR" altLang="en-US" sz="1100" dirty="0">
                <a:latin typeface="+mj-lt"/>
              </a:rPr>
              <a:t>컬럼에 </a:t>
            </a:r>
            <a:r>
              <a:rPr lang="ko-KR" altLang="en-US" sz="1100" dirty="0" err="1">
                <a:latin typeface="+mj-lt"/>
              </a:rPr>
              <a:t>빈값이</a:t>
            </a:r>
            <a:r>
              <a:rPr lang="ko-KR" altLang="en-US" sz="1100" dirty="0">
                <a:latin typeface="+mj-lt"/>
              </a:rPr>
              <a:t> 있으면 진행불가</a:t>
            </a:r>
            <a:r>
              <a:rPr lang="en-US" altLang="ko-KR" sz="1100" dirty="0">
                <a:latin typeface="+mj-lt"/>
              </a:rPr>
              <a:t>!!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B78322A-9BC4-B347-7B74-6A9AC8F6F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89" y="5084836"/>
            <a:ext cx="3321730" cy="7485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ED922E-3F48-B4A4-DD77-13857816A0B4}"/>
              </a:ext>
            </a:extLst>
          </p:cNvPr>
          <p:cNvSpPr txBox="1"/>
          <p:nvPr/>
        </p:nvSpPr>
        <p:spPr>
          <a:xfrm>
            <a:off x="182589" y="4823226"/>
            <a:ext cx="297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+mj-lt"/>
              </a:rPr>
              <a:t>Data_insert_mode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에서 </a:t>
            </a:r>
            <a:r>
              <a:rPr lang="en-US" altLang="ko-KR" sz="1100" dirty="0">
                <a:latin typeface="+mj-lt"/>
              </a:rPr>
              <a:t>Data Input </a:t>
            </a:r>
            <a:r>
              <a:rPr lang="ko-KR" altLang="en-US" sz="1100" dirty="0">
                <a:latin typeface="+mj-lt"/>
              </a:rPr>
              <a:t>클릭</a:t>
            </a:r>
            <a:endParaRPr lang="en-US" altLang="ko-KR" sz="1100" dirty="0"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42BB16-833F-C0DC-4551-C9F8586D8CDF}"/>
              </a:ext>
            </a:extLst>
          </p:cNvPr>
          <p:cNvSpPr/>
          <p:nvPr/>
        </p:nvSpPr>
        <p:spPr>
          <a:xfrm>
            <a:off x="2537622" y="5084836"/>
            <a:ext cx="48316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CD89B49-A91A-389A-3296-1DA4B5C543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589" y="5942884"/>
            <a:ext cx="2265314" cy="79230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3D4E36-3A77-9E4A-18F4-29F335CB1303}"/>
              </a:ext>
            </a:extLst>
          </p:cNvPr>
          <p:cNvSpPr/>
          <p:nvPr/>
        </p:nvSpPr>
        <p:spPr>
          <a:xfrm>
            <a:off x="1009268" y="6516581"/>
            <a:ext cx="483167" cy="250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7ABD46-21FA-ED1E-6EBA-AA4EC8E153BF}"/>
              </a:ext>
            </a:extLst>
          </p:cNvPr>
          <p:cNvSpPr txBox="1"/>
          <p:nvPr/>
        </p:nvSpPr>
        <p:spPr>
          <a:xfrm>
            <a:off x="2537622" y="5931419"/>
            <a:ext cx="2974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입력한 데이터가 </a:t>
            </a:r>
            <a:r>
              <a:rPr lang="ko-KR" altLang="en-US" sz="1100" dirty="0" err="1">
                <a:latin typeface="+mj-lt"/>
              </a:rPr>
              <a:t>맞다면</a:t>
            </a:r>
            <a:r>
              <a:rPr lang="ko-KR" altLang="en-US" sz="1100" dirty="0">
                <a:latin typeface="+mj-lt"/>
              </a:rPr>
              <a:t>  </a:t>
            </a:r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>
                <a:latin typeface="+mj-lt"/>
              </a:rPr>
              <a:t>예</a:t>
            </a:r>
            <a:r>
              <a:rPr lang="en-US" altLang="ko-KR" sz="1100" dirty="0">
                <a:latin typeface="+mj-lt"/>
              </a:rPr>
              <a:t>＇</a:t>
            </a:r>
            <a:r>
              <a:rPr lang="ko-KR" altLang="en-US" sz="1100" dirty="0">
                <a:latin typeface="+mj-lt"/>
              </a:rPr>
              <a:t>클릭</a:t>
            </a:r>
            <a:endParaRPr lang="en-US" altLang="ko-KR" sz="1100" dirty="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706BEC-6504-5C2A-06B2-81F298A53D02}"/>
              </a:ext>
            </a:extLst>
          </p:cNvPr>
          <p:cNvSpPr txBox="1"/>
          <p:nvPr/>
        </p:nvSpPr>
        <p:spPr>
          <a:xfrm>
            <a:off x="5276788" y="522949"/>
            <a:ext cx="6695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아래와 같이 </a:t>
            </a:r>
            <a:r>
              <a:rPr lang="en-US" altLang="ko-KR" sz="1100" dirty="0">
                <a:latin typeface="+mj-lt"/>
              </a:rPr>
              <a:t>SI_INDEX</a:t>
            </a:r>
            <a:r>
              <a:rPr lang="ko-KR" altLang="en-US" sz="1100" dirty="0">
                <a:latin typeface="+mj-lt"/>
              </a:rPr>
              <a:t>도 새로 부여되고 </a:t>
            </a:r>
            <a:r>
              <a:rPr lang="en-US" altLang="ko-KR" sz="1100" dirty="0">
                <a:latin typeface="+mj-lt"/>
              </a:rPr>
              <a:t>SHIPMENT_INFORMATION DB</a:t>
            </a:r>
            <a:r>
              <a:rPr lang="ko-KR" altLang="en-US" sz="1100" dirty="0">
                <a:latin typeface="+mj-lt"/>
              </a:rPr>
              <a:t>에 적용된 것을 확인 할 수 있다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48785A-90A4-AE61-F71B-D4CD749633B5}"/>
              </a:ext>
            </a:extLst>
          </p:cNvPr>
          <p:cNvSpPr txBox="1"/>
          <p:nvPr/>
        </p:nvSpPr>
        <p:spPr>
          <a:xfrm>
            <a:off x="5301785" y="747667"/>
            <a:ext cx="3215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+mj-lt"/>
              </a:rPr>
              <a:t>STATE</a:t>
            </a:r>
            <a:r>
              <a:rPr lang="ko-KR" altLang="en-US" sz="1100" b="1" dirty="0">
                <a:latin typeface="+mj-lt"/>
              </a:rPr>
              <a:t>는 </a:t>
            </a:r>
            <a:r>
              <a:rPr lang="en-US" altLang="ko-KR" sz="1100" b="1" dirty="0">
                <a:latin typeface="+mj-lt"/>
              </a:rPr>
              <a:t>SCHEDULED</a:t>
            </a:r>
            <a:r>
              <a:rPr lang="ko-KR" altLang="en-US" sz="1100" b="1" dirty="0">
                <a:latin typeface="+mj-lt"/>
              </a:rPr>
              <a:t>가 </a:t>
            </a:r>
            <a:r>
              <a:rPr lang="en-US" altLang="ko-KR" sz="1100" b="1" dirty="0">
                <a:latin typeface="+mj-lt"/>
              </a:rPr>
              <a:t>Default</a:t>
            </a:r>
            <a:r>
              <a:rPr lang="ko-KR" altLang="en-US" sz="1100" b="1" dirty="0">
                <a:latin typeface="+mj-lt"/>
              </a:rPr>
              <a:t>값이다</a:t>
            </a:r>
            <a:r>
              <a:rPr lang="en-US" altLang="ko-KR" sz="1100" b="1" dirty="0">
                <a:latin typeface="+mj-lt"/>
              </a:rPr>
              <a:t>.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D2DCE11-91A1-2F4A-D0E6-5126C06ED218}"/>
              </a:ext>
            </a:extLst>
          </p:cNvPr>
          <p:cNvGrpSpPr/>
          <p:nvPr/>
        </p:nvGrpSpPr>
        <p:grpSpPr>
          <a:xfrm>
            <a:off x="5330431" y="1009277"/>
            <a:ext cx="5999326" cy="1320383"/>
            <a:chOff x="5206583" y="1197250"/>
            <a:chExt cx="5999326" cy="1320383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1FFA2DF-4B7E-29AF-987D-D81DDC5AE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58860"/>
            <a:stretch/>
          </p:blipFill>
          <p:spPr>
            <a:xfrm>
              <a:off x="5206583" y="1197250"/>
              <a:ext cx="3496165" cy="132038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5E77D4A7-A5E7-5410-1EB9-117B6BFBD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0213"/>
            <a:stretch/>
          </p:blipFill>
          <p:spPr>
            <a:xfrm>
              <a:off x="8674574" y="1197250"/>
              <a:ext cx="2531335" cy="1320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33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B20305-3655-4949-DDC8-A2F63C4FD331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j-lt"/>
              </a:rPr>
              <a:t>SO</a:t>
            </a:r>
            <a:r>
              <a:rPr lang="ko-KR" altLang="en-US" sz="1800" dirty="0">
                <a:latin typeface="+mj-lt"/>
              </a:rPr>
              <a:t>출고하기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826D4D-ED68-A8BB-5079-65CB378C7B7E}"/>
              </a:ext>
            </a:extLst>
          </p:cNvPr>
          <p:cNvGrpSpPr/>
          <p:nvPr/>
        </p:nvGrpSpPr>
        <p:grpSpPr>
          <a:xfrm>
            <a:off x="304800" y="1156486"/>
            <a:ext cx="3321730" cy="767444"/>
            <a:chOff x="6664277" y="4530814"/>
            <a:chExt cx="3321730" cy="7674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E95F73-E855-6061-4C95-13E06721F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4277" y="4550568"/>
              <a:ext cx="3321730" cy="747690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6743602-9223-394C-A8EE-4B66C9399102}"/>
                </a:ext>
              </a:extLst>
            </p:cNvPr>
            <p:cNvSpPr/>
            <p:nvPr/>
          </p:nvSpPr>
          <p:spPr>
            <a:xfrm>
              <a:off x="7198982" y="4530814"/>
              <a:ext cx="483167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D8F59A7-DF52-2B27-15CC-70CAB81C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95352"/>
            <a:ext cx="4895124" cy="1093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A7BB2-5CC3-F4BC-4E74-7CF2D6E5C6EA}"/>
              </a:ext>
            </a:extLst>
          </p:cNvPr>
          <p:cNvSpPr txBox="1"/>
          <p:nvPr/>
        </p:nvSpPr>
        <p:spPr>
          <a:xfrm>
            <a:off x="242284" y="700507"/>
            <a:ext cx="3742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‘</a:t>
            </a:r>
            <a:r>
              <a:rPr lang="en-US" altLang="ko-KR" sz="1100" dirty="0" err="1">
                <a:latin typeface="+mj-lt"/>
              </a:rPr>
              <a:t>waiting_for_out</a:t>
            </a:r>
            <a:r>
              <a:rPr lang="en-US" altLang="ko-KR" sz="1100" dirty="0">
                <a:latin typeface="+mj-lt"/>
              </a:rPr>
              <a:t>’ </a:t>
            </a:r>
            <a:r>
              <a:rPr lang="ko-KR" altLang="en-US" sz="1100" dirty="0">
                <a:latin typeface="+mj-lt"/>
              </a:rPr>
              <a:t>모드에서 </a:t>
            </a:r>
            <a:r>
              <a:rPr lang="ko-KR" altLang="en-US" sz="1100" dirty="0" err="1">
                <a:latin typeface="+mj-lt"/>
              </a:rPr>
              <a:t>출고원하는</a:t>
            </a:r>
            <a:r>
              <a:rPr lang="ko-KR" altLang="en-US" sz="1100" dirty="0">
                <a:latin typeface="+mj-lt"/>
              </a:rPr>
              <a:t> 품목 드래그 후 </a:t>
            </a:r>
            <a:r>
              <a:rPr lang="en-US" altLang="ko-KR" sz="1100" b="1" dirty="0" err="1">
                <a:latin typeface="+mj-lt"/>
              </a:rPr>
              <a:t>ShipReady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버튼클릭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504A7A-11EA-44DB-6C9D-DCAB0B00EC47}"/>
              </a:ext>
            </a:extLst>
          </p:cNvPr>
          <p:cNvSpPr/>
          <p:nvPr/>
        </p:nvSpPr>
        <p:spPr>
          <a:xfrm>
            <a:off x="965779" y="2595352"/>
            <a:ext cx="483167" cy="652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C4D06-1E29-A32A-3EE5-1E8D91E5E417}"/>
              </a:ext>
            </a:extLst>
          </p:cNvPr>
          <p:cNvSpPr txBox="1"/>
          <p:nvPr/>
        </p:nvSpPr>
        <p:spPr>
          <a:xfrm>
            <a:off x="242284" y="2022226"/>
            <a:ext cx="4051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드래그 한 품목은 활성화되며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각 </a:t>
            </a:r>
            <a:r>
              <a:rPr lang="en-US" altLang="ko-KR" sz="1100" dirty="0">
                <a:latin typeface="+mj-lt"/>
              </a:rPr>
              <a:t>from</a:t>
            </a:r>
            <a:r>
              <a:rPr lang="ko-KR" altLang="en-US" sz="1100" dirty="0">
                <a:latin typeface="+mj-lt"/>
              </a:rPr>
              <a:t>의 양식에 맞게 내용을 적어 </a:t>
            </a:r>
            <a:r>
              <a:rPr lang="en-US" altLang="ko-KR" sz="1100" b="1" dirty="0" err="1">
                <a:latin typeface="+mj-lt"/>
              </a:rPr>
              <a:t>ShipReady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938DC-E145-226B-12C3-70EA05AFDD8F}"/>
              </a:ext>
            </a:extLst>
          </p:cNvPr>
          <p:cNvSpPr txBox="1"/>
          <p:nvPr/>
        </p:nvSpPr>
        <p:spPr>
          <a:xfrm>
            <a:off x="5831455" y="290929"/>
            <a:ext cx="22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로컬품목 있는 경우</a:t>
            </a:r>
            <a:endParaRPr lang="en-US" altLang="ko-KR" sz="1600" b="1" dirty="0">
              <a:latin typeface="+mj-lt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5F3A257-9BED-20B6-830A-2DC64A06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74693"/>
            <a:ext cx="2029097" cy="107147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B97B3F-100A-B5A9-2F78-E78FC86FC6E1}"/>
              </a:ext>
            </a:extLst>
          </p:cNvPr>
          <p:cNvSpPr/>
          <p:nvPr/>
        </p:nvSpPr>
        <p:spPr>
          <a:xfrm>
            <a:off x="1448946" y="3862415"/>
            <a:ext cx="1041705" cy="1096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840135-C8AE-2565-2297-BEFCA31F6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014" y="5067312"/>
            <a:ext cx="2918927" cy="12288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591381-6144-4D7E-BDCD-131CD333C151}"/>
              </a:ext>
            </a:extLst>
          </p:cNvPr>
          <p:cNvSpPr txBox="1"/>
          <p:nvPr/>
        </p:nvSpPr>
        <p:spPr>
          <a:xfrm>
            <a:off x="242284" y="5144624"/>
            <a:ext cx="2248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>
                <a:latin typeface="+mj-lt"/>
              </a:rPr>
              <a:t>로컬 품목 있는 경우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+mj-lt"/>
              </a:rPr>
              <a:t>로컬 품목 없는 경우</a:t>
            </a:r>
            <a:endParaRPr lang="en-US" altLang="ko-KR" sz="1100" dirty="0">
              <a:latin typeface="+mj-lt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E832B6-BA53-DB20-412A-2B00DA3B44D5}"/>
              </a:ext>
            </a:extLst>
          </p:cNvPr>
          <p:cNvSpPr/>
          <p:nvPr/>
        </p:nvSpPr>
        <p:spPr>
          <a:xfrm>
            <a:off x="515885" y="5067312"/>
            <a:ext cx="1426126" cy="3732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8D4150C-6180-3CC8-D4F6-53C400F69218}"/>
              </a:ext>
            </a:extLst>
          </p:cNvPr>
          <p:cNvSpPr/>
          <p:nvPr/>
        </p:nvSpPr>
        <p:spPr>
          <a:xfrm>
            <a:off x="515885" y="5564263"/>
            <a:ext cx="1426126" cy="3732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1809D0-C76F-CC92-E55E-A786EEEF71BE}"/>
              </a:ext>
            </a:extLst>
          </p:cNvPr>
          <p:cNvSpPr/>
          <p:nvPr/>
        </p:nvSpPr>
        <p:spPr>
          <a:xfrm>
            <a:off x="2226756" y="5954784"/>
            <a:ext cx="811453" cy="2953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9486CB-4F69-9055-DF17-FD3C5F39DF35}"/>
              </a:ext>
            </a:extLst>
          </p:cNvPr>
          <p:cNvSpPr/>
          <p:nvPr/>
        </p:nvSpPr>
        <p:spPr>
          <a:xfrm>
            <a:off x="3116767" y="5952679"/>
            <a:ext cx="811452" cy="2953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73E7355-2A70-25EC-CDC2-F1CC82828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790" y="831966"/>
            <a:ext cx="6374443" cy="2472598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F23918A5-2989-72BD-0F49-E800FD451273}"/>
              </a:ext>
            </a:extLst>
          </p:cNvPr>
          <p:cNvSpPr/>
          <p:nvPr/>
        </p:nvSpPr>
        <p:spPr>
          <a:xfrm>
            <a:off x="5752008" y="1736098"/>
            <a:ext cx="5743306" cy="15684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589A5-E96A-B4E0-A135-4EC6CC6CDA16}"/>
              </a:ext>
            </a:extLst>
          </p:cNvPr>
          <p:cNvSpPr txBox="1"/>
          <p:nvPr/>
        </p:nvSpPr>
        <p:spPr>
          <a:xfrm>
            <a:off x="5831455" y="1852821"/>
            <a:ext cx="3824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latin typeface="+mj-lt"/>
              </a:rPr>
              <a:t>LOCAL_LIST </a:t>
            </a:r>
            <a:r>
              <a:rPr lang="ko-KR" altLang="en-US" sz="1100" dirty="0">
                <a:latin typeface="+mj-lt"/>
              </a:rPr>
              <a:t>시트로 자동이동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+mj-lt"/>
              </a:rPr>
              <a:t>원하는 품목 드래그 후 위의 </a:t>
            </a:r>
            <a:r>
              <a:rPr lang="en-US" altLang="ko-KR" sz="1100" b="1" dirty="0" err="1">
                <a:latin typeface="+mj-lt"/>
              </a:rPr>
              <a:t>ConfirmLocal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버튼클릭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>
                <a:latin typeface="+mj-lt"/>
              </a:rPr>
              <a:t>LocalCheck</a:t>
            </a:r>
            <a:r>
              <a:rPr lang="ko-KR" altLang="en-US" sz="1100" dirty="0">
                <a:latin typeface="+mj-lt"/>
              </a:rPr>
              <a:t>창에서 맞으면 </a:t>
            </a:r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>
                <a:latin typeface="+mj-lt"/>
              </a:rPr>
              <a:t>예</a:t>
            </a:r>
            <a:r>
              <a:rPr lang="en-US" altLang="ko-KR" sz="1100" dirty="0">
                <a:latin typeface="+mj-lt"/>
              </a:rPr>
              <a:t>’</a:t>
            </a:r>
            <a:r>
              <a:rPr lang="ko-KR" altLang="en-US" sz="1100" dirty="0">
                <a:latin typeface="+mj-lt"/>
              </a:rPr>
              <a:t>클릭하면 </a:t>
            </a:r>
            <a:r>
              <a:rPr lang="en-US" altLang="ko-KR" sz="1100" dirty="0">
                <a:latin typeface="+mj-lt"/>
              </a:rPr>
              <a:t>SI</a:t>
            </a:r>
            <a:r>
              <a:rPr lang="ko-KR" altLang="en-US" sz="1100" dirty="0">
                <a:latin typeface="+mj-lt"/>
              </a:rPr>
              <a:t>시트로 다시 이동 후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+mj-lt"/>
              </a:rPr>
              <a:t>오른쪽과 같이 </a:t>
            </a:r>
            <a:r>
              <a:rPr lang="en-US" altLang="ko-KR" sz="1100" dirty="0">
                <a:latin typeface="+mj-lt"/>
              </a:rPr>
              <a:t>Form </a:t>
            </a:r>
            <a:r>
              <a:rPr lang="ko-KR" altLang="en-US" sz="1100" dirty="0">
                <a:latin typeface="+mj-lt"/>
              </a:rPr>
              <a:t>확인 가능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+mj-lt"/>
              </a:rPr>
              <a:t>Mode</a:t>
            </a:r>
            <a:r>
              <a:rPr lang="ko-KR" altLang="en-US" sz="1100" dirty="0">
                <a:latin typeface="+mj-lt"/>
              </a:rPr>
              <a:t>도 </a:t>
            </a:r>
            <a:r>
              <a:rPr lang="en-US" altLang="ko-KR" sz="1100" dirty="0" err="1">
                <a:latin typeface="+mj-lt"/>
              </a:rPr>
              <a:t>ship_is_ready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 err="1">
                <a:latin typeface="+mj-lt"/>
              </a:rPr>
              <a:t>상태가된다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06BE6B-1F10-244D-BA35-F6BD718005FE}"/>
              </a:ext>
            </a:extLst>
          </p:cNvPr>
          <p:cNvSpPr/>
          <p:nvPr/>
        </p:nvSpPr>
        <p:spPr>
          <a:xfrm>
            <a:off x="8939532" y="915950"/>
            <a:ext cx="483167" cy="327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D98FC46-49C0-5ED7-272A-1F39037E5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4170" y="2390108"/>
            <a:ext cx="1529507" cy="80286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753AE3C-5346-F2D7-7EC9-D0880CFC8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8344" y="2390108"/>
            <a:ext cx="1601163" cy="80286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1FDDCB2-3939-385D-D4A5-0D1BD8863FFC}"/>
              </a:ext>
            </a:extLst>
          </p:cNvPr>
          <p:cNvSpPr txBox="1"/>
          <p:nvPr/>
        </p:nvSpPr>
        <p:spPr>
          <a:xfrm>
            <a:off x="5831454" y="3433518"/>
            <a:ext cx="22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로컬품목 없는 경우</a:t>
            </a:r>
            <a:endParaRPr lang="en-US" altLang="ko-KR" sz="1600" b="1" dirty="0">
              <a:latin typeface="+mj-lt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E07053B-DDFF-6AFC-9F83-7888405E17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4423" y="3473261"/>
            <a:ext cx="1526893" cy="80286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8BBFCD4-5481-D512-26C7-8DAD484B50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8597" y="3473261"/>
            <a:ext cx="1601163" cy="80286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71EE37C-0965-1E0F-6FFC-410D868F4853}"/>
              </a:ext>
            </a:extLst>
          </p:cNvPr>
          <p:cNvSpPr txBox="1"/>
          <p:nvPr/>
        </p:nvSpPr>
        <p:spPr>
          <a:xfrm>
            <a:off x="5447208" y="3772072"/>
            <a:ext cx="3824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latin typeface="+mj-lt"/>
              </a:rPr>
              <a:t>L/C_</a:t>
            </a:r>
            <a:r>
              <a:rPr lang="ko-KR" altLang="en-US" sz="1100" dirty="0" err="1">
                <a:latin typeface="+mj-lt"/>
              </a:rPr>
              <a:t>출고행번호</a:t>
            </a:r>
            <a:r>
              <a:rPr lang="ko-KR" altLang="en-US" sz="1100" dirty="0">
                <a:latin typeface="+mj-lt"/>
              </a:rPr>
              <a:t> 는 자동으로 </a:t>
            </a:r>
            <a:r>
              <a:rPr lang="en-US" altLang="ko-KR" sz="1100" dirty="0" err="1">
                <a:latin typeface="+mj-lt"/>
              </a:rPr>
              <a:t>no_loacl</a:t>
            </a:r>
            <a:r>
              <a:rPr lang="ko-KR" altLang="en-US" sz="1100" dirty="0">
                <a:latin typeface="+mj-lt"/>
              </a:rPr>
              <a:t>로 변경 후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>
                <a:latin typeface="+mj-lt"/>
              </a:rPr>
              <a:t>Ship_is_ready</a:t>
            </a:r>
            <a:r>
              <a:rPr lang="ko-KR" altLang="en-US" sz="1100" dirty="0">
                <a:latin typeface="+mj-lt"/>
              </a:rPr>
              <a:t> 상태로 변경</a:t>
            </a:r>
            <a:endParaRPr lang="en-US" altLang="ko-KR" sz="1100" dirty="0">
              <a:latin typeface="+mj-lt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4869BE8-4C98-3A72-AEED-F4EBDE034234}"/>
              </a:ext>
            </a:extLst>
          </p:cNvPr>
          <p:cNvGrpSpPr/>
          <p:nvPr/>
        </p:nvGrpSpPr>
        <p:grpSpPr>
          <a:xfrm>
            <a:off x="5495674" y="5094230"/>
            <a:ext cx="4369173" cy="929497"/>
            <a:chOff x="5599171" y="4493693"/>
            <a:chExt cx="4369173" cy="929497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A305AB0-4C93-0FB6-4BF9-A32071705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5455" r="58552"/>
            <a:stretch/>
          </p:blipFill>
          <p:spPr>
            <a:xfrm>
              <a:off x="5599171" y="4493693"/>
              <a:ext cx="2785000" cy="929497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B980C44-77CF-35E4-167B-681DA545E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84119"/>
            <a:stretch/>
          </p:blipFill>
          <p:spPr>
            <a:xfrm>
              <a:off x="8266809" y="4493693"/>
              <a:ext cx="1701535" cy="925646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EC1219A-A925-66FF-2BA3-426893DD8F78}"/>
              </a:ext>
            </a:extLst>
          </p:cNvPr>
          <p:cNvSpPr txBox="1"/>
          <p:nvPr/>
        </p:nvSpPr>
        <p:spPr>
          <a:xfrm>
            <a:off x="5447208" y="6080764"/>
            <a:ext cx="4051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위와 같이 </a:t>
            </a:r>
            <a:r>
              <a:rPr lang="en-US" altLang="ko-KR" sz="1100" dirty="0">
                <a:latin typeface="+mj-lt"/>
              </a:rPr>
              <a:t>SHIP_DATE </a:t>
            </a:r>
            <a:r>
              <a:rPr lang="ko-KR" altLang="en-US" sz="1100" dirty="0">
                <a:latin typeface="+mj-lt"/>
              </a:rPr>
              <a:t>가 업데이트 되며 </a:t>
            </a:r>
            <a:r>
              <a:rPr lang="en-US" altLang="ko-KR" sz="1100" dirty="0">
                <a:latin typeface="+mj-lt"/>
              </a:rPr>
              <a:t>COMMNETS</a:t>
            </a:r>
            <a:r>
              <a:rPr lang="ko-KR" altLang="en-US" sz="1100" dirty="0">
                <a:latin typeface="+mj-lt"/>
              </a:rPr>
              <a:t>에는 내가 선택한 배송방법이 들어가게 된다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577E1D-6F1F-911B-B7A9-38F3EF4C19B5}"/>
              </a:ext>
            </a:extLst>
          </p:cNvPr>
          <p:cNvSpPr/>
          <p:nvPr/>
        </p:nvSpPr>
        <p:spPr>
          <a:xfrm>
            <a:off x="5447207" y="290929"/>
            <a:ext cx="6630929" cy="31130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2B7C8FE-FE40-51E5-5503-DD44B3C990A8}"/>
              </a:ext>
            </a:extLst>
          </p:cNvPr>
          <p:cNvSpPr/>
          <p:nvPr/>
        </p:nvSpPr>
        <p:spPr>
          <a:xfrm>
            <a:off x="5447207" y="3404479"/>
            <a:ext cx="6630928" cy="111448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D92EDB9-D80E-6AF7-DF9D-B3D72A28CF3A}"/>
              </a:ext>
            </a:extLst>
          </p:cNvPr>
          <p:cNvCxnSpPr>
            <a:cxnSpLocks/>
            <a:stCxn id="69" idx="1"/>
            <a:endCxn id="34" idx="2"/>
          </p:cNvCxnSpPr>
          <p:nvPr/>
        </p:nvCxnSpPr>
        <p:spPr>
          <a:xfrm rot="10800000" flipV="1">
            <a:off x="2632483" y="1847438"/>
            <a:ext cx="2814724" cy="4402744"/>
          </a:xfrm>
          <a:prstGeom prst="bentConnector4">
            <a:avLst>
              <a:gd name="adj1" fmla="val 5975"/>
              <a:gd name="adj2" fmla="val 105192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직선 화살표 연결선 70">
            <a:extLst>
              <a:ext uri="{FF2B5EF4-FFF2-40B4-BE49-F238E27FC236}">
                <a16:creationId xmlns:a16="http://schemas.microsoft.com/office/drawing/2014/main" id="{2C035AC7-20C1-44E4-19C7-9D473C75BB42}"/>
              </a:ext>
            </a:extLst>
          </p:cNvPr>
          <p:cNvCxnSpPr>
            <a:cxnSpLocks/>
            <a:stCxn id="70" idx="1"/>
            <a:endCxn id="39" idx="0"/>
          </p:cNvCxnSpPr>
          <p:nvPr/>
        </p:nvCxnSpPr>
        <p:spPr>
          <a:xfrm rot="10800000" flipV="1">
            <a:off x="3522493" y="3961719"/>
            <a:ext cx="1924714" cy="1990960"/>
          </a:xfrm>
          <a:prstGeom prst="bentConnector2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493E928-C539-4B76-483D-19513876F78A}"/>
              </a:ext>
            </a:extLst>
          </p:cNvPr>
          <p:cNvCxnSpPr>
            <a:cxnSpLocks/>
          </p:cNvCxnSpPr>
          <p:nvPr/>
        </p:nvCxnSpPr>
        <p:spPr>
          <a:xfrm flipH="1">
            <a:off x="10101944" y="4819867"/>
            <a:ext cx="785058" cy="723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4222151-744A-DF5D-2F6B-73511A543D88}"/>
              </a:ext>
            </a:extLst>
          </p:cNvPr>
          <p:cNvSpPr txBox="1"/>
          <p:nvPr/>
        </p:nvSpPr>
        <p:spPr>
          <a:xfrm>
            <a:off x="5931490" y="4748960"/>
            <a:ext cx="22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출고완료 </a:t>
            </a:r>
            <a:endParaRPr lang="en-US" altLang="ko-KR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49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54CCE3-F71D-08DC-9C91-BAC69DD1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82" y="3866273"/>
            <a:ext cx="2029097" cy="10798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B20305-3655-4949-DDC8-A2F63C4FD331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j-lt"/>
              </a:rPr>
              <a:t>SO</a:t>
            </a:r>
            <a:r>
              <a:rPr lang="ko-KR" altLang="en-US" sz="1800" dirty="0">
                <a:latin typeface="+mj-lt"/>
              </a:rPr>
              <a:t>출고하기 </a:t>
            </a:r>
            <a:r>
              <a:rPr lang="en-US" altLang="ko-KR" sz="18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택배 출고</a:t>
            </a:r>
            <a:endParaRPr lang="ko-KR" altLang="en-US" sz="1800" dirty="0">
              <a:latin typeface="+mj-lt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1826D4D-ED68-A8BB-5079-65CB378C7B7E}"/>
              </a:ext>
            </a:extLst>
          </p:cNvPr>
          <p:cNvGrpSpPr/>
          <p:nvPr/>
        </p:nvGrpSpPr>
        <p:grpSpPr>
          <a:xfrm>
            <a:off x="304800" y="1156486"/>
            <a:ext cx="3321730" cy="767444"/>
            <a:chOff x="6664277" y="4530814"/>
            <a:chExt cx="3321730" cy="7674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E95F73-E855-6061-4C95-13E06721F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4277" y="4550568"/>
              <a:ext cx="3321730" cy="747690"/>
            </a:xfrm>
            <a:prstGeom prst="rect">
              <a:avLst/>
            </a:prstGeom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6743602-9223-394C-A8EE-4B66C9399102}"/>
                </a:ext>
              </a:extLst>
            </p:cNvPr>
            <p:cNvSpPr/>
            <p:nvPr/>
          </p:nvSpPr>
          <p:spPr>
            <a:xfrm>
              <a:off x="7198982" y="4530814"/>
              <a:ext cx="483167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D8F59A7-DF52-2B27-15CC-70CAB81C4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595352"/>
            <a:ext cx="4895124" cy="1093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A7BB2-5CC3-F4BC-4E74-7CF2D6E5C6EA}"/>
              </a:ext>
            </a:extLst>
          </p:cNvPr>
          <p:cNvSpPr txBox="1"/>
          <p:nvPr/>
        </p:nvSpPr>
        <p:spPr>
          <a:xfrm>
            <a:off x="242284" y="700507"/>
            <a:ext cx="3742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‘</a:t>
            </a:r>
            <a:r>
              <a:rPr lang="en-US" altLang="ko-KR" sz="1100" dirty="0" err="1">
                <a:latin typeface="+mj-lt"/>
              </a:rPr>
              <a:t>waiting_for_out</a:t>
            </a:r>
            <a:r>
              <a:rPr lang="en-US" altLang="ko-KR" sz="1100" dirty="0">
                <a:latin typeface="+mj-lt"/>
              </a:rPr>
              <a:t>’ </a:t>
            </a:r>
            <a:r>
              <a:rPr lang="ko-KR" altLang="en-US" sz="1100" dirty="0">
                <a:latin typeface="+mj-lt"/>
              </a:rPr>
              <a:t>모드에서 </a:t>
            </a:r>
            <a:r>
              <a:rPr lang="ko-KR" altLang="en-US" sz="1100" dirty="0" err="1">
                <a:latin typeface="+mj-lt"/>
              </a:rPr>
              <a:t>출고원하는</a:t>
            </a:r>
            <a:r>
              <a:rPr lang="ko-KR" altLang="en-US" sz="1100" dirty="0">
                <a:latin typeface="+mj-lt"/>
              </a:rPr>
              <a:t> 품목 드래그 후 </a:t>
            </a:r>
            <a:r>
              <a:rPr lang="en-US" altLang="ko-KR" sz="1100" b="1" dirty="0" err="1">
                <a:latin typeface="+mj-lt"/>
              </a:rPr>
              <a:t>ShipReady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버튼클릭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504A7A-11EA-44DB-6C9D-DCAB0B00EC47}"/>
              </a:ext>
            </a:extLst>
          </p:cNvPr>
          <p:cNvSpPr/>
          <p:nvPr/>
        </p:nvSpPr>
        <p:spPr>
          <a:xfrm>
            <a:off x="965779" y="2595352"/>
            <a:ext cx="483167" cy="652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C4D06-1E29-A32A-3EE5-1E8D91E5E417}"/>
              </a:ext>
            </a:extLst>
          </p:cNvPr>
          <p:cNvSpPr txBox="1"/>
          <p:nvPr/>
        </p:nvSpPr>
        <p:spPr>
          <a:xfrm>
            <a:off x="242284" y="2022226"/>
            <a:ext cx="4051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드래그 한 품목은 활성화되며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각 </a:t>
            </a:r>
            <a:r>
              <a:rPr lang="en-US" altLang="ko-KR" sz="1100" dirty="0">
                <a:latin typeface="+mj-lt"/>
              </a:rPr>
              <a:t>from</a:t>
            </a:r>
            <a:r>
              <a:rPr lang="ko-KR" altLang="en-US" sz="1100" dirty="0">
                <a:latin typeface="+mj-lt"/>
              </a:rPr>
              <a:t>의 양식에 맞게 내용을 적어 </a:t>
            </a:r>
            <a:r>
              <a:rPr lang="en-US" altLang="ko-KR" sz="1100" b="1" dirty="0" err="1">
                <a:latin typeface="+mj-lt"/>
              </a:rPr>
              <a:t>ShipReady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</a:t>
            </a:r>
            <a:endParaRPr lang="en-US" altLang="ko-KR" sz="1100" dirty="0"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B97B3F-100A-B5A9-2F78-E78FC86FC6E1}"/>
              </a:ext>
            </a:extLst>
          </p:cNvPr>
          <p:cNvSpPr/>
          <p:nvPr/>
        </p:nvSpPr>
        <p:spPr>
          <a:xfrm>
            <a:off x="1448946" y="3862415"/>
            <a:ext cx="1041705" cy="1096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840135-C8AE-2565-2297-BEFCA31F6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7014" y="5067312"/>
            <a:ext cx="2918927" cy="12288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591381-6144-4D7E-BDCD-131CD333C151}"/>
              </a:ext>
            </a:extLst>
          </p:cNvPr>
          <p:cNvSpPr txBox="1"/>
          <p:nvPr/>
        </p:nvSpPr>
        <p:spPr>
          <a:xfrm>
            <a:off x="242284" y="5144624"/>
            <a:ext cx="22483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택배 출고의 경우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로컬 출고가 불가함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Local Check</a:t>
            </a:r>
            <a:r>
              <a:rPr lang="ko-KR" altLang="en-US" sz="1100" dirty="0">
                <a:latin typeface="+mj-lt"/>
              </a:rPr>
              <a:t> 아니요 클릭</a:t>
            </a:r>
            <a:endParaRPr lang="en-US" altLang="ko-KR" sz="1100" dirty="0"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9486CB-4F69-9055-DF17-FD3C5F39DF35}"/>
              </a:ext>
            </a:extLst>
          </p:cNvPr>
          <p:cNvSpPr/>
          <p:nvPr/>
        </p:nvSpPr>
        <p:spPr>
          <a:xfrm>
            <a:off x="3116767" y="5952679"/>
            <a:ext cx="811452" cy="2953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E07053B-DDFF-6AFC-9F83-7888405E1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2890" y="212049"/>
            <a:ext cx="1526893" cy="80286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A8BBFCD4-5481-D512-26C7-8DAD484B5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7064" y="212049"/>
            <a:ext cx="1601163" cy="80286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71EE37C-0965-1E0F-6FFC-410D868F4853}"/>
              </a:ext>
            </a:extLst>
          </p:cNvPr>
          <p:cNvSpPr txBox="1"/>
          <p:nvPr/>
        </p:nvSpPr>
        <p:spPr>
          <a:xfrm>
            <a:off x="5495675" y="510860"/>
            <a:ext cx="3824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latin typeface="+mj-lt"/>
              </a:rPr>
              <a:t>L/C_</a:t>
            </a:r>
            <a:r>
              <a:rPr lang="ko-KR" altLang="en-US" sz="1100" dirty="0" err="1">
                <a:latin typeface="+mj-lt"/>
              </a:rPr>
              <a:t>출고행번호</a:t>
            </a:r>
            <a:r>
              <a:rPr lang="ko-KR" altLang="en-US" sz="1100" dirty="0">
                <a:latin typeface="+mj-lt"/>
              </a:rPr>
              <a:t> 는 자동으로 </a:t>
            </a:r>
            <a:r>
              <a:rPr lang="en-US" altLang="ko-KR" sz="1100" dirty="0" err="1">
                <a:latin typeface="+mj-lt"/>
              </a:rPr>
              <a:t>no_loacl</a:t>
            </a:r>
            <a:r>
              <a:rPr lang="ko-KR" altLang="en-US" sz="1100" dirty="0">
                <a:latin typeface="+mj-lt"/>
              </a:rPr>
              <a:t>로 변경 후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>
                <a:latin typeface="+mj-lt"/>
              </a:rPr>
              <a:t>Ship_is_ready</a:t>
            </a:r>
            <a:r>
              <a:rPr lang="ko-KR" altLang="en-US" sz="1100" dirty="0">
                <a:latin typeface="+mj-lt"/>
              </a:rPr>
              <a:t> 상태로 변경</a:t>
            </a:r>
            <a:endParaRPr lang="en-US" altLang="ko-KR" sz="1100" dirty="0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C1219A-A925-66FF-2BA3-426893DD8F78}"/>
              </a:ext>
            </a:extLst>
          </p:cNvPr>
          <p:cNvSpPr txBox="1"/>
          <p:nvPr/>
        </p:nvSpPr>
        <p:spPr>
          <a:xfrm>
            <a:off x="5447208" y="6080764"/>
            <a:ext cx="4051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위와 같이 </a:t>
            </a:r>
            <a:r>
              <a:rPr lang="en-US" altLang="ko-KR" sz="1100" dirty="0">
                <a:latin typeface="+mj-lt"/>
              </a:rPr>
              <a:t>SHIP_DATE </a:t>
            </a:r>
            <a:r>
              <a:rPr lang="ko-KR" altLang="en-US" sz="1100" dirty="0">
                <a:latin typeface="+mj-lt"/>
              </a:rPr>
              <a:t>가 업데이트 되며 </a:t>
            </a:r>
            <a:r>
              <a:rPr lang="en-US" altLang="ko-KR" sz="1100" dirty="0">
                <a:latin typeface="+mj-lt"/>
              </a:rPr>
              <a:t>COMMNETS</a:t>
            </a:r>
            <a:r>
              <a:rPr lang="ko-KR" altLang="en-US" sz="1100" dirty="0">
                <a:latin typeface="+mj-lt"/>
              </a:rPr>
              <a:t>에는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각 </a:t>
            </a:r>
            <a:r>
              <a:rPr lang="en-US" altLang="ko-KR" sz="1100" dirty="0">
                <a:latin typeface="+mj-lt"/>
              </a:rPr>
              <a:t>Parcel</a:t>
            </a:r>
            <a:r>
              <a:rPr lang="ko-KR" altLang="en-US" sz="1100" dirty="0">
                <a:latin typeface="+mj-lt"/>
              </a:rPr>
              <a:t>에 입력한 송장번호가 입력된다</a:t>
            </a:r>
            <a:r>
              <a:rPr lang="en-US" altLang="ko-KR" sz="1100" dirty="0">
                <a:latin typeface="+mj-lt"/>
              </a:rPr>
              <a:t>.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2B7C8FE-FE40-51E5-5503-DD44B3C990A8}"/>
              </a:ext>
            </a:extLst>
          </p:cNvPr>
          <p:cNvSpPr/>
          <p:nvPr/>
        </p:nvSpPr>
        <p:spPr>
          <a:xfrm>
            <a:off x="5495674" y="143267"/>
            <a:ext cx="6630928" cy="111448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0">
            <a:extLst>
              <a:ext uri="{FF2B5EF4-FFF2-40B4-BE49-F238E27FC236}">
                <a16:creationId xmlns:a16="http://schemas.microsoft.com/office/drawing/2014/main" id="{2C035AC7-20C1-44E4-19C7-9D473C75BB42}"/>
              </a:ext>
            </a:extLst>
          </p:cNvPr>
          <p:cNvCxnSpPr>
            <a:cxnSpLocks/>
            <a:stCxn id="70" idx="1"/>
            <a:endCxn id="39" idx="2"/>
          </p:cNvCxnSpPr>
          <p:nvPr/>
        </p:nvCxnSpPr>
        <p:spPr>
          <a:xfrm rot="10800000" flipV="1">
            <a:off x="3522494" y="700507"/>
            <a:ext cx="1973181" cy="5547570"/>
          </a:xfrm>
          <a:prstGeom prst="bentConnector4">
            <a:avLst>
              <a:gd name="adj1" fmla="val 11914"/>
              <a:gd name="adj2" fmla="val 10412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493E928-C539-4B76-483D-19513876F78A}"/>
              </a:ext>
            </a:extLst>
          </p:cNvPr>
          <p:cNvCxnSpPr>
            <a:cxnSpLocks/>
          </p:cNvCxnSpPr>
          <p:nvPr/>
        </p:nvCxnSpPr>
        <p:spPr>
          <a:xfrm flipH="1">
            <a:off x="9291018" y="3905555"/>
            <a:ext cx="3323" cy="8088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4222151-744A-DF5D-2F6B-73511A543D88}"/>
              </a:ext>
            </a:extLst>
          </p:cNvPr>
          <p:cNvSpPr txBox="1"/>
          <p:nvPr/>
        </p:nvSpPr>
        <p:spPr>
          <a:xfrm>
            <a:off x="5627263" y="4852965"/>
            <a:ext cx="22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출고완료 </a:t>
            </a:r>
            <a:endParaRPr lang="en-US" altLang="ko-KR" sz="1600" b="1" dirty="0">
              <a:latin typeface="+mj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C98ECE-2B11-F18A-F35F-BE7DC9C82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524" y="1309340"/>
            <a:ext cx="2255285" cy="11144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17B692-F884-1C35-BC7D-8C890361609B}"/>
              </a:ext>
            </a:extLst>
          </p:cNvPr>
          <p:cNvSpPr txBox="1"/>
          <p:nvPr/>
        </p:nvSpPr>
        <p:spPr>
          <a:xfrm>
            <a:off x="7873491" y="1579288"/>
            <a:ext cx="35811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Parcel </a:t>
            </a:r>
            <a:r>
              <a:rPr lang="ko-KR" altLang="en-US" sz="1100" dirty="0">
                <a:latin typeface="+mj-lt"/>
              </a:rPr>
              <a:t>별로 송장번호 입력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여러 </a:t>
            </a:r>
            <a:r>
              <a:rPr lang="en-US" altLang="ko-KR" sz="1100" dirty="0">
                <a:latin typeface="+mj-lt"/>
              </a:rPr>
              <a:t>Parcel</a:t>
            </a:r>
            <a:r>
              <a:rPr lang="ko-KR" altLang="en-US" sz="1100" dirty="0">
                <a:latin typeface="+mj-lt"/>
              </a:rPr>
              <a:t>에 한 송장 으로 적어도 됨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한 개의 </a:t>
            </a:r>
            <a:r>
              <a:rPr lang="en-US" altLang="ko-KR" sz="1100" dirty="0">
                <a:latin typeface="+mj-lt"/>
              </a:rPr>
              <a:t>Parcel</a:t>
            </a:r>
            <a:r>
              <a:rPr lang="ko-KR" altLang="en-US" sz="1100" dirty="0">
                <a:latin typeface="+mj-lt"/>
              </a:rPr>
              <a:t>에 여러 송장 번호를 적어도 됨 </a:t>
            </a:r>
            <a:r>
              <a:rPr lang="en-US" altLang="ko-KR" sz="1100" dirty="0">
                <a:latin typeface="+mj-lt"/>
              </a:rPr>
              <a:t>(</a:t>
            </a:r>
            <a:r>
              <a:rPr lang="ko-KR" altLang="en-US" sz="1100" dirty="0">
                <a:latin typeface="+mj-lt"/>
              </a:rPr>
              <a:t>분할</a:t>
            </a:r>
            <a:r>
              <a:rPr lang="en-US" altLang="ko-KR" sz="1100" dirty="0">
                <a:latin typeface="+mj-lt"/>
              </a:rPr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2E825EA-FD53-20B0-82B1-45B38DF187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3409" y="2500993"/>
            <a:ext cx="2715004" cy="22386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1E124F-7A61-AF0B-81D2-310A114012A2}"/>
              </a:ext>
            </a:extLst>
          </p:cNvPr>
          <p:cNvSpPr txBox="1"/>
          <p:nvPr/>
        </p:nvSpPr>
        <p:spPr>
          <a:xfrm>
            <a:off x="8303229" y="2471094"/>
            <a:ext cx="35811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Parcel </a:t>
            </a:r>
            <a:r>
              <a:rPr lang="ko-KR" altLang="en-US" sz="1100" dirty="0">
                <a:latin typeface="+mj-lt"/>
              </a:rPr>
              <a:t>별로 송장번호 입력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박스별로 송장번호 입력 확인 란 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맞을 경우 </a:t>
            </a:r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>
                <a:latin typeface="+mj-lt"/>
              </a:rPr>
              <a:t>예</a:t>
            </a:r>
            <a:r>
              <a:rPr lang="en-US" altLang="ko-KR" sz="1100" dirty="0">
                <a:latin typeface="+mj-lt"/>
              </a:rPr>
              <a:t>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수정하려면 </a:t>
            </a:r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 err="1">
                <a:latin typeface="+mj-lt"/>
              </a:rPr>
              <a:t>아니오</a:t>
            </a:r>
            <a:r>
              <a:rPr lang="en-US" altLang="ko-KR" sz="1100" dirty="0">
                <a:latin typeface="+mj-lt"/>
              </a:rPr>
              <a:t>’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Parcel</a:t>
            </a:r>
            <a:r>
              <a:rPr lang="ko-KR" altLang="en-US" sz="1100" dirty="0">
                <a:latin typeface="+mj-lt"/>
              </a:rPr>
              <a:t>별로 다시 송장 번호 입력가능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EAD6EDC-407B-F94A-1653-85F5371DD87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2189" b="34258"/>
          <a:stretch/>
        </p:blipFill>
        <p:spPr>
          <a:xfrm>
            <a:off x="7860018" y="5235422"/>
            <a:ext cx="2715004" cy="80860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7886A4A-217D-07EB-AC1C-21F01BB3F5E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9037" b="34258"/>
          <a:stretch/>
        </p:blipFill>
        <p:spPr>
          <a:xfrm>
            <a:off x="5613175" y="5235423"/>
            <a:ext cx="2246843" cy="8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4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5F1D94-7A1F-70D1-7565-2C10DA48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20454"/>
            <a:ext cx="4914142" cy="9085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54CCE3-F71D-08DC-9C91-BAC69DD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82" y="3866273"/>
            <a:ext cx="2029097" cy="10798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B20305-3655-4949-DDC8-A2F63C4FD331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j-lt"/>
              </a:rPr>
              <a:t>SO</a:t>
            </a:r>
            <a:r>
              <a:rPr lang="ko-KR" altLang="en-US" sz="1800" dirty="0">
                <a:latin typeface="+mj-lt"/>
              </a:rPr>
              <a:t>출고하기 </a:t>
            </a:r>
            <a:r>
              <a:rPr lang="en-US" altLang="ko-KR" sz="18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로컬 품목만 출고</a:t>
            </a:r>
            <a:endParaRPr lang="ko-KR" altLang="en-US" sz="18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A7BB2-5CC3-F4BC-4E74-7CF2D6E5C6EA}"/>
              </a:ext>
            </a:extLst>
          </p:cNvPr>
          <p:cNvSpPr txBox="1"/>
          <p:nvPr/>
        </p:nvSpPr>
        <p:spPr>
          <a:xfrm>
            <a:off x="242284" y="700507"/>
            <a:ext cx="3742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‘</a:t>
            </a:r>
            <a:r>
              <a:rPr lang="en-US" altLang="ko-KR" sz="1100" dirty="0" err="1">
                <a:latin typeface="+mj-lt"/>
              </a:rPr>
              <a:t>waiting_for_out</a:t>
            </a:r>
            <a:r>
              <a:rPr lang="en-US" altLang="ko-KR" sz="1100" dirty="0">
                <a:latin typeface="+mj-lt"/>
              </a:rPr>
              <a:t>’ </a:t>
            </a:r>
            <a:r>
              <a:rPr lang="ko-KR" altLang="en-US" sz="1100" dirty="0">
                <a:latin typeface="+mj-lt"/>
              </a:rPr>
              <a:t>모드에서 </a:t>
            </a:r>
            <a:r>
              <a:rPr lang="en-US" altLang="ko-KR" sz="1100" b="1" dirty="0" err="1">
                <a:latin typeface="+mj-lt"/>
              </a:rPr>
              <a:t>OnlyLocalShip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504A7A-11EA-44DB-6C9D-DCAB0B00EC47}"/>
              </a:ext>
            </a:extLst>
          </p:cNvPr>
          <p:cNvSpPr/>
          <p:nvPr/>
        </p:nvSpPr>
        <p:spPr>
          <a:xfrm>
            <a:off x="965779" y="2530425"/>
            <a:ext cx="483167" cy="898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C4D06-1E29-A32A-3EE5-1E8D91E5E417}"/>
              </a:ext>
            </a:extLst>
          </p:cNvPr>
          <p:cNvSpPr txBox="1"/>
          <p:nvPr/>
        </p:nvSpPr>
        <p:spPr>
          <a:xfrm>
            <a:off x="242284" y="2022226"/>
            <a:ext cx="4051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드래그 한 품목은 활성화되며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각 </a:t>
            </a:r>
            <a:r>
              <a:rPr lang="en-US" altLang="ko-KR" sz="1100" dirty="0">
                <a:latin typeface="+mj-lt"/>
              </a:rPr>
              <a:t>from</a:t>
            </a:r>
            <a:r>
              <a:rPr lang="ko-KR" altLang="en-US" sz="1100" dirty="0">
                <a:latin typeface="+mj-lt"/>
              </a:rPr>
              <a:t>의 양식에 맞게 내용을 적어 </a:t>
            </a:r>
            <a:r>
              <a:rPr lang="en-US" altLang="ko-KR" sz="1100" b="1" dirty="0" err="1">
                <a:latin typeface="+mj-lt"/>
              </a:rPr>
              <a:t>OnlyLocalShip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</a:t>
            </a:r>
            <a:endParaRPr lang="en-US" altLang="ko-KR" sz="1100" dirty="0"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B97B3F-100A-B5A9-2F78-E78FC86FC6E1}"/>
              </a:ext>
            </a:extLst>
          </p:cNvPr>
          <p:cNvSpPr/>
          <p:nvPr/>
        </p:nvSpPr>
        <p:spPr>
          <a:xfrm>
            <a:off x="1448946" y="3862415"/>
            <a:ext cx="1041705" cy="1096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840135-C8AE-2565-2297-BEFCA31F6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014" y="5067312"/>
            <a:ext cx="2918927" cy="12288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9591381-6144-4D7E-BDCD-131CD333C151}"/>
              </a:ext>
            </a:extLst>
          </p:cNvPr>
          <p:cNvSpPr txBox="1"/>
          <p:nvPr/>
        </p:nvSpPr>
        <p:spPr>
          <a:xfrm>
            <a:off x="242284" y="5144624"/>
            <a:ext cx="22483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택배 출고의 경우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로컬 출고가 불가함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Local Check</a:t>
            </a:r>
            <a:r>
              <a:rPr lang="ko-KR" altLang="en-US" sz="1100" dirty="0">
                <a:latin typeface="+mj-lt"/>
              </a:rPr>
              <a:t> 아니요 클릭</a:t>
            </a:r>
            <a:endParaRPr lang="en-US" altLang="ko-KR" sz="1100" dirty="0">
              <a:latin typeface="+mj-lt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29486CB-4F69-9055-DF17-FD3C5F39DF35}"/>
              </a:ext>
            </a:extLst>
          </p:cNvPr>
          <p:cNvSpPr/>
          <p:nvPr/>
        </p:nvSpPr>
        <p:spPr>
          <a:xfrm>
            <a:off x="3116767" y="5952679"/>
            <a:ext cx="811452" cy="2953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C1219A-A925-66FF-2BA3-426893DD8F78}"/>
              </a:ext>
            </a:extLst>
          </p:cNvPr>
          <p:cNvSpPr txBox="1"/>
          <p:nvPr/>
        </p:nvSpPr>
        <p:spPr>
          <a:xfrm>
            <a:off x="5539790" y="5339793"/>
            <a:ext cx="4051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위와 같이 </a:t>
            </a:r>
            <a:r>
              <a:rPr lang="en-US" altLang="ko-KR" sz="1100" dirty="0">
                <a:latin typeface="+mj-lt"/>
              </a:rPr>
              <a:t>SHIP_DATE </a:t>
            </a:r>
            <a:r>
              <a:rPr lang="ko-KR" altLang="en-US" sz="1100" dirty="0">
                <a:latin typeface="+mj-lt"/>
              </a:rPr>
              <a:t>가 업데이트 되며 </a:t>
            </a:r>
            <a:r>
              <a:rPr lang="en-US" altLang="ko-KR" sz="1100" dirty="0">
                <a:latin typeface="+mj-lt"/>
              </a:rPr>
              <a:t>COMMNETS</a:t>
            </a:r>
            <a:r>
              <a:rPr lang="ko-KR" altLang="en-US" sz="1100" dirty="0">
                <a:latin typeface="+mj-lt"/>
              </a:rPr>
              <a:t>에는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각 </a:t>
            </a:r>
            <a:r>
              <a:rPr lang="en-US" altLang="ko-KR" sz="1100" dirty="0">
                <a:latin typeface="+mj-lt"/>
              </a:rPr>
              <a:t>Parcel</a:t>
            </a:r>
            <a:r>
              <a:rPr lang="ko-KR" altLang="en-US" sz="1100" dirty="0">
                <a:latin typeface="+mj-lt"/>
              </a:rPr>
              <a:t>에 입력한 송장번호가 입력된다</a:t>
            </a:r>
            <a:r>
              <a:rPr lang="en-US" altLang="ko-KR" sz="1100" dirty="0">
                <a:latin typeface="+mj-lt"/>
              </a:rPr>
              <a:t>. </a:t>
            </a:r>
          </a:p>
          <a:p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위의 내용은 </a:t>
            </a:r>
            <a:r>
              <a:rPr lang="en-US" altLang="ko-KR" sz="1100" dirty="0">
                <a:latin typeface="+mj-lt"/>
              </a:rPr>
              <a:t>LOCAL_LIST</a:t>
            </a:r>
            <a:r>
              <a:rPr lang="ko-KR" altLang="en-US" sz="1100" dirty="0">
                <a:latin typeface="+mj-lt"/>
              </a:rPr>
              <a:t> 시트의 내용이다 </a:t>
            </a:r>
            <a:endParaRPr lang="en-US" altLang="ko-KR" sz="1100" dirty="0">
              <a:latin typeface="+mj-lt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1493E928-C539-4B76-483D-19513876F78A}"/>
              </a:ext>
            </a:extLst>
          </p:cNvPr>
          <p:cNvCxnSpPr>
            <a:cxnSpLocks/>
          </p:cNvCxnSpPr>
          <p:nvPr/>
        </p:nvCxnSpPr>
        <p:spPr>
          <a:xfrm flipH="1">
            <a:off x="7803475" y="4022191"/>
            <a:ext cx="3323" cy="8088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4222151-744A-DF5D-2F6B-73511A543D88}"/>
              </a:ext>
            </a:extLst>
          </p:cNvPr>
          <p:cNvSpPr txBox="1"/>
          <p:nvPr/>
        </p:nvSpPr>
        <p:spPr>
          <a:xfrm>
            <a:off x="5752008" y="3507047"/>
            <a:ext cx="2601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j-lt"/>
              </a:rPr>
              <a:t>ShipConfirm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버튼 클릭 </a:t>
            </a:r>
            <a:endParaRPr lang="en-US" altLang="ko-KR" sz="1600" b="1" dirty="0">
              <a:latin typeface="+mj-lt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FBB516C-57BA-977B-96CE-17EFC3554C01}"/>
              </a:ext>
            </a:extLst>
          </p:cNvPr>
          <p:cNvGrpSpPr/>
          <p:nvPr/>
        </p:nvGrpSpPr>
        <p:grpSpPr>
          <a:xfrm>
            <a:off x="350480" y="1034034"/>
            <a:ext cx="3321730" cy="775771"/>
            <a:chOff x="350480" y="1034034"/>
            <a:chExt cx="3321730" cy="7757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E95F73-E855-6061-4C95-13E06721F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480" y="1062115"/>
              <a:ext cx="3321730" cy="74769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A36690E-A1AB-6842-7C07-55B72CCA07F2}"/>
                </a:ext>
              </a:extLst>
            </p:cNvPr>
            <p:cNvSpPr/>
            <p:nvPr/>
          </p:nvSpPr>
          <p:spPr>
            <a:xfrm>
              <a:off x="2138916" y="1034034"/>
              <a:ext cx="611864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CAB15C-4C39-6A46-E227-000241916FB4}"/>
              </a:ext>
            </a:extLst>
          </p:cNvPr>
          <p:cNvSpPr/>
          <p:nvPr/>
        </p:nvSpPr>
        <p:spPr>
          <a:xfrm>
            <a:off x="4114800" y="2500993"/>
            <a:ext cx="46672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66858-A4E9-4B13-FA50-FF30E7A7041E}"/>
              </a:ext>
            </a:extLst>
          </p:cNvPr>
          <p:cNvSpPr txBox="1"/>
          <p:nvPr/>
        </p:nvSpPr>
        <p:spPr>
          <a:xfrm>
            <a:off x="5831455" y="290929"/>
            <a:ext cx="22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로컬품목 있는 경우</a:t>
            </a:r>
            <a:endParaRPr lang="en-US" altLang="ko-KR" sz="1600" b="1" dirty="0">
              <a:latin typeface="+mj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AD0879-2F90-2A4C-C1DF-53D596D6C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790" y="831966"/>
            <a:ext cx="6374443" cy="247259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2CCB58-36CF-2432-F1F6-852A77C5728E}"/>
              </a:ext>
            </a:extLst>
          </p:cNvPr>
          <p:cNvSpPr/>
          <p:nvPr/>
        </p:nvSpPr>
        <p:spPr>
          <a:xfrm>
            <a:off x="5752008" y="1736098"/>
            <a:ext cx="5743306" cy="15684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F171D7-22ED-0F34-2DB4-81E942998609}"/>
              </a:ext>
            </a:extLst>
          </p:cNvPr>
          <p:cNvSpPr txBox="1"/>
          <p:nvPr/>
        </p:nvSpPr>
        <p:spPr>
          <a:xfrm>
            <a:off x="5831455" y="1852821"/>
            <a:ext cx="3824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dirty="0">
                <a:latin typeface="+mj-lt"/>
              </a:rPr>
              <a:t>LOCAL_LIST </a:t>
            </a:r>
            <a:r>
              <a:rPr lang="ko-KR" altLang="en-US" sz="1100" dirty="0">
                <a:latin typeface="+mj-lt"/>
              </a:rPr>
              <a:t>시트로 자동이동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+mj-lt"/>
              </a:rPr>
              <a:t>원하는 품목 드래그 후 위의 </a:t>
            </a:r>
            <a:r>
              <a:rPr lang="en-US" altLang="ko-KR" sz="1100" b="1" dirty="0" err="1">
                <a:latin typeface="+mj-lt"/>
              </a:rPr>
              <a:t>ConfirmLocal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버튼클릭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 err="1">
                <a:latin typeface="+mj-lt"/>
              </a:rPr>
              <a:t>LocalCheck</a:t>
            </a:r>
            <a:r>
              <a:rPr lang="ko-KR" altLang="en-US" sz="1100" dirty="0">
                <a:latin typeface="+mj-lt"/>
              </a:rPr>
              <a:t>창에서 맞으면 </a:t>
            </a:r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>
                <a:latin typeface="+mj-lt"/>
              </a:rPr>
              <a:t>예</a:t>
            </a:r>
            <a:r>
              <a:rPr lang="en-US" altLang="ko-KR" sz="1100" dirty="0">
                <a:latin typeface="+mj-lt"/>
              </a:rPr>
              <a:t>’ </a:t>
            </a:r>
            <a:r>
              <a:rPr lang="ko-KR" altLang="en-US" sz="1100" dirty="0">
                <a:latin typeface="+mj-lt"/>
              </a:rPr>
              <a:t>클릭하면 </a:t>
            </a:r>
            <a:r>
              <a:rPr lang="en-US" altLang="ko-KR" sz="1100" dirty="0">
                <a:latin typeface="+mj-lt"/>
              </a:rPr>
              <a:t>SI</a:t>
            </a:r>
            <a:r>
              <a:rPr lang="ko-KR" altLang="en-US" sz="1100" dirty="0">
                <a:latin typeface="+mj-lt"/>
              </a:rPr>
              <a:t>시트로 다시 이동 후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latin typeface="+mj-lt"/>
              </a:rPr>
              <a:t>오른쪽과 같이 </a:t>
            </a:r>
            <a:r>
              <a:rPr lang="en-US" altLang="ko-KR" sz="1100" dirty="0">
                <a:latin typeface="+mj-lt"/>
              </a:rPr>
              <a:t>Form </a:t>
            </a:r>
            <a:r>
              <a:rPr lang="ko-KR" altLang="en-US" sz="1100" dirty="0">
                <a:latin typeface="+mj-lt"/>
              </a:rPr>
              <a:t>확인 가능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dirty="0">
                <a:latin typeface="+mj-lt"/>
              </a:rPr>
              <a:t>Mode</a:t>
            </a:r>
            <a:r>
              <a:rPr lang="ko-KR" altLang="en-US" sz="1100" dirty="0">
                <a:latin typeface="+mj-lt"/>
              </a:rPr>
              <a:t>도 </a:t>
            </a:r>
            <a:r>
              <a:rPr lang="en-US" altLang="ko-KR" sz="1100" dirty="0" err="1">
                <a:latin typeface="+mj-lt"/>
              </a:rPr>
              <a:t>ship_is_ready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 err="1">
                <a:latin typeface="+mj-lt"/>
              </a:rPr>
              <a:t>상태가된다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C3474FE-CF34-4DDB-A426-02B941FD2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8344" y="2390108"/>
            <a:ext cx="1601163" cy="80286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5C4A55-314D-9FDB-9CA3-5C48503CD904}"/>
              </a:ext>
            </a:extLst>
          </p:cNvPr>
          <p:cNvSpPr/>
          <p:nvPr/>
        </p:nvSpPr>
        <p:spPr>
          <a:xfrm>
            <a:off x="5447207" y="290929"/>
            <a:ext cx="6630929" cy="31130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894CAAC-F7E4-ECB1-5571-67A8F3F86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226" y="1214384"/>
            <a:ext cx="1990999" cy="39534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213053-3D6B-B6BB-5EDD-EEFD66C74A0A}"/>
              </a:ext>
            </a:extLst>
          </p:cNvPr>
          <p:cNvSpPr/>
          <p:nvPr/>
        </p:nvSpPr>
        <p:spPr>
          <a:xfrm>
            <a:off x="8939532" y="915950"/>
            <a:ext cx="483167" cy="327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143625F-2EDA-A15B-7346-B7BB767CC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3330" y="2422014"/>
            <a:ext cx="1398653" cy="74128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177EB15-2C6F-F602-19C8-BE5FD8F224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3351" y="4958441"/>
            <a:ext cx="3934374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0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B20305-3655-4949-DDC8-A2F63C4FD331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>
                <a:latin typeface="+mj-lt"/>
              </a:rPr>
              <a:t>대리점출고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– </a:t>
            </a:r>
            <a:r>
              <a:rPr lang="ko-KR" altLang="en-US" sz="1800" dirty="0">
                <a:latin typeface="+mj-lt"/>
              </a:rPr>
              <a:t>일반 출고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9799D-0435-A047-F6DC-E441CAF9EED7}"/>
              </a:ext>
            </a:extLst>
          </p:cNvPr>
          <p:cNvSpPr txBox="1"/>
          <p:nvPr/>
        </p:nvSpPr>
        <p:spPr>
          <a:xfrm>
            <a:off x="70233" y="1712649"/>
            <a:ext cx="37428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‘</a:t>
            </a:r>
            <a:r>
              <a:rPr lang="en-US" altLang="ko-KR" sz="1100" dirty="0" err="1">
                <a:latin typeface="+mj-lt"/>
              </a:rPr>
              <a:t>waiting_for_out</a:t>
            </a:r>
            <a:r>
              <a:rPr lang="en-US" altLang="ko-KR" sz="1100" dirty="0">
                <a:latin typeface="+mj-lt"/>
              </a:rPr>
              <a:t>’ </a:t>
            </a:r>
            <a:r>
              <a:rPr lang="ko-KR" altLang="en-US" sz="1100" dirty="0">
                <a:latin typeface="+mj-lt"/>
              </a:rPr>
              <a:t>모드에서 출고 원하는 대리점 품목 드래그 후 </a:t>
            </a:r>
            <a:r>
              <a:rPr lang="en-US" altLang="ko-KR" sz="1100" b="1" dirty="0" err="1">
                <a:latin typeface="+mj-lt"/>
              </a:rPr>
              <a:t>SelectBranch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* </a:t>
            </a:r>
            <a:r>
              <a:rPr lang="ko-KR" altLang="en-US" sz="1100" dirty="0">
                <a:latin typeface="+mj-lt"/>
              </a:rPr>
              <a:t>여러 대리점 동시 선택불가</a:t>
            </a:r>
            <a:r>
              <a:rPr lang="en-US" altLang="ko-KR" sz="1100" dirty="0">
                <a:latin typeface="+mj-lt"/>
              </a:rPr>
              <a:t>!!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7C7D061-CE4B-89DD-BDC2-784C74B7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08" y="531132"/>
            <a:ext cx="3940811" cy="11815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C2377E-DF69-A424-2FB4-45609E8EE64A}"/>
              </a:ext>
            </a:extLst>
          </p:cNvPr>
          <p:cNvSpPr txBox="1"/>
          <p:nvPr/>
        </p:nvSpPr>
        <p:spPr>
          <a:xfrm>
            <a:off x="175008" y="4025764"/>
            <a:ext cx="37428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출고 행 번호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대리점명은 자동으로 입력되며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나머지 하얀색 바탕의 </a:t>
            </a:r>
            <a:r>
              <a:rPr lang="en-US" altLang="ko-KR" sz="1100" dirty="0">
                <a:latin typeface="+mj-lt"/>
              </a:rPr>
              <a:t>form</a:t>
            </a:r>
            <a:r>
              <a:rPr lang="ko-KR" altLang="en-US" sz="1100" dirty="0">
                <a:latin typeface="+mj-lt"/>
              </a:rPr>
              <a:t>들은 직접 입력 또는 선택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 err="1">
                <a:latin typeface="+mj-lt"/>
              </a:rPr>
              <a:t>입력완료되면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b="1" dirty="0" err="1">
                <a:latin typeface="+mj-lt"/>
              </a:rPr>
              <a:t>BranchSHIPCONFIRM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버튼클릭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FF8B3A5-9398-28DA-5D7A-5FB5E20E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8" y="2378603"/>
            <a:ext cx="4286848" cy="158137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BC16A1B-100D-0BD6-FFDF-5B5C3C22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08" y="4749875"/>
            <a:ext cx="2705478" cy="121937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55C56C-6C68-E8AD-9882-C6861E395596}"/>
              </a:ext>
            </a:extLst>
          </p:cNvPr>
          <p:cNvSpPr/>
          <p:nvPr/>
        </p:nvSpPr>
        <p:spPr>
          <a:xfrm>
            <a:off x="3632652" y="2823345"/>
            <a:ext cx="829204" cy="670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BB7B430-E26A-32AC-80E5-981F902D70A6}"/>
              </a:ext>
            </a:extLst>
          </p:cNvPr>
          <p:cNvSpPr/>
          <p:nvPr/>
        </p:nvSpPr>
        <p:spPr>
          <a:xfrm>
            <a:off x="3343765" y="514350"/>
            <a:ext cx="346037" cy="270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6FD304-52BC-4C30-AAB5-74B702FCDC5D}"/>
              </a:ext>
            </a:extLst>
          </p:cNvPr>
          <p:cNvSpPr/>
          <p:nvPr/>
        </p:nvSpPr>
        <p:spPr>
          <a:xfrm>
            <a:off x="352915" y="5600701"/>
            <a:ext cx="856760" cy="363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202663-3E83-3A29-D3A6-1785724C4340}"/>
              </a:ext>
            </a:extLst>
          </p:cNvPr>
          <p:cNvSpPr txBox="1"/>
          <p:nvPr/>
        </p:nvSpPr>
        <p:spPr>
          <a:xfrm>
            <a:off x="146923" y="6090092"/>
            <a:ext cx="3742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모든 폼이 완벽하면 </a:t>
            </a:r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>
                <a:latin typeface="+mj-lt"/>
              </a:rPr>
              <a:t>예</a:t>
            </a:r>
            <a:r>
              <a:rPr lang="en-US" altLang="ko-KR" sz="1100" dirty="0">
                <a:latin typeface="+mj-lt"/>
              </a:rPr>
              <a:t>’</a:t>
            </a:r>
            <a:r>
              <a:rPr lang="ko-KR" altLang="en-US" sz="1100" dirty="0">
                <a:latin typeface="+mj-lt"/>
              </a:rPr>
              <a:t>클릭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6583116-3833-5C25-B146-95B2131799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977"/>
          <a:stretch/>
        </p:blipFill>
        <p:spPr>
          <a:xfrm>
            <a:off x="5299371" y="531132"/>
            <a:ext cx="3970409" cy="135273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784AEAA-CFD0-A863-37E7-D42BC851A5D6}"/>
              </a:ext>
            </a:extLst>
          </p:cNvPr>
          <p:cNvSpPr txBox="1"/>
          <p:nvPr/>
        </p:nvSpPr>
        <p:spPr>
          <a:xfrm>
            <a:off x="9398081" y="821808"/>
            <a:ext cx="21105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기존 </a:t>
            </a:r>
            <a:r>
              <a:rPr lang="en-US" altLang="ko-KR" sz="1100" dirty="0">
                <a:latin typeface="+mj-lt"/>
              </a:rPr>
              <a:t>SO</a:t>
            </a:r>
            <a:r>
              <a:rPr lang="ko-KR" altLang="en-US" sz="1100" dirty="0">
                <a:latin typeface="+mj-lt"/>
              </a:rPr>
              <a:t>출고와 같이 확인 가능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하고 메일 자동 저장완료</a:t>
            </a:r>
            <a:endParaRPr lang="en-US" altLang="ko-KR" sz="1100" dirty="0">
              <a:latin typeface="+mj-lt"/>
            </a:endParaRPr>
          </a:p>
          <a:p>
            <a:endParaRPr lang="en-US" altLang="ko-KR" sz="1100" dirty="0">
              <a:latin typeface="+mj-lt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35B2BE2-33A8-2B30-4E8B-C2FA72E33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402" y="2119258"/>
            <a:ext cx="4104378" cy="77163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429B36-6FF3-89C6-806A-BC930A55EED3}"/>
              </a:ext>
            </a:extLst>
          </p:cNvPr>
          <p:cNvSpPr/>
          <p:nvPr/>
        </p:nvSpPr>
        <p:spPr>
          <a:xfrm>
            <a:off x="5299371" y="2175006"/>
            <a:ext cx="1387179" cy="2756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7BC051-78B1-27AC-3623-2FE09E49750F}"/>
              </a:ext>
            </a:extLst>
          </p:cNvPr>
          <p:cNvSpPr txBox="1"/>
          <p:nvPr/>
        </p:nvSpPr>
        <p:spPr>
          <a:xfrm>
            <a:off x="9398081" y="2119258"/>
            <a:ext cx="2110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Draft</a:t>
            </a:r>
            <a:r>
              <a:rPr lang="ko-KR" altLang="en-US" sz="1100" dirty="0">
                <a:latin typeface="+mj-lt"/>
              </a:rPr>
              <a:t>함에 해당 출고 정보 자동 저장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12C2B5B-C984-7955-28AB-FF5C4D9CA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402" y="3126278"/>
            <a:ext cx="3949600" cy="262833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5D89BE-68AE-CA2F-D555-FEB84738249E}"/>
              </a:ext>
            </a:extLst>
          </p:cNvPr>
          <p:cNvSpPr/>
          <p:nvPr/>
        </p:nvSpPr>
        <p:spPr>
          <a:xfrm>
            <a:off x="5884388" y="3246126"/>
            <a:ext cx="2098612" cy="819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해당 대리점 </a:t>
            </a:r>
            <a:r>
              <a:rPr lang="en-US" altLang="ko-KR" sz="600" dirty="0">
                <a:solidFill>
                  <a:schemeClr val="tx1"/>
                </a:solidFill>
              </a:rPr>
              <a:t>mail list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B2FE43D-ACAA-3E33-F21F-8C0F79D69B1A}"/>
              </a:ext>
            </a:extLst>
          </p:cNvPr>
          <p:cNvSpPr/>
          <p:nvPr/>
        </p:nvSpPr>
        <p:spPr>
          <a:xfrm>
            <a:off x="5884388" y="3349625"/>
            <a:ext cx="2098612" cy="982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해당 대리점 </a:t>
            </a:r>
            <a:r>
              <a:rPr lang="en-US" altLang="ko-KR" sz="600" dirty="0">
                <a:solidFill>
                  <a:schemeClr val="tx1"/>
                </a:solidFill>
              </a:rPr>
              <a:t>cc mail list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ACDFC3-6B61-FF55-08E0-E1FBC458DF4E}"/>
              </a:ext>
            </a:extLst>
          </p:cNvPr>
          <p:cNvSpPr txBox="1"/>
          <p:nvPr/>
        </p:nvSpPr>
        <p:spPr>
          <a:xfrm>
            <a:off x="9398081" y="3071638"/>
            <a:ext cx="21105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왼쪽 사진과 같이 내용 확인 후 </a:t>
            </a:r>
            <a:r>
              <a:rPr lang="ko-KR" altLang="en-US" sz="1100" dirty="0" err="1">
                <a:latin typeface="+mj-lt"/>
              </a:rPr>
              <a:t>보내기하면</a:t>
            </a:r>
            <a:r>
              <a:rPr lang="ko-KR" altLang="en-US" sz="1100" dirty="0">
                <a:latin typeface="+mj-lt"/>
              </a:rPr>
              <a:t> 대리점 일반 출고는 끝</a:t>
            </a:r>
            <a:r>
              <a:rPr lang="en-US" altLang="ko-KR" sz="11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65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E2531A-77D1-6388-44E3-86E1D1BF42C9}"/>
              </a:ext>
            </a:extLst>
          </p:cNvPr>
          <p:cNvSpPr txBox="1"/>
          <p:nvPr/>
        </p:nvSpPr>
        <p:spPr>
          <a:xfrm>
            <a:off x="-152207" y="1451822"/>
            <a:ext cx="188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</a:rPr>
              <a:t>01 Sheet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8A1A4-D5BC-35E4-A211-B6342F2FBF0F}"/>
              </a:ext>
            </a:extLst>
          </p:cNvPr>
          <p:cNvSpPr txBox="1"/>
          <p:nvPr/>
        </p:nvSpPr>
        <p:spPr>
          <a:xfrm>
            <a:off x="2341984" y="301634"/>
            <a:ext cx="750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+mj-lt"/>
              </a:rPr>
              <a:t>Contents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2" name="TextBox 1">
            <a:hlinkClick r:id="rId2" action="ppaction://hlinksldjump"/>
            <a:extLst>
              <a:ext uri="{FF2B5EF4-FFF2-40B4-BE49-F238E27FC236}">
                <a16:creationId xmlns:a16="http://schemas.microsoft.com/office/drawing/2014/main" id="{BBF0B399-6A02-2E90-F481-286CA30754A8}"/>
              </a:ext>
            </a:extLst>
          </p:cNvPr>
          <p:cNvSpPr txBox="1"/>
          <p:nvPr/>
        </p:nvSpPr>
        <p:spPr>
          <a:xfrm>
            <a:off x="367510" y="1897353"/>
            <a:ext cx="12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2" action="ppaction://hlinksldjump"/>
              </a:rPr>
              <a:t>BEGIN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E785E-344C-01BA-5D5C-84790694169D}"/>
              </a:ext>
            </a:extLst>
          </p:cNvPr>
          <p:cNvSpPr txBox="1"/>
          <p:nvPr/>
        </p:nvSpPr>
        <p:spPr>
          <a:xfrm>
            <a:off x="367509" y="2284486"/>
            <a:ext cx="136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3" action="ppaction://hlinksldjump"/>
              </a:rPr>
              <a:t>MAIN</a:t>
            </a:r>
            <a:endParaRPr lang="ko-KR" alt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6408C-FBF9-BF36-7029-E0DB5B3E4542}"/>
              </a:ext>
            </a:extLst>
          </p:cNvPr>
          <p:cNvSpPr txBox="1"/>
          <p:nvPr/>
        </p:nvSpPr>
        <p:spPr>
          <a:xfrm>
            <a:off x="367509" y="2675967"/>
            <a:ext cx="320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4" action="ppaction://hlinksldjump"/>
              </a:rPr>
              <a:t>SHIPMENT_INFOMAITON</a:t>
            </a:r>
            <a:endParaRPr lang="ko-KR" alt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3A0BF-9C62-14F1-7A78-B5BF2BCD4370}"/>
              </a:ext>
            </a:extLst>
          </p:cNvPr>
          <p:cNvSpPr txBox="1"/>
          <p:nvPr/>
        </p:nvSpPr>
        <p:spPr>
          <a:xfrm>
            <a:off x="357246" y="3058753"/>
            <a:ext cx="174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5" action="ppaction://hlinksldjump"/>
              </a:rPr>
              <a:t>LOCAL_LIST</a:t>
            </a:r>
            <a:endParaRPr lang="ko-KR" alt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6CF9EC-2D56-03CD-FB4E-53AA6BD35D90}"/>
              </a:ext>
            </a:extLst>
          </p:cNvPr>
          <p:cNvSpPr txBox="1"/>
          <p:nvPr/>
        </p:nvSpPr>
        <p:spPr>
          <a:xfrm>
            <a:off x="367509" y="3442239"/>
            <a:ext cx="107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6" action="ppaction://hlinksldjump"/>
              </a:rPr>
              <a:t>POD</a:t>
            </a:r>
            <a:endParaRPr lang="ko-KR" alt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2663B-7B39-E5FF-FED6-1980E765F093}"/>
              </a:ext>
            </a:extLst>
          </p:cNvPr>
          <p:cNvSpPr txBox="1"/>
          <p:nvPr/>
        </p:nvSpPr>
        <p:spPr>
          <a:xfrm>
            <a:off x="367509" y="3811571"/>
            <a:ext cx="156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7" action="ppaction://hlinksldjump"/>
              </a:rPr>
              <a:t>IR_ORDER</a:t>
            </a:r>
            <a:endParaRPr lang="ko-KR" altLang="en-US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B4473-1538-017F-3218-0F8D4415B4AF}"/>
              </a:ext>
            </a:extLst>
          </p:cNvPr>
          <p:cNvSpPr txBox="1"/>
          <p:nvPr/>
        </p:nvSpPr>
        <p:spPr>
          <a:xfrm>
            <a:off x="367509" y="4179758"/>
            <a:ext cx="156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8" action="ppaction://hlinksldjump"/>
              </a:rPr>
              <a:t>SVC_BIN</a:t>
            </a:r>
            <a:endParaRPr lang="ko-KR" alt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466D1-BF34-85DF-7231-BBA928876571}"/>
              </a:ext>
            </a:extLst>
          </p:cNvPr>
          <p:cNvSpPr txBox="1"/>
          <p:nvPr/>
        </p:nvSpPr>
        <p:spPr>
          <a:xfrm>
            <a:off x="367509" y="4547945"/>
            <a:ext cx="17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lt"/>
                <a:hlinkClick r:id="rId9" action="ppaction://hlinksldjump"/>
              </a:rPr>
              <a:t>재고리스트</a:t>
            </a:r>
            <a:endParaRPr lang="ko-KR" altLang="en-US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9B5CC0-45DF-5C80-CD92-7041FD19BEC3}"/>
              </a:ext>
            </a:extLst>
          </p:cNvPr>
          <p:cNvSpPr txBox="1"/>
          <p:nvPr/>
        </p:nvSpPr>
        <p:spPr>
          <a:xfrm>
            <a:off x="3064270" y="1499817"/>
            <a:ext cx="28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</a:rPr>
              <a:t>02 Workflow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22" name="TextBox 21">
            <a:hlinkClick r:id="rId2" action="ppaction://hlinksldjump"/>
            <a:extLst>
              <a:ext uri="{FF2B5EF4-FFF2-40B4-BE49-F238E27FC236}">
                <a16:creationId xmlns:a16="http://schemas.microsoft.com/office/drawing/2014/main" id="{FE35175D-6EEE-C205-AD28-8F0BC22145D1}"/>
              </a:ext>
            </a:extLst>
          </p:cNvPr>
          <p:cNvSpPr txBox="1"/>
          <p:nvPr/>
        </p:nvSpPr>
        <p:spPr>
          <a:xfrm>
            <a:off x="3712803" y="2153681"/>
            <a:ext cx="2127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1100" dirty="0">
                <a:latin typeface="+mj-lt"/>
                <a:hlinkClick r:id="rId10" action="ppaction://hlinksldjump"/>
              </a:rPr>
              <a:t>서비스파트 출고 하기</a:t>
            </a:r>
            <a:endParaRPr lang="ko-KR" altLang="en-US" sz="11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A3ED6C-D4B6-4E8B-EB44-EBC967517773}"/>
              </a:ext>
            </a:extLst>
          </p:cNvPr>
          <p:cNvSpPr txBox="1"/>
          <p:nvPr/>
        </p:nvSpPr>
        <p:spPr>
          <a:xfrm>
            <a:off x="3590885" y="1843360"/>
            <a:ext cx="2802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lt"/>
              </a:rPr>
              <a:t>MAIN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142F0D-A89E-4136-64BA-DB45FE1FC759}"/>
              </a:ext>
            </a:extLst>
          </p:cNvPr>
          <p:cNvSpPr txBox="1"/>
          <p:nvPr/>
        </p:nvSpPr>
        <p:spPr>
          <a:xfrm>
            <a:off x="6647750" y="1451822"/>
            <a:ext cx="470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</a:rPr>
              <a:t>03 Terminology Description 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33" name="TextBox 32">
            <a:hlinkClick r:id="rId2" action="ppaction://hlinksldjump"/>
            <a:extLst>
              <a:ext uri="{FF2B5EF4-FFF2-40B4-BE49-F238E27FC236}">
                <a16:creationId xmlns:a16="http://schemas.microsoft.com/office/drawing/2014/main" id="{B33CFB33-EA64-B464-B20A-61DD78D0B027}"/>
              </a:ext>
            </a:extLst>
          </p:cNvPr>
          <p:cNvSpPr txBox="1"/>
          <p:nvPr/>
        </p:nvSpPr>
        <p:spPr>
          <a:xfrm>
            <a:off x="7322667" y="1897353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  <a:hlinkClick r:id="rId11" action="ppaction://hlinksldjump"/>
              </a:rPr>
              <a:t>INSPECTION_CODE</a:t>
            </a:r>
            <a:endParaRPr lang="ko-KR" altLang="en-US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75AB3D-9392-F9CB-4E2A-4A7A93AD32A0}"/>
              </a:ext>
            </a:extLst>
          </p:cNvPr>
          <p:cNvSpPr txBox="1"/>
          <p:nvPr/>
        </p:nvSpPr>
        <p:spPr>
          <a:xfrm>
            <a:off x="3590884" y="2437658"/>
            <a:ext cx="3109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lt"/>
              </a:rPr>
              <a:t>SHIPMENT_INFORMATION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40" name="TextBox 39">
            <a:hlinkClick r:id="rId2" action="ppaction://hlinksldjump"/>
            <a:extLst>
              <a:ext uri="{FF2B5EF4-FFF2-40B4-BE49-F238E27FC236}">
                <a16:creationId xmlns:a16="http://schemas.microsoft.com/office/drawing/2014/main" id="{648F245F-FDA2-8232-FB1E-18F545FC7B54}"/>
              </a:ext>
            </a:extLst>
          </p:cNvPr>
          <p:cNvSpPr txBox="1"/>
          <p:nvPr/>
        </p:nvSpPr>
        <p:spPr>
          <a:xfrm>
            <a:off x="3706373" y="2808657"/>
            <a:ext cx="2798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1100">
                <a:latin typeface="+mj-lt"/>
                <a:hlinkClick r:id="rId12" action="ppaction://hlinksldjump"/>
              </a:rPr>
              <a:t>창고 입고 품목 입고 </a:t>
            </a:r>
            <a:r>
              <a:rPr lang="ko-KR" altLang="en-US" sz="1100" dirty="0">
                <a:latin typeface="+mj-lt"/>
                <a:hlinkClick r:id="rId12" action="ppaction://hlinksldjump"/>
              </a:rPr>
              <a:t>진행하기</a:t>
            </a:r>
            <a:endParaRPr lang="ko-KR" altLang="en-US" sz="1100" dirty="0">
              <a:latin typeface="+mj-lt"/>
            </a:endParaRPr>
          </a:p>
        </p:txBody>
      </p:sp>
      <p:sp>
        <p:nvSpPr>
          <p:cNvPr id="41" name="TextBox 40">
            <a:hlinkClick r:id="rId2" action="ppaction://hlinksldjump"/>
            <a:extLst>
              <a:ext uri="{FF2B5EF4-FFF2-40B4-BE49-F238E27FC236}">
                <a16:creationId xmlns:a16="http://schemas.microsoft.com/office/drawing/2014/main" id="{A91FB850-DE8F-B5C7-38ED-EB0602211F67}"/>
              </a:ext>
            </a:extLst>
          </p:cNvPr>
          <p:cNvSpPr txBox="1"/>
          <p:nvPr/>
        </p:nvSpPr>
        <p:spPr>
          <a:xfrm>
            <a:off x="3706372" y="3066455"/>
            <a:ext cx="2127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1100" dirty="0">
                <a:latin typeface="+mj-lt"/>
                <a:hlinkClick r:id="rId13" action="ppaction://hlinksldjump"/>
              </a:rPr>
              <a:t>창고 입고 품목 검수하기</a:t>
            </a:r>
            <a:endParaRPr lang="ko-KR" altLang="en-US" sz="1100" dirty="0">
              <a:latin typeface="+mj-lt"/>
            </a:endParaRPr>
          </a:p>
        </p:txBody>
      </p:sp>
      <p:sp>
        <p:nvSpPr>
          <p:cNvPr id="43" name="TextBox 42">
            <a:hlinkClick r:id="rId2" action="ppaction://hlinksldjump"/>
            <a:extLst>
              <a:ext uri="{FF2B5EF4-FFF2-40B4-BE49-F238E27FC236}">
                <a16:creationId xmlns:a16="http://schemas.microsoft.com/office/drawing/2014/main" id="{9A0174B1-D7B0-CCE6-3D53-9B68C122B183}"/>
              </a:ext>
            </a:extLst>
          </p:cNvPr>
          <p:cNvSpPr txBox="1"/>
          <p:nvPr/>
        </p:nvSpPr>
        <p:spPr>
          <a:xfrm>
            <a:off x="3706371" y="3324253"/>
            <a:ext cx="2520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1100" dirty="0">
                <a:latin typeface="+mj-lt"/>
                <a:hlinkClick r:id="rId14" action="ppaction://hlinksldjump"/>
              </a:rPr>
              <a:t>새로운 입고 품목 입력하기</a:t>
            </a:r>
            <a:endParaRPr lang="ko-KR" altLang="en-US" sz="1100" dirty="0">
              <a:latin typeface="+mj-lt"/>
            </a:endParaRPr>
          </a:p>
        </p:txBody>
      </p:sp>
      <p:sp>
        <p:nvSpPr>
          <p:cNvPr id="44" name="TextBox 43">
            <a:hlinkClick r:id="rId2" action="ppaction://hlinksldjump"/>
            <a:extLst>
              <a:ext uri="{FF2B5EF4-FFF2-40B4-BE49-F238E27FC236}">
                <a16:creationId xmlns:a16="http://schemas.microsoft.com/office/drawing/2014/main" id="{DA465AB0-0C4F-2155-2016-DC1B9309A93F}"/>
              </a:ext>
            </a:extLst>
          </p:cNvPr>
          <p:cNvSpPr txBox="1"/>
          <p:nvPr/>
        </p:nvSpPr>
        <p:spPr>
          <a:xfrm>
            <a:off x="3706371" y="3582051"/>
            <a:ext cx="2520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1100" dirty="0">
                <a:latin typeface="+mj-lt"/>
                <a:hlinkClick r:id="rId15" action="ppaction://hlinksldjump"/>
              </a:rPr>
              <a:t>SO </a:t>
            </a:r>
            <a:r>
              <a:rPr lang="ko-KR" altLang="en-US" sz="1100" dirty="0">
                <a:latin typeface="+mj-lt"/>
                <a:hlinkClick r:id="rId15" action="ppaction://hlinksldjump"/>
              </a:rPr>
              <a:t>출고하기</a:t>
            </a:r>
            <a:endParaRPr lang="ko-KR" altLang="en-US" sz="1100" dirty="0">
              <a:latin typeface="+mj-lt"/>
            </a:endParaRPr>
          </a:p>
        </p:txBody>
      </p:sp>
      <p:sp>
        <p:nvSpPr>
          <p:cNvPr id="45" name="TextBox 44">
            <a:hlinkClick r:id="rId2" action="ppaction://hlinksldjump"/>
            <a:extLst>
              <a:ext uri="{FF2B5EF4-FFF2-40B4-BE49-F238E27FC236}">
                <a16:creationId xmlns:a16="http://schemas.microsoft.com/office/drawing/2014/main" id="{1995DE20-675D-6E20-25EB-DA3AD586BB98}"/>
              </a:ext>
            </a:extLst>
          </p:cNvPr>
          <p:cNvSpPr txBox="1"/>
          <p:nvPr/>
        </p:nvSpPr>
        <p:spPr>
          <a:xfrm>
            <a:off x="3706371" y="3811571"/>
            <a:ext cx="2520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1100" dirty="0">
                <a:latin typeface="+mj-lt"/>
                <a:hlinkClick r:id="rId16" action="ppaction://hlinksldjump"/>
              </a:rPr>
              <a:t>SO </a:t>
            </a:r>
            <a:r>
              <a:rPr lang="ko-KR" altLang="en-US" sz="1100" dirty="0">
                <a:latin typeface="+mj-lt"/>
                <a:hlinkClick r:id="rId16" action="ppaction://hlinksldjump"/>
              </a:rPr>
              <a:t>출고하기 </a:t>
            </a:r>
            <a:r>
              <a:rPr lang="en-US" altLang="ko-KR" sz="1100" dirty="0">
                <a:latin typeface="+mj-lt"/>
                <a:hlinkClick r:id="rId16" action="ppaction://hlinksldjump"/>
              </a:rPr>
              <a:t>- </a:t>
            </a:r>
            <a:r>
              <a:rPr lang="ko-KR" altLang="en-US" sz="1100" dirty="0">
                <a:latin typeface="+mj-lt"/>
                <a:hlinkClick r:id="rId16" action="ppaction://hlinksldjump"/>
              </a:rPr>
              <a:t>택배</a:t>
            </a:r>
            <a:endParaRPr lang="ko-KR" altLang="en-US" sz="1100" dirty="0">
              <a:latin typeface="+mj-lt"/>
            </a:endParaRPr>
          </a:p>
        </p:txBody>
      </p:sp>
      <p:sp>
        <p:nvSpPr>
          <p:cNvPr id="46" name="TextBox 45">
            <a:hlinkClick r:id="rId2" action="ppaction://hlinksldjump"/>
            <a:extLst>
              <a:ext uri="{FF2B5EF4-FFF2-40B4-BE49-F238E27FC236}">
                <a16:creationId xmlns:a16="http://schemas.microsoft.com/office/drawing/2014/main" id="{F12A9489-2E22-E663-6FAE-D4A3DC55C7B1}"/>
              </a:ext>
            </a:extLst>
          </p:cNvPr>
          <p:cNvSpPr txBox="1"/>
          <p:nvPr/>
        </p:nvSpPr>
        <p:spPr>
          <a:xfrm>
            <a:off x="3706371" y="4069369"/>
            <a:ext cx="2686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1100" dirty="0">
                <a:latin typeface="+mj-lt"/>
                <a:hlinkClick r:id="rId17" action="ppaction://hlinksldjump"/>
              </a:rPr>
              <a:t>SO </a:t>
            </a:r>
            <a:r>
              <a:rPr lang="ko-KR" altLang="en-US" sz="1100" dirty="0">
                <a:latin typeface="+mj-lt"/>
                <a:hlinkClick r:id="rId17" action="ppaction://hlinksldjump"/>
              </a:rPr>
              <a:t>출고하기 </a:t>
            </a:r>
            <a:r>
              <a:rPr lang="en-US" altLang="ko-KR" sz="1100" dirty="0">
                <a:latin typeface="+mj-lt"/>
                <a:hlinkClick r:id="rId17" action="ppaction://hlinksldjump"/>
              </a:rPr>
              <a:t>– </a:t>
            </a:r>
            <a:r>
              <a:rPr lang="ko-KR" altLang="en-US" sz="1100" dirty="0">
                <a:latin typeface="+mj-lt"/>
                <a:hlinkClick r:id="rId17" action="ppaction://hlinksldjump"/>
              </a:rPr>
              <a:t>로컬 품목만 출고</a:t>
            </a:r>
            <a:endParaRPr lang="ko-KR" altLang="en-US" sz="1100" dirty="0">
              <a:latin typeface="+mj-lt"/>
            </a:endParaRPr>
          </a:p>
        </p:txBody>
      </p:sp>
      <p:sp>
        <p:nvSpPr>
          <p:cNvPr id="47" name="TextBox 46">
            <a:hlinkClick r:id="rId2" action="ppaction://hlinksldjump"/>
            <a:extLst>
              <a:ext uri="{FF2B5EF4-FFF2-40B4-BE49-F238E27FC236}">
                <a16:creationId xmlns:a16="http://schemas.microsoft.com/office/drawing/2014/main" id="{7E95EAE8-69AE-CF39-7547-F6E9CAE9DFC3}"/>
              </a:ext>
            </a:extLst>
          </p:cNvPr>
          <p:cNvSpPr txBox="1"/>
          <p:nvPr/>
        </p:nvSpPr>
        <p:spPr>
          <a:xfrm>
            <a:off x="3706371" y="4327167"/>
            <a:ext cx="2686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1100" dirty="0">
                <a:latin typeface="+mj-lt"/>
                <a:hlinkClick r:id="rId18" action="ppaction://hlinksldjump"/>
              </a:rPr>
              <a:t>대리점 출고 </a:t>
            </a:r>
            <a:r>
              <a:rPr lang="en-US" altLang="ko-KR" sz="1100" dirty="0">
                <a:latin typeface="+mj-lt"/>
                <a:hlinkClick r:id="rId18" action="ppaction://hlinksldjump"/>
              </a:rPr>
              <a:t>– </a:t>
            </a:r>
            <a:r>
              <a:rPr lang="ko-KR" altLang="en-US" sz="1100" dirty="0">
                <a:latin typeface="+mj-lt"/>
                <a:hlinkClick r:id="rId18" action="ppaction://hlinksldjump"/>
              </a:rPr>
              <a:t>일반 출고</a:t>
            </a:r>
            <a:endParaRPr lang="ko-KR" altLang="en-US" sz="1100" dirty="0">
              <a:latin typeface="+mj-lt"/>
            </a:endParaRPr>
          </a:p>
        </p:txBody>
      </p:sp>
      <p:sp>
        <p:nvSpPr>
          <p:cNvPr id="48" name="TextBox 47">
            <a:hlinkClick r:id="rId2" action="ppaction://hlinksldjump"/>
            <a:extLst>
              <a:ext uri="{FF2B5EF4-FFF2-40B4-BE49-F238E27FC236}">
                <a16:creationId xmlns:a16="http://schemas.microsoft.com/office/drawing/2014/main" id="{6FBFF8F8-BFE8-CD25-EE8E-60855EC8D8EF}"/>
              </a:ext>
            </a:extLst>
          </p:cNvPr>
          <p:cNvSpPr txBox="1"/>
          <p:nvPr/>
        </p:nvSpPr>
        <p:spPr>
          <a:xfrm>
            <a:off x="3706371" y="4547945"/>
            <a:ext cx="2686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1100" dirty="0">
                <a:latin typeface="+mj-lt"/>
                <a:hlinkClick r:id="rId19" action="ppaction://hlinksldjump"/>
              </a:rPr>
              <a:t>대리점 출고 </a:t>
            </a:r>
            <a:r>
              <a:rPr lang="en-US" altLang="ko-KR" sz="1100" dirty="0">
                <a:latin typeface="+mj-lt"/>
                <a:hlinkClick r:id="rId19" action="ppaction://hlinksldjump"/>
              </a:rPr>
              <a:t>– </a:t>
            </a:r>
            <a:r>
              <a:rPr lang="ko-KR" altLang="en-US" sz="1100" dirty="0">
                <a:latin typeface="+mj-lt"/>
                <a:hlinkClick r:id="rId19" action="ppaction://hlinksldjump"/>
              </a:rPr>
              <a:t>택배 출고</a:t>
            </a:r>
            <a:endParaRPr lang="ko-KR" altLang="en-US" sz="1100" dirty="0"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8AB8D-067B-58B1-C3C5-80A45329B6EE}"/>
              </a:ext>
            </a:extLst>
          </p:cNvPr>
          <p:cNvSpPr txBox="1"/>
          <p:nvPr/>
        </p:nvSpPr>
        <p:spPr>
          <a:xfrm>
            <a:off x="3544330" y="4841181"/>
            <a:ext cx="3109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lt"/>
              </a:rPr>
              <a:t>POD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0" name="TextBox 49">
            <a:hlinkClick r:id="rId2" action="ppaction://hlinksldjump"/>
            <a:extLst>
              <a:ext uri="{FF2B5EF4-FFF2-40B4-BE49-F238E27FC236}">
                <a16:creationId xmlns:a16="http://schemas.microsoft.com/office/drawing/2014/main" id="{B3A4D552-3FC3-C423-E221-0C47512DDA8F}"/>
              </a:ext>
            </a:extLst>
          </p:cNvPr>
          <p:cNvSpPr txBox="1"/>
          <p:nvPr/>
        </p:nvSpPr>
        <p:spPr>
          <a:xfrm>
            <a:off x="3712803" y="5179735"/>
            <a:ext cx="2686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1100" dirty="0">
                <a:latin typeface="+mj-lt"/>
                <a:hlinkClick r:id="rId20" action="ppaction://hlinksldjump"/>
              </a:rPr>
              <a:t>POD</a:t>
            </a:r>
            <a:r>
              <a:rPr lang="ko-KR" altLang="en-US" sz="1100" dirty="0">
                <a:latin typeface="+mj-lt"/>
                <a:hlinkClick r:id="rId20" action="ppaction://hlinksldjump"/>
              </a:rPr>
              <a:t>진행하기</a:t>
            </a:r>
            <a:endParaRPr lang="ko-KR" altLang="en-US" sz="1100" dirty="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BBC795-55AE-3DF6-78D3-60AA2AEC80AB}"/>
              </a:ext>
            </a:extLst>
          </p:cNvPr>
          <p:cNvSpPr txBox="1"/>
          <p:nvPr/>
        </p:nvSpPr>
        <p:spPr>
          <a:xfrm>
            <a:off x="3590884" y="5481555"/>
            <a:ext cx="3109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j-lt"/>
              </a:rPr>
              <a:t>SVC_BIN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52" name="TextBox 51">
            <a:hlinkClick r:id="rId2" action="ppaction://hlinksldjump"/>
            <a:extLst>
              <a:ext uri="{FF2B5EF4-FFF2-40B4-BE49-F238E27FC236}">
                <a16:creationId xmlns:a16="http://schemas.microsoft.com/office/drawing/2014/main" id="{36CD09C2-AA14-D018-CC0F-FDD60C057210}"/>
              </a:ext>
            </a:extLst>
          </p:cNvPr>
          <p:cNvSpPr txBox="1"/>
          <p:nvPr/>
        </p:nvSpPr>
        <p:spPr>
          <a:xfrm>
            <a:off x="3712803" y="5873097"/>
            <a:ext cx="26868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1100" dirty="0">
                <a:latin typeface="+mj-lt"/>
                <a:hlinkClick r:id="rId21" action="ppaction://hlinksldjump"/>
              </a:rPr>
              <a:t>CHANGE &amp; REGIST BIN</a:t>
            </a:r>
            <a:endParaRPr lang="ko-KR" alt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31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C91383-83F0-113E-E809-25ACE7D5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0" y="2342335"/>
            <a:ext cx="4258269" cy="1524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B20305-3655-4949-DDC8-A2F63C4FD331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err="1">
                <a:latin typeface="+mj-lt"/>
              </a:rPr>
              <a:t>대리점출고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– </a:t>
            </a:r>
            <a:r>
              <a:rPr lang="ko-KR" altLang="en-US" dirty="0">
                <a:latin typeface="+mj-lt"/>
              </a:rPr>
              <a:t>택배 출고</a:t>
            </a:r>
            <a:endParaRPr lang="ko-KR" altLang="en-US" sz="1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9799D-0435-A047-F6DC-E441CAF9EED7}"/>
              </a:ext>
            </a:extLst>
          </p:cNvPr>
          <p:cNvSpPr txBox="1"/>
          <p:nvPr/>
        </p:nvSpPr>
        <p:spPr>
          <a:xfrm>
            <a:off x="70233" y="1712649"/>
            <a:ext cx="37428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‘</a:t>
            </a:r>
            <a:r>
              <a:rPr lang="en-US" altLang="ko-KR" sz="1100" dirty="0" err="1">
                <a:latin typeface="+mj-lt"/>
              </a:rPr>
              <a:t>waiting_for_out</a:t>
            </a:r>
            <a:r>
              <a:rPr lang="en-US" altLang="ko-KR" sz="1100" dirty="0">
                <a:latin typeface="+mj-lt"/>
              </a:rPr>
              <a:t>’ </a:t>
            </a:r>
            <a:r>
              <a:rPr lang="ko-KR" altLang="en-US" sz="1100" dirty="0">
                <a:latin typeface="+mj-lt"/>
              </a:rPr>
              <a:t>모드에서 출고 원하는 대리점 품목 드래그 후 </a:t>
            </a:r>
            <a:r>
              <a:rPr lang="en-US" altLang="ko-KR" sz="1100" b="1" dirty="0" err="1">
                <a:latin typeface="+mj-lt"/>
              </a:rPr>
              <a:t>SelectBranch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* </a:t>
            </a:r>
            <a:r>
              <a:rPr lang="ko-KR" altLang="en-US" sz="1100" dirty="0">
                <a:latin typeface="+mj-lt"/>
              </a:rPr>
              <a:t>여러 대리점 동시 선택불가</a:t>
            </a:r>
            <a:r>
              <a:rPr lang="en-US" altLang="ko-KR" sz="1100" dirty="0">
                <a:latin typeface="+mj-lt"/>
              </a:rPr>
              <a:t>!!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7C7D061-CE4B-89DD-BDC2-784C74B7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8" y="531132"/>
            <a:ext cx="3940811" cy="11815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C2377E-DF69-A424-2FB4-45609E8EE64A}"/>
              </a:ext>
            </a:extLst>
          </p:cNvPr>
          <p:cNvSpPr txBox="1"/>
          <p:nvPr/>
        </p:nvSpPr>
        <p:spPr>
          <a:xfrm>
            <a:off x="175008" y="4025764"/>
            <a:ext cx="37428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출고 행 번호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대리점명은 자동으로 입력되며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나머지 하얀색 바탕의 </a:t>
            </a:r>
            <a:r>
              <a:rPr lang="en-US" altLang="ko-KR" sz="1100" dirty="0">
                <a:latin typeface="+mj-lt"/>
              </a:rPr>
              <a:t>form</a:t>
            </a:r>
            <a:r>
              <a:rPr lang="ko-KR" altLang="en-US" sz="1100" dirty="0">
                <a:latin typeface="+mj-lt"/>
              </a:rPr>
              <a:t>들은 직접 입력 또는 선택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 err="1">
                <a:latin typeface="+mj-lt"/>
              </a:rPr>
              <a:t>입력완료되면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b="1" dirty="0" err="1">
                <a:latin typeface="+mj-lt"/>
              </a:rPr>
              <a:t>BranchSHIPCONFIRM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버튼클릭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BC16A1B-100D-0BD6-FFDF-5B5C3C22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08" y="4749875"/>
            <a:ext cx="2705478" cy="121937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55C56C-6C68-E8AD-9882-C6861E395596}"/>
              </a:ext>
            </a:extLst>
          </p:cNvPr>
          <p:cNvSpPr/>
          <p:nvPr/>
        </p:nvSpPr>
        <p:spPr>
          <a:xfrm>
            <a:off x="3632652" y="2823345"/>
            <a:ext cx="829204" cy="670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BB7B430-E26A-32AC-80E5-981F902D70A6}"/>
              </a:ext>
            </a:extLst>
          </p:cNvPr>
          <p:cNvSpPr/>
          <p:nvPr/>
        </p:nvSpPr>
        <p:spPr>
          <a:xfrm>
            <a:off x="3343765" y="514350"/>
            <a:ext cx="346037" cy="270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46FD304-52BC-4C30-AAB5-74B702FCDC5D}"/>
              </a:ext>
            </a:extLst>
          </p:cNvPr>
          <p:cNvSpPr/>
          <p:nvPr/>
        </p:nvSpPr>
        <p:spPr>
          <a:xfrm>
            <a:off x="352915" y="5600701"/>
            <a:ext cx="856760" cy="363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202663-3E83-3A29-D3A6-1785724C4340}"/>
              </a:ext>
            </a:extLst>
          </p:cNvPr>
          <p:cNvSpPr txBox="1"/>
          <p:nvPr/>
        </p:nvSpPr>
        <p:spPr>
          <a:xfrm>
            <a:off x="146923" y="6090092"/>
            <a:ext cx="3742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모든 폼이 완벽하면 </a:t>
            </a:r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>
                <a:latin typeface="+mj-lt"/>
              </a:rPr>
              <a:t>예</a:t>
            </a:r>
            <a:r>
              <a:rPr lang="en-US" altLang="ko-KR" sz="1100" dirty="0">
                <a:latin typeface="+mj-lt"/>
              </a:rPr>
              <a:t>’</a:t>
            </a:r>
            <a:r>
              <a:rPr lang="ko-KR" altLang="en-US" sz="1100" dirty="0">
                <a:latin typeface="+mj-lt"/>
              </a:rPr>
              <a:t>클릭</a:t>
            </a:r>
            <a:endParaRPr lang="en-US" altLang="ko-KR" sz="1100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84AEAA-CFD0-A863-37E7-D42BC851A5D6}"/>
              </a:ext>
            </a:extLst>
          </p:cNvPr>
          <p:cNvSpPr txBox="1"/>
          <p:nvPr/>
        </p:nvSpPr>
        <p:spPr>
          <a:xfrm>
            <a:off x="9398081" y="331406"/>
            <a:ext cx="21105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Parcel</a:t>
            </a:r>
            <a:r>
              <a:rPr lang="ko-KR" altLang="en-US" sz="1100" dirty="0">
                <a:latin typeface="+mj-lt"/>
              </a:rPr>
              <a:t>별 송장번호 입력 및 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확인 진행</a:t>
            </a:r>
            <a:endParaRPr lang="en-US" altLang="ko-KR" sz="1100" dirty="0">
              <a:latin typeface="+mj-lt"/>
            </a:endParaRPr>
          </a:p>
          <a:p>
            <a:endParaRPr lang="en-US" altLang="ko-KR" sz="1100" dirty="0">
              <a:latin typeface="+mj-lt"/>
            </a:endParaRPr>
          </a:p>
          <a:p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맞으면 </a:t>
            </a:r>
            <a:r>
              <a:rPr lang="en-US" altLang="ko-KR" sz="1100" dirty="0">
                <a:latin typeface="+mj-lt"/>
              </a:rPr>
              <a:t>‘</a:t>
            </a:r>
            <a:r>
              <a:rPr lang="ko-KR" altLang="en-US" sz="1100" dirty="0">
                <a:latin typeface="+mj-lt"/>
              </a:rPr>
              <a:t>아니요</a:t>
            </a:r>
            <a:r>
              <a:rPr lang="en-US" altLang="ko-KR" sz="1100" dirty="0">
                <a:latin typeface="+mj-lt"/>
              </a:rPr>
              <a:t>‘ </a:t>
            </a:r>
            <a:r>
              <a:rPr lang="ko-KR" altLang="en-US" sz="1100" dirty="0">
                <a:latin typeface="+mj-lt"/>
              </a:rPr>
              <a:t>클릭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35B2BE2-33A8-2B30-4E8B-C2FA72E33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402" y="2119258"/>
            <a:ext cx="4104378" cy="771633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429B36-6FF3-89C6-806A-BC930A55EED3}"/>
              </a:ext>
            </a:extLst>
          </p:cNvPr>
          <p:cNvSpPr/>
          <p:nvPr/>
        </p:nvSpPr>
        <p:spPr>
          <a:xfrm>
            <a:off x="5299371" y="2175006"/>
            <a:ext cx="1387179" cy="2756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7BC051-78B1-27AC-3623-2FE09E49750F}"/>
              </a:ext>
            </a:extLst>
          </p:cNvPr>
          <p:cNvSpPr txBox="1"/>
          <p:nvPr/>
        </p:nvSpPr>
        <p:spPr>
          <a:xfrm>
            <a:off x="9398081" y="2119258"/>
            <a:ext cx="2110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Draft</a:t>
            </a:r>
            <a:r>
              <a:rPr lang="ko-KR" altLang="en-US" sz="1100" dirty="0">
                <a:latin typeface="+mj-lt"/>
              </a:rPr>
              <a:t>함에 해당 출고 정보 자동 저장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12C2B5B-C984-7955-28AB-FF5C4D9CA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402" y="3126278"/>
            <a:ext cx="3949600" cy="262833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5D89BE-68AE-CA2F-D555-FEB84738249E}"/>
              </a:ext>
            </a:extLst>
          </p:cNvPr>
          <p:cNvSpPr/>
          <p:nvPr/>
        </p:nvSpPr>
        <p:spPr>
          <a:xfrm>
            <a:off x="5884388" y="3246126"/>
            <a:ext cx="2098612" cy="819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해당 대리점 </a:t>
            </a:r>
            <a:r>
              <a:rPr lang="en-US" altLang="ko-KR" sz="600" dirty="0">
                <a:solidFill>
                  <a:schemeClr val="tx1"/>
                </a:solidFill>
              </a:rPr>
              <a:t>mail list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B2FE43D-ACAA-3E33-F21F-8C0F79D69B1A}"/>
              </a:ext>
            </a:extLst>
          </p:cNvPr>
          <p:cNvSpPr/>
          <p:nvPr/>
        </p:nvSpPr>
        <p:spPr>
          <a:xfrm>
            <a:off x="5884388" y="3349625"/>
            <a:ext cx="2098612" cy="982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해당 대리점 </a:t>
            </a:r>
            <a:r>
              <a:rPr lang="en-US" altLang="ko-KR" sz="600" dirty="0">
                <a:solidFill>
                  <a:schemeClr val="tx1"/>
                </a:solidFill>
              </a:rPr>
              <a:t>cc mail list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ACDFC3-6B61-FF55-08E0-E1FBC458DF4E}"/>
              </a:ext>
            </a:extLst>
          </p:cNvPr>
          <p:cNvSpPr txBox="1"/>
          <p:nvPr/>
        </p:nvSpPr>
        <p:spPr>
          <a:xfrm>
            <a:off x="9398081" y="3266384"/>
            <a:ext cx="21105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왼쪽사진에 내가 입력한 송장번호가 메일에 입력된 것을 확인 후 보내기 버튼 클릭</a:t>
            </a:r>
            <a:r>
              <a:rPr lang="en-US" altLang="ko-KR" sz="1100" dirty="0">
                <a:latin typeface="+mj-lt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8E302A-B9E6-3A48-AAA3-4255DD9D5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1636" y="331406"/>
            <a:ext cx="2119174" cy="15439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924E5F-070B-2475-874C-FE0CC774A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4390" y="334480"/>
            <a:ext cx="1689975" cy="1540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0C0DD1-52F5-D9E5-1ACF-D732008D7AB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9653"/>
          <a:stretch/>
        </p:blipFill>
        <p:spPr>
          <a:xfrm>
            <a:off x="7613007" y="4412779"/>
            <a:ext cx="705149" cy="88177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35B925-4564-1CD0-06B5-990E02B8ADD7}"/>
              </a:ext>
            </a:extLst>
          </p:cNvPr>
          <p:cNvSpPr/>
          <p:nvPr/>
        </p:nvSpPr>
        <p:spPr>
          <a:xfrm>
            <a:off x="7593063" y="4330501"/>
            <a:ext cx="829204" cy="1068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3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B20305-3655-4949-DDC8-A2F63C4FD331}"/>
              </a:ext>
            </a:extLst>
          </p:cNvPr>
          <p:cNvSpPr txBox="1"/>
          <p:nvPr/>
        </p:nvSpPr>
        <p:spPr>
          <a:xfrm>
            <a:off x="0" y="0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POD </a:t>
            </a:r>
            <a:r>
              <a:rPr lang="ko-KR" altLang="en-US" dirty="0">
                <a:latin typeface="+mj-lt"/>
              </a:rPr>
              <a:t>작업하기</a:t>
            </a:r>
            <a:endParaRPr lang="ko-KR" altLang="en-US" sz="1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206DF-BB9B-FAC9-D224-AA2193E9FF19}"/>
              </a:ext>
            </a:extLst>
          </p:cNvPr>
          <p:cNvSpPr txBox="1"/>
          <p:nvPr/>
        </p:nvSpPr>
        <p:spPr>
          <a:xfrm>
            <a:off x="131193" y="369332"/>
            <a:ext cx="37428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아래의 인수증 작업이 완료되면</a:t>
            </a:r>
            <a:endParaRPr lang="en-US" altLang="ko-KR" sz="1100" b="1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100" b="1" dirty="0">
                <a:latin typeface="+mj-lt"/>
              </a:rPr>
              <a:t>인수증 사인확인</a:t>
            </a:r>
            <a:endParaRPr lang="en-US" altLang="ko-KR" sz="1100" b="1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100" b="1" dirty="0">
                <a:latin typeface="+mj-lt"/>
              </a:rPr>
              <a:t>인수증 메일보내기</a:t>
            </a:r>
            <a:endParaRPr lang="en-US" altLang="ko-KR" sz="1100" b="1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ko-KR" altLang="en-US" sz="1100" b="1" dirty="0">
                <a:latin typeface="+mj-lt"/>
              </a:rPr>
              <a:t>인수증 저장하기</a:t>
            </a:r>
            <a:endParaRPr lang="en-US" altLang="ko-KR" sz="1100" b="1" dirty="0">
              <a:latin typeface="+mj-lt"/>
            </a:endParaRPr>
          </a:p>
          <a:p>
            <a:r>
              <a:rPr lang="ko-KR" altLang="en-US" sz="1100" b="1" dirty="0">
                <a:latin typeface="+mj-lt"/>
              </a:rPr>
              <a:t>해당 </a:t>
            </a:r>
            <a:r>
              <a:rPr lang="en-US" altLang="ko-KR" sz="1100" b="1" dirty="0">
                <a:latin typeface="+mj-lt"/>
              </a:rPr>
              <a:t>POD</a:t>
            </a:r>
            <a:r>
              <a:rPr lang="ko-KR" altLang="en-US" sz="1100" b="1" dirty="0">
                <a:latin typeface="+mj-lt"/>
              </a:rPr>
              <a:t>작업진행</a:t>
            </a:r>
            <a:endParaRPr lang="en-US" altLang="ko-KR" sz="1100" b="1" dirty="0">
              <a:latin typeface="+mj-lt"/>
            </a:endParaRPr>
          </a:p>
          <a:p>
            <a:endParaRPr lang="en-US" altLang="ko-KR" sz="11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285F2-99BB-FF96-60FA-116F82A6A3E3}"/>
              </a:ext>
            </a:extLst>
          </p:cNvPr>
          <p:cNvSpPr txBox="1"/>
          <p:nvPr/>
        </p:nvSpPr>
        <p:spPr>
          <a:xfrm>
            <a:off x="2133808" y="0"/>
            <a:ext cx="3742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인수증 작업은 추후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CYTIVA SO API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를 받을 수 있다면 전자동으로 업데이트 될 수 있음</a:t>
            </a:r>
            <a:endParaRPr lang="en-US" altLang="ko-KR" sz="11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EA1A52-5434-5F60-1236-646A2492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0" y="1807853"/>
            <a:ext cx="4910347" cy="18529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31575-3EAE-50FA-C2F5-8ABB09E5FB31}"/>
              </a:ext>
            </a:extLst>
          </p:cNvPr>
          <p:cNvSpPr txBox="1"/>
          <p:nvPr/>
        </p:nvSpPr>
        <p:spPr>
          <a:xfrm>
            <a:off x="57496" y="1511785"/>
            <a:ext cx="5054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POD </a:t>
            </a:r>
            <a:r>
              <a:rPr lang="ko-KR" altLang="en-US" sz="1100" dirty="0">
                <a:latin typeface="+mj-lt"/>
              </a:rPr>
              <a:t>시트에서 </a:t>
            </a:r>
            <a:r>
              <a:rPr lang="en-US" altLang="ko-KR" sz="1100" b="1" dirty="0" err="1">
                <a:latin typeface="+mj-lt"/>
              </a:rPr>
              <a:t>BringData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버튼으로 </a:t>
            </a:r>
            <a:r>
              <a:rPr lang="en-US" altLang="ko-KR" sz="1100" dirty="0">
                <a:latin typeface="+mj-lt"/>
              </a:rPr>
              <a:t>POD</a:t>
            </a:r>
            <a:r>
              <a:rPr lang="ko-KR" altLang="en-US" sz="1100" dirty="0">
                <a:latin typeface="+mj-lt"/>
              </a:rPr>
              <a:t>가 진행되지 않은 리스트 불러오기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2D2CD8-4AE4-EC0C-6A30-68954D0E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10" y="3884214"/>
            <a:ext cx="1943371" cy="11622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D66C59-7864-90A2-13CD-08CA9C42DD1F}"/>
              </a:ext>
            </a:extLst>
          </p:cNvPr>
          <p:cNvSpPr txBox="1"/>
          <p:nvPr/>
        </p:nvSpPr>
        <p:spPr>
          <a:xfrm>
            <a:off x="2369622" y="3884214"/>
            <a:ext cx="2742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SO_INDEX</a:t>
            </a:r>
            <a:r>
              <a:rPr lang="ko-KR" altLang="en-US" sz="1100" dirty="0">
                <a:latin typeface="+mj-lt"/>
              </a:rPr>
              <a:t>의 </a:t>
            </a:r>
            <a:r>
              <a:rPr lang="ko-KR" altLang="en-US" sz="1100" dirty="0" err="1">
                <a:latin typeface="+mj-lt"/>
              </a:rPr>
              <a:t>드랍다운</a:t>
            </a:r>
            <a:r>
              <a:rPr lang="ko-KR" altLang="en-US" sz="1100" dirty="0">
                <a:latin typeface="+mj-lt"/>
              </a:rPr>
              <a:t> 리스트에서 </a:t>
            </a:r>
            <a:r>
              <a:rPr lang="en-US" altLang="ko-KR" sz="1100" dirty="0">
                <a:latin typeface="+mj-lt"/>
              </a:rPr>
              <a:t>POD</a:t>
            </a:r>
            <a:r>
              <a:rPr lang="ko-KR" altLang="en-US" sz="1100" dirty="0">
                <a:latin typeface="+mj-lt"/>
              </a:rPr>
              <a:t>를 완료할 </a:t>
            </a:r>
            <a:r>
              <a:rPr lang="en-US" altLang="ko-KR" sz="1100" dirty="0">
                <a:latin typeface="+mj-lt"/>
              </a:rPr>
              <a:t>SO_INDEX</a:t>
            </a:r>
            <a:r>
              <a:rPr lang="ko-KR" altLang="en-US" sz="1100" dirty="0">
                <a:latin typeface="+mj-lt"/>
              </a:rPr>
              <a:t>번호 선택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24446D8-6E74-5024-CF76-1F4D2CA9B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93" y="5477883"/>
            <a:ext cx="7430537" cy="11622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8BFF80-2935-ED57-BC29-69319579BFCA}"/>
              </a:ext>
            </a:extLst>
          </p:cNvPr>
          <p:cNvSpPr txBox="1"/>
          <p:nvPr/>
        </p:nvSpPr>
        <p:spPr>
          <a:xfrm>
            <a:off x="2369622" y="4966372"/>
            <a:ext cx="42401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100" b="1" dirty="0">
                <a:latin typeface="+mj-lt"/>
              </a:rPr>
              <a:t>PODDONE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클릭하면 </a:t>
            </a:r>
            <a:r>
              <a:rPr lang="en-US" altLang="ko-KR" sz="1100" dirty="0">
                <a:latin typeface="+mj-lt"/>
              </a:rPr>
              <a:t>POD</a:t>
            </a:r>
            <a:r>
              <a:rPr lang="ko-KR" altLang="en-US" sz="1100" dirty="0">
                <a:latin typeface="+mj-lt"/>
              </a:rPr>
              <a:t>작업이 현재시간으로 완료됨</a:t>
            </a:r>
            <a:endParaRPr lang="en-US" altLang="ko-KR" sz="1100" dirty="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100" b="1" dirty="0">
                <a:latin typeface="+mj-lt"/>
              </a:rPr>
              <a:t>SEEDETAIL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클릭하면 해당 </a:t>
            </a:r>
            <a:r>
              <a:rPr lang="ko-KR" altLang="en-US" sz="1100" dirty="0" err="1">
                <a:latin typeface="+mj-lt"/>
              </a:rPr>
              <a:t>출고건에</a:t>
            </a:r>
            <a:r>
              <a:rPr lang="ko-KR" altLang="en-US" sz="1100" dirty="0">
                <a:latin typeface="+mj-lt"/>
              </a:rPr>
              <a:t> 대한 자세한 정보를 확인 할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endParaRPr lang="en-US" altLang="ko-KR" sz="1100" dirty="0"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0963B5-E87E-A8D7-95C1-78B45BEC6D3A}"/>
              </a:ext>
            </a:extLst>
          </p:cNvPr>
          <p:cNvSpPr/>
          <p:nvPr/>
        </p:nvSpPr>
        <p:spPr>
          <a:xfrm>
            <a:off x="4971782" y="5492959"/>
            <a:ext cx="1124217" cy="498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143723-88CD-945B-15BC-DD3718280184}"/>
              </a:ext>
            </a:extLst>
          </p:cNvPr>
          <p:cNvSpPr/>
          <p:nvPr/>
        </p:nvSpPr>
        <p:spPr>
          <a:xfrm>
            <a:off x="6095999" y="5486544"/>
            <a:ext cx="1124217" cy="498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1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B20305-3655-4949-DDC8-A2F63C4FD331}"/>
              </a:ext>
            </a:extLst>
          </p:cNvPr>
          <p:cNvSpPr txBox="1"/>
          <p:nvPr/>
        </p:nvSpPr>
        <p:spPr>
          <a:xfrm>
            <a:off x="0" y="0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CHANGE_BIN</a:t>
            </a:r>
            <a:endParaRPr lang="ko-KR" altLang="en-US" sz="18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66C59-7864-90A2-13CD-08CA9C42DD1F}"/>
              </a:ext>
            </a:extLst>
          </p:cNvPr>
          <p:cNvSpPr txBox="1"/>
          <p:nvPr/>
        </p:nvSpPr>
        <p:spPr>
          <a:xfrm>
            <a:off x="201910" y="1962231"/>
            <a:ext cx="4404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MODE</a:t>
            </a:r>
            <a:r>
              <a:rPr lang="ko-KR" altLang="en-US" sz="1100" dirty="0">
                <a:latin typeface="+mj-lt"/>
              </a:rPr>
              <a:t>가 </a:t>
            </a:r>
            <a:r>
              <a:rPr lang="en-US" altLang="ko-KR" sz="1100" dirty="0">
                <a:latin typeface="+mj-lt"/>
              </a:rPr>
              <a:t>CHANGE_BIN </a:t>
            </a:r>
            <a:r>
              <a:rPr lang="ko-KR" altLang="en-US" sz="1100" dirty="0">
                <a:latin typeface="+mj-lt"/>
              </a:rPr>
              <a:t>이 될 때까지 </a:t>
            </a:r>
            <a:r>
              <a:rPr lang="en-US" altLang="ko-KR" sz="1100" b="1" dirty="0" err="1">
                <a:latin typeface="+mj-lt"/>
              </a:rPr>
              <a:t>ChangeMode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8AAF30-FD3B-49CC-146C-7A3A78D3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0" y="636164"/>
            <a:ext cx="4170872" cy="1304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AF2C5B-A1B1-D652-A45B-D583E8E2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10" y="2556293"/>
            <a:ext cx="3535718" cy="1359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521321-33D5-8CB7-441C-11870FD55791}"/>
              </a:ext>
            </a:extLst>
          </p:cNvPr>
          <p:cNvSpPr txBox="1"/>
          <p:nvPr/>
        </p:nvSpPr>
        <p:spPr>
          <a:xfrm>
            <a:off x="121920" y="3986621"/>
            <a:ext cx="4404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바꾸길 원하는 행의 </a:t>
            </a:r>
            <a:r>
              <a:rPr lang="ko-KR" altLang="en-US" sz="1100" dirty="0" err="1">
                <a:latin typeface="+mj-lt"/>
              </a:rPr>
              <a:t>아무셀이나</a:t>
            </a:r>
            <a:r>
              <a:rPr lang="ko-KR" altLang="en-US" sz="1100" dirty="0">
                <a:latin typeface="+mj-lt"/>
              </a:rPr>
              <a:t> 클릭 후 </a:t>
            </a:r>
            <a:r>
              <a:rPr lang="en-US" altLang="ko-KR" sz="1100" b="1" dirty="0" err="1">
                <a:latin typeface="+mj-lt"/>
              </a:rPr>
              <a:t>SelectRow</a:t>
            </a:r>
            <a:r>
              <a:rPr lang="en-US" altLang="ko-KR" sz="1100" b="1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</a:t>
            </a:r>
            <a:endParaRPr lang="en-US" altLang="ko-KR" sz="1100" dirty="0">
              <a:latin typeface="+mj-lt"/>
            </a:endParaRPr>
          </a:p>
          <a:p>
            <a:r>
              <a:rPr lang="ko-KR" altLang="en-US" sz="1100" dirty="0">
                <a:latin typeface="+mj-lt"/>
              </a:rPr>
              <a:t>위와 같이 해당 정보를 가져온다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68669F-2A2D-E71E-E09C-18C1D9BA4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11" y="4543217"/>
            <a:ext cx="4170871" cy="1297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AEB669-8D02-1BFC-F389-AD521A097EC4}"/>
              </a:ext>
            </a:extLst>
          </p:cNvPr>
          <p:cNvSpPr txBox="1"/>
          <p:nvPr/>
        </p:nvSpPr>
        <p:spPr>
          <a:xfrm>
            <a:off x="201910" y="5941348"/>
            <a:ext cx="4404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+mj-lt"/>
              </a:rPr>
              <a:t>새로설정할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BIN</a:t>
            </a:r>
            <a:r>
              <a:rPr lang="ko-KR" altLang="en-US" sz="1100" dirty="0">
                <a:latin typeface="+mj-lt"/>
              </a:rPr>
              <a:t>을 </a:t>
            </a:r>
            <a:r>
              <a:rPr lang="ko-KR" altLang="en-US" sz="1100" dirty="0" err="1">
                <a:latin typeface="+mj-lt"/>
              </a:rPr>
              <a:t>입력후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b="1" dirty="0" err="1">
                <a:latin typeface="+mj-lt"/>
              </a:rPr>
              <a:t>ChangeBIN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버튼을 클릭하면 변경 성공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39AEA8-A8AF-B932-1841-73B69F19F9C3}"/>
              </a:ext>
            </a:extLst>
          </p:cNvPr>
          <p:cNvSpPr/>
          <p:nvPr/>
        </p:nvSpPr>
        <p:spPr>
          <a:xfrm>
            <a:off x="2857491" y="636164"/>
            <a:ext cx="880137" cy="211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17867-12EC-1997-4513-31A5B9C30640}"/>
              </a:ext>
            </a:extLst>
          </p:cNvPr>
          <p:cNvSpPr/>
          <p:nvPr/>
        </p:nvSpPr>
        <p:spPr>
          <a:xfrm>
            <a:off x="3140519" y="2550201"/>
            <a:ext cx="627747" cy="145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952F08-1B61-AF66-3575-933EC21A7831}"/>
              </a:ext>
            </a:extLst>
          </p:cNvPr>
          <p:cNvSpPr/>
          <p:nvPr/>
        </p:nvSpPr>
        <p:spPr>
          <a:xfrm>
            <a:off x="3642341" y="4781005"/>
            <a:ext cx="730441" cy="182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911758-1168-2494-80D2-F52B0D3731CE}"/>
              </a:ext>
            </a:extLst>
          </p:cNvPr>
          <p:cNvSpPr/>
          <p:nvPr/>
        </p:nvSpPr>
        <p:spPr>
          <a:xfrm>
            <a:off x="1245327" y="5558267"/>
            <a:ext cx="1245054" cy="261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3DBA84-8286-05B3-6634-6B446C8E17CA}"/>
              </a:ext>
            </a:extLst>
          </p:cNvPr>
          <p:cNvSpPr/>
          <p:nvPr/>
        </p:nvSpPr>
        <p:spPr>
          <a:xfrm>
            <a:off x="1245327" y="2439884"/>
            <a:ext cx="1166948" cy="989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8F2781-46B7-F0EA-C0BC-99AAE86B2ABF}"/>
              </a:ext>
            </a:extLst>
          </p:cNvPr>
          <p:cNvSpPr/>
          <p:nvPr/>
        </p:nvSpPr>
        <p:spPr>
          <a:xfrm>
            <a:off x="171272" y="3810203"/>
            <a:ext cx="3085734" cy="1055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AC6B9-C783-D637-763C-DD328F834399}"/>
              </a:ext>
            </a:extLst>
          </p:cNvPr>
          <p:cNvSpPr txBox="1"/>
          <p:nvPr/>
        </p:nvSpPr>
        <p:spPr>
          <a:xfrm>
            <a:off x="5955585" y="0"/>
            <a:ext cx="175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+mj-lt"/>
              </a:rPr>
              <a:t>REGIST_BIN</a:t>
            </a:r>
            <a:endParaRPr lang="ko-KR" altLang="en-US" sz="1800" dirty="0">
              <a:latin typeface="+mj-lt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42326BC-B93A-FCC0-5FBB-FB9041993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36164"/>
            <a:ext cx="4170872" cy="13048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A46C1D-64FE-D0DB-FDAC-DA93BF60EF0D}"/>
              </a:ext>
            </a:extLst>
          </p:cNvPr>
          <p:cNvSpPr/>
          <p:nvPr/>
        </p:nvSpPr>
        <p:spPr>
          <a:xfrm>
            <a:off x="8722714" y="636163"/>
            <a:ext cx="880137" cy="211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328C04-6E08-8D93-5076-09840EA1FE6D}"/>
              </a:ext>
            </a:extLst>
          </p:cNvPr>
          <p:cNvSpPr txBox="1"/>
          <p:nvPr/>
        </p:nvSpPr>
        <p:spPr>
          <a:xfrm>
            <a:off x="6096000" y="1980167"/>
            <a:ext cx="4404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MODE</a:t>
            </a:r>
            <a:r>
              <a:rPr lang="ko-KR" altLang="en-US" sz="1100" dirty="0">
                <a:latin typeface="+mj-lt"/>
              </a:rPr>
              <a:t>가 </a:t>
            </a:r>
            <a:r>
              <a:rPr lang="en-US" altLang="ko-KR" sz="1100" dirty="0">
                <a:latin typeface="+mj-lt"/>
              </a:rPr>
              <a:t>REGIST_BIN </a:t>
            </a:r>
            <a:r>
              <a:rPr lang="ko-KR" altLang="en-US" sz="1100" dirty="0">
                <a:latin typeface="+mj-lt"/>
              </a:rPr>
              <a:t>이 될 때까지 </a:t>
            </a:r>
            <a:r>
              <a:rPr lang="en-US" altLang="ko-KR" sz="1100" b="1" dirty="0" err="1">
                <a:latin typeface="+mj-lt"/>
              </a:rPr>
              <a:t>ChangeMode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 클릭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8AB7E20-195E-4DC2-CE4B-716B4EF36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1" y="2623121"/>
            <a:ext cx="4170872" cy="118708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4F1FEE3-C104-61B2-F91E-799C4536BF3E}"/>
              </a:ext>
            </a:extLst>
          </p:cNvPr>
          <p:cNvSpPr txBox="1"/>
          <p:nvPr/>
        </p:nvSpPr>
        <p:spPr>
          <a:xfrm>
            <a:off x="6096000" y="3931065"/>
            <a:ext cx="44049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새로운 파트번호와 </a:t>
            </a:r>
            <a:r>
              <a:rPr lang="en-US" altLang="ko-KR" sz="1100" dirty="0">
                <a:latin typeface="+mj-lt"/>
              </a:rPr>
              <a:t>BIN </a:t>
            </a:r>
            <a:r>
              <a:rPr lang="ko-KR" altLang="en-US" sz="1100" dirty="0">
                <a:latin typeface="+mj-lt"/>
              </a:rPr>
              <a:t>만 입력해도 사용 가능 하다 원한다면 모든 </a:t>
            </a:r>
            <a:r>
              <a:rPr lang="en-US" altLang="ko-KR" sz="1100" dirty="0">
                <a:latin typeface="+mj-lt"/>
              </a:rPr>
              <a:t>FORM</a:t>
            </a:r>
            <a:r>
              <a:rPr lang="ko-KR" altLang="en-US" sz="1100" dirty="0">
                <a:latin typeface="+mj-lt"/>
              </a:rPr>
              <a:t>을 입력해도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r>
              <a:rPr lang="en-US" altLang="ko-KR" sz="1100" dirty="0">
                <a:latin typeface="+mj-lt"/>
              </a:rPr>
              <a:t>FORM </a:t>
            </a:r>
            <a:r>
              <a:rPr lang="ko-KR" altLang="en-US" sz="1100" dirty="0">
                <a:latin typeface="+mj-lt"/>
              </a:rPr>
              <a:t>입력이 완료되면 </a:t>
            </a:r>
            <a:r>
              <a:rPr lang="en-US" altLang="ko-KR" sz="1100" b="1" dirty="0" err="1">
                <a:latin typeface="+mj-lt"/>
              </a:rPr>
              <a:t>RegistBIN</a:t>
            </a:r>
            <a:r>
              <a:rPr lang="ko-KR" altLang="en-US" sz="1100" dirty="0">
                <a:latin typeface="+mj-lt"/>
              </a:rPr>
              <a:t> 버튼 클릭</a:t>
            </a:r>
            <a:endParaRPr lang="en-US" altLang="ko-KR" sz="1100" dirty="0">
              <a:latin typeface="+mj-lt"/>
            </a:endParaRPr>
          </a:p>
          <a:p>
            <a:endParaRPr lang="en-US" altLang="ko-KR" sz="1100" dirty="0">
              <a:latin typeface="+mj-lt"/>
            </a:endParaRPr>
          </a:p>
          <a:p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				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이미 있는 파트 번호는 등록이 진행 되지 않는다</a:t>
            </a:r>
            <a:endParaRPr lang="en-US" altLang="ko-KR" sz="11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FBDDC65-7B37-6237-E814-FAA62FB5A6E2}"/>
              </a:ext>
            </a:extLst>
          </p:cNvPr>
          <p:cNvSpPr/>
          <p:nvPr/>
        </p:nvSpPr>
        <p:spPr>
          <a:xfrm>
            <a:off x="9493423" y="3015425"/>
            <a:ext cx="880137" cy="211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6FBB189-B0FB-057E-00EC-8699B4291640}"/>
              </a:ext>
            </a:extLst>
          </p:cNvPr>
          <p:cNvCxnSpPr/>
          <p:nvPr/>
        </p:nvCxnSpPr>
        <p:spPr>
          <a:xfrm>
            <a:off x="547769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7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A8822-6AC7-470B-9504-330417A76B28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INSPECT_CODE</a:t>
            </a:r>
            <a:endParaRPr lang="ko-KR" altLang="en-US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51B201-5579-54B0-84FB-C8F47186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0" y="704353"/>
            <a:ext cx="9837267" cy="5654755"/>
          </a:xfrm>
          <a:prstGeom prst="rect">
            <a:avLst/>
          </a:prstGeom>
        </p:spPr>
      </p:pic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69185A98-30D1-EB97-AB78-7506C457F09A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4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510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55AD5-3735-83FB-0B57-9957A0B9DEC1}"/>
              </a:ext>
            </a:extLst>
          </p:cNvPr>
          <p:cNvSpPr txBox="1"/>
          <p:nvPr/>
        </p:nvSpPr>
        <p:spPr>
          <a:xfrm>
            <a:off x="87795" y="6150061"/>
            <a:ext cx="238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CYTIVA WMS GUIDENCE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A5C4DA-8172-F252-71BA-53A193ACFE14}"/>
              </a:ext>
            </a:extLst>
          </p:cNvPr>
          <p:cNvSpPr/>
          <p:nvPr/>
        </p:nvSpPr>
        <p:spPr>
          <a:xfrm>
            <a:off x="347142" y="301692"/>
            <a:ext cx="1866122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2AB0EB-D97A-8D3F-4317-07345FC76E79}"/>
              </a:ext>
            </a:extLst>
          </p:cNvPr>
          <p:cNvSpPr/>
          <p:nvPr/>
        </p:nvSpPr>
        <p:spPr>
          <a:xfrm>
            <a:off x="2472612" y="301692"/>
            <a:ext cx="1866122" cy="373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1283C5-D835-D069-A5CC-F65697AAFB23}"/>
              </a:ext>
            </a:extLst>
          </p:cNvPr>
          <p:cNvSpPr/>
          <p:nvPr/>
        </p:nvSpPr>
        <p:spPr>
          <a:xfrm>
            <a:off x="4598082" y="301692"/>
            <a:ext cx="1866122" cy="3732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EC7F2-0232-C69C-1D82-642839FDA2AB}"/>
              </a:ext>
            </a:extLst>
          </p:cNvPr>
          <p:cNvSpPr/>
          <p:nvPr/>
        </p:nvSpPr>
        <p:spPr>
          <a:xfrm>
            <a:off x="6723552" y="301692"/>
            <a:ext cx="1866122" cy="3732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04E4BC-2FA3-7B3E-3043-14ED68D466DA}"/>
              </a:ext>
            </a:extLst>
          </p:cNvPr>
          <p:cNvSpPr/>
          <p:nvPr/>
        </p:nvSpPr>
        <p:spPr>
          <a:xfrm>
            <a:off x="8879502" y="301692"/>
            <a:ext cx="1866122" cy="3732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FB592A-03A4-2A92-238B-9725F9AF376F}"/>
              </a:ext>
            </a:extLst>
          </p:cNvPr>
          <p:cNvCxnSpPr/>
          <p:nvPr/>
        </p:nvCxnSpPr>
        <p:spPr>
          <a:xfrm>
            <a:off x="1168236" y="998375"/>
            <a:ext cx="0" cy="17075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418ED9-8A3D-38A3-A702-F90336A40BDF}"/>
              </a:ext>
            </a:extLst>
          </p:cNvPr>
          <p:cNvCxnSpPr/>
          <p:nvPr/>
        </p:nvCxnSpPr>
        <p:spPr>
          <a:xfrm>
            <a:off x="1591224" y="998375"/>
            <a:ext cx="0" cy="1707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33C618-729F-8133-6A65-07A6C0109171}"/>
              </a:ext>
            </a:extLst>
          </p:cNvPr>
          <p:cNvCxnSpPr/>
          <p:nvPr/>
        </p:nvCxnSpPr>
        <p:spPr>
          <a:xfrm>
            <a:off x="2004882" y="998375"/>
            <a:ext cx="0" cy="170750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646CF2-2AF3-782D-5E6C-9C70DCE66F3A}"/>
              </a:ext>
            </a:extLst>
          </p:cNvPr>
          <p:cNvCxnSpPr/>
          <p:nvPr/>
        </p:nvCxnSpPr>
        <p:spPr>
          <a:xfrm>
            <a:off x="2455861" y="998375"/>
            <a:ext cx="0" cy="170750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3304AF-F333-EBF7-140D-32110BBCD77A}"/>
              </a:ext>
            </a:extLst>
          </p:cNvPr>
          <p:cNvCxnSpPr/>
          <p:nvPr/>
        </p:nvCxnSpPr>
        <p:spPr>
          <a:xfrm>
            <a:off x="2962824" y="998375"/>
            <a:ext cx="0" cy="170750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84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55AD5-3735-83FB-0B57-9957A0B9DEC1}"/>
              </a:ext>
            </a:extLst>
          </p:cNvPr>
          <p:cNvSpPr txBox="1"/>
          <p:nvPr/>
        </p:nvSpPr>
        <p:spPr>
          <a:xfrm>
            <a:off x="87795" y="6150061"/>
            <a:ext cx="238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CYTIVA WMS GUIDENCE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A5C4DA-8172-F252-71BA-53A193ACFE14}"/>
              </a:ext>
            </a:extLst>
          </p:cNvPr>
          <p:cNvSpPr/>
          <p:nvPr/>
        </p:nvSpPr>
        <p:spPr>
          <a:xfrm>
            <a:off x="347142" y="301692"/>
            <a:ext cx="1866122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2AB0EB-D97A-8D3F-4317-07345FC76E79}"/>
              </a:ext>
            </a:extLst>
          </p:cNvPr>
          <p:cNvSpPr/>
          <p:nvPr/>
        </p:nvSpPr>
        <p:spPr>
          <a:xfrm>
            <a:off x="2472612" y="301692"/>
            <a:ext cx="1866122" cy="373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1283C5-D835-D069-A5CC-F65697AAFB23}"/>
              </a:ext>
            </a:extLst>
          </p:cNvPr>
          <p:cNvSpPr/>
          <p:nvPr/>
        </p:nvSpPr>
        <p:spPr>
          <a:xfrm>
            <a:off x="4598082" y="301692"/>
            <a:ext cx="1866122" cy="3732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EC7F2-0232-C69C-1D82-642839FDA2AB}"/>
              </a:ext>
            </a:extLst>
          </p:cNvPr>
          <p:cNvSpPr/>
          <p:nvPr/>
        </p:nvSpPr>
        <p:spPr>
          <a:xfrm>
            <a:off x="6723552" y="301692"/>
            <a:ext cx="1866122" cy="3732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04E4BC-2FA3-7B3E-3043-14ED68D466DA}"/>
              </a:ext>
            </a:extLst>
          </p:cNvPr>
          <p:cNvSpPr/>
          <p:nvPr/>
        </p:nvSpPr>
        <p:spPr>
          <a:xfrm>
            <a:off x="8879502" y="301692"/>
            <a:ext cx="1866122" cy="3732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FB592A-03A4-2A92-238B-9725F9AF376F}"/>
              </a:ext>
            </a:extLst>
          </p:cNvPr>
          <p:cNvCxnSpPr/>
          <p:nvPr/>
        </p:nvCxnSpPr>
        <p:spPr>
          <a:xfrm>
            <a:off x="1168236" y="998375"/>
            <a:ext cx="0" cy="17075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418ED9-8A3D-38A3-A702-F90336A40BDF}"/>
              </a:ext>
            </a:extLst>
          </p:cNvPr>
          <p:cNvCxnSpPr/>
          <p:nvPr/>
        </p:nvCxnSpPr>
        <p:spPr>
          <a:xfrm>
            <a:off x="1591224" y="998375"/>
            <a:ext cx="0" cy="1707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33C618-729F-8133-6A65-07A6C0109171}"/>
              </a:ext>
            </a:extLst>
          </p:cNvPr>
          <p:cNvCxnSpPr/>
          <p:nvPr/>
        </p:nvCxnSpPr>
        <p:spPr>
          <a:xfrm>
            <a:off x="2004882" y="998375"/>
            <a:ext cx="0" cy="170750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646CF2-2AF3-782D-5E6C-9C70DCE66F3A}"/>
              </a:ext>
            </a:extLst>
          </p:cNvPr>
          <p:cNvCxnSpPr/>
          <p:nvPr/>
        </p:nvCxnSpPr>
        <p:spPr>
          <a:xfrm>
            <a:off x="2455861" y="998375"/>
            <a:ext cx="0" cy="170750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3304AF-F333-EBF7-140D-32110BBCD77A}"/>
              </a:ext>
            </a:extLst>
          </p:cNvPr>
          <p:cNvCxnSpPr/>
          <p:nvPr/>
        </p:nvCxnSpPr>
        <p:spPr>
          <a:xfrm>
            <a:off x="2962824" y="998375"/>
            <a:ext cx="0" cy="170750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A8822-6AC7-470B-9504-330417A76B28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BEGIN</a:t>
            </a:r>
            <a:endParaRPr lang="ko-KR" altLang="en-US" dirty="0"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1C0793-6FC5-0121-EC29-35CD0B68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5" y="766355"/>
            <a:ext cx="3862597" cy="17358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CE6E86-C39B-C026-C5B2-E19944C2F11D}"/>
              </a:ext>
            </a:extLst>
          </p:cNvPr>
          <p:cNvSpPr txBox="1"/>
          <p:nvPr/>
        </p:nvSpPr>
        <p:spPr>
          <a:xfrm>
            <a:off x="187234" y="504745"/>
            <a:ext cx="1362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BEGIN </a:t>
            </a:r>
            <a:r>
              <a:rPr lang="ko-KR" altLang="en-US" sz="1100" dirty="0">
                <a:latin typeface="+mj-lt"/>
              </a:rPr>
              <a:t>시트 사진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1B141-605A-8135-2A74-5EC245513700}"/>
              </a:ext>
            </a:extLst>
          </p:cNvPr>
          <p:cNvSpPr txBox="1"/>
          <p:nvPr/>
        </p:nvSpPr>
        <p:spPr>
          <a:xfrm>
            <a:off x="4697204" y="123478"/>
            <a:ext cx="918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B3EDD1-D2AD-9463-DEBD-018B39F36969}"/>
              </a:ext>
            </a:extLst>
          </p:cNvPr>
          <p:cNvSpPr txBox="1"/>
          <p:nvPr/>
        </p:nvSpPr>
        <p:spPr>
          <a:xfrm>
            <a:off x="4769981" y="385088"/>
            <a:ext cx="511424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START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WMS </a:t>
            </a:r>
            <a:r>
              <a:rPr lang="ko-KR" altLang="en-US" sz="1100" dirty="0">
                <a:latin typeface="+mj-lt"/>
              </a:rPr>
              <a:t>시작하기 기능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Cyitva_worker.xlsm</a:t>
            </a:r>
            <a:r>
              <a:rPr lang="ko-KR" altLang="en-US" sz="1100" dirty="0">
                <a:latin typeface="+mj-lt"/>
              </a:rPr>
              <a:t>에 어떤 내용이 있던 모든 내용은 저장 되지 않고 삭제되고 </a:t>
            </a:r>
            <a:r>
              <a:rPr lang="en-US" altLang="ko-KR" sz="1100" dirty="0">
                <a:latin typeface="+mj-lt"/>
              </a:rPr>
              <a:t>WMS</a:t>
            </a:r>
            <a:r>
              <a:rPr lang="ko-KR" altLang="en-US" sz="1100" dirty="0">
                <a:latin typeface="+mj-lt"/>
              </a:rPr>
              <a:t>기능을 불러온다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내용 저장은 기능을 사용해서만 해야함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USERGUIDE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사용법 가이드 보기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CA0DAE-98BE-E7A7-6EB4-041F1D24562B}"/>
              </a:ext>
            </a:extLst>
          </p:cNvPr>
          <p:cNvSpPr txBox="1"/>
          <p:nvPr/>
        </p:nvSpPr>
        <p:spPr>
          <a:xfrm>
            <a:off x="434496" y="2763768"/>
            <a:ext cx="2830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START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474D585-1B7B-9E8F-8CD7-36A7F3089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48" y="3675758"/>
            <a:ext cx="788371" cy="7808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1646A7E-5460-0582-C752-17F11C910F25}"/>
              </a:ext>
            </a:extLst>
          </p:cNvPr>
          <p:cNvSpPr txBox="1"/>
          <p:nvPr/>
        </p:nvSpPr>
        <p:spPr>
          <a:xfrm>
            <a:off x="586896" y="3041281"/>
            <a:ext cx="2830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100" dirty="0">
                <a:latin typeface="+mj-lt"/>
              </a:rPr>
              <a:t>START</a:t>
            </a:r>
            <a:r>
              <a:rPr lang="ko-KR" altLang="en-US" sz="1100" dirty="0">
                <a:latin typeface="+mj-lt"/>
              </a:rPr>
              <a:t> 이미지 클릭</a:t>
            </a:r>
            <a:endParaRPr lang="en-US" altLang="ko-KR" sz="1100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latin typeface="+mj-lt"/>
              </a:rPr>
              <a:t>작업자 이름 입력</a:t>
            </a:r>
            <a:endParaRPr lang="en-US" altLang="ko-KR" sz="1100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 dirty="0">
                <a:latin typeface="+mj-lt"/>
              </a:rPr>
              <a:t>WMS </a:t>
            </a:r>
            <a:r>
              <a:rPr lang="ko-KR" altLang="en-US" sz="1100" dirty="0">
                <a:latin typeface="+mj-lt"/>
              </a:rPr>
              <a:t>불러오기 성공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48E5549-F9B4-3F79-3A81-0659C14C6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" y="3675759"/>
            <a:ext cx="2187652" cy="78086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C75EA71-9EB9-6213-7624-BA5B6638C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413" y="3686832"/>
            <a:ext cx="975874" cy="7697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22A5FBA-5D7D-1028-8E21-266C13396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96" y="4570284"/>
            <a:ext cx="4401391" cy="21903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1C5A8A7-84E6-C5EF-EF9C-D4885EF01717}"/>
              </a:ext>
            </a:extLst>
          </p:cNvPr>
          <p:cNvSpPr txBox="1"/>
          <p:nvPr/>
        </p:nvSpPr>
        <p:spPr>
          <a:xfrm>
            <a:off x="1874832" y="5365384"/>
            <a:ext cx="14884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WMS</a:t>
            </a:r>
          </a:p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불러오기</a:t>
            </a:r>
            <a:endParaRPr lang="en-US" altLang="ko-KR" sz="1100" b="1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성공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63A5EB-97B5-6F4F-B283-8786B2C78882}"/>
              </a:ext>
            </a:extLst>
          </p:cNvPr>
          <p:cNvSpPr txBox="1"/>
          <p:nvPr/>
        </p:nvSpPr>
        <p:spPr>
          <a:xfrm>
            <a:off x="5911961" y="2749182"/>
            <a:ext cx="2830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UERGUIDE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E5EB2A-36DC-F44C-9970-05EAB118192D}"/>
              </a:ext>
            </a:extLst>
          </p:cNvPr>
          <p:cNvSpPr txBox="1"/>
          <p:nvPr/>
        </p:nvSpPr>
        <p:spPr>
          <a:xfrm>
            <a:off x="6122127" y="3005019"/>
            <a:ext cx="2830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100" dirty="0">
                <a:latin typeface="+mj-lt"/>
              </a:rPr>
              <a:t>USERGUIDE</a:t>
            </a:r>
            <a:r>
              <a:rPr lang="ko-KR" altLang="en-US" sz="1100" dirty="0">
                <a:latin typeface="+mj-lt"/>
              </a:rPr>
              <a:t>버튼 클릭</a:t>
            </a:r>
            <a:endParaRPr lang="en-US" altLang="ko-KR" sz="1100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latin typeface="+mj-lt"/>
              </a:rPr>
              <a:t>사용설명서 </a:t>
            </a:r>
            <a:r>
              <a:rPr lang="en-US" altLang="ko-KR" sz="1100" dirty="0">
                <a:latin typeface="+mj-lt"/>
              </a:rPr>
              <a:t>PPT </a:t>
            </a:r>
            <a:r>
              <a:rPr lang="ko-KR" altLang="en-US" sz="1100" dirty="0">
                <a:latin typeface="+mj-lt"/>
              </a:rPr>
              <a:t>불러오기 성공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75C2E99-C15A-A826-855B-ED72E8F70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2127" y="3647515"/>
            <a:ext cx="5504208" cy="31131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67D05F8-7D70-237F-D268-CA437EB6FDC2}"/>
              </a:ext>
            </a:extLst>
          </p:cNvPr>
          <p:cNvSpPr txBox="1"/>
          <p:nvPr/>
        </p:nvSpPr>
        <p:spPr>
          <a:xfrm>
            <a:off x="6364100" y="5248252"/>
            <a:ext cx="14884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USER GUIDE</a:t>
            </a:r>
          </a:p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불러오기</a:t>
            </a:r>
            <a:endParaRPr lang="en-US" altLang="ko-KR" sz="1100" b="1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성공</a:t>
            </a:r>
          </a:p>
        </p:txBody>
      </p:sp>
      <p:sp>
        <p:nvSpPr>
          <p:cNvPr id="41" name="TextBox 40">
            <a:hlinkClick r:id="rId8" action="ppaction://hlinksldjump"/>
            <a:extLst>
              <a:ext uri="{FF2B5EF4-FFF2-40B4-BE49-F238E27FC236}">
                <a16:creationId xmlns:a16="http://schemas.microsoft.com/office/drawing/2014/main" id="{1AFF2BD4-CB3B-61E6-DA0D-EFB7AE465FCA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9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602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A8822-6AC7-470B-9504-330417A76B28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MAIN </a:t>
            </a:r>
            <a:r>
              <a:rPr lang="ko-KR" altLang="en-US" dirty="0">
                <a:latin typeface="+mj-lt"/>
              </a:rPr>
              <a:t>기능설명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E6E86-C39B-C026-C5B2-E19944C2F11D}"/>
              </a:ext>
            </a:extLst>
          </p:cNvPr>
          <p:cNvSpPr txBox="1"/>
          <p:nvPr/>
        </p:nvSpPr>
        <p:spPr>
          <a:xfrm>
            <a:off x="187234" y="504745"/>
            <a:ext cx="1362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MAIN </a:t>
            </a:r>
            <a:r>
              <a:rPr lang="ko-KR" altLang="en-US" sz="1100" dirty="0">
                <a:latin typeface="+mj-lt"/>
              </a:rPr>
              <a:t>시트 사진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CF84C4-6452-F8F5-0EA3-A471E095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" y="901769"/>
            <a:ext cx="5230116" cy="25272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6E29B-D166-A9CE-F151-96D23E7F8EAD}"/>
              </a:ext>
            </a:extLst>
          </p:cNvPr>
          <p:cNvSpPr txBox="1"/>
          <p:nvPr/>
        </p:nvSpPr>
        <p:spPr>
          <a:xfrm>
            <a:off x="5681272" y="107722"/>
            <a:ext cx="918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A5A62-FC4C-3605-58F8-E0F5CB9DA5DC}"/>
              </a:ext>
            </a:extLst>
          </p:cNvPr>
          <p:cNvSpPr txBox="1"/>
          <p:nvPr/>
        </p:nvSpPr>
        <p:spPr>
          <a:xfrm>
            <a:off x="5754049" y="369332"/>
            <a:ext cx="625071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j-lt"/>
              </a:rPr>
              <a:t>재고리스트 최신화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서비스파트 재고리스트 최신화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+mj-lt"/>
              </a:rPr>
              <a:t>Cytiva</a:t>
            </a:r>
            <a:r>
              <a:rPr lang="ko-KR" altLang="en-US" sz="1100" dirty="0">
                <a:latin typeface="+mj-lt"/>
              </a:rPr>
              <a:t> 서버에서 매일 </a:t>
            </a:r>
            <a:r>
              <a:rPr lang="en-US" altLang="ko-KR" sz="1100" dirty="0">
                <a:latin typeface="+mj-lt"/>
              </a:rPr>
              <a:t>SVC </a:t>
            </a:r>
            <a:r>
              <a:rPr lang="ko-KR" altLang="en-US" sz="1100" dirty="0">
                <a:latin typeface="+mj-lt"/>
              </a:rPr>
              <a:t>재고리스트를 다운받아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재고리스트 시트에 넣고 입력하면 매일 재고가 업데이트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시트 안 내용이 없을 경우 진행불가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PRINT_FORM </a:t>
            </a:r>
            <a:r>
              <a:rPr lang="ko-KR" altLang="en-US" sz="1100" b="1" dirty="0">
                <a:latin typeface="+mj-lt"/>
              </a:rPr>
              <a:t>매뉴얼 작업하기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WMS</a:t>
            </a:r>
            <a:r>
              <a:rPr lang="ko-KR" altLang="en-US" sz="1100" dirty="0">
                <a:latin typeface="+mj-lt"/>
              </a:rPr>
              <a:t>시스템이 불안정한 경우 폼의 출력이 필요하거나 대리점 입출고 해외 입고 업무 등을 수동으로 진행 할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TOOL </a:t>
            </a:r>
            <a:r>
              <a:rPr lang="ko-KR" altLang="en-US" sz="1100" b="1" dirty="0">
                <a:latin typeface="+mj-lt"/>
              </a:rPr>
              <a:t>리스트 열기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SVC TOOL</a:t>
            </a:r>
            <a:r>
              <a:rPr lang="ko-KR" altLang="en-US" sz="1100" dirty="0">
                <a:latin typeface="+mj-lt"/>
              </a:rPr>
              <a:t>의 정보를 확인 할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월</a:t>
            </a:r>
            <a:r>
              <a:rPr lang="en-US" altLang="ko-KR" sz="1100" dirty="0">
                <a:latin typeface="+mj-lt"/>
              </a:rPr>
              <a:t>8</a:t>
            </a:r>
            <a:r>
              <a:rPr lang="ko-KR" altLang="en-US" sz="1100" dirty="0">
                <a:latin typeface="+mj-lt"/>
              </a:rPr>
              <a:t>일 현재 해당 내용의 업데이트는 </a:t>
            </a:r>
            <a:r>
              <a:rPr lang="ko-KR" altLang="en-US" sz="1100" b="1" dirty="0">
                <a:latin typeface="+mj-lt"/>
              </a:rPr>
              <a:t>윤병우만 수정 및 업데이트가 가능</a:t>
            </a:r>
            <a:r>
              <a:rPr lang="ko-KR" altLang="en-US" sz="1100" dirty="0">
                <a:latin typeface="+mj-lt"/>
              </a:rPr>
              <a:t>함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BRING REQEUST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(3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월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9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일 현재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SVC 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및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TOOL 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출고 및 반납 기능만 사용 가능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STARTDATE, ENDDATE, REQ_TYPE, STATUS, CASE_ID </a:t>
            </a:r>
            <a:r>
              <a:rPr lang="ko-KR" altLang="en-US" sz="1100" dirty="0">
                <a:latin typeface="+mj-lt"/>
              </a:rPr>
              <a:t>등에 값을 입력한 후 해당 버튼을 누르면 각 조건에 맞는 </a:t>
            </a:r>
            <a:r>
              <a:rPr lang="en-US" altLang="ko-KR" sz="1100" dirty="0">
                <a:latin typeface="+mj-lt"/>
              </a:rPr>
              <a:t>CASE</a:t>
            </a:r>
            <a:r>
              <a:rPr lang="ko-KR" altLang="en-US" sz="1100" dirty="0">
                <a:latin typeface="+mj-lt"/>
              </a:rPr>
              <a:t>만 가져올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+mj-lt"/>
              </a:rPr>
              <a:t>입력값이</a:t>
            </a:r>
            <a:r>
              <a:rPr lang="ko-KR" altLang="en-US" sz="1100" dirty="0">
                <a:latin typeface="+mj-lt"/>
              </a:rPr>
              <a:t> 없는 </a:t>
            </a:r>
            <a:r>
              <a:rPr lang="en-US" altLang="ko-KR" sz="1100" dirty="0">
                <a:latin typeface="+mj-lt"/>
              </a:rPr>
              <a:t>FORM</a:t>
            </a:r>
            <a:r>
              <a:rPr lang="ko-KR" altLang="en-US" sz="1100" dirty="0">
                <a:latin typeface="+mj-lt"/>
              </a:rPr>
              <a:t>은 모든 데이터를 가져온다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SELECT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특정 </a:t>
            </a:r>
            <a:r>
              <a:rPr lang="en-US" altLang="ko-KR" sz="1100" dirty="0">
                <a:latin typeface="+mj-lt"/>
              </a:rPr>
              <a:t>CASE</a:t>
            </a:r>
            <a:r>
              <a:rPr lang="ko-KR" altLang="en-US" sz="1100" dirty="0">
                <a:latin typeface="+mj-lt"/>
              </a:rPr>
              <a:t>에 대한 작업을 수행하기위한 </a:t>
            </a:r>
            <a:r>
              <a:rPr lang="en-US" altLang="ko-KR" sz="1100" dirty="0">
                <a:latin typeface="+mj-lt"/>
              </a:rPr>
              <a:t>CASE </a:t>
            </a:r>
            <a:r>
              <a:rPr lang="ko-KR" altLang="en-US" sz="1100" dirty="0">
                <a:latin typeface="+mj-lt"/>
              </a:rPr>
              <a:t>선택기능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한 개의 </a:t>
            </a:r>
            <a:r>
              <a:rPr lang="en-US" altLang="ko-KR" sz="1100" dirty="0">
                <a:latin typeface="+mj-lt"/>
              </a:rPr>
              <a:t>CASE</a:t>
            </a:r>
            <a:r>
              <a:rPr lang="ko-KR" altLang="en-US" sz="1100" dirty="0">
                <a:latin typeface="+mj-lt"/>
              </a:rPr>
              <a:t>만 선택 가능 하며 선택이 되면 </a:t>
            </a:r>
            <a:r>
              <a:rPr lang="en-US" altLang="ko-KR" sz="1100" b="1" dirty="0">
                <a:latin typeface="+mj-lt"/>
              </a:rPr>
              <a:t>CELL(Q8)</a:t>
            </a:r>
            <a:r>
              <a:rPr lang="ko-KR" altLang="en-US" sz="1100" b="1" dirty="0">
                <a:latin typeface="+mj-lt"/>
              </a:rPr>
              <a:t>에 </a:t>
            </a:r>
            <a:r>
              <a:rPr lang="en-US" altLang="ko-KR" sz="1100" b="1" dirty="0">
                <a:latin typeface="+mj-lt"/>
              </a:rPr>
              <a:t>CASE</a:t>
            </a:r>
            <a:r>
              <a:rPr lang="ko-KR" altLang="en-US" sz="1100" b="1" dirty="0">
                <a:latin typeface="+mj-lt"/>
              </a:rPr>
              <a:t>가 선택</a:t>
            </a:r>
            <a:r>
              <a:rPr lang="ko-KR" altLang="en-US" sz="1100" dirty="0">
                <a:latin typeface="+mj-lt"/>
              </a:rPr>
              <a:t>되며 추후 작업이 가능해진다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j-lt"/>
              </a:rPr>
              <a:t>선택은 반드시 </a:t>
            </a:r>
            <a:r>
              <a:rPr lang="en-US" altLang="ko-KR" sz="1100" b="1" dirty="0">
                <a:latin typeface="+mj-lt"/>
              </a:rPr>
              <a:t>ML_INDEX </a:t>
            </a:r>
            <a:r>
              <a:rPr lang="ko-KR" altLang="en-US" sz="1100" b="1" dirty="0">
                <a:latin typeface="+mj-lt"/>
              </a:rPr>
              <a:t>컬럼의 </a:t>
            </a:r>
            <a:r>
              <a:rPr lang="en-US" altLang="ko-KR" sz="1100" b="1" dirty="0">
                <a:latin typeface="+mj-lt"/>
              </a:rPr>
              <a:t>(‘J’</a:t>
            </a:r>
            <a:r>
              <a:rPr lang="ko-KR" altLang="en-US" sz="1100" b="1" dirty="0">
                <a:latin typeface="+mj-lt"/>
              </a:rPr>
              <a:t>컬럼</a:t>
            </a:r>
            <a:r>
              <a:rPr lang="en-US" altLang="ko-KR" sz="1100" b="1" dirty="0">
                <a:latin typeface="+mj-lt"/>
              </a:rPr>
              <a:t>)</a:t>
            </a:r>
            <a:r>
              <a:rPr lang="ko-KR" altLang="en-US" sz="1100" b="1" dirty="0">
                <a:latin typeface="+mj-lt"/>
              </a:rPr>
              <a:t>에서만 선택가능</a:t>
            </a:r>
            <a:r>
              <a:rPr lang="ko-KR" altLang="en-US" sz="1100" dirty="0">
                <a:latin typeface="+mj-lt"/>
              </a:rPr>
              <a:t> 함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j-lt"/>
              </a:rPr>
              <a:t>시트보호모드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기능은 각 기능을 유지하는 기능을 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기본적으로는 </a:t>
            </a:r>
            <a:r>
              <a:rPr lang="ko-KR" altLang="en-US" sz="1100" dirty="0" err="1">
                <a:latin typeface="+mj-lt"/>
              </a:rPr>
              <a:t>해제되어있지만</a:t>
            </a:r>
            <a:r>
              <a:rPr lang="ko-KR" altLang="en-US" sz="1100" dirty="0">
                <a:latin typeface="+mj-lt"/>
              </a:rPr>
              <a:t> </a:t>
            </a:r>
            <a:r>
              <a:rPr lang="ko-KR" altLang="en-US" sz="1100" dirty="0" err="1">
                <a:latin typeface="+mj-lt"/>
              </a:rPr>
              <a:t>업무중에는</a:t>
            </a:r>
            <a:r>
              <a:rPr lang="ko-KR" altLang="en-US" sz="1100" dirty="0">
                <a:latin typeface="+mj-lt"/>
              </a:rPr>
              <a:t> 가급적 보호모드를 유지한채 사용 가능하다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기능이 활성화 된 후 </a:t>
            </a:r>
            <a:r>
              <a:rPr lang="ko-KR" altLang="en-US" sz="1100" dirty="0" err="1">
                <a:latin typeface="+mj-lt"/>
              </a:rPr>
              <a:t>다시누르면</a:t>
            </a:r>
            <a:r>
              <a:rPr lang="ko-KR" altLang="en-US" sz="1100" dirty="0">
                <a:latin typeface="+mj-lt"/>
              </a:rPr>
              <a:t> 보호모드는 해제되지만 비밀번호입력이 필요하다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91A63-9969-EF2F-52C4-4E2A6C036623}"/>
              </a:ext>
            </a:extLst>
          </p:cNvPr>
          <p:cNvSpPr txBox="1"/>
          <p:nvPr/>
        </p:nvSpPr>
        <p:spPr>
          <a:xfrm>
            <a:off x="349311" y="4359646"/>
            <a:ext cx="50680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OPEN MAIL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특정 </a:t>
            </a:r>
            <a:r>
              <a:rPr lang="en-US" altLang="ko-KR" sz="1100" dirty="0">
                <a:latin typeface="+mj-lt"/>
              </a:rPr>
              <a:t>CASE</a:t>
            </a:r>
            <a:r>
              <a:rPr lang="ko-KR" altLang="en-US" sz="1100" dirty="0">
                <a:latin typeface="+mj-lt"/>
              </a:rPr>
              <a:t>의 </a:t>
            </a:r>
            <a:r>
              <a:rPr lang="en-US" altLang="ko-KR" sz="1100" dirty="0">
                <a:latin typeface="+mj-lt"/>
              </a:rPr>
              <a:t>MAIL</a:t>
            </a:r>
            <a:r>
              <a:rPr lang="ko-KR" altLang="en-US" sz="1100" dirty="0">
                <a:latin typeface="+mj-lt"/>
              </a:rPr>
              <a:t>을 </a:t>
            </a:r>
            <a:r>
              <a:rPr lang="en-US" altLang="ko-KR" sz="1100" dirty="0">
                <a:latin typeface="+mj-lt"/>
              </a:rPr>
              <a:t>OUTLOOK</a:t>
            </a:r>
            <a:r>
              <a:rPr lang="ko-KR" altLang="en-US" sz="1100" dirty="0">
                <a:latin typeface="+mj-lt"/>
              </a:rPr>
              <a:t>에서 열 수 있다</a:t>
            </a:r>
            <a:r>
              <a:rPr lang="en-US" altLang="ko-KR" sz="1100" dirty="0">
                <a:latin typeface="+mj-lt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PRINT_ONLY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PICK/PACK </a:t>
            </a:r>
            <a:r>
              <a:rPr lang="ko-KR" altLang="en-US" sz="1100" dirty="0">
                <a:latin typeface="+mj-lt"/>
              </a:rPr>
              <a:t>폼의 출력만을 원할 경우 사용가능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+mj-lt"/>
              </a:rPr>
              <a:t>Requetsed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상태에서는 사용 불가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PRINT PICK/PACK 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PICK/PACK </a:t>
            </a:r>
            <a:r>
              <a:rPr lang="ko-KR" altLang="en-US" sz="1100" dirty="0">
                <a:latin typeface="+mj-lt"/>
              </a:rPr>
              <a:t>폼의 출력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</a:t>
            </a:r>
            <a:r>
              <a:rPr lang="en-US" altLang="ko-KR" sz="1100" dirty="0">
                <a:latin typeface="+mj-lt"/>
              </a:rPr>
              <a:t>CASE STATUS pick/pack</a:t>
            </a:r>
            <a:r>
              <a:rPr lang="ko-KR" altLang="en-US" sz="1100" dirty="0">
                <a:latin typeface="+mj-lt"/>
              </a:rPr>
              <a:t> 상태로 변경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Dispatched Confirm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배송 출발완료 기능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Pick/pack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STATUS</a:t>
            </a:r>
            <a:r>
              <a:rPr lang="ko-KR" altLang="en-US" sz="1100" dirty="0">
                <a:latin typeface="+mj-lt"/>
              </a:rPr>
              <a:t>에서만 사용 가능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STATUS dispatched</a:t>
            </a:r>
            <a:r>
              <a:rPr lang="ko-KR" altLang="en-US" sz="1100" dirty="0">
                <a:latin typeface="+mj-lt"/>
              </a:rPr>
              <a:t>로 변경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870FD-6930-9A4A-E425-2D1E044A8677}"/>
              </a:ext>
            </a:extLst>
          </p:cNvPr>
          <p:cNvSpPr txBox="1"/>
          <p:nvPr/>
        </p:nvSpPr>
        <p:spPr>
          <a:xfrm>
            <a:off x="274319" y="3974464"/>
            <a:ext cx="4863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 </a:t>
            </a:r>
            <a:r>
              <a:rPr lang="en-US" altLang="ko-KR" sz="1100" b="1" dirty="0">
                <a:latin typeface="+mj-lt"/>
              </a:rPr>
              <a:t>ON CASE SELECTED (</a:t>
            </a:r>
            <a:r>
              <a:rPr lang="ko-KR" altLang="en-US" sz="1100" b="1" dirty="0">
                <a:latin typeface="+mj-lt"/>
              </a:rPr>
              <a:t>특정케이스가 선택된 상태에서만 가능한 기능</a:t>
            </a:r>
            <a:r>
              <a:rPr lang="en-US" altLang="ko-KR" sz="1100" b="1" dirty="0">
                <a:latin typeface="+mj-lt"/>
              </a:rPr>
              <a:t>)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16C96-DC14-8158-83C9-D56E0C0EB2AC}"/>
              </a:ext>
            </a:extLst>
          </p:cNvPr>
          <p:cNvSpPr txBox="1"/>
          <p:nvPr/>
        </p:nvSpPr>
        <p:spPr>
          <a:xfrm>
            <a:off x="2015654" y="1943986"/>
            <a:ext cx="32728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Requested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  <a:latin typeface="+mj-lt"/>
              </a:rPr>
              <a:t>출고 및 입고 요청</a:t>
            </a:r>
            <a:endParaRPr lang="en-US" altLang="ko-KR" sz="1100" dirty="0">
              <a:solidFill>
                <a:srgbClr val="FF0000"/>
              </a:solidFill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pick/pack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  <a:latin typeface="+mj-lt"/>
              </a:rPr>
              <a:t>제품 </a:t>
            </a:r>
            <a:r>
              <a:rPr lang="en-US" altLang="ko-KR" sz="1100" dirty="0">
                <a:solidFill>
                  <a:srgbClr val="FF0000"/>
                </a:solidFill>
                <a:latin typeface="+mj-lt"/>
              </a:rPr>
              <a:t>picking </a:t>
            </a:r>
            <a:r>
              <a:rPr lang="ko-KR" altLang="en-US" sz="1100" dirty="0">
                <a:solidFill>
                  <a:srgbClr val="FF0000"/>
                </a:solidFill>
                <a:latin typeface="+mj-lt"/>
              </a:rPr>
              <a:t>및 </a:t>
            </a:r>
            <a:r>
              <a:rPr lang="en-US" altLang="ko-KR" sz="1100" dirty="0">
                <a:solidFill>
                  <a:srgbClr val="FF0000"/>
                </a:solidFill>
                <a:latin typeface="+mj-lt"/>
              </a:rPr>
              <a:t>packing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Dispatched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  <a:latin typeface="+mj-lt"/>
              </a:rPr>
              <a:t>배송 출발</a:t>
            </a:r>
            <a:endParaRPr lang="en-US" altLang="ko-KR" sz="1100" dirty="0">
              <a:solidFill>
                <a:srgbClr val="FF0000"/>
              </a:solidFill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Complete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FF0000"/>
                </a:solidFill>
                <a:latin typeface="+mj-lt"/>
              </a:rPr>
              <a:t>배송 완료</a:t>
            </a:r>
            <a:endParaRPr lang="en-US" altLang="ko-KR" sz="11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FD315-22E9-91C2-F297-B7350591419A}"/>
              </a:ext>
            </a:extLst>
          </p:cNvPr>
          <p:cNvSpPr txBox="1"/>
          <p:nvPr/>
        </p:nvSpPr>
        <p:spPr>
          <a:xfrm>
            <a:off x="1217783" y="1705691"/>
            <a:ext cx="1488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STATUS</a:t>
            </a:r>
            <a:endParaRPr lang="ko-KR" altLang="en-US" sz="11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EA717F-805F-04F4-DCD4-7210620FAF8D}"/>
              </a:ext>
            </a:extLst>
          </p:cNvPr>
          <p:cNvSpPr/>
          <p:nvPr/>
        </p:nvSpPr>
        <p:spPr>
          <a:xfrm>
            <a:off x="5681272" y="107722"/>
            <a:ext cx="6323494" cy="4681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F14F16-5DA5-00CF-FB55-1704A1725B19}"/>
              </a:ext>
            </a:extLst>
          </p:cNvPr>
          <p:cNvSpPr/>
          <p:nvPr/>
        </p:nvSpPr>
        <p:spPr>
          <a:xfrm>
            <a:off x="274318" y="3961437"/>
            <a:ext cx="5230115" cy="27964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MAIL_COLOR_INDEX">
            <a:extLst>
              <a:ext uri="{FF2B5EF4-FFF2-40B4-BE49-F238E27FC236}">
                <a16:creationId xmlns:a16="http://schemas.microsoft.com/office/drawing/2014/main" id="{925CD071-2E96-49CB-883D-FC600971F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59643"/>
            <a:ext cx="3475317" cy="139063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47625"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F92FAB-D55C-1F27-EE93-4FEC816B62D2}"/>
              </a:ext>
            </a:extLst>
          </p:cNvPr>
          <p:cNvSpPr txBox="1"/>
          <p:nvPr/>
        </p:nvSpPr>
        <p:spPr>
          <a:xfrm>
            <a:off x="5681272" y="5051324"/>
            <a:ext cx="3082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** 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각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CASE 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상태에 따른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COLOR and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STYLE</a:t>
            </a:r>
            <a:endParaRPr lang="ko-KR" altLang="en-US" sz="11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TextBox 23">
            <a:hlinkClick r:id="rId4" action="ppaction://hlinksldjump"/>
            <a:extLst>
              <a:ext uri="{FF2B5EF4-FFF2-40B4-BE49-F238E27FC236}">
                <a16:creationId xmlns:a16="http://schemas.microsoft.com/office/drawing/2014/main" id="{19E9B695-965C-E885-2245-38FFA46D7017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5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46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FD68939-0974-29A6-DA09-D54B060A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2" y="779382"/>
            <a:ext cx="5230115" cy="2527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A8822-6AC7-470B-9504-330417A76B28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SHIPMENT_INFORMATION </a:t>
            </a:r>
            <a:r>
              <a:rPr lang="ko-KR" altLang="en-US" dirty="0">
                <a:latin typeface="+mj-lt"/>
              </a:rPr>
              <a:t>기능설명 </a:t>
            </a:r>
            <a:r>
              <a:rPr lang="en-US" altLang="ko-KR" dirty="0">
                <a:latin typeface="+mj-lt"/>
              </a:rPr>
              <a:t>1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E6E86-C39B-C026-C5B2-E19944C2F11D}"/>
              </a:ext>
            </a:extLst>
          </p:cNvPr>
          <p:cNvSpPr txBox="1"/>
          <p:nvPr/>
        </p:nvSpPr>
        <p:spPr>
          <a:xfrm>
            <a:off x="187233" y="504745"/>
            <a:ext cx="348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SHIPMENT_INFORMATION </a:t>
            </a:r>
            <a:r>
              <a:rPr lang="ko-KR" altLang="en-US" sz="1100" dirty="0">
                <a:latin typeface="+mj-lt"/>
              </a:rPr>
              <a:t>시트 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6E29B-D166-A9CE-F151-96D23E7F8EAD}"/>
              </a:ext>
            </a:extLst>
          </p:cNvPr>
          <p:cNvSpPr txBox="1"/>
          <p:nvPr/>
        </p:nvSpPr>
        <p:spPr>
          <a:xfrm>
            <a:off x="5681272" y="107722"/>
            <a:ext cx="918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A5A62-FC4C-3605-58F8-E0F5CB9DA5DC}"/>
              </a:ext>
            </a:extLst>
          </p:cNvPr>
          <p:cNvSpPr txBox="1"/>
          <p:nvPr/>
        </p:nvSpPr>
        <p:spPr>
          <a:xfrm>
            <a:off x="5754049" y="369332"/>
            <a:ext cx="6250717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BringDATA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외부 서버의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로 부터 </a:t>
            </a:r>
            <a:r>
              <a:rPr lang="en-US" altLang="ko-KR" sz="1100" dirty="0">
                <a:latin typeface="+mj-lt"/>
              </a:rPr>
              <a:t>SHIPMENT_INFORMAITON DATA </a:t>
            </a:r>
            <a:r>
              <a:rPr lang="ko-KR" altLang="en-US" sz="1100" dirty="0">
                <a:latin typeface="+mj-lt"/>
              </a:rPr>
              <a:t>불러오기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시트의 작업의 가장 기본은 </a:t>
            </a:r>
            <a:r>
              <a:rPr lang="en-US" altLang="ko-KR" sz="1100" b="1" dirty="0" err="1">
                <a:latin typeface="+mj-lt"/>
              </a:rPr>
              <a:t>BringDATA</a:t>
            </a:r>
            <a:r>
              <a:rPr lang="ko-KR" altLang="en-US" sz="1100" dirty="0">
                <a:latin typeface="+mj-lt"/>
              </a:rPr>
              <a:t>로 부터 시작된다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SelectCell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한 개의 셀만 선택하여 내용을 변경할 때 사용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선택하면 </a:t>
            </a:r>
            <a:r>
              <a:rPr lang="en-US" altLang="ko-KR" sz="1100" dirty="0">
                <a:latin typeface="+mj-lt"/>
              </a:rPr>
              <a:t>Cell Address </a:t>
            </a:r>
            <a:r>
              <a:rPr lang="ko-KR" altLang="en-US" sz="1100" dirty="0">
                <a:latin typeface="+mj-lt"/>
              </a:rPr>
              <a:t>와 </a:t>
            </a:r>
            <a:r>
              <a:rPr lang="en-US" altLang="ko-KR" sz="1100" dirty="0">
                <a:latin typeface="+mj-lt"/>
              </a:rPr>
              <a:t>From</a:t>
            </a:r>
            <a:r>
              <a:rPr lang="ko-KR" altLang="en-US" sz="1100" dirty="0">
                <a:latin typeface="+mj-lt"/>
              </a:rPr>
              <a:t>이 표시되며 </a:t>
            </a:r>
            <a:r>
              <a:rPr lang="en-US" altLang="ko-KR" sz="1100" dirty="0">
                <a:latin typeface="+mj-lt"/>
              </a:rPr>
              <a:t>From</a:t>
            </a:r>
            <a:r>
              <a:rPr lang="ko-KR" altLang="en-US" sz="1100" dirty="0">
                <a:latin typeface="+mj-lt"/>
              </a:rPr>
              <a:t>에는 기존 셀의 값이 표시됨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ChangeCell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기능은 선택된 </a:t>
            </a:r>
            <a:r>
              <a:rPr lang="en-US" altLang="ko-KR" sz="1100" dirty="0">
                <a:latin typeface="+mj-lt"/>
              </a:rPr>
              <a:t>Cell </a:t>
            </a:r>
            <a:r>
              <a:rPr lang="ko-KR" altLang="en-US" sz="1100" dirty="0">
                <a:latin typeface="+mj-lt"/>
              </a:rPr>
              <a:t>값이 있을 때에만 사용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클릭하면 입력창이 나오며 입력창에 원하는 값을 입력하면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내용 및 엑셀 내용도 바뀌게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ClearForm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각종 입력창을 비워주는 기능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입 출고 도중 취소하고 싶을 때에는 해당 버튼을 클릭하여 초기화 할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InboundReady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원하는 품목을 드래그 하여 해당 버튼을 클릭한 후 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입고일을 정하여 진행한다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특정 제품이 입고가 확정 되면 해당 기능으로 입고준비 기능상태로 변경 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기능으로 입고준비가 되어도 검수가 끝나지 않는다면 출고는 불가하다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ShipReady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원하는 품목을 </a:t>
            </a:r>
            <a:r>
              <a:rPr lang="ko-KR" altLang="en-US" sz="1100" dirty="0" err="1">
                <a:latin typeface="+mj-lt"/>
              </a:rPr>
              <a:t>드래그하여</a:t>
            </a:r>
            <a:r>
              <a:rPr lang="ko-KR" altLang="en-US" sz="1100" dirty="0">
                <a:latin typeface="+mj-lt"/>
              </a:rPr>
              <a:t> 해당 버튼을 클릭하여 출고 준비단계로 이동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담당자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배송일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배송방법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인수증방식을 입력하라는 메시지가 나온다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위의 데이터를 양식에 맞게 </a:t>
            </a:r>
            <a:r>
              <a:rPr lang="en-US" altLang="ko-KR" sz="1100" dirty="0">
                <a:latin typeface="+mj-lt"/>
              </a:rPr>
              <a:t>FORM</a:t>
            </a:r>
            <a:r>
              <a:rPr lang="ko-KR" altLang="en-US" sz="1100" dirty="0">
                <a:latin typeface="+mj-lt"/>
              </a:rPr>
              <a:t>에 입력 후 다시 </a:t>
            </a:r>
            <a:r>
              <a:rPr lang="en-US" altLang="ko-KR" sz="1100" b="1" dirty="0" err="1">
                <a:latin typeface="+mj-lt"/>
              </a:rPr>
              <a:t>ShipReady</a:t>
            </a:r>
            <a:r>
              <a:rPr lang="ko-KR" altLang="en-US" sz="1100" dirty="0">
                <a:latin typeface="+mj-lt"/>
              </a:rPr>
              <a:t>를 클릭하면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로컬품목을 묻는 창이 나온다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+mj-lt"/>
              </a:rPr>
              <a:t>모든게</a:t>
            </a:r>
            <a:r>
              <a:rPr lang="ko-KR" altLang="en-US" sz="1100" dirty="0">
                <a:latin typeface="+mj-lt"/>
              </a:rPr>
              <a:t> 양식에 맞게 입력되었다면 모드는 </a:t>
            </a:r>
            <a:r>
              <a:rPr lang="en-US" altLang="ko-KR" sz="1100" b="1" dirty="0">
                <a:latin typeface="+mj-lt"/>
              </a:rPr>
              <a:t>‘</a:t>
            </a:r>
            <a:r>
              <a:rPr lang="en-US" altLang="ko-KR" sz="1100" b="1" dirty="0" err="1">
                <a:latin typeface="+mj-lt"/>
              </a:rPr>
              <a:t>ship_is_ready</a:t>
            </a:r>
            <a:r>
              <a:rPr lang="en-US" altLang="ko-KR" sz="1100" b="1" dirty="0">
                <a:latin typeface="+mj-lt"/>
              </a:rPr>
              <a:t>’ </a:t>
            </a:r>
            <a:r>
              <a:rPr lang="ko-KR" altLang="en-US" sz="1100" dirty="0">
                <a:latin typeface="+mj-lt"/>
              </a:rPr>
              <a:t>상태로 변경된다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ShipConfirm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‘</a:t>
            </a:r>
            <a:r>
              <a:rPr lang="en-US" altLang="ko-KR" sz="1100" b="1" dirty="0" err="1">
                <a:latin typeface="+mj-lt"/>
              </a:rPr>
              <a:t>ship_is_ready</a:t>
            </a:r>
            <a:r>
              <a:rPr lang="en-US" altLang="ko-KR" sz="1100" b="1" dirty="0">
                <a:latin typeface="+mj-lt"/>
              </a:rPr>
              <a:t>’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상태에서만 사용 가능하며 해당 버튼을 클릭하면 </a:t>
            </a:r>
            <a:r>
              <a:rPr lang="en-US" altLang="ko-KR" sz="1100" dirty="0">
                <a:latin typeface="+mj-lt"/>
              </a:rPr>
              <a:t>Form</a:t>
            </a:r>
            <a:r>
              <a:rPr lang="ko-KR" altLang="en-US" sz="1100" dirty="0">
                <a:latin typeface="+mj-lt"/>
              </a:rPr>
              <a:t> 양식에 입력된 내용으로 실제 출고가 진행된다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OnlyLocalShip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SO</a:t>
            </a:r>
            <a:r>
              <a:rPr lang="ko-KR" altLang="en-US" sz="1100" dirty="0" err="1">
                <a:latin typeface="+mj-lt"/>
              </a:rPr>
              <a:t>출고시</a:t>
            </a:r>
            <a:r>
              <a:rPr lang="ko-KR" altLang="en-US" sz="1100" dirty="0">
                <a:latin typeface="+mj-lt"/>
              </a:rPr>
              <a:t> 로컬제품만 출고 할 때 클릭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담당자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배송일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배송방법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인수증방식을 입력하라는 메시지가 나온다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위의 데이터를 양식에 맞게 </a:t>
            </a:r>
            <a:r>
              <a:rPr lang="en-US" altLang="ko-KR" sz="1100" dirty="0">
                <a:latin typeface="+mj-lt"/>
              </a:rPr>
              <a:t>FORM</a:t>
            </a:r>
            <a:r>
              <a:rPr lang="ko-KR" altLang="en-US" sz="1100" dirty="0">
                <a:latin typeface="+mj-lt"/>
              </a:rPr>
              <a:t>에 입력 후 다시 </a:t>
            </a:r>
            <a:r>
              <a:rPr lang="en-US" altLang="ko-KR" sz="1100" b="1" dirty="0" err="1">
                <a:latin typeface="+mj-lt"/>
              </a:rPr>
              <a:t>OnlyLocalShip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을 클릭하면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LOCAL_LIST</a:t>
            </a:r>
            <a:r>
              <a:rPr lang="ko-KR" altLang="en-US" sz="1100" dirty="0">
                <a:latin typeface="+mj-lt"/>
              </a:rPr>
              <a:t> 화면으로 이동한다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LOCAL_LIST</a:t>
            </a:r>
            <a:r>
              <a:rPr lang="ko-KR" altLang="en-US" sz="1100" dirty="0">
                <a:latin typeface="+mj-lt"/>
              </a:rPr>
              <a:t>에서 원하는 로컬품목을 드래그 한 후 </a:t>
            </a:r>
            <a:r>
              <a:rPr lang="en-US" altLang="ko-KR" sz="1100" b="1" dirty="0" err="1">
                <a:latin typeface="+mj-lt"/>
              </a:rPr>
              <a:t>ConfirmLocal</a:t>
            </a:r>
            <a:r>
              <a:rPr lang="ko-KR" altLang="en-US" sz="1100" dirty="0">
                <a:latin typeface="+mj-lt"/>
              </a:rPr>
              <a:t>을 클릭하고 확인을 누르면 내용이 적용되며 </a:t>
            </a:r>
            <a:r>
              <a:rPr lang="en-US" altLang="ko-KR" sz="1100" dirty="0">
                <a:latin typeface="+mj-lt"/>
              </a:rPr>
              <a:t>SHIPMENT_INFORMATION</a:t>
            </a:r>
            <a:r>
              <a:rPr lang="ko-KR" altLang="en-US" sz="1100" dirty="0">
                <a:latin typeface="+mj-lt"/>
              </a:rPr>
              <a:t>컬럼으로 이동하며 출고가능한 </a:t>
            </a:r>
            <a:r>
              <a:rPr lang="en-US" altLang="ko-KR" sz="1100" dirty="0">
                <a:latin typeface="+mj-lt"/>
              </a:rPr>
              <a:t>‘</a:t>
            </a:r>
            <a:r>
              <a:rPr lang="en-US" altLang="ko-KR" sz="1100" b="1" dirty="0" err="1">
                <a:latin typeface="+mj-lt"/>
              </a:rPr>
              <a:t>ship_is_ready</a:t>
            </a:r>
            <a:r>
              <a:rPr lang="en-US" altLang="ko-KR" sz="1100" dirty="0">
                <a:latin typeface="+mj-lt"/>
              </a:rPr>
              <a:t>’</a:t>
            </a:r>
            <a:r>
              <a:rPr lang="ko-KR" altLang="en-US" sz="1100" dirty="0">
                <a:latin typeface="+mj-lt"/>
              </a:rPr>
              <a:t>상태로 변경된다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이후에 </a:t>
            </a:r>
            <a:r>
              <a:rPr lang="en-US" altLang="ko-KR" sz="1100" b="1" dirty="0" err="1">
                <a:latin typeface="+mj-lt"/>
              </a:rPr>
              <a:t>ShipConfirm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버튼을 눌러 출고를 완료 할 수 있다</a:t>
            </a:r>
            <a:r>
              <a:rPr lang="en-US" altLang="ko-KR" sz="1100" dirty="0">
                <a:latin typeface="+mj-lt"/>
              </a:rPr>
              <a:t>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91A63-9969-EF2F-52C4-4E2A6C036623}"/>
              </a:ext>
            </a:extLst>
          </p:cNvPr>
          <p:cNvSpPr txBox="1"/>
          <p:nvPr/>
        </p:nvSpPr>
        <p:spPr>
          <a:xfrm>
            <a:off x="355355" y="4232923"/>
            <a:ext cx="50680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DataInput</a:t>
            </a:r>
            <a:r>
              <a:rPr lang="en-US" altLang="ko-KR" sz="1100" dirty="0">
                <a:latin typeface="+mj-lt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AWB </a:t>
            </a:r>
            <a:r>
              <a:rPr lang="ko-KR" altLang="en-US" sz="1100" dirty="0">
                <a:latin typeface="+mj-lt"/>
              </a:rPr>
              <a:t>업데이트에 사용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새로운 해외 입고품목을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에 등록할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 err="1">
                <a:latin typeface="+mj-lt"/>
              </a:rPr>
              <a:t>Edit_mode</a:t>
            </a:r>
            <a:r>
              <a:rPr lang="ko-KR" altLang="en-US" sz="1100" dirty="0">
                <a:latin typeface="+mj-lt"/>
              </a:rPr>
              <a:t>에서 해당 버튼을 누르면 </a:t>
            </a:r>
            <a:r>
              <a:rPr lang="en-US" altLang="ko-KR" sz="1100" dirty="0" err="1">
                <a:latin typeface="+mj-lt"/>
              </a:rPr>
              <a:t>data_insert_mode</a:t>
            </a:r>
            <a:r>
              <a:rPr lang="ko-KR" altLang="en-US" sz="1100" dirty="0">
                <a:latin typeface="+mj-lt"/>
              </a:rPr>
              <a:t>로 진입하여 데이터를 입력할 수 </a:t>
            </a:r>
            <a:r>
              <a:rPr lang="ko-KR" altLang="en-US" sz="1100" dirty="0" err="1">
                <a:latin typeface="+mj-lt"/>
              </a:rPr>
              <a:t>있게된다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여기에 각종 데이터를 </a:t>
            </a:r>
            <a:r>
              <a:rPr lang="ko-KR" altLang="en-US" sz="1100" dirty="0" err="1">
                <a:latin typeface="+mj-lt"/>
              </a:rPr>
              <a:t>업로드하면된다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각종 컬럼에 맞는 값을 입력하는데 </a:t>
            </a:r>
            <a:r>
              <a:rPr lang="en-US" altLang="ko-KR" sz="1100" dirty="0">
                <a:latin typeface="+mj-lt"/>
              </a:rPr>
              <a:t>B </a:t>
            </a:r>
            <a:r>
              <a:rPr lang="ko-KR" altLang="en-US" sz="1100" dirty="0">
                <a:latin typeface="+mj-lt"/>
              </a:rPr>
              <a:t>컬럼 </a:t>
            </a:r>
            <a:r>
              <a:rPr lang="en-US" altLang="ko-KR" sz="1100" dirty="0">
                <a:latin typeface="+mj-lt"/>
              </a:rPr>
              <a:t>(AWB_NO)</a:t>
            </a:r>
            <a:r>
              <a:rPr lang="ko-KR" altLang="en-US" sz="1100" dirty="0">
                <a:latin typeface="+mj-lt"/>
              </a:rPr>
              <a:t>컬럼에는 반드시 값이 </a:t>
            </a:r>
            <a:r>
              <a:rPr lang="ko-KR" altLang="en-US" sz="1100" dirty="0" err="1">
                <a:latin typeface="+mj-lt"/>
              </a:rPr>
              <a:t>있어야하며</a:t>
            </a:r>
            <a:r>
              <a:rPr lang="ko-KR" altLang="en-US" sz="1100" dirty="0">
                <a:latin typeface="+mj-lt"/>
              </a:rPr>
              <a:t> 내용이 쓸게 없다면 아무 값이나 임시로 넣어 </a:t>
            </a:r>
            <a:r>
              <a:rPr lang="ko-KR" altLang="en-US" sz="1100" dirty="0" err="1">
                <a:latin typeface="+mj-lt"/>
              </a:rPr>
              <a:t>주어야한다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입력이 완료되었으면 </a:t>
            </a:r>
            <a:r>
              <a:rPr lang="en-US" altLang="ko-KR" sz="1100" dirty="0" err="1">
                <a:latin typeface="+mj-lt"/>
              </a:rPr>
              <a:t>DataInput</a:t>
            </a:r>
            <a:r>
              <a:rPr lang="ko-KR" altLang="en-US" sz="1100" dirty="0">
                <a:latin typeface="+mj-lt"/>
              </a:rPr>
              <a:t> 버튼을 다시 누르면 새로운 데이터 등록이 완료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RecallColumns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컬럼에 잘못된 값이 있으면 기능사용에 제약이 있다 이 때 이 버튼을 클릭하면 컬럼이 시트에 맞게 다시 적용된다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870FD-6930-9A4A-E425-2D1E044A8677}"/>
              </a:ext>
            </a:extLst>
          </p:cNvPr>
          <p:cNvSpPr txBox="1"/>
          <p:nvPr/>
        </p:nvSpPr>
        <p:spPr>
          <a:xfrm>
            <a:off x="274319" y="3974464"/>
            <a:ext cx="4863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EA717F-805F-04F4-DCD4-7210620FAF8D}"/>
              </a:ext>
            </a:extLst>
          </p:cNvPr>
          <p:cNvSpPr/>
          <p:nvPr/>
        </p:nvSpPr>
        <p:spPr>
          <a:xfrm>
            <a:off x="5681272" y="107722"/>
            <a:ext cx="6323494" cy="6650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F14F16-5DA5-00CF-FB55-1704A1725B19}"/>
              </a:ext>
            </a:extLst>
          </p:cNvPr>
          <p:cNvSpPr/>
          <p:nvPr/>
        </p:nvSpPr>
        <p:spPr>
          <a:xfrm>
            <a:off x="274318" y="3961437"/>
            <a:ext cx="5230115" cy="27964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D7E3B-FB5D-14C4-B2FA-EDB3C14125D5}"/>
              </a:ext>
            </a:extLst>
          </p:cNvPr>
          <p:cNvSpPr txBox="1"/>
          <p:nvPr/>
        </p:nvSpPr>
        <p:spPr>
          <a:xfrm>
            <a:off x="1718767" y="1946464"/>
            <a:ext cx="1488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SHEET TABLE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CONTENT</a:t>
            </a:r>
            <a:endParaRPr lang="ko-KR" altLang="en-US" sz="11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TextBox 18">
            <a:hlinkClick r:id="rId3" action="ppaction://hlinksldjump"/>
            <a:extLst>
              <a:ext uri="{FF2B5EF4-FFF2-40B4-BE49-F238E27FC236}">
                <a16:creationId xmlns:a16="http://schemas.microsoft.com/office/drawing/2014/main" id="{37CD6226-649C-6877-EF8C-611200759C64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4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412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FD68939-0974-29A6-DA09-D54B060AF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2" y="779382"/>
            <a:ext cx="5230115" cy="2527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A8822-6AC7-470B-9504-330417A76B28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SHIPMENT_INFORMATION </a:t>
            </a:r>
            <a:r>
              <a:rPr lang="ko-KR" altLang="en-US" dirty="0">
                <a:latin typeface="+mj-lt"/>
              </a:rPr>
              <a:t>기능설명 </a:t>
            </a:r>
            <a:r>
              <a:rPr lang="en-US" altLang="ko-KR" dirty="0">
                <a:latin typeface="+mj-lt"/>
              </a:rPr>
              <a:t>2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E6E86-C39B-C026-C5B2-E19944C2F11D}"/>
              </a:ext>
            </a:extLst>
          </p:cNvPr>
          <p:cNvSpPr txBox="1"/>
          <p:nvPr/>
        </p:nvSpPr>
        <p:spPr>
          <a:xfrm>
            <a:off x="187233" y="504745"/>
            <a:ext cx="348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SHIPMENT_INFORMATION </a:t>
            </a:r>
            <a:r>
              <a:rPr lang="ko-KR" altLang="en-US" sz="1100" dirty="0">
                <a:latin typeface="+mj-lt"/>
              </a:rPr>
              <a:t>시트 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6E29B-D166-A9CE-F151-96D23E7F8EAD}"/>
              </a:ext>
            </a:extLst>
          </p:cNvPr>
          <p:cNvSpPr txBox="1"/>
          <p:nvPr/>
        </p:nvSpPr>
        <p:spPr>
          <a:xfrm>
            <a:off x="5681272" y="107722"/>
            <a:ext cx="918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A5A62-FC4C-3605-58F8-E0F5CB9DA5DC}"/>
              </a:ext>
            </a:extLst>
          </p:cNvPr>
          <p:cNvSpPr txBox="1"/>
          <p:nvPr/>
        </p:nvSpPr>
        <p:spPr>
          <a:xfrm>
            <a:off x="5754049" y="369332"/>
            <a:ext cx="62507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EditMode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시트의 보호모드 및 각종 모드를 결정한다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waiting_for_out</a:t>
            </a:r>
            <a:endParaRPr lang="en-US" altLang="ko-KR" sz="1100" b="1" dirty="0">
              <a:latin typeface="+mj-lt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출고 및 입고준비 완료</a:t>
            </a:r>
            <a:endParaRPr lang="en-US" altLang="ko-KR" sz="1100" dirty="0">
              <a:latin typeface="+mj-l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edit_mode</a:t>
            </a:r>
            <a:endParaRPr lang="en-US" altLang="ko-KR" sz="1100" b="1" dirty="0">
              <a:latin typeface="+mj-lt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시트보호모드 해제된 상태 각 작업에 </a:t>
            </a:r>
            <a:r>
              <a:rPr lang="ko-KR" altLang="en-US" sz="1100" dirty="0" err="1">
                <a:latin typeface="+mj-lt"/>
              </a:rPr>
              <a:t>유의해야함</a:t>
            </a:r>
            <a:endParaRPr lang="en-US" altLang="ko-KR" sz="1100" dirty="0">
              <a:latin typeface="+mj-l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**_</a:t>
            </a:r>
            <a:r>
              <a:rPr lang="en-US" altLang="ko-KR" sz="1100" b="1" dirty="0" err="1">
                <a:latin typeface="+mj-lt"/>
              </a:rPr>
              <a:t>is_empty</a:t>
            </a:r>
            <a:endParaRPr lang="en-US" altLang="ko-KR" sz="1100" b="1" dirty="0">
              <a:latin typeface="+mj-lt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출고 </a:t>
            </a:r>
            <a:r>
              <a:rPr lang="ko-KR" altLang="en-US" sz="1100" dirty="0" err="1">
                <a:latin typeface="+mj-lt"/>
              </a:rPr>
              <a:t>업무시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form</a:t>
            </a:r>
            <a:r>
              <a:rPr lang="ko-KR" altLang="en-US" sz="1100" dirty="0">
                <a:latin typeface="+mj-lt"/>
              </a:rPr>
              <a:t>이 </a:t>
            </a:r>
            <a:r>
              <a:rPr lang="ko-KR" altLang="en-US" sz="1100" dirty="0" err="1">
                <a:latin typeface="+mj-lt"/>
              </a:rPr>
              <a:t>비어있을</a:t>
            </a:r>
            <a:r>
              <a:rPr lang="ko-KR" altLang="en-US" sz="1100" dirty="0">
                <a:latin typeface="+mj-lt"/>
              </a:rPr>
              <a:t> 경우 나온다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local_out_row_input_required</a:t>
            </a:r>
            <a:endParaRPr lang="en-US" altLang="ko-KR" sz="1100" b="1" dirty="0">
              <a:latin typeface="+mj-lt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+mj-lt"/>
              </a:rPr>
              <a:t>로컬품목출고가</a:t>
            </a:r>
            <a:r>
              <a:rPr lang="ko-KR" altLang="en-US" sz="1100" dirty="0">
                <a:latin typeface="+mj-lt"/>
              </a:rPr>
              <a:t> 진행 될 경우 </a:t>
            </a:r>
            <a:r>
              <a:rPr lang="en-US" altLang="ko-KR" sz="1100" b="1" dirty="0" err="1">
                <a:latin typeface="+mj-lt"/>
              </a:rPr>
              <a:t>LocalConfirm</a:t>
            </a:r>
            <a:r>
              <a:rPr lang="ko-KR" altLang="en-US" sz="1100" dirty="0">
                <a:latin typeface="+mj-lt"/>
              </a:rPr>
              <a:t>을 기다리는 상태</a:t>
            </a:r>
            <a:endParaRPr lang="en-US" altLang="ko-KR" sz="1100" dirty="0">
              <a:latin typeface="+mj-l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ship_is_ready</a:t>
            </a:r>
            <a:endParaRPr lang="en-US" altLang="ko-KR" sz="1100" b="1" dirty="0">
              <a:latin typeface="+mj-lt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출고를 위한 모든 단계가 끝난 상태 </a:t>
            </a:r>
            <a:r>
              <a:rPr lang="en-US" altLang="ko-KR" sz="1100" b="1" dirty="0" err="1">
                <a:latin typeface="+mj-lt"/>
              </a:rPr>
              <a:t>ShipConfirm</a:t>
            </a:r>
            <a:r>
              <a:rPr lang="ko-KR" altLang="en-US" sz="1100" dirty="0">
                <a:latin typeface="+mj-lt"/>
              </a:rPr>
              <a:t> 버튼을 클릭할 수 있는 단계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SelectBranch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대리점 출고를 위한기능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출고를 원하는 대리점 품목을 드래그 후 버튼 클릭 </a:t>
            </a:r>
            <a:endParaRPr lang="en-US" altLang="ko-KR" sz="1100" dirty="0">
              <a:latin typeface="+mj-l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한 번에 한 개의 대리점만 출고가능</a:t>
            </a:r>
            <a:r>
              <a:rPr lang="en-US" altLang="ko-KR" sz="1100" dirty="0">
                <a:latin typeface="+mj-lt"/>
              </a:rPr>
              <a:t>!! </a:t>
            </a:r>
            <a:r>
              <a:rPr lang="ko-KR" altLang="en-US" sz="1100" dirty="0">
                <a:latin typeface="+mj-lt"/>
              </a:rPr>
              <a:t>여러 대리점 동시 선택 금지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방법에 맞게 클릭하면 </a:t>
            </a:r>
            <a:r>
              <a:rPr lang="en-US" altLang="ko-KR" sz="1100" b="1" dirty="0">
                <a:latin typeface="+mj-lt"/>
              </a:rPr>
              <a:t>ONLY FOR BRANCH FORM</a:t>
            </a:r>
            <a:r>
              <a:rPr lang="ko-KR" altLang="en-US" sz="1100" dirty="0">
                <a:latin typeface="+mj-lt"/>
              </a:rPr>
              <a:t>에 출고 행 번호 및 대리점명이 표시된다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BranchShipConfirm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배송일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배송방법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인수증방식을 양식에 맞게 입력 후 해당 버튼을 클릭하면 출고 진행 및 </a:t>
            </a:r>
            <a:r>
              <a:rPr lang="ko-KR" altLang="en-US" sz="1100" b="1" dirty="0">
                <a:latin typeface="+mj-lt"/>
              </a:rPr>
              <a:t>대리점 출고 메일 또한 자동으로 작성되어 메일에 저장</a:t>
            </a:r>
            <a:r>
              <a:rPr lang="ko-KR" altLang="en-US" sz="1100" dirty="0">
                <a:latin typeface="+mj-lt"/>
              </a:rPr>
              <a:t>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배송방법을 택배로 결정하면 출고예정중인 품목의 </a:t>
            </a:r>
            <a:r>
              <a:rPr lang="en-US" altLang="ko-KR" sz="1100" dirty="0">
                <a:latin typeface="+mj-lt"/>
              </a:rPr>
              <a:t>Parcel </a:t>
            </a:r>
            <a:r>
              <a:rPr lang="ko-KR" altLang="en-US" sz="1100" dirty="0">
                <a:latin typeface="+mj-lt"/>
              </a:rPr>
              <a:t>수만큼 송장번호를 입력 할 수 있는 창이 나온다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이때 각 박스에 맞게 송장번호를 입력하 </a:t>
            </a:r>
            <a:r>
              <a:rPr lang="ko-KR" altLang="en-US" sz="1100" dirty="0" err="1">
                <a:latin typeface="+mj-lt"/>
              </a:rPr>
              <a:t>면된다</a:t>
            </a:r>
            <a:r>
              <a:rPr lang="en-US" altLang="ko-KR" sz="1100" dirty="0">
                <a:latin typeface="+mj-lt"/>
              </a:rPr>
              <a:t>. </a:t>
            </a:r>
            <a:r>
              <a:rPr lang="en-US" altLang="ko-KR" sz="1100" b="1" dirty="0">
                <a:latin typeface="+mj-lt"/>
              </a:rPr>
              <a:t>(</a:t>
            </a:r>
            <a:r>
              <a:rPr lang="ko-KR" altLang="en-US" sz="1100" b="1" dirty="0">
                <a:latin typeface="+mj-lt"/>
              </a:rPr>
              <a:t>수정가능</a:t>
            </a:r>
            <a:r>
              <a:rPr lang="en-US" altLang="ko-KR" sz="1100" b="1" dirty="0">
                <a:latin typeface="+mj-lt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91A63-9969-EF2F-52C4-4E2A6C036623}"/>
              </a:ext>
            </a:extLst>
          </p:cNvPr>
          <p:cNvSpPr txBox="1"/>
          <p:nvPr/>
        </p:nvSpPr>
        <p:spPr>
          <a:xfrm>
            <a:off x="349311" y="4359646"/>
            <a:ext cx="506804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SelectCells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STATE </a:t>
            </a:r>
            <a:r>
              <a:rPr lang="ko-KR" altLang="en-US" sz="1100" dirty="0">
                <a:latin typeface="+mj-lt"/>
              </a:rPr>
              <a:t>컬럼에서만 원하는 품목을 드래그 후 해당 버튼을 클릭하면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SelectedCells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에 해당 품목들이 등록된다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이후 </a:t>
            </a:r>
            <a:r>
              <a:rPr lang="en-US" altLang="ko-KR" sz="1100" b="1" dirty="0">
                <a:latin typeface="+mj-lt"/>
              </a:rPr>
              <a:t>TO_STATUS </a:t>
            </a:r>
            <a:r>
              <a:rPr lang="ko-KR" altLang="en-US" sz="1100" dirty="0">
                <a:latin typeface="+mj-lt"/>
              </a:rPr>
              <a:t>에서 원하는 상태를 선택해준다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InspectionDone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검수가 끝난 후 각 품목에 상태에 맞는 상태를 선택 후 해당 버튼을 클릭하면 해당 품목의 상태가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에 저장된다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870FD-6930-9A4A-E425-2D1E044A8677}"/>
              </a:ext>
            </a:extLst>
          </p:cNvPr>
          <p:cNvSpPr txBox="1"/>
          <p:nvPr/>
        </p:nvSpPr>
        <p:spPr>
          <a:xfrm>
            <a:off x="274319" y="3605619"/>
            <a:ext cx="48637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 </a:t>
            </a:r>
            <a:r>
              <a:rPr lang="en-US" altLang="ko-KR" sz="1100" b="1" dirty="0">
                <a:latin typeface="+mj-lt"/>
              </a:rPr>
              <a:t>(ONLY FOR INSPECTION)</a:t>
            </a:r>
          </a:p>
          <a:p>
            <a:r>
              <a:rPr lang="en-US" altLang="ko-KR" sz="1100" b="1" dirty="0">
                <a:latin typeface="+mj-lt"/>
              </a:rPr>
              <a:t> - </a:t>
            </a:r>
            <a:r>
              <a:rPr lang="ko-KR" altLang="en-US" sz="1100" b="1" dirty="0">
                <a:latin typeface="+mj-lt"/>
              </a:rPr>
              <a:t>해당 기능은 </a:t>
            </a:r>
            <a:r>
              <a:rPr lang="en-US" altLang="ko-KR" sz="1100" b="1" dirty="0">
                <a:latin typeface="+mj-lt"/>
              </a:rPr>
              <a:t>STATE </a:t>
            </a:r>
            <a:r>
              <a:rPr lang="ko-KR" altLang="en-US" sz="1100" b="1" dirty="0">
                <a:latin typeface="+mj-lt"/>
              </a:rPr>
              <a:t>변경만을 위한 기능이며 다른 것들은 변경할 수 없다</a:t>
            </a:r>
            <a:r>
              <a:rPr lang="en-US" altLang="ko-KR" sz="1100" b="1" dirty="0">
                <a:latin typeface="+mj-lt"/>
              </a:rPr>
              <a:t>. </a:t>
            </a:r>
            <a:r>
              <a:rPr lang="ko-KR" altLang="en-US" sz="1100" b="1" dirty="0">
                <a:latin typeface="+mj-lt"/>
              </a:rPr>
              <a:t>검수 마칠 때 사용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EA717F-805F-04F4-DCD4-7210620FAF8D}"/>
              </a:ext>
            </a:extLst>
          </p:cNvPr>
          <p:cNvSpPr/>
          <p:nvPr/>
        </p:nvSpPr>
        <p:spPr>
          <a:xfrm>
            <a:off x="5681272" y="107722"/>
            <a:ext cx="6323494" cy="66425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F14F16-5DA5-00CF-FB55-1704A1725B19}"/>
              </a:ext>
            </a:extLst>
          </p:cNvPr>
          <p:cNvSpPr/>
          <p:nvPr/>
        </p:nvSpPr>
        <p:spPr>
          <a:xfrm>
            <a:off x="274318" y="3544909"/>
            <a:ext cx="5230115" cy="32129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F6C595-172B-2ED5-FEF7-078203A4B708}"/>
              </a:ext>
            </a:extLst>
          </p:cNvPr>
          <p:cNvSpPr txBox="1"/>
          <p:nvPr/>
        </p:nvSpPr>
        <p:spPr>
          <a:xfrm>
            <a:off x="484966" y="5790782"/>
            <a:ext cx="4193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TO_STATUS(INSPECT_CODE)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에 대한 설명은 별도 슬라이드에서 설명 예정 </a:t>
            </a:r>
          </a:p>
        </p:txBody>
      </p:sp>
    </p:spTree>
    <p:extLst>
      <p:ext uri="{BB962C8B-B14F-4D97-AF65-F5344CB8AC3E}">
        <p14:creationId xmlns:p14="http://schemas.microsoft.com/office/powerpoint/2010/main" val="265032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3986DA-5436-33C1-3A8D-6E3091C69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8" y="766355"/>
            <a:ext cx="5230114" cy="2540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A8822-6AC7-470B-9504-330417A76B28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LOCAL_LIST</a:t>
            </a:r>
            <a:r>
              <a:rPr lang="ko-KR" altLang="en-US" dirty="0">
                <a:latin typeface="+mj-lt"/>
              </a:rPr>
              <a:t> 기능설명 </a:t>
            </a:r>
            <a:r>
              <a:rPr lang="en-US" altLang="ko-KR" dirty="0">
                <a:latin typeface="+mj-lt"/>
              </a:rPr>
              <a:t>1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E6E86-C39B-C026-C5B2-E19944C2F11D}"/>
              </a:ext>
            </a:extLst>
          </p:cNvPr>
          <p:cNvSpPr txBox="1"/>
          <p:nvPr/>
        </p:nvSpPr>
        <p:spPr>
          <a:xfrm>
            <a:off x="187233" y="504745"/>
            <a:ext cx="348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LOCAL_LIST</a:t>
            </a:r>
            <a:r>
              <a:rPr lang="ko-KR" altLang="en-US" sz="1100" dirty="0">
                <a:latin typeface="+mj-lt"/>
              </a:rPr>
              <a:t> 시트 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6E29B-D166-A9CE-F151-96D23E7F8EAD}"/>
              </a:ext>
            </a:extLst>
          </p:cNvPr>
          <p:cNvSpPr txBox="1"/>
          <p:nvPr/>
        </p:nvSpPr>
        <p:spPr>
          <a:xfrm>
            <a:off x="5681272" y="107722"/>
            <a:ext cx="918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A5A62-FC4C-3605-58F8-E0F5CB9DA5DC}"/>
              </a:ext>
            </a:extLst>
          </p:cNvPr>
          <p:cNvSpPr txBox="1"/>
          <p:nvPr/>
        </p:nvSpPr>
        <p:spPr>
          <a:xfrm>
            <a:off x="5754049" y="369332"/>
            <a:ext cx="625071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BringDATA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외부 서버의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로 부터 </a:t>
            </a:r>
            <a:r>
              <a:rPr lang="en-US" altLang="ko-KR" sz="1100" dirty="0">
                <a:latin typeface="+mj-lt"/>
              </a:rPr>
              <a:t>LOCAL_LIST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DATA </a:t>
            </a:r>
            <a:r>
              <a:rPr lang="ko-KR" altLang="en-US" sz="1100" dirty="0">
                <a:latin typeface="+mj-lt"/>
              </a:rPr>
              <a:t>불러오기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시트의 작업의 가장 기본은 </a:t>
            </a:r>
            <a:r>
              <a:rPr lang="en-US" altLang="ko-KR" sz="1100" b="1" dirty="0" err="1">
                <a:latin typeface="+mj-lt"/>
              </a:rPr>
              <a:t>BringDATA</a:t>
            </a:r>
            <a:r>
              <a:rPr lang="ko-KR" altLang="en-US" sz="1100" dirty="0">
                <a:latin typeface="+mj-lt"/>
              </a:rPr>
              <a:t>로 부터 시작된다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SelectCell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한 개의 셀만 선택하여 내용을 변경할 때 사용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선택하면 </a:t>
            </a:r>
            <a:r>
              <a:rPr lang="en-US" altLang="ko-KR" sz="1100" dirty="0">
                <a:latin typeface="+mj-lt"/>
              </a:rPr>
              <a:t>Cell Address </a:t>
            </a:r>
            <a:r>
              <a:rPr lang="ko-KR" altLang="en-US" sz="1100" dirty="0">
                <a:latin typeface="+mj-lt"/>
              </a:rPr>
              <a:t>와 </a:t>
            </a:r>
            <a:r>
              <a:rPr lang="en-US" altLang="ko-KR" sz="1100" dirty="0">
                <a:latin typeface="+mj-lt"/>
              </a:rPr>
              <a:t>From</a:t>
            </a:r>
            <a:r>
              <a:rPr lang="ko-KR" altLang="en-US" sz="1100" dirty="0">
                <a:latin typeface="+mj-lt"/>
              </a:rPr>
              <a:t>이 표시되며 </a:t>
            </a:r>
            <a:r>
              <a:rPr lang="en-US" altLang="ko-KR" sz="1100" dirty="0">
                <a:latin typeface="+mj-lt"/>
              </a:rPr>
              <a:t>From</a:t>
            </a:r>
            <a:r>
              <a:rPr lang="ko-KR" altLang="en-US" sz="1100" dirty="0">
                <a:latin typeface="+mj-lt"/>
              </a:rPr>
              <a:t>에는 기존 셀의 값이 표시됨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ChangeCell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기능은 선택된 </a:t>
            </a:r>
            <a:r>
              <a:rPr lang="en-US" altLang="ko-KR" sz="1100" dirty="0">
                <a:latin typeface="+mj-lt"/>
              </a:rPr>
              <a:t>Cell </a:t>
            </a:r>
            <a:r>
              <a:rPr lang="ko-KR" altLang="en-US" sz="1100" dirty="0">
                <a:latin typeface="+mj-lt"/>
              </a:rPr>
              <a:t>값이 있을 때에만 사용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클릭하면 입력창이 나오며 입력창에 원하는 값을 입력하면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내용 및 엑셀 내용도 바뀌게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ClearForm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각종 입력창을 비워주는 기능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입 출고 도중 취소하고 싶을 때에는 해당 버튼을 클릭하여 초기화 할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ConfirmLocal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직접적으로 해당 시트에서 사용할 필요는 없다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SHIPMENT_INFORMAITON</a:t>
            </a:r>
            <a:r>
              <a:rPr lang="ko-KR" altLang="en-US" sz="1100" dirty="0">
                <a:latin typeface="+mj-lt"/>
              </a:rPr>
              <a:t>시트의 </a:t>
            </a:r>
            <a:r>
              <a:rPr lang="en-US" altLang="ko-KR" sz="1100" dirty="0">
                <a:latin typeface="+mj-lt"/>
              </a:rPr>
              <a:t>SO </a:t>
            </a:r>
            <a:r>
              <a:rPr lang="ko-KR" altLang="en-US" sz="1100" dirty="0" err="1">
                <a:latin typeface="+mj-lt"/>
              </a:rPr>
              <a:t>출고중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Local </a:t>
            </a:r>
            <a:r>
              <a:rPr lang="ko-KR" altLang="en-US" sz="1100" dirty="0" err="1">
                <a:latin typeface="+mj-lt"/>
              </a:rPr>
              <a:t>품목출고</a:t>
            </a:r>
            <a:r>
              <a:rPr lang="ko-KR" altLang="en-US" sz="1100" dirty="0">
                <a:latin typeface="+mj-lt"/>
              </a:rPr>
              <a:t> 시 사용하는 버튼이다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해당 기능에 대한 설명은 </a:t>
            </a:r>
            <a:r>
              <a:rPr lang="en-US" altLang="ko-KR" sz="1100" dirty="0">
                <a:latin typeface="+mj-lt"/>
              </a:rPr>
              <a:t>SHIPMENT_INFORMATION </a:t>
            </a:r>
            <a:r>
              <a:rPr lang="ko-KR" altLang="en-US" sz="1100" dirty="0">
                <a:latin typeface="+mj-lt"/>
              </a:rPr>
              <a:t>시트 설명에서 확인 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91A63-9969-EF2F-52C4-4E2A6C036623}"/>
              </a:ext>
            </a:extLst>
          </p:cNvPr>
          <p:cNvSpPr txBox="1"/>
          <p:nvPr/>
        </p:nvSpPr>
        <p:spPr>
          <a:xfrm>
            <a:off x="355355" y="4232923"/>
            <a:ext cx="50680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DataInput</a:t>
            </a:r>
            <a:r>
              <a:rPr lang="en-US" altLang="ko-KR" sz="1100" dirty="0">
                <a:latin typeface="+mj-lt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SO</a:t>
            </a:r>
            <a:r>
              <a:rPr lang="ko-KR" altLang="en-US" sz="1100" dirty="0">
                <a:latin typeface="+mj-lt"/>
              </a:rPr>
              <a:t> 로컬품목 </a:t>
            </a:r>
            <a:r>
              <a:rPr lang="ko-KR" altLang="en-US" sz="1100" dirty="0" err="1">
                <a:latin typeface="+mj-lt"/>
              </a:rPr>
              <a:t>입고시</a:t>
            </a:r>
            <a:r>
              <a:rPr lang="ko-KR" altLang="en-US" sz="1100" dirty="0">
                <a:latin typeface="+mj-lt"/>
              </a:rPr>
              <a:t> 사용된다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새로운 국내 입고품목을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에 등록할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Edit_mode</a:t>
            </a:r>
            <a:r>
              <a:rPr lang="ko-KR" altLang="en-US" sz="1100" dirty="0">
                <a:latin typeface="+mj-lt"/>
              </a:rPr>
              <a:t>에서 해당 버튼을 누르면 </a:t>
            </a:r>
            <a:r>
              <a:rPr lang="en-US" altLang="ko-KR" sz="1100" b="1" dirty="0" err="1">
                <a:latin typeface="+mj-lt"/>
              </a:rPr>
              <a:t>data_insert_mode</a:t>
            </a:r>
            <a:r>
              <a:rPr lang="ko-KR" altLang="en-US" sz="1100" dirty="0">
                <a:latin typeface="+mj-lt"/>
              </a:rPr>
              <a:t>로 진입하여 데이터를 입력할 수 있게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여기에 각종 데이터를 업로드 </a:t>
            </a:r>
            <a:r>
              <a:rPr lang="ko-KR" altLang="en-US" sz="1100" dirty="0" err="1">
                <a:latin typeface="+mj-lt"/>
              </a:rPr>
              <a:t>하면된다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각종 컬럼에 맞는 값을 입력하는데 </a:t>
            </a:r>
            <a:r>
              <a:rPr lang="en-US" altLang="ko-KR" sz="1100" dirty="0">
                <a:latin typeface="+mj-lt"/>
              </a:rPr>
              <a:t>B </a:t>
            </a:r>
            <a:r>
              <a:rPr lang="ko-KR" altLang="en-US" sz="1100" dirty="0">
                <a:latin typeface="+mj-lt"/>
              </a:rPr>
              <a:t>컬럼 </a:t>
            </a:r>
            <a:r>
              <a:rPr lang="en-US" altLang="ko-KR" sz="1100" dirty="0">
                <a:latin typeface="+mj-lt"/>
              </a:rPr>
              <a:t>(ARTICLE_NUMBER)</a:t>
            </a:r>
            <a:r>
              <a:rPr lang="ko-KR" altLang="en-US" sz="1100" dirty="0">
                <a:latin typeface="+mj-lt"/>
              </a:rPr>
              <a:t>컬럼에는 반드시 값이 있어야 하며 내용이 쓸게 없다면 아무 값이나 임시로 넣어 주어야 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입력이 완료되었으면 </a:t>
            </a:r>
            <a:r>
              <a:rPr lang="en-US" altLang="ko-KR" sz="1100" b="1" dirty="0" err="1">
                <a:latin typeface="+mj-lt"/>
              </a:rPr>
              <a:t>DataInput</a:t>
            </a:r>
            <a:r>
              <a:rPr lang="ko-KR" altLang="en-US" sz="1100" dirty="0">
                <a:latin typeface="+mj-lt"/>
              </a:rPr>
              <a:t> 버튼을 다시 누르면 새로운 데이터 등록이 완료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RecallColumns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컬럼에 잘못된 값이 있으면 기능사용에 제약이 있다 이 때 이 버튼을 클릭하면 컬럼이 시트에 맞게 다시 적용된다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870FD-6930-9A4A-E425-2D1E044A8677}"/>
              </a:ext>
            </a:extLst>
          </p:cNvPr>
          <p:cNvSpPr txBox="1"/>
          <p:nvPr/>
        </p:nvSpPr>
        <p:spPr>
          <a:xfrm>
            <a:off x="274319" y="3974464"/>
            <a:ext cx="4863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EA717F-805F-04F4-DCD4-7210620FAF8D}"/>
              </a:ext>
            </a:extLst>
          </p:cNvPr>
          <p:cNvSpPr/>
          <p:nvPr/>
        </p:nvSpPr>
        <p:spPr>
          <a:xfrm>
            <a:off x="5681272" y="107722"/>
            <a:ext cx="6323494" cy="66425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F14F16-5DA5-00CF-FB55-1704A1725B19}"/>
              </a:ext>
            </a:extLst>
          </p:cNvPr>
          <p:cNvSpPr/>
          <p:nvPr/>
        </p:nvSpPr>
        <p:spPr>
          <a:xfrm>
            <a:off x="274318" y="3961437"/>
            <a:ext cx="5230115" cy="27964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6FC085-4130-CAEF-C2CE-202C026BD7E2}"/>
              </a:ext>
            </a:extLst>
          </p:cNvPr>
          <p:cNvSpPr/>
          <p:nvPr/>
        </p:nvSpPr>
        <p:spPr>
          <a:xfrm>
            <a:off x="274317" y="1515402"/>
            <a:ext cx="3243945" cy="17912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8F2BA-5138-BDA8-7579-2D5BD2A5429B}"/>
              </a:ext>
            </a:extLst>
          </p:cNvPr>
          <p:cNvSpPr txBox="1"/>
          <p:nvPr/>
        </p:nvSpPr>
        <p:spPr>
          <a:xfrm>
            <a:off x="1186921" y="2106663"/>
            <a:ext cx="1488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SHEET TABLE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CONTENT</a:t>
            </a:r>
            <a:endParaRPr lang="ko-KR" altLang="en-US" sz="11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86E16-6972-707A-877D-443C30EE90C5}"/>
              </a:ext>
            </a:extLst>
          </p:cNvPr>
          <p:cNvSpPr txBox="1"/>
          <p:nvPr/>
        </p:nvSpPr>
        <p:spPr>
          <a:xfrm>
            <a:off x="5829042" y="4359646"/>
            <a:ext cx="506804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SelectCells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STATE </a:t>
            </a:r>
            <a:r>
              <a:rPr lang="ko-KR" altLang="en-US" sz="1100" dirty="0">
                <a:latin typeface="+mj-lt"/>
              </a:rPr>
              <a:t>컬럼에서만 원하는 품목을 드래그 후 해당 버튼을 클릭하면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SelectedCells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에 해당 품목들이 등록된다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이후 </a:t>
            </a:r>
            <a:r>
              <a:rPr lang="en-US" altLang="ko-KR" sz="1100" b="1" dirty="0">
                <a:latin typeface="+mj-lt"/>
              </a:rPr>
              <a:t>TO_STATUS </a:t>
            </a:r>
            <a:r>
              <a:rPr lang="ko-KR" altLang="en-US" sz="1100" dirty="0">
                <a:latin typeface="+mj-lt"/>
              </a:rPr>
              <a:t>에서 원하는 상태를 선택해준다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InspectionDone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검수가 끝난 후 각 품목에 상태에 맞는 상태를 선택 후 해당 버튼을 클릭하면 해당 품목의 상태가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에 저장된다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0F15FB-9C12-04ED-3A81-68BEDB558DA0}"/>
              </a:ext>
            </a:extLst>
          </p:cNvPr>
          <p:cNvSpPr txBox="1"/>
          <p:nvPr/>
        </p:nvSpPr>
        <p:spPr>
          <a:xfrm>
            <a:off x="5754050" y="3605619"/>
            <a:ext cx="48637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 </a:t>
            </a:r>
            <a:r>
              <a:rPr lang="en-US" altLang="ko-KR" sz="1100" b="1" dirty="0">
                <a:latin typeface="+mj-lt"/>
              </a:rPr>
              <a:t>(ONLY FOR INSPECTION)</a:t>
            </a:r>
          </a:p>
          <a:p>
            <a:r>
              <a:rPr lang="en-US" altLang="ko-KR" sz="1100" b="1" dirty="0">
                <a:latin typeface="+mj-lt"/>
              </a:rPr>
              <a:t> - </a:t>
            </a:r>
            <a:r>
              <a:rPr lang="ko-KR" altLang="en-US" sz="1100" b="1" dirty="0">
                <a:latin typeface="+mj-lt"/>
              </a:rPr>
              <a:t>해당 기능은 </a:t>
            </a:r>
            <a:r>
              <a:rPr lang="en-US" altLang="ko-KR" sz="1100" b="1" dirty="0">
                <a:latin typeface="+mj-lt"/>
              </a:rPr>
              <a:t>STATE </a:t>
            </a:r>
            <a:r>
              <a:rPr lang="ko-KR" altLang="en-US" sz="1100" b="1" dirty="0">
                <a:latin typeface="+mj-lt"/>
              </a:rPr>
              <a:t>변경만을 위한 기능이며 다른 것들은 변경할 수 없다</a:t>
            </a:r>
            <a:r>
              <a:rPr lang="en-US" altLang="ko-KR" sz="1100" b="1" dirty="0">
                <a:latin typeface="+mj-lt"/>
              </a:rPr>
              <a:t>. </a:t>
            </a:r>
            <a:r>
              <a:rPr lang="ko-KR" altLang="en-US" sz="1100" b="1" dirty="0">
                <a:latin typeface="+mj-lt"/>
              </a:rPr>
              <a:t>검수 마칠 때 사용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7A391E-7EEE-B0D5-C7DD-A760FD4766BD}"/>
              </a:ext>
            </a:extLst>
          </p:cNvPr>
          <p:cNvSpPr txBox="1"/>
          <p:nvPr/>
        </p:nvSpPr>
        <p:spPr>
          <a:xfrm>
            <a:off x="5964697" y="5790782"/>
            <a:ext cx="4193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TO_STATUS(INSPECT_CODE)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에 대한 설명은 별도 슬라이드에서 설명 예정 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B9A34CF1-6F78-D6E8-E09B-1AEFB891FCC7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4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13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A3F90ABD-7FAC-14BE-C770-A56ED55C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8" y="836533"/>
            <a:ext cx="5302893" cy="2540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A8822-6AC7-470B-9504-330417A76B28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POD</a:t>
            </a:r>
            <a:r>
              <a:rPr lang="ko-KR" altLang="en-US" dirty="0">
                <a:latin typeface="+mj-lt"/>
              </a:rPr>
              <a:t>기능설명 </a:t>
            </a:r>
            <a:r>
              <a:rPr lang="en-US" altLang="ko-KR" dirty="0">
                <a:latin typeface="+mj-lt"/>
              </a:rPr>
              <a:t>1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E6E86-C39B-C026-C5B2-E19944C2F11D}"/>
              </a:ext>
            </a:extLst>
          </p:cNvPr>
          <p:cNvSpPr txBox="1"/>
          <p:nvPr/>
        </p:nvSpPr>
        <p:spPr>
          <a:xfrm>
            <a:off x="187233" y="504745"/>
            <a:ext cx="348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POD </a:t>
            </a:r>
            <a:r>
              <a:rPr lang="ko-KR" altLang="en-US" sz="1100" dirty="0">
                <a:latin typeface="+mj-lt"/>
              </a:rPr>
              <a:t>시트 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6E29B-D166-A9CE-F151-96D23E7F8EAD}"/>
              </a:ext>
            </a:extLst>
          </p:cNvPr>
          <p:cNvSpPr txBox="1"/>
          <p:nvPr/>
        </p:nvSpPr>
        <p:spPr>
          <a:xfrm>
            <a:off x="5681272" y="107722"/>
            <a:ext cx="918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A5A62-FC4C-3605-58F8-E0F5CB9DA5DC}"/>
              </a:ext>
            </a:extLst>
          </p:cNvPr>
          <p:cNvSpPr txBox="1"/>
          <p:nvPr/>
        </p:nvSpPr>
        <p:spPr>
          <a:xfrm>
            <a:off x="5754049" y="369332"/>
            <a:ext cx="625071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BringDATA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외부 서버의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로 부터 </a:t>
            </a:r>
            <a:r>
              <a:rPr lang="en-US" altLang="ko-KR" sz="1100" dirty="0">
                <a:latin typeface="+mj-lt"/>
              </a:rPr>
              <a:t>POD DATA </a:t>
            </a:r>
            <a:r>
              <a:rPr lang="ko-KR" altLang="en-US" sz="1100" dirty="0">
                <a:latin typeface="+mj-lt"/>
              </a:rPr>
              <a:t>불러오기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시트의 작업의 가장 기본은 </a:t>
            </a:r>
            <a:r>
              <a:rPr lang="en-US" altLang="ko-KR" sz="1100" b="1" dirty="0" err="1">
                <a:latin typeface="+mj-lt"/>
              </a:rPr>
              <a:t>BringDATA</a:t>
            </a:r>
            <a:r>
              <a:rPr lang="ko-KR" altLang="en-US" sz="1100" dirty="0">
                <a:latin typeface="+mj-lt"/>
              </a:rPr>
              <a:t>로 부터 시작된다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POD</a:t>
            </a:r>
            <a:r>
              <a:rPr lang="ko-KR" altLang="en-US" sz="1100" dirty="0">
                <a:latin typeface="+mj-lt"/>
              </a:rPr>
              <a:t>가 진행되지 않은 </a:t>
            </a:r>
            <a:r>
              <a:rPr lang="ko-KR" altLang="en-US" sz="1100" dirty="0" err="1">
                <a:latin typeface="+mj-lt"/>
              </a:rPr>
              <a:t>출고건</a:t>
            </a:r>
            <a:r>
              <a:rPr lang="ko-KR" altLang="en-US" sz="1100" dirty="0">
                <a:latin typeface="+mj-lt"/>
              </a:rPr>
              <a:t> 만 데이터를 가져온다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SEEDETAIL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SO_INDEX</a:t>
            </a:r>
            <a:r>
              <a:rPr lang="ko-KR" altLang="en-US" sz="1100" dirty="0">
                <a:latin typeface="+mj-lt"/>
              </a:rPr>
              <a:t>에서 원하는 </a:t>
            </a:r>
            <a:r>
              <a:rPr lang="en-US" altLang="ko-KR" sz="1100" dirty="0">
                <a:latin typeface="+mj-lt"/>
              </a:rPr>
              <a:t>SO_INDEX</a:t>
            </a:r>
            <a:r>
              <a:rPr lang="ko-KR" altLang="en-US" sz="1100" dirty="0">
                <a:latin typeface="+mj-lt"/>
              </a:rPr>
              <a:t>를 </a:t>
            </a:r>
            <a:r>
              <a:rPr lang="ko-KR" altLang="en-US" sz="1100" dirty="0" err="1">
                <a:latin typeface="+mj-lt"/>
              </a:rPr>
              <a:t>선택후</a:t>
            </a:r>
            <a:r>
              <a:rPr lang="ko-KR" altLang="en-US" sz="1100" dirty="0">
                <a:latin typeface="+mj-lt"/>
              </a:rPr>
              <a:t> 해당 버튼을 클릭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새로운 엑셀 워크북이 생성되며 해당 </a:t>
            </a:r>
            <a:r>
              <a:rPr lang="ko-KR" altLang="en-US" sz="1100" dirty="0" err="1">
                <a:latin typeface="+mj-lt"/>
              </a:rPr>
              <a:t>출고에대한</a:t>
            </a:r>
            <a:r>
              <a:rPr lang="ko-KR" altLang="en-US" sz="1100" dirty="0">
                <a:latin typeface="+mj-lt"/>
              </a:rPr>
              <a:t> 자세한 내용을 확인 가능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lt"/>
              </a:rPr>
              <a:t>PODDONE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SO_INDEX</a:t>
            </a:r>
            <a:r>
              <a:rPr lang="ko-KR" altLang="en-US" sz="1100" dirty="0">
                <a:latin typeface="+mj-lt"/>
              </a:rPr>
              <a:t>에서 원하는 </a:t>
            </a:r>
            <a:r>
              <a:rPr lang="en-US" altLang="ko-KR" sz="1100" dirty="0">
                <a:latin typeface="+mj-lt"/>
              </a:rPr>
              <a:t>SO_INDEX</a:t>
            </a:r>
            <a:r>
              <a:rPr lang="ko-KR" altLang="en-US" sz="1100" dirty="0">
                <a:latin typeface="+mj-lt"/>
              </a:rPr>
              <a:t>를 </a:t>
            </a:r>
            <a:r>
              <a:rPr lang="ko-KR" altLang="en-US" sz="1100" dirty="0" err="1">
                <a:latin typeface="+mj-lt"/>
              </a:rPr>
              <a:t>선택후</a:t>
            </a:r>
            <a:r>
              <a:rPr lang="ko-KR" altLang="en-US" sz="1100" dirty="0">
                <a:latin typeface="+mj-lt"/>
              </a:rPr>
              <a:t> 해당 버튼을 클릭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버튼을 누르면 해당 </a:t>
            </a:r>
            <a:r>
              <a:rPr lang="ko-KR" altLang="en-US" sz="1100" dirty="0" err="1">
                <a:latin typeface="+mj-lt"/>
              </a:rPr>
              <a:t>출고건에</a:t>
            </a:r>
            <a:r>
              <a:rPr lang="ko-KR" altLang="en-US" sz="1100" dirty="0">
                <a:latin typeface="+mj-lt"/>
              </a:rPr>
              <a:t> 대한 </a:t>
            </a:r>
            <a:r>
              <a:rPr lang="en-US" altLang="ko-KR" sz="1100" dirty="0">
                <a:latin typeface="+mj-lt"/>
              </a:rPr>
              <a:t>POD</a:t>
            </a:r>
            <a:r>
              <a:rPr lang="ko-KR" altLang="en-US" sz="1100" dirty="0">
                <a:latin typeface="+mj-lt"/>
              </a:rPr>
              <a:t>작업은 완료된다</a:t>
            </a:r>
            <a:r>
              <a:rPr lang="en-US" altLang="ko-KR" sz="1100" dirty="0">
                <a:latin typeface="+mj-lt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ClearForm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추후 업로드 예정</a:t>
            </a:r>
            <a:endParaRPr lang="en-US" altLang="ko-KR" sz="1100" dirty="0">
              <a:latin typeface="+mj-lt"/>
            </a:endParaRPr>
          </a:p>
          <a:p>
            <a:pPr lvl="1"/>
            <a:endParaRPr lang="en-US" altLang="ko-KR" sz="11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870FD-6930-9A4A-E425-2D1E044A8677}"/>
              </a:ext>
            </a:extLst>
          </p:cNvPr>
          <p:cNvSpPr txBox="1"/>
          <p:nvPr/>
        </p:nvSpPr>
        <p:spPr>
          <a:xfrm>
            <a:off x="2055221" y="5228838"/>
            <a:ext cx="1619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+mj-lt"/>
              </a:rPr>
              <a:t>여러 기능 추가 예정</a:t>
            </a:r>
            <a:endParaRPr lang="ko-KR" altLang="en-US" sz="1100" b="1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EA717F-805F-04F4-DCD4-7210620FAF8D}"/>
              </a:ext>
            </a:extLst>
          </p:cNvPr>
          <p:cNvSpPr/>
          <p:nvPr/>
        </p:nvSpPr>
        <p:spPr>
          <a:xfrm>
            <a:off x="5681272" y="113085"/>
            <a:ext cx="6323494" cy="66447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F14F16-5DA5-00CF-FB55-1704A1725B19}"/>
              </a:ext>
            </a:extLst>
          </p:cNvPr>
          <p:cNvSpPr/>
          <p:nvPr/>
        </p:nvSpPr>
        <p:spPr>
          <a:xfrm>
            <a:off x="274318" y="3961437"/>
            <a:ext cx="5230115" cy="27964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6FC085-4130-CAEF-C2CE-202C026BD7E2}"/>
              </a:ext>
            </a:extLst>
          </p:cNvPr>
          <p:cNvSpPr/>
          <p:nvPr/>
        </p:nvSpPr>
        <p:spPr>
          <a:xfrm>
            <a:off x="496389" y="1793966"/>
            <a:ext cx="2098765" cy="6792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8F2BA-5138-BDA8-7579-2D5BD2A5429B}"/>
              </a:ext>
            </a:extLst>
          </p:cNvPr>
          <p:cNvSpPr txBox="1"/>
          <p:nvPr/>
        </p:nvSpPr>
        <p:spPr>
          <a:xfrm>
            <a:off x="890829" y="1918156"/>
            <a:ext cx="1488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SHEET TABLE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CONTENT</a:t>
            </a:r>
            <a:endParaRPr lang="ko-KR" altLang="en-US" sz="11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TextBox 24">
            <a:hlinkClick r:id="rId3" action="ppaction://hlinksldjump"/>
            <a:extLst>
              <a:ext uri="{FF2B5EF4-FFF2-40B4-BE49-F238E27FC236}">
                <a16:creationId xmlns:a16="http://schemas.microsoft.com/office/drawing/2014/main" id="{56C8A40E-DB33-C938-350B-40A6F218B169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4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97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76BF38-7516-4F90-F0D8-206B2B200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8" y="863469"/>
            <a:ext cx="5302893" cy="2540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A8822-6AC7-470B-9504-330417A76B28}"/>
              </a:ext>
            </a:extLst>
          </p:cNvPr>
          <p:cNvSpPr txBox="1"/>
          <p:nvPr/>
        </p:nvSpPr>
        <p:spPr>
          <a:xfrm>
            <a:off x="0" y="0"/>
            <a:ext cx="492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IR_ORDER </a:t>
            </a:r>
            <a:r>
              <a:rPr lang="ko-KR" altLang="en-US" dirty="0">
                <a:latin typeface="+mj-lt"/>
              </a:rPr>
              <a:t>기능설명 </a:t>
            </a:r>
            <a:r>
              <a:rPr lang="en-US" altLang="ko-KR" dirty="0">
                <a:latin typeface="+mj-lt"/>
              </a:rPr>
              <a:t>1</a:t>
            </a:r>
            <a:endParaRPr lang="ko-KR" alt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E6E86-C39B-C026-C5B2-E19944C2F11D}"/>
              </a:ext>
            </a:extLst>
          </p:cNvPr>
          <p:cNvSpPr txBox="1"/>
          <p:nvPr/>
        </p:nvSpPr>
        <p:spPr>
          <a:xfrm>
            <a:off x="187233" y="504745"/>
            <a:ext cx="348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IR_ORDER </a:t>
            </a:r>
            <a:r>
              <a:rPr lang="ko-KR" altLang="en-US" sz="1100" dirty="0">
                <a:latin typeface="+mj-lt"/>
              </a:rPr>
              <a:t>시트 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6E29B-D166-A9CE-F151-96D23E7F8EAD}"/>
              </a:ext>
            </a:extLst>
          </p:cNvPr>
          <p:cNvSpPr txBox="1"/>
          <p:nvPr/>
        </p:nvSpPr>
        <p:spPr>
          <a:xfrm>
            <a:off x="5681272" y="107722"/>
            <a:ext cx="918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A5A62-FC4C-3605-58F8-E0F5CB9DA5DC}"/>
              </a:ext>
            </a:extLst>
          </p:cNvPr>
          <p:cNvSpPr txBox="1"/>
          <p:nvPr/>
        </p:nvSpPr>
        <p:spPr>
          <a:xfrm>
            <a:off x="5754049" y="369332"/>
            <a:ext cx="62507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BringALLDATA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외부 서버의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로 부터 </a:t>
            </a:r>
            <a:r>
              <a:rPr lang="en-US" altLang="ko-KR" sz="1100" dirty="0">
                <a:latin typeface="+mj-lt"/>
              </a:rPr>
              <a:t>IR_ORDER DATA </a:t>
            </a:r>
            <a:r>
              <a:rPr lang="ko-KR" altLang="en-US" sz="1100" dirty="0">
                <a:latin typeface="+mj-lt"/>
              </a:rPr>
              <a:t>불러오기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시트의 작업의 가장 기본은 </a:t>
            </a:r>
            <a:r>
              <a:rPr lang="en-US" altLang="ko-KR" sz="1100" b="1" dirty="0" err="1">
                <a:latin typeface="+mj-lt"/>
              </a:rPr>
              <a:t>BringALLDATA</a:t>
            </a:r>
            <a:r>
              <a:rPr lang="ko-KR" altLang="en-US" sz="1100" dirty="0">
                <a:latin typeface="+mj-lt"/>
              </a:rPr>
              <a:t>로 부터 시작된다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POD</a:t>
            </a:r>
            <a:r>
              <a:rPr lang="ko-KR" altLang="en-US" sz="1100" dirty="0">
                <a:latin typeface="+mj-lt"/>
              </a:rPr>
              <a:t>가 진행되지 않은 </a:t>
            </a:r>
            <a:r>
              <a:rPr lang="ko-KR" altLang="en-US" sz="1100" dirty="0" err="1">
                <a:latin typeface="+mj-lt"/>
              </a:rPr>
              <a:t>출고건</a:t>
            </a:r>
            <a:r>
              <a:rPr lang="ko-KR" altLang="en-US" sz="1100" dirty="0">
                <a:latin typeface="+mj-lt"/>
              </a:rPr>
              <a:t> 만 데이터를 가져온다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BringConditonDATA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검색조건에 맞는 데이터만 가져온다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값이 없는 </a:t>
            </a:r>
            <a:r>
              <a:rPr lang="en-US" altLang="ko-KR" sz="1100" dirty="0">
                <a:latin typeface="+mj-lt"/>
              </a:rPr>
              <a:t>form </a:t>
            </a:r>
            <a:r>
              <a:rPr lang="ko-KR" altLang="en-US" sz="1100" dirty="0">
                <a:latin typeface="+mj-lt"/>
              </a:rPr>
              <a:t>은 모든 데이터를 검색한다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ClearForm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각종 입력창을 비워주는 기능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입 출고 도중 취소하고 싶을 때에는 해당 버튼을 클릭하여 초기화 할 수 있다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SelectCell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한 개의 셀만 선택하여 내용을 변경할 때 사용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선택하면 </a:t>
            </a:r>
            <a:r>
              <a:rPr lang="en-US" altLang="ko-KR" sz="1100" dirty="0">
                <a:latin typeface="+mj-lt"/>
              </a:rPr>
              <a:t>Cell Address </a:t>
            </a:r>
            <a:r>
              <a:rPr lang="ko-KR" altLang="en-US" sz="1100" dirty="0">
                <a:latin typeface="+mj-lt"/>
              </a:rPr>
              <a:t>와 </a:t>
            </a:r>
            <a:r>
              <a:rPr lang="en-US" altLang="ko-KR" sz="1100" dirty="0">
                <a:latin typeface="+mj-lt"/>
              </a:rPr>
              <a:t>From</a:t>
            </a:r>
            <a:r>
              <a:rPr lang="ko-KR" altLang="en-US" sz="1100" dirty="0">
                <a:latin typeface="+mj-lt"/>
              </a:rPr>
              <a:t>이 표시되며 </a:t>
            </a:r>
            <a:r>
              <a:rPr lang="en-US" altLang="ko-KR" sz="1100" dirty="0">
                <a:latin typeface="+mj-lt"/>
              </a:rPr>
              <a:t>From</a:t>
            </a:r>
            <a:r>
              <a:rPr lang="ko-KR" altLang="en-US" sz="1100" dirty="0">
                <a:latin typeface="+mj-lt"/>
              </a:rPr>
              <a:t>에는 기존 셀의 값이 표시됨</a:t>
            </a:r>
            <a:endParaRPr lang="en-US" altLang="ko-KR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ChangeCell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해당 기능은 선택된 </a:t>
            </a:r>
            <a:r>
              <a:rPr lang="en-US" altLang="ko-KR" sz="1100" dirty="0">
                <a:latin typeface="+mj-lt"/>
              </a:rPr>
              <a:t>Cell </a:t>
            </a:r>
            <a:r>
              <a:rPr lang="ko-KR" altLang="en-US" sz="1100" dirty="0">
                <a:latin typeface="+mj-lt"/>
              </a:rPr>
              <a:t>값이 있을 때에만 사용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클릭하면 입력창이 나오며 입력창에 원하는 값을 입력하면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내용 및 엑셀 내용도 바뀌게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EA717F-805F-04F4-DCD4-7210620FAF8D}"/>
              </a:ext>
            </a:extLst>
          </p:cNvPr>
          <p:cNvSpPr/>
          <p:nvPr/>
        </p:nvSpPr>
        <p:spPr>
          <a:xfrm>
            <a:off x="5681272" y="107722"/>
            <a:ext cx="6323494" cy="6511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6FC085-4130-CAEF-C2CE-202C026BD7E2}"/>
              </a:ext>
            </a:extLst>
          </p:cNvPr>
          <p:cNvSpPr/>
          <p:nvPr/>
        </p:nvSpPr>
        <p:spPr>
          <a:xfrm>
            <a:off x="418012" y="1636732"/>
            <a:ext cx="2751908" cy="17669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8F2BA-5138-BDA8-7579-2D5BD2A5429B}"/>
              </a:ext>
            </a:extLst>
          </p:cNvPr>
          <p:cNvSpPr txBox="1"/>
          <p:nvPr/>
        </p:nvSpPr>
        <p:spPr>
          <a:xfrm>
            <a:off x="961816" y="2231380"/>
            <a:ext cx="1488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SHEET TABLE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CONTENT</a:t>
            </a:r>
            <a:endParaRPr lang="ko-KR" altLang="en-US" sz="11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9E74-5BAC-E0FF-2E4E-2FBD8A2D0D5A}"/>
              </a:ext>
            </a:extLst>
          </p:cNvPr>
          <p:cNvSpPr txBox="1"/>
          <p:nvPr/>
        </p:nvSpPr>
        <p:spPr>
          <a:xfrm>
            <a:off x="5829042" y="4559943"/>
            <a:ext cx="506804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SelectCells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lt"/>
              </a:rPr>
              <a:t>STATE </a:t>
            </a:r>
            <a:r>
              <a:rPr lang="ko-KR" altLang="en-US" sz="1100" dirty="0">
                <a:latin typeface="+mj-lt"/>
              </a:rPr>
              <a:t>컬럼에서만 원하는 품목을 드래그 후 해당 버튼을 클릭하면</a:t>
            </a:r>
            <a:endParaRPr lang="en-US" altLang="ko-KR" sz="1100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SelectedCells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에 해당 품목들이 등록된다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이후 </a:t>
            </a:r>
            <a:r>
              <a:rPr lang="en-US" altLang="ko-KR" sz="1100" b="1" dirty="0">
                <a:latin typeface="+mj-lt"/>
              </a:rPr>
              <a:t>TO_STATUS </a:t>
            </a:r>
            <a:r>
              <a:rPr lang="ko-KR" altLang="en-US" sz="1100" dirty="0">
                <a:latin typeface="+mj-lt"/>
              </a:rPr>
              <a:t>에서 원하는 상태를 선택해준다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InspectionDone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검수가 끝난 후 각 품목에 상태에 맞는 상태를 선택 후 해당 버튼을 클릭하면 해당 품목의 상태가 </a:t>
            </a:r>
            <a:r>
              <a:rPr lang="en-US" altLang="ko-KR" sz="1100" dirty="0">
                <a:latin typeface="+mj-lt"/>
              </a:rPr>
              <a:t>DB</a:t>
            </a:r>
            <a:r>
              <a:rPr lang="ko-KR" altLang="en-US" sz="1100" dirty="0">
                <a:latin typeface="+mj-lt"/>
              </a:rPr>
              <a:t>에 저장된다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43BF3-CCB6-02C3-B386-C819F319F130}"/>
              </a:ext>
            </a:extLst>
          </p:cNvPr>
          <p:cNvSpPr txBox="1"/>
          <p:nvPr/>
        </p:nvSpPr>
        <p:spPr>
          <a:xfrm>
            <a:off x="5754050" y="3805916"/>
            <a:ext cx="48637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 </a:t>
            </a:r>
            <a:r>
              <a:rPr lang="en-US" altLang="ko-KR" sz="1100" b="1" dirty="0">
                <a:latin typeface="+mj-lt"/>
              </a:rPr>
              <a:t>(ONLY FOR INSPECTION)</a:t>
            </a:r>
          </a:p>
          <a:p>
            <a:r>
              <a:rPr lang="en-US" altLang="ko-KR" sz="1100" b="1" dirty="0">
                <a:latin typeface="+mj-lt"/>
              </a:rPr>
              <a:t> - </a:t>
            </a:r>
            <a:r>
              <a:rPr lang="ko-KR" altLang="en-US" sz="1100" b="1" dirty="0">
                <a:latin typeface="+mj-lt"/>
              </a:rPr>
              <a:t>해당 기능은 </a:t>
            </a:r>
            <a:r>
              <a:rPr lang="en-US" altLang="ko-KR" sz="1100" b="1" dirty="0">
                <a:latin typeface="+mj-lt"/>
              </a:rPr>
              <a:t>STATE </a:t>
            </a:r>
            <a:r>
              <a:rPr lang="ko-KR" altLang="en-US" sz="1100" b="1" dirty="0">
                <a:latin typeface="+mj-lt"/>
              </a:rPr>
              <a:t>변경만을 위한 기능이며 다른 것들은 변경할 수 없다</a:t>
            </a:r>
            <a:r>
              <a:rPr lang="en-US" altLang="ko-KR" sz="1100" b="1" dirty="0">
                <a:latin typeface="+mj-lt"/>
              </a:rPr>
              <a:t>. </a:t>
            </a:r>
            <a:r>
              <a:rPr lang="ko-KR" altLang="en-US" sz="1100" b="1" dirty="0">
                <a:latin typeface="+mj-lt"/>
              </a:rPr>
              <a:t>검수 마칠 때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AC513-CEFC-477C-4D6B-FFDF9FE8CDBF}"/>
              </a:ext>
            </a:extLst>
          </p:cNvPr>
          <p:cNvSpPr txBox="1"/>
          <p:nvPr/>
        </p:nvSpPr>
        <p:spPr>
          <a:xfrm>
            <a:off x="5964697" y="5991079"/>
            <a:ext cx="4193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+mj-lt"/>
              </a:rPr>
              <a:t>TO_STATUS(INSPECT_CODE)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에 대한 설명은 별도 슬라이드에서 설명 예정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81A50-528C-ED2E-F984-5120845AF609}"/>
              </a:ext>
            </a:extLst>
          </p:cNvPr>
          <p:cNvSpPr txBox="1"/>
          <p:nvPr/>
        </p:nvSpPr>
        <p:spPr>
          <a:xfrm>
            <a:off x="318965" y="4094547"/>
            <a:ext cx="506804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DataInput</a:t>
            </a:r>
            <a:r>
              <a:rPr lang="en-US" altLang="ko-KR" sz="1100" dirty="0">
                <a:latin typeface="+mj-lt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서비스파트 입고 시 사용된다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Edit_mode</a:t>
            </a:r>
            <a:r>
              <a:rPr lang="ko-KR" altLang="en-US" sz="1100" dirty="0">
                <a:latin typeface="+mj-lt"/>
              </a:rPr>
              <a:t>에서 해당 버튼을 누르면 </a:t>
            </a:r>
            <a:r>
              <a:rPr lang="en-US" altLang="ko-KR" sz="1100" b="1" dirty="0" err="1">
                <a:latin typeface="+mj-lt"/>
              </a:rPr>
              <a:t>data_insert_mode</a:t>
            </a:r>
            <a:r>
              <a:rPr lang="ko-KR" altLang="en-US" sz="1100" dirty="0">
                <a:latin typeface="+mj-lt"/>
              </a:rPr>
              <a:t>로 진입하여 데이터를 입력할 수 있게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여기에 각종 데이터를 업로드 </a:t>
            </a:r>
            <a:r>
              <a:rPr lang="ko-KR" altLang="en-US" sz="1100" dirty="0" err="1">
                <a:latin typeface="+mj-lt"/>
              </a:rPr>
              <a:t>하면된다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각종 컬럼에 맞는 값을 입력하는데 </a:t>
            </a:r>
            <a:r>
              <a:rPr lang="en-US" altLang="ko-KR" sz="1100" dirty="0">
                <a:latin typeface="+mj-lt"/>
              </a:rPr>
              <a:t>B </a:t>
            </a:r>
            <a:r>
              <a:rPr lang="ko-KR" altLang="en-US" sz="1100" dirty="0">
                <a:latin typeface="+mj-lt"/>
              </a:rPr>
              <a:t>컬럼 </a:t>
            </a:r>
            <a:r>
              <a:rPr lang="en-US" altLang="ko-KR" sz="1100" dirty="0">
                <a:latin typeface="+mj-lt"/>
              </a:rPr>
              <a:t>(ARTICLE_NUMBER)</a:t>
            </a:r>
            <a:r>
              <a:rPr lang="ko-KR" altLang="en-US" sz="1100" dirty="0">
                <a:latin typeface="+mj-lt"/>
              </a:rPr>
              <a:t>컬럼에는 반드시 값이 있어야 하며 내용이 쓸게 없다면 아무 값이나 임시로 넣어 주어야 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입력이 완료되었으면 </a:t>
            </a:r>
            <a:r>
              <a:rPr lang="en-US" altLang="ko-KR" sz="1100" b="1" dirty="0" err="1">
                <a:latin typeface="+mj-lt"/>
              </a:rPr>
              <a:t>DataInput</a:t>
            </a:r>
            <a:r>
              <a:rPr lang="ko-KR" altLang="en-US" sz="1100" dirty="0">
                <a:latin typeface="+mj-lt"/>
              </a:rPr>
              <a:t> 버튼을 다시 누르면 새로운 데이터 등록이 완료 된다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j-lt"/>
              </a:rPr>
              <a:t>RecallColumns</a:t>
            </a:r>
            <a:endParaRPr lang="en-US" altLang="ko-KR" sz="1100" b="1" dirty="0"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lt"/>
              </a:rPr>
              <a:t>컬럼에 잘못된 값이 있으면 기능사용에 제약이 있다 이 때 이 버튼을 클릭하면 컬럼이 시트에 맞게 다시 적용된다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0B397-1C00-5B2C-C2DD-26ED0A0AA2BF}"/>
              </a:ext>
            </a:extLst>
          </p:cNvPr>
          <p:cNvSpPr txBox="1"/>
          <p:nvPr/>
        </p:nvSpPr>
        <p:spPr>
          <a:xfrm>
            <a:off x="237929" y="3836088"/>
            <a:ext cx="48637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lt"/>
              </a:rPr>
              <a:t>기능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0DD24F-4F23-B9A0-4B48-A8EE592C5423}"/>
              </a:ext>
            </a:extLst>
          </p:cNvPr>
          <p:cNvSpPr/>
          <p:nvPr/>
        </p:nvSpPr>
        <p:spPr>
          <a:xfrm>
            <a:off x="237928" y="3823061"/>
            <a:ext cx="5230115" cy="27964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hlinkClick r:id="rId3" action="ppaction://hlinksldjump"/>
            <a:extLst>
              <a:ext uri="{FF2B5EF4-FFF2-40B4-BE49-F238E27FC236}">
                <a16:creationId xmlns:a16="http://schemas.microsoft.com/office/drawing/2014/main" id="{021ED3AB-9ECD-0F99-FA12-5B47538AC9AD}"/>
              </a:ext>
            </a:extLst>
          </p:cNvPr>
          <p:cNvSpPr txBox="1"/>
          <p:nvPr/>
        </p:nvSpPr>
        <p:spPr>
          <a:xfrm>
            <a:off x="10219819" y="107722"/>
            <a:ext cx="197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hlinkClick r:id="rId4" action="ppaction://hlinksldjump"/>
              </a:rPr>
              <a:t>목차로 돌아가기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86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3155</Words>
  <Application>Microsoft Office PowerPoint</Application>
  <PresentationFormat>와이드스크린</PresentationFormat>
  <Paragraphs>483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병우</dc:creator>
  <cp:lastModifiedBy>윤 병우</cp:lastModifiedBy>
  <cp:revision>18</cp:revision>
  <dcterms:created xsi:type="dcterms:W3CDTF">2023-03-07T17:00:23Z</dcterms:created>
  <dcterms:modified xsi:type="dcterms:W3CDTF">2023-03-09T16:48:00Z</dcterms:modified>
</cp:coreProperties>
</file>