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cing Sans One" charset="1" panose="02000000000000000000"/>
      <p:regular r:id="rId12"/>
    </p:embeddedFont>
    <p:embeddedFont>
      <p:font typeface="Mardoto Bold" charset="1" panose="00000800000000000000"/>
      <p:regular r:id="rId13"/>
    </p:embeddedFont>
    <p:embeddedFont>
      <p:font typeface="Mardoto" charset="1" panose="00000500000000000000"/>
      <p:regular r:id="rId14"/>
    </p:embeddedFont>
    <p:embeddedFont>
      <p:font typeface="Mardoto Italic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02607" y="2274971"/>
            <a:ext cx="11482787" cy="4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26"/>
              </a:lnSpc>
            </a:pPr>
            <a:r>
              <a:rPr lang="en-US" sz="17965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SafeGuard AI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29724" y="4730905"/>
            <a:ext cx="7574270" cy="6059416"/>
          </a:xfrm>
          <a:custGeom>
            <a:avLst/>
            <a:gdLst/>
            <a:ahLst/>
            <a:cxnLst/>
            <a:rect r="r" b="b" t="t" l="l"/>
            <a:pathLst>
              <a:path h="6059416" w="7574270">
                <a:moveTo>
                  <a:pt x="0" y="0"/>
                </a:moveTo>
                <a:lnTo>
                  <a:pt x="7574270" y="0"/>
                </a:lnTo>
                <a:lnTo>
                  <a:pt x="7574270" y="6059416"/>
                </a:lnTo>
                <a:lnTo>
                  <a:pt x="0" y="605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17893" y="6833603"/>
            <a:ext cx="9008489" cy="174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9"/>
              </a:lnSpc>
            </a:pPr>
            <a:r>
              <a:rPr lang="en-US" b="true" sz="5007" spc="55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 “Preventing Accidents Before They Happen”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2559718" y="4712613"/>
            <a:ext cx="7574270" cy="6059416"/>
          </a:xfrm>
          <a:custGeom>
            <a:avLst/>
            <a:gdLst/>
            <a:ahLst/>
            <a:cxnLst/>
            <a:rect r="r" b="b" t="t" l="l"/>
            <a:pathLst>
              <a:path h="6059416" w="7574270">
                <a:moveTo>
                  <a:pt x="7574270" y="0"/>
                </a:moveTo>
                <a:lnTo>
                  <a:pt x="0" y="0"/>
                </a:lnTo>
                <a:lnTo>
                  <a:pt x="0" y="6059416"/>
                </a:lnTo>
                <a:lnTo>
                  <a:pt x="7574270" y="6059416"/>
                </a:lnTo>
                <a:lnTo>
                  <a:pt x="75742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6491" y="-182479"/>
            <a:ext cx="5275122" cy="4114800"/>
          </a:xfrm>
          <a:custGeom>
            <a:avLst/>
            <a:gdLst/>
            <a:ahLst/>
            <a:cxnLst/>
            <a:rect r="r" b="b" t="t" l="l"/>
            <a:pathLst>
              <a:path h="4114800" w="5275122">
                <a:moveTo>
                  <a:pt x="0" y="0"/>
                </a:moveTo>
                <a:lnTo>
                  <a:pt x="5275123" y="0"/>
                </a:lnTo>
                <a:lnTo>
                  <a:pt x="52751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161688" y="-182479"/>
            <a:ext cx="5275122" cy="4114800"/>
          </a:xfrm>
          <a:custGeom>
            <a:avLst/>
            <a:gdLst/>
            <a:ahLst/>
            <a:cxnLst/>
            <a:rect r="r" b="b" t="t" l="l"/>
            <a:pathLst>
              <a:path h="4114800" w="5275122">
                <a:moveTo>
                  <a:pt x="5275123" y="0"/>
                </a:moveTo>
                <a:lnTo>
                  <a:pt x="0" y="0"/>
                </a:lnTo>
                <a:lnTo>
                  <a:pt x="0" y="4114800"/>
                </a:lnTo>
                <a:lnTo>
                  <a:pt x="5275123" y="4114800"/>
                </a:lnTo>
                <a:lnTo>
                  <a:pt x="52751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4538" y="0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8800" y="595965"/>
            <a:ext cx="14741391" cy="136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3"/>
              </a:lnSpc>
            </a:pPr>
            <a:r>
              <a:rPr lang="en-US" sz="5446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The Cost of Human Error in High-Risk Industries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24436" y="2995928"/>
            <a:ext cx="5723928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Having w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orked in a production company, I have witnessed accidents firsthand, seeing how quickly human error can lead to serious injury.</a:t>
            </a:r>
          </a:p>
          <a:p>
            <a:pPr algn="just">
              <a:lnSpc>
                <a:spcPts val="3499"/>
              </a:lnSpc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Every year, thousands of workers are injured or killed due to human error in mining and industrial operations.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784596" y="7080707"/>
            <a:ext cx="4637018" cy="3709614"/>
          </a:xfrm>
          <a:custGeom>
            <a:avLst/>
            <a:gdLst/>
            <a:ahLst/>
            <a:cxnLst/>
            <a:rect r="r" b="b" t="t" l="l"/>
            <a:pathLst>
              <a:path h="3709614" w="4637018">
                <a:moveTo>
                  <a:pt x="0" y="0"/>
                </a:moveTo>
                <a:lnTo>
                  <a:pt x="4637018" y="0"/>
                </a:lnTo>
                <a:lnTo>
                  <a:pt x="4637018" y="3709614"/>
                </a:lnTo>
                <a:lnTo>
                  <a:pt x="0" y="3709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161688" y="7080707"/>
            <a:ext cx="4637018" cy="3709614"/>
          </a:xfrm>
          <a:custGeom>
            <a:avLst/>
            <a:gdLst/>
            <a:ahLst/>
            <a:cxnLst/>
            <a:rect r="r" b="b" t="t" l="l"/>
            <a:pathLst>
              <a:path h="3709614" w="4637018">
                <a:moveTo>
                  <a:pt x="4637018" y="0"/>
                </a:moveTo>
                <a:lnTo>
                  <a:pt x="0" y="0"/>
                </a:lnTo>
                <a:lnTo>
                  <a:pt x="0" y="3709614"/>
                </a:lnTo>
                <a:lnTo>
                  <a:pt x="4637018" y="3709614"/>
                </a:lnTo>
                <a:lnTo>
                  <a:pt x="46370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8800" y="8742065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88891" y="8742065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04694" y="2995928"/>
            <a:ext cx="5723928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Delayed emergency responses worsen the impact of accidents, leading to preventable injuries and fatalities.</a:t>
            </a:r>
          </a:p>
          <a:p>
            <a:pPr algn="just">
              <a:lnSpc>
                <a:spcPts val="3499"/>
              </a:lnSpc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Existing safety measures are mostly reactive, leaving workers exposed to avoidable risks.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78590" y="1835601"/>
            <a:ext cx="12219161" cy="173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6846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SafeGuard AI – Real-Time Safety Monitoring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408808" y="327449"/>
            <a:ext cx="4621401" cy="3604872"/>
          </a:xfrm>
          <a:custGeom>
            <a:avLst/>
            <a:gdLst/>
            <a:ahLst/>
            <a:cxnLst/>
            <a:rect r="r" b="b" t="t" l="l"/>
            <a:pathLst>
              <a:path h="3604872" w="4621401">
                <a:moveTo>
                  <a:pt x="0" y="0"/>
                </a:moveTo>
                <a:lnTo>
                  <a:pt x="4621402" y="0"/>
                </a:lnTo>
                <a:lnTo>
                  <a:pt x="4621402" y="3604872"/>
                </a:lnTo>
                <a:lnTo>
                  <a:pt x="0" y="3604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659259" y="327449"/>
            <a:ext cx="3941057" cy="3074178"/>
          </a:xfrm>
          <a:custGeom>
            <a:avLst/>
            <a:gdLst/>
            <a:ahLst/>
            <a:cxnLst/>
            <a:rect r="r" b="b" t="t" l="l"/>
            <a:pathLst>
              <a:path h="3074178" w="3941057">
                <a:moveTo>
                  <a:pt x="3941057" y="0"/>
                </a:moveTo>
                <a:lnTo>
                  <a:pt x="0" y="0"/>
                </a:lnTo>
                <a:lnTo>
                  <a:pt x="0" y="3074178"/>
                </a:lnTo>
                <a:lnTo>
                  <a:pt x="3941057" y="3074178"/>
                </a:lnTo>
                <a:lnTo>
                  <a:pt x="39410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4683" y="3730304"/>
            <a:ext cx="11878633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Wearable IoT devices 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monitor workers’ vital signs, movement, and exposure to hazards.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AI-powered platform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 detects unsafe behavior or dangerous conditions in real-time.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Instant alerts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 notify workers and supervisors, ensuring rapid action and reducing injury severity.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Predictive analytics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 prevent accidents before they happen, creating a safer work environment.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Designed specifically to</a:t>
            </a: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 meet the challenges faced by African mines and industrial facilities.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92098" y="2548408"/>
            <a:ext cx="8502633" cy="6153491"/>
          </a:xfrm>
          <a:custGeom>
            <a:avLst/>
            <a:gdLst/>
            <a:ahLst/>
            <a:cxnLst/>
            <a:rect r="r" b="b" t="t" l="l"/>
            <a:pathLst>
              <a:path h="6153491" w="8502633">
                <a:moveTo>
                  <a:pt x="0" y="0"/>
                </a:moveTo>
                <a:lnTo>
                  <a:pt x="8502633" y="0"/>
                </a:lnTo>
                <a:lnTo>
                  <a:pt x="8502633" y="6153492"/>
                </a:lnTo>
                <a:lnTo>
                  <a:pt x="0" y="615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" t="-206" r="-17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716" y="711784"/>
            <a:ext cx="16907965" cy="77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5"/>
              </a:lnSpc>
            </a:pPr>
            <a:r>
              <a:rPr lang="en-US" sz="6046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A Growing Need for Industrial Safety in Africa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6415" y="2500783"/>
            <a:ext cx="7505313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African mining and industrial sectors are expanding rapidly, but workplace accidents remain a serious concern.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Companies face high costs from injuries—medical expenses, downtime, and insurance claims—which affect both profits and workers’ livelihoods.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SafeGuard AI reduces accidents, saves lives, and helps African industries operate more safely and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80285" y="1334560"/>
            <a:ext cx="10927429" cy="173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</a:pPr>
            <a:r>
              <a:rPr lang="en-US" sz="6846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Why SafeGuard AI Stands Out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84596" y="7080707"/>
            <a:ext cx="4637018" cy="3709614"/>
          </a:xfrm>
          <a:custGeom>
            <a:avLst/>
            <a:gdLst/>
            <a:ahLst/>
            <a:cxnLst/>
            <a:rect r="r" b="b" t="t" l="l"/>
            <a:pathLst>
              <a:path h="3709614" w="4637018">
                <a:moveTo>
                  <a:pt x="0" y="0"/>
                </a:moveTo>
                <a:lnTo>
                  <a:pt x="4637018" y="0"/>
                </a:lnTo>
                <a:lnTo>
                  <a:pt x="4637018" y="3709614"/>
                </a:lnTo>
                <a:lnTo>
                  <a:pt x="0" y="3709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161688" y="7080707"/>
            <a:ext cx="4637018" cy="3709614"/>
          </a:xfrm>
          <a:custGeom>
            <a:avLst/>
            <a:gdLst/>
            <a:ahLst/>
            <a:cxnLst/>
            <a:rect r="r" b="b" t="t" l="l"/>
            <a:pathLst>
              <a:path h="3709614" w="4637018">
                <a:moveTo>
                  <a:pt x="4637018" y="0"/>
                </a:moveTo>
                <a:lnTo>
                  <a:pt x="0" y="0"/>
                </a:lnTo>
                <a:lnTo>
                  <a:pt x="0" y="3709614"/>
                </a:lnTo>
                <a:lnTo>
                  <a:pt x="4637018" y="3709614"/>
                </a:lnTo>
                <a:lnTo>
                  <a:pt x="46370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8808" y="327449"/>
            <a:ext cx="4621401" cy="3604872"/>
          </a:xfrm>
          <a:custGeom>
            <a:avLst/>
            <a:gdLst/>
            <a:ahLst/>
            <a:cxnLst/>
            <a:rect r="r" b="b" t="t" l="l"/>
            <a:pathLst>
              <a:path h="3604872" w="4621401">
                <a:moveTo>
                  <a:pt x="0" y="0"/>
                </a:moveTo>
                <a:lnTo>
                  <a:pt x="4621402" y="0"/>
                </a:lnTo>
                <a:lnTo>
                  <a:pt x="4621402" y="3604872"/>
                </a:lnTo>
                <a:lnTo>
                  <a:pt x="0" y="3604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659259" y="327449"/>
            <a:ext cx="3941057" cy="3074178"/>
          </a:xfrm>
          <a:custGeom>
            <a:avLst/>
            <a:gdLst/>
            <a:ahLst/>
            <a:cxnLst/>
            <a:rect r="r" b="b" t="t" l="l"/>
            <a:pathLst>
              <a:path h="3074178" w="3941057">
                <a:moveTo>
                  <a:pt x="3941057" y="0"/>
                </a:moveTo>
                <a:lnTo>
                  <a:pt x="0" y="0"/>
                </a:lnTo>
                <a:lnTo>
                  <a:pt x="0" y="3074178"/>
                </a:lnTo>
                <a:lnTo>
                  <a:pt x="3941057" y="3074178"/>
                </a:lnTo>
                <a:lnTo>
                  <a:pt x="39410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28800" y="8742065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88891" y="8742065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75330" y="3884696"/>
            <a:ext cx="11878633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Traditional safety equipment</a:t>
            </a: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 reacts after accidents happen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; SafeGuard AI is </a:t>
            </a: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proactive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Real-time alerts and predictive analytics prevent accidents </a:t>
            </a: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before they occur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Integrated emergency response reduces response time, </a:t>
            </a:r>
            <a:r>
              <a:rPr lang="en-US" b="true" sz="2499" spc="27">
                <a:solidFill>
                  <a:srgbClr val="000000"/>
                </a:solidFill>
                <a:latin typeface="Mardoto Bold"/>
                <a:ea typeface="Mardoto Bold"/>
                <a:cs typeface="Mardoto Bold"/>
                <a:sym typeface="Mardoto Bold"/>
              </a:rPr>
              <a:t>saving lives and costs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Built with African industrial realities in mind, including local infrastructure and common hazards.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75330" y="7417864"/>
            <a:ext cx="1187863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“</a:t>
            </a:r>
            <a:r>
              <a:rPr lang="en-US" sz="2499" i="true" spc="27">
                <a:solidFill>
                  <a:srgbClr val="000000"/>
                </a:solidFill>
                <a:latin typeface="Mardoto Italics"/>
                <a:ea typeface="Mardoto Italics"/>
                <a:cs typeface="Mardoto Italics"/>
                <a:sym typeface="Mardoto Italics"/>
              </a:rPr>
              <a:t>The best safety device is a human mind alert and prepared.</a:t>
            </a:r>
            <a:r>
              <a:rPr lang="en-US" sz="2499" spc="27">
                <a:solidFill>
                  <a:srgbClr val="000000"/>
                </a:solidFill>
                <a:latin typeface="Mardoto"/>
                <a:ea typeface="Mardoto"/>
                <a:cs typeface="Mardoto"/>
                <a:sym typeface="Mardoto"/>
              </a:rPr>
              <a:t>” – Anonymous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4238" y="3216286"/>
            <a:ext cx="10239524" cy="454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26"/>
              </a:lnSpc>
            </a:pPr>
            <a:r>
              <a:rPr lang="en-US" sz="17965">
                <a:solidFill>
                  <a:srgbClr val="512E1A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29724" y="4730905"/>
            <a:ext cx="7574270" cy="6059416"/>
          </a:xfrm>
          <a:custGeom>
            <a:avLst/>
            <a:gdLst/>
            <a:ahLst/>
            <a:cxnLst/>
            <a:rect r="r" b="b" t="t" l="l"/>
            <a:pathLst>
              <a:path h="6059416" w="7574270">
                <a:moveTo>
                  <a:pt x="0" y="0"/>
                </a:moveTo>
                <a:lnTo>
                  <a:pt x="7574270" y="0"/>
                </a:lnTo>
                <a:lnTo>
                  <a:pt x="7574270" y="6059416"/>
                </a:lnTo>
                <a:lnTo>
                  <a:pt x="0" y="6059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559718" y="4712613"/>
            <a:ext cx="7574270" cy="6059416"/>
          </a:xfrm>
          <a:custGeom>
            <a:avLst/>
            <a:gdLst/>
            <a:ahLst/>
            <a:cxnLst/>
            <a:rect r="r" b="b" t="t" l="l"/>
            <a:pathLst>
              <a:path h="6059416" w="7574270">
                <a:moveTo>
                  <a:pt x="7574270" y="0"/>
                </a:moveTo>
                <a:lnTo>
                  <a:pt x="0" y="0"/>
                </a:lnTo>
                <a:lnTo>
                  <a:pt x="0" y="6059416"/>
                </a:lnTo>
                <a:lnTo>
                  <a:pt x="7574270" y="6059416"/>
                </a:lnTo>
                <a:lnTo>
                  <a:pt x="75742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46491" y="-182479"/>
            <a:ext cx="5275122" cy="4114800"/>
          </a:xfrm>
          <a:custGeom>
            <a:avLst/>
            <a:gdLst/>
            <a:ahLst/>
            <a:cxnLst/>
            <a:rect r="r" b="b" t="t" l="l"/>
            <a:pathLst>
              <a:path h="4114800" w="5275122">
                <a:moveTo>
                  <a:pt x="0" y="0"/>
                </a:moveTo>
                <a:lnTo>
                  <a:pt x="5275123" y="0"/>
                </a:lnTo>
                <a:lnTo>
                  <a:pt x="52751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61688" y="-182479"/>
            <a:ext cx="5275122" cy="4114800"/>
          </a:xfrm>
          <a:custGeom>
            <a:avLst/>
            <a:gdLst/>
            <a:ahLst/>
            <a:cxnLst/>
            <a:rect r="r" b="b" t="t" l="l"/>
            <a:pathLst>
              <a:path h="4114800" w="5275122">
                <a:moveTo>
                  <a:pt x="5275123" y="0"/>
                </a:moveTo>
                <a:lnTo>
                  <a:pt x="0" y="0"/>
                </a:lnTo>
                <a:lnTo>
                  <a:pt x="0" y="4114800"/>
                </a:lnTo>
                <a:lnTo>
                  <a:pt x="5275123" y="4114800"/>
                </a:lnTo>
                <a:lnTo>
                  <a:pt x="52751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683203">
            <a:off x="6579284" y="7898732"/>
            <a:ext cx="5085708" cy="4114800"/>
          </a:xfrm>
          <a:custGeom>
            <a:avLst/>
            <a:gdLst/>
            <a:ahLst/>
            <a:cxnLst/>
            <a:rect r="r" b="b" t="t" l="l"/>
            <a:pathLst>
              <a:path h="4114800" w="5085708">
                <a:moveTo>
                  <a:pt x="0" y="0"/>
                </a:moveTo>
                <a:lnTo>
                  <a:pt x="5085708" y="0"/>
                </a:lnTo>
                <a:lnTo>
                  <a:pt x="50857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64538" y="0"/>
            <a:ext cx="7315200" cy="2048256"/>
          </a:xfrm>
          <a:custGeom>
            <a:avLst/>
            <a:gdLst/>
            <a:ahLst/>
            <a:cxnLst/>
            <a:rect r="r" b="b" t="t" l="l"/>
            <a:pathLst>
              <a:path h="2048256" w="7315200">
                <a:moveTo>
                  <a:pt x="0" y="0"/>
                </a:moveTo>
                <a:lnTo>
                  <a:pt x="7315200" y="0"/>
                </a:lnTo>
                <a:lnTo>
                  <a:pt x="7315200" y="2048256"/>
                </a:lnTo>
                <a:lnTo>
                  <a:pt x="0" y="20482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DAGxY1nRpz8</dc:identifier>
  <dcterms:modified xsi:type="dcterms:W3CDTF">2011-08-01T06:04:30Z</dcterms:modified>
  <cp:revision>1</cp:revision>
  <dc:title>SafeGuard AI</dc:title>
</cp:coreProperties>
</file>