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046" r:id="rId2"/>
    <p:sldId id="2063" r:id="rId3"/>
    <p:sldId id="2084" r:id="rId4"/>
    <p:sldId id="2086" r:id="rId5"/>
    <p:sldId id="2085" r:id="rId6"/>
    <p:sldId id="2088" r:id="rId7"/>
    <p:sldId id="2087" r:id="rId8"/>
    <p:sldId id="2089" r:id="rId9"/>
    <p:sldId id="2090" r:id="rId10"/>
    <p:sldId id="2080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1F4D"/>
    <a:srgbClr val="00B8DB"/>
    <a:srgbClr val="EC72A5"/>
    <a:srgbClr val="2D1E42"/>
    <a:srgbClr val="583F52"/>
    <a:srgbClr val="4AEDDE"/>
    <a:srgbClr val="FA5C79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6202" autoAdjust="0"/>
  </p:normalViewPr>
  <p:slideViewPr>
    <p:cSldViewPr snapToGrid="0" snapToObjects="1">
      <p:cViewPr varScale="1">
        <p:scale>
          <a:sx n="59" d="100"/>
          <a:sy n="59" d="100"/>
        </p:scale>
        <p:origin x="180" y="42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6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13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23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9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7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68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/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58" r:id="rId3"/>
    <p:sldLayoutId id="2147483959" r:id="rId4"/>
    <p:sldLayoutId id="2147483960" r:id="rId5"/>
    <p:sldLayoutId id="2147483953" r:id="rId6"/>
    <p:sldLayoutId id="2147483956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3679123" y="4802123"/>
            <a:ext cx="17019403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800" b="1" spc="300" dirty="0">
                <a:latin typeface="+mj-lt"/>
                <a:ea typeface="돋움" panose="020B0600000101010101" pitchFamily="50" charset="-127"/>
                <a:cs typeface="Nunito" charset="0"/>
              </a:rPr>
              <a:t>컴퓨터 그래픽스 및 비전</a:t>
            </a:r>
            <a:endParaRPr lang="en-US" altLang="ko-KR" sz="11800" b="1" spc="300" dirty="0">
              <a:latin typeface="+mj-lt"/>
              <a:ea typeface="돋움" panose="020B0600000101010101" pitchFamily="50" charset="-127"/>
              <a:cs typeface="Nunito" charset="0"/>
            </a:endParaRPr>
          </a:p>
          <a:p>
            <a:pPr algn="ctr"/>
            <a:r>
              <a:rPr lang="ko-KR" altLang="en-US" sz="11800" b="1" spc="300" dirty="0">
                <a:latin typeface="+mj-lt"/>
                <a:ea typeface="돋움" panose="020B0600000101010101" pitchFamily="50" charset="-127"/>
                <a:cs typeface="Nunito" charset="0"/>
              </a:rPr>
              <a:t>제 </a:t>
            </a:r>
            <a:r>
              <a:rPr lang="en-US" altLang="ko-KR" sz="11800" b="1" spc="300" dirty="0">
                <a:latin typeface="+mj-lt"/>
                <a:ea typeface="돋움" panose="020B0600000101010101" pitchFamily="50" charset="-127"/>
                <a:cs typeface="Nunito" charset="0"/>
              </a:rPr>
              <a:t>2</a:t>
            </a:r>
            <a:r>
              <a:rPr lang="ko-KR" altLang="en-US" sz="11800" b="1" spc="300" dirty="0">
                <a:latin typeface="+mj-lt"/>
                <a:ea typeface="돋움" panose="020B0600000101010101" pitchFamily="50" charset="-127"/>
                <a:cs typeface="Nunito" charset="0"/>
              </a:rPr>
              <a:t>주차 과제 보고서</a:t>
            </a:r>
            <a:endParaRPr lang="en-US" sz="11800" b="1" spc="300" dirty="0">
              <a:latin typeface="+mj-lt"/>
              <a:ea typeface="돋움" panose="020B0600000101010101" pitchFamily="50" charset="-127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0000565" y="9391566"/>
            <a:ext cx="43765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600" dirty="0">
                <a:latin typeface="+mj-lt"/>
                <a:ea typeface="맑은 고딕" panose="020B0503020000020004" pitchFamily="50" charset="-127"/>
                <a:cs typeface="Nunito" charset="0"/>
              </a:rPr>
              <a:t>S </a:t>
            </a:r>
            <a:r>
              <a:rPr lang="ko-KR" altLang="en-US" sz="2800" spc="600" dirty="0">
                <a:latin typeface="+mj-lt"/>
                <a:ea typeface="맑은 고딕" panose="020B0503020000020004" pitchFamily="50" charset="-127"/>
                <a:cs typeface="Nunito" charset="0"/>
              </a:rPr>
              <a:t>클래스</a:t>
            </a:r>
            <a:endParaRPr lang="en-US" altLang="ko-KR" sz="2800" spc="600" dirty="0">
              <a:latin typeface="+mj-lt"/>
              <a:ea typeface="맑은 고딕" panose="020B0503020000020004" pitchFamily="50" charset="-127"/>
              <a:cs typeface="Nunito" charset="0"/>
            </a:endParaRPr>
          </a:p>
          <a:p>
            <a:pPr algn="ctr"/>
            <a:r>
              <a:rPr lang="en-US" altLang="ko-KR" sz="2800" spc="600" dirty="0">
                <a:latin typeface="+mj-lt"/>
                <a:ea typeface="맑은 고딕" panose="020B0503020000020004" pitchFamily="50" charset="-127"/>
                <a:cs typeface="Nunito" charset="0"/>
              </a:rPr>
              <a:t>2015125085 </a:t>
            </a:r>
            <a:r>
              <a:rPr lang="ko-KR" altLang="en-US" sz="2800" spc="600" dirty="0" err="1">
                <a:latin typeface="+mj-lt"/>
                <a:ea typeface="맑은 고딕" panose="020B0503020000020004" pitchFamily="50" charset="-127"/>
                <a:cs typeface="Nunito" charset="0"/>
              </a:rPr>
              <a:t>황보경</a:t>
            </a:r>
            <a:endParaRPr lang="en-US" altLang="ko-KR" sz="2800" spc="600" dirty="0">
              <a:latin typeface="+mj-lt"/>
              <a:ea typeface="맑은 고딕" panose="020B0503020000020004" pitchFamily="50" charset="-127"/>
              <a:cs typeface="Nunito" charset="0"/>
            </a:endParaRPr>
          </a:p>
          <a:p>
            <a:pPr algn="ctr"/>
            <a:r>
              <a:rPr lang="en-US" altLang="ko-KR" sz="2800" spc="600" dirty="0">
                <a:latin typeface="+mj-lt"/>
                <a:ea typeface="맑은 고딕" panose="020B0503020000020004" pitchFamily="50" charset="-127"/>
                <a:cs typeface="Nunito" charset="0"/>
              </a:rPr>
              <a:t>2016125052 </a:t>
            </a:r>
            <a:r>
              <a:rPr lang="ko-KR" altLang="en-US" sz="2800" spc="600" dirty="0">
                <a:latin typeface="+mj-lt"/>
                <a:ea typeface="맑은 고딕" panose="020B0503020000020004" pitchFamily="50" charset="-127"/>
                <a:cs typeface="Nunito" charset="0"/>
              </a:rPr>
              <a:t>이상헌</a:t>
            </a:r>
            <a:endParaRPr lang="en-US" altLang="ko-KR" sz="2800" spc="600" dirty="0">
              <a:latin typeface="+mj-lt"/>
              <a:ea typeface="맑은 고딕" panose="020B0503020000020004" pitchFamily="50" charset="-127"/>
              <a:cs typeface="Nunito" charset="0"/>
            </a:endParaRPr>
          </a:p>
          <a:p>
            <a:pPr algn="ctr"/>
            <a:r>
              <a:rPr lang="en-US" altLang="ko-KR" sz="2800" spc="600" dirty="0">
                <a:latin typeface="+mj-lt"/>
                <a:ea typeface="맑은 고딕" panose="020B0503020000020004" pitchFamily="50" charset="-127"/>
                <a:cs typeface="Nunito" charset="0"/>
              </a:rPr>
              <a:t>2017125035 </a:t>
            </a:r>
            <a:r>
              <a:rPr lang="ko-KR" altLang="en-US" sz="2800" spc="600" dirty="0">
                <a:latin typeface="+mj-lt"/>
                <a:ea typeface="맑은 고딕" panose="020B0503020000020004" pitchFamily="50" charset="-127"/>
                <a:cs typeface="Nunito" charset="0"/>
              </a:rPr>
              <a:t>서정환</a:t>
            </a:r>
            <a:endParaRPr lang="en-US" sz="2800" spc="600" dirty="0">
              <a:latin typeface="+mj-lt"/>
              <a:ea typeface="맑은 고딕" panose="020B0503020000020004" pitchFamily="50" charset="-127"/>
              <a:cs typeface="Nunito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53220" y="4964003"/>
            <a:ext cx="9671238" cy="3075522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9600" b="1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Thanks!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81815" y="7654804"/>
            <a:ext cx="465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300" dirty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Any questions?</a:t>
            </a: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1085395" y="2081928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41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2EFD03-EC83-4065-BE23-852635D9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69116"/>
              </p:ext>
            </p:extLst>
          </p:nvPr>
        </p:nvGraphicFramePr>
        <p:xfrm>
          <a:off x="3164945" y="1504950"/>
          <a:ext cx="18047760" cy="84963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11940">
                  <a:extLst>
                    <a:ext uri="{9D8B030D-6E8A-4147-A177-3AD203B41FA5}">
                      <a16:colId xmlns:a16="http://schemas.microsoft.com/office/drawing/2014/main" val="391084323"/>
                    </a:ext>
                  </a:extLst>
                </a:gridCol>
                <a:gridCol w="3383955">
                  <a:extLst>
                    <a:ext uri="{9D8B030D-6E8A-4147-A177-3AD203B41FA5}">
                      <a16:colId xmlns:a16="http://schemas.microsoft.com/office/drawing/2014/main" val="1132565535"/>
                    </a:ext>
                  </a:extLst>
                </a:gridCol>
                <a:gridCol w="3383955">
                  <a:extLst>
                    <a:ext uri="{9D8B030D-6E8A-4147-A177-3AD203B41FA5}">
                      <a16:colId xmlns:a16="http://schemas.microsoft.com/office/drawing/2014/main" val="369168490"/>
                    </a:ext>
                  </a:extLst>
                </a:gridCol>
                <a:gridCol w="3383955">
                  <a:extLst>
                    <a:ext uri="{9D8B030D-6E8A-4147-A177-3AD203B41FA5}">
                      <a16:colId xmlns:a16="http://schemas.microsoft.com/office/drawing/2014/main" val="382600736"/>
                    </a:ext>
                  </a:extLst>
                </a:gridCol>
                <a:gridCol w="3383955">
                  <a:extLst>
                    <a:ext uri="{9D8B030D-6E8A-4147-A177-3AD203B41FA5}">
                      <a16:colId xmlns:a16="http://schemas.microsoft.com/office/drawing/2014/main" val="3647085765"/>
                    </a:ext>
                  </a:extLst>
                </a:gridCol>
              </a:tblGrid>
              <a:tr h="11716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이미지의 주소를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입력받은</a:t>
                      </a:r>
                      <a:r>
                        <a:rPr lang="ko-KR" altLang="en-US" dirty="0"/>
                        <a:t> 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해당 이미지를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조건에 맞게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변형시킨다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spc="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Nunito Light" charset="0"/>
                        </a:rPr>
                        <a:t>g </a:t>
                      </a:r>
                      <a:r>
                        <a:rPr lang="ko-KR" altLang="en-US" sz="3600" spc="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Nunito Light" charset="0"/>
                        </a:rPr>
                        <a:t>입력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m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q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925203"/>
                  </a:ext>
                </a:extLst>
              </a:tr>
              <a:tr h="73246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spc="300" dirty="0">
                          <a:solidFill>
                            <a:schemeClr val="tx2"/>
                          </a:solidFill>
                          <a:latin typeface="Nunito Light" charset="0"/>
                          <a:ea typeface="Nunito Light" charset="0"/>
                          <a:cs typeface="Nunito Light" charset="0"/>
                        </a:rPr>
                        <a:t>흑백 이미지로</a:t>
                      </a:r>
                      <a:endParaRPr lang="en-US" altLang="ko-KR" sz="3600" spc="300" dirty="0">
                        <a:solidFill>
                          <a:schemeClr val="tx2"/>
                        </a:solidFill>
                        <a:latin typeface="Nunito Light" charset="0"/>
                        <a:ea typeface="Nunito Light" charset="0"/>
                        <a:cs typeface="Nunito Light" charset="0"/>
                      </a:endParaRPr>
                    </a:p>
                    <a:p>
                      <a:pPr algn="ctr"/>
                      <a:r>
                        <a:rPr lang="ko-KR" altLang="en-US" sz="3600" spc="300" dirty="0">
                          <a:solidFill>
                            <a:schemeClr val="tx2"/>
                          </a:solidFill>
                          <a:latin typeface="Nunito Light" charset="0"/>
                          <a:ea typeface="Nunito Light" charset="0"/>
                          <a:cs typeface="Nunito Light" charset="0"/>
                        </a:rPr>
                        <a:t>변환해 출력</a:t>
                      </a:r>
                      <a:endParaRPr lang="en-US" altLang="ko-KR" sz="3600" spc="300" dirty="0">
                        <a:solidFill>
                          <a:schemeClr val="tx2"/>
                        </a:solidFill>
                        <a:latin typeface="Nunito Light" charset="0"/>
                        <a:ea typeface="Nunito Light" charset="0"/>
                        <a:cs typeface="Nuni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컬러 이미지를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그대로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이미지를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모자이크 한 뒤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조건에 맞게 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출력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프로세스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84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2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8624" y="3665561"/>
            <a:ext cx="6731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YOUR SLIDE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689A6-8C34-48C8-9E3B-FC6C1B9158E7}"/>
              </a:ext>
            </a:extLst>
          </p:cNvPr>
          <p:cNvSpPr txBox="1"/>
          <p:nvPr/>
        </p:nvSpPr>
        <p:spPr>
          <a:xfrm>
            <a:off x="13258800" y="746039"/>
            <a:ext cx="10210800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14~19 :	</a:t>
            </a:r>
            <a:r>
              <a:rPr lang="ko-KR" altLang="en-US" sz="3500" dirty="0"/>
              <a:t>변환할 이미지의 주소를 </a:t>
            </a:r>
            <a:r>
              <a:rPr lang="ko-KR" altLang="en-US" sz="3500" dirty="0" err="1"/>
              <a:t>입력받아</a:t>
            </a:r>
            <a:br>
              <a:rPr lang="en-US" altLang="ko-KR" sz="3500" dirty="0"/>
            </a:br>
            <a:r>
              <a:rPr lang="en-US" altLang="ko-KR" sz="3500" dirty="0"/>
              <a:t>	</a:t>
            </a:r>
            <a:r>
              <a:rPr lang="ko-KR" altLang="en-US" sz="3500" dirty="0"/>
              <a:t>출력할 이미지를 컬러 이미지로</a:t>
            </a:r>
            <a:r>
              <a:rPr lang="en-US" altLang="ko-KR" sz="3500" dirty="0"/>
              <a:t> </a:t>
            </a:r>
            <a:r>
              <a:rPr lang="ko-KR" altLang="en-US" sz="3500" dirty="0"/>
              <a:t>설정한다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en-US" altLang="ko-KR" sz="3500" dirty="0"/>
              <a:t>20~25 :	</a:t>
            </a:r>
            <a:r>
              <a:rPr lang="ko-KR" altLang="en-US" sz="3500" dirty="0"/>
              <a:t>무한 루프 속에서</a:t>
            </a:r>
            <a:r>
              <a:rPr lang="en-US" altLang="ko-KR" sz="3500" dirty="0"/>
              <a:t> </a:t>
            </a:r>
            <a:r>
              <a:rPr lang="ko-KR" altLang="en-US" sz="3500" dirty="0"/>
              <a:t>이미지를</a:t>
            </a:r>
            <a:r>
              <a:rPr lang="en-US" altLang="ko-KR" sz="3500" dirty="0"/>
              <a:t> </a:t>
            </a:r>
            <a:r>
              <a:rPr lang="ko-KR" altLang="en-US" sz="3500" dirty="0"/>
              <a:t>출력한 뒤 </a:t>
            </a:r>
            <a:r>
              <a:rPr lang="en-US" altLang="ko-KR" sz="3500" dirty="0"/>
              <a:t>	</a:t>
            </a:r>
            <a:r>
              <a:rPr lang="ko-KR" altLang="en-US" sz="3500" dirty="0"/>
              <a:t>키보드에서 다음 입력을</a:t>
            </a:r>
            <a:r>
              <a:rPr lang="en-US" altLang="ko-KR" sz="3500" dirty="0"/>
              <a:t> </a:t>
            </a:r>
            <a:r>
              <a:rPr lang="ko-KR" altLang="en-US" sz="3500" dirty="0"/>
              <a:t>기다린다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en-US" altLang="ko-KR" sz="3500" dirty="0"/>
              <a:t>26 :	q</a:t>
            </a:r>
            <a:r>
              <a:rPr lang="ko-KR" altLang="en-US" sz="3500" dirty="0"/>
              <a:t>를 </a:t>
            </a:r>
            <a:r>
              <a:rPr lang="ko-KR" altLang="en-US" sz="3500" dirty="0" err="1"/>
              <a:t>입력받은</a:t>
            </a:r>
            <a:r>
              <a:rPr lang="ko-KR" altLang="en-US" sz="3500" dirty="0"/>
              <a:t> 경우 루프를 종료한다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en-US" altLang="ko-KR" sz="3500" dirty="0"/>
              <a:t>27 :	c</a:t>
            </a:r>
            <a:r>
              <a:rPr lang="ko-KR" altLang="en-US" sz="3500" dirty="0"/>
              <a:t>를 </a:t>
            </a:r>
            <a:r>
              <a:rPr lang="ko-KR" altLang="en-US" sz="3500" dirty="0" err="1"/>
              <a:t>입력받은</a:t>
            </a:r>
            <a:r>
              <a:rPr lang="ko-KR" altLang="en-US" sz="3500" dirty="0"/>
              <a:t> 경우</a:t>
            </a:r>
            <a:endParaRPr lang="en-US" altLang="ko-KR" sz="3500" dirty="0"/>
          </a:p>
          <a:p>
            <a:r>
              <a:rPr lang="en-US" altLang="ko-KR" sz="3500" dirty="0"/>
              <a:t>	</a:t>
            </a:r>
            <a:r>
              <a:rPr lang="ko-KR" altLang="en-US" sz="3500" dirty="0"/>
              <a:t>컬러 이미지를 그대로 출력한다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en-US" altLang="ko-KR" sz="3500" dirty="0"/>
              <a:t>28 :	g</a:t>
            </a:r>
            <a:r>
              <a:rPr lang="ko-KR" altLang="en-US" sz="3500" dirty="0"/>
              <a:t>를 </a:t>
            </a:r>
            <a:r>
              <a:rPr lang="ko-KR" altLang="en-US" sz="3500" dirty="0" err="1"/>
              <a:t>입력받은</a:t>
            </a:r>
            <a:r>
              <a:rPr lang="ko-KR" altLang="en-US" sz="3500" dirty="0"/>
              <a:t> 경우</a:t>
            </a:r>
            <a:endParaRPr lang="en-US" altLang="ko-KR" sz="3500" dirty="0"/>
          </a:p>
          <a:p>
            <a:r>
              <a:rPr lang="en-US" altLang="ko-KR" sz="3500" dirty="0"/>
              <a:t>	</a:t>
            </a:r>
            <a:r>
              <a:rPr lang="ko-KR" altLang="en-US" sz="3500" dirty="0"/>
              <a:t>흑백 이미지로 변환해 출력한다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en-US" altLang="ko-KR" sz="3500" dirty="0"/>
              <a:t>31~35 :	</a:t>
            </a:r>
            <a:r>
              <a:rPr lang="ko-KR" altLang="en-US" sz="3500" dirty="0"/>
              <a:t>모자이크의 가로와 세로 블록 수를</a:t>
            </a:r>
            <a:endParaRPr lang="en-US" altLang="ko-KR" sz="3500" dirty="0"/>
          </a:p>
          <a:p>
            <a:r>
              <a:rPr lang="en-US" altLang="ko-KR" sz="3500" dirty="0"/>
              <a:t>	</a:t>
            </a:r>
            <a:r>
              <a:rPr lang="ko-KR" altLang="en-US" sz="3500" dirty="0"/>
              <a:t>각각 </a:t>
            </a:r>
            <a:r>
              <a:rPr lang="ko-KR" altLang="en-US" sz="3500" dirty="0" err="1"/>
              <a:t>입력받는다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en-US" altLang="ko-KR" sz="3500" dirty="0"/>
              <a:t>38~46 :	</a:t>
            </a:r>
            <a:r>
              <a:rPr lang="ko-KR" altLang="en-US" sz="3500" dirty="0"/>
              <a:t>가로와 세로 블록 수를 블록의 가로</a:t>
            </a:r>
            <a:r>
              <a:rPr lang="en-US" altLang="ko-KR" sz="3500" dirty="0"/>
              <a:t>/</a:t>
            </a:r>
            <a:r>
              <a:rPr lang="ko-KR" altLang="en-US" sz="3500" dirty="0"/>
              <a:t>세로</a:t>
            </a:r>
            <a:endParaRPr lang="en-US" altLang="ko-KR" sz="3500" dirty="0"/>
          </a:p>
          <a:p>
            <a:r>
              <a:rPr lang="en-US" altLang="ko-KR" sz="3500" dirty="0"/>
              <a:t>	</a:t>
            </a:r>
            <a:r>
              <a:rPr lang="ko-KR" altLang="en-US" sz="3500" dirty="0"/>
              <a:t>크기로 변환한 뒤 보여준다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en-US" altLang="ko-KR" sz="3500" dirty="0"/>
              <a:t>47~48 :	</a:t>
            </a:r>
            <a:r>
              <a:rPr lang="ko-KR" altLang="en-US" sz="3500" dirty="0"/>
              <a:t>블록의 </a:t>
            </a:r>
            <a:r>
              <a:rPr lang="ko-KR" altLang="en-US" sz="3500" dirty="0" err="1"/>
              <a:t>색값을</a:t>
            </a:r>
            <a:r>
              <a:rPr lang="ko-KR" altLang="en-US" sz="3500" dirty="0"/>
              <a:t> 결정할 요소를 지정한다</a:t>
            </a:r>
            <a:endParaRPr lang="en-US" altLang="ko-KR" sz="3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E43F40-8537-47E3-BDB9-F0691DD4B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574589"/>
            <a:ext cx="8341267" cy="10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9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8624" y="3665561"/>
            <a:ext cx="6731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YOUR SLIDE TITLE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4A7CAC-2358-4473-A6AC-18AB82CC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0" y="1568361"/>
            <a:ext cx="9881216" cy="8610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B592F9-FC5B-4D0B-B1D3-512375DE787C}"/>
              </a:ext>
            </a:extLst>
          </p:cNvPr>
          <p:cNvSpPr txBox="1"/>
          <p:nvPr/>
        </p:nvSpPr>
        <p:spPr>
          <a:xfrm>
            <a:off x="12649200" y="1568360"/>
            <a:ext cx="94107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 :	</a:t>
            </a:r>
            <a:r>
              <a:rPr lang="ko-KR" altLang="en-US" dirty="0"/>
              <a:t>모자이크 색이 블록의 평균값일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51~59 :	</a:t>
            </a:r>
            <a:r>
              <a:rPr lang="ko-KR" altLang="en-US" dirty="0"/>
              <a:t>각 블록에 대해 블록의 좌측 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꼭지점의 좌표를 저장한 뒤</a:t>
            </a:r>
            <a:endParaRPr lang="en-US" altLang="ko-KR" dirty="0"/>
          </a:p>
          <a:p>
            <a:r>
              <a:rPr lang="en-US" altLang="ko-KR" dirty="0"/>
              <a:t>	temp1~3</a:t>
            </a:r>
            <a:r>
              <a:rPr lang="ko-KR" altLang="en-US" dirty="0"/>
              <a:t>을 초기화한다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60~69 :	temp1~3</a:t>
            </a:r>
            <a:r>
              <a:rPr lang="ko-KR" altLang="en-US" dirty="0"/>
              <a:t>에 각각 모든 좌표의</a:t>
            </a:r>
            <a:endParaRPr lang="en-US" altLang="ko-KR" dirty="0"/>
          </a:p>
          <a:p>
            <a:r>
              <a:rPr lang="en-US" altLang="ko-KR" dirty="0"/>
              <a:t>	B/G/R</a:t>
            </a:r>
            <a:r>
              <a:rPr lang="ko-KR" altLang="en-US" dirty="0"/>
              <a:t>값의 평균을 저장한다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70~81 :	</a:t>
            </a:r>
            <a:r>
              <a:rPr lang="ko-KR" altLang="en-US" dirty="0"/>
              <a:t>각 블록의 모든 </a:t>
            </a:r>
            <a:r>
              <a:rPr lang="en-US" altLang="ko-KR" dirty="0"/>
              <a:t>B/G/R</a:t>
            </a:r>
            <a:r>
              <a:rPr lang="ko-KR" altLang="en-US" dirty="0"/>
              <a:t>값을 평균으로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바꾼 뒤 </a:t>
            </a:r>
            <a:r>
              <a:rPr lang="ko-KR" altLang="en-US" dirty="0" err="1"/>
              <a:t>블록간의</a:t>
            </a:r>
            <a:r>
              <a:rPr lang="ko-KR" altLang="en-US" dirty="0"/>
              <a:t> 경계를 검은 </a:t>
            </a:r>
            <a:r>
              <a:rPr lang="en-US" altLang="ko-KR" dirty="0"/>
              <a:t>	</a:t>
            </a:r>
            <a:r>
              <a:rPr lang="ko-KR" altLang="en-US" dirty="0"/>
              <a:t>경계선으로 표시한다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82~91 :	</a:t>
            </a:r>
            <a:r>
              <a:rPr lang="ko-KR" altLang="en-US" dirty="0"/>
              <a:t>모자이크 처리한 이미지를</a:t>
            </a:r>
            <a:endParaRPr lang="en-US" altLang="ko-KR" dirty="0"/>
          </a:p>
          <a:p>
            <a:r>
              <a:rPr lang="en-US" altLang="ko-KR" dirty="0"/>
              <a:t>	Matplotlib</a:t>
            </a:r>
            <a:r>
              <a:rPr lang="ko-KR" altLang="en-US" dirty="0"/>
              <a:t>로 </a:t>
            </a:r>
            <a:r>
              <a:rPr lang="en-US" altLang="ko-KR" dirty="0"/>
              <a:t>plot</a:t>
            </a:r>
            <a:r>
              <a:rPr lang="ko-KR" altLang="en-US" dirty="0"/>
              <a:t>하여</a:t>
            </a:r>
            <a:r>
              <a:rPr lang="en-US" altLang="ko-KR" dirty="0"/>
              <a:t>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블록의 </a:t>
            </a:r>
            <a:r>
              <a:rPr lang="en-US" altLang="ko-KR" dirty="0"/>
              <a:t>	</a:t>
            </a:r>
            <a:r>
              <a:rPr lang="ko-KR" altLang="en-US" dirty="0"/>
              <a:t>인덱스를</a:t>
            </a:r>
            <a:r>
              <a:rPr lang="en-US" altLang="ko-KR" dirty="0"/>
              <a:t> </a:t>
            </a:r>
            <a:r>
              <a:rPr lang="ko-KR" altLang="en-US" dirty="0"/>
              <a:t>표시한 뒤  출력한다</a:t>
            </a:r>
          </a:p>
        </p:txBody>
      </p:sp>
    </p:spTree>
    <p:extLst>
      <p:ext uri="{BB962C8B-B14F-4D97-AF65-F5344CB8AC3E}">
        <p14:creationId xmlns:p14="http://schemas.microsoft.com/office/powerpoint/2010/main" val="2043216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8624" y="3665561"/>
            <a:ext cx="6731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YOUR SLIDE TITLE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DE9624-4AFA-4DD2-8776-104D7AD5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62" y="1079496"/>
            <a:ext cx="9988931" cy="9811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C5C34B-F7CD-450E-A7A5-3DA84748F574}"/>
              </a:ext>
            </a:extLst>
          </p:cNvPr>
          <p:cNvSpPr txBox="1"/>
          <p:nvPr/>
        </p:nvSpPr>
        <p:spPr>
          <a:xfrm>
            <a:off x="12649200" y="1449569"/>
            <a:ext cx="107061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93 :	  </a:t>
            </a:r>
            <a:r>
              <a:rPr lang="ko-KR" altLang="en-US" dirty="0"/>
              <a:t>모자이크 색이 블록의 평균값일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/>
              <a:t>94~102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:   </a:t>
            </a:r>
            <a:r>
              <a:rPr lang="ko-KR" altLang="en-US" dirty="0"/>
              <a:t>각 블록에 대해 블록의 좌측 위 꼭지점의 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ko-KR" altLang="en-US" dirty="0"/>
              <a:t>좌표를 저장한 뒤</a:t>
            </a:r>
            <a:r>
              <a:rPr lang="en-US" altLang="ko-KR" dirty="0"/>
              <a:t> list1~3</a:t>
            </a:r>
            <a:r>
              <a:rPr lang="ko-KR" altLang="en-US" dirty="0"/>
              <a:t>을 초기화한다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103~112 : list1~3</a:t>
            </a:r>
            <a:r>
              <a:rPr lang="ko-KR" altLang="en-US" dirty="0"/>
              <a:t>에 각각 모든 좌표의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en-US" altLang="ko-KR" dirty="0"/>
              <a:t>B/G/R</a:t>
            </a:r>
            <a:r>
              <a:rPr lang="ko-KR" altLang="en-US" dirty="0"/>
              <a:t>을 모두 저장한 뒤 정렬한다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113~115 : temp1~3</a:t>
            </a:r>
            <a:r>
              <a:rPr lang="ko-KR" altLang="en-US" dirty="0"/>
              <a:t>에 </a:t>
            </a:r>
            <a:r>
              <a:rPr lang="en-US" altLang="ko-KR" dirty="0"/>
              <a:t>list1~3</a:t>
            </a:r>
            <a:r>
              <a:rPr lang="ko-KR" altLang="en-US" dirty="0"/>
              <a:t>의 </a:t>
            </a:r>
            <a:r>
              <a:rPr lang="ko-KR" altLang="en-US" dirty="0" err="1"/>
              <a:t>중간값을</a:t>
            </a:r>
            <a:r>
              <a:rPr lang="ko-KR" altLang="en-US" dirty="0"/>
              <a:t> 저장한다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117~128 : </a:t>
            </a:r>
            <a:r>
              <a:rPr lang="ko-KR" altLang="en-US" dirty="0"/>
              <a:t>각 블록의 모든 </a:t>
            </a:r>
            <a:r>
              <a:rPr lang="en-US" altLang="ko-KR" dirty="0"/>
              <a:t>B/G/R</a:t>
            </a:r>
            <a:r>
              <a:rPr lang="ko-KR" altLang="en-US" dirty="0"/>
              <a:t>값을 </a:t>
            </a:r>
            <a:r>
              <a:rPr lang="ko-KR" altLang="en-US" dirty="0" err="1"/>
              <a:t>중간값으로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ko-KR" altLang="en-US" dirty="0"/>
              <a:t>바꾼 뒤 </a:t>
            </a:r>
            <a:r>
              <a:rPr lang="ko-KR" altLang="en-US" dirty="0" err="1"/>
              <a:t>블록간의</a:t>
            </a:r>
            <a:r>
              <a:rPr lang="ko-KR" altLang="en-US" dirty="0"/>
              <a:t> 경계를 검은 </a:t>
            </a:r>
            <a:r>
              <a:rPr lang="en-US" altLang="ko-KR" dirty="0">
                <a:solidFill>
                  <a:schemeClr val="bg1"/>
                </a:solidFill>
              </a:rPr>
              <a:t>103~112 : 103~112 : </a:t>
            </a:r>
            <a:r>
              <a:rPr lang="ko-KR" altLang="en-US" dirty="0"/>
              <a:t>경계선으로 표시한다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134~140 : </a:t>
            </a:r>
            <a:r>
              <a:rPr lang="ko-KR" altLang="en-US" dirty="0"/>
              <a:t>모자이크 처리한 이미지를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en-US" altLang="ko-KR" dirty="0"/>
              <a:t>Matplotlib</a:t>
            </a:r>
            <a:r>
              <a:rPr lang="ko-KR" altLang="en-US" dirty="0"/>
              <a:t>로 </a:t>
            </a:r>
            <a:r>
              <a:rPr lang="en-US" altLang="ko-KR" dirty="0"/>
              <a:t>plot</a:t>
            </a:r>
            <a:r>
              <a:rPr lang="ko-KR" altLang="en-US" dirty="0"/>
              <a:t>하여</a:t>
            </a:r>
            <a:r>
              <a:rPr lang="en-US" altLang="ko-KR" dirty="0"/>
              <a:t>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블록의 </a:t>
            </a:r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ko-KR" altLang="en-US" dirty="0"/>
              <a:t>인덱스를</a:t>
            </a:r>
            <a:r>
              <a:rPr lang="en-US" altLang="ko-KR" dirty="0"/>
              <a:t> </a:t>
            </a:r>
            <a:r>
              <a:rPr lang="ko-KR" altLang="en-US" dirty="0"/>
              <a:t>표시한 뒤  출력한다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8970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8624" y="3665561"/>
            <a:ext cx="6731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YOUR SLIDE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5C34B-F7CD-450E-A7A5-3DA84748F574}"/>
              </a:ext>
            </a:extLst>
          </p:cNvPr>
          <p:cNvSpPr txBox="1"/>
          <p:nvPr/>
        </p:nvSpPr>
        <p:spPr>
          <a:xfrm>
            <a:off x="12120145" y="1449569"/>
            <a:ext cx="12016205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139 :	  </a:t>
            </a:r>
            <a:r>
              <a:rPr lang="ko-KR" altLang="en-US" dirty="0"/>
              <a:t>모자이크 색이 블록의 중심일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10000"/>
                  </a:schemeClr>
                </a:solidFill>
              </a:rPr>
              <a:t>140</a:t>
            </a:r>
            <a:r>
              <a:rPr lang="en-US" altLang="ko-KR" dirty="0"/>
              <a:t>~148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각 블록에 대해 블록의 중심의 좌표를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/>
              <a:t>저장한다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149~159 : </a:t>
            </a:r>
            <a:r>
              <a:rPr lang="ko-KR" altLang="en-US" dirty="0"/>
              <a:t>각 블록의 모든 </a:t>
            </a:r>
            <a:r>
              <a:rPr lang="en-US" altLang="ko-KR" dirty="0"/>
              <a:t>B/G/R</a:t>
            </a:r>
            <a:r>
              <a:rPr lang="ko-KR" altLang="en-US" dirty="0"/>
              <a:t>값을 </a:t>
            </a:r>
            <a:r>
              <a:rPr lang="ko-KR" altLang="en-US" dirty="0" err="1"/>
              <a:t>중심값으로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ko-KR" altLang="en-US" dirty="0"/>
              <a:t>바꾼 뒤 </a:t>
            </a:r>
            <a:r>
              <a:rPr lang="ko-KR" altLang="en-US" dirty="0" err="1"/>
              <a:t>블록간의</a:t>
            </a:r>
            <a:r>
              <a:rPr lang="ko-KR" altLang="en-US" dirty="0"/>
              <a:t> 경계를 검은 경계선으로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ko-KR" altLang="en-US" dirty="0"/>
              <a:t>표시한다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160~170 : </a:t>
            </a:r>
            <a:r>
              <a:rPr lang="ko-KR" altLang="en-US" dirty="0"/>
              <a:t>모자이크 처리한 이미지를 </a:t>
            </a:r>
            <a:r>
              <a:rPr lang="en-US" altLang="ko-KR" dirty="0"/>
              <a:t>Matplotlib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en-US" altLang="ko-KR" dirty="0"/>
              <a:t>plot</a:t>
            </a:r>
            <a:r>
              <a:rPr lang="ko-KR" altLang="en-US" dirty="0"/>
              <a:t>하여</a:t>
            </a:r>
            <a:r>
              <a:rPr lang="en-US" altLang="ko-KR" dirty="0"/>
              <a:t>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블록의 인덱스를</a:t>
            </a:r>
            <a:r>
              <a:rPr lang="en-US" altLang="ko-KR" dirty="0"/>
              <a:t> </a:t>
            </a:r>
            <a:r>
              <a:rPr lang="ko-KR" altLang="en-US" dirty="0"/>
              <a:t>표시한 뒤 </a:t>
            </a:r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ko-KR" altLang="en-US" dirty="0"/>
              <a:t>출력한다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171~174 : </a:t>
            </a:r>
            <a:r>
              <a:rPr lang="ko-KR" altLang="en-US" dirty="0"/>
              <a:t>가능한 입력 외의 입력을 받았을 경우 경고문을 </a:t>
            </a:r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ko-KR" altLang="en-US" dirty="0"/>
              <a:t>출력한 뒤 프로세스를 끝낸다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175 : 	  g, c, m </a:t>
            </a:r>
            <a:r>
              <a:rPr lang="ko-KR" altLang="en-US" dirty="0"/>
              <a:t>이외의 입력을 받은 경우 경고음을 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178 : 	  </a:t>
            </a:r>
            <a:r>
              <a:rPr lang="ko-KR" altLang="en-US" dirty="0"/>
              <a:t>다음 이미지를 출력하기 전에 현재 이미지를 </a:t>
            </a:r>
            <a:r>
              <a:rPr lang="en-US" altLang="ko-KR" dirty="0">
                <a:solidFill>
                  <a:schemeClr val="bg1"/>
                </a:solidFill>
              </a:rPr>
              <a:t>103~112 : </a:t>
            </a:r>
            <a:r>
              <a:rPr lang="ko-KR" altLang="en-US" dirty="0"/>
              <a:t>제거한다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D8170-050B-4F2B-82A9-09445D68B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12" y="1384608"/>
            <a:ext cx="10559939" cy="89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78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8624" y="3665561"/>
            <a:ext cx="6731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YOUR SLIDE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555051" y="5339053"/>
            <a:ext cx="499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More about the project</a:t>
            </a:r>
          </a:p>
        </p:txBody>
      </p:sp>
      <p:sp>
        <p:nvSpPr>
          <p:cNvPr id="20" name="Shape 2540"/>
          <p:cNvSpPr/>
          <p:nvPr/>
        </p:nvSpPr>
        <p:spPr>
          <a:xfrm>
            <a:off x="13742438" y="536906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98144" y="3421041"/>
            <a:ext cx="5925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Write here a list of features</a:t>
            </a:r>
          </a:p>
        </p:txBody>
      </p:sp>
      <p:sp>
        <p:nvSpPr>
          <p:cNvPr id="22" name="Shape 2540"/>
          <p:cNvSpPr/>
          <p:nvPr/>
        </p:nvSpPr>
        <p:spPr>
          <a:xfrm>
            <a:off x="13742438" y="345105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42227" y="4380047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Here you can write more</a:t>
            </a:r>
          </a:p>
        </p:txBody>
      </p:sp>
      <p:sp>
        <p:nvSpPr>
          <p:cNvPr id="24" name="Shape 2540"/>
          <p:cNvSpPr/>
          <p:nvPr/>
        </p:nvSpPr>
        <p:spPr>
          <a:xfrm>
            <a:off x="13742438" y="441005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42438" y="7010177"/>
            <a:ext cx="83778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Content itself is what the end-user derives value from also can refer to the information provided.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DE9624-4AFA-4DD2-8776-104D7AD5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62" y="1079496"/>
            <a:ext cx="9988931" cy="98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9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C69680-9631-4820-8E05-2C94002D86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9" y="1591371"/>
            <a:ext cx="10440000" cy="6861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088EC0-5FC3-4FAC-9E23-7A80E008F6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161" y="1654043"/>
            <a:ext cx="10440000" cy="679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2AA57-D276-4457-9826-6E03462A83F7}"/>
              </a:ext>
            </a:extLst>
          </p:cNvPr>
          <p:cNvSpPr txBox="1"/>
          <p:nvPr/>
        </p:nvSpPr>
        <p:spPr>
          <a:xfrm>
            <a:off x="3311801" y="9024413"/>
            <a:ext cx="610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그림 </a:t>
            </a:r>
            <a:r>
              <a:rPr lang="en-US" altLang="ko-KR" sz="3200" dirty="0"/>
              <a:t>1 – </a:t>
            </a:r>
            <a:r>
              <a:rPr lang="ko-KR" altLang="en-US" sz="3200" dirty="0"/>
              <a:t>첫 실행 및 </a:t>
            </a:r>
            <a:r>
              <a:rPr lang="en-US" altLang="ko-KR" sz="3200" dirty="0"/>
              <a:t>c </a:t>
            </a:r>
            <a:r>
              <a:rPr lang="ko-KR" altLang="en-US" sz="3200" dirty="0"/>
              <a:t>입력 시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CDC2F-CB00-49EC-A183-12792C53006D}"/>
              </a:ext>
            </a:extLst>
          </p:cNvPr>
          <p:cNvSpPr txBox="1"/>
          <p:nvPr/>
        </p:nvSpPr>
        <p:spPr>
          <a:xfrm>
            <a:off x="15963929" y="9019126"/>
            <a:ext cx="4100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그림 </a:t>
            </a:r>
            <a:r>
              <a:rPr lang="en-US" altLang="ko-KR" sz="3200" dirty="0"/>
              <a:t>2 – q </a:t>
            </a:r>
            <a:r>
              <a:rPr lang="ko-KR" altLang="en-US" sz="3200" dirty="0"/>
              <a:t>입력 시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0518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775FAF-5C38-418F-AE3C-1A4228F87E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94" y="721273"/>
            <a:ext cx="8280000" cy="43087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5B58A6-CCF5-4CAF-A445-987F6D2576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637" y="721273"/>
            <a:ext cx="8280000" cy="4284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2A129A-3235-45D9-8D09-4A67543B89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25" y="6405517"/>
            <a:ext cx="8280000" cy="4201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7E562-7ACA-47EC-9786-40120438E761}"/>
              </a:ext>
            </a:extLst>
          </p:cNvPr>
          <p:cNvSpPr txBox="1"/>
          <p:nvPr/>
        </p:nvSpPr>
        <p:spPr>
          <a:xfrm>
            <a:off x="2152394" y="5382711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3 – m </a:t>
            </a:r>
            <a:r>
              <a:rPr lang="ko-KR" altLang="en-US" dirty="0"/>
              <a:t>입력 후 평균값 선택 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E0721-0DFC-4EA0-A6B5-7A6304AF5122}"/>
              </a:ext>
            </a:extLst>
          </p:cNvPr>
          <p:cNvSpPr txBox="1"/>
          <p:nvPr/>
        </p:nvSpPr>
        <p:spPr>
          <a:xfrm>
            <a:off x="13421637" y="538271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4 – m </a:t>
            </a:r>
            <a:r>
              <a:rPr lang="ko-KR" altLang="en-US" dirty="0"/>
              <a:t>입력 후 중앙값 선택 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73787-7D07-4F00-9873-66EBC060268B}"/>
              </a:ext>
            </a:extLst>
          </p:cNvPr>
          <p:cNvSpPr txBox="1"/>
          <p:nvPr/>
        </p:nvSpPr>
        <p:spPr>
          <a:xfrm>
            <a:off x="8048825" y="10959359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5 – m </a:t>
            </a:r>
            <a:r>
              <a:rPr lang="ko-KR" altLang="en-US" dirty="0"/>
              <a:t>입력 후 </a:t>
            </a:r>
            <a:r>
              <a:rPr lang="ko-KR" altLang="en-US" dirty="0" err="1"/>
              <a:t>중심값</a:t>
            </a:r>
            <a:r>
              <a:rPr lang="ko-KR" altLang="en-US" dirty="0"/>
              <a:t> 선택 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25868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28937</TotalTime>
  <Words>163</Words>
  <Application>Microsoft Office PowerPoint</Application>
  <PresentationFormat>사용자 지정</PresentationFormat>
  <Paragraphs>104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Gill Sans</vt:lpstr>
      <vt:lpstr>Lato</vt:lpstr>
      <vt:lpstr>Lato Light</vt:lpstr>
      <vt:lpstr>Nunito</vt:lpstr>
      <vt:lpstr>Nunito Light</vt:lpstr>
      <vt:lpstr>돋움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이 상헌</cp:lastModifiedBy>
  <cp:revision>5789</cp:revision>
  <dcterms:created xsi:type="dcterms:W3CDTF">2014-11-12T21:47:38Z</dcterms:created>
  <dcterms:modified xsi:type="dcterms:W3CDTF">2019-03-14T13:15:29Z</dcterms:modified>
  <cp:category/>
</cp:coreProperties>
</file>