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Fira Sans Extra Condensed Medium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22" Type="http://schemas.openxmlformats.org/officeDocument/2006/relationships/font" Target="fonts/FiraSansExtraCondensedMedium-bold.fntdata"/><Relationship Id="rId10" Type="http://schemas.openxmlformats.org/officeDocument/2006/relationships/slide" Target="slides/slide6.xml"/><Relationship Id="rId21" Type="http://schemas.openxmlformats.org/officeDocument/2006/relationships/font" Target="fonts/FiraSansExtraCondensedMedium-regular.fntdata"/><Relationship Id="rId13" Type="http://schemas.openxmlformats.org/officeDocument/2006/relationships/slide" Target="slides/slide9.xml"/><Relationship Id="rId24" Type="http://schemas.openxmlformats.org/officeDocument/2006/relationships/font" Target="fonts/FiraSansExtraCondensedMedium-boldItalic.fntdata"/><Relationship Id="rId12" Type="http://schemas.openxmlformats.org/officeDocument/2006/relationships/slide" Target="slides/slide8.xml"/><Relationship Id="rId23" Type="http://schemas.openxmlformats.org/officeDocument/2006/relationships/font" Target="fonts/FiraSansExtraCondensedMedium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8ea72f4a77_6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8ea72f4a77_6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23d70bcc2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23d70bcc2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23d70bcc2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23d70bcc2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23d70bcc2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23d70bcc2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ab8bef9c2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ab8bef9c2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3d70bcc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3d70bcc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3d70bcc2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3d70bcc2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3d70bcc2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3d70bcc2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3d70bcc2e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23d70bcc2e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23d70bcc2e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23d70bcc2e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3d70bcc2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23d70bcc2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23d70bcc2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23d70bcc2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5.jpg"/><Relationship Id="rId5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1120803" y="947600"/>
            <a:ext cx="6902400" cy="17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accent1"/>
                </a:solidFill>
              </a:rPr>
              <a:t>Optimization of Freezer allocation and Assortment Process for Company XYZ</a:t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614250" y="1830225"/>
            <a:ext cx="7915500" cy="3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</a:rPr>
              <a:t>Team MilkMan</a:t>
            </a:r>
            <a:endParaRPr sz="1700">
              <a:solidFill>
                <a:schemeClr val="accent1"/>
              </a:solidFill>
            </a:endParaRPr>
          </a:p>
        </p:txBody>
      </p:sp>
      <p:grpSp>
        <p:nvGrpSpPr>
          <p:cNvPr id="53" name="Google Shape;53;p13"/>
          <p:cNvGrpSpPr/>
          <p:nvPr/>
        </p:nvGrpSpPr>
        <p:grpSpPr>
          <a:xfrm>
            <a:off x="-1765072" y="2664807"/>
            <a:ext cx="10787812" cy="3283202"/>
            <a:chOff x="711150" y="1559663"/>
            <a:chExt cx="7721575" cy="2350013"/>
          </a:xfrm>
        </p:grpSpPr>
        <p:sp>
          <p:nvSpPr>
            <p:cNvPr id="54" name="Google Shape;54;p13"/>
            <p:cNvSpPr/>
            <p:nvPr/>
          </p:nvSpPr>
          <p:spPr>
            <a:xfrm>
              <a:off x="711150" y="1595125"/>
              <a:ext cx="7721575" cy="2314550"/>
            </a:xfrm>
            <a:custGeom>
              <a:rect b="b" l="l" r="r" t="t"/>
              <a:pathLst>
                <a:path extrusionOk="0" h="92582" w="308863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5" name="Google Shape;55;p13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13"/>
          <p:cNvGrpSpPr/>
          <p:nvPr/>
        </p:nvGrpSpPr>
        <p:grpSpPr>
          <a:xfrm>
            <a:off x="-823039" y="2664804"/>
            <a:ext cx="10790078" cy="2519041"/>
            <a:chOff x="710288" y="2137750"/>
            <a:chExt cx="7723197" cy="1803050"/>
          </a:xfrm>
        </p:grpSpPr>
        <p:sp>
          <p:nvSpPr>
            <p:cNvPr id="68" name="Google Shape;68;p13"/>
            <p:cNvSpPr/>
            <p:nvPr/>
          </p:nvSpPr>
          <p:spPr>
            <a:xfrm>
              <a:off x="710288" y="2172905"/>
              <a:ext cx="7723197" cy="1739465"/>
            </a:xfrm>
            <a:custGeom>
              <a:rect b="b" l="l" r="r" t="t"/>
              <a:pathLst>
                <a:path extrusionOk="0" h="48295" w="214429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9" name="Google Shape;69;p13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2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Strategies</a:t>
            </a:r>
            <a:r>
              <a:rPr lang="en"/>
              <a:t>..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7" name="Google Shape;367;p22"/>
          <p:cNvSpPr txBox="1"/>
          <p:nvPr/>
        </p:nvSpPr>
        <p:spPr>
          <a:xfrm>
            <a:off x="666925" y="896625"/>
            <a:ext cx="79569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Stock the top-selling product of each group in the freezers across all stores belonging to that group.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 maximum limit of 30% of the recommended freezer type's volume for any single product.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Ensure that the total stock distributed is below the current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available stock as product stocks are limited.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22"/>
          <p:cNvSpPr txBox="1"/>
          <p:nvPr/>
        </p:nvSpPr>
        <p:spPr>
          <a:xfrm>
            <a:off x="606825" y="2965325"/>
            <a:ext cx="7956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We will be offering an analytics solution to optimize the freezer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assortment and volume allocation of their products to maximize their total margin earned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latin typeface="Roboto"/>
                <a:ea typeface="Roboto"/>
                <a:cs typeface="Roboto"/>
                <a:sym typeface="Roboto"/>
              </a:rPr>
              <a:t>Margin = item selling price - item cost</a:t>
            </a:r>
            <a:endParaRPr b="1" i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69" name="Google Shape;369;p22"/>
          <p:cNvGrpSpPr/>
          <p:nvPr/>
        </p:nvGrpSpPr>
        <p:grpSpPr>
          <a:xfrm rot="-1767773">
            <a:off x="2723562" y="4430264"/>
            <a:ext cx="9001502" cy="1738767"/>
            <a:chOff x="-2881122" y="2664804"/>
            <a:chExt cx="12848160" cy="4366906"/>
          </a:xfrm>
        </p:grpSpPr>
        <p:grpSp>
          <p:nvGrpSpPr>
            <p:cNvPr id="370" name="Google Shape;370;p22"/>
            <p:cNvGrpSpPr/>
            <p:nvPr/>
          </p:nvGrpSpPr>
          <p:grpSpPr>
            <a:xfrm>
              <a:off x="-2881122" y="3748507"/>
              <a:ext cx="10787812" cy="3283202"/>
              <a:chOff x="711150" y="1559663"/>
              <a:chExt cx="7721575" cy="2350013"/>
            </a:xfrm>
          </p:grpSpPr>
          <p:sp>
            <p:nvSpPr>
              <p:cNvPr id="371" name="Google Shape;371;p22"/>
              <p:cNvSpPr/>
              <p:nvPr/>
            </p:nvSpPr>
            <p:spPr>
              <a:xfrm>
                <a:off x="711150" y="1595125"/>
                <a:ext cx="7721575" cy="2314550"/>
              </a:xfrm>
              <a:custGeom>
                <a:rect b="b" l="l" r="r" t="t"/>
                <a:pathLst>
                  <a:path extrusionOk="0" h="92582" w="308863">
                    <a:moveTo>
                      <a:pt x="0" y="92445"/>
                    </a:moveTo>
                    <a:lnTo>
                      <a:pt x="24529" y="34740"/>
                    </a:lnTo>
                    <a:lnTo>
                      <a:pt x="73382" y="80857"/>
                    </a:lnTo>
                    <a:lnTo>
                      <a:pt x="97740" y="23146"/>
                    </a:lnTo>
                    <a:lnTo>
                      <a:pt x="122133" y="46302"/>
                    </a:lnTo>
                    <a:lnTo>
                      <a:pt x="146543" y="0"/>
                    </a:lnTo>
                    <a:lnTo>
                      <a:pt x="195411" y="69356"/>
                    </a:lnTo>
                    <a:lnTo>
                      <a:pt x="219734" y="57794"/>
                    </a:lnTo>
                    <a:lnTo>
                      <a:pt x="244161" y="80952"/>
                    </a:lnTo>
                    <a:lnTo>
                      <a:pt x="268621" y="11652"/>
                    </a:lnTo>
                    <a:lnTo>
                      <a:pt x="293020" y="44"/>
                    </a:lnTo>
                    <a:lnTo>
                      <a:pt x="308863" y="92582"/>
                    </a:lnTo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72" name="Google Shape;372;p22"/>
              <p:cNvSpPr/>
              <p:nvPr/>
            </p:nvSpPr>
            <p:spPr>
              <a:xfrm>
                <a:off x="1287538" y="2426363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2"/>
              <p:cNvSpPr/>
              <p:nvPr/>
            </p:nvSpPr>
            <p:spPr>
              <a:xfrm>
                <a:off x="1897863" y="3003575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2"/>
              <p:cNvSpPr/>
              <p:nvPr/>
            </p:nvSpPr>
            <p:spPr>
              <a:xfrm>
                <a:off x="2508163" y="3580788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2"/>
              <p:cNvSpPr/>
              <p:nvPr/>
            </p:nvSpPr>
            <p:spPr>
              <a:xfrm>
                <a:off x="3118475" y="2137738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2"/>
              <p:cNvSpPr/>
              <p:nvPr/>
            </p:nvSpPr>
            <p:spPr>
              <a:xfrm>
                <a:off x="3728788" y="2714950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2"/>
              <p:cNvSpPr/>
              <p:nvPr/>
            </p:nvSpPr>
            <p:spPr>
              <a:xfrm>
                <a:off x="4339088" y="1559938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2"/>
              <p:cNvSpPr/>
              <p:nvPr/>
            </p:nvSpPr>
            <p:spPr>
              <a:xfrm>
                <a:off x="4949400" y="2426363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2"/>
              <p:cNvSpPr/>
              <p:nvPr/>
            </p:nvSpPr>
            <p:spPr>
              <a:xfrm>
                <a:off x="5559713" y="3292175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2"/>
              <p:cNvSpPr/>
              <p:nvPr/>
            </p:nvSpPr>
            <p:spPr>
              <a:xfrm>
                <a:off x="6170025" y="3006938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2"/>
              <p:cNvSpPr/>
              <p:nvPr/>
            </p:nvSpPr>
            <p:spPr>
              <a:xfrm>
                <a:off x="6780338" y="3580775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2"/>
              <p:cNvSpPr/>
              <p:nvPr/>
            </p:nvSpPr>
            <p:spPr>
              <a:xfrm>
                <a:off x="7390650" y="1849138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2"/>
              <p:cNvSpPr/>
              <p:nvPr/>
            </p:nvSpPr>
            <p:spPr>
              <a:xfrm>
                <a:off x="8006675" y="1559663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4" name="Google Shape;384;p22"/>
            <p:cNvGrpSpPr/>
            <p:nvPr/>
          </p:nvGrpSpPr>
          <p:grpSpPr>
            <a:xfrm>
              <a:off x="-823039" y="2664804"/>
              <a:ext cx="10790078" cy="2519041"/>
              <a:chOff x="710288" y="2137750"/>
              <a:chExt cx="7723197" cy="1803050"/>
            </a:xfrm>
          </p:grpSpPr>
          <p:sp>
            <p:nvSpPr>
              <p:cNvPr id="385" name="Google Shape;385;p22"/>
              <p:cNvSpPr/>
              <p:nvPr/>
            </p:nvSpPr>
            <p:spPr>
              <a:xfrm>
                <a:off x="710288" y="2172905"/>
                <a:ext cx="7723197" cy="1739465"/>
              </a:xfrm>
              <a:custGeom>
                <a:rect b="b" l="l" r="r" t="t"/>
                <a:pathLst>
                  <a:path extrusionOk="0" h="48295" w="214429">
                    <a:moveTo>
                      <a:pt x="0" y="48101"/>
                    </a:moveTo>
                    <a:lnTo>
                      <a:pt x="17026" y="32099"/>
                    </a:lnTo>
                    <a:lnTo>
                      <a:pt x="33957" y="40100"/>
                    </a:lnTo>
                    <a:lnTo>
                      <a:pt x="50912" y="8072"/>
                    </a:lnTo>
                    <a:lnTo>
                      <a:pt x="67890" y="48077"/>
                    </a:lnTo>
                    <a:lnTo>
                      <a:pt x="84797" y="24003"/>
                    </a:lnTo>
                    <a:lnTo>
                      <a:pt x="101751" y="32099"/>
                    </a:lnTo>
                    <a:lnTo>
                      <a:pt x="118658" y="24122"/>
                    </a:lnTo>
                    <a:lnTo>
                      <a:pt x="135613" y="8025"/>
                    </a:lnTo>
                    <a:lnTo>
                      <a:pt x="152591" y="0"/>
                    </a:lnTo>
                    <a:lnTo>
                      <a:pt x="169522" y="24098"/>
                    </a:lnTo>
                    <a:lnTo>
                      <a:pt x="186500" y="32194"/>
                    </a:lnTo>
                    <a:lnTo>
                      <a:pt x="203611" y="16042"/>
                    </a:lnTo>
                    <a:lnTo>
                      <a:pt x="214429" y="48295"/>
                    </a:lnTo>
                  </a:path>
                </a:pathLst>
              </a:cu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86" name="Google Shape;386;p22"/>
              <p:cNvSpPr/>
              <p:nvPr/>
            </p:nvSpPr>
            <p:spPr>
              <a:xfrm>
                <a:off x="8000975" y="2718588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2"/>
              <p:cNvSpPr/>
              <p:nvPr/>
            </p:nvSpPr>
            <p:spPr>
              <a:xfrm>
                <a:off x="7390663" y="3292175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2"/>
              <p:cNvSpPr/>
              <p:nvPr/>
            </p:nvSpPr>
            <p:spPr>
              <a:xfrm>
                <a:off x="6780325" y="3003575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2"/>
              <p:cNvSpPr/>
              <p:nvPr/>
            </p:nvSpPr>
            <p:spPr>
              <a:xfrm>
                <a:off x="6170038" y="2137750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2"/>
              <p:cNvSpPr/>
              <p:nvPr/>
            </p:nvSpPr>
            <p:spPr>
              <a:xfrm>
                <a:off x="5559700" y="2426363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2"/>
              <p:cNvSpPr/>
              <p:nvPr/>
            </p:nvSpPr>
            <p:spPr>
              <a:xfrm>
                <a:off x="4949413" y="3006938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2"/>
              <p:cNvSpPr/>
              <p:nvPr/>
            </p:nvSpPr>
            <p:spPr>
              <a:xfrm>
                <a:off x="4339088" y="3292175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2"/>
              <p:cNvSpPr/>
              <p:nvPr/>
            </p:nvSpPr>
            <p:spPr>
              <a:xfrm>
                <a:off x="3728775" y="3003575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2"/>
              <p:cNvSpPr/>
              <p:nvPr/>
            </p:nvSpPr>
            <p:spPr>
              <a:xfrm>
                <a:off x="3118475" y="3869400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2"/>
              <p:cNvSpPr/>
              <p:nvPr/>
            </p:nvSpPr>
            <p:spPr>
              <a:xfrm>
                <a:off x="2508163" y="2426363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2"/>
              <p:cNvSpPr/>
              <p:nvPr/>
            </p:nvSpPr>
            <p:spPr>
              <a:xfrm>
                <a:off x="1897850" y="3580775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2"/>
              <p:cNvSpPr/>
              <p:nvPr/>
            </p:nvSpPr>
            <p:spPr>
              <a:xfrm>
                <a:off x="1287538" y="3292188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3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solution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03" name="Google Shape;403;p23"/>
          <p:cNvSpPr txBox="1"/>
          <p:nvPr/>
        </p:nvSpPr>
        <p:spPr>
          <a:xfrm>
            <a:off x="699275" y="1072950"/>
            <a:ext cx="795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4" name="Google Shape;4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075" y="2818300"/>
            <a:ext cx="3692700" cy="212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9975" y="969421"/>
            <a:ext cx="5541925" cy="19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25" y="1017925"/>
            <a:ext cx="3233650" cy="383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4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12" name="Google Shape;412;p24"/>
          <p:cNvSpPr txBox="1"/>
          <p:nvPr/>
        </p:nvSpPr>
        <p:spPr>
          <a:xfrm>
            <a:off x="699275" y="1072950"/>
            <a:ext cx="795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699275" y="1072950"/>
            <a:ext cx="79569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Company XYZ sells beverages and Ice Cream and it has a reach of under 1000 stores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Stores specialize in selling as bulk items or impulse items or as a mix of both.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Stores needs freezers to allocate items.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Freezers comes in different volumes and power consumption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Our Business goal is to optimally allocate freezers to stores as the reach grows so as we would improve sales against the cost invested in freezers.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7" name="Google Shape;87;p14"/>
          <p:cNvGrpSpPr/>
          <p:nvPr/>
        </p:nvGrpSpPr>
        <p:grpSpPr>
          <a:xfrm rot="669551">
            <a:off x="-2573805" y="4114821"/>
            <a:ext cx="9002024" cy="1738625"/>
            <a:chOff x="-2881122" y="2664804"/>
            <a:chExt cx="12848160" cy="4366906"/>
          </a:xfrm>
        </p:grpSpPr>
        <p:grpSp>
          <p:nvGrpSpPr>
            <p:cNvPr id="88" name="Google Shape;88;p14"/>
            <p:cNvGrpSpPr/>
            <p:nvPr/>
          </p:nvGrpSpPr>
          <p:grpSpPr>
            <a:xfrm>
              <a:off x="-2881122" y="3748507"/>
              <a:ext cx="10787812" cy="3283202"/>
              <a:chOff x="711150" y="1559663"/>
              <a:chExt cx="7721575" cy="2350013"/>
            </a:xfrm>
          </p:grpSpPr>
          <p:sp>
            <p:nvSpPr>
              <p:cNvPr id="89" name="Google Shape;89;p14"/>
              <p:cNvSpPr/>
              <p:nvPr/>
            </p:nvSpPr>
            <p:spPr>
              <a:xfrm>
                <a:off x="711150" y="1595125"/>
                <a:ext cx="7721575" cy="2314550"/>
              </a:xfrm>
              <a:custGeom>
                <a:rect b="b" l="l" r="r" t="t"/>
                <a:pathLst>
                  <a:path extrusionOk="0" h="92582" w="308863">
                    <a:moveTo>
                      <a:pt x="0" y="92445"/>
                    </a:moveTo>
                    <a:lnTo>
                      <a:pt x="24529" y="34740"/>
                    </a:lnTo>
                    <a:lnTo>
                      <a:pt x="73382" y="80857"/>
                    </a:lnTo>
                    <a:lnTo>
                      <a:pt x="97740" y="23146"/>
                    </a:lnTo>
                    <a:lnTo>
                      <a:pt x="122133" y="46302"/>
                    </a:lnTo>
                    <a:lnTo>
                      <a:pt x="146543" y="0"/>
                    </a:lnTo>
                    <a:lnTo>
                      <a:pt x="195411" y="69356"/>
                    </a:lnTo>
                    <a:lnTo>
                      <a:pt x="219734" y="57794"/>
                    </a:lnTo>
                    <a:lnTo>
                      <a:pt x="244161" y="80952"/>
                    </a:lnTo>
                    <a:lnTo>
                      <a:pt x="268621" y="11652"/>
                    </a:lnTo>
                    <a:lnTo>
                      <a:pt x="293020" y="44"/>
                    </a:lnTo>
                    <a:lnTo>
                      <a:pt x="308863" y="92582"/>
                    </a:lnTo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0" name="Google Shape;90;p14"/>
              <p:cNvSpPr/>
              <p:nvPr/>
            </p:nvSpPr>
            <p:spPr>
              <a:xfrm>
                <a:off x="1287538" y="2426363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1897863" y="3003575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2508163" y="3580788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3118475" y="2137738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3728788" y="2714950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4339088" y="1559938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4949400" y="2426363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5559713" y="3292175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>
                <a:off x="6170025" y="3006938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4"/>
              <p:cNvSpPr/>
              <p:nvPr/>
            </p:nvSpPr>
            <p:spPr>
              <a:xfrm>
                <a:off x="6780338" y="3580775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>
                <a:off x="7390650" y="1849138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8006675" y="1559663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" name="Google Shape;102;p14"/>
            <p:cNvGrpSpPr/>
            <p:nvPr/>
          </p:nvGrpSpPr>
          <p:grpSpPr>
            <a:xfrm>
              <a:off x="-823039" y="2664804"/>
              <a:ext cx="10790078" cy="2519041"/>
              <a:chOff x="710288" y="2137750"/>
              <a:chExt cx="7723197" cy="1803050"/>
            </a:xfrm>
          </p:grpSpPr>
          <p:sp>
            <p:nvSpPr>
              <p:cNvPr id="103" name="Google Shape;103;p14"/>
              <p:cNvSpPr/>
              <p:nvPr/>
            </p:nvSpPr>
            <p:spPr>
              <a:xfrm>
                <a:off x="710288" y="2172905"/>
                <a:ext cx="7723197" cy="1739465"/>
              </a:xfrm>
              <a:custGeom>
                <a:rect b="b" l="l" r="r" t="t"/>
                <a:pathLst>
                  <a:path extrusionOk="0" h="48295" w="214429">
                    <a:moveTo>
                      <a:pt x="0" y="48101"/>
                    </a:moveTo>
                    <a:lnTo>
                      <a:pt x="17026" y="32099"/>
                    </a:lnTo>
                    <a:lnTo>
                      <a:pt x="33957" y="40100"/>
                    </a:lnTo>
                    <a:lnTo>
                      <a:pt x="50912" y="8072"/>
                    </a:lnTo>
                    <a:lnTo>
                      <a:pt x="67890" y="48077"/>
                    </a:lnTo>
                    <a:lnTo>
                      <a:pt x="84797" y="24003"/>
                    </a:lnTo>
                    <a:lnTo>
                      <a:pt x="101751" y="32099"/>
                    </a:lnTo>
                    <a:lnTo>
                      <a:pt x="118658" y="24122"/>
                    </a:lnTo>
                    <a:lnTo>
                      <a:pt x="135613" y="8025"/>
                    </a:lnTo>
                    <a:lnTo>
                      <a:pt x="152591" y="0"/>
                    </a:lnTo>
                    <a:lnTo>
                      <a:pt x="169522" y="24098"/>
                    </a:lnTo>
                    <a:lnTo>
                      <a:pt x="186500" y="32194"/>
                    </a:lnTo>
                    <a:lnTo>
                      <a:pt x="203611" y="16042"/>
                    </a:lnTo>
                    <a:lnTo>
                      <a:pt x="214429" y="48295"/>
                    </a:lnTo>
                  </a:path>
                </a:pathLst>
              </a:cu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4" name="Google Shape;104;p14"/>
              <p:cNvSpPr/>
              <p:nvPr/>
            </p:nvSpPr>
            <p:spPr>
              <a:xfrm>
                <a:off x="8000975" y="2718588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7390663" y="3292175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6780325" y="3003575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4"/>
              <p:cNvSpPr/>
              <p:nvPr/>
            </p:nvSpPr>
            <p:spPr>
              <a:xfrm>
                <a:off x="6170038" y="2137750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4"/>
              <p:cNvSpPr/>
              <p:nvPr/>
            </p:nvSpPr>
            <p:spPr>
              <a:xfrm>
                <a:off x="5559700" y="2426363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4949413" y="3006938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>
                <a:off x="4339088" y="3292175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3728775" y="3003575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3118475" y="3869400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>
                <a:off x="2508163" y="2426363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1897850" y="3580775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1287538" y="3292188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BUT..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699275" y="1072950"/>
            <a:ext cx="79569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Since our client has just under 1000 stores with them, doing this task manually is a resource consuming task.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For this reason our team of Data Scientists are introducing a new analytical solution which would improve Company XYZ sales against the cost invested in freezers with the help of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techniques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in statistics and Machine Learning.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2" name="Google Shape;122;p15"/>
          <p:cNvGrpSpPr/>
          <p:nvPr/>
        </p:nvGrpSpPr>
        <p:grpSpPr>
          <a:xfrm rot="669551">
            <a:off x="-2573805" y="4114821"/>
            <a:ext cx="9002024" cy="1738625"/>
            <a:chOff x="-2881122" y="2664804"/>
            <a:chExt cx="12848160" cy="4366906"/>
          </a:xfrm>
        </p:grpSpPr>
        <p:grpSp>
          <p:nvGrpSpPr>
            <p:cNvPr id="123" name="Google Shape;123;p15"/>
            <p:cNvGrpSpPr/>
            <p:nvPr/>
          </p:nvGrpSpPr>
          <p:grpSpPr>
            <a:xfrm>
              <a:off x="-2881122" y="3748507"/>
              <a:ext cx="10787812" cy="3283202"/>
              <a:chOff x="711150" y="1559663"/>
              <a:chExt cx="7721575" cy="2350013"/>
            </a:xfrm>
          </p:grpSpPr>
          <p:sp>
            <p:nvSpPr>
              <p:cNvPr id="124" name="Google Shape;124;p15"/>
              <p:cNvSpPr/>
              <p:nvPr/>
            </p:nvSpPr>
            <p:spPr>
              <a:xfrm>
                <a:off x="711150" y="1595125"/>
                <a:ext cx="7721575" cy="2314550"/>
              </a:xfrm>
              <a:custGeom>
                <a:rect b="b" l="l" r="r" t="t"/>
                <a:pathLst>
                  <a:path extrusionOk="0" h="92582" w="308863">
                    <a:moveTo>
                      <a:pt x="0" y="92445"/>
                    </a:moveTo>
                    <a:lnTo>
                      <a:pt x="24529" y="34740"/>
                    </a:lnTo>
                    <a:lnTo>
                      <a:pt x="73382" y="80857"/>
                    </a:lnTo>
                    <a:lnTo>
                      <a:pt x="97740" y="23146"/>
                    </a:lnTo>
                    <a:lnTo>
                      <a:pt x="122133" y="46302"/>
                    </a:lnTo>
                    <a:lnTo>
                      <a:pt x="146543" y="0"/>
                    </a:lnTo>
                    <a:lnTo>
                      <a:pt x="195411" y="69356"/>
                    </a:lnTo>
                    <a:lnTo>
                      <a:pt x="219734" y="57794"/>
                    </a:lnTo>
                    <a:lnTo>
                      <a:pt x="244161" y="80952"/>
                    </a:lnTo>
                    <a:lnTo>
                      <a:pt x="268621" y="11652"/>
                    </a:lnTo>
                    <a:lnTo>
                      <a:pt x="293020" y="44"/>
                    </a:lnTo>
                    <a:lnTo>
                      <a:pt x="308863" y="92582"/>
                    </a:lnTo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25" name="Google Shape;125;p15"/>
              <p:cNvSpPr/>
              <p:nvPr/>
            </p:nvSpPr>
            <p:spPr>
              <a:xfrm>
                <a:off x="1287538" y="2426363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1897863" y="3003575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08163" y="3580788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3118475" y="2137738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3728788" y="2714950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4339088" y="1559938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4949400" y="2426363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5559713" y="3292175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6170025" y="3006938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6780338" y="3580775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7390650" y="1849138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8006675" y="1559663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" name="Google Shape;137;p15"/>
            <p:cNvGrpSpPr/>
            <p:nvPr/>
          </p:nvGrpSpPr>
          <p:grpSpPr>
            <a:xfrm>
              <a:off x="-823039" y="2664804"/>
              <a:ext cx="10790078" cy="2519041"/>
              <a:chOff x="710288" y="2137750"/>
              <a:chExt cx="7723197" cy="1803050"/>
            </a:xfrm>
          </p:grpSpPr>
          <p:sp>
            <p:nvSpPr>
              <p:cNvPr id="138" name="Google Shape;138;p15"/>
              <p:cNvSpPr/>
              <p:nvPr/>
            </p:nvSpPr>
            <p:spPr>
              <a:xfrm>
                <a:off x="710288" y="2172905"/>
                <a:ext cx="7723197" cy="1739465"/>
              </a:xfrm>
              <a:custGeom>
                <a:rect b="b" l="l" r="r" t="t"/>
                <a:pathLst>
                  <a:path extrusionOk="0" h="48295" w="214429">
                    <a:moveTo>
                      <a:pt x="0" y="48101"/>
                    </a:moveTo>
                    <a:lnTo>
                      <a:pt x="17026" y="32099"/>
                    </a:lnTo>
                    <a:lnTo>
                      <a:pt x="33957" y="40100"/>
                    </a:lnTo>
                    <a:lnTo>
                      <a:pt x="50912" y="8072"/>
                    </a:lnTo>
                    <a:lnTo>
                      <a:pt x="67890" y="48077"/>
                    </a:lnTo>
                    <a:lnTo>
                      <a:pt x="84797" y="24003"/>
                    </a:lnTo>
                    <a:lnTo>
                      <a:pt x="101751" y="32099"/>
                    </a:lnTo>
                    <a:lnTo>
                      <a:pt x="118658" y="24122"/>
                    </a:lnTo>
                    <a:lnTo>
                      <a:pt x="135613" y="8025"/>
                    </a:lnTo>
                    <a:lnTo>
                      <a:pt x="152591" y="0"/>
                    </a:lnTo>
                    <a:lnTo>
                      <a:pt x="169522" y="24098"/>
                    </a:lnTo>
                    <a:lnTo>
                      <a:pt x="186500" y="32194"/>
                    </a:lnTo>
                    <a:lnTo>
                      <a:pt x="203611" y="16042"/>
                    </a:lnTo>
                    <a:lnTo>
                      <a:pt x="214429" y="48295"/>
                    </a:lnTo>
                  </a:path>
                </a:pathLst>
              </a:cu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9" name="Google Shape;139;p15"/>
              <p:cNvSpPr/>
              <p:nvPr/>
            </p:nvSpPr>
            <p:spPr>
              <a:xfrm>
                <a:off x="8000975" y="2718588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7390663" y="3292175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6780325" y="3003575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6170038" y="2137750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5559700" y="2426363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4949413" y="3006938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4339088" y="3292175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3728775" y="3003575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3118475" y="3869400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508163" y="2426363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1897850" y="3580775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1287538" y="3292188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METRICS..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699275" y="1072950"/>
            <a:ext cx="79569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Specific freezer which goes to a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particular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store outlet depends on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Outlet Size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Outlet Space Availability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Outlet Sales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Outlet Location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Based on these we will be grouping stores into 6 categories. And the same freezer type will be most suitable for all the stores among each category.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7" name="Google Shape;157;p16"/>
          <p:cNvGrpSpPr/>
          <p:nvPr/>
        </p:nvGrpSpPr>
        <p:grpSpPr>
          <a:xfrm rot="669551">
            <a:off x="-2573805" y="4114821"/>
            <a:ext cx="9002024" cy="1738625"/>
            <a:chOff x="-2881122" y="2664804"/>
            <a:chExt cx="12848160" cy="4366906"/>
          </a:xfrm>
        </p:grpSpPr>
        <p:grpSp>
          <p:nvGrpSpPr>
            <p:cNvPr id="158" name="Google Shape;158;p16"/>
            <p:cNvGrpSpPr/>
            <p:nvPr/>
          </p:nvGrpSpPr>
          <p:grpSpPr>
            <a:xfrm>
              <a:off x="-2881122" y="3748507"/>
              <a:ext cx="10787812" cy="3283202"/>
              <a:chOff x="711150" y="1559663"/>
              <a:chExt cx="7721575" cy="2350013"/>
            </a:xfrm>
          </p:grpSpPr>
          <p:sp>
            <p:nvSpPr>
              <p:cNvPr id="159" name="Google Shape;159;p16"/>
              <p:cNvSpPr/>
              <p:nvPr/>
            </p:nvSpPr>
            <p:spPr>
              <a:xfrm>
                <a:off x="711150" y="1595125"/>
                <a:ext cx="7721575" cy="2314550"/>
              </a:xfrm>
              <a:custGeom>
                <a:rect b="b" l="l" r="r" t="t"/>
                <a:pathLst>
                  <a:path extrusionOk="0" h="92582" w="308863">
                    <a:moveTo>
                      <a:pt x="0" y="92445"/>
                    </a:moveTo>
                    <a:lnTo>
                      <a:pt x="24529" y="34740"/>
                    </a:lnTo>
                    <a:lnTo>
                      <a:pt x="73382" y="80857"/>
                    </a:lnTo>
                    <a:lnTo>
                      <a:pt x="97740" y="23146"/>
                    </a:lnTo>
                    <a:lnTo>
                      <a:pt x="122133" y="46302"/>
                    </a:lnTo>
                    <a:lnTo>
                      <a:pt x="146543" y="0"/>
                    </a:lnTo>
                    <a:lnTo>
                      <a:pt x="195411" y="69356"/>
                    </a:lnTo>
                    <a:lnTo>
                      <a:pt x="219734" y="57794"/>
                    </a:lnTo>
                    <a:lnTo>
                      <a:pt x="244161" y="80952"/>
                    </a:lnTo>
                    <a:lnTo>
                      <a:pt x="268621" y="11652"/>
                    </a:lnTo>
                    <a:lnTo>
                      <a:pt x="293020" y="44"/>
                    </a:lnTo>
                    <a:lnTo>
                      <a:pt x="308863" y="92582"/>
                    </a:lnTo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60" name="Google Shape;160;p16"/>
              <p:cNvSpPr/>
              <p:nvPr/>
            </p:nvSpPr>
            <p:spPr>
              <a:xfrm>
                <a:off x="1287538" y="2426363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>
                <a:off x="1897863" y="3003575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6"/>
              <p:cNvSpPr/>
              <p:nvPr/>
            </p:nvSpPr>
            <p:spPr>
              <a:xfrm>
                <a:off x="2508163" y="3580788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3118475" y="2137738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6"/>
              <p:cNvSpPr/>
              <p:nvPr/>
            </p:nvSpPr>
            <p:spPr>
              <a:xfrm>
                <a:off x="3728788" y="2714950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6"/>
              <p:cNvSpPr/>
              <p:nvPr/>
            </p:nvSpPr>
            <p:spPr>
              <a:xfrm>
                <a:off x="4339088" y="1559938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>
                <a:off x="4949400" y="2426363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>
                <a:off x="5559713" y="3292175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6170025" y="3006938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6780338" y="3580775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7390650" y="1849138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>
                <a:off x="8006675" y="1559663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" name="Google Shape;172;p16"/>
            <p:cNvGrpSpPr/>
            <p:nvPr/>
          </p:nvGrpSpPr>
          <p:grpSpPr>
            <a:xfrm>
              <a:off x="-823039" y="2664804"/>
              <a:ext cx="10790078" cy="2519041"/>
              <a:chOff x="710288" y="2137750"/>
              <a:chExt cx="7723197" cy="1803050"/>
            </a:xfrm>
          </p:grpSpPr>
          <p:sp>
            <p:nvSpPr>
              <p:cNvPr id="173" name="Google Shape;173;p16"/>
              <p:cNvSpPr/>
              <p:nvPr/>
            </p:nvSpPr>
            <p:spPr>
              <a:xfrm>
                <a:off x="710288" y="2172905"/>
                <a:ext cx="7723197" cy="1739465"/>
              </a:xfrm>
              <a:custGeom>
                <a:rect b="b" l="l" r="r" t="t"/>
                <a:pathLst>
                  <a:path extrusionOk="0" h="48295" w="214429">
                    <a:moveTo>
                      <a:pt x="0" y="48101"/>
                    </a:moveTo>
                    <a:lnTo>
                      <a:pt x="17026" y="32099"/>
                    </a:lnTo>
                    <a:lnTo>
                      <a:pt x="33957" y="40100"/>
                    </a:lnTo>
                    <a:lnTo>
                      <a:pt x="50912" y="8072"/>
                    </a:lnTo>
                    <a:lnTo>
                      <a:pt x="67890" y="48077"/>
                    </a:lnTo>
                    <a:lnTo>
                      <a:pt x="84797" y="24003"/>
                    </a:lnTo>
                    <a:lnTo>
                      <a:pt x="101751" y="32099"/>
                    </a:lnTo>
                    <a:lnTo>
                      <a:pt x="118658" y="24122"/>
                    </a:lnTo>
                    <a:lnTo>
                      <a:pt x="135613" y="8025"/>
                    </a:lnTo>
                    <a:lnTo>
                      <a:pt x="152591" y="0"/>
                    </a:lnTo>
                    <a:lnTo>
                      <a:pt x="169522" y="24098"/>
                    </a:lnTo>
                    <a:lnTo>
                      <a:pt x="186500" y="32194"/>
                    </a:lnTo>
                    <a:lnTo>
                      <a:pt x="203611" y="16042"/>
                    </a:lnTo>
                    <a:lnTo>
                      <a:pt x="214429" y="48295"/>
                    </a:lnTo>
                  </a:path>
                </a:pathLst>
              </a:cu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74" name="Google Shape;174;p16"/>
              <p:cNvSpPr/>
              <p:nvPr/>
            </p:nvSpPr>
            <p:spPr>
              <a:xfrm>
                <a:off x="8000975" y="2718588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6"/>
              <p:cNvSpPr/>
              <p:nvPr/>
            </p:nvSpPr>
            <p:spPr>
              <a:xfrm>
                <a:off x="7390663" y="3292175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>
                <a:off x="6780325" y="3003575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6170038" y="2137750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>
                <a:off x="5559700" y="2426363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4949413" y="3006938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>
                <a:off x="4339088" y="3292175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3728775" y="3003575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>
                <a:off x="3118475" y="3869400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>
                <a:off x="2508163" y="2426363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>
                <a:off x="1897850" y="3580775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6"/>
              <p:cNvSpPr/>
              <p:nvPr/>
            </p:nvSpPr>
            <p:spPr>
              <a:xfrm>
                <a:off x="1287538" y="3292188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Solution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191" name="Google Shape;191;p17"/>
          <p:cNvGrpSpPr/>
          <p:nvPr/>
        </p:nvGrpSpPr>
        <p:grpSpPr>
          <a:xfrm rot="669551">
            <a:off x="-2573805" y="4114821"/>
            <a:ext cx="9002024" cy="1738625"/>
            <a:chOff x="-2881122" y="2664804"/>
            <a:chExt cx="12848160" cy="4366906"/>
          </a:xfrm>
        </p:grpSpPr>
        <p:grpSp>
          <p:nvGrpSpPr>
            <p:cNvPr id="192" name="Google Shape;192;p17"/>
            <p:cNvGrpSpPr/>
            <p:nvPr/>
          </p:nvGrpSpPr>
          <p:grpSpPr>
            <a:xfrm>
              <a:off x="-2881122" y="3748507"/>
              <a:ext cx="10787812" cy="3283202"/>
              <a:chOff x="711150" y="1559663"/>
              <a:chExt cx="7721575" cy="2350013"/>
            </a:xfrm>
          </p:grpSpPr>
          <p:sp>
            <p:nvSpPr>
              <p:cNvPr id="193" name="Google Shape;193;p17"/>
              <p:cNvSpPr/>
              <p:nvPr/>
            </p:nvSpPr>
            <p:spPr>
              <a:xfrm>
                <a:off x="711150" y="1595125"/>
                <a:ext cx="7721575" cy="2314550"/>
              </a:xfrm>
              <a:custGeom>
                <a:rect b="b" l="l" r="r" t="t"/>
                <a:pathLst>
                  <a:path extrusionOk="0" h="92582" w="308863">
                    <a:moveTo>
                      <a:pt x="0" y="92445"/>
                    </a:moveTo>
                    <a:lnTo>
                      <a:pt x="24529" y="34740"/>
                    </a:lnTo>
                    <a:lnTo>
                      <a:pt x="73382" y="80857"/>
                    </a:lnTo>
                    <a:lnTo>
                      <a:pt x="97740" y="23146"/>
                    </a:lnTo>
                    <a:lnTo>
                      <a:pt x="122133" y="46302"/>
                    </a:lnTo>
                    <a:lnTo>
                      <a:pt x="146543" y="0"/>
                    </a:lnTo>
                    <a:lnTo>
                      <a:pt x="195411" y="69356"/>
                    </a:lnTo>
                    <a:lnTo>
                      <a:pt x="219734" y="57794"/>
                    </a:lnTo>
                    <a:lnTo>
                      <a:pt x="244161" y="80952"/>
                    </a:lnTo>
                    <a:lnTo>
                      <a:pt x="268621" y="11652"/>
                    </a:lnTo>
                    <a:lnTo>
                      <a:pt x="293020" y="44"/>
                    </a:lnTo>
                    <a:lnTo>
                      <a:pt x="308863" y="92582"/>
                    </a:lnTo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94" name="Google Shape;194;p17"/>
              <p:cNvSpPr/>
              <p:nvPr/>
            </p:nvSpPr>
            <p:spPr>
              <a:xfrm>
                <a:off x="1287538" y="2426363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7"/>
              <p:cNvSpPr/>
              <p:nvPr/>
            </p:nvSpPr>
            <p:spPr>
              <a:xfrm>
                <a:off x="1897863" y="3003575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7"/>
              <p:cNvSpPr/>
              <p:nvPr/>
            </p:nvSpPr>
            <p:spPr>
              <a:xfrm>
                <a:off x="2508163" y="3580788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7"/>
              <p:cNvSpPr/>
              <p:nvPr/>
            </p:nvSpPr>
            <p:spPr>
              <a:xfrm>
                <a:off x="3118475" y="2137738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7"/>
              <p:cNvSpPr/>
              <p:nvPr/>
            </p:nvSpPr>
            <p:spPr>
              <a:xfrm>
                <a:off x="3728788" y="2714950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7"/>
              <p:cNvSpPr/>
              <p:nvPr/>
            </p:nvSpPr>
            <p:spPr>
              <a:xfrm>
                <a:off x="4339088" y="1559938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7"/>
              <p:cNvSpPr/>
              <p:nvPr/>
            </p:nvSpPr>
            <p:spPr>
              <a:xfrm>
                <a:off x="4949400" y="2426363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7"/>
              <p:cNvSpPr/>
              <p:nvPr/>
            </p:nvSpPr>
            <p:spPr>
              <a:xfrm>
                <a:off x="5559713" y="3292175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7"/>
              <p:cNvSpPr/>
              <p:nvPr/>
            </p:nvSpPr>
            <p:spPr>
              <a:xfrm>
                <a:off x="6170025" y="3006938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7"/>
              <p:cNvSpPr/>
              <p:nvPr/>
            </p:nvSpPr>
            <p:spPr>
              <a:xfrm>
                <a:off x="6780338" y="3580775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7"/>
              <p:cNvSpPr/>
              <p:nvPr/>
            </p:nvSpPr>
            <p:spPr>
              <a:xfrm>
                <a:off x="7390650" y="1849138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7"/>
              <p:cNvSpPr/>
              <p:nvPr/>
            </p:nvSpPr>
            <p:spPr>
              <a:xfrm>
                <a:off x="8006675" y="1559663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" name="Google Shape;206;p17"/>
            <p:cNvGrpSpPr/>
            <p:nvPr/>
          </p:nvGrpSpPr>
          <p:grpSpPr>
            <a:xfrm>
              <a:off x="-823039" y="2664804"/>
              <a:ext cx="10790078" cy="2519041"/>
              <a:chOff x="710288" y="2137750"/>
              <a:chExt cx="7723197" cy="1803050"/>
            </a:xfrm>
          </p:grpSpPr>
          <p:sp>
            <p:nvSpPr>
              <p:cNvPr id="207" name="Google Shape;207;p17"/>
              <p:cNvSpPr/>
              <p:nvPr/>
            </p:nvSpPr>
            <p:spPr>
              <a:xfrm>
                <a:off x="710288" y="2172905"/>
                <a:ext cx="7723197" cy="1739465"/>
              </a:xfrm>
              <a:custGeom>
                <a:rect b="b" l="l" r="r" t="t"/>
                <a:pathLst>
                  <a:path extrusionOk="0" h="48295" w="214429">
                    <a:moveTo>
                      <a:pt x="0" y="48101"/>
                    </a:moveTo>
                    <a:lnTo>
                      <a:pt x="17026" y="32099"/>
                    </a:lnTo>
                    <a:lnTo>
                      <a:pt x="33957" y="40100"/>
                    </a:lnTo>
                    <a:lnTo>
                      <a:pt x="50912" y="8072"/>
                    </a:lnTo>
                    <a:lnTo>
                      <a:pt x="67890" y="48077"/>
                    </a:lnTo>
                    <a:lnTo>
                      <a:pt x="84797" y="24003"/>
                    </a:lnTo>
                    <a:lnTo>
                      <a:pt x="101751" y="32099"/>
                    </a:lnTo>
                    <a:lnTo>
                      <a:pt x="118658" y="24122"/>
                    </a:lnTo>
                    <a:lnTo>
                      <a:pt x="135613" y="8025"/>
                    </a:lnTo>
                    <a:lnTo>
                      <a:pt x="152591" y="0"/>
                    </a:lnTo>
                    <a:lnTo>
                      <a:pt x="169522" y="24098"/>
                    </a:lnTo>
                    <a:lnTo>
                      <a:pt x="186500" y="32194"/>
                    </a:lnTo>
                    <a:lnTo>
                      <a:pt x="203611" y="16042"/>
                    </a:lnTo>
                    <a:lnTo>
                      <a:pt x="214429" y="48295"/>
                    </a:lnTo>
                  </a:path>
                </a:pathLst>
              </a:cu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08" name="Google Shape;208;p17"/>
              <p:cNvSpPr/>
              <p:nvPr/>
            </p:nvSpPr>
            <p:spPr>
              <a:xfrm>
                <a:off x="8000975" y="2718588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7"/>
              <p:cNvSpPr/>
              <p:nvPr/>
            </p:nvSpPr>
            <p:spPr>
              <a:xfrm>
                <a:off x="7390663" y="3292175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7"/>
              <p:cNvSpPr/>
              <p:nvPr/>
            </p:nvSpPr>
            <p:spPr>
              <a:xfrm>
                <a:off x="6780325" y="3003575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7"/>
              <p:cNvSpPr/>
              <p:nvPr/>
            </p:nvSpPr>
            <p:spPr>
              <a:xfrm>
                <a:off x="6170038" y="2137750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5559700" y="2426363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7"/>
              <p:cNvSpPr/>
              <p:nvPr/>
            </p:nvSpPr>
            <p:spPr>
              <a:xfrm>
                <a:off x="4949413" y="3006938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>
                <a:off x="4339088" y="3292175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3728775" y="3003575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3118475" y="3869400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7"/>
              <p:cNvSpPr/>
              <p:nvPr/>
            </p:nvSpPr>
            <p:spPr>
              <a:xfrm>
                <a:off x="2508163" y="2426363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>
                <a:off x="1897850" y="3580775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1287538" y="3292188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0" name="Google Shape;220;p17"/>
          <p:cNvSpPr txBox="1"/>
          <p:nvPr/>
        </p:nvSpPr>
        <p:spPr>
          <a:xfrm>
            <a:off x="699275" y="1072950"/>
            <a:ext cx="79569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With the help of advanced Machine Learning Algorithm Called K-Means, we could categorize the outlet stores into 6 groups that would best suit similar freezer types.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For each group we have performed an advanced analytics calculation to find the best suit freezer type for that particular group.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Solution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226" name="Google Shape;226;p18"/>
          <p:cNvGrpSpPr/>
          <p:nvPr/>
        </p:nvGrpSpPr>
        <p:grpSpPr>
          <a:xfrm rot="669551">
            <a:off x="-2573805" y="4114821"/>
            <a:ext cx="9002024" cy="1738625"/>
            <a:chOff x="-2881122" y="2664804"/>
            <a:chExt cx="12848160" cy="4366906"/>
          </a:xfrm>
        </p:grpSpPr>
        <p:grpSp>
          <p:nvGrpSpPr>
            <p:cNvPr id="227" name="Google Shape;227;p18"/>
            <p:cNvGrpSpPr/>
            <p:nvPr/>
          </p:nvGrpSpPr>
          <p:grpSpPr>
            <a:xfrm>
              <a:off x="-2881122" y="3748507"/>
              <a:ext cx="10787812" cy="3283202"/>
              <a:chOff x="711150" y="1559663"/>
              <a:chExt cx="7721575" cy="2350013"/>
            </a:xfrm>
          </p:grpSpPr>
          <p:sp>
            <p:nvSpPr>
              <p:cNvPr id="228" name="Google Shape;228;p18"/>
              <p:cNvSpPr/>
              <p:nvPr/>
            </p:nvSpPr>
            <p:spPr>
              <a:xfrm>
                <a:off x="711150" y="1595125"/>
                <a:ext cx="7721575" cy="2314550"/>
              </a:xfrm>
              <a:custGeom>
                <a:rect b="b" l="l" r="r" t="t"/>
                <a:pathLst>
                  <a:path extrusionOk="0" h="92582" w="308863">
                    <a:moveTo>
                      <a:pt x="0" y="92445"/>
                    </a:moveTo>
                    <a:lnTo>
                      <a:pt x="24529" y="34740"/>
                    </a:lnTo>
                    <a:lnTo>
                      <a:pt x="73382" y="80857"/>
                    </a:lnTo>
                    <a:lnTo>
                      <a:pt x="97740" y="23146"/>
                    </a:lnTo>
                    <a:lnTo>
                      <a:pt x="122133" y="46302"/>
                    </a:lnTo>
                    <a:lnTo>
                      <a:pt x="146543" y="0"/>
                    </a:lnTo>
                    <a:lnTo>
                      <a:pt x="195411" y="69356"/>
                    </a:lnTo>
                    <a:lnTo>
                      <a:pt x="219734" y="57794"/>
                    </a:lnTo>
                    <a:lnTo>
                      <a:pt x="244161" y="80952"/>
                    </a:lnTo>
                    <a:lnTo>
                      <a:pt x="268621" y="11652"/>
                    </a:lnTo>
                    <a:lnTo>
                      <a:pt x="293020" y="44"/>
                    </a:lnTo>
                    <a:lnTo>
                      <a:pt x="308863" y="92582"/>
                    </a:lnTo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29" name="Google Shape;229;p18"/>
              <p:cNvSpPr/>
              <p:nvPr/>
            </p:nvSpPr>
            <p:spPr>
              <a:xfrm>
                <a:off x="1287538" y="2426363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>
                <a:off x="1897863" y="3003575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2508163" y="3580788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8"/>
              <p:cNvSpPr/>
              <p:nvPr/>
            </p:nvSpPr>
            <p:spPr>
              <a:xfrm>
                <a:off x="3118475" y="2137738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8"/>
              <p:cNvSpPr/>
              <p:nvPr/>
            </p:nvSpPr>
            <p:spPr>
              <a:xfrm>
                <a:off x="3728788" y="2714950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4339088" y="1559938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8"/>
              <p:cNvSpPr/>
              <p:nvPr/>
            </p:nvSpPr>
            <p:spPr>
              <a:xfrm>
                <a:off x="4949400" y="2426363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8"/>
              <p:cNvSpPr/>
              <p:nvPr/>
            </p:nvSpPr>
            <p:spPr>
              <a:xfrm>
                <a:off x="5559713" y="3292175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8"/>
              <p:cNvSpPr/>
              <p:nvPr/>
            </p:nvSpPr>
            <p:spPr>
              <a:xfrm>
                <a:off x="6170025" y="3006938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8"/>
              <p:cNvSpPr/>
              <p:nvPr/>
            </p:nvSpPr>
            <p:spPr>
              <a:xfrm>
                <a:off x="6780338" y="3580775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8"/>
              <p:cNvSpPr/>
              <p:nvPr/>
            </p:nvSpPr>
            <p:spPr>
              <a:xfrm>
                <a:off x="7390650" y="1849138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8"/>
              <p:cNvSpPr/>
              <p:nvPr/>
            </p:nvSpPr>
            <p:spPr>
              <a:xfrm>
                <a:off x="8006675" y="1559663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" name="Google Shape;241;p18"/>
            <p:cNvGrpSpPr/>
            <p:nvPr/>
          </p:nvGrpSpPr>
          <p:grpSpPr>
            <a:xfrm>
              <a:off x="-823039" y="2664804"/>
              <a:ext cx="10790078" cy="2519041"/>
              <a:chOff x="710288" y="2137750"/>
              <a:chExt cx="7723197" cy="1803050"/>
            </a:xfrm>
          </p:grpSpPr>
          <p:sp>
            <p:nvSpPr>
              <p:cNvPr id="242" name="Google Shape;242;p18"/>
              <p:cNvSpPr/>
              <p:nvPr/>
            </p:nvSpPr>
            <p:spPr>
              <a:xfrm>
                <a:off x="710288" y="2172905"/>
                <a:ext cx="7723197" cy="1739465"/>
              </a:xfrm>
              <a:custGeom>
                <a:rect b="b" l="l" r="r" t="t"/>
                <a:pathLst>
                  <a:path extrusionOk="0" h="48295" w="214429">
                    <a:moveTo>
                      <a:pt x="0" y="48101"/>
                    </a:moveTo>
                    <a:lnTo>
                      <a:pt x="17026" y="32099"/>
                    </a:lnTo>
                    <a:lnTo>
                      <a:pt x="33957" y="40100"/>
                    </a:lnTo>
                    <a:lnTo>
                      <a:pt x="50912" y="8072"/>
                    </a:lnTo>
                    <a:lnTo>
                      <a:pt x="67890" y="48077"/>
                    </a:lnTo>
                    <a:lnTo>
                      <a:pt x="84797" y="24003"/>
                    </a:lnTo>
                    <a:lnTo>
                      <a:pt x="101751" y="32099"/>
                    </a:lnTo>
                    <a:lnTo>
                      <a:pt x="118658" y="24122"/>
                    </a:lnTo>
                    <a:lnTo>
                      <a:pt x="135613" y="8025"/>
                    </a:lnTo>
                    <a:lnTo>
                      <a:pt x="152591" y="0"/>
                    </a:lnTo>
                    <a:lnTo>
                      <a:pt x="169522" y="24098"/>
                    </a:lnTo>
                    <a:lnTo>
                      <a:pt x="186500" y="32194"/>
                    </a:lnTo>
                    <a:lnTo>
                      <a:pt x="203611" y="16042"/>
                    </a:lnTo>
                    <a:lnTo>
                      <a:pt x="214429" y="48295"/>
                    </a:lnTo>
                  </a:path>
                </a:pathLst>
              </a:cu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43" name="Google Shape;243;p18"/>
              <p:cNvSpPr/>
              <p:nvPr/>
            </p:nvSpPr>
            <p:spPr>
              <a:xfrm>
                <a:off x="8000975" y="2718588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8"/>
              <p:cNvSpPr/>
              <p:nvPr/>
            </p:nvSpPr>
            <p:spPr>
              <a:xfrm>
                <a:off x="7390663" y="3292175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8"/>
              <p:cNvSpPr/>
              <p:nvPr/>
            </p:nvSpPr>
            <p:spPr>
              <a:xfrm>
                <a:off x="6780325" y="3003575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8"/>
              <p:cNvSpPr/>
              <p:nvPr/>
            </p:nvSpPr>
            <p:spPr>
              <a:xfrm>
                <a:off x="6170038" y="2137750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8"/>
              <p:cNvSpPr/>
              <p:nvPr/>
            </p:nvSpPr>
            <p:spPr>
              <a:xfrm>
                <a:off x="5559700" y="2426363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8"/>
              <p:cNvSpPr/>
              <p:nvPr/>
            </p:nvSpPr>
            <p:spPr>
              <a:xfrm>
                <a:off x="4949413" y="3006938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8"/>
              <p:cNvSpPr/>
              <p:nvPr/>
            </p:nvSpPr>
            <p:spPr>
              <a:xfrm>
                <a:off x="4339088" y="3292175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8"/>
              <p:cNvSpPr/>
              <p:nvPr/>
            </p:nvSpPr>
            <p:spPr>
              <a:xfrm>
                <a:off x="3728775" y="3003575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8"/>
              <p:cNvSpPr/>
              <p:nvPr/>
            </p:nvSpPr>
            <p:spPr>
              <a:xfrm>
                <a:off x="3118475" y="3869400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>
                <a:off x="2508163" y="2426363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8"/>
              <p:cNvSpPr/>
              <p:nvPr/>
            </p:nvSpPr>
            <p:spPr>
              <a:xfrm>
                <a:off x="1897850" y="3580775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8"/>
              <p:cNvSpPr/>
              <p:nvPr/>
            </p:nvSpPr>
            <p:spPr>
              <a:xfrm>
                <a:off x="1287538" y="3292188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55" name="Google Shape;25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401" y="896625"/>
            <a:ext cx="2990376" cy="22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550" y="1191199"/>
            <a:ext cx="1883850" cy="183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0525" y="1063063"/>
            <a:ext cx="2568050" cy="189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5363" y="3375525"/>
            <a:ext cx="412432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Solution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264" name="Google Shape;264;p19"/>
          <p:cNvGrpSpPr/>
          <p:nvPr/>
        </p:nvGrpSpPr>
        <p:grpSpPr>
          <a:xfrm rot="669551">
            <a:off x="-2573805" y="4114821"/>
            <a:ext cx="9002024" cy="1738625"/>
            <a:chOff x="-2881122" y="2664804"/>
            <a:chExt cx="12848160" cy="4366906"/>
          </a:xfrm>
        </p:grpSpPr>
        <p:grpSp>
          <p:nvGrpSpPr>
            <p:cNvPr id="265" name="Google Shape;265;p19"/>
            <p:cNvGrpSpPr/>
            <p:nvPr/>
          </p:nvGrpSpPr>
          <p:grpSpPr>
            <a:xfrm>
              <a:off x="-2881122" y="3748507"/>
              <a:ext cx="10787812" cy="3283202"/>
              <a:chOff x="711150" y="1559663"/>
              <a:chExt cx="7721575" cy="2350013"/>
            </a:xfrm>
          </p:grpSpPr>
          <p:sp>
            <p:nvSpPr>
              <p:cNvPr id="266" name="Google Shape;266;p19"/>
              <p:cNvSpPr/>
              <p:nvPr/>
            </p:nvSpPr>
            <p:spPr>
              <a:xfrm>
                <a:off x="711150" y="1595125"/>
                <a:ext cx="7721575" cy="2314550"/>
              </a:xfrm>
              <a:custGeom>
                <a:rect b="b" l="l" r="r" t="t"/>
                <a:pathLst>
                  <a:path extrusionOk="0" h="92582" w="308863">
                    <a:moveTo>
                      <a:pt x="0" y="92445"/>
                    </a:moveTo>
                    <a:lnTo>
                      <a:pt x="24529" y="34740"/>
                    </a:lnTo>
                    <a:lnTo>
                      <a:pt x="73382" y="80857"/>
                    </a:lnTo>
                    <a:lnTo>
                      <a:pt x="97740" y="23146"/>
                    </a:lnTo>
                    <a:lnTo>
                      <a:pt x="122133" y="46302"/>
                    </a:lnTo>
                    <a:lnTo>
                      <a:pt x="146543" y="0"/>
                    </a:lnTo>
                    <a:lnTo>
                      <a:pt x="195411" y="69356"/>
                    </a:lnTo>
                    <a:lnTo>
                      <a:pt x="219734" y="57794"/>
                    </a:lnTo>
                    <a:lnTo>
                      <a:pt x="244161" y="80952"/>
                    </a:lnTo>
                    <a:lnTo>
                      <a:pt x="268621" y="11652"/>
                    </a:lnTo>
                    <a:lnTo>
                      <a:pt x="293020" y="44"/>
                    </a:lnTo>
                    <a:lnTo>
                      <a:pt x="308863" y="92582"/>
                    </a:lnTo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67" name="Google Shape;267;p19"/>
              <p:cNvSpPr/>
              <p:nvPr/>
            </p:nvSpPr>
            <p:spPr>
              <a:xfrm>
                <a:off x="1287538" y="2426363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1897863" y="3003575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2508163" y="3580788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3118475" y="2137738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3728788" y="2714950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4339088" y="1559938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4949400" y="2426363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5559713" y="3292175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6170025" y="3006938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6780338" y="3580775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7390650" y="1849138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8006675" y="1559663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19"/>
            <p:cNvGrpSpPr/>
            <p:nvPr/>
          </p:nvGrpSpPr>
          <p:grpSpPr>
            <a:xfrm>
              <a:off x="-823039" y="2664804"/>
              <a:ext cx="10790078" cy="2519041"/>
              <a:chOff x="710288" y="2137750"/>
              <a:chExt cx="7723197" cy="1803050"/>
            </a:xfrm>
          </p:grpSpPr>
          <p:sp>
            <p:nvSpPr>
              <p:cNvPr id="280" name="Google Shape;280;p19"/>
              <p:cNvSpPr/>
              <p:nvPr/>
            </p:nvSpPr>
            <p:spPr>
              <a:xfrm>
                <a:off x="710288" y="2172905"/>
                <a:ext cx="7723197" cy="1739465"/>
              </a:xfrm>
              <a:custGeom>
                <a:rect b="b" l="l" r="r" t="t"/>
                <a:pathLst>
                  <a:path extrusionOk="0" h="48295" w="214429">
                    <a:moveTo>
                      <a:pt x="0" y="48101"/>
                    </a:moveTo>
                    <a:lnTo>
                      <a:pt x="17026" y="32099"/>
                    </a:lnTo>
                    <a:lnTo>
                      <a:pt x="33957" y="40100"/>
                    </a:lnTo>
                    <a:lnTo>
                      <a:pt x="50912" y="8072"/>
                    </a:lnTo>
                    <a:lnTo>
                      <a:pt x="67890" y="48077"/>
                    </a:lnTo>
                    <a:lnTo>
                      <a:pt x="84797" y="24003"/>
                    </a:lnTo>
                    <a:lnTo>
                      <a:pt x="101751" y="32099"/>
                    </a:lnTo>
                    <a:lnTo>
                      <a:pt x="118658" y="24122"/>
                    </a:lnTo>
                    <a:lnTo>
                      <a:pt x="135613" y="8025"/>
                    </a:lnTo>
                    <a:lnTo>
                      <a:pt x="152591" y="0"/>
                    </a:lnTo>
                    <a:lnTo>
                      <a:pt x="169522" y="24098"/>
                    </a:lnTo>
                    <a:lnTo>
                      <a:pt x="186500" y="32194"/>
                    </a:lnTo>
                    <a:lnTo>
                      <a:pt x="203611" y="16042"/>
                    </a:lnTo>
                    <a:lnTo>
                      <a:pt x="214429" y="48295"/>
                    </a:lnTo>
                  </a:path>
                </a:pathLst>
              </a:cu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81" name="Google Shape;281;p19"/>
              <p:cNvSpPr/>
              <p:nvPr/>
            </p:nvSpPr>
            <p:spPr>
              <a:xfrm>
                <a:off x="8000975" y="2718588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390663" y="3292175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6780325" y="3003575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6170038" y="2137750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5559700" y="2426363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4949413" y="3006938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4339088" y="3292175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3728775" y="3003575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3118475" y="3869400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2508163" y="2426363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1897850" y="3580775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1287538" y="3292188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3" name="Google Shape;293;p19"/>
          <p:cNvSpPr txBox="1"/>
          <p:nvPr/>
        </p:nvSpPr>
        <p:spPr>
          <a:xfrm>
            <a:off x="699275" y="1072950"/>
            <a:ext cx="79569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In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the best categorization o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utlets with higher sales and volumes always use high-capacity freezers like IceTech while other stores use more balanced freezers like IceBlast. These values were optimized for total weekly income and volume sold.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"/>
          <p:cNvSpPr txBox="1"/>
          <p:nvPr>
            <p:ph type="title"/>
          </p:nvPr>
        </p:nvSpPr>
        <p:spPr>
          <a:xfrm>
            <a:off x="851850" y="415425"/>
            <a:ext cx="7440300" cy="36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/>
              <a:t>Optimize product assortment within the allocated freezer type.</a:t>
            </a:r>
            <a:endParaRPr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-1765072" y="2664807"/>
            <a:ext cx="10787812" cy="3283202"/>
            <a:chOff x="711150" y="1559663"/>
            <a:chExt cx="7721575" cy="2350013"/>
          </a:xfrm>
        </p:grpSpPr>
        <p:sp>
          <p:nvSpPr>
            <p:cNvPr id="300" name="Google Shape;300;p20"/>
            <p:cNvSpPr/>
            <p:nvPr/>
          </p:nvSpPr>
          <p:spPr>
            <a:xfrm>
              <a:off x="711150" y="1595125"/>
              <a:ext cx="7721575" cy="2314550"/>
            </a:xfrm>
            <a:custGeom>
              <a:rect b="b" l="l" r="r" t="t"/>
              <a:pathLst>
                <a:path extrusionOk="0" h="92582" w="308863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1" name="Google Shape;301;p20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20"/>
          <p:cNvGrpSpPr/>
          <p:nvPr/>
        </p:nvGrpSpPr>
        <p:grpSpPr>
          <a:xfrm>
            <a:off x="-823039" y="2664804"/>
            <a:ext cx="10790078" cy="2519041"/>
            <a:chOff x="710288" y="2137750"/>
            <a:chExt cx="7723197" cy="1803050"/>
          </a:xfrm>
        </p:grpSpPr>
        <p:sp>
          <p:nvSpPr>
            <p:cNvPr id="314" name="Google Shape;314;p20"/>
            <p:cNvSpPr/>
            <p:nvPr/>
          </p:nvSpPr>
          <p:spPr>
            <a:xfrm>
              <a:off x="710288" y="2172905"/>
              <a:ext cx="7723197" cy="1739465"/>
            </a:xfrm>
            <a:custGeom>
              <a:rect b="b" l="l" r="r" t="t"/>
              <a:pathLst>
                <a:path extrusionOk="0" h="48295" w="214429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15" name="Google Shape;315;p20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2" name="Google Shape;332;p21"/>
          <p:cNvSpPr txBox="1"/>
          <p:nvPr/>
        </p:nvSpPr>
        <p:spPr>
          <a:xfrm>
            <a:off x="699275" y="1072950"/>
            <a:ext cx="79569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Company XYZ have wide range of products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They want to optimize their freezer assortment and volume allocation for each product to further maximize their total margin from each store.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The Company XYZ wants optimize their product offerings while maintaining a diversified selection and avoiding stock shortages and guaranteeing that they can fulfill orders in a timely and efficient manner.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3" name="Google Shape;333;p21"/>
          <p:cNvGrpSpPr/>
          <p:nvPr/>
        </p:nvGrpSpPr>
        <p:grpSpPr>
          <a:xfrm rot="669551">
            <a:off x="-2573805" y="4114821"/>
            <a:ext cx="9002024" cy="1738625"/>
            <a:chOff x="-2881122" y="2664804"/>
            <a:chExt cx="12848160" cy="4366906"/>
          </a:xfrm>
        </p:grpSpPr>
        <p:grpSp>
          <p:nvGrpSpPr>
            <p:cNvPr id="334" name="Google Shape;334;p21"/>
            <p:cNvGrpSpPr/>
            <p:nvPr/>
          </p:nvGrpSpPr>
          <p:grpSpPr>
            <a:xfrm>
              <a:off x="-2881122" y="3748507"/>
              <a:ext cx="10787812" cy="3283202"/>
              <a:chOff x="711150" y="1559663"/>
              <a:chExt cx="7721575" cy="2350013"/>
            </a:xfrm>
          </p:grpSpPr>
          <p:sp>
            <p:nvSpPr>
              <p:cNvPr id="335" name="Google Shape;335;p21"/>
              <p:cNvSpPr/>
              <p:nvPr/>
            </p:nvSpPr>
            <p:spPr>
              <a:xfrm>
                <a:off x="711150" y="1595125"/>
                <a:ext cx="7721575" cy="2314550"/>
              </a:xfrm>
              <a:custGeom>
                <a:rect b="b" l="l" r="r" t="t"/>
                <a:pathLst>
                  <a:path extrusionOk="0" h="92582" w="308863">
                    <a:moveTo>
                      <a:pt x="0" y="92445"/>
                    </a:moveTo>
                    <a:lnTo>
                      <a:pt x="24529" y="34740"/>
                    </a:lnTo>
                    <a:lnTo>
                      <a:pt x="73382" y="80857"/>
                    </a:lnTo>
                    <a:lnTo>
                      <a:pt x="97740" y="23146"/>
                    </a:lnTo>
                    <a:lnTo>
                      <a:pt x="122133" y="46302"/>
                    </a:lnTo>
                    <a:lnTo>
                      <a:pt x="146543" y="0"/>
                    </a:lnTo>
                    <a:lnTo>
                      <a:pt x="195411" y="69356"/>
                    </a:lnTo>
                    <a:lnTo>
                      <a:pt x="219734" y="57794"/>
                    </a:lnTo>
                    <a:lnTo>
                      <a:pt x="244161" y="80952"/>
                    </a:lnTo>
                    <a:lnTo>
                      <a:pt x="268621" y="11652"/>
                    </a:lnTo>
                    <a:lnTo>
                      <a:pt x="293020" y="44"/>
                    </a:lnTo>
                    <a:lnTo>
                      <a:pt x="308863" y="92582"/>
                    </a:lnTo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36" name="Google Shape;336;p21"/>
              <p:cNvSpPr/>
              <p:nvPr/>
            </p:nvSpPr>
            <p:spPr>
              <a:xfrm>
                <a:off x="1287538" y="2426363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1"/>
              <p:cNvSpPr/>
              <p:nvPr/>
            </p:nvSpPr>
            <p:spPr>
              <a:xfrm>
                <a:off x="1897863" y="3003575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1"/>
              <p:cNvSpPr/>
              <p:nvPr/>
            </p:nvSpPr>
            <p:spPr>
              <a:xfrm>
                <a:off x="2508163" y="3580788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1"/>
              <p:cNvSpPr/>
              <p:nvPr/>
            </p:nvSpPr>
            <p:spPr>
              <a:xfrm>
                <a:off x="3118475" y="2137738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1"/>
              <p:cNvSpPr/>
              <p:nvPr/>
            </p:nvSpPr>
            <p:spPr>
              <a:xfrm>
                <a:off x="3728788" y="2714950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1"/>
              <p:cNvSpPr/>
              <p:nvPr/>
            </p:nvSpPr>
            <p:spPr>
              <a:xfrm>
                <a:off x="4339088" y="1559938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1"/>
              <p:cNvSpPr/>
              <p:nvPr/>
            </p:nvSpPr>
            <p:spPr>
              <a:xfrm>
                <a:off x="4949400" y="2426363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1"/>
              <p:cNvSpPr/>
              <p:nvPr/>
            </p:nvSpPr>
            <p:spPr>
              <a:xfrm>
                <a:off x="5559713" y="3292175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1"/>
              <p:cNvSpPr/>
              <p:nvPr/>
            </p:nvSpPr>
            <p:spPr>
              <a:xfrm>
                <a:off x="6170025" y="3006938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1"/>
              <p:cNvSpPr/>
              <p:nvPr/>
            </p:nvSpPr>
            <p:spPr>
              <a:xfrm>
                <a:off x="6780338" y="3580775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1"/>
              <p:cNvSpPr/>
              <p:nvPr/>
            </p:nvSpPr>
            <p:spPr>
              <a:xfrm>
                <a:off x="7390650" y="1849138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1"/>
              <p:cNvSpPr/>
              <p:nvPr/>
            </p:nvSpPr>
            <p:spPr>
              <a:xfrm>
                <a:off x="8006675" y="1559663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8" name="Google Shape;348;p21"/>
            <p:cNvGrpSpPr/>
            <p:nvPr/>
          </p:nvGrpSpPr>
          <p:grpSpPr>
            <a:xfrm>
              <a:off x="-823039" y="2664804"/>
              <a:ext cx="10790078" cy="2519041"/>
              <a:chOff x="710288" y="2137750"/>
              <a:chExt cx="7723197" cy="1803050"/>
            </a:xfrm>
          </p:grpSpPr>
          <p:sp>
            <p:nvSpPr>
              <p:cNvPr id="349" name="Google Shape;349;p21"/>
              <p:cNvSpPr/>
              <p:nvPr/>
            </p:nvSpPr>
            <p:spPr>
              <a:xfrm>
                <a:off x="710288" y="2172905"/>
                <a:ext cx="7723197" cy="1739465"/>
              </a:xfrm>
              <a:custGeom>
                <a:rect b="b" l="l" r="r" t="t"/>
                <a:pathLst>
                  <a:path extrusionOk="0" h="48295" w="214429">
                    <a:moveTo>
                      <a:pt x="0" y="48101"/>
                    </a:moveTo>
                    <a:lnTo>
                      <a:pt x="17026" y="32099"/>
                    </a:lnTo>
                    <a:lnTo>
                      <a:pt x="33957" y="40100"/>
                    </a:lnTo>
                    <a:lnTo>
                      <a:pt x="50912" y="8072"/>
                    </a:lnTo>
                    <a:lnTo>
                      <a:pt x="67890" y="48077"/>
                    </a:lnTo>
                    <a:lnTo>
                      <a:pt x="84797" y="24003"/>
                    </a:lnTo>
                    <a:lnTo>
                      <a:pt x="101751" y="32099"/>
                    </a:lnTo>
                    <a:lnTo>
                      <a:pt x="118658" y="24122"/>
                    </a:lnTo>
                    <a:lnTo>
                      <a:pt x="135613" y="8025"/>
                    </a:lnTo>
                    <a:lnTo>
                      <a:pt x="152591" y="0"/>
                    </a:lnTo>
                    <a:lnTo>
                      <a:pt x="169522" y="24098"/>
                    </a:lnTo>
                    <a:lnTo>
                      <a:pt x="186500" y="32194"/>
                    </a:lnTo>
                    <a:lnTo>
                      <a:pt x="203611" y="16042"/>
                    </a:lnTo>
                    <a:lnTo>
                      <a:pt x="214429" y="48295"/>
                    </a:lnTo>
                  </a:path>
                </a:pathLst>
              </a:cu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50" name="Google Shape;350;p21"/>
              <p:cNvSpPr/>
              <p:nvPr/>
            </p:nvSpPr>
            <p:spPr>
              <a:xfrm>
                <a:off x="8000975" y="2718588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1"/>
              <p:cNvSpPr/>
              <p:nvPr/>
            </p:nvSpPr>
            <p:spPr>
              <a:xfrm>
                <a:off x="7390663" y="3292175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1"/>
              <p:cNvSpPr/>
              <p:nvPr/>
            </p:nvSpPr>
            <p:spPr>
              <a:xfrm>
                <a:off x="6780325" y="3003575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1"/>
              <p:cNvSpPr/>
              <p:nvPr/>
            </p:nvSpPr>
            <p:spPr>
              <a:xfrm>
                <a:off x="6170038" y="2137750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1"/>
              <p:cNvSpPr/>
              <p:nvPr/>
            </p:nvSpPr>
            <p:spPr>
              <a:xfrm>
                <a:off x="5559700" y="2426363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1"/>
              <p:cNvSpPr/>
              <p:nvPr/>
            </p:nvSpPr>
            <p:spPr>
              <a:xfrm>
                <a:off x="4949413" y="3006938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1"/>
              <p:cNvSpPr/>
              <p:nvPr/>
            </p:nvSpPr>
            <p:spPr>
              <a:xfrm>
                <a:off x="4339088" y="3292175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1"/>
              <p:cNvSpPr/>
              <p:nvPr/>
            </p:nvSpPr>
            <p:spPr>
              <a:xfrm>
                <a:off x="3728775" y="3003575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1"/>
              <p:cNvSpPr/>
              <p:nvPr/>
            </p:nvSpPr>
            <p:spPr>
              <a:xfrm>
                <a:off x="3118475" y="3869400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1"/>
              <p:cNvSpPr/>
              <p:nvPr/>
            </p:nvSpPr>
            <p:spPr>
              <a:xfrm>
                <a:off x="2508163" y="2426363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1"/>
              <p:cNvSpPr/>
              <p:nvPr/>
            </p:nvSpPr>
            <p:spPr>
              <a:xfrm>
                <a:off x="1897850" y="3580775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1"/>
              <p:cNvSpPr/>
              <p:nvPr/>
            </p:nvSpPr>
            <p:spPr>
              <a:xfrm>
                <a:off x="1287538" y="3292188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