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3" y="3050054"/>
            <a:ext cx="7048501" cy="2677656"/>
          </a:xfrm>
          <a:prstGeom prst="rect">
            <a:avLst/>
          </a:prstGeom>
          <a:noFill/>
        </p:spPr>
        <p:txBody>
          <a:bodyPr wrap="square" rtlCol="0">
            <a:spAutoFit/>
          </a:bodyPr>
          <a:lstStyle/>
          <a:p>
            <a:r>
              <a:rPr lang="en-US" sz="2400" dirty="0"/>
              <a:t>STUDENT NAME: D.THENMOZHI </a:t>
            </a:r>
          </a:p>
          <a:p>
            <a:r>
              <a:rPr lang="en-US" sz="2400" dirty="0"/>
              <a:t>REGISTER NO: 312203937 (C4A7B4FADB4A9ED82C341CCBEC4EF388 )</a:t>
            </a:r>
          </a:p>
          <a:p>
            <a:r>
              <a:rPr lang="en-US" sz="2400" dirty="0"/>
              <a:t>DEPARTMENT: COMMERCE</a:t>
            </a:r>
          </a:p>
          <a:p>
            <a:r>
              <a:rPr lang="en-US" sz="2400" dirty="0"/>
              <a:t>COLLEGE : ANNAI THERASA ARTS AND SCIENCE COLLECTION,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8165"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6191E691-8039-B3DB-A605-5160E12B0213}"/>
              </a:ext>
            </a:extLst>
          </p:cNvPr>
          <p:cNvSpPr txBox="1"/>
          <p:nvPr/>
        </p:nvSpPr>
        <p:spPr>
          <a:xfrm rot="10800000" flipV="1">
            <a:off x="3789639" y="2577227"/>
            <a:ext cx="4032768" cy="2585323"/>
          </a:xfrm>
          <a:prstGeom prst="rect">
            <a:avLst/>
          </a:prstGeom>
          <a:noFill/>
        </p:spPr>
        <p:txBody>
          <a:bodyPr wrap="square">
            <a:spAutoFit/>
          </a:bodyPr>
          <a:lstStyle/>
          <a:p>
            <a:pPr marL="285750" indent="-285750">
              <a:buFont typeface="Arial" panose="020B0604020202020204" pitchFamily="34" charset="0"/>
              <a:buChar char="•"/>
            </a:pPr>
            <a:r>
              <a:rPr lang="en-US" b="1" dirty="0"/>
              <a:t>Condition Formatting = Missing </a:t>
            </a:r>
          </a:p>
          <a:p>
            <a:endParaRPr lang="en-US" b="1" dirty="0"/>
          </a:p>
          <a:p>
            <a:pPr marL="285750" indent="-285750">
              <a:buFont typeface="Arial" panose="020B0604020202020204" pitchFamily="34" charset="0"/>
              <a:buChar char="•"/>
            </a:pPr>
            <a:r>
              <a:rPr lang="en-US" b="1" dirty="0"/>
              <a:t>Filter = Remove </a:t>
            </a:r>
          </a:p>
          <a:p>
            <a:endParaRPr lang="en-US" b="1" dirty="0"/>
          </a:p>
          <a:p>
            <a:pPr marL="285750" indent="-285750">
              <a:buFont typeface="Arial" panose="020B0604020202020204" pitchFamily="34" charset="0"/>
              <a:buChar char="•"/>
            </a:pPr>
            <a:r>
              <a:rPr lang="en-US" b="1" dirty="0"/>
              <a:t>Formulae = Performance </a:t>
            </a:r>
          </a:p>
          <a:p>
            <a:endParaRPr lang="en-US" b="1" dirty="0"/>
          </a:p>
          <a:p>
            <a:pPr marL="285750" indent="-285750">
              <a:buFont typeface="Arial" panose="020B0604020202020204" pitchFamily="34" charset="0"/>
              <a:buChar char="•"/>
            </a:pPr>
            <a:r>
              <a:rPr lang="en-US" b="1" dirty="0"/>
              <a:t>Pivot = Summary</a:t>
            </a:r>
          </a:p>
          <a:p>
            <a:endParaRPr lang="en-US" b="1" dirty="0"/>
          </a:p>
          <a:p>
            <a:pPr marL="285750" indent="-285750">
              <a:buFont typeface="Arial" panose="020B0604020202020204" pitchFamily="34" charset="0"/>
              <a:buChar char="•"/>
            </a:pPr>
            <a:r>
              <a:rPr lang="en-US" b="1" dirty="0"/>
              <a:t> Graph =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2F8BACE-E65E-3B67-A412-AF058B4E0E84}"/>
              </a:ext>
            </a:extLst>
          </p:cNvPr>
          <p:cNvSpPr txBox="1"/>
          <p:nvPr/>
        </p:nvSpPr>
        <p:spPr>
          <a:xfrm>
            <a:off x="1375172" y="1604397"/>
            <a:ext cx="6107906" cy="3970318"/>
          </a:xfrm>
          <a:prstGeom prst="rect">
            <a:avLst/>
          </a:prstGeom>
          <a:noFill/>
        </p:spPr>
        <p:txBody>
          <a:bodyPr wrap="square">
            <a:spAutoFit/>
          </a:bodyPr>
          <a:lstStyle/>
          <a:p>
            <a:r>
              <a:rPr lang="en-US"/>
              <a:t>       </a:t>
            </a:r>
            <a:r>
              <a:rPr lang="en-US" dirty="0"/>
              <a:t>This dataset contains employee performance data for a period of 12 months, including metrics such as:- </a:t>
            </a:r>
          </a:p>
          <a:p>
            <a:pPr marL="742950" lvl="1" indent="-285750">
              <a:buFont typeface="Arial" panose="020B0604020202020204" pitchFamily="34" charset="0"/>
              <a:buChar char="•"/>
            </a:pPr>
            <a:r>
              <a:rPr lang="en-US" dirty="0"/>
              <a:t>Employee ID</a:t>
            </a:r>
          </a:p>
          <a:p>
            <a:pPr marL="742950" lvl="1" indent="-285750">
              <a:buFont typeface="Arial" panose="020B0604020202020204" pitchFamily="34" charset="0"/>
              <a:buChar char="•"/>
            </a:pPr>
            <a:r>
              <a:rPr lang="en-US" dirty="0"/>
              <a:t> Name</a:t>
            </a:r>
          </a:p>
          <a:p>
            <a:pPr marL="742950" lvl="1" indent="-285750">
              <a:buFont typeface="Arial" panose="020B0604020202020204" pitchFamily="34" charset="0"/>
              <a:buChar char="•"/>
            </a:pPr>
            <a:r>
              <a:rPr lang="en-US" dirty="0"/>
              <a:t>Department</a:t>
            </a:r>
          </a:p>
          <a:p>
            <a:pPr marL="742950" lvl="1" indent="-285750">
              <a:buFont typeface="Arial" panose="020B0604020202020204" pitchFamily="34" charset="0"/>
              <a:buChar char="•"/>
            </a:pPr>
            <a:r>
              <a:rPr lang="en-US" dirty="0"/>
              <a:t>Job Title</a:t>
            </a:r>
          </a:p>
          <a:p>
            <a:pPr marL="742950" lvl="1" indent="-285750">
              <a:buFont typeface="Arial" panose="020B0604020202020204" pitchFamily="34" charset="0"/>
              <a:buChar char="•"/>
            </a:pPr>
            <a:r>
              <a:rPr lang="en-US" dirty="0"/>
              <a:t> Performance Metrics (e.g., sales numbers, customer satisfaction ratings, project completion rates)</a:t>
            </a:r>
          </a:p>
          <a:p>
            <a:pPr marL="742950" lvl="1" indent="-285750">
              <a:buFont typeface="Arial" panose="020B0604020202020204" pitchFamily="34" charset="0"/>
              <a:buChar char="•"/>
            </a:pPr>
            <a:r>
              <a:rPr lang="en-US" dirty="0"/>
              <a:t>Time Period (monthly)</a:t>
            </a:r>
          </a:p>
          <a:p>
            <a:pPr marL="742950" lvl="1" indent="-285750">
              <a:buFont typeface="Arial" panose="020B0604020202020204" pitchFamily="34" charset="0"/>
              <a:buChar char="•"/>
            </a:pPr>
            <a:r>
              <a:rPr lang="en-US" dirty="0"/>
              <a:t> Quantitative (numerical) data for performance metrics</a:t>
            </a:r>
          </a:p>
          <a:p>
            <a:pPr marL="742950" lvl="1" indent="-285750">
              <a:buFont typeface="Arial" panose="020B0604020202020204" pitchFamily="34" charset="0"/>
              <a:buChar char="•"/>
            </a:pPr>
            <a:r>
              <a:rPr lang="en-US" dirty="0"/>
              <a:t>Categorical data for department, job title, and time period</a:t>
            </a:r>
          </a:p>
          <a:p>
            <a:pPr marL="742950" lvl="1" indent="-285750">
              <a:buFont typeface="Arial" panose="020B0604020202020204" pitchFamily="34" charset="0"/>
              <a:buChar char="•"/>
            </a:pPr>
            <a:r>
              <a:rPr lang="en-US" dirty="0"/>
              <a:t>HR software, performance management systems, or manual data Collection.</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39775" y="2299584"/>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C524FFA8-1043-B09D-546C-4B663F8F8666}"/>
              </a:ext>
            </a:extLst>
          </p:cNvPr>
          <p:cNvSpPr txBox="1"/>
          <p:nvPr/>
        </p:nvSpPr>
        <p:spPr>
          <a:xfrm>
            <a:off x="3474244" y="2828835"/>
            <a:ext cx="6107906" cy="1200329"/>
          </a:xfrm>
          <a:prstGeom prst="rect">
            <a:avLst/>
          </a:prstGeom>
          <a:noFill/>
        </p:spPr>
        <p:txBody>
          <a:bodyPr wrap="square">
            <a:spAutoFit/>
          </a:bodyPr>
          <a:lstStyle/>
          <a:p>
            <a:r>
              <a:rPr lang="en-US" b="1" dirty="0"/>
              <a:t>PERFORMANCE</a:t>
            </a:r>
            <a:r>
              <a:rPr lang="en-US" dirty="0"/>
              <a:t> </a:t>
            </a:r>
            <a:r>
              <a:rPr lang="en-US" b="1"/>
              <a:t>LEVEL</a:t>
            </a:r>
            <a:r>
              <a:rPr lang="en-US"/>
              <a:t> :</a:t>
            </a:r>
            <a:endParaRPr lang="en-US" dirty="0"/>
          </a:p>
          <a:p>
            <a:r>
              <a:rPr lang="en-US" dirty="0"/>
              <a:t>          </a:t>
            </a:r>
          </a:p>
          <a:p>
            <a:r>
              <a:rPr lang="en-US" dirty="0"/>
              <a:t>          </a:t>
            </a:r>
            <a:r>
              <a:rPr lang="en-US" b="1" dirty="0"/>
              <a:t>IFS</a:t>
            </a:r>
            <a:r>
              <a:rPr lang="en-US" dirty="0"/>
              <a:t>(</a:t>
            </a:r>
            <a:r>
              <a:rPr lang="en-US" b="1" dirty="0"/>
              <a:t>T7&gt;=5, “VERY HIGH”T7&gt;=4, “HIGH”,T7&gt;=3,</a:t>
            </a:r>
          </a:p>
          <a:p>
            <a:r>
              <a:rPr lang="en-US" b="1" dirty="0"/>
              <a:t> “MED”, TRUE , “LOW”)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F1D73B8-DF4A-08AA-7852-995908BA6C23}"/>
              </a:ext>
            </a:extLst>
          </p:cNvPr>
          <p:cNvSpPr txBox="1"/>
          <p:nvPr/>
        </p:nvSpPr>
        <p:spPr>
          <a:xfrm>
            <a:off x="1500268" y="1739145"/>
            <a:ext cx="3312238" cy="4247317"/>
          </a:xfrm>
          <a:prstGeom prst="rect">
            <a:avLst/>
          </a:prstGeom>
          <a:noFill/>
        </p:spPr>
        <p:txBody>
          <a:bodyPr wrap="square">
            <a:spAutoFit/>
          </a:bodyPr>
          <a:lstStyle/>
          <a:p>
            <a:r>
              <a:rPr lang="en-US" b="1" dirty="0"/>
              <a:t>DATA</a:t>
            </a:r>
            <a:r>
              <a:rPr lang="en-US" dirty="0"/>
              <a:t> </a:t>
            </a:r>
            <a:r>
              <a:rPr lang="en-US" b="1" dirty="0"/>
              <a:t>COLLECTION</a:t>
            </a:r>
            <a:r>
              <a:rPr lang="en-US" dirty="0"/>
              <a:t>  </a:t>
            </a:r>
          </a:p>
          <a:p>
            <a:r>
              <a:rPr lang="en-US" dirty="0"/>
              <a:t>    1. Department   </a:t>
            </a:r>
          </a:p>
          <a:p>
            <a:r>
              <a:rPr lang="en-US" dirty="0"/>
              <a:t>    2. Division   </a:t>
            </a:r>
          </a:p>
          <a:p>
            <a:r>
              <a:rPr lang="en-US" dirty="0"/>
              <a:t>    3. Job Function  </a:t>
            </a:r>
          </a:p>
          <a:p>
            <a:r>
              <a:rPr lang="en-US" dirty="0"/>
              <a:t>    4. Employee Classification </a:t>
            </a:r>
          </a:p>
          <a:p>
            <a:endParaRPr lang="en-US" dirty="0"/>
          </a:p>
          <a:p>
            <a:r>
              <a:rPr lang="en-US" b="1" dirty="0"/>
              <a:t>DATA</a:t>
            </a:r>
            <a:r>
              <a:rPr lang="en-US" dirty="0"/>
              <a:t> </a:t>
            </a:r>
            <a:r>
              <a:rPr lang="en-US" b="1" dirty="0"/>
              <a:t>CLEANING</a:t>
            </a:r>
            <a:r>
              <a:rPr lang="en-US" dirty="0"/>
              <a:t>    </a:t>
            </a:r>
          </a:p>
          <a:p>
            <a:r>
              <a:rPr lang="en-US" dirty="0"/>
              <a:t>     1. Start Date  </a:t>
            </a:r>
          </a:p>
          <a:p>
            <a:r>
              <a:rPr lang="en-US" dirty="0"/>
              <a:t>     2. End Date </a:t>
            </a:r>
          </a:p>
          <a:p>
            <a:endParaRPr lang="en-US" dirty="0"/>
          </a:p>
          <a:p>
            <a:r>
              <a:rPr lang="en-US" b="1" dirty="0"/>
              <a:t>PERFORMANCE</a:t>
            </a:r>
            <a:r>
              <a:rPr lang="en-US" dirty="0"/>
              <a:t> </a:t>
            </a:r>
            <a:r>
              <a:rPr lang="en-US" b="1" dirty="0"/>
              <a:t>LEVEL</a:t>
            </a:r>
          </a:p>
          <a:p>
            <a:r>
              <a:rPr lang="en-US" dirty="0"/>
              <a:t>     1. Very High</a:t>
            </a:r>
          </a:p>
          <a:p>
            <a:r>
              <a:rPr lang="en-US" dirty="0"/>
              <a:t>     2. High</a:t>
            </a:r>
          </a:p>
          <a:p>
            <a:r>
              <a:rPr lang="en-US" dirty="0"/>
              <a:t>     3. Medium </a:t>
            </a:r>
          </a:p>
          <a:p>
            <a:r>
              <a:rPr lang="en-US" dirty="0"/>
              <a:t>     4. 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2BEC96F5-4DE1-CB92-E444-D7DE297B8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92" y="2009775"/>
            <a:ext cx="7834673" cy="4276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A453F7-09FF-7EF3-3317-B8AA043F208E}"/>
              </a:ext>
            </a:extLst>
          </p:cNvPr>
          <p:cNvSpPr txBox="1"/>
          <p:nvPr/>
        </p:nvSpPr>
        <p:spPr>
          <a:xfrm>
            <a:off x="1268015" y="1555730"/>
            <a:ext cx="6107906" cy="4247317"/>
          </a:xfrm>
          <a:prstGeom prst="rect">
            <a:avLst/>
          </a:prstGeom>
          <a:noFill/>
        </p:spPr>
        <p:txBody>
          <a:bodyPr wrap="square">
            <a:spAutoFit/>
          </a:bodyPr>
          <a:lstStyle/>
          <a:p>
            <a:r>
              <a:rPr lang="en-US" dirty="0"/>
              <a:t>             The Employee Performance Analysis using Excel project aimed to analyze and evaluate employee performance metrics, identify areas for improvement, and provide data-driven insights for informed decision-making. The analysis revealed key findings and trends in employee performance, including:</a:t>
            </a:r>
          </a:p>
          <a:p>
            <a:endParaRPr lang="en-US" dirty="0"/>
          </a:p>
          <a:p>
            <a:pPr marL="342900" indent="-342900">
              <a:buFont typeface="+mj-lt"/>
              <a:buAutoNum type="arabicPeriod"/>
            </a:pPr>
            <a:r>
              <a:rPr lang="en-US" dirty="0"/>
              <a:t>Top-performing departments and teams.</a:t>
            </a:r>
          </a:p>
          <a:p>
            <a:pPr marL="342900" indent="-342900">
              <a:buFont typeface="+mj-lt"/>
              <a:buAutoNum type="arabicPeriod"/>
            </a:pPr>
            <a:r>
              <a:rPr lang="en-US" dirty="0"/>
              <a:t>Strong correlations between performance metrics and employee tenure.</a:t>
            </a:r>
          </a:p>
          <a:p>
            <a:pPr marL="342900" indent="-342900">
              <a:buFont typeface="+mj-lt"/>
              <a:buAutoNum type="arabicPeriod"/>
            </a:pPr>
            <a:r>
              <a:rPr lang="en-US" dirty="0"/>
              <a:t>Significant increases in project completion rates.</a:t>
            </a:r>
          </a:p>
          <a:p>
            <a:pPr marL="342900" indent="-342900">
              <a:buFont typeface="+mj-lt"/>
              <a:buAutoNum type="arabicPeriod"/>
            </a:pPr>
            <a:r>
              <a:rPr lang="en-US" dirty="0"/>
              <a:t> Inform talent development and training programs.</a:t>
            </a:r>
          </a:p>
          <a:p>
            <a:pPr marL="342900" indent="-342900">
              <a:buFont typeface="+mj-lt"/>
              <a:buAutoNum type="arabicPeriod"/>
            </a:pPr>
            <a:r>
              <a:rPr lang="en-US" dirty="0"/>
              <a:t> Optimize team dynamics and resource allocation.</a:t>
            </a:r>
          </a:p>
          <a:p>
            <a:pPr marL="342900" indent="-342900">
              <a:buFont typeface="+mj-lt"/>
              <a:buAutoNum type="arabicPeriod"/>
            </a:pPr>
            <a:r>
              <a:rPr lang="en-US" dirty="0"/>
              <a:t> Enhance performance management and evaluation processes.</a:t>
            </a:r>
          </a:p>
          <a:p>
            <a:pPr marL="342900" indent="-342900">
              <a:buFont typeface="+mj-lt"/>
              <a:buAutoNum type="arabicPeriod"/>
            </a:pPr>
            <a:r>
              <a:rPr lang="en-US" dirty="0"/>
              <a:t>Drive business outcomes and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CBA969-F1C7-8802-8BB1-CC854D9C6769}"/>
              </a:ext>
            </a:extLst>
          </p:cNvPr>
          <p:cNvSpPr txBox="1"/>
          <p:nvPr/>
        </p:nvSpPr>
        <p:spPr>
          <a:xfrm>
            <a:off x="1065611" y="1829632"/>
            <a:ext cx="4411264" cy="3693319"/>
          </a:xfrm>
          <a:prstGeom prst="rect">
            <a:avLst/>
          </a:prstGeom>
          <a:noFill/>
        </p:spPr>
        <p:txBody>
          <a:bodyPr wrap="square">
            <a:spAutoFit/>
          </a:bodyPr>
          <a:lstStyle/>
          <a:p>
            <a:r>
              <a:rPr lang="en-US" dirty="0"/>
              <a:t>               The HR department wants to create a comprehensive performance dashboard to track and analyze employee performance metrics such as sales numbers, customer satisfaction ratings, and project completion rates. They also need to analyze sales data to identify top-performing employees, sales trends, and areas for improvement. Additionally, they want to develop a dynamic ranking system to compare employee performance and identify top performance and calculations of using excel formula and function of data analysis.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7C2E42-BF31-475F-2AD2-2D58351CAA39}"/>
              </a:ext>
            </a:extLst>
          </p:cNvPr>
          <p:cNvSpPr txBox="1"/>
          <p:nvPr/>
        </p:nvSpPr>
        <p:spPr>
          <a:xfrm>
            <a:off x="1020476" y="454129"/>
            <a:ext cx="6697266" cy="369332"/>
          </a:xfrm>
          <a:prstGeom prst="rect">
            <a:avLst/>
          </a:prstGeom>
          <a:noFill/>
        </p:spPr>
        <p:txBody>
          <a:bodyPr wrap="square">
            <a:spAutoFit/>
          </a:bodyPr>
          <a:lstStyle/>
          <a:p>
            <a:r>
              <a:rPr lang="en-US" dirty="0"/>
              <a:t>            </a:t>
            </a:r>
          </a:p>
        </p:txBody>
      </p:sp>
      <p:sp>
        <p:nvSpPr>
          <p:cNvPr id="6" name="TextBox 5">
            <a:extLst>
              <a:ext uri="{FF2B5EF4-FFF2-40B4-BE49-F238E27FC236}">
                <a16:creationId xmlns:a16="http://schemas.microsoft.com/office/drawing/2014/main" id="{C3877678-814A-E0E4-5F0E-40C1DFC504B3}"/>
              </a:ext>
            </a:extLst>
          </p:cNvPr>
          <p:cNvSpPr txBox="1"/>
          <p:nvPr/>
        </p:nvSpPr>
        <p:spPr>
          <a:xfrm>
            <a:off x="1252178" y="1582340"/>
            <a:ext cx="6233862" cy="3693319"/>
          </a:xfrm>
          <a:prstGeom prst="rect">
            <a:avLst/>
          </a:prstGeom>
          <a:noFill/>
        </p:spPr>
        <p:txBody>
          <a:bodyPr wrap="square">
            <a:spAutoFit/>
          </a:bodyPr>
          <a:lstStyle/>
          <a:p>
            <a:pPr marL="342900" indent="-342900">
              <a:buAutoNum type="arabicPeriod"/>
            </a:pPr>
            <a:r>
              <a:rPr lang="en-US" b="1" dirty="0"/>
              <a:t>Performance</a:t>
            </a:r>
            <a:r>
              <a:rPr lang="en-US" dirty="0"/>
              <a:t> </a:t>
            </a:r>
            <a:r>
              <a:rPr lang="en-US" b="1" dirty="0"/>
              <a:t>Dashboard</a:t>
            </a:r>
            <a:r>
              <a:rPr lang="en-US" dirty="0"/>
              <a:t>: Create a comprehensive dashboard to track and analyze employee performance metrics such as sales numbers, customer satisfaction ratings, and project completion rates.</a:t>
            </a:r>
          </a:p>
          <a:p>
            <a:pPr marL="342900" indent="-342900">
              <a:buAutoNum type="arabicPeriod"/>
            </a:pPr>
            <a:endParaRPr lang="en-US" dirty="0"/>
          </a:p>
          <a:p>
            <a:pPr marL="342900" indent="-342900">
              <a:buAutoNum type="arabicPeriod"/>
            </a:pPr>
            <a:r>
              <a:rPr lang="en-US" b="1" dirty="0"/>
              <a:t>Sales</a:t>
            </a:r>
            <a:r>
              <a:rPr lang="en-US" dirty="0"/>
              <a:t> </a:t>
            </a:r>
            <a:r>
              <a:rPr lang="en-US" b="1" dirty="0"/>
              <a:t>Analysis</a:t>
            </a:r>
            <a:r>
              <a:rPr lang="en-US" dirty="0"/>
              <a:t>: Analyze sales data to identify top-performing employees, sales trends, and areas for improvement, including sales by region, product, and time period.</a:t>
            </a:r>
          </a:p>
          <a:p>
            <a:pPr marL="342900" indent="-342900">
              <a:buAutoNum type="arabicPeriod"/>
            </a:pPr>
            <a:endParaRPr lang="en-US" dirty="0"/>
          </a:p>
          <a:p>
            <a:pPr marL="342900" indent="-342900">
              <a:buAutoNum type="arabicPeriod"/>
            </a:pPr>
            <a:r>
              <a:rPr lang="en-US" b="1" dirty="0"/>
              <a:t>Employee</a:t>
            </a:r>
            <a:r>
              <a:rPr lang="en-US" dirty="0"/>
              <a:t> </a:t>
            </a:r>
            <a:r>
              <a:rPr lang="en-US" b="1" dirty="0"/>
              <a:t>Ranking</a:t>
            </a:r>
            <a:r>
              <a:rPr lang="en-US" dirty="0"/>
              <a:t>: Develop a dynamic ranking system to compare employee performance and identify top performers, including metrics such as sales performance, customer satisfaction, and project completion.</a:t>
            </a:r>
          </a:p>
        </p:txBody>
      </p:sp>
      <p:pic>
        <p:nvPicPr>
          <p:cNvPr id="5" name="Picture 4">
            <a:extLst>
              <a:ext uri="{FF2B5EF4-FFF2-40B4-BE49-F238E27FC236}">
                <a16:creationId xmlns:a16="http://schemas.microsoft.com/office/drawing/2014/main" id="{52CD7FBE-44CE-107E-AF38-50026D98E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742" y="719665"/>
            <a:ext cx="3702615" cy="5418667"/>
          </a:xfrm>
          <a:prstGeom prst="rect">
            <a:avLst/>
          </a:prstGeom>
        </p:spPr>
      </p:pic>
    </p:spTree>
    <p:extLst>
      <p:ext uri="{BB962C8B-B14F-4D97-AF65-F5344CB8AC3E}">
        <p14:creationId xmlns:p14="http://schemas.microsoft.com/office/powerpoint/2010/main" val="216732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4E2B46-052C-4E82-2C62-B14392747EBC}"/>
              </a:ext>
            </a:extLst>
          </p:cNvPr>
          <p:cNvSpPr txBox="1"/>
          <p:nvPr/>
        </p:nvSpPr>
        <p:spPr>
          <a:xfrm>
            <a:off x="1250155" y="1305341"/>
            <a:ext cx="6107906" cy="4247317"/>
          </a:xfrm>
          <a:prstGeom prst="rect">
            <a:avLst/>
          </a:prstGeom>
          <a:noFill/>
        </p:spPr>
        <p:txBody>
          <a:bodyPr wrap="square">
            <a:spAutoFit/>
          </a:bodyPr>
          <a:lstStyle/>
          <a:p>
            <a:pPr marL="342900" indent="-342900">
              <a:buAutoNum type="arabicPeriod" startAt="4"/>
            </a:pPr>
            <a:r>
              <a:rPr lang="en-US" b="1" dirty="0"/>
              <a:t>Performance</a:t>
            </a:r>
            <a:r>
              <a:rPr lang="en-US" dirty="0"/>
              <a:t> </a:t>
            </a:r>
            <a:r>
              <a:rPr lang="en-US" b="1" dirty="0"/>
              <a:t>Report</a:t>
            </a:r>
            <a:r>
              <a:rPr lang="en-US" dirty="0"/>
              <a:t>: Create a detailed report to provide        individual employee performance feedback and recommendations for improvement, including strengths, weaknesses, and areas for development.</a:t>
            </a:r>
          </a:p>
          <a:p>
            <a:pPr marL="342900" indent="-342900">
              <a:buAutoNum type="arabicPeriod" startAt="4"/>
            </a:pPr>
            <a:endParaRPr lang="en-US" dirty="0"/>
          </a:p>
          <a:p>
            <a:pPr marL="342900" indent="-342900">
              <a:buAutoNum type="arabicPeriod" startAt="4"/>
            </a:pPr>
            <a:r>
              <a:rPr lang="en-US" b="1" dirty="0"/>
              <a:t>Employee</a:t>
            </a:r>
            <a:r>
              <a:rPr lang="en-US" dirty="0"/>
              <a:t> </a:t>
            </a:r>
            <a:r>
              <a:rPr lang="en-US" b="1" dirty="0"/>
              <a:t>Retention</a:t>
            </a:r>
            <a:r>
              <a:rPr lang="en-US" dirty="0"/>
              <a:t>: Analyze employee retention rates and identify factors contributing to turnover, including metrics such as tenure, job satisfaction, and exit interviews.</a:t>
            </a:r>
          </a:p>
          <a:p>
            <a:pPr marL="342900" indent="-342900">
              <a:buAutoNum type="arabicPeriod" startAt="4"/>
            </a:pPr>
            <a:endParaRPr lang="en-US" dirty="0"/>
          </a:p>
          <a:p>
            <a:pPr marL="342900" indent="-342900">
              <a:buAutoNum type="arabicPeriod" startAt="4"/>
            </a:pPr>
            <a:r>
              <a:rPr lang="en-US" b="1" dirty="0"/>
              <a:t>Trend</a:t>
            </a:r>
            <a:r>
              <a:rPr lang="en-US" dirty="0"/>
              <a:t> </a:t>
            </a:r>
            <a:r>
              <a:rPr lang="en-US" b="1" dirty="0"/>
              <a:t>Analysis</a:t>
            </a:r>
            <a:r>
              <a:rPr lang="en-US" dirty="0"/>
              <a:t>: Analyze performance trends over time to identify areas for improvement and optimize employee development strategies, including metrics such as sales growth and customer satisfaction.</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120748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20EA-C57B-363B-EAF6-DA8C113EAE74}"/>
              </a:ext>
            </a:extLst>
          </p:cNvPr>
          <p:cNvSpPr>
            <a:spLocks noGrp="1"/>
          </p:cNvSpPr>
          <p:nvPr>
            <p:ph type="title"/>
          </p:nvPr>
        </p:nvSpPr>
        <p:spPr>
          <a:xfrm>
            <a:off x="188140" y="387402"/>
            <a:ext cx="9237899" cy="725910"/>
          </a:xfrm>
        </p:spPr>
        <p:txBody>
          <a:bodyPr/>
          <a:lstStyle/>
          <a:p>
            <a:r>
              <a:rPr lang="en-US" dirty="0"/>
              <a:t>TYPES OF PROBLEM STATEMENT</a:t>
            </a:r>
          </a:p>
        </p:txBody>
      </p:sp>
      <p:sp>
        <p:nvSpPr>
          <p:cNvPr id="4" name="TextBox 3">
            <a:extLst>
              <a:ext uri="{FF2B5EF4-FFF2-40B4-BE49-F238E27FC236}">
                <a16:creationId xmlns:a16="http://schemas.microsoft.com/office/drawing/2014/main" id="{4F75A6BC-4DB9-EF6D-9B2B-548282315680}"/>
              </a:ext>
            </a:extLst>
          </p:cNvPr>
          <p:cNvSpPr txBox="1"/>
          <p:nvPr/>
        </p:nvSpPr>
        <p:spPr>
          <a:xfrm>
            <a:off x="1336360" y="1345793"/>
            <a:ext cx="6521763" cy="4801314"/>
          </a:xfrm>
          <a:prstGeom prst="rect">
            <a:avLst/>
          </a:prstGeom>
          <a:noFill/>
        </p:spPr>
        <p:txBody>
          <a:bodyPr wrap="square">
            <a:spAutoFit/>
          </a:bodyPr>
          <a:lstStyle/>
          <a:p>
            <a:pPr marL="285750" indent="-285750">
              <a:buFont typeface="Arial" panose="020B0604020202020204" pitchFamily="34" charset="0"/>
              <a:buChar char="•"/>
            </a:pPr>
            <a:r>
              <a:rPr lang="en-US" b="1" dirty="0"/>
              <a:t>Specific</a:t>
            </a:r>
            <a:r>
              <a:rPr lang="en-US" dirty="0"/>
              <a:t> </a:t>
            </a:r>
            <a:r>
              <a:rPr lang="en-US" b="1" dirty="0"/>
              <a:t>Problem</a:t>
            </a:r>
            <a:r>
              <a:rPr lang="en-US" dirty="0"/>
              <a:t>: A clear and well-defined problem, e.g., "How can I automate the calculation of sales performance metrics for 100+ employees using Excel?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b="1" dirty="0"/>
              <a:t>General</a:t>
            </a:r>
            <a:r>
              <a:rPr lang="en-US" dirty="0"/>
              <a:t> </a:t>
            </a:r>
            <a:r>
              <a:rPr lang="en-US" b="1" dirty="0"/>
              <a:t>Problem</a:t>
            </a:r>
            <a:r>
              <a:rPr lang="en-US" dirty="0"/>
              <a:t>: A broader problem that needs to be narrowed down, e.g., "How can I improve employee performance analysis using Excel?”.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Optimization</a:t>
            </a:r>
            <a:r>
              <a:rPr lang="en-US" dirty="0"/>
              <a:t> </a:t>
            </a:r>
            <a:r>
              <a:rPr lang="en-US" b="1" dirty="0"/>
              <a:t>Problem</a:t>
            </a:r>
            <a:r>
              <a:rPr lang="en-US" dirty="0"/>
              <a:t>: A problem that seeks to optimize a process or outcome, e.g., "How can I optimize data visualization and reporting to present employee performance insights to management and HR?“.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b="1" dirty="0"/>
              <a:t>Comparison</a:t>
            </a:r>
            <a:r>
              <a:rPr lang="en-US" dirty="0"/>
              <a:t> </a:t>
            </a:r>
            <a:r>
              <a:rPr lang="en-US" b="1" dirty="0"/>
              <a:t>Problem</a:t>
            </a:r>
            <a:r>
              <a:rPr lang="en-US" dirty="0"/>
              <a:t>: A problem that involves comparing different options or scenarios, e.g., "Which Excel formula is best for calculating employee performance metrics: VLOOKUP or INDEX-MATCH?"</a:t>
            </a:r>
          </a:p>
        </p:txBody>
      </p:sp>
      <p:pic>
        <p:nvPicPr>
          <p:cNvPr id="3" name="Picture 2">
            <a:extLst>
              <a:ext uri="{FF2B5EF4-FFF2-40B4-BE49-F238E27FC236}">
                <a16:creationId xmlns:a16="http://schemas.microsoft.com/office/drawing/2014/main" id="{60939F5D-FF5D-97D7-4044-988A27B4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186" y="3839582"/>
            <a:ext cx="2836454" cy="2307525"/>
          </a:xfrm>
          <a:prstGeom prst="rect">
            <a:avLst/>
          </a:prstGeom>
        </p:spPr>
      </p:pic>
    </p:spTree>
    <p:extLst>
      <p:ext uri="{BB962C8B-B14F-4D97-AF65-F5344CB8AC3E}">
        <p14:creationId xmlns:p14="http://schemas.microsoft.com/office/powerpoint/2010/main" val="312637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16136" y="2019300"/>
            <a:ext cx="5579939"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Collect and preprocess employee performance data.</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Develop Excel formulas and functions to automate calculations.</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Identify trends, correlations, and areas for improvement.</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Improved accuracy and efficiency in employee performance analysis.</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Enhanced data-driven decision-making.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2B01EB8F-CBE6-05DA-6483-6F0EA28BB287}"/>
              </a:ext>
            </a:extLst>
          </p:cNvPr>
          <p:cNvSpPr txBox="1"/>
          <p:nvPr/>
        </p:nvSpPr>
        <p:spPr>
          <a:xfrm>
            <a:off x="1385015" y="1779687"/>
            <a:ext cx="5014595" cy="5078313"/>
          </a:xfrm>
          <a:prstGeom prst="rect">
            <a:avLst/>
          </a:prstGeom>
          <a:noFill/>
        </p:spPr>
        <p:txBody>
          <a:bodyPr wrap="square">
            <a:spAutoFit/>
          </a:bodyPr>
          <a:lstStyle/>
          <a:p>
            <a:pPr marL="342900" indent="-342900">
              <a:buFont typeface="+mj-lt"/>
              <a:buAutoNum type="arabicPeriod"/>
            </a:pPr>
            <a:r>
              <a:rPr lang="en-US" b="1" dirty="0"/>
              <a:t>HR</a:t>
            </a:r>
            <a:r>
              <a:rPr lang="en-US" dirty="0"/>
              <a:t> </a:t>
            </a:r>
            <a:r>
              <a:rPr lang="en-US" b="1" dirty="0"/>
              <a:t>Professionals</a:t>
            </a:r>
            <a:r>
              <a:rPr lang="en-US" dirty="0"/>
              <a:t>: Responsible for managing employee data, tracking performance, and identifying areas for improvement.</a:t>
            </a:r>
          </a:p>
          <a:p>
            <a:pPr marL="342900" indent="-342900">
              <a:buFont typeface="+mj-lt"/>
              <a:buAutoNum type="arabicPeriod"/>
            </a:pPr>
            <a:endParaRPr lang="en-US" dirty="0"/>
          </a:p>
          <a:p>
            <a:pPr marL="342900" indent="-342900">
              <a:buFont typeface="+mj-lt"/>
              <a:buAutoNum type="arabicPeriod"/>
            </a:pPr>
            <a:r>
              <a:rPr lang="en-US" b="1" dirty="0"/>
              <a:t>Managers</a:t>
            </a:r>
            <a:r>
              <a:rPr lang="en-US" dirty="0"/>
              <a:t>: Need to evaluate employee performance, provide feedback, and make informed decisions about promotions, training, and development.</a:t>
            </a:r>
          </a:p>
          <a:p>
            <a:pPr marL="342900" indent="-342900">
              <a:buFont typeface="+mj-lt"/>
              <a:buAutoNum type="arabicPeriod"/>
            </a:pPr>
            <a:endParaRPr lang="en-US" dirty="0"/>
          </a:p>
          <a:p>
            <a:pPr marL="342900" indent="-342900">
              <a:buFont typeface="+mj-lt"/>
              <a:buAutoNum type="arabicPeriod"/>
            </a:pPr>
            <a:r>
              <a:rPr lang="en-US" b="1" dirty="0"/>
              <a:t>Team</a:t>
            </a:r>
            <a:r>
              <a:rPr lang="en-US" dirty="0"/>
              <a:t> </a:t>
            </a:r>
            <a:r>
              <a:rPr lang="en-US" b="1" dirty="0"/>
              <a:t>Leads</a:t>
            </a:r>
            <a:r>
              <a:rPr lang="en-US" dirty="0"/>
              <a:t>: Require insights into team performance, strengths, and weaknesses to optimize team dynamics and productivity.</a:t>
            </a:r>
          </a:p>
          <a:p>
            <a:pPr marL="342900" indent="-342900">
              <a:buFont typeface="+mj-lt"/>
              <a:buAutoNum type="arabicPeriod"/>
            </a:pPr>
            <a:endParaRPr lang="en-US" dirty="0"/>
          </a:p>
          <a:p>
            <a:pPr marL="342900" indent="-342900">
              <a:buFont typeface="+mj-lt"/>
              <a:buAutoNum type="arabicPeriod"/>
            </a:pPr>
            <a:r>
              <a:rPr lang="en-US" b="1" dirty="0"/>
              <a:t>Department</a:t>
            </a:r>
            <a:r>
              <a:rPr lang="en-US" dirty="0"/>
              <a:t> </a:t>
            </a:r>
            <a:r>
              <a:rPr lang="en-US" b="1" dirty="0"/>
              <a:t>Heads</a:t>
            </a:r>
            <a:r>
              <a:rPr lang="en-US" dirty="0"/>
              <a:t>: Need to monitor departmental performance, identify trends, and make data-driven decisions about resource allocation.</a:t>
            </a:r>
          </a:p>
          <a:p>
            <a:endParaRPr lang="en-US" dirty="0"/>
          </a:p>
        </p:txBody>
      </p:sp>
      <p:pic>
        <p:nvPicPr>
          <p:cNvPr id="13" name="Picture 12">
            <a:extLst>
              <a:ext uri="{FF2B5EF4-FFF2-40B4-BE49-F238E27FC236}">
                <a16:creationId xmlns:a16="http://schemas.microsoft.com/office/drawing/2014/main" id="{31277094-1F11-98F4-2C45-4B0580022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368" y="2499667"/>
            <a:ext cx="2054424" cy="40695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PowerPoint Presentation</vt:lpstr>
      <vt:lpstr>PowerPoint Presentation</vt:lpstr>
      <vt:lpstr>TYPES OF 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Dhanasekaran O</cp:lastModifiedBy>
  <cp:revision>24</cp:revision>
  <dcterms:created xsi:type="dcterms:W3CDTF">2024-03-29T15:07:22Z</dcterms:created>
  <dcterms:modified xsi:type="dcterms:W3CDTF">2024-09-07T11:05:08Z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