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sldIdLst>
    <p:sldId id="256" r:id="rId2"/>
    <p:sldId id="257" r:id="rId3"/>
    <p:sldId id="258" r:id="rId4"/>
    <p:sldId id="259" r:id="rId5"/>
    <p:sldId id="260" r:id="rId6"/>
    <p:sldId id="270" r:id="rId7"/>
    <p:sldId id="261" r:id="rId8"/>
    <p:sldId id="271" r:id="rId9"/>
    <p:sldId id="272" r:id="rId10"/>
    <p:sldId id="273" r:id="rId11"/>
    <p:sldId id="262" r:id="rId12"/>
    <p:sldId id="269" r:id="rId13"/>
    <p:sldId id="263" r:id="rId14"/>
    <p:sldId id="285" r:id="rId15"/>
    <p:sldId id="264" r:id="rId16"/>
    <p:sldId id="286" r:id="rId17"/>
    <p:sldId id="277" r:id="rId18"/>
    <p:sldId id="280" r:id="rId19"/>
    <p:sldId id="281" r:id="rId20"/>
    <p:sldId id="282" r:id="rId21"/>
    <p:sldId id="283" r:id="rId22"/>
    <p:sldId id="284" r:id="rId23"/>
    <p:sldId id="265" r:id="rId24"/>
    <p:sldId id="274" r:id="rId25"/>
    <p:sldId id="278" r:id="rId26"/>
    <p:sldId id="279" r:id="rId27"/>
    <p:sldId id="268" r:id="rId28"/>
    <p:sldId id="275" r:id="rId29"/>
    <p:sldId id="287" r:id="rId30"/>
    <p:sldId id="276" r:id="rId3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notesMaster" Target="notesMasters/notesMaster1.xml" /><Relationship Id="rId37" Type="http://schemas.microsoft.com/office/2016/11/relationships/changesInfo" Target="changesInfos/changesInfo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theme" Target="theme/theme1.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5" Type="http://schemas.openxmlformats.org/officeDocument/2006/relationships/image" Target="../media/image3.jpeg" /><Relationship Id="rId4" Type="http://schemas.openxmlformats.org/officeDocument/2006/relationships/image" Target="../media/image2.jpeg" /></Relationships>
</file>

<file path=ppt/slides/_rels/slide10.xml.rels><?xml version="1.0" encoding="UTF-8" standalone="yes"?>
<Relationships xmlns="http://schemas.openxmlformats.org/package/2006/relationships"><Relationship Id="rId3" Type="http://schemas.openxmlformats.org/officeDocument/2006/relationships/image" Target="../media/image22.jpeg" /><Relationship Id="rId2" Type="http://schemas.openxmlformats.org/officeDocument/2006/relationships/image" Target="../media/image21.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23.jp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25.jpe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png" /><Relationship Id="rId1" Type="http://schemas.openxmlformats.org/officeDocument/2006/relationships/slideLayout" Target="../slideLayouts/slideLayout4.xml" /><Relationship Id="rId5" Type="http://schemas.openxmlformats.org/officeDocument/2006/relationships/image" Target="../media/image6.jpeg" /><Relationship Id="rId4" Type="http://schemas.openxmlformats.org/officeDocument/2006/relationships/image" Target="../media/image5.jpeg"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2" Type="http://schemas.openxmlformats.org/officeDocument/2006/relationships/image" Target="../media/image26.jpe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7.jpeg" /><Relationship Id="rId2" Type="http://schemas.openxmlformats.org/officeDocument/2006/relationships/image" Target="../media/image24.png" /><Relationship Id="rId1" Type="http://schemas.openxmlformats.org/officeDocument/2006/relationships/slideLayout" Target="../slideLayouts/slideLayout4.xml" /></Relationships>
</file>

<file path=ppt/slides/_rels/slide24.xml.rels><?xml version="1.0" encoding="UTF-8" standalone="yes"?>
<Relationships xmlns="http://schemas.openxmlformats.org/package/2006/relationships"><Relationship Id="rId3" Type="http://schemas.openxmlformats.org/officeDocument/2006/relationships/image" Target="../media/image29.jpeg" /><Relationship Id="rId2" Type="http://schemas.openxmlformats.org/officeDocument/2006/relationships/image" Target="../media/image28.jpeg" /><Relationship Id="rId1" Type="http://schemas.openxmlformats.org/officeDocument/2006/relationships/slideLayout" Target="../slideLayouts/slideLayout4.xml" /></Relationships>
</file>

<file path=ppt/slides/_rels/slide25.xml.rels><?xml version="1.0" encoding="UTF-8" standalone="yes"?>
<Relationships xmlns="http://schemas.openxmlformats.org/package/2006/relationships"><Relationship Id="rId2" Type="http://schemas.openxmlformats.org/officeDocument/2006/relationships/image" Target="../media/image30.jpeg" /><Relationship Id="rId1" Type="http://schemas.openxmlformats.org/officeDocument/2006/relationships/slideLayout" Target="../slideLayouts/slideLayout4.xml" /></Relationships>
</file>

<file path=ppt/slides/_rels/slide26.xml.rels><?xml version="1.0" encoding="UTF-8" standalone="yes"?>
<Relationships xmlns="http://schemas.openxmlformats.org/package/2006/relationships"><Relationship Id="rId2" Type="http://schemas.openxmlformats.org/officeDocument/2006/relationships/image" Target="../media/image31.jpeg" /><Relationship Id="rId1" Type="http://schemas.openxmlformats.org/officeDocument/2006/relationships/slideLayout" Target="../slideLayouts/slideLayout4.xml" /></Relationships>
</file>

<file path=ppt/slides/_rels/slide27.xml.rels><?xml version="1.0" encoding="UTF-8" standalone="yes"?>
<Relationships xmlns="http://schemas.openxmlformats.org/package/2006/relationships"><Relationship Id="rId2" Type="http://schemas.openxmlformats.org/officeDocument/2006/relationships/image" Target="../media/image32.jpeg" /><Relationship Id="rId1" Type="http://schemas.openxmlformats.org/officeDocument/2006/relationships/slideLayout" Target="../slideLayouts/slideLayout4.xml" /></Relationships>
</file>

<file path=ppt/slides/_rels/slide28.xml.rels><?xml version="1.0" encoding="UTF-8" standalone="yes"?>
<Relationships xmlns="http://schemas.openxmlformats.org/package/2006/relationships"><Relationship Id="rId2" Type="http://schemas.openxmlformats.org/officeDocument/2006/relationships/image" Target="../media/image33.jpeg" /><Relationship Id="rId1" Type="http://schemas.openxmlformats.org/officeDocument/2006/relationships/slideLayout" Target="../slideLayouts/slideLayout4.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7.png" /><Relationship Id="rId1" Type="http://schemas.openxmlformats.org/officeDocument/2006/relationships/slideLayout" Target="../slideLayouts/slideLayout4.xml" /><Relationship Id="rId5" Type="http://schemas.openxmlformats.org/officeDocument/2006/relationships/image" Target="../media/image9.jpeg" /><Relationship Id="rId4" Type="http://schemas.openxmlformats.org/officeDocument/2006/relationships/image" Target="../media/image8.jpg" /></Relationships>
</file>

<file path=ppt/slides/_rels/slide30.xml.rels><?xml version="1.0" encoding="UTF-8" standalone="yes"?>
<Relationships xmlns="http://schemas.openxmlformats.org/package/2006/relationships"><Relationship Id="rId2" Type="http://schemas.openxmlformats.org/officeDocument/2006/relationships/image" Target="../media/image34.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1.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6.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6.jpeg" /><Relationship Id="rId2" Type="http://schemas.openxmlformats.org/officeDocument/2006/relationships/image" Target="../media/image15.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8.jpeg" /><Relationship Id="rId2" Type="http://schemas.openxmlformats.org/officeDocument/2006/relationships/image" Target="../media/image17.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20.jpeg" /><Relationship Id="rId2" Type="http://schemas.openxmlformats.org/officeDocument/2006/relationships/image" Target="../media/image1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76298" y="601936"/>
            <a:ext cx="1095376" cy="561973"/>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7" name="object 7"/>
          <p:cNvSpPr txBox="1">
            <a:spLocks noGrp="1"/>
          </p:cNvSpPr>
          <p:nvPr>
            <p:ph type="ctrTitle"/>
          </p:nvPr>
        </p:nvSpPr>
        <p:spPr>
          <a:xfrm>
            <a:off x="-67236" y="714588"/>
            <a:ext cx="9659471" cy="2478884"/>
          </a:xfrm>
          <a:prstGeom prst="rect">
            <a:avLst/>
          </a:prstGeom>
        </p:spPr>
        <p:txBody>
          <a:bodyPr vert="horz" wrap="square" lIns="0" tIns="16510" rIns="0" bIns="0" rtlCol="0">
            <a:spAutoFit/>
          </a:bodyPr>
          <a:lstStyle/>
          <a:p>
            <a:pPr marL="3213735">
              <a:spcBef>
                <a:spcPts val="130"/>
              </a:spcBef>
            </a:pPr>
            <a:r>
              <a:rPr lang="en-US" sz="4000" b="1" u="sng" dirty="0">
                <a:solidFill>
                  <a:srgbClr val="0F0F0F"/>
                </a:solidFill>
                <a:latin typeface="Arial Black" panose="020B0604020202020204" pitchFamily="34" charset="0"/>
                <a:ea typeface="Amasis MT Pro Black" panose="02000000000000000000" pitchFamily="2" charset="0"/>
                <a:cs typeface="Arial Black" panose="020B0604020202020204" pitchFamily="34" charset="0"/>
              </a:rPr>
              <a:t>Employee Data Analysis using Excel</a:t>
            </a:r>
            <a:r>
              <a:rPr lang="en-US" sz="4000" b="1" i="0" u="sng" dirty="0">
                <a:solidFill>
                  <a:srgbClr val="0F0F0F"/>
                </a:solidFill>
                <a:effectLst/>
                <a:latin typeface="Arial Black" panose="020B0604020202020204" pitchFamily="34" charset="0"/>
                <a:ea typeface="Amasis MT Pro Black" panose="02000000000000000000" pitchFamily="2" charset="0"/>
                <a:cs typeface="Arial Black" panose="020B0604020202020204" pitchFamily="34" charset="0"/>
              </a:rPr>
              <a:t> ✅</a:t>
            </a:r>
            <a:br>
              <a:rPr lang="en-US" sz="4000" b="1" i="0" u="sng" dirty="0">
                <a:solidFill>
                  <a:srgbClr val="0F0F0F"/>
                </a:solidFill>
                <a:effectLst/>
                <a:latin typeface="Arial Black" panose="020B0604020202020204" pitchFamily="34" charset="0"/>
                <a:ea typeface="Amasis MT Pro Black" panose="02000000000000000000" pitchFamily="2" charset="0"/>
                <a:cs typeface="Arial Black" panose="020B0604020202020204" pitchFamily="34" charset="0"/>
              </a:rPr>
            </a:br>
            <a:endParaRPr sz="4000" u="sng" spc="15" dirty="0">
              <a:latin typeface="Arial Black" panose="020B0604020202020204" pitchFamily="34" charset="0"/>
              <a:ea typeface="Amasis MT Pro Black" panose="02000000000000000000" pitchFamily="2" charset="0"/>
              <a:cs typeface="Arial Black" panose="020B0604020202020204" pitchFamily="34" charset="0"/>
            </a:endParaRPr>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06909" y="3045369"/>
            <a:ext cx="8874220" cy="2246769"/>
          </a:xfrm>
          <a:prstGeom prst="rect">
            <a:avLst/>
          </a:prstGeom>
          <a:noFill/>
        </p:spPr>
        <p:txBody>
          <a:bodyPr wrap="square" rtlCol="0">
            <a:spAutoFit/>
          </a:bodyPr>
          <a:lstStyle/>
          <a:p>
            <a:r>
              <a:rPr lang="en-US" sz="2800" dirty="0"/>
              <a:t>STUDENT NAME:</a:t>
            </a:r>
          </a:p>
          <a:p>
            <a:r>
              <a:rPr lang="en-US" sz="2800" dirty="0"/>
              <a:t>REGISTER NO:</a:t>
            </a:r>
          </a:p>
          <a:p>
            <a:r>
              <a:rPr lang="en-US" sz="2800" dirty="0"/>
              <a:t>DEPARTMENT:</a:t>
            </a:r>
          </a:p>
          <a:p>
            <a:r>
              <a:rPr lang="en-US" sz="2800" dirty="0"/>
              <a:t>COLLEGE</a:t>
            </a:r>
          </a:p>
          <a:p>
            <a:r>
              <a:rPr lang="en-US" sz="2800" dirty="0"/>
              <a:t>           </a:t>
            </a:r>
            <a:endParaRPr lang="en-IN" sz="2800" dirty="0"/>
          </a:p>
        </p:txBody>
      </p:sp>
      <p:sp>
        <p:nvSpPr>
          <p:cNvPr id="13" name="TextBox 12">
            <a:extLst>
              <a:ext uri="{FF2B5EF4-FFF2-40B4-BE49-F238E27FC236}">
                <a16:creationId xmlns:a16="http://schemas.microsoft.com/office/drawing/2014/main" id="{784BC2CD-3FA2-85AB-B1DC-F637D9E3E7D6}"/>
              </a:ext>
            </a:extLst>
          </p:cNvPr>
          <p:cNvSpPr txBox="1"/>
          <p:nvPr/>
        </p:nvSpPr>
        <p:spPr>
          <a:xfrm>
            <a:off x="4276163" y="3102791"/>
            <a:ext cx="4545107" cy="2131924"/>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9B2113F1-D595-F678-2BCD-CF8E1B429D56}"/>
              </a:ext>
            </a:extLst>
          </p:cNvPr>
          <p:cNvSpPr txBox="1"/>
          <p:nvPr/>
        </p:nvSpPr>
        <p:spPr>
          <a:xfrm>
            <a:off x="4276163" y="3002809"/>
            <a:ext cx="6929719" cy="1815882"/>
          </a:xfrm>
          <a:prstGeom prst="rect">
            <a:avLst/>
          </a:prstGeom>
          <a:noFill/>
        </p:spPr>
        <p:txBody>
          <a:bodyPr wrap="square" rtlCol="0">
            <a:spAutoFit/>
          </a:bodyPr>
          <a:lstStyle/>
          <a:p>
            <a:pPr algn="l"/>
            <a:r>
              <a:rPr lang="en-US" sz="2800" b="1" dirty="0"/>
              <a:t>J.THENMOZHI</a:t>
            </a:r>
          </a:p>
          <a:p>
            <a:pPr algn="l"/>
            <a:r>
              <a:rPr lang="en-US" sz="2800" b="1" dirty="0"/>
              <a:t>312200137</a:t>
            </a:r>
          </a:p>
          <a:p>
            <a:pPr algn="l"/>
            <a:r>
              <a:rPr lang="en-US" sz="2800" b="1" dirty="0"/>
              <a:t>COMMERCE</a:t>
            </a:r>
          </a:p>
          <a:p>
            <a:pPr algn="l"/>
            <a:r>
              <a:rPr lang="en-US" sz="2800" b="1" dirty="0"/>
              <a:t>R.V.GOVT ARTS COLLEGE CHENGALPATTU</a:t>
            </a:r>
          </a:p>
        </p:txBody>
      </p:sp>
      <p:sp>
        <p:nvSpPr>
          <p:cNvPr id="16" name="TextBox 15">
            <a:extLst>
              <a:ext uri="{FF2B5EF4-FFF2-40B4-BE49-F238E27FC236}">
                <a16:creationId xmlns:a16="http://schemas.microsoft.com/office/drawing/2014/main" id="{3DF7D5BC-CC72-5D8F-14C5-3DB9FD763648}"/>
              </a:ext>
            </a:extLst>
          </p:cNvPr>
          <p:cNvSpPr txBox="1"/>
          <p:nvPr/>
        </p:nvSpPr>
        <p:spPr>
          <a:xfrm flipH="1" flipV="1">
            <a:off x="2619374" y="3753256"/>
            <a:ext cx="4319308" cy="533907"/>
          </a:xfrm>
          <a:prstGeom prst="rect">
            <a:avLst/>
          </a:prstGeom>
          <a:noFill/>
        </p:spPr>
        <p:txBody>
          <a:bodyPr wrap="square" rtlCol="0">
            <a:spAutoFit/>
          </a:bodyPr>
          <a:lstStyle/>
          <a:p>
            <a:pPr algn="l"/>
            <a:endParaRPr lang="en-US" dirty="0"/>
          </a:p>
        </p:txBody>
      </p:sp>
      <p:sp>
        <p:nvSpPr>
          <p:cNvPr id="17" name="TextBox 16">
            <a:extLst>
              <a:ext uri="{FF2B5EF4-FFF2-40B4-BE49-F238E27FC236}">
                <a16:creationId xmlns:a16="http://schemas.microsoft.com/office/drawing/2014/main" id="{7D88578F-0746-4331-687C-67F4CC0084A2}"/>
              </a:ext>
            </a:extLst>
          </p:cNvPr>
          <p:cNvSpPr txBox="1"/>
          <p:nvPr/>
        </p:nvSpPr>
        <p:spPr>
          <a:xfrm flipV="1">
            <a:off x="1423986" y="4371566"/>
            <a:ext cx="1857096" cy="369332"/>
          </a:xfrm>
          <a:prstGeom prst="rect">
            <a:avLst/>
          </a:prstGeom>
          <a:noFill/>
        </p:spPr>
        <p:txBody>
          <a:bodyPr wrap="square" rtlCol="0">
            <a:spAutoFit/>
          </a:bodyPr>
          <a:lstStyle/>
          <a:p>
            <a:pPr algn="l"/>
            <a:r>
              <a:rPr lang="en-US" b="1" dirty="0"/>
              <a:t>:</a:t>
            </a:r>
          </a:p>
        </p:txBody>
      </p:sp>
      <p:pic>
        <p:nvPicPr>
          <p:cNvPr id="19" name="Picture 18">
            <a:extLst>
              <a:ext uri="{FF2B5EF4-FFF2-40B4-BE49-F238E27FC236}">
                <a16:creationId xmlns:a16="http://schemas.microsoft.com/office/drawing/2014/main" id="{FF751819-624A-ED88-C330-CF34E9E528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V="1">
            <a:off x="456560" y="5206407"/>
            <a:ext cx="3913732" cy="1587236"/>
          </a:xfrm>
          <a:prstGeom prst="rect">
            <a:avLst/>
          </a:prstGeom>
        </p:spPr>
      </p:pic>
      <p:pic>
        <p:nvPicPr>
          <p:cNvPr id="6" name="Picture 5">
            <a:extLst>
              <a:ext uri="{FF2B5EF4-FFF2-40B4-BE49-F238E27FC236}">
                <a16:creationId xmlns:a16="http://schemas.microsoft.com/office/drawing/2014/main" id="{5CFCC94D-2165-459C-EA31-D2A6157B186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5805" y="4482"/>
            <a:ext cx="2983609" cy="20786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E6F9D46-FA1D-CF94-4EA7-B8E7A0266C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800" y="112059"/>
            <a:ext cx="8128000" cy="2843947"/>
          </a:xfrm>
          <a:prstGeom prst="rect">
            <a:avLst/>
          </a:prstGeom>
        </p:spPr>
      </p:pic>
      <p:pic>
        <p:nvPicPr>
          <p:cNvPr id="6" name="Picture 5">
            <a:extLst>
              <a:ext uri="{FF2B5EF4-FFF2-40B4-BE49-F238E27FC236}">
                <a16:creationId xmlns:a16="http://schemas.microsoft.com/office/drawing/2014/main" id="{E008C031-EE98-0B30-B25D-1A57C3C215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0800" y="3429000"/>
            <a:ext cx="8128000" cy="2843947"/>
          </a:xfrm>
          <a:prstGeom prst="rect">
            <a:avLst/>
          </a:prstGeom>
        </p:spPr>
      </p:pic>
      <p:sp>
        <p:nvSpPr>
          <p:cNvPr id="7" name="TextBox 6">
            <a:extLst>
              <a:ext uri="{FF2B5EF4-FFF2-40B4-BE49-F238E27FC236}">
                <a16:creationId xmlns:a16="http://schemas.microsoft.com/office/drawing/2014/main" id="{07EB6E61-9959-D558-7004-D2B724A88F0E}"/>
              </a:ext>
            </a:extLst>
          </p:cNvPr>
          <p:cNvSpPr txBox="1"/>
          <p:nvPr/>
        </p:nvSpPr>
        <p:spPr>
          <a:xfrm rot="10800000" flipH="1" flipV="1">
            <a:off x="364895" y="2461249"/>
            <a:ext cx="3980551" cy="1446550"/>
          </a:xfrm>
          <a:prstGeom prst="rect">
            <a:avLst/>
          </a:prstGeom>
          <a:noFill/>
        </p:spPr>
        <p:txBody>
          <a:bodyPr wrap="square" rtlCol="0">
            <a:spAutoFit/>
          </a:bodyPr>
          <a:lstStyle/>
          <a:p>
            <a:pPr algn="l"/>
            <a:r>
              <a:rPr lang="en-US" sz="4400" u="sng" dirty="0"/>
              <a:t>EMPLOYEE LOGOS :✔️</a:t>
            </a:r>
          </a:p>
        </p:txBody>
      </p:sp>
    </p:spTree>
    <p:extLst>
      <p:ext uri="{BB962C8B-B14F-4D97-AF65-F5344CB8AC3E}">
        <p14:creationId xmlns:p14="http://schemas.microsoft.com/office/powerpoint/2010/main" val="4296992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11</a:t>
            </a:fld>
            <a:endParaRPr spc="10" dirty="0"/>
          </a:p>
        </p:txBody>
      </p:sp>
      <p:sp>
        <p:nvSpPr>
          <p:cNvPr id="11" name="TextBox 10">
            <a:extLst>
              <a:ext uri="{FF2B5EF4-FFF2-40B4-BE49-F238E27FC236}">
                <a16:creationId xmlns:a16="http://schemas.microsoft.com/office/drawing/2014/main" id="{46D5FCAD-3610-12BB-5EFC-AAA970CA2163}"/>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A2FB680A-7439-A74A-70BD-6F2DF0A4CEF4}"/>
              </a:ext>
            </a:extLst>
          </p:cNvPr>
          <p:cNvSpPr txBox="1"/>
          <p:nvPr/>
        </p:nvSpPr>
        <p:spPr>
          <a:xfrm>
            <a:off x="755332" y="2090562"/>
            <a:ext cx="9536150" cy="4154984"/>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l"/>
            <a:r>
              <a:rPr lang="en-US" sz="4400" b="1" dirty="0">
                <a:solidFill>
                  <a:schemeClr val="tx1"/>
                </a:solidFill>
              </a:rPr>
              <a:t>📌Conditional Formatting – Missing</a:t>
            </a:r>
          </a:p>
          <a:p>
            <a:pPr algn="l"/>
            <a:r>
              <a:rPr lang="en-US" sz="4400" b="1" dirty="0">
                <a:solidFill>
                  <a:schemeClr val="tx1"/>
                </a:solidFill>
              </a:rPr>
              <a:t>📌Filter- Remove</a:t>
            </a:r>
          </a:p>
          <a:p>
            <a:pPr algn="l"/>
            <a:r>
              <a:rPr lang="en-US" sz="4400" b="1" dirty="0">
                <a:solidFill>
                  <a:schemeClr val="tx1"/>
                </a:solidFill>
              </a:rPr>
              <a:t>📌Formula- Performance</a:t>
            </a:r>
          </a:p>
          <a:p>
            <a:pPr algn="l"/>
            <a:r>
              <a:rPr lang="en-US" sz="4400" b="1" dirty="0">
                <a:solidFill>
                  <a:schemeClr val="tx1"/>
                </a:solidFill>
              </a:rPr>
              <a:t>📌Pivot- Summary</a:t>
            </a:r>
          </a:p>
          <a:p>
            <a:pPr algn="l"/>
            <a:r>
              <a:rPr lang="en-US" sz="4400" b="1" dirty="0">
                <a:solidFill>
                  <a:schemeClr val="tx1"/>
                </a:solidFill>
              </a:rPr>
              <a:t>📌Graph- Data Visualization</a:t>
            </a:r>
          </a:p>
          <a:p>
            <a:pPr algn="l"/>
            <a:endParaRPr lang="en-US" sz="4400" b="1" dirty="0">
              <a:solidFill>
                <a:schemeClr val="tx1"/>
              </a:solidFill>
            </a:endParaRPr>
          </a:p>
        </p:txBody>
      </p:sp>
      <p:sp>
        <p:nvSpPr>
          <p:cNvPr id="15" name="Title 14">
            <a:extLst>
              <a:ext uri="{FF2B5EF4-FFF2-40B4-BE49-F238E27FC236}">
                <a16:creationId xmlns:a16="http://schemas.microsoft.com/office/drawing/2014/main" id="{3F93F305-0857-DB20-060E-A1EE1BE24035}"/>
              </a:ext>
            </a:extLst>
          </p:cNvPr>
          <p:cNvSpPr>
            <a:spLocks noGrp="1"/>
          </p:cNvSpPr>
          <p:nvPr>
            <p:ph type="title"/>
          </p:nvPr>
        </p:nvSpPr>
        <p:spPr>
          <a:xfrm>
            <a:off x="755332" y="385444"/>
            <a:ext cx="10681335" cy="1477328"/>
          </a:xfrm>
        </p:spPr>
        <p:txBody>
          <a:bodyPr/>
          <a:lstStyle/>
          <a:p>
            <a:r>
              <a:rPr lang="en-US" dirty="0">
                <a:solidFill>
                  <a:schemeClr val="bg1"/>
                </a:solidFill>
              </a:rPr>
              <a:t>OUR SOLUTION AND IT’S VALUE </a:t>
            </a:r>
            <a:r>
              <a:rPr lang="en-US">
                <a:solidFill>
                  <a:schemeClr val="bg1"/>
                </a:solidFill>
              </a:rPr>
              <a:t>PROPOSITION ☑️</a:t>
            </a:r>
            <a:endParaRPr lang="en-US" dirty="0">
              <a:solidFill>
                <a:schemeClr val="bg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403373"/>
            <a:ext cx="10681335" cy="758190"/>
          </a:xfrm>
        </p:spPr>
        <p:txBody>
          <a:bodyPr/>
          <a:lstStyle/>
          <a:p>
            <a:r>
              <a:rPr lang="en-US" u="sng" dirty="0"/>
              <a:t>🍁D</a:t>
            </a:r>
            <a:r>
              <a:rPr lang="en-IN" u="sng" dirty="0" err="1"/>
              <a:t>ataset</a:t>
            </a:r>
            <a:r>
              <a:rPr lang="en-IN" u="sng" dirty="0"/>
              <a:t> Description</a:t>
            </a:r>
            <a:r>
              <a:rPr lang="en-US" u="sng" dirty="0"/>
              <a:t> :</a:t>
            </a:r>
            <a:endParaRPr lang="en-IN" u="sng" dirty="0"/>
          </a:p>
        </p:txBody>
      </p:sp>
      <p:sp>
        <p:nvSpPr>
          <p:cNvPr id="3" name="TextBox 2">
            <a:extLst>
              <a:ext uri="{FF2B5EF4-FFF2-40B4-BE49-F238E27FC236}">
                <a16:creationId xmlns:a16="http://schemas.microsoft.com/office/drawing/2014/main" id="{9055F165-A21F-378C-2DE2-37A2939CDD04}"/>
              </a:ext>
            </a:extLst>
          </p:cNvPr>
          <p:cNvSpPr txBox="1"/>
          <p:nvPr/>
        </p:nvSpPr>
        <p:spPr>
          <a:xfrm>
            <a:off x="289168" y="1440842"/>
            <a:ext cx="10681335" cy="5632311"/>
          </a:xfrm>
          <a:prstGeom prst="rect">
            <a:avLst/>
          </a:prstGeom>
          <a:noFill/>
        </p:spPr>
        <p:txBody>
          <a:bodyPr wrap="square" rtlCol="0">
            <a:spAutoFit/>
          </a:bodyPr>
          <a:lstStyle/>
          <a:p>
            <a:pPr algn="l"/>
            <a:r>
              <a:rPr lang="en-US" sz="3600" dirty="0"/>
              <a:t>📌 </a:t>
            </a:r>
            <a:r>
              <a:rPr lang="en-US" sz="3600" b="1" dirty="0"/>
              <a:t>Employee Dataset - </a:t>
            </a:r>
            <a:r>
              <a:rPr lang="en-US" sz="3600" b="1" u="sng" dirty="0" err="1"/>
              <a:t>Kaggle</a:t>
            </a:r>
            <a:r>
              <a:rPr lang="en-US" sz="3600" b="1" dirty="0"/>
              <a:t> App</a:t>
            </a:r>
          </a:p>
          <a:p>
            <a:pPr algn="l"/>
            <a:r>
              <a:rPr lang="en-US" sz="3600" b="1" dirty="0"/>
              <a:t>📌26 - Features</a:t>
            </a:r>
          </a:p>
          <a:p>
            <a:pPr algn="l"/>
            <a:r>
              <a:rPr lang="en-US" sz="3600" b="1" dirty="0"/>
              <a:t>📌 9  - Features</a:t>
            </a:r>
          </a:p>
          <a:p>
            <a:pPr algn="l"/>
            <a:r>
              <a:rPr lang="en-US" sz="3600" b="1" dirty="0"/>
              <a:t>📌 Employee ID - Numerical Values</a:t>
            </a:r>
          </a:p>
          <a:p>
            <a:pPr algn="l"/>
            <a:r>
              <a:rPr lang="en-US" sz="3600" b="1" dirty="0"/>
              <a:t>📌Name - Text</a:t>
            </a:r>
          </a:p>
          <a:p>
            <a:pPr algn="l"/>
            <a:r>
              <a:rPr lang="en-US" sz="3600" b="1" dirty="0"/>
              <a:t>📌 Employee Type</a:t>
            </a:r>
          </a:p>
          <a:p>
            <a:pPr algn="l"/>
            <a:r>
              <a:rPr lang="en-US" sz="3600" b="1" dirty="0"/>
              <a:t>📌 Performance Level</a:t>
            </a:r>
          </a:p>
          <a:p>
            <a:pPr algn="l"/>
            <a:r>
              <a:rPr lang="en-US" sz="3600" b="1" dirty="0"/>
              <a:t>📌Gender - [Male, Female]</a:t>
            </a:r>
          </a:p>
          <a:p>
            <a:pPr algn="l"/>
            <a:r>
              <a:rPr lang="en-US" sz="3600" b="1" dirty="0"/>
              <a:t>📌 Employee Rating – Numerical Values</a:t>
            </a:r>
          </a:p>
          <a:p>
            <a:pPr algn="l"/>
            <a:endParaRPr lang="en-US" sz="3600"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2665221" y="1892658"/>
            <a:ext cx="6554979" cy="43104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7"/>
            <a:ext cx="10215096" cy="847668"/>
          </a:xfrm>
          <a:prstGeom prst="rect">
            <a:avLst/>
          </a:prstGeom>
        </p:spPr>
        <p:txBody>
          <a:bodyPr vert="horz" wrap="square" lIns="0" tIns="16510" rIns="0" bIns="0" rtlCol="0">
            <a:spAutoFit/>
          </a:bodyPr>
          <a:lstStyle/>
          <a:p>
            <a:pPr marL="12700">
              <a:lnSpc>
                <a:spcPct val="100000"/>
              </a:lnSpc>
              <a:spcBef>
                <a:spcPts val="130"/>
              </a:spcBef>
            </a:pPr>
            <a:r>
              <a:rPr lang="en-US" sz="4250" u="sng" spc="15" dirty="0"/>
              <a:t>🖤T</a:t>
            </a:r>
            <a:r>
              <a:rPr sz="4250" u="sng" spc="15" dirty="0"/>
              <a:t>HE</a:t>
            </a:r>
            <a:r>
              <a:rPr sz="4250" u="sng" spc="20" dirty="0"/>
              <a:t> </a:t>
            </a:r>
            <a:r>
              <a:rPr lang="en-US" sz="4250" u="sng" spc="20" dirty="0"/>
              <a:t>"</a:t>
            </a:r>
            <a:r>
              <a:rPr sz="4250" u="sng" spc="10" dirty="0"/>
              <a:t>WOW</a:t>
            </a:r>
            <a:r>
              <a:rPr lang="en-US" sz="4250" u="sng" spc="10" dirty="0"/>
              <a:t>"</a:t>
            </a:r>
            <a:r>
              <a:rPr sz="4250" u="sng" spc="85" dirty="0"/>
              <a:t> </a:t>
            </a:r>
            <a:r>
              <a:rPr sz="4250" u="sng" spc="10" dirty="0"/>
              <a:t>IN</a:t>
            </a:r>
            <a:r>
              <a:rPr sz="4250" u="sng" spc="-5" dirty="0"/>
              <a:t> </a:t>
            </a:r>
            <a:r>
              <a:rPr sz="4250" u="sng" spc="15" dirty="0"/>
              <a:t>OUR</a:t>
            </a:r>
            <a:r>
              <a:rPr sz="4250" u="sng" spc="-10" dirty="0"/>
              <a:t> </a:t>
            </a:r>
            <a:r>
              <a:rPr sz="4250" u="sng" spc="20" dirty="0"/>
              <a:t>SOLUTION</a:t>
            </a:r>
            <a:r>
              <a:rPr lang="en-US" sz="4250" u="sng" spc="20" dirty="0"/>
              <a:t> </a:t>
            </a:r>
            <a:r>
              <a:rPr lang="en-US" sz="5400" u="sng" spc="20" dirty="0"/>
              <a:t> :</a:t>
            </a:r>
            <a:endParaRPr sz="4250" u="sng"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831068" y="2342003"/>
            <a:ext cx="7297271" cy="4131334"/>
          </a:xfrm>
          <a:prstGeom prst="rect">
            <a:avLst/>
          </a:prstGeom>
          <a:noFill/>
        </p:spPr>
        <p:txBody>
          <a:bodyPr wrap="square" rtlCol="0">
            <a:spAutoFit/>
          </a:bodyPr>
          <a:lstStyle/>
          <a:p>
            <a:pPr algn="l"/>
            <a:r>
              <a:rPr lang="en-US" sz="4400" b="0" i="0" dirty="0">
                <a:solidFill>
                  <a:srgbClr val="0D0D0D"/>
                </a:solidFill>
                <a:effectLst/>
                <a:cs typeface="Times New Roman" panose="02020603050405020304" pitchFamily="18" charset="0"/>
              </a:rPr>
              <a:t>⭐ Performance Level</a:t>
            </a:r>
          </a:p>
          <a:p>
            <a:pPr algn="l"/>
            <a:r>
              <a:rPr lang="en-US" sz="4400" b="0" i="0" dirty="0">
                <a:solidFill>
                  <a:srgbClr val="0D0D0D"/>
                </a:solidFill>
                <a:effectLst/>
                <a:cs typeface="Times New Roman" panose="02020603050405020304" pitchFamily="18" charset="0"/>
              </a:rPr>
              <a:t>🌟 Innovative Level</a:t>
            </a:r>
          </a:p>
          <a:p>
            <a:pPr algn="l"/>
            <a:r>
              <a:rPr lang="en-US" sz="4400" dirty="0">
                <a:solidFill>
                  <a:srgbClr val="0D0D0D"/>
                </a:solidFill>
                <a:cs typeface="Times New Roman" panose="02020603050405020304" pitchFamily="18" charset="0"/>
              </a:rPr>
              <a:t>⭐ New Techniques</a:t>
            </a:r>
          </a:p>
          <a:p>
            <a:pPr algn="l"/>
            <a:r>
              <a:rPr lang="en-US" sz="4400" b="0" i="0" dirty="0">
                <a:solidFill>
                  <a:srgbClr val="0D0D0D"/>
                </a:solidFill>
                <a:effectLst/>
                <a:cs typeface="Times New Roman" panose="02020603050405020304" pitchFamily="18" charset="0"/>
              </a:rPr>
              <a:t>🌟 Feasibility</a:t>
            </a:r>
          </a:p>
          <a:p>
            <a:pPr algn="l"/>
            <a:r>
              <a:rPr lang="en-US" sz="4400" dirty="0">
                <a:solidFill>
                  <a:srgbClr val="0D0D0D"/>
                </a:solidFill>
                <a:cs typeface="Times New Roman" panose="02020603050405020304" pitchFamily="18" charset="0"/>
              </a:rPr>
              <a:t>⭐ Potential Impact</a:t>
            </a:r>
            <a:endParaRPr lang="en-US" sz="4400" b="0" i="0" dirty="0">
              <a:solidFill>
                <a:srgbClr val="0D0D0D"/>
              </a:solidFill>
              <a:effectLst/>
              <a:cs typeface="Times New Roman" panose="02020603050405020304" pitchFamily="18" charset="0"/>
            </a:endParaRPr>
          </a:p>
          <a:p>
            <a:endParaRPr lang="en-IN" sz="4000"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666FB3AF-9A76-66E8-86DA-C4EA9B7B915D}"/>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1" name="TextBox 10">
            <a:extLst>
              <a:ext uri="{FF2B5EF4-FFF2-40B4-BE49-F238E27FC236}">
                <a16:creationId xmlns:a16="http://schemas.microsoft.com/office/drawing/2014/main" id="{7729B7BA-90E8-D29D-04C7-1F693EB03102}"/>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12" name="TextBox 11">
            <a:extLst>
              <a:ext uri="{FF2B5EF4-FFF2-40B4-BE49-F238E27FC236}">
                <a16:creationId xmlns:a16="http://schemas.microsoft.com/office/drawing/2014/main" id="{D08B4FD2-9174-02EF-D7D7-53A5ACBCE5AD}"/>
              </a:ext>
            </a:extLst>
          </p:cNvPr>
          <p:cNvSpPr txBox="1"/>
          <p:nvPr/>
        </p:nvSpPr>
        <p:spPr>
          <a:xfrm>
            <a:off x="10128339" y="2994212"/>
            <a:ext cx="1377479" cy="1569660"/>
          </a:xfrm>
          <a:prstGeom prst="rect">
            <a:avLst/>
          </a:prstGeom>
          <a:noFill/>
        </p:spPr>
        <p:txBody>
          <a:bodyPr wrap="square" rtlCol="0">
            <a:spAutoFit/>
          </a:bodyPr>
          <a:lstStyle/>
          <a:p>
            <a:pPr algn="l"/>
            <a:r>
              <a:rPr lang="en-US" sz="9600" b="1" dirty="0"/>
              <a:t>🎇</a:t>
            </a:r>
          </a:p>
        </p:txBody>
      </p:sp>
      <p:sp>
        <p:nvSpPr>
          <p:cNvPr id="4" name="TextBox 3">
            <a:extLst>
              <a:ext uri="{FF2B5EF4-FFF2-40B4-BE49-F238E27FC236}">
                <a16:creationId xmlns:a16="http://schemas.microsoft.com/office/drawing/2014/main" id="{220A42C1-38D3-6D30-0162-1CBB609F9A21}"/>
              </a:ext>
            </a:extLst>
          </p:cNvPr>
          <p:cNvSpPr txBox="1"/>
          <p:nvPr/>
        </p:nvSpPr>
        <p:spPr>
          <a:xfrm>
            <a:off x="6236535" y="3204335"/>
            <a:ext cx="1828800" cy="1828800"/>
          </a:xfrm>
          <a:prstGeom prst="rect">
            <a:avLst/>
          </a:prstGeom>
          <a:noFill/>
        </p:spPr>
        <p:txBody>
          <a:bodyPr wrap="square" rtlCol="0">
            <a:spAutoFit/>
          </a:bodyPr>
          <a:lstStyle/>
          <a:p>
            <a:pPr algn="l"/>
            <a:endParaRPr lang="en-US"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FEB269-B763-DDA7-E207-3853D5A4591D}"/>
              </a:ext>
            </a:extLst>
          </p:cNvPr>
          <p:cNvSpPr txBox="1"/>
          <p:nvPr/>
        </p:nvSpPr>
        <p:spPr>
          <a:xfrm rot="10800000" flipV="1">
            <a:off x="0" y="131956"/>
            <a:ext cx="6373905" cy="707886"/>
          </a:xfrm>
          <a:prstGeom prst="rect">
            <a:avLst/>
          </a:prstGeom>
          <a:noFill/>
        </p:spPr>
        <p:txBody>
          <a:bodyPr wrap="square" rtlCol="0">
            <a:spAutoFit/>
          </a:bodyPr>
          <a:lstStyle/>
          <a:p>
            <a:pPr algn="l"/>
            <a:r>
              <a:rPr lang="en-US" sz="4000" b="1" u="sng" dirty="0"/>
              <a:t>📝MODELLING:✨</a:t>
            </a:r>
          </a:p>
        </p:txBody>
      </p:sp>
      <p:sp>
        <p:nvSpPr>
          <p:cNvPr id="5" name="TextBox 4">
            <a:extLst>
              <a:ext uri="{FF2B5EF4-FFF2-40B4-BE49-F238E27FC236}">
                <a16:creationId xmlns:a16="http://schemas.microsoft.com/office/drawing/2014/main" id="{9CA4A3A5-EA84-45FF-082C-59F5112ACBBC}"/>
              </a:ext>
            </a:extLst>
          </p:cNvPr>
          <p:cNvSpPr txBox="1"/>
          <p:nvPr/>
        </p:nvSpPr>
        <p:spPr>
          <a:xfrm>
            <a:off x="5082988" y="2528047"/>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D6E266B9-5453-84D7-7BAC-F446CFE587FA}"/>
              </a:ext>
            </a:extLst>
          </p:cNvPr>
          <p:cNvSpPr txBox="1"/>
          <p:nvPr/>
        </p:nvSpPr>
        <p:spPr>
          <a:xfrm>
            <a:off x="2339788" y="1811102"/>
            <a:ext cx="6122894" cy="4401205"/>
          </a:xfrm>
          <a:prstGeom prst="rect">
            <a:avLst/>
          </a:prstGeom>
          <a:noFill/>
        </p:spPr>
        <p:txBody>
          <a:bodyPr wrap="square" rtlCol="0">
            <a:spAutoFit/>
          </a:bodyPr>
          <a:lstStyle/>
          <a:p>
            <a:pPr algn="l"/>
            <a:r>
              <a:rPr lang="en-US" sz="2800" dirty="0">
                <a:latin typeface="Amasis MT Pro Black" panose="02000000000000000000" pitchFamily="2" charset="0"/>
                <a:ea typeface="Amasis MT Pro Black" panose="02000000000000000000" pitchFamily="2" charset="0"/>
              </a:rPr>
              <a:t>1️⃣Data Collection</a:t>
            </a:r>
          </a:p>
          <a:p>
            <a:pPr algn="l"/>
            <a:endParaRPr lang="en-US" sz="2800" dirty="0">
              <a:latin typeface="Amasis MT Pro Black" panose="02000000000000000000" pitchFamily="2" charset="0"/>
              <a:ea typeface="Amasis MT Pro Black" panose="02000000000000000000" pitchFamily="2" charset="0"/>
            </a:endParaRPr>
          </a:p>
          <a:p>
            <a:pPr algn="l"/>
            <a:r>
              <a:rPr lang="en-US" sz="2800" dirty="0">
                <a:latin typeface="Amasis MT Pro Black" panose="02000000000000000000" pitchFamily="2" charset="0"/>
                <a:ea typeface="Amasis MT Pro Black" panose="02000000000000000000" pitchFamily="2" charset="0"/>
              </a:rPr>
              <a:t>2️⃣Data Cleaning</a:t>
            </a:r>
          </a:p>
          <a:p>
            <a:pPr algn="l"/>
            <a:endParaRPr lang="en-US" sz="2800" dirty="0">
              <a:latin typeface="Amasis MT Pro Black" panose="02000000000000000000" pitchFamily="2" charset="0"/>
              <a:ea typeface="Amasis MT Pro Black" panose="02000000000000000000" pitchFamily="2" charset="0"/>
            </a:endParaRPr>
          </a:p>
          <a:p>
            <a:pPr algn="l"/>
            <a:r>
              <a:rPr lang="en-US" sz="2800" dirty="0">
                <a:latin typeface="Amasis MT Pro Black" panose="02000000000000000000" pitchFamily="2" charset="0"/>
                <a:ea typeface="Amasis MT Pro Black" panose="02000000000000000000" pitchFamily="2" charset="0"/>
              </a:rPr>
              <a:t>3️⃣Performance Level</a:t>
            </a:r>
          </a:p>
          <a:p>
            <a:pPr algn="l"/>
            <a:endParaRPr lang="en-US" sz="2800" dirty="0">
              <a:latin typeface="Amasis MT Pro Black" panose="02000000000000000000" pitchFamily="2" charset="0"/>
              <a:ea typeface="Amasis MT Pro Black" panose="02000000000000000000" pitchFamily="2" charset="0"/>
            </a:endParaRPr>
          </a:p>
          <a:p>
            <a:pPr algn="l"/>
            <a:r>
              <a:rPr lang="en-US" sz="2800" dirty="0">
                <a:latin typeface="Amasis MT Pro Black" panose="02000000000000000000" pitchFamily="2" charset="0"/>
                <a:ea typeface="Amasis MT Pro Black" panose="02000000000000000000" pitchFamily="2" charset="0"/>
              </a:rPr>
              <a:t>4️⃣Summary</a:t>
            </a:r>
          </a:p>
          <a:p>
            <a:pPr algn="l"/>
            <a:endParaRPr lang="en-US" sz="2800" dirty="0">
              <a:latin typeface="Amasis MT Pro Black" panose="02000000000000000000" pitchFamily="2" charset="0"/>
              <a:ea typeface="Amasis MT Pro Black" panose="02000000000000000000" pitchFamily="2" charset="0"/>
            </a:endParaRPr>
          </a:p>
          <a:p>
            <a:pPr algn="l"/>
            <a:r>
              <a:rPr lang="en-US" sz="2800" dirty="0">
                <a:latin typeface="Amasis MT Pro Black" panose="02000000000000000000" pitchFamily="2" charset="0"/>
                <a:ea typeface="Amasis MT Pro Black" panose="02000000000000000000" pitchFamily="2" charset="0"/>
              </a:rPr>
              <a:t>5️⃣Visualization</a:t>
            </a:r>
          </a:p>
          <a:p>
            <a:pPr algn="l"/>
            <a:endParaRPr lang="en-US" sz="2800" dirty="0">
              <a:latin typeface="Amasis MT Pro Black" panose="02000000000000000000" pitchFamily="2" charset="0"/>
              <a:ea typeface="Amasis MT Pro Black" panose="02000000000000000000" pitchFamily="2" charset="0"/>
            </a:endParaRPr>
          </a:p>
        </p:txBody>
      </p:sp>
      <p:sp>
        <p:nvSpPr>
          <p:cNvPr id="12" name="TextBox 11">
            <a:extLst>
              <a:ext uri="{FF2B5EF4-FFF2-40B4-BE49-F238E27FC236}">
                <a16:creationId xmlns:a16="http://schemas.microsoft.com/office/drawing/2014/main" id="{962AFB2B-A753-274A-B3DD-AA1C510582EC}"/>
              </a:ext>
            </a:extLst>
          </p:cNvPr>
          <p:cNvSpPr txBox="1"/>
          <p:nvPr/>
        </p:nvSpPr>
        <p:spPr>
          <a:xfrm>
            <a:off x="5082988" y="2129116"/>
            <a:ext cx="1828800" cy="1828800"/>
          </a:xfrm>
          <a:prstGeom prst="rect">
            <a:avLst/>
          </a:prstGeom>
          <a:noFill/>
        </p:spPr>
        <p:txBody>
          <a:bodyPr wrap="square" rtlCol="0">
            <a:spAutoFit/>
          </a:bodyPr>
          <a:lstStyle/>
          <a:p>
            <a:pPr algn="l"/>
            <a:endParaRPr lang="en-US" dirty="0"/>
          </a:p>
        </p:txBody>
      </p:sp>
      <p:sp>
        <p:nvSpPr>
          <p:cNvPr id="13" name="Frame 12">
            <a:extLst>
              <a:ext uri="{FF2B5EF4-FFF2-40B4-BE49-F238E27FC236}">
                <a16:creationId xmlns:a16="http://schemas.microsoft.com/office/drawing/2014/main" id="{8316B883-D193-A770-94B7-610C4AE361C3}"/>
              </a:ext>
            </a:extLst>
          </p:cNvPr>
          <p:cNvSpPr/>
          <p:nvPr/>
        </p:nvSpPr>
        <p:spPr>
          <a:xfrm flipH="1">
            <a:off x="1577789" y="1550893"/>
            <a:ext cx="5952564" cy="4814047"/>
          </a:xfrm>
          <a:prstGeom prst="frame">
            <a:avLst>
              <a:gd name="adj1" fmla="val 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9404187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15</a:t>
            </a:fld>
            <a:endParaRPr sz="1100">
              <a:latin typeface="Trebuchet MS"/>
              <a:cs typeface="Trebuchet MS"/>
            </a:endParaRPr>
          </a:p>
        </p:txBody>
      </p:sp>
      <p:sp>
        <p:nvSpPr>
          <p:cNvPr id="3" name="TextBox 2">
            <a:extLst>
              <a:ext uri="{FF2B5EF4-FFF2-40B4-BE49-F238E27FC236}">
                <a16:creationId xmlns:a16="http://schemas.microsoft.com/office/drawing/2014/main" id="{A36545E3-52A8-A4A7-3044-C2FF36AD17E6}"/>
              </a:ext>
            </a:extLst>
          </p:cNvPr>
          <p:cNvSpPr txBox="1"/>
          <p:nvPr/>
        </p:nvSpPr>
        <p:spPr>
          <a:xfrm>
            <a:off x="482041" y="-679817"/>
            <a:ext cx="12409206" cy="8217634"/>
          </a:xfrm>
          <a:prstGeom prst="rect">
            <a:avLst/>
          </a:prstGeom>
          <a:noFill/>
        </p:spPr>
        <p:txBody>
          <a:bodyPr wrap="square" rtlCol="0">
            <a:spAutoFit/>
          </a:bodyPr>
          <a:lstStyle/>
          <a:p>
            <a:pPr algn="l"/>
            <a:r>
              <a:rPr lang="en-US" sz="2400" b="1" dirty="0"/>
              <a:t>Analyzing employee performance using Excel:
 ✅1. Data Collection
   - **Employee Information**: Name, ID, Department, Role
   - **Performance Metrics**: KPIs, Targets, Achievements
   - **Time Period**: Monthly, Quarterly, Yearly
  ✅2. Setting Up the Excel Sheet
   - **Data Input Sheet**: Create a sheet for raw data where you input all the necessary information.
   - **Metrics Calculation**: Add formulas to calculate performance metrics such as:
     - **Achievement Rate**: `=Actual/Target * 100`
     - **Efficiency**: `=Output/Input`
     - **Attendance**: `=Days Worked / Total Workdays * 100`
   - **Conditional Formatting**: Highlight cells to quickly visualize high and low performers.
✅3. Analysis
   - **Comparative Analysis**: Use PivotTables to compare performance across different employees, departments, or periods.
   - **Trend Analysis**: Create charts (line graphs, bar charts) to identify trends over time.
   </a:t>
            </a:r>
          </a:p>
          <a:p>
            <a:pPr algn="l"/>
            <a:endParaRPr lang="en-US" sz="2400" b="1"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235895-B15A-B231-515F-F73AF06B6128}"/>
              </a:ext>
            </a:extLst>
          </p:cNvPr>
          <p:cNvSpPr txBox="1"/>
          <p:nvPr/>
        </p:nvSpPr>
        <p:spPr>
          <a:xfrm>
            <a:off x="241001" y="-679817"/>
            <a:ext cx="12432262" cy="8217634"/>
          </a:xfrm>
          <a:prstGeom prst="rect">
            <a:avLst/>
          </a:prstGeom>
          <a:noFill/>
        </p:spPr>
        <p:txBody>
          <a:bodyPr wrap="square" rtlCol="0">
            <a:spAutoFit/>
          </a:bodyPr>
          <a:lstStyle/>
          <a:p>
            <a:pPr algn="l"/>
            <a:r>
              <a:rPr lang="en-US" sz="2400" b="1" dirty="0"/>
              <a:t>
 ✅4. Visualizations
   - **Dashboards**: Develop a dashboard with key charts and graphs summarizing the performance.
   - **Heat Maps**: Use conditional formatting to create heat maps that visually represent performance levels.
✅ 5. Results Interpretation
   - **Identify Top Performers**: Note the top 10% of employees who exceed targets consistently.
   - **Highlight Improvement Areas**: Employees who consistently perform below expectations.
   - **Trend Observations**: Document any noticeable trends (e.g., performance dips during certain months).
✅ 6. Notes and Documentation
   - **General Observations**: Document any patterns or anomalies observed.
   - **Action Points**: List recommended actions for improvement (e.g., training, mentoring).
✅ 7. Reporting
   - **Summary Sheet**: Create a summary sheet with key findings, including average performance, highest and lowest performers, and recommended actions.
   - **Detailed Reports**: For individual employee analysis, provide a detailed breakdown of their performance with notes on specific strengths and weaknesses.
</a:t>
            </a:r>
          </a:p>
        </p:txBody>
      </p:sp>
    </p:spTree>
    <p:extLst>
      <p:ext uri="{BB962C8B-B14F-4D97-AF65-F5344CB8AC3E}">
        <p14:creationId xmlns:p14="http://schemas.microsoft.com/office/powerpoint/2010/main" val="18803226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8AB241-D16C-1097-70CE-C55825619287}"/>
              </a:ext>
            </a:extLst>
          </p:cNvPr>
          <p:cNvSpPr txBox="1"/>
          <p:nvPr/>
        </p:nvSpPr>
        <p:spPr>
          <a:xfrm>
            <a:off x="430307" y="151179"/>
            <a:ext cx="11761693" cy="6555641"/>
          </a:xfrm>
          <a:prstGeom prst="rect">
            <a:avLst/>
          </a:prstGeom>
          <a:noFill/>
        </p:spPr>
        <p:txBody>
          <a:bodyPr wrap="square" rtlCol="0">
            <a:spAutoFit/>
          </a:bodyPr>
          <a:lstStyle/>
          <a:p>
            <a:pPr algn="l"/>
            <a:r>
              <a:rPr lang="en-US" sz="2800" b="1" dirty="0"/>
              <a:t>⭐1. Define Your Performance Metrics
Start by identifying key performance indicators (KPIs) that reflect your business objectives. Common KPIs include sales targets, customer satisfaction scores, and project completion rates.
⭐2. Create a Data Input Sheet
Set up a dedicated sheet for inputting raw data. Organize data with columns for:
Date
Metric Name
Values
Employee/Team Name</a:t>
            </a:r>
          </a:p>
        </p:txBody>
      </p:sp>
    </p:spTree>
    <p:extLst>
      <p:ext uri="{BB962C8B-B14F-4D97-AF65-F5344CB8AC3E}">
        <p14:creationId xmlns:p14="http://schemas.microsoft.com/office/powerpoint/2010/main" val="3912095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0076C73-4C1D-9CBE-402A-81B550B639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3148" y="125506"/>
            <a:ext cx="9088546" cy="1905281"/>
          </a:xfrm>
          <a:prstGeom prst="rect">
            <a:avLst/>
          </a:prstGeom>
        </p:spPr>
      </p:pic>
      <p:sp>
        <p:nvSpPr>
          <p:cNvPr id="6" name="TextBox 5">
            <a:extLst>
              <a:ext uri="{FF2B5EF4-FFF2-40B4-BE49-F238E27FC236}">
                <a16:creationId xmlns:a16="http://schemas.microsoft.com/office/drawing/2014/main" id="{EE76A33B-F264-9210-F18A-98B367F4E518}"/>
              </a:ext>
            </a:extLst>
          </p:cNvPr>
          <p:cNvSpPr txBox="1"/>
          <p:nvPr/>
        </p:nvSpPr>
        <p:spPr>
          <a:xfrm>
            <a:off x="430306" y="357702"/>
            <a:ext cx="2133600" cy="523220"/>
          </a:xfrm>
          <a:prstGeom prst="rect">
            <a:avLst/>
          </a:prstGeom>
          <a:noFill/>
        </p:spPr>
        <p:txBody>
          <a:bodyPr wrap="square" rtlCol="0">
            <a:spAutoFit/>
          </a:bodyPr>
          <a:lstStyle/>
          <a:p>
            <a:pPr algn="l"/>
            <a:r>
              <a:rPr lang="en-US" sz="2800" b="1" u="sng" dirty="0"/>
              <a:t>EXAMPLE:</a:t>
            </a:r>
          </a:p>
        </p:txBody>
      </p:sp>
      <p:sp>
        <p:nvSpPr>
          <p:cNvPr id="7" name="TextBox 6">
            <a:extLst>
              <a:ext uri="{FF2B5EF4-FFF2-40B4-BE49-F238E27FC236}">
                <a16:creationId xmlns:a16="http://schemas.microsoft.com/office/drawing/2014/main" id="{447A65B6-854E-0FB6-A649-231DA552D862}"/>
              </a:ext>
            </a:extLst>
          </p:cNvPr>
          <p:cNvSpPr txBox="1"/>
          <p:nvPr/>
        </p:nvSpPr>
        <p:spPr>
          <a:xfrm>
            <a:off x="590003" y="2294134"/>
            <a:ext cx="9995648" cy="2246769"/>
          </a:xfrm>
          <a:prstGeom prst="rect">
            <a:avLst/>
          </a:prstGeom>
          <a:noFill/>
        </p:spPr>
        <p:txBody>
          <a:bodyPr wrap="square" rtlCol="0">
            <a:spAutoFit/>
          </a:bodyPr>
          <a:lstStyle/>
          <a:p>
            <a:pPr algn="l"/>
            <a:r>
              <a:rPr lang="en-US" sz="2800" b="1" dirty="0"/>
              <a:t>⭐3. Design a Dashboard Sheet:
Create a summary dashboard to visualize performance metrics using charts, graphs, and conditional formatting. This sheet should provide a quick overview of key trends and insights.</a:t>
            </a:r>
          </a:p>
        </p:txBody>
      </p:sp>
      <p:sp>
        <p:nvSpPr>
          <p:cNvPr id="8" name="TextBox 7">
            <a:extLst>
              <a:ext uri="{FF2B5EF4-FFF2-40B4-BE49-F238E27FC236}">
                <a16:creationId xmlns:a16="http://schemas.microsoft.com/office/drawing/2014/main" id="{621717AE-C8C8-1E53-6DE3-A3332ACCBA8E}"/>
              </a:ext>
            </a:extLst>
          </p:cNvPr>
          <p:cNvSpPr txBox="1"/>
          <p:nvPr/>
        </p:nvSpPr>
        <p:spPr>
          <a:xfrm>
            <a:off x="645459" y="4708386"/>
            <a:ext cx="11116235" cy="2677656"/>
          </a:xfrm>
          <a:prstGeom prst="rect">
            <a:avLst/>
          </a:prstGeom>
          <a:noFill/>
        </p:spPr>
        <p:txBody>
          <a:bodyPr wrap="square" rtlCol="0">
            <a:spAutoFit/>
          </a:bodyPr>
          <a:lstStyle/>
          <a:p>
            <a:pPr algn="l"/>
            <a:r>
              <a:rPr lang="en-US" sz="2800" b="1" dirty="0"/>
              <a:t>✅ Basic Formulas:</a:t>
            </a:r>
          </a:p>
          <a:p>
            <a:pPr algn="l"/>
            <a:r>
              <a:rPr lang="en-US" sz="2800" b="1" dirty="0"/>
              <a:t>
Use basic Excel formulas such as SUM, AVERAGE, and COUNT to aggregate data and calculate KPIs.
</a:t>
            </a:r>
          </a:p>
        </p:txBody>
      </p:sp>
    </p:spTree>
    <p:extLst>
      <p:ext uri="{BB962C8B-B14F-4D97-AF65-F5344CB8AC3E}">
        <p14:creationId xmlns:p14="http://schemas.microsoft.com/office/powerpoint/2010/main" val="162287199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58BA85-7498-04B1-06D2-4CCDB2113D47}"/>
              </a:ext>
            </a:extLst>
          </p:cNvPr>
          <p:cNvSpPr txBox="1"/>
          <p:nvPr/>
        </p:nvSpPr>
        <p:spPr>
          <a:xfrm>
            <a:off x="714935" y="582067"/>
            <a:ext cx="10762130" cy="5693866"/>
          </a:xfrm>
          <a:prstGeom prst="rect">
            <a:avLst/>
          </a:prstGeom>
          <a:noFill/>
        </p:spPr>
        <p:txBody>
          <a:bodyPr wrap="square" rtlCol="0">
            <a:spAutoFit/>
          </a:bodyPr>
          <a:lstStyle/>
          <a:p>
            <a:pPr algn="l"/>
            <a:r>
              <a:rPr lang="en-US" sz="2800" b="1" dirty="0"/>
              <a:t>Example:</a:t>
            </a:r>
          </a:p>
          <a:p>
            <a:pPr algn="l"/>
            <a:r>
              <a:rPr lang="en-US" sz="2800" b="1" dirty="0"/>
              <a:t>
Total Sales: =SUM(B2:B10)
Average Rating: =AVERAGE(C2:C10)</a:t>
            </a:r>
          </a:p>
          <a:p>
            <a:pPr algn="l"/>
            <a:r>
              <a:rPr lang="en-US" sz="2800" b="1" dirty="0"/>
              <a:t>
✅Advanced Functions
Leverage advanced functions like VLOOKUP, INDEX/MATCH, and IF statements to manage and analyze data more efficiently.
Example:
Lookup Sales Value: =VLOOKUP(“Sales Revenue”, A2:C10, 2, FALSE)</a:t>
            </a:r>
          </a:p>
        </p:txBody>
      </p:sp>
    </p:spTree>
    <p:extLst>
      <p:ext uri="{BB962C8B-B14F-4D97-AF65-F5344CB8AC3E}">
        <p14:creationId xmlns:p14="http://schemas.microsoft.com/office/powerpoint/2010/main" val="123998340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23837" y="428188"/>
            <a:ext cx="5522259" cy="509114"/>
          </a:xfrm>
          <a:prstGeom prst="rect">
            <a:avLst/>
          </a:prstGeom>
        </p:spPr>
        <p:txBody>
          <a:bodyPr vert="horz" wrap="square" lIns="0" tIns="16510" rIns="0" bIns="0" rtlCol="0">
            <a:spAutoFit/>
          </a:bodyPr>
          <a:lstStyle/>
          <a:p>
            <a:pPr marL="12700">
              <a:lnSpc>
                <a:spcPct val="100000"/>
              </a:lnSpc>
              <a:spcBef>
                <a:spcPts val="130"/>
              </a:spcBef>
            </a:pPr>
            <a:r>
              <a:rPr sz="3200" u="sng" spc="5" dirty="0">
                <a:latin typeface="Aptos ExtraBold" panose="020B0004020202020204" pitchFamily="34" charset="0"/>
                <a:ea typeface="ADLaM Display" panose="02000000000000000000" pitchFamily="2" charset="0"/>
              </a:rPr>
              <a:t>PROJECT</a:t>
            </a:r>
            <a:r>
              <a:rPr sz="3200" u="sng" spc="-85" dirty="0">
                <a:latin typeface="Aptos ExtraBold" panose="020B0004020202020204" pitchFamily="34" charset="0"/>
                <a:ea typeface="ADLaM Display" panose="02000000000000000000" pitchFamily="2" charset="0"/>
              </a:rPr>
              <a:t> </a:t>
            </a:r>
            <a:r>
              <a:rPr sz="3200" u="sng" spc="25" dirty="0">
                <a:latin typeface="Aptos ExtraBold" panose="020B0004020202020204" pitchFamily="34" charset="0"/>
                <a:ea typeface="ADLaM Display" panose="02000000000000000000" pitchFamily="2" charset="0"/>
              </a:rPr>
              <a:t>TITLE</a:t>
            </a:r>
            <a:r>
              <a:rPr lang="en-US" sz="3200" u="sng" spc="25" dirty="0">
                <a:latin typeface="Aptos ExtraBold" panose="020B0004020202020204" pitchFamily="34" charset="0"/>
                <a:ea typeface="ADLaM Display" panose="02000000000000000000" pitchFamily="2" charset="0"/>
              </a:rPr>
              <a:t> :</a:t>
            </a:r>
            <a:endParaRPr sz="3200" u="sng" dirty="0">
              <a:latin typeface="Aptos ExtraBold" panose="020B0004020202020204" pitchFamily="34" charset="0"/>
              <a:ea typeface="ADLaM Display" panose="02000000000000000000" pitchFamily="2"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3482513" y="33700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 ✨☑️</a:t>
            </a:r>
            <a:endParaRPr lang="en-IN" sz="2800" dirty="0">
              <a:solidFill>
                <a:srgbClr val="7030A0"/>
              </a:solidFill>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7BE4ADDB-2552-2C23-5FDE-F3E3FCA3D5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0046" y="2294894"/>
            <a:ext cx="4172115" cy="4172115"/>
          </a:xfrm>
          <a:prstGeom prst="rect">
            <a:avLst/>
          </a:prstGeom>
        </p:spPr>
      </p:pic>
      <p:pic>
        <p:nvPicPr>
          <p:cNvPr id="24" name="Picture 23">
            <a:extLst>
              <a:ext uri="{FF2B5EF4-FFF2-40B4-BE49-F238E27FC236}">
                <a16:creationId xmlns:a16="http://schemas.microsoft.com/office/drawing/2014/main" id="{E7AF44BF-19E7-B315-E916-C87654B95B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77792" y="2629800"/>
            <a:ext cx="5793620" cy="365064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BBE908-981C-180D-138C-6E5D6DB80E41}"/>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C6B8B735-2CD7-8824-46D3-2BF5B55EB8FE}"/>
              </a:ext>
            </a:extLst>
          </p:cNvPr>
          <p:cNvSpPr txBox="1"/>
          <p:nvPr/>
        </p:nvSpPr>
        <p:spPr>
          <a:xfrm>
            <a:off x="5190564" y="2528047"/>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098BE319-4FE6-08DB-A360-C877C9875E4F}"/>
              </a:ext>
            </a:extLst>
          </p:cNvPr>
          <p:cNvSpPr txBox="1"/>
          <p:nvPr/>
        </p:nvSpPr>
        <p:spPr>
          <a:xfrm>
            <a:off x="640976" y="428178"/>
            <a:ext cx="10910048" cy="6001643"/>
          </a:xfrm>
          <a:prstGeom prst="rect">
            <a:avLst/>
          </a:prstGeom>
          <a:noFill/>
        </p:spPr>
        <p:txBody>
          <a:bodyPr wrap="square" rtlCol="0">
            <a:spAutoFit/>
          </a:bodyPr>
          <a:lstStyle/>
          <a:p>
            <a:pPr algn="l"/>
            <a:r>
              <a:rPr lang="en-US" sz="3200" b="1" dirty="0"/>
              <a:t>⭐4. Automating Performance Tracking:</a:t>
            </a:r>
          </a:p>
          <a:p>
            <a:pPr algn="l"/>
            <a:endParaRPr lang="en-US" sz="3200" b="1" dirty="0"/>
          </a:p>
          <a:p>
            <a:pPr algn="l"/>
            <a:r>
              <a:rPr lang="en-US" sz="3200" b="1" dirty="0"/>
              <a:t>📌 Setting Up Conditional Formatting
Use conditional formatting to highlight performance thresholds and variances. For instance, you can color-code cells based on performance levels.
📌 Creating Automated Alerts
Set up automated alerts using conditional formatting and rules to flag performance issues automatically.</a:t>
            </a:r>
          </a:p>
        </p:txBody>
      </p:sp>
    </p:spTree>
    <p:extLst>
      <p:ext uri="{BB962C8B-B14F-4D97-AF65-F5344CB8AC3E}">
        <p14:creationId xmlns:p14="http://schemas.microsoft.com/office/powerpoint/2010/main" val="10322975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F8EB4E-1898-0CF7-980A-BCC7E2EA4B69}"/>
              </a:ext>
            </a:extLst>
          </p:cNvPr>
          <p:cNvSpPr txBox="1"/>
          <p:nvPr/>
        </p:nvSpPr>
        <p:spPr>
          <a:xfrm>
            <a:off x="708210" y="573742"/>
            <a:ext cx="11071413" cy="5509200"/>
          </a:xfrm>
          <a:prstGeom prst="rect">
            <a:avLst/>
          </a:prstGeom>
          <a:noFill/>
        </p:spPr>
        <p:txBody>
          <a:bodyPr wrap="square" rtlCol="0">
            <a:spAutoFit/>
          </a:bodyPr>
          <a:lstStyle/>
          <a:p>
            <a:pPr algn="l"/>
            <a:r>
              <a:rPr lang="en-US" sz="3200" b="1" dirty="0"/>
              <a:t>⭐5. Visualizing Data with Charts and Graphs:
✅1. Creating Bar and Line Charts
Use bar and line charts to visualize performance trends over time. Include step-by-step instructions with screenshots.
✅2. Using Pivot Tables
Create and use pivot tables for dynamic data analysis, summarizing and filtering performance data.</a:t>
            </a:r>
          </a:p>
        </p:txBody>
      </p:sp>
    </p:spTree>
    <p:extLst>
      <p:ext uri="{BB962C8B-B14F-4D97-AF65-F5344CB8AC3E}">
        <p14:creationId xmlns:p14="http://schemas.microsoft.com/office/powerpoint/2010/main" val="25885448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602113-342A-C9B7-0BC2-A3C1674B8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307" y="1095991"/>
            <a:ext cx="11159385" cy="4666018"/>
          </a:xfrm>
          <a:prstGeom prst="rect">
            <a:avLst/>
          </a:prstGeom>
        </p:spPr>
      </p:pic>
    </p:spTree>
    <p:extLst>
      <p:ext uri="{BB962C8B-B14F-4D97-AF65-F5344CB8AC3E}">
        <p14:creationId xmlns:p14="http://schemas.microsoft.com/office/powerpoint/2010/main" val="253424068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rot="10800000" flipV="1">
            <a:off x="145731" y="212725"/>
            <a:ext cx="8173516" cy="752129"/>
          </a:xfrm>
          <a:prstGeom prst="rect">
            <a:avLst/>
          </a:prstGeom>
        </p:spPr>
        <p:txBody>
          <a:bodyPr vert="horz" wrap="square" lIns="0" tIns="13335" rIns="0" bIns="0" rtlCol="0">
            <a:spAutoFit/>
          </a:bodyPr>
          <a:lstStyle/>
          <a:p>
            <a:pPr marL="12700">
              <a:lnSpc>
                <a:spcPct val="100000"/>
              </a:lnSpc>
              <a:spcBef>
                <a:spcPts val="105"/>
              </a:spcBef>
            </a:pPr>
            <a:r>
              <a:rPr lang="en-US" u="sng" dirty="0"/>
              <a:t>🌠</a:t>
            </a:r>
            <a:r>
              <a:rPr u="sng" dirty="0"/>
              <a:t>R</a:t>
            </a:r>
            <a:r>
              <a:rPr u="sng" spc="-40" dirty="0"/>
              <a:t>E</a:t>
            </a:r>
            <a:r>
              <a:rPr u="sng" spc="15" dirty="0"/>
              <a:t>S</a:t>
            </a:r>
            <a:r>
              <a:rPr u="sng" spc="-30" dirty="0"/>
              <a:t>U</a:t>
            </a:r>
            <a:r>
              <a:rPr u="sng" spc="-405" dirty="0"/>
              <a:t>L</a:t>
            </a:r>
            <a:r>
              <a:rPr u="sng" dirty="0"/>
              <a:t>TS</a:t>
            </a:r>
            <a:r>
              <a:rPr lang="en-US" u="sng" dirty="0"/>
              <a:t>:</a:t>
            </a:r>
            <a:endParaRPr u="sng"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23</a:t>
            </a:fld>
            <a:endParaRPr sz="1100">
              <a:latin typeface="Trebuchet MS"/>
              <a:cs typeface="Trebuchet MS"/>
            </a:endParaRPr>
          </a:p>
        </p:txBody>
      </p:sp>
      <p:pic>
        <p:nvPicPr>
          <p:cNvPr id="2" name="Picture 1">
            <a:extLst>
              <a:ext uri="{FF2B5EF4-FFF2-40B4-BE49-F238E27FC236}">
                <a16:creationId xmlns:a16="http://schemas.microsoft.com/office/drawing/2014/main" id="{D7B47CDD-817C-1465-48F5-0CDCD4D023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0445" y="4898241"/>
            <a:ext cx="3031555" cy="1959759"/>
          </a:xfrm>
          <a:prstGeom prst="rect">
            <a:avLst/>
          </a:prstGeom>
        </p:spPr>
      </p:pic>
      <p:sp>
        <p:nvSpPr>
          <p:cNvPr id="3" name="TextBox 2">
            <a:extLst>
              <a:ext uri="{FF2B5EF4-FFF2-40B4-BE49-F238E27FC236}">
                <a16:creationId xmlns:a16="http://schemas.microsoft.com/office/drawing/2014/main" id="{92D8111E-30DF-8788-7DBF-F8BCBEC2E4DE}"/>
              </a:ext>
            </a:extLst>
          </p:cNvPr>
          <p:cNvSpPr txBox="1"/>
          <p:nvPr/>
        </p:nvSpPr>
        <p:spPr>
          <a:xfrm>
            <a:off x="803824" y="369501"/>
            <a:ext cx="7246482" cy="5078313"/>
          </a:xfrm>
          <a:prstGeom prst="rect">
            <a:avLst/>
          </a:prstGeom>
          <a:noFill/>
        </p:spPr>
        <p:txBody>
          <a:bodyPr wrap="square" rtlCol="0">
            <a:spAutoFit/>
          </a:bodyPr>
          <a:lstStyle/>
          <a:p>
            <a:pPr algn="l"/>
            <a:r>
              <a:rPr lang="en-US" sz="3600" b="1" dirty="0"/>
              <a:t>
Employee  performance analysis indicates that they consistently meet or exceed targets in key areas such as productivity and teamwork. However, there is room for improvement in time management and deadline adherence.”</a:t>
            </a:r>
          </a:p>
        </p:txBody>
      </p:sp>
      <p:sp>
        <p:nvSpPr>
          <p:cNvPr id="4" name="TextBox 3">
            <a:extLst>
              <a:ext uri="{FF2B5EF4-FFF2-40B4-BE49-F238E27FC236}">
                <a16:creationId xmlns:a16="http://schemas.microsoft.com/office/drawing/2014/main" id="{D01260DC-595B-58B2-DA89-D2FF198C9FA6}"/>
              </a:ext>
            </a:extLst>
          </p:cNvPr>
          <p:cNvSpPr txBox="1"/>
          <p:nvPr/>
        </p:nvSpPr>
        <p:spPr>
          <a:xfrm>
            <a:off x="1666875" y="5554954"/>
            <a:ext cx="5764306" cy="646331"/>
          </a:xfrm>
          <a:prstGeom prst="rect">
            <a:avLst/>
          </a:prstGeom>
          <a:noFill/>
        </p:spPr>
        <p:txBody>
          <a:bodyPr wrap="square" rtlCol="0">
            <a:spAutoFit/>
          </a:bodyPr>
          <a:lstStyle/>
          <a:p>
            <a:pPr algn="l"/>
            <a:r>
              <a:rPr lang="en-US" sz="3600" b="1" dirty="0"/>
              <a:t>The Results Given !!!</a:t>
            </a: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22D045-5CC5-05FA-CEB3-69382A8EC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5851" y="0"/>
            <a:ext cx="2526149" cy="1559066"/>
          </a:xfrm>
          <a:prstGeom prst="rect">
            <a:avLst/>
          </a:prstGeom>
        </p:spPr>
      </p:pic>
      <p:pic>
        <p:nvPicPr>
          <p:cNvPr id="2" name="Picture 1">
            <a:extLst>
              <a:ext uri="{FF2B5EF4-FFF2-40B4-BE49-F238E27FC236}">
                <a16:creationId xmlns:a16="http://schemas.microsoft.com/office/drawing/2014/main" id="{4E4F5CE9-6E3B-8442-B758-CD1DA21C86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121" y="1735975"/>
            <a:ext cx="7548844" cy="4754472"/>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9442C576-7AE4-DCFD-4D66-08BC7748A450}"/>
              </a:ext>
            </a:extLst>
          </p:cNvPr>
          <p:cNvSpPr txBox="1"/>
          <p:nvPr/>
        </p:nvSpPr>
        <p:spPr>
          <a:xfrm>
            <a:off x="394447" y="487145"/>
            <a:ext cx="9879667" cy="584775"/>
          </a:xfrm>
          <a:prstGeom prst="rect">
            <a:avLst/>
          </a:prstGeom>
          <a:noFill/>
        </p:spPr>
        <p:txBody>
          <a:bodyPr wrap="square" rtlCol="0">
            <a:spAutoFit/>
          </a:bodyPr>
          <a:lstStyle/>
          <a:p>
            <a:pPr algn="l"/>
            <a:r>
              <a:rPr lang="en-US" sz="3200" b="1" u="sng" dirty="0"/>
              <a:t>✒️EMPLOYEE PERFORMANCE ANALYSIS :📝📊📊</a:t>
            </a:r>
          </a:p>
        </p:txBody>
      </p:sp>
    </p:spTree>
    <p:extLst>
      <p:ext uri="{BB962C8B-B14F-4D97-AF65-F5344CB8AC3E}">
        <p14:creationId xmlns:p14="http://schemas.microsoft.com/office/powerpoint/2010/main" val="32445907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6A51A38-726E-E759-45D5-57941AC2CA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8870" y="1597758"/>
            <a:ext cx="7590948" cy="4641677"/>
          </a:xfrm>
          <a:prstGeom prst="rect">
            <a:avLst/>
          </a:prstGeom>
          <a:ln w="88900" cap="sq" cmpd="thickThin">
            <a:solidFill>
              <a:srgbClr val="000000"/>
            </a:solidFill>
            <a:prstDash val="solid"/>
            <a:miter lim="800000"/>
          </a:ln>
          <a:effectLst>
            <a:innerShdw blurRad="76200">
              <a:srgbClr val="000000"/>
            </a:innerShdw>
          </a:effectLst>
        </p:spPr>
      </p:pic>
      <p:sp>
        <p:nvSpPr>
          <p:cNvPr id="4" name="TextBox 3">
            <a:extLst>
              <a:ext uri="{FF2B5EF4-FFF2-40B4-BE49-F238E27FC236}">
                <a16:creationId xmlns:a16="http://schemas.microsoft.com/office/drawing/2014/main" id="{8A0CBBA9-1C59-D7D1-E310-910BC0628531}"/>
              </a:ext>
            </a:extLst>
          </p:cNvPr>
          <p:cNvSpPr txBox="1"/>
          <p:nvPr/>
        </p:nvSpPr>
        <p:spPr>
          <a:xfrm>
            <a:off x="1048870" y="168088"/>
            <a:ext cx="3541060" cy="900953"/>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id="{9F4715C1-6F70-D241-BA71-7E481C07E050}"/>
              </a:ext>
            </a:extLst>
          </p:cNvPr>
          <p:cNvSpPr txBox="1"/>
          <p:nvPr/>
        </p:nvSpPr>
        <p:spPr>
          <a:xfrm>
            <a:off x="812443" y="363903"/>
            <a:ext cx="8471649" cy="646331"/>
          </a:xfrm>
          <a:prstGeom prst="rect">
            <a:avLst/>
          </a:prstGeom>
          <a:noFill/>
        </p:spPr>
        <p:txBody>
          <a:bodyPr wrap="square" rtlCol="0">
            <a:spAutoFit/>
          </a:bodyPr>
          <a:lstStyle/>
          <a:p>
            <a:pPr algn="l"/>
            <a:r>
              <a:rPr lang="en-US" sz="3600" b="1" u="sng" dirty="0"/>
              <a:t>PERFORMANCE LEVEL [PIVOT CHART ]✔️</a:t>
            </a:r>
          </a:p>
        </p:txBody>
      </p:sp>
    </p:spTree>
    <p:extLst>
      <p:ext uri="{BB962C8B-B14F-4D97-AF65-F5344CB8AC3E}">
        <p14:creationId xmlns:p14="http://schemas.microsoft.com/office/powerpoint/2010/main" val="34681556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6FE23-2C0D-7A54-60A6-A76DF941772B}"/>
              </a:ext>
            </a:extLst>
          </p:cNvPr>
          <p:cNvSpPr>
            <a:spLocks noGrp="1"/>
          </p:cNvSpPr>
          <p:nvPr>
            <p:ph type="title"/>
          </p:nvPr>
        </p:nvSpPr>
        <p:spPr/>
        <p:txBody>
          <a:bodyPr/>
          <a:lstStyle/>
          <a:p>
            <a:r>
              <a:rPr lang="en-US" u="sng" dirty="0"/>
              <a:t>📈PERFORMANCE LEVEL :📉</a:t>
            </a:r>
          </a:p>
        </p:txBody>
      </p:sp>
      <p:pic>
        <p:nvPicPr>
          <p:cNvPr id="4" name="Picture 3">
            <a:extLst>
              <a:ext uri="{FF2B5EF4-FFF2-40B4-BE49-F238E27FC236}">
                <a16:creationId xmlns:a16="http://schemas.microsoft.com/office/drawing/2014/main" id="{06ED9E2A-C654-F0FB-FF3E-EF2FFC1052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4367" y="1990722"/>
            <a:ext cx="5984221" cy="3757245"/>
          </a:xfrm>
          <a:prstGeom prst="rect">
            <a:avLst/>
          </a:prstGeom>
        </p:spPr>
      </p:pic>
    </p:spTree>
    <p:extLst>
      <p:ext uri="{BB962C8B-B14F-4D97-AF65-F5344CB8AC3E}">
        <p14:creationId xmlns:p14="http://schemas.microsoft.com/office/powerpoint/2010/main" val="19883190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u="sng" dirty="0">
                <a:latin typeface="Times New Roman" panose="02020603050405020304" pitchFamily="18" charset="0"/>
                <a:cs typeface="Times New Roman" panose="02020603050405020304" pitchFamily="18" charset="0"/>
              </a:rPr>
              <a:t>Conclusion:✅</a:t>
            </a:r>
            <a:endParaRPr lang="en-IN" u="sng"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1E91DFD-BBEF-0D8E-030A-6304ACC90D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63000" y="4572000"/>
            <a:ext cx="3429000" cy="2286000"/>
          </a:xfrm>
          <a:prstGeom prst="rect">
            <a:avLst/>
          </a:prstGeom>
        </p:spPr>
      </p:pic>
      <p:sp>
        <p:nvSpPr>
          <p:cNvPr id="4" name="TextBox 3">
            <a:extLst>
              <a:ext uri="{FF2B5EF4-FFF2-40B4-BE49-F238E27FC236}">
                <a16:creationId xmlns:a16="http://schemas.microsoft.com/office/drawing/2014/main" id="{F531B3DA-08BB-2363-9157-332DA500CEEE}"/>
              </a:ext>
            </a:extLst>
          </p:cNvPr>
          <p:cNvSpPr txBox="1"/>
          <p:nvPr/>
        </p:nvSpPr>
        <p:spPr>
          <a:xfrm>
            <a:off x="948016" y="1420906"/>
            <a:ext cx="8574741" cy="5293757"/>
          </a:xfrm>
          <a:prstGeom prst="rect">
            <a:avLst/>
          </a:prstGeom>
          <a:noFill/>
        </p:spPr>
        <p:txBody>
          <a:bodyPr wrap="square" rtlCol="0">
            <a:spAutoFit/>
          </a:bodyPr>
          <a:lstStyle/>
          <a:p>
            <a:pPr algn="l"/>
            <a:endParaRPr lang="en-US" dirty="0">
              <a:latin typeface="Amasis MT Pro Black" panose="02000000000000000000" pitchFamily="2" charset="0"/>
              <a:ea typeface="Amasis MT Pro Black" panose="02000000000000000000" pitchFamily="2" charset="0"/>
            </a:endParaRPr>
          </a:p>
          <a:p>
            <a:pPr algn="l"/>
            <a:r>
              <a:rPr lang="en-US" sz="3200" dirty="0">
                <a:latin typeface="Amasis MT Pro Black" panose="02000000000000000000" pitchFamily="2" charset="0"/>
                <a:ea typeface="Amasis MT Pro Black" panose="02000000000000000000" pitchFamily="2" charset="0"/>
                <a:cs typeface="Dreaming Outloud Script Pro" panose="02000000000000000000" pitchFamily="2" charset="0"/>
              </a:rPr>
              <a:t>From the results, we can conclude that the company should provide a better environment as it increases the performance drastically. The company should </a:t>
            </a:r>
            <a:r>
              <a:rPr lang="en-US" sz="2800" b="1" dirty="0">
                <a:latin typeface="Amasis MT Pro Black" panose="02000000000000000000" pitchFamily="2" charset="0"/>
                <a:ea typeface="Amasis MT Pro Black" panose="02000000000000000000" pitchFamily="2" charset="0"/>
                <a:cs typeface="Dreaming Outloud Script Pro" panose="02000000000000000000" pitchFamily="2" charset="0"/>
              </a:rPr>
              <a:t>increase </a:t>
            </a:r>
            <a:r>
              <a:rPr lang="en-US" sz="3200" dirty="0">
                <a:latin typeface="Amasis MT Pro Black" panose="02000000000000000000" pitchFamily="2" charset="0"/>
                <a:ea typeface="Amasis MT Pro Black" panose="02000000000000000000" pitchFamily="2" charset="0"/>
                <a:cs typeface="Dreaming Outloud Script Pro" panose="02000000000000000000" pitchFamily="2" charset="0"/>
              </a:rPr>
              <a:t>the salary of the employee from time to time and help them maintain a </a:t>
            </a:r>
            <a:r>
              <a:rPr lang="en-US" sz="3200" dirty="0" err="1">
                <a:latin typeface="Amasis MT Pro Black" panose="02000000000000000000" pitchFamily="2" charset="0"/>
                <a:ea typeface="Amasis MT Pro Black" panose="02000000000000000000" pitchFamily="2" charset="0"/>
                <a:cs typeface="Dreaming Outloud Script Pro" panose="02000000000000000000" pitchFamily="2" charset="0"/>
              </a:rPr>
              <a:t>worklife</a:t>
            </a:r>
            <a:r>
              <a:rPr lang="en-US" sz="3200" dirty="0">
                <a:latin typeface="Amasis MT Pro Black" panose="02000000000000000000" pitchFamily="2" charset="0"/>
                <a:ea typeface="Amasis MT Pro Black" panose="02000000000000000000" pitchFamily="2" charset="0"/>
                <a:cs typeface="Dreaming Outloud Script Pro" panose="02000000000000000000" pitchFamily="2" charset="0"/>
              </a:rPr>
              <a:t> balance. On the other hand, shuffling the manager from time to time will also affect performance.</a:t>
            </a:r>
            <a:endParaRPr lang="en-US" sz="3200" dirty="0">
              <a:latin typeface="Amasis MT Pro Black" panose="02000000000000000000" pitchFamily="2" charset="0"/>
              <a:ea typeface="Amasis MT Pro Black" panose="02000000000000000000" pitchFamily="2" charset="0"/>
            </a:endParaRPr>
          </a:p>
        </p:txBody>
      </p:sp>
    </p:spTree>
    <p:extLst>
      <p:ext uri="{BB962C8B-B14F-4D97-AF65-F5344CB8AC3E}">
        <p14:creationId xmlns:p14="http://schemas.microsoft.com/office/powerpoint/2010/main" val="298644229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DB56A0-7695-EE67-B9EA-B688FADD2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224" y="851408"/>
            <a:ext cx="10823388" cy="5528364"/>
          </a:xfrm>
          <a:prstGeom prst="rect">
            <a:avLst/>
          </a:prstGeom>
        </p:spPr>
      </p:pic>
    </p:spTree>
    <p:extLst>
      <p:ext uri="{BB962C8B-B14F-4D97-AF65-F5344CB8AC3E}">
        <p14:creationId xmlns:p14="http://schemas.microsoft.com/office/powerpoint/2010/main" val="6576189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7FE31F-B0A3-BA5F-B1F6-8F0508E23DC9}"/>
              </a:ext>
            </a:extLst>
          </p:cNvPr>
          <p:cNvSpPr txBox="1"/>
          <p:nvPr/>
        </p:nvSpPr>
        <p:spPr>
          <a:xfrm>
            <a:off x="945776" y="536191"/>
            <a:ext cx="10013577" cy="6555641"/>
          </a:xfrm>
          <a:prstGeom prst="rect">
            <a:avLst/>
          </a:prstGeom>
          <a:noFill/>
        </p:spPr>
        <p:txBody>
          <a:bodyPr wrap="square" rtlCol="0">
            <a:spAutoFit/>
          </a:bodyPr>
          <a:lstStyle/>
          <a:p>
            <a:pPr algn="l"/>
            <a:r>
              <a:rPr lang="en-US" sz="2800" b="1" dirty="0"/>
              <a:t>📝✅To analyze an employee’s performance from a moral perspective, you can consider the following points:</a:t>
            </a:r>
          </a:p>
          <a:p>
            <a:pPr algn="l"/>
            <a:r>
              <a:rPr lang="en-US" sz="2800" b="1" dirty="0"/>
              <a:t>
✒️Evaluate whether the employee adheres to the company’s ethical standards, such as honesty, integrity, and fairness in their interactions with colleagues, clients, and stakeholders. This includes avoiding conflicts of interest, respecting confidentiality, and demonstrating accountability.</a:t>
            </a:r>
          </a:p>
          <a:p>
            <a:pPr algn="l"/>
            <a:r>
              <a:rPr lang="en-US" sz="2800" b="1" dirty="0"/>
              <a:t>
✒️ Assess the employee’s commitment to the company’s core values and principles. This involves their dedication to promoting a positive work environment, supporting diversity and inclusion, and contributing to the overall well-being of the team and organization.
</a:t>
            </a:r>
          </a:p>
        </p:txBody>
      </p:sp>
    </p:spTree>
    <p:extLst>
      <p:ext uri="{BB962C8B-B14F-4D97-AF65-F5344CB8AC3E}">
        <p14:creationId xmlns:p14="http://schemas.microsoft.com/office/powerpoint/2010/main" val="407009779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a:ln>
            <a:solidFill>
              <a:schemeClr val="tx1"/>
            </a:solidFill>
          </a:ln>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9995154" y="2095438"/>
            <a:ext cx="3588111" cy="316357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279809"/>
            <a:ext cx="9828717" cy="752129"/>
          </a:xfrm>
          <a:prstGeom prst="rect">
            <a:avLst/>
          </a:prstGeom>
        </p:spPr>
        <p:txBody>
          <a:bodyPr vert="horz" wrap="square" lIns="0" tIns="13335" rIns="0" bIns="0" rtlCol="0">
            <a:spAutoFit/>
          </a:bodyPr>
          <a:lstStyle/>
          <a:p>
            <a:pPr marL="12700">
              <a:lnSpc>
                <a:spcPct val="100000"/>
              </a:lnSpc>
              <a:spcBef>
                <a:spcPts val="105"/>
              </a:spcBef>
            </a:pPr>
            <a:r>
              <a:rPr lang="en-US" u="sng" spc="25" dirty="0"/>
              <a:t>💚</a:t>
            </a:r>
            <a:r>
              <a:rPr u="sng" spc="25" dirty="0"/>
              <a:t>A</a:t>
            </a:r>
            <a:r>
              <a:rPr u="sng" spc="-5" dirty="0"/>
              <a:t>G</a:t>
            </a:r>
            <a:r>
              <a:rPr u="sng" spc="-35" dirty="0"/>
              <a:t>E</a:t>
            </a:r>
            <a:r>
              <a:rPr u="sng" spc="15" dirty="0"/>
              <a:t>N</a:t>
            </a:r>
            <a:r>
              <a:rPr u="sng" dirty="0"/>
              <a:t>DA</a:t>
            </a:r>
            <a:r>
              <a:rPr lang="en-US" u="sng" dirty="0"/>
              <a:t>:</a:t>
            </a:r>
            <a:endParaRPr u="sng"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3989993" y="1256976"/>
            <a:ext cx="5849331" cy="4401205"/>
          </a:xfrm>
          <a:prstGeom prst="rect">
            <a:avLst/>
          </a:prstGeom>
          <a:noFill/>
          <a:ln>
            <a:noFill/>
          </a:ln>
        </p:spPr>
        <p:style>
          <a:lnRef idx="0">
            <a:scrgbClr r="0" g="0" b="0"/>
          </a:lnRef>
          <a:fillRef idx="0">
            <a:scrgbClr r="0" g="0" b="0"/>
          </a:fillRef>
          <a:effectRef idx="0">
            <a:scrgbClr r="0" g="0" b="0"/>
          </a:effectRef>
          <a:fontRef idx="minor">
            <a:schemeClr val="accent4"/>
          </a:fontRef>
        </p:style>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Dataset Description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Discussion</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endParaRPr lang="en-IN" sz="2800" b="1"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50623F02-3B7C-35C2-BB3E-0CFBA75CC699}"/>
              </a:ext>
            </a:extLst>
          </p:cNvPr>
          <p:cNvSpPr txBox="1"/>
          <p:nvPr/>
        </p:nvSpPr>
        <p:spPr>
          <a:xfrm>
            <a:off x="5262282" y="2537012"/>
            <a:ext cx="1828800" cy="369332"/>
          </a:xfrm>
          <a:prstGeom prst="rect">
            <a:avLst/>
          </a:prstGeom>
          <a:noFill/>
        </p:spPr>
        <p:txBody>
          <a:bodyPr wrap="square" rtlCol="0">
            <a:spAutoFit/>
          </a:bodyPr>
          <a:lstStyle/>
          <a:p>
            <a:pPr algn="l"/>
            <a:endParaRPr lang="en-US"/>
          </a:p>
        </p:txBody>
      </p:sp>
      <p:sp>
        <p:nvSpPr>
          <p:cNvPr id="28" name="TextBox 27">
            <a:extLst>
              <a:ext uri="{FF2B5EF4-FFF2-40B4-BE49-F238E27FC236}">
                <a16:creationId xmlns:a16="http://schemas.microsoft.com/office/drawing/2014/main" id="{A54287BE-A3AC-3F6E-30AD-37250E3C09F7}"/>
              </a:ext>
            </a:extLst>
          </p:cNvPr>
          <p:cNvSpPr txBox="1"/>
          <p:nvPr/>
        </p:nvSpPr>
        <p:spPr>
          <a:xfrm>
            <a:off x="3699849" y="1366547"/>
            <a:ext cx="5737039" cy="4098706"/>
          </a:xfrm>
          <a:prstGeom prst="rect">
            <a:avLst/>
          </a:prstGeom>
          <a:noFill/>
        </p:spPr>
        <p:txBody>
          <a:bodyPr wrap="square" rtlCol="0">
            <a:spAutoFit/>
          </a:bodyPr>
          <a:lstStyle/>
          <a:p>
            <a:pPr algn="l"/>
            <a:endParaRPr lang="en-US" dirty="0"/>
          </a:p>
        </p:txBody>
      </p:sp>
      <p:sp>
        <p:nvSpPr>
          <p:cNvPr id="29" name="Frame 28">
            <a:extLst>
              <a:ext uri="{FF2B5EF4-FFF2-40B4-BE49-F238E27FC236}">
                <a16:creationId xmlns:a16="http://schemas.microsoft.com/office/drawing/2014/main" id="{85607430-9959-D2B0-7B8E-AD82634314BE}"/>
              </a:ext>
            </a:extLst>
          </p:cNvPr>
          <p:cNvSpPr/>
          <p:nvPr/>
        </p:nvSpPr>
        <p:spPr>
          <a:xfrm>
            <a:off x="3175975" y="1121918"/>
            <a:ext cx="6335844" cy="4704144"/>
          </a:xfrm>
          <a:prstGeom prst="fram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0" name="Picture 29">
            <a:extLst>
              <a:ext uri="{FF2B5EF4-FFF2-40B4-BE49-F238E27FC236}">
                <a16:creationId xmlns:a16="http://schemas.microsoft.com/office/drawing/2014/main" id="{9FBE67B3-218F-7737-BB4B-CC1AD9B867B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628" y="1388661"/>
            <a:ext cx="3009900" cy="432673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BA5813E-403F-8265-7E38-C5B293565D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6497" y="132620"/>
            <a:ext cx="7602351" cy="6592759"/>
          </a:xfrm>
          <a:prstGeom prst="rect">
            <a:avLst/>
          </a:prstGeom>
        </p:spPr>
      </p:pic>
    </p:spTree>
    <p:extLst>
      <p:ext uri="{BB962C8B-B14F-4D97-AF65-F5344CB8AC3E}">
        <p14:creationId xmlns:p14="http://schemas.microsoft.com/office/powerpoint/2010/main" val="93246225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575055"/>
            <a:ext cx="5636895" cy="50911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3200" u="sng" spc="-20" dirty="0">
                <a:latin typeface="Arial Black" panose="020B0604020202020204" pitchFamily="34" charset="0"/>
                <a:ea typeface="Amasis MT Pro Black" panose="02000000000000000000" pitchFamily="2" charset="0"/>
                <a:cs typeface="Arial Black" panose="020B0604020202020204" pitchFamily="34" charset="0"/>
              </a:rPr>
              <a:t>P</a:t>
            </a:r>
            <a:r>
              <a:rPr sz="3200" u="sng" spc="15" dirty="0">
                <a:latin typeface="Arial Black" panose="020B0604020202020204" pitchFamily="34" charset="0"/>
                <a:ea typeface="Amasis MT Pro Black" panose="02000000000000000000" pitchFamily="2" charset="0"/>
                <a:cs typeface="Arial Black" panose="020B0604020202020204" pitchFamily="34" charset="0"/>
              </a:rPr>
              <a:t>ROB</a:t>
            </a:r>
            <a:r>
              <a:rPr sz="3200" u="sng" spc="55" dirty="0">
                <a:latin typeface="Arial Black" panose="020B0604020202020204" pitchFamily="34" charset="0"/>
                <a:ea typeface="Amasis MT Pro Black" panose="02000000000000000000" pitchFamily="2" charset="0"/>
                <a:cs typeface="Arial Black" panose="020B0604020202020204" pitchFamily="34" charset="0"/>
              </a:rPr>
              <a:t>L</a:t>
            </a:r>
            <a:r>
              <a:rPr sz="3200" u="sng" spc="-20" dirty="0">
                <a:latin typeface="Arial Black" panose="020B0604020202020204" pitchFamily="34" charset="0"/>
                <a:ea typeface="Amasis MT Pro Black" panose="02000000000000000000" pitchFamily="2" charset="0"/>
                <a:cs typeface="Arial Black" panose="020B0604020202020204" pitchFamily="34" charset="0"/>
              </a:rPr>
              <a:t>E</a:t>
            </a:r>
            <a:r>
              <a:rPr sz="3200" u="sng" spc="20" dirty="0">
                <a:latin typeface="Arial Black" panose="020B0604020202020204" pitchFamily="34" charset="0"/>
                <a:ea typeface="Amasis MT Pro Black" panose="02000000000000000000" pitchFamily="2" charset="0"/>
                <a:cs typeface="Arial Black" panose="020B0604020202020204" pitchFamily="34" charset="0"/>
              </a:rPr>
              <a:t>M</a:t>
            </a:r>
            <a:r>
              <a:rPr sz="3200" u="sng" dirty="0">
                <a:latin typeface="Arial Black" panose="020B0604020202020204" pitchFamily="34" charset="0"/>
                <a:ea typeface="Amasis MT Pro Black" panose="02000000000000000000" pitchFamily="2" charset="0"/>
                <a:cs typeface="Arial Black" panose="020B0604020202020204" pitchFamily="34" charset="0"/>
              </a:rPr>
              <a:t>	</a:t>
            </a:r>
            <a:r>
              <a:rPr sz="3200" u="sng" spc="10" dirty="0">
                <a:latin typeface="Arial Black" panose="020B0604020202020204" pitchFamily="34" charset="0"/>
                <a:ea typeface="Amasis MT Pro Black" panose="02000000000000000000" pitchFamily="2" charset="0"/>
                <a:cs typeface="Arial Black" panose="020B0604020202020204" pitchFamily="34" charset="0"/>
              </a:rPr>
              <a:t>S</a:t>
            </a:r>
            <a:r>
              <a:rPr sz="3200" u="sng" spc="-370" dirty="0">
                <a:latin typeface="Arial Black" panose="020B0604020202020204" pitchFamily="34" charset="0"/>
                <a:ea typeface="Amasis MT Pro Black" panose="02000000000000000000" pitchFamily="2" charset="0"/>
                <a:cs typeface="Arial Black" panose="020B0604020202020204" pitchFamily="34" charset="0"/>
              </a:rPr>
              <a:t>T</a:t>
            </a:r>
            <a:r>
              <a:rPr sz="3200" u="sng" spc="-375" dirty="0">
                <a:latin typeface="Arial Black" panose="020B0604020202020204" pitchFamily="34" charset="0"/>
                <a:ea typeface="Amasis MT Pro Black" panose="02000000000000000000" pitchFamily="2" charset="0"/>
                <a:cs typeface="Arial Black" panose="020B0604020202020204" pitchFamily="34" charset="0"/>
              </a:rPr>
              <a:t>A</a:t>
            </a:r>
            <a:r>
              <a:rPr sz="3200" u="sng" spc="15" dirty="0">
                <a:latin typeface="Arial Black" panose="020B0604020202020204" pitchFamily="34" charset="0"/>
                <a:ea typeface="Amasis MT Pro Black" panose="02000000000000000000" pitchFamily="2" charset="0"/>
                <a:cs typeface="Arial Black" panose="020B0604020202020204" pitchFamily="34" charset="0"/>
              </a:rPr>
              <a:t>T</a:t>
            </a:r>
            <a:r>
              <a:rPr sz="3200" u="sng" spc="-10" dirty="0">
                <a:latin typeface="Arial Black" panose="020B0604020202020204" pitchFamily="34" charset="0"/>
                <a:ea typeface="Amasis MT Pro Black" panose="02000000000000000000" pitchFamily="2" charset="0"/>
                <a:cs typeface="Arial Black" panose="020B0604020202020204" pitchFamily="34" charset="0"/>
              </a:rPr>
              <a:t>E</a:t>
            </a:r>
            <a:r>
              <a:rPr sz="3200" u="sng" spc="-20" dirty="0">
                <a:latin typeface="Arial Black" panose="020B0604020202020204" pitchFamily="34" charset="0"/>
                <a:ea typeface="Amasis MT Pro Black" panose="02000000000000000000" pitchFamily="2" charset="0"/>
                <a:cs typeface="Arial Black" panose="020B0604020202020204" pitchFamily="34" charset="0"/>
              </a:rPr>
              <a:t>ME</a:t>
            </a:r>
            <a:r>
              <a:rPr sz="3200" u="sng" spc="10" dirty="0">
                <a:latin typeface="Arial Black" panose="020B0604020202020204" pitchFamily="34" charset="0"/>
                <a:ea typeface="Amasis MT Pro Black" panose="02000000000000000000" pitchFamily="2" charset="0"/>
                <a:cs typeface="Arial Black" panose="020B0604020202020204" pitchFamily="34" charset="0"/>
              </a:rPr>
              <a:t>NT</a:t>
            </a:r>
            <a:endParaRPr sz="3200" u="sng">
              <a:latin typeface="Arial Black" panose="020B0604020202020204" pitchFamily="34" charset="0"/>
              <a:ea typeface="Amasis MT Pro Black" panose="02000000000000000000" pitchFamily="2" charset="0"/>
              <a:cs typeface="Arial Black" panose="020B0604020202020204" pitchFamily="34"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2" name="TextBox 11">
            <a:extLst>
              <a:ext uri="{FF2B5EF4-FFF2-40B4-BE49-F238E27FC236}">
                <a16:creationId xmlns:a16="http://schemas.microsoft.com/office/drawing/2014/main" id="{1DE8CC85-0B64-B58C-03EC-FF7F23D73963}"/>
              </a:ext>
            </a:extLst>
          </p:cNvPr>
          <p:cNvSpPr txBox="1"/>
          <p:nvPr/>
        </p:nvSpPr>
        <p:spPr>
          <a:xfrm>
            <a:off x="6470967" y="464591"/>
            <a:ext cx="757517" cy="584775"/>
          </a:xfrm>
          <a:prstGeom prst="rect">
            <a:avLst/>
          </a:prstGeom>
          <a:noFill/>
        </p:spPr>
        <p:txBody>
          <a:bodyPr wrap="square" rtlCol="0">
            <a:spAutoFit/>
          </a:bodyPr>
          <a:lstStyle/>
          <a:p>
            <a:pPr algn="l"/>
            <a:r>
              <a:rPr lang="en-US" sz="3200" dirty="0"/>
              <a:t>🍁</a:t>
            </a:r>
          </a:p>
        </p:txBody>
      </p:sp>
      <p:sp>
        <p:nvSpPr>
          <p:cNvPr id="13" name="TextBox 12">
            <a:extLst>
              <a:ext uri="{FF2B5EF4-FFF2-40B4-BE49-F238E27FC236}">
                <a16:creationId xmlns:a16="http://schemas.microsoft.com/office/drawing/2014/main" id="{A2364980-A879-D7C8-A447-CF9F9AF2B13D}"/>
              </a:ext>
            </a:extLst>
          </p:cNvPr>
          <p:cNvSpPr txBox="1"/>
          <p:nvPr/>
        </p:nvSpPr>
        <p:spPr>
          <a:xfrm flipH="1">
            <a:off x="161364" y="464591"/>
            <a:ext cx="1613648" cy="584775"/>
          </a:xfrm>
          <a:prstGeom prst="rect">
            <a:avLst/>
          </a:prstGeom>
          <a:noFill/>
        </p:spPr>
        <p:txBody>
          <a:bodyPr wrap="square" rtlCol="0">
            <a:spAutoFit/>
          </a:bodyPr>
          <a:lstStyle/>
          <a:p>
            <a:pPr algn="l"/>
            <a:r>
              <a:rPr lang="en-US" sz="3200" b="1"/>
              <a:t>🍁</a:t>
            </a:r>
            <a:endParaRPr lang="en-US" sz="3200" b="1" dirty="0"/>
          </a:p>
        </p:txBody>
      </p:sp>
      <p:sp>
        <p:nvSpPr>
          <p:cNvPr id="14" name="TextBox 13">
            <a:extLst>
              <a:ext uri="{FF2B5EF4-FFF2-40B4-BE49-F238E27FC236}">
                <a16:creationId xmlns:a16="http://schemas.microsoft.com/office/drawing/2014/main" id="{4C42A0FB-82AC-73D6-D69A-88B423C24BA5}"/>
              </a:ext>
            </a:extLst>
          </p:cNvPr>
          <p:cNvSpPr txBox="1"/>
          <p:nvPr/>
        </p:nvSpPr>
        <p:spPr>
          <a:xfrm>
            <a:off x="676274" y="1649506"/>
            <a:ext cx="7445749" cy="584775"/>
          </a:xfrm>
          <a:prstGeom prst="rect">
            <a:avLst/>
          </a:prstGeom>
          <a:noFill/>
        </p:spPr>
        <p:txBody>
          <a:bodyPr wrap="square" rtlCol="0">
            <a:spAutoFit/>
          </a:bodyPr>
          <a:lstStyle/>
          <a:p>
            <a:pPr algn="l"/>
            <a:endParaRPr lang="en-US" sz="3200" b="1" dirty="0"/>
          </a:p>
        </p:txBody>
      </p:sp>
      <p:sp>
        <p:nvSpPr>
          <p:cNvPr id="6" name="TextBox 5">
            <a:extLst>
              <a:ext uri="{FF2B5EF4-FFF2-40B4-BE49-F238E27FC236}">
                <a16:creationId xmlns:a16="http://schemas.microsoft.com/office/drawing/2014/main" id="{320710CA-7AC8-207D-A9F3-18B8F5D47185}"/>
              </a:ext>
            </a:extLst>
          </p:cNvPr>
          <p:cNvSpPr txBox="1"/>
          <p:nvPr/>
        </p:nvSpPr>
        <p:spPr>
          <a:xfrm>
            <a:off x="2008093" y="1595718"/>
            <a:ext cx="10183907" cy="4832092"/>
          </a:xfrm>
          <a:prstGeom prst="rect">
            <a:avLst/>
          </a:prstGeom>
          <a:noFill/>
        </p:spPr>
        <p:txBody>
          <a:bodyPr wrap="square" rtlCol="0">
            <a:spAutoFit/>
          </a:bodyPr>
          <a:lstStyle/>
          <a:p>
            <a:pPr algn="l"/>
            <a:r>
              <a:rPr lang="en-US" sz="2800" b="1" u="sng" dirty="0"/>
              <a:t>Employee Performance Analysis </a:t>
            </a:r>
            <a:r>
              <a:rPr lang="en-US" sz="2800" b="1" dirty="0"/>
              <a:t>is a condition and an assumption for the performance and </a:t>
            </a:r>
            <a:r>
              <a:rPr lang="en-US" sz="2800" b="1" u="sng" dirty="0"/>
              <a:t>success of a company </a:t>
            </a:r>
            <a:r>
              <a:rPr lang="en-US" sz="2800" b="1" dirty="0"/>
              <a:t>on the market. In order to ensure </a:t>
            </a:r>
            <a:r>
              <a:rPr lang="en-US" sz="2800" b="1" u="sng" dirty="0"/>
              <a:t>competitive ability</a:t>
            </a:r>
            <a:r>
              <a:rPr lang="en-US" sz="2800" b="1" dirty="0"/>
              <a:t>, the quality of </a:t>
            </a:r>
            <a:r>
              <a:rPr lang="en-US" sz="2800" b="1" u="sng" dirty="0"/>
              <a:t>human resources</a:t>
            </a:r>
            <a:r>
              <a:rPr lang="en-US" sz="2800" b="1" dirty="0"/>
              <a:t>, their </a:t>
            </a:r>
            <a:r>
              <a:rPr lang="en-US" sz="2800" b="1" u="sng" dirty="0"/>
              <a:t>management</a:t>
            </a:r>
            <a:r>
              <a:rPr lang="en-US" sz="2800" b="1" dirty="0"/>
              <a:t>, and related measurement and performance assessment are at the </a:t>
            </a:r>
            <a:r>
              <a:rPr lang="en-US" sz="2800" b="1" u="sng" dirty="0"/>
              <a:t>forefront of company </a:t>
            </a:r>
            <a:r>
              <a:rPr lang="en-US" sz="2800" b="1" dirty="0"/>
              <a:t>interest. Many companies have the problem of setting up evaluation system so that it carried itself elements of responsibility and objectivity. The result of </a:t>
            </a:r>
            <a:r>
              <a:rPr lang="en-US" sz="2800" b="1" u="sng" dirty="0"/>
              <a:t>conceptual work </a:t>
            </a:r>
            <a:r>
              <a:rPr lang="en-US" sz="2800" b="1" dirty="0"/>
              <a:t>in this area is the ultimate use of tools whose deployment, if possible, </a:t>
            </a:r>
            <a:r>
              <a:rPr lang="en-US" sz="2800" b="1" u="sng" dirty="0"/>
              <a:t>motivate employees</a:t>
            </a:r>
            <a:r>
              <a:rPr lang="en-US" sz="2800" b="1" dirty="0"/>
              <a:t> to perform better. The aim of the paper is to refer to </a:t>
            </a:r>
            <a:r>
              <a:rPr lang="en-US" sz="2800" b="1" u="sng" dirty="0"/>
              <a:t>problems </a:t>
            </a:r>
            <a:r>
              <a:rPr lang="en-US" sz="2800" b="1" dirty="0"/>
              <a:t>that arise in companies in evaluating the performance of employees.</a:t>
            </a:r>
          </a:p>
        </p:txBody>
      </p:sp>
      <p:pic>
        <p:nvPicPr>
          <p:cNvPr id="16" name="Picture 15">
            <a:extLst>
              <a:ext uri="{FF2B5EF4-FFF2-40B4-BE49-F238E27FC236}">
                <a16:creationId xmlns:a16="http://schemas.microsoft.com/office/drawing/2014/main" id="{F7842D23-44A9-FB5D-0138-9BDB10D91B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364" y="3056899"/>
            <a:ext cx="1840411" cy="140752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9554" y="0"/>
            <a:ext cx="3002194" cy="350266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388298" y="888870"/>
            <a:ext cx="6853902"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lang="en-US" sz="4250" u="sng" spc="5" dirty="0"/>
              <a:t>✅</a:t>
            </a:r>
            <a:r>
              <a:rPr sz="4250" u="sng" spc="5" dirty="0"/>
              <a:t>PROJECT	</a:t>
            </a:r>
            <a:r>
              <a:rPr sz="4250" u="sng" spc="-20" dirty="0"/>
              <a:t>OVERVIEW</a:t>
            </a:r>
            <a:r>
              <a:rPr lang="en-US" sz="4250" u="sng" spc="-20" dirty="0"/>
              <a:t> : </a:t>
            </a:r>
            <a:endParaRPr sz="4250" u="sng"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816293DA-F956-4970-1C3C-404C9B430E77}"/>
              </a:ext>
            </a:extLst>
          </p:cNvPr>
          <p:cNvSpPr txBox="1"/>
          <p:nvPr/>
        </p:nvSpPr>
        <p:spPr>
          <a:xfrm>
            <a:off x="5029200" y="2447364"/>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D5B54CDF-DDBC-F382-DD06-A6B54B54A4BB}"/>
              </a:ext>
            </a:extLst>
          </p:cNvPr>
          <p:cNvSpPr txBox="1"/>
          <p:nvPr/>
        </p:nvSpPr>
        <p:spPr>
          <a:xfrm>
            <a:off x="676275" y="2500253"/>
            <a:ext cx="7279341" cy="2862322"/>
          </a:xfrm>
          <a:prstGeom prst="rect">
            <a:avLst/>
          </a:prstGeom>
          <a:noFill/>
        </p:spPr>
        <p:txBody>
          <a:bodyPr wrap="square" rtlCol="0">
            <a:spAutoFit/>
          </a:bodyPr>
          <a:lstStyle/>
          <a:p>
            <a:pPr algn="l"/>
            <a:r>
              <a:rPr lang="en-US" sz="3600" b="1" dirty="0"/>
              <a:t>Employee performance analysis involves evaluating various metrics such as productivity, efficiency, and output quality to assess individual and team performance. </a:t>
            </a:r>
          </a:p>
        </p:txBody>
      </p:sp>
      <p:pic>
        <p:nvPicPr>
          <p:cNvPr id="11" name="Picture 10">
            <a:extLst>
              <a:ext uri="{FF2B5EF4-FFF2-40B4-BE49-F238E27FC236}">
                <a16:creationId xmlns:a16="http://schemas.microsoft.com/office/drawing/2014/main" id="{44CEA46F-5CD9-46F7-3D14-BCBB99FAC2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42200" y="3916815"/>
            <a:ext cx="3502686" cy="21423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E5BA58-FB2F-0660-399C-254FD2778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6445498" y="4267200"/>
            <a:ext cx="5001528" cy="1542355"/>
          </a:xfrm>
          <a:prstGeom prst="rect">
            <a:avLst/>
          </a:prstGeom>
        </p:spPr>
      </p:pic>
      <p:sp>
        <p:nvSpPr>
          <p:cNvPr id="4" name="TextBox 3">
            <a:extLst>
              <a:ext uri="{FF2B5EF4-FFF2-40B4-BE49-F238E27FC236}">
                <a16:creationId xmlns:a16="http://schemas.microsoft.com/office/drawing/2014/main" id="{5EADCBA6-3422-C5A8-C107-A6D6CE6E730D}"/>
              </a:ext>
            </a:extLst>
          </p:cNvPr>
          <p:cNvSpPr txBox="1"/>
          <p:nvPr/>
        </p:nvSpPr>
        <p:spPr>
          <a:xfrm>
            <a:off x="1407457" y="4536141"/>
            <a:ext cx="6243183" cy="369332"/>
          </a:xfrm>
          <a:prstGeom prst="rect">
            <a:avLst/>
          </a:prstGeom>
          <a:noFill/>
        </p:spPr>
        <p:txBody>
          <a:bodyPr wrap="square" rtlCol="0">
            <a:spAutoFit/>
          </a:bodyPr>
          <a:lstStyle/>
          <a:p>
            <a:pPr algn="l"/>
            <a:endParaRPr lang="en-US" b="1" dirty="0"/>
          </a:p>
        </p:txBody>
      </p:sp>
      <p:sp>
        <p:nvSpPr>
          <p:cNvPr id="2" name="TextBox 1">
            <a:extLst>
              <a:ext uri="{FF2B5EF4-FFF2-40B4-BE49-F238E27FC236}">
                <a16:creationId xmlns:a16="http://schemas.microsoft.com/office/drawing/2014/main" id="{9D50915C-0091-56C2-A81F-2DFB14A64A47}"/>
              </a:ext>
            </a:extLst>
          </p:cNvPr>
          <p:cNvSpPr txBox="1"/>
          <p:nvPr/>
        </p:nvSpPr>
        <p:spPr>
          <a:xfrm>
            <a:off x="572963" y="582067"/>
            <a:ext cx="5163671" cy="5693866"/>
          </a:xfrm>
          <a:prstGeom prst="rect">
            <a:avLst/>
          </a:prstGeom>
          <a:noFill/>
        </p:spPr>
        <p:txBody>
          <a:bodyPr wrap="square" rtlCol="0">
            <a:spAutoFit/>
          </a:bodyPr>
          <a:lstStyle/>
          <a:p>
            <a:pPr algn="l"/>
            <a:r>
              <a:rPr lang="en-US" sz="2800" b="1" dirty="0"/>
              <a:t>🍁</a:t>
            </a:r>
            <a:r>
              <a:rPr lang="en-US" sz="2800" b="1" u="sng" dirty="0"/>
              <a:t>Time Management </a:t>
            </a:r>
            <a:r>
              <a:rPr lang="en-US" sz="2800" b="1" dirty="0"/>
              <a:t>– using time effectively and productively
🍁 </a:t>
            </a:r>
            <a:r>
              <a:rPr lang="en-US" sz="2800" b="1" u="sng" dirty="0"/>
              <a:t>Delegation</a:t>
            </a:r>
            <a:r>
              <a:rPr lang="en-US" sz="2800" b="1" dirty="0"/>
              <a:t>– knowing how to prioritize tasks and how to distribute work appropriately 
🍁 </a:t>
            </a:r>
            <a:r>
              <a:rPr lang="en-US" sz="2800" b="1" u="sng" dirty="0"/>
              <a:t>Organization</a:t>
            </a:r>
            <a:r>
              <a:rPr lang="en-US" sz="2800" b="1" dirty="0"/>
              <a:t>– the ability to keep things on track without missing or forgetting anything
🍁</a:t>
            </a:r>
            <a:r>
              <a:rPr lang="en-US" sz="2800" b="1" u="sng" dirty="0"/>
              <a:t>Communication–</a:t>
            </a:r>
            <a:r>
              <a:rPr lang="en-US" sz="2800" b="1" dirty="0"/>
              <a:t> being able to define goals, express concerns, and give instructions clearly 
🍁 </a:t>
            </a:r>
            <a:r>
              <a:rPr lang="en-US" sz="2800" b="1" u="sng" dirty="0"/>
              <a:t>Engagement</a:t>
            </a:r>
            <a:r>
              <a:rPr lang="en-US" sz="2800" b="1" dirty="0"/>
              <a:t>– enthusiasm and involvement in work projects</a:t>
            </a:r>
          </a:p>
        </p:txBody>
      </p:sp>
      <p:pic>
        <p:nvPicPr>
          <p:cNvPr id="5" name="Picture 4">
            <a:extLst>
              <a:ext uri="{FF2B5EF4-FFF2-40B4-BE49-F238E27FC236}">
                <a16:creationId xmlns:a16="http://schemas.microsoft.com/office/drawing/2014/main" id="{35999379-ADC9-425D-6855-74531E3A3A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5365" y="582067"/>
            <a:ext cx="5001529" cy="3107120"/>
          </a:xfrm>
          <a:prstGeom prst="rect">
            <a:avLst/>
          </a:prstGeom>
        </p:spPr>
      </p:pic>
    </p:spTree>
    <p:extLst>
      <p:ext uri="{BB962C8B-B14F-4D97-AF65-F5344CB8AC3E}">
        <p14:creationId xmlns:p14="http://schemas.microsoft.com/office/powerpoint/2010/main" val="9941732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336177" y="585883"/>
            <a:ext cx="8592670" cy="693780"/>
          </a:xfrm>
          <a:prstGeom prst="rect">
            <a:avLst/>
          </a:prstGeom>
        </p:spPr>
        <p:txBody>
          <a:bodyPr vert="horz" wrap="square" lIns="0" tIns="16510" rIns="0" bIns="0" rtlCol="0">
            <a:spAutoFit/>
          </a:bodyPr>
          <a:lstStyle/>
          <a:p>
            <a:pPr marL="12700">
              <a:lnSpc>
                <a:spcPct val="100000"/>
              </a:lnSpc>
              <a:spcBef>
                <a:spcPts val="130"/>
              </a:spcBef>
            </a:pPr>
            <a:r>
              <a:rPr lang="en-US" sz="4400" u="sng" spc="25" dirty="0"/>
              <a:t>🌐</a:t>
            </a:r>
            <a:r>
              <a:rPr sz="4400" u="sng" spc="25" dirty="0"/>
              <a:t>W</a:t>
            </a:r>
            <a:r>
              <a:rPr sz="4400" u="sng" spc="-20" dirty="0"/>
              <a:t>H</a:t>
            </a:r>
            <a:r>
              <a:rPr sz="4400" u="sng" spc="20" dirty="0"/>
              <a:t>O</a:t>
            </a:r>
            <a:r>
              <a:rPr sz="4400" u="sng" spc="-235" dirty="0"/>
              <a:t> </a:t>
            </a:r>
            <a:r>
              <a:rPr sz="4400" u="sng" spc="-10" dirty="0"/>
              <a:t>AR</a:t>
            </a:r>
            <a:r>
              <a:rPr sz="4400" u="sng" spc="15" dirty="0"/>
              <a:t>E</a:t>
            </a:r>
            <a:r>
              <a:rPr sz="4400" u="sng" spc="-35" dirty="0"/>
              <a:t> </a:t>
            </a:r>
            <a:r>
              <a:rPr sz="4400" u="sng" spc="-10" dirty="0"/>
              <a:t>T</a:t>
            </a:r>
            <a:r>
              <a:rPr sz="4400" u="sng" spc="-15" dirty="0"/>
              <a:t>H</a:t>
            </a:r>
            <a:r>
              <a:rPr sz="4400" u="sng" spc="15" dirty="0"/>
              <a:t>E</a:t>
            </a:r>
            <a:r>
              <a:rPr sz="4400" u="sng" spc="-35" dirty="0"/>
              <a:t> </a:t>
            </a:r>
            <a:r>
              <a:rPr sz="4400" u="sng" spc="-20" dirty="0"/>
              <a:t>E</a:t>
            </a:r>
            <a:r>
              <a:rPr sz="4400" u="sng" spc="30" dirty="0"/>
              <a:t>N</a:t>
            </a:r>
            <a:r>
              <a:rPr sz="4400" u="sng" spc="15" dirty="0"/>
              <a:t>D</a:t>
            </a:r>
            <a:r>
              <a:rPr sz="4400" u="sng" spc="-45" dirty="0"/>
              <a:t> </a:t>
            </a:r>
            <a:r>
              <a:rPr sz="4400" u="sng" dirty="0"/>
              <a:t>U</a:t>
            </a:r>
            <a:r>
              <a:rPr sz="4400" u="sng" spc="10" dirty="0"/>
              <a:t>S</a:t>
            </a:r>
            <a:r>
              <a:rPr sz="4400" u="sng" spc="-25" dirty="0"/>
              <a:t>E</a:t>
            </a:r>
            <a:r>
              <a:rPr sz="4400" u="sng" spc="-10" dirty="0"/>
              <a:t>R</a:t>
            </a:r>
            <a:r>
              <a:rPr sz="4400" u="sng" spc="5" dirty="0"/>
              <a:t>S?</a:t>
            </a:r>
            <a:endParaRPr sz="4400" u="sng"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C799962E-0AF4-B106-9473-6C9684731A0C}"/>
              </a:ext>
            </a:extLst>
          </p:cNvPr>
          <p:cNvSpPr txBox="1"/>
          <p:nvPr/>
        </p:nvSpPr>
        <p:spPr>
          <a:xfrm>
            <a:off x="461683" y="1647885"/>
            <a:ext cx="8592670" cy="4524315"/>
          </a:xfrm>
          <a:prstGeom prst="rect">
            <a:avLst/>
          </a:prstGeom>
          <a:noFill/>
        </p:spPr>
        <p:txBody>
          <a:bodyPr wrap="square">
            <a:spAutoFit/>
          </a:bodyPr>
          <a:lstStyle/>
          <a:p>
            <a:r>
              <a:rPr lang="en-US" sz="3600" b="0" i="0" dirty="0">
                <a:solidFill>
                  <a:srgbClr val="000000"/>
                </a:solidFill>
                <a:effectLst/>
                <a:latin typeface="Open Sans" panose="02000000000000000000" pitchFamily="2" charset="0"/>
              </a:rPr>
              <a:t>The </a:t>
            </a:r>
            <a:r>
              <a:rPr lang="en-US" sz="3600" b="1" i="0" dirty="0">
                <a:solidFill>
                  <a:srgbClr val="000000"/>
                </a:solidFill>
                <a:effectLst/>
                <a:latin typeface="Open Sans" panose="02000000000000000000" pitchFamily="2" charset="0"/>
              </a:rPr>
              <a:t>end user</a:t>
            </a:r>
            <a:r>
              <a:rPr lang="en-US" sz="3600" b="0" i="0" dirty="0">
                <a:solidFill>
                  <a:srgbClr val="000000"/>
                </a:solidFill>
                <a:effectLst/>
                <a:latin typeface="Open Sans" panose="02000000000000000000" pitchFamily="2" charset="0"/>
              </a:rPr>
              <a:t> is the term used for those people who actually use a product, often on a constant or regular basis, as part of their own job. End users are hands-on customers who work directly with various products and tools in order to deliver on the business goals of their own organization.</a:t>
            </a:r>
            <a:endParaRPr lang="en-US" sz="3600" dirty="0"/>
          </a:p>
        </p:txBody>
      </p:sp>
      <p:pic>
        <p:nvPicPr>
          <p:cNvPr id="2" name="Picture 1">
            <a:extLst>
              <a:ext uri="{FF2B5EF4-FFF2-40B4-BE49-F238E27FC236}">
                <a16:creationId xmlns:a16="http://schemas.microsoft.com/office/drawing/2014/main" id="{F973BDE6-F089-B146-9B51-FEDCD0016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91718" y="0"/>
            <a:ext cx="3500282" cy="2326341"/>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84F742A-08FF-6C30-8CF7-E3D958DD15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317" y="0"/>
            <a:ext cx="6220264" cy="6570154"/>
          </a:xfrm>
          <a:prstGeom prst="rect">
            <a:avLst/>
          </a:prstGeom>
        </p:spPr>
      </p:pic>
      <p:pic>
        <p:nvPicPr>
          <p:cNvPr id="4" name="Picture 3">
            <a:extLst>
              <a:ext uri="{FF2B5EF4-FFF2-40B4-BE49-F238E27FC236}">
                <a16:creationId xmlns:a16="http://schemas.microsoft.com/office/drawing/2014/main" id="{9803E869-A1A3-E22F-ABB8-E9836E69BE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21326" y="1844441"/>
            <a:ext cx="4771680" cy="3169117"/>
          </a:xfrm>
          <a:prstGeom prst="rect">
            <a:avLst/>
          </a:prstGeom>
        </p:spPr>
      </p:pic>
      <p:sp>
        <p:nvSpPr>
          <p:cNvPr id="2" name="TextBox 1">
            <a:extLst>
              <a:ext uri="{FF2B5EF4-FFF2-40B4-BE49-F238E27FC236}">
                <a16:creationId xmlns:a16="http://schemas.microsoft.com/office/drawing/2014/main" id="{3A05ECC0-C239-B48F-5CD9-A1E4AB63D247}"/>
              </a:ext>
            </a:extLst>
          </p:cNvPr>
          <p:cNvSpPr txBox="1"/>
          <p:nvPr/>
        </p:nvSpPr>
        <p:spPr>
          <a:xfrm>
            <a:off x="5190564" y="2528047"/>
            <a:ext cx="5065060" cy="369332"/>
          </a:xfrm>
          <a:prstGeom prst="rect">
            <a:avLst/>
          </a:prstGeom>
          <a:noFill/>
        </p:spPr>
        <p:txBody>
          <a:bodyPr wrap="square" rtlCol="0">
            <a:spAutoFit/>
          </a:bodyPr>
          <a:lstStyle/>
          <a:p>
            <a:pPr algn="l"/>
            <a:endParaRPr lang="en-US" b="1" dirty="0"/>
          </a:p>
        </p:txBody>
      </p:sp>
      <p:sp>
        <p:nvSpPr>
          <p:cNvPr id="5" name="TextBox 4">
            <a:extLst>
              <a:ext uri="{FF2B5EF4-FFF2-40B4-BE49-F238E27FC236}">
                <a16:creationId xmlns:a16="http://schemas.microsoft.com/office/drawing/2014/main" id="{3849B27C-FD46-248D-F4B5-AD8F5C92C8A6}"/>
              </a:ext>
            </a:extLst>
          </p:cNvPr>
          <p:cNvSpPr txBox="1"/>
          <p:nvPr/>
        </p:nvSpPr>
        <p:spPr>
          <a:xfrm>
            <a:off x="4830968" y="382609"/>
            <a:ext cx="5065060" cy="584775"/>
          </a:xfrm>
          <a:prstGeom prst="rect">
            <a:avLst/>
          </a:prstGeom>
          <a:noFill/>
        </p:spPr>
        <p:txBody>
          <a:bodyPr wrap="square" rtlCol="0">
            <a:spAutoFit/>
          </a:bodyPr>
          <a:lstStyle/>
          <a:p>
            <a:pPr algn="l"/>
            <a:r>
              <a:rPr lang="en-US" sz="3200" b="1" u="sng" dirty="0"/>
              <a:t>END USER CHART :</a:t>
            </a:r>
          </a:p>
        </p:txBody>
      </p:sp>
    </p:spTree>
    <p:extLst>
      <p:ext uri="{BB962C8B-B14F-4D97-AF65-F5344CB8AC3E}">
        <p14:creationId xmlns:p14="http://schemas.microsoft.com/office/powerpoint/2010/main" val="64800648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DD6D2-15C4-A401-E788-C13FC726C7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4161" y="1439333"/>
            <a:ext cx="7224889" cy="5418667"/>
          </a:xfrm>
          <a:prstGeom prst="rect">
            <a:avLst/>
          </a:prstGeom>
        </p:spPr>
      </p:pic>
      <p:sp>
        <p:nvSpPr>
          <p:cNvPr id="4" name="TextBox 3">
            <a:extLst>
              <a:ext uri="{FF2B5EF4-FFF2-40B4-BE49-F238E27FC236}">
                <a16:creationId xmlns:a16="http://schemas.microsoft.com/office/drawing/2014/main" id="{09980A27-C6F5-9F51-AB3C-93FBA41DB016}"/>
              </a:ext>
            </a:extLst>
          </p:cNvPr>
          <p:cNvSpPr txBox="1"/>
          <p:nvPr/>
        </p:nvSpPr>
        <p:spPr>
          <a:xfrm rot="10800000" flipV="1">
            <a:off x="1118669" y="389917"/>
            <a:ext cx="7380177" cy="769441"/>
          </a:xfrm>
          <a:prstGeom prst="rect">
            <a:avLst/>
          </a:prstGeom>
          <a:noFill/>
        </p:spPr>
        <p:txBody>
          <a:bodyPr wrap="square" rtlCol="0">
            <a:spAutoFit/>
          </a:bodyPr>
          <a:lstStyle/>
          <a:p>
            <a:pPr algn="l"/>
            <a:r>
              <a:rPr lang="en-US" sz="4400" b="1" u="sng" dirty="0"/>
              <a:t>EXAMPLE OF END USERS :</a:t>
            </a:r>
          </a:p>
        </p:txBody>
      </p:sp>
      <p:pic>
        <p:nvPicPr>
          <p:cNvPr id="5" name="Picture 4">
            <a:extLst>
              <a:ext uri="{FF2B5EF4-FFF2-40B4-BE49-F238E27FC236}">
                <a16:creationId xmlns:a16="http://schemas.microsoft.com/office/drawing/2014/main" id="{DE1D27C4-9BE8-4012-682C-8DF66A8621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17383" y="2496312"/>
            <a:ext cx="1865376" cy="1865376"/>
          </a:xfrm>
          <a:prstGeom prst="rect">
            <a:avLst/>
          </a:prstGeom>
        </p:spPr>
      </p:pic>
    </p:spTree>
    <p:extLst>
      <p:ext uri="{BB962C8B-B14F-4D97-AF65-F5344CB8AC3E}">
        <p14:creationId xmlns:p14="http://schemas.microsoft.com/office/powerpoint/2010/main" val="172297715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30</Slides>
  <Notes>1</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Employee Data Analysis using Excel ✅ </vt:lpstr>
      <vt:lpstr>PROJECT TITLE :</vt:lpstr>
      <vt:lpstr>💚AGENDA:</vt:lpstr>
      <vt:lpstr>PROBLEM STATEMENT</vt:lpstr>
      <vt:lpstr>✅PROJECT OVERVIEW : </vt:lpstr>
      <vt:lpstr>PowerPoint Presentation</vt:lpstr>
      <vt:lpstr>🌐WHO ARE THE END USERS?</vt:lpstr>
      <vt:lpstr>PowerPoint Presentation</vt:lpstr>
      <vt:lpstr>PowerPoint Presentation</vt:lpstr>
      <vt:lpstr>PowerPoint Presentation</vt:lpstr>
      <vt:lpstr>OUR SOLUTION AND IT’S VALUE PROPOSITION ☑️</vt:lpstr>
      <vt:lpstr>🍁Dataset Description :</vt:lpstr>
      <vt:lpstr>🖤THE "WOW" IN OUR SOLUTION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PowerPoint Presentation</vt:lpstr>
      <vt:lpstr>📈PERFORMANCE LEVEL :📉</vt:lpstr>
      <vt:lpstr>Conclusion:✅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jr6288570@gmail.com</cp:lastModifiedBy>
  <cp:revision>27</cp:revision>
  <dcterms:created xsi:type="dcterms:W3CDTF">2024-03-29T15:07:22Z</dcterms:created>
  <dcterms:modified xsi:type="dcterms:W3CDTF">2024-08-29T15:37:20Z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