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32918400" cy="402336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6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82C2E1-CC9A-9F45-B905-42619981E1BF}" v="10" dt="2022-03-09T15:48:07.388"/>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80941"/>
  </p:normalViewPr>
  <p:slideViewPr>
    <p:cSldViewPr snapToGrid="0">
      <p:cViewPr>
        <p:scale>
          <a:sx n="44" d="100"/>
          <a:sy n="44" d="100"/>
        </p:scale>
        <p:origin x="144" y="184"/>
      </p:cViewPr>
      <p:guideLst/>
    </p:cSldViewPr>
  </p:slideViewPr>
  <p:notesTextViewPr>
    <p:cViewPr>
      <p:scale>
        <a:sx n="1" d="1"/>
        <a:sy n="1" d="1"/>
      </p:scale>
      <p:origin x="0" y="-1304"/>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93D05D5F-914C-3644-9FED-109989984BFF}" type="datetimeFigureOut">
              <a:rPr lang="en-US" smtClean="0"/>
              <a:t>4/20/23</a:t>
            </a:fld>
            <a:endParaRPr lang="en-US"/>
          </a:p>
        </p:txBody>
      </p:sp>
      <p:sp>
        <p:nvSpPr>
          <p:cNvPr id="4" name="Slide Image Placeholder 3"/>
          <p:cNvSpPr>
            <a:spLocks noGrp="1" noRot="1" noChangeAspect="1"/>
          </p:cNvSpPr>
          <p:nvPr>
            <p:ph type="sldImg" idx="2"/>
          </p:nvPr>
        </p:nvSpPr>
        <p:spPr>
          <a:xfrm>
            <a:off x="2225675" y="1163638"/>
            <a:ext cx="2571750"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039D71A8-92E8-7C4E-B9D8-5F355487DB85}" type="slidenum">
              <a:rPr lang="en-US" smtClean="0"/>
              <a:t>‹#›</a:t>
            </a:fld>
            <a:endParaRPr lang="en-US"/>
          </a:p>
        </p:txBody>
      </p:sp>
    </p:spTree>
    <p:extLst>
      <p:ext uri="{BB962C8B-B14F-4D97-AF65-F5344CB8AC3E}">
        <p14:creationId xmlns:p14="http://schemas.microsoft.com/office/powerpoint/2010/main" val="329167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a:buClr>
                <a:srgbClr val="E66914"/>
              </a:buClr>
              <a:buFont typeface="Wingdings" pitchFamily="2" charset="2"/>
              <a:buChar char="Ø"/>
            </a:pPr>
            <a:r>
              <a:rPr lang="en-US" sz="1200" b="0" i="0" dirty="0">
                <a:effectLst/>
              </a:rPr>
              <a:t>Machine learning: This is a type of AI that involves training machines to learn from data and improve their performance over time. Machine learning algorithms can be divided into three main categories: supervised learning, unsupervised learning, and reinforcement learning.</a:t>
            </a:r>
          </a:p>
          <a:p>
            <a:pPr marL="457200" indent="-457200" algn="l">
              <a:buClr>
                <a:srgbClr val="E66914"/>
              </a:buClr>
              <a:buFont typeface="Wingdings" pitchFamily="2" charset="2"/>
              <a:buChar char="Ø"/>
            </a:pPr>
            <a:r>
              <a:rPr lang="en-US" sz="1200" b="0" i="0" dirty="0">
                <a:effectLst/>
              </a:rPr>
              <a:t>Deep learning: This is a subfield of machine learning that involves training neural networks to perform complex tasks, such as image recognition and natural language processing. Deep learning has led to significant advances in fields such as computer vision and speech recognition.</a:t>
            </a:r>
          </a:p>
          <a:p>
            <a:pPr marL="457200" indent="-457200" algn="l">
              <a:buClr>
                <a:srgbClr val="E66914"/>
              </a:buClr>
              <a:buFont typeface="Wingdings" pitchFamily="2" charset="2"/>
              <a:buChar char="Ø"/>
            </a:pPr>
            <a:r>
              <a:rPr lang="en-US" sz="1200" b="0" i="0" dirty="0">
                <a:effectLst/>
              </a:rPr>
              <a:t> Neural networks: These are computer systems that are modeled on the structure and function of the human brain. Neural networks can be used for a variety of tasks, including pattern recognition, decision-making, and prediction.</a:t>
            </a:r>
          </a:p>
          <a:p>
            <a:pPr marL="457200" indent="-457200" algn="l">
              <a:buClr>
                <a:srgbClr val="E66914"/>
              </a:buClr>
              <a:buFont typeface="Wingdings" pitchFamily="2" charset="2"/>
              <a:buChar char="Ø"/>
            </a:pPr>
            <a:endParaRPr lang="en-US" sz="1200" b="0" i="0" dirty="0">
              <a:effectLst/>
            </a:endParaRPr>
          </a:p>
          <a:p>
            <a:r>
              <a:rPr lang="en-US" sz="1600" b="1" dirty="0">
                <a:solidFill>
                  <a:srgbClr val="E66914"/>
                </a:solidFill>
              </a:rPr>
              <a:t>AI in Healthcare </a:t>
            </a:r>
          </a:p>
          <a:p>
            <a:pPr marL="457200" indent="-457200" algn="l">
              <a:buClr>
                <a:srgbClr val="E66914"/>
              </a:buClr>
              <a:buFont typeface="Wingdings" pitchFamily="2" charset="2"/>
              <a:buChar char="Ø"/>
            </a:pPr>
            <a:r>
              <a:rPr lang="en-US" sz="1200" b="0" i="0" dirty="0">
                <a:effectLst/>
                <a:latin typeface="Söhne"/>
              </a:rPr>
              <a:t>AI is transforming the healthcare industry by helping doctors diagnose diseases, analyze medical images, and develop personalized treatment plans. In this section, we will explore some of the most exciting developments in AI healthcare, such as virtual nurses, telemedicine, and wearable technology.</a:t>
            </a:r>
          </a:p>
          <a:p>
            <a:r>
              <a:rPr lang="en-US" sz="1600" b="1" dirty="0">
                <a:solidFill>
                  <a:srgbClr val="E66914"/>
                </a:solidFill>
              </a:rPr>
              <a:t>AI in Finance </a:t>
            </a:r>
          </a:p>
          <a:p>
            <a:pPr marL="457200" indent="-457200" algn="l">
              <a:buClr>
                <a:srgbClr val="E66914"/>
              </a:buClr>
              <a:buFont typeface="Wingdings" pitchFamily="2" charset="2"/>
              <a:buChar char="Ø"/>
            </a:pPr>
            <a:r>
              <a:rPr lang="en-US" sz="1200" b="0" i="0" dirty="0">
                <a:effectLst/>
                <a:latin typeface="Söhne"/>
              </a:rPr>
              <a:t>AI is being used in finance to detect fraud, automate customer service, and make investment decisions. In this section, we will explore some of the most promising applications of AI in finance, including </a:t>
            </a:r>
            <a:r>
              <a:rPr lang="en-US" sz="1200" b="0" i="0" dirty="0" err="1">
                <a:effectLst/>
                <a:latin typeface="Söhne"/>
              </a:rPr>
              <a:t>robo</a:t>
            </a:r>
            <a:r>
              <a:rPr lang="en-US" sz="1200" b="0" i="0" dirty="0">
                <a:effectLst/>
                <a:latin typeface="Söhne"/>
              </a:rPr>
              <a:t>-advisors, chatbots, and algorithmic trading.</a:t>
            </a:r>
          </a:p>
          <a:p>
            <a:r>
              <a:rPr lang="en-US" sz="1600" b="1" dirty="0">
                <a:solidFill>
                  <a:srgbClr val="E66914"/>
                </a:solidFill>
              </a:rPr>
              <a:t>AI in Transportation </a:t>
            </a:r>
          </a:p>
          <a:p>
            <a:pPr marL="457200" indent="-457200" algn="l">
              <a:buClr>
                <a:srgbClr val="E66914"/>
              </a:buClr>
              <a:buFont typeface="Wingdings" pitchFamily="2" charset="2"/>
              <a:buChar char="Ø"/>
            </a:pPr>
            <a:r>
              <a:rPr lang="en-US" sz="1200" b="0" i="0" dirty="0">
                <a:effectLst/>
                <a:latin typeface="Söhne"/>
              </a:rPr>
              <a:t>AI is revolutionizing the way we travel, from self-driving cars to air traffic control. In this section, we will explore some of the most exciting developments in AI transportation, including autonomous vehicles, smart traffic management systems, and drone deliveries</a:t>
            </a:r>
          </a:p>
          <a:p>
            <a:pPr marL="457200" indent="-457200" algn="l">
              <a:buClr>
                <a:srgbClr val="E66914"/>
              </a:buClr>
              <a:buFont typeface="Wingdings" pitchFamily="2" charset="2"/>
              <a:buChar char="Ø"/>
            </a:pPr>
            <a:endParaRPr lang="en-US" sz="1200" b="0" i="0" dirty="0">
              <a:effectLst/>
            </a:endParaRPr>
          </a:p>
          <a:p>
            <a:endParaRPr lang="en-US" dirty="0"/>
          </a:p>
        </p:txBody>
      </p:sp>
      <p:sp>
        <p:nvSpPr>
          <p:cNvPr id="4" name="Slide Number Placeholder 3"/>
          <p:cNvSpPr>
            <a:spLocks noGrp="1"/>
          </p:cNvSpPr>
          <p:nvPr>
            <p:ph type="sldNum" sz="quarter" idx="5"/>
          </p:nvPr>
        </p:nvSpPr>
        <p:spPr/>
        <p:txBody>
          <a:bodyPr/>
          <a:lstStyle/>
          <a:p>
            <a:fld id="{039D71A8-92E8-7C4E-B9D8-5F355487DB85}" type="slidenum">
              <a:rPr lang="en-US" smtClean="0"/>
              <a:t>1</a:t>
            </a:fld>
            <a:endParaRPr lang="en-US"/>
          </a:p>
        </p:txBody>
      </p:sp>
    </p:spTree>
    <p:extLst>
      <p:ext uri="{BB962C8B-B14F-4D97-AF65-F5344CB8AC3E}">
        <p14:creationId xmlns:p14="http://schemas.microsoft.com/office/powerpoint/2010/main" val="396177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584530"/>
            <a:ext cx="27980640" cy="14007253"/>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4114800" y="21131956"/>
            <a:ext cx="24688800" cy="9713804"/>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34FF7C26-E0C9-4622-B832-635E126FC03B}"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1032408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F7C26-E0C9-4622-B832-635E126FC03B}"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50217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142067"/>
            <a:ext cx="7098030" cy="340961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2142067"/>
            <a:ext cx="2088261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F7C26-E0C9-4622-B832-635E126FC03B}"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332747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F7C26-E0C9-4622-B832-635E126FC03B}"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52245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030472"/>
            <a:ext cx="28392120" cy="16736057"/>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245997" y="26924858"/>
            <a:ext cx="28392120" cy="88010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FF7C26-E0C9-4622-B832-635E126FC03B}" type="datetimeFigureOut">
              <a:rPr lang="en-US" smtClean="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418467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0710333"/>
            <a:ext cx="1399032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0710333"/>
            <a:ext cx="1399032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FF7C26-E0C9-4622-B832-635E126FC03B}" type="datetimeFigureOut">
              <a:rPr lang="en-US" smtClean="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294069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42076"/>
            <a:ext cx="28392120" cy="7776636"/>
          </a:xfrm>
        </p:spPr>
        <p:txBody>
          <a:bodyPr/>
          <a:lstStyle/>
          <a:p>
            <a:r>
              <a:rPr lang="en-US"/>
              <a:t>Click to edit Master title style</a:t>
            </a:r>
          </a:p>
        </p:txBody>
      </p:sp>
      <p:sp>
        <p:nvSpPr>
          <p:cNvPr id="3" name="Text Placeholder 2"/>
          <p:cNvSpPr>
            <a:spLocks noGrp="1"/>
          </p:cNvSpPr>
          <p:nvPr>
            <p:ph type="body" idx="1"/>
          </p:nvPr>
        </p:nvSpPr>
        <p:spPr>
          <a:xfrm>
            <a:off x="2267431" y="9862823"/>
            <a:ext cx="13926024"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4696440"/>
            <a:ext cx="13926024"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9862823"/>
            <a:ext cx="13994608"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4696440"/>
            <a:ext cx="13994608"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FF7C26-E0C9-4622-B832-635E126FC03B}" type="datetimeFigureOut">
              <a:rPr lang="en-US" smtClean="0"/>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104416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FF7C26-E0C9-4622-B832-635E126FC03B}" type="datetimeFigureOut">
              <a:rPr lang="en-US" smtClean="0"/>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324650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F7C26-E0C9-4622-B832-635E126FC03B}" type="datetimeFigureOut">
              <a:rPr lang="en-US" smtClean="0"/>
              <a:t>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346344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3994608" y="5792902"/>
            <a:ext cx="16664940" cy="28591933"/>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4FF7C26-E0C9-4622-B832-635E126FC03B}" type="datetimeFigureOut">
              <a:rPr lang="en-US" smtClean="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37336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p>
        </p:txBody>
      </p:sp>
      <p:sp>
        <p:nvSpPr>
          <p:cNvPr id="3" name="Picture Placeholder 2"/>
          <p:cNvSpPr>
            <a:spLocks noGrp="1" noChangeAspect="1"/>
          </p:cNvSpPr>
          <p:nvPr>
            <p:ph type="pic" idx="1"/>
          </p:nvPr>
        </p:nvSpPr>
        <p:spPr>
          <a:xfrm>
            <a:off x="13994608" y="5792902"/>
            <a:ext cx="16664940" cy="28591933"/>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dirty="0"/>
              <a:t>Click icon to add picture</a:t>
            </a:r>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34FF7C26-E0C9-4622-B832-635E126FC03B}" type="datetimeFigureOut">
              <a:rPr lang="en-US" smtClean="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E4F5EE-2A3C-418E-AA3A-A061E2E41574}" type="slidenum">
              <a:rPr lang="en-US" smtClean="0"/>
              <a:t>‹#›</a:t>
            </a:fld>
            <a:endParaRPr lang="en-US" dirty="0"/>
          </a:p>
        </p:txBody>
      </p:sp>
    </p:spTree>
    <p:extLst>
      <p:ext uri="{BB962C8B-B14F-4D97-AF65-F5344CB8AC3E}">
        <p14:creationId xmlns:p14="http://schemas.microsoft.com/office/powerpoint/2010/main" val="209752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142076"/>
            <a:ext cx="2839212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0710333"/>
            <a:ext cx="2839212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37290595"/>
            <a:ext cx="7406640" cy="2142067"/>
          </a:xfrm>
          <a:prstGeom prst="rect">
            <a:avLst/>
          </a:prstGeom>
        </p:spPr>
        <p:txBody>
          <a:bodyPr vert="horz" lIns="91440" tIns="45720" rIns="91440" bIns="45720" rtlCol="0" anchor="ctr"/>
          <a:lstStyle>
            <a:lvl1pPr algn="l">
              <a:defRPr sz="4320">
                <a:solidFill>
                  <a:schemeClr val="tx1">
                    <a:tint val="75000"/>
                  </a:schemeClr>
                </a:solidFill>
              </a:defRPr>
            </a:lvl1pPr>
          </a:lstStyle>
          <a:p>
            <a:fld id="{34FF7C26-E0C9-4622-B832-635E126FC03B}" type="datetimeFigureOut">
              <a:rPr lang="en-US" smtClean="0"/>
              <a:t>4/20/23</a:t>
            </a:fld>
            <a:endParaRPr lang="en-US" dirty="0"/>
          </a:p>
        </p:txBody>
      </p:sp>
      <p:sp>
        <p:nvSpPr>
          <p:cNvPr id="5" name="Footer Placeholder 4"/>
          <p:cNvSpPr>
            <a:spLocks noGrp="1"/>
          </p:cNvSpPr>
          <p:nvPr>
            <p:ph type="ftr" sz="quarter" idx="3"/>
          </p:nvPr>
        </p:nvSpPr>
        <p:spPr>
          <a:xfrm>
            <a:off x="10904220" y="37290595"/>
            <a:ext cx="11109960" cy="2142067"/>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37290595"/>
            <a:ext cx="7406640" cy="2142067"/>
          </a:xfrm>
          <a:prstGeom prst="rect">
            <a:avLst/>
          </a:prstGeom>
        </p:spPr>
        <p:txBody>
          <a:bodyPr vert="horz" lIns="91440" tIns="45720" rIns="91440" bIns="45720" rtlCol="0" anchor="ctr"/>
          <a:lstStyle>
            <a:lvl1pPr algn="r">
              <a:defRPr sz="4320">
                <a:solidFill>
                  <a:schemeClr val="tx1">
                    <a:tint val="75000"/>
                  </a:schemeClr>
                </a:solidFill>
              </a:defRPr>
            </a:lvl1pPr>
          </a:lstStyle>
          <a:p>
            <a:fld id="{43E4F5EE-2A3C-418E-AA3A-A061E2E41574}" type="slidenum">
              <a:rPr lang="en-US" smtClean="0"/>
              <a:t>‹#›</a:t>
            </a:fld>
            <a:endParaRPr lang="en-US" dirty="0"/>
          </a:p>
        </p:txBody>
      </p:sp>
    </p:spTree>
    <p:extLst>
      <p:ext uri="{BB962C8B-B14F-4D97-AF65-F5344CB8AC3E}">
        <p14:creationId xmlns:p14="http://schemas.microsoft.com/office/powerpoint/2010/main" val="18898239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84F8-FB35-47A0-83AA-DAEEBE3B2BA9}"/>
              </a:ext>
            </a:extLst>
          </p:cNvPr>
          <p:cNvSpPr>
            <a:spLocks noGrp="1"/>
          </p:cNvSpPr>
          <p:nvPr>
            <p:ph type="ctrTitle"/>
          </p:nvPr>
        </p:nvSpPr>
        <p:spPr>
          <a:xfrm>
            <a:off x="3722530" y="977887"/>
            <a:ext cx="24622672" cy="4055509"/>
          </a:xfrm>
        </p:spPr>
        <p:txBody>
          <a:bodyPr>
            <a:noAutofit/>
          </a:bodyPr>
          <a:lstStyle/>
          <a:p>
            <a:pPr>
              <a:spcBef>
                <a:spcPts val="1200"/>
              </a:spcBef>
              <a:spcAft>
                <a:spcPts val="3000"/>
              </a:spcAft>
            </a:pPr>
            <a:r>
              <a:rPr lang="en-US" sz="6599" b="1" dirty="0">
                <a:solidFill>
                  <a:srgbClr val="E66914"/>
                </a:solidFill>
                <a:latin typeface="+mn-lt"/>
              </a:rPr>
              <a:t>The Power of AI: Revolutionizing Industries and Shaping the Future</a:t>
            </a:r>
            <a:br>
              <a:rPr lang="en-US" sz="6599" b="1" dirty="0">
                <a:solidFill>
                  <a:srgbClr val="E66914"/>
                </a:solidFill>
                <a:latin typeface="+mn-lt"/>
              </a:rPr>
            </a:br>
            <a:r>
              <a:rPr lang="en-US" sz="2800" b="1" dirty="0">
                <a:solidFill>
                  <a:srgbClr val="E66914"/>
                </a:solidFill>
                <a:latin typeface="+mn-lt"/>
              </a:rPr>
              <a:t>  </a:t>
            </a:r>
            <a:br>
              <a:rPr lang="en-US" sz="5815" b="1" dirty="0">
                <a:latin typeface="+mn-lt"/>
              </a:rPr>
            </a:br>
            <a:r>
              <a:rPr lang="en-US" sz="4399" b="1" dirty="0">
                <a:latin typeface="+mn-lt"/>
              </a:rPr>
              <a:t>Mihiretu Jackson</a:t>
            </a:r>
            <a:br>
              <a:rPr lang="en-US" sz="3599" dirty="0">
                <a:latin typeface="+mn-lt"/>
              </a:rPr>
            </a:br>
            <a:r>
              <a:rPr lang="en-US" sz="3599" dirty="0">
                <a:latin typeface="+mn-lt"/>
              </a:rPr>
              <a:t>Virginia State University, Petersburg, VA 23806 </a:t>
            </a:r>
            <a:endParaRPr lang="en-US" sz="3199" b="1" i="1" dirty="0">
              <a:latin typeface="+mn-lt"/>
            </a:endParaRPr>
          </a:p>
        </p:txBody>
      </p:sp>
      <p:sp>
        <p:nvSpPr>
          <p:cNvPr id="3" name="Subtitle 2">
            <a:extLst>
              <a:ext uri="{FF2B5EF4-FFF2-40B4-BE49-F238E27FC236}">
                <a16:creationId xmlns:a16="http://schemas.microsoft.com/office/drawing/2014/main" id="{A67C5B72-841B-4F92-B819-E3A8E832796E}"/>
              </a:ext>
            </a:extLst>
          </p:cNvPr>
          <p:cNvSpPr>
            <a:spLocks noGrp="1"/>
          </p:cNvSpPr>
          <p:nvPr>
            <p:ph type="subTitle" idx="1"/>
          </p:nvPr>
        </p:nvSpPr>
        <p:spPr>
          <a:xfrm>
            <a:off x="950587" y="5535548"/>
            <a:ext cx="18132077" cy="5791213"/>
          </a:xfrm>
          <a:ln w="38100">
            <a:solidFill>
              <a:schemeClr val="accent2"/>
            </a:solidFill>
          </a:ln>
        </p:spPr>
        <p:txBody>
          <a:bodyPr>
            <a:noAutofit/>
          </a:bodyPr>
          <a:lstStyle/>
          <a:p>
            <a:pPr>
              <a:lnSpc>
                <a:spcPct val="100000"/>
              </a:lnSpc>
              <a:spcBef>
                <a:spcPts val="5000"/>
              </a:spcBef>
            </a:pPr>
            <a:r>
              <a:rPr lang="en-US" sz="3000" b="1" dirty="0">
                <a:solidFill>
                  <a:srgbClr val="E66914"/>
                </a:solidFill>
              </a:rPr>
              <a:t>Abstract</a:t>
            </a:r>
            <a:r>
              <a:rPr lang="en-US" sz="3000" b="1" dirty="0">
                <a:solidFill>
                  <a:srgbClr val="E66914"/>
                </a:solidFill>
                <a:latin typeface="Comic Sans MS" panose="030F0702030302020204" pitchFamily="66" charset="0"/>
              </a:rPr>
              <a:t> </a:t>
            </a:r>
          </a:p>
          <a:p>
            <a:pPr algn="l">
              <a:lnSpc>
                <a:spcPct val="100000"/>
              </a:lnSpc>
              <a:spcBef>
                <a:spcPts val="1000"/>
              </a:spcBef>
            </a:pPr>
            <a:r>
              <a:rPr lang="en-US" sz="3600" dirty="0"/>
              <a:t>Artificial Intelligence (AI) has become an increasingly important part of our lives, shaping the way we live and work. In this poster presentation, we explore the various ways in which AI is being used across industries such as healthcare, finance, and transportation. We examine key concepts of AI, including machine learning and neural networks, and discuss their applications in real-world scenarios. We also consider the future of AI and the potential ethical considerations that need to be addressed. Overall, this poster presentation aims to provide a comprehensive overview of AI and its impact on society, highlighting the numerous opportunities and challenges it presents.</a:t>
            </a:r>
          </a:p>
        </p:txBody>
      </p:sp>
      <p:sp>
        <p:nvSpPr>
          <p:cNvPr id="5" name="Content Placeholder 2">
            <a:extLst>
              <a:ext uri="{FF2B5EF4-FFF2-40B4-BE49-F238E27FC236}">
                <a16:creationId xmlns:a16="http://schemas.microsoft.com/office/drawing/2014/main" id="{A510C4E3-DD21-41DF-BAA4-3DEECF554F2C}"/>
              </a:ext>
            </a:extLst>
          </p:cNvPr>
          <p:cNvSpPr txBox="1">
            <a:spLocks/>
          </p:cNvSpPr>
          <p:nvPr/>
        </p:nvSpPr>
        <p:spPr bwMode="auto">
          <a:xfrm>
            <a:off x="828207" y="11941778"/>
            <a:ext cx="18209109" cy="3867165"/>
          </a:xfrm>
          <a:prstGeom prst="rect">
            <a:avLst/>
          </a:prstGeom>
          <a:noFill/>
          <a:ln w="38100">
            <a:solidFill>
              <a:schemeClr val="accent2"/>
            </a:solidFill>
            <a:miter lim="800000"/>
            <a:headEnd/>
            <a:tailEnd/>
          </a:ln>
        </p:spPr>
        <p:txBody>
          <a:bodyPr vert="horz" wrap="square" lIns="98474" tIns="49237" rIns="98474" bIns="49237" numCol="1" anchor="t" anchorCtr="0" compatLnSpc="1">
            <a:prstTxWarp prst="textNoShape">
              <a:avLst/>
            </a:prstTxWarp>
          </a:bodyPr>
          <a:lstStyle>
            <a:lvl1pPr marL="342900" indent="-342900" algn="l" rtl="0" eaLnBrk="0" fontAlgn="base" hangingPunct="0">
              <a:spcBef>
                <a:spcPct val="20000"/>
              </a:spcBef>
              <a:spcAft>
                <a:spcPct val="0"/>
              </a:spcAft>
              <a:buClr>
                <a:schemeClr val="accent6"/>
              </a:buClr>
              <a:buSzPct val="75000"/>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defTabSz="984653">
              <a:buClr>
                <a:srgbClr val="2D2D8A"/>
              </a:buClr>
              <a:buNone/>
              <a:defRPr/>
            </a:pPr>
            <a:r>
              <a:rPr lang="en-US" sz="3400" b="1" kern="0" dirty="0">
                <a:solidFill>
                  <a:srgbClr val="E66914"/>
                </a:solidFill>
              </a:rPr>
              <a:t>Introduction</a:t>
            </a:r>
            <a:r>
              <a:rPr lang="en-US" sz="3400" kern="0" dirty="0">
                <a:solidFill>
                  <a:srgbClr val="000000"/>
                </a:solidFill>
              </a:rPr>
              <a:t> </a:t>
            </a:r>
          </a:p>
          <a:p>
            <a:pPr defTabSz="984653">
              <a:spcBef>
                <a:spcPts val="1000"/>
              </a:spcBef>
              <a:buClr>
                <a:srgbClr val="E66914"/>
              </a:buClr>
              <a:buFont typeface="Wingdings" panose="05000000000000000000" pitchFamily="2" charset="2"/>
              <a:buChar char="Ø"/>
              <a:defRPr/>
            </a:pPr>
            <a:r>
              <a:rPr lang="en-US" dirty="0"/>
              <a:t>AI is a rapidly growing field with numerous applications in various industries. </a:t>
            </a:r>
          </a:p>
          <a:p>
            <a:pPr defTabSz="984653">
              <a:spcBef>
                <a:spcPts val="1000"/>
              </a:spcBef>
              <a:buClr>
                <a:srgbClr val="E66914"/>
              </a:buClr>
              <a:buFont typeface="Wingdings" panose="05000000000000000000" pitchFamily="2" charset="2"/>
              <a:buChar char="Ø"/>
              <a:defRPr/>
            </a:pPr>
            <a:r>
              <a:rPr lang="en-US" dirty="0"/>
              <a:t> AI is a form of technology that allows machines to simulate intelligent behavior and decision-making. </a:t>
            </a:r>
          </a:p>
          <a:p>
            <a:pPr defTabSz="984653">
              <a:spcBef>
                <a:spcPts val="1000"/>
              </a:spcBef>
              <a:buClr>
                <a:srgbClr val="E66914"/>
              </a:buClr>
              <a:buFont typeface="Wingdings" panose="05000000000000000000" pitchFamily="2" charset="2"/>
              <a:buChar char="Ø"/>
              <a:defRPr/>
            </a:pPr>
            <a:r>
              <a:rPr lang="en-US" dirty="0"/>
              <a:t>AI has the potential to significantly increase productivity, efficiency, and innovation. </a:t>
            </a:r>
          </a:p>
          <a:p>
            <a:pPr defTabSz="984653">
              <a:spcBef>
                <a:spcPts val="1000"/>
              </a:spcBef>
              <a:buClr>
                <a:srgbClr val="E66914"/>
              </a:buClr>
              <a:buFont typeface="Wingdings" panose="05000000000000000000" pitchFamily="2" charset="2"/>
              <a:buChar char="Ø"/>
              <a:defRPr/>
            </a:pPr>
            <a:r>
              <a:rPr lang="en-US" dirty="0"/>
              <a:t> However, the development and use of AI also raise ethical considerations, such as privacy, bias, and job. displacement</a:t>
            </a:r>
          </a:p>
        </p:txBody>
      </p:sp>
      <p:sp>
        <p:nvSpPr>
          <p:cNvPr id="23" name="TextBox 22">
            <a:extLst>
              <a:ext uri="{FF2B5EF4-FFF2-40B4-BE49-F238E27FC236}">
                <a16:creationId xmlns:a16="http://schemas.microsoft.com/office/drawing/2014/main" id="{1BD4C969-19A1-48DA-BF2F-B2E6CA0C939C}"/>
              </a:ext>
            </a:extLst>
          </p:cNvPr>
          <p:cNvSpPr txBox="1"/>
          <p:nvPr/>
        </p:nvSpPr>
        <p:spPr>
          <a:xfrm>
            <a:off x="19527262" y="34745098"/>
            <a:ext cx="13040942" cy="5324535"/>
          </a:xfrm>
          <a:prstGeom prst="rect">
            <a:avLst/>
          </a:prstGeom>
          <a:noFill/>
          <a:ln w="38100">
            <a:solidFill>
              <a:schemeClr val="accent2"/>
            </a:solidFill>
          </a:ln>
        </p:spPr>
        <p:txBody>
          <a:bodyPr wrap="square" rtlCol="0">
            <a:spAutoFit/>
          </a:bodyPr>
          <a:lstStyle/>
          <a:p>
            <a:pPr algn="ctr"/>
            <a:r>
              <a:rPr lang="en-US" sz="3000" b="1" dirty="0">
                <a:solidFill>
                  <a:srgbClr val="E66914"/>
                </a:solidFill>
              </a:rPr>
              <a:t>Literature Cited</a:t>
            </a:r>
          </a:p>
          <a:p>
            <a:pPr marL="457170" indent="-457170">
              <a:spcAft>
                <a:spcPts val="1200"/>
              </a:spcAft>
              <a:buClr>
                <a:srgbClr val="E66914"/>
              </a:buClr>
              <a:buSzPct val="75000"/>
              <a:buFont typeface="Wingdings" panose="05000000000000000000" pitchFamily="2" charset="2"/>
              <a:buChar char="Ø"/>
            </a:pPr>
            <a:r>
              <a:rPr lang="en-US" sz="2800" dirty="0"/>
              <a:t>Hopkins, D.L., Gilbert, K.D., Saunders, K.L., 1990. The performance of short scrotum and wether lambs born in winter or spring and run at pasture in northern Tasmania. Aust. J. Exp. Agric. 30:165‐170</a:t>
            </a:r>
          </a:p>
          <a:p>
            <a:pPr marL="457170" indent="-457170">
              <a:spcAft>
                <a:spcPts val="1200"/>
              </a:spcAft>
              <a:buClr>
                <a:srgbClr val="E66914"/>
              </a:buClr>
              <a:buSzPct val="75000"/>
              <a:buFont typeface="Wingdings" panose="05000000000000000000" pitchFamily="2" charset="2"/>
              <a:buChar char="Ø"/>
            </a:pPr>
            <a:r>
              <a:rPr lang="en-US" sz="2800" dirty="0"/>
              <a:t> O’Brien, D., Wildeus, S., Schoenian, S., Semler, J., David, G., Bennet, M.B., Anderson, C., Travis, A.  2019.  194 Libido and semen quality in intact and altered (short scrotum and castrated) post-pubertal male dairy sheep lambs. J Anim Sci 97:76</a:t>
            </a:r>
          </a:p>
          <a:p>
            <a:pPr marL="457170" indent="-457170">
              <a:spcAft>
                <a:spcPts val="1200"/>
              </a:spcAft>
              <a:buClr>
                <a:srgbClr val="E66914"/>
              </a:buClr>
              <a:buSzPct val="75000"/>
              <a:buFont typeface="Wingdings" panose="05000000000000000000" pitchFamily="2" charset="2"/>
              <a:buChar char="Ø"/>
            </a:pPr>
            <a:r>
              <a:rPr lang="en-US" sz="2800" dirty="0"/>
              <a:t>Probert, A.D., Davies, A.S., 1986. A study of short scrotum, castrated and entire ram lambs. N. Z. Soc. Anim. Prod. 46:55‐58</a:t>
            </a:r>
          </a:p>
          <a:p>
            <a:pPr marL="457170" indent="-457170" algn="just">
              <a:spcAft>
                <a:spcPts val="1200"/>
              </a:spcAft>
              <a:buClr>
                <a:srgbClr val="E66914"/>
              </a:buClr>
              <a:buSzPct val="75000"/>
              <a:buFont typeface="Wingdings" panose="05000000000000000000" pitchFamily="2" charset="2"/>
              <a:buChar char="Ø"/>
            </a:pPr>
            <a:r>
              <a:rPr lang="en-US" sz="2800" dirty="0"/>
              <a:t>Tiernay, L.A., Hallford, D.M., 1985. Mating behavior, serum testosterone and semen characteristics in vasectomized and short scrotum rams. Theriogenology 23:535-545</a:t>
            </a:r>
          </a:p>
        </p:txBody>
      </p:sp>
      <p:sp>
        <p:nvSpPr>
          <p:cNvPr id="24" name="TextBox 23">
            <a:extLst>
              <a:ext uri="{FF2B5EF4-FFF2-40B4-BE49-F238E27FC236}">
                <a16:creationId xmlns:a16="http://schemas.microsoft.com/office/drawing/2014/main" id="{997DD6BD-6954-4C00-8B74-C65259E73C2B}"/>
              </a:ext>
            </a:extLst>
          </p:cNvPr>
          <p:cNvSpPr txBox="1"/>
          <p:nvPr/>
        </p:nvSpPr>
        <p:spPr>
          <a:xfrm>
            <a:off x="1176068" y="16423960"/>
            <a:ext cx="17583880" cy="8894743"/>
          </a:xfrm>
          <a:prstGeom prst="rect">
            <a:avLst/>
          </a:prstGeom>
          <a:noFill/>
        </p:spPr>
        <p:txBody>
          <a:bodyPr wrap="square" rtlCol="0">
            <a:spAutoFit/>
          </a:bodyPr>
          <a:lstStyle/>
          <a:p>
            <a:pPr algn="ctr"/>
            <a:r>
              <a:rPr lang="en-US" sz="3400" b="1" dirty="0">
                <a:solidFill>
                  <a:srgbClr val="E66914"/>
                </a:solidFill>
              </a:rPr>
              <a:t>What is AI</a:t>
            </a:r>
          </a:p>
          <a:p>
            <a:pPr algn="l"/>
            <a:r>
              <a:rPr lang="en-US" sz="3600" b="0" i="0" dirty="0">
                <a:effectLst/>
                <a:latin typeface="Söhne"/>
              </a:rPr>
              <a:t>AI is a form of technology that allows machines to simulate intelligent behavior and decision-making.</a:t>
            </a:r>
          </a:p>
          <a:p>
            <a:pPr algn="l"/>
            <a:r>
              <a:rPr lang="en-US" sz="3600" b="0" i="0" dirty="0">
                <a:effectLst/>
                <a:latin typeface="Söhne"/>
              </a:rPr>
              <a:t>There are several key concepts and techniques that are commonly used in AI, including:</a:t>
            </a:r>
          </a:p>
          <a:p>
            <a:pPr marL="457200" indent="-457200" algn="l">
              <a:buClr>
                <a:srgbClr val="E66914"/>
              </a:buClr>
              <a:buFont typeface="Wingdings" pitchFamily="2" charset="2"/>
              <a:buChar char="Ø"/>
            </a:pPr>
            <a:r>
              <a:rPr lang="en-US" sz="3600" b="0" i="0" dirty="0">
                <a:effectLst/>
              </a:rPr>
              <a:t>Machine learning: This is a type of AI that involves training machines to learn from data and improve their performance over time..</a:t>
            </a:r>
          </a:p>
          <a:p>
            <a:pPr marL="457200" indent="-457200" algn="l">
              <a:buClr>
                <a:srgbClr val="E66914"/>
              </a:buClr>
              <a:buFont typeface="Wingdings" pitchFamily="2" charset="2"/>
              <a:buChar char="Ø"/>
            </a:pPr>
            <a:r>
              <a:rPr lang="en-US" sz="3600" b="0" i="0" dirty="0">
                <a:effectLst/>
              </a:rPr>
              <a:t>Deep learning: This is a subfield of machine learning that involves training neural networks to perform complex tasks, such as image recognition and natural language processing. </a:t>
            </a:r>
          </a:p>
          <a:p>
            <a:pPr marL="457200" indent="-457200" algn="l">
              <a:buClr>
                <a:srgbClr val="E66914"/>
              </a:buClr>
              <a:buFont typeface="Wingdings" pitchFamily="2" charset="2"/>
              <a:buChar char="Ø"/>
            </a:pPr>
            <a:r>
              <a:rPr lang="en-US" sz="3600" b="0" i="0" dirty="0">
                <a:effectLst/>
              </a:rPr>
              <a:t>Neural networks: These are computer systems that are modeled on the structure and function of the human brain. </a:t>
            </a:r>
          </a:p>
          <a:p>
            <a:pPr algn="l"/>
            <a:r>
              <a:rPr lang="en-US" sz="3600" b="0" i="0" dirty="0">
                <a:effectLst/>
              </a:rPr>
              <a:t>AI has numerous applications across various industries, including healthcare, finance, transportation, and many others.</a:t>
            </a:r>
          </a:p>
          <a:p>
            <a:pPr algn="l"/>
            <a:endParaRPr lang="en-US" sz="3600" dirty="0"/>
          </a:p>
          <a:p>
            <a:r>
              <a:rPr lang="en-US" sz="3600" b="0" i="0" dirty="0">
                <a:effectLst/>
              </a:rPr>
              <a:t>Overall, the objective of this presentation is to raise awareness and encourage discussion about the rapidly evolving field of AI and its impact on the world we live in.</a:t>
            </a:r>
          </a:p>
          <a:p>
            <a:endParaRPr lang="en-US" sz="3400" b="1" dirty="0">
              <a:solidFill>
                <a:srgbClr val="E66914"/>
              </a:solidFill>
            </a:endParaRPr>
          </a:p>
        </p:txBody>
      </p:sp>
      <p:sp>
        <p:nvSpPr>
          <p:cNvPr id="30" name="TextBox 29">
            <a:extLst>
              <a:ext uri="{FF2B5EF4-FFF2-40B4-BE49-F238E27FC236}">
                <a16:creationId xmlns:a16="http://schemas.microsoft.com/office/drawing/2014/main" id="{BF889DD4-4FC4-48B8-B989-DB5431969534}"/>
              </a:ext>
            </a:extLst>
          </p:cNvPr>
          <p:cNvSpPr txBox="1"/>
          <p:nvPr/>
        </p:nvSpPr>
        <p:spPr>
          <a:xfrm>
            <a:off x="825775" y="36822297"/>
            <a:ext cx="18272581" cy="3032240"/>
          </a:xfrm>
          <a:prstGeom prst="rect">
            <a:avLst/>
          </a:prstGeom>
          <a:noFill/>
          <a:ln w="38100">
            <a:solidFill>
              <a:schemeClr val="accent2"/>
            </a:solidFill>
          </a:ln>
        </p:spPr>
        <p:txBody>
          <a:bodyPr wrap="square" rtlCol="0">
            <a:spAutoFit/>
          </a:bodyPr>
          <a:lstStyle/>
          <a:p>
            <a:pPr algn="ctr"/>
            <a:r>
              <a:rPr lang="en-US" sz="3400" b="1" dirty="0">
                <a:solidFill>
                  <a:srgbClr val="E66914"/>
                </a:solidFill>
              </a:rPr>
              <a:t>Conclusion</a:t>
            </a:r>
          </a:p>
          <a:p>
            <a:pPr marL="457170" indent="-457170" algn="just" defTabSz="914339" eaLnBrk="0" fontAlgn="base" hangingPunct="0">
              <a:spcBef>
                <a:spcPct val="20000"/>
              </a:spcBef>
              <a:spcAft>
                <a:spcPct val="0"/>
              </a:spcAft>
              <a:buClr>
                <a:srgbClr val="E66914"/>
              </a:buClr>
              <a:buSzPct val="75000"/>
              <a:buFont typeface="Wingdings" panose="05000000000000000000" pitchFamily="2" charset="2"/>
              <a:buChar char="Ø"/>
            </a:pPr>
            <a:r>
              <a:rPr lang="en-US" sz="3020" kern="0" dirty="0">
                <a:solidFill>
                  <a:srgbClr val="000000"/>
                </a:solidFill>
              </a:rPr>
              <a:t>AI is a powerful technology that is transforming industries across the globe. As we look to the future, it is clear that AI will continue to shape the world we live in. Whether it is in healthcare, finance, transportation, or beyond, AI has the potential to improve our lives in countless ways. However, it is important to address the ethical considerations that come with its use to ensure that AI is developed and used in a responsible and beneficial way.</a:t>
            </a:r>
          </a:p>
        </p:txBody>
      </p:sp>
      <p:sp>
        <p:nvSpPr>
          <p:cNvPr id="6" name="Rectangle 5"/>
          <p:cNvSpPr/>
          <p:nvPr/>
        </p:nvSpPr>
        <p:spPr>
          <a:xfrm>
            <a:off x="828207" y="16193393"/>
            <a:ext cx="18145338" cy="9586788"/>
          </a:xfrm>
          <a:prstGeom prst="rect">
            <a:avLst/>
          </a:prstGeom>
          <a:noFill/>
          <a:ln w="38100">
            <a:solidFill>
              <a:srgbClr val="E6691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AutoShape 2" descr="data:image/png;base64,%20iVBORw0KGgoAAAANSUhEUgAAANUAAADHCAYAAACOXhYTAAAAAXNSR0IArs4c6QAAAARnQU1BAACxjwv8YQUAAAAJcEhZcwAADsMAAA7DAcdvqGQAAF4MSURBVHhe7Z0HYBY1/8eT3N2zn+7dUkYHUPaUjQMBUabixld93RsHbhEnggs3bkVcIAoiqKAIypC9yiiltHTv+cy7JP9fnj5AW4qstsL7v48ebS+5XC7JN79fcrk7pKOjo6Ojo6Ojo6Ojo6Ojo6Ojo6Ojo6Ojo6Ojo6Ojo6Ojo6Ojo6Ojo6Ojo6Ojo6Ojo6Ojo6Ojo6Ojo6Ojo6Ojo6Ojo6Ojo6Ojo6Ojo6Ojo6Ojo6Ojo6Ojo6Ojo6Ojo6Ojo6Ojo6Ojo6NzDL5FSNqIkOL/U+csAft/6vzL5F+IIpRAFKYFoEBbq66BPCAsjJkDw7BkMCGPu5xTr4urmosU7i70Fue4NSdyMYaqlAJUFr4GVfuTOS5piciopPvrvTVCba5HDE9DXt/fOk2CLqp/kcJRKIqEoBS589CuSmRSH4M9pDux2NpIIREWFBKBkDUUIdmMkLsCIdUNP10IFeci6nJUcK+rVK2pSleri9N5wZ7t7oxtGciBMqIWoAx/8kdRMjkk1tRuyH+xNSQAYcKR6sLO3J1pYfnbPsHvI9UfTec00UX1L1BxNWpHg0OHG3qOHmaKSxkkJ3SKREGJKN8dwvM8NlxQUq2VV7o1r1bbzjHGSCIyspllbLcZjeEhVhQiu1kkKSNGpRKhon1Iy80q8RQf3OLN2raV71m1EWvo75AvUZYvAT/l94bdbJrwwrumrgMkEBUINA9V/DB9edavy8d1XwaS1GkSdFG1ICXXoAAeFHC1ocvFV1i6jxgkpwyUMytC0V+7q9nWjCKUlV3BCsodUnGZi1bUeKjGuP9IGFwRjKxGGdmtBkNQgBEFWY1qZJhNjo8M1JLbhEo9WhlRUqhDQtUHEc3aU+E+sGUT27tqqzcrdbtGWZoBxma4Y/9ng+74avDCVMVb6VTxNedYjK4v7lhQ9cn8SbGbkNN/Kp3TRBdVC1F0PeppSB70uGXwpOFK9+G2XYWBbO7yTLphd56UmV+Fi6s9IByChXjgBxgSjBiISmwctCXkxeEXsQnLJTZGGZIQomFBJhwdZuXxUQG4b6dofkGXEN4+0iOjSnAV87OKvUWZ2Vxzyeb2g9oXBvQwTHhihRZgN+NFj3WWvd/e+33VJwuu1UXVdOiian5wxX3RV5OU85+xj5rcrsSQjN5etF9duu6AdLDIgcAaEVmqFZIQD2UMaZQji0TcSXGBUkKrIMVmOzIB6HB6UUZmpXdvbgV3Um6UJXDjoBZ94oN/AiwGBCLjbaIC0bndW9F+yXacEmuQjWDddma4vM9+vgX/tbNI6ZEciRY82AHpomp6dFE1I3wikioS299n7D3ucfOoh4P/2OliL87dhnYeKMGgGyyBIEQF+CwREBtioWMHxPPze8Xgtq2CJIMiYaNB9gnuEEI8Xq+GXB7K92VWaEvXZvKfNuSQ0mqvRCSMhSUTccQRFqPMLSYFmUyK71wOp4eXVbnB6mHcC0T1nS6qZkEXVTPBpyJSoXW839Rr/FQy8knb3F8z1elfbsFVHioTn/sGAgEBKNDYO8QGqneN74QuPCdakTUn4vk7XDRjHeJ5qU5WnpPHnFWlEJtiLMnYaAshIa3ipLiuRtyuP8GxnUyVbhl9vTxD+2DJXlRS6ZGFqyjS94vV5zoKRGUfsog9dVE1G7qomgEhqCpP+7uUPhOexyOn2j5YnMZemLvFZ5rAWasdH4E1CQ8w0Lsv7cZvGBkvo/Is7t0wr0Tb9lM6rSxYpnF5RSip2ERmlh51D6rwjnCbYrf25Bq6SA6NG2HoM6G1sef4kBIawp/9bKe2ZMNByeHRiBifNYYuquZFF1UzUHZPzCWmvuM+Via+Gj77h33s2S82IwkGP6KwhaAoZbxT62D+8u39UY84N3Gt+SrfveqTP7Gj8N3gWaV/+BI5QTbegpS2ptCJclT7m43n3tLH2G20dc7KMu/LX21RCivd2DfmaoAuqubl6BLXOS0qbkYJUlLvF82jHw9f9Feu9sLcrfyQoASaSlHvxFD67oPnoh62A6Tm6ykbPIueuyfkhV1XnKygBL3fR2roG6Vf2jevGVXz7ZSZjsXPZU86BxteumMQiw01c6/G/DF1WgpdVE0In4gMPKzjFOvw+5K35Rvo1I82QAlj6ZCgPCCoxJgA+vQt/eVkvoNUzXtyoWvFl9cEv1M53x/llCHzkSvs9aJpjhWfTa757um9I1sVSdNuGsBig81M1YXVouiiakLKgw0jTP2vuYTG9THM+HIbL3GospgwEMAQCllkQm8a3ZX3Di1Gzp9f/Z2m/nxvxFdoX22MpiHyvbLvvJsXTnYteWnXJYk10j2X96R2k8zq3kjWaV50UTURuZcgC2nbZ6LpnDEx8/8s0tbsKgSf78iQ1evV+ODu0Xz0gGhJ3TCvxLVnzYshH9dfRtRUhL5XvdSZuuJJ7+oP8i87xyyPHtiWihtguqxaBl1UTYQxBA0y9ZwwpMYUj+YuS8NulYlFDz7EtLbFKKEBPVpLYa6t2JO+/tPQLXl/1YY2D5l/Ffzo3Lh4ljXtJ3zrmI5Sl7YhSNPdwBbhSFd6iuQ/0NVqrsg0VqEq/56mJcAVyAOTglx4Wpbbv+ukgPaMK55uHVidk9VkHUgA/OcKauOJfmX74UWoFdO6T7dPenXKvP3t1Kc+WitXu+nhe7ZiTJMUG0hfv7s/6l40113+3fNXRLxV8lNtaPNROBFFWQaMfss28clLX19to7PmbSEen9hxo7N/4mZ1aVSI1V1RpjDD4dtbTUZtuZmh3ApPePEunzqV7Cuba7NUpDdbnsq1YGfbz06tfTXGaYuq5MG2M8wp515LLAHi3stpp1cXQhBXK0u9Wvpfs4JnZr3m331SsBtD7ZVtk/40JfSO4OgYN25OAnErlTkqVHX/31+HTE+bIvY5rkQxeMwdb5uH3z/uhvfz+dK1B7AsH9Gw26OhEf3i0Sf3dUdsxevry+c8c0PMfLTLH9yslN5um2gb99R7jp43hVz30ga2Ia2QiLtljYmq6FZ7kqnDwPfMUQkpKpf8KTQNYq2H6qymdM/qL4Jn7nvUv/u4lNxkjlPaD3rZGpsw1IsNogKaDmhfWlk+9WZvezrsxbSP/Hv/fUrvj32T5e7gzOvmXpezSTeuerhnzx9q2d1hT/lPd9KU3I0CKt+/upCrDq66XI2e52Q2cZ1q5gZX+ePtZ/tPgQquQRd4/ngrO6+gkl9432IaMfpzHjv+i8Nb+MWf0XteX+filRnc9c3kz8u7oSD/oc1O4VBkq5p+7ic8dz1/5ctUb5tL57LocXP4JVOWcU9RNq9+a8KC3F7IIuKWjEMdXb++soN7yrnqPv2yqruJuvRm71DLH01805exEyTvPNTaufCZ5dxVxDVP0+aJQZ7cW350lD3V427/6ZqE0+65S++PmxX88G93v7+K0q9+3eeCftyXKPGtHTh5OGe+mTIJE/T8rb2kvsHZUtWro58PeavkWX+Uk0KIytj9uj3kinejr5+6sqSg0mMU9upk8scY83WQXpWjey7txC7t6pbdH1wxJ/C5PbeL8IpHO94eeMXT7yysHKg+MXuNVOLwHF7NII5jGmPXXdxJfekS1ej8+Y3nLTd9+RSEttgAp+xW6zXWSW++Xp40PmzCUyvZ/vwq0qdD9FGWSogq4J5ZX7Oe13S97fWdlfuzy4hYLS8uBYvnr06SQ+VGNY5m3tff0ieySquZdfHs4BfT762NcXyEqEIeeOED44W3X/jYh/uq/tiQjRTFl63TypPHy/hTN/RVzg/eqXoWPPZ40LQtb9XGOH1OreU3QPjoHoYlF+eWCi+15lV77Km5FbadeVX2vYXVJ7ztyK2w7y922MvcmtXBuVmjiOEmXPThoEyu1kT+3LbUvErbrgLIX1HjedkD2878SvtOuA4Rv1KlVjdGFnGvCbIk6sWHeI8EjmgdjYKj0I6Dlbyk2gWN8Og8Q9MEVboRdztrWlJQArnK8Ytn29INkXI56poYzmoXSx0LyB1cnZtqxmrKLeVQFwdKnfbtOeX23YUnVp9QtvZdUL750A4qoT24oNxUDgo4BREcBvLk0phSw7i53KNZs8pd9h05Ffbdog4byUPdTdSlP0/2ghqPrUplVtFWVTFeEXXZJCo4wuknh4XzzfCkEW3w148M0N6bPJA++d8B6NIhiVpsqIlrVKzHFsL7501M+HZoFUhvH9uVvn7vEG3ulIHsnK6RNqqq4rmH08snY7LFLKN37u1n//ihQfSpG/vTEb1aaVajLJ6WOCovIr+iR4sJNtNxg9rRJ28cwN6/fyCb98hAbcL5bQIxpwYOnYhI+rwByKLYI+yMWVFphcugQePxpVEHsSxIoxqMisMQskW0OhiHzP6gFiHgK1TCDmzcyUoP0gkDWyGzQiBLh/uFI4CTwSmVjXYjevm23tIXUwZqb943mN19WS/Wr0OEBibed1zD8qq7QbnxyCAzmzg0iT713/589v392bxHB2nnJAdhRKEuuXgE7MTBkCfKqIxkjB6+IsUIbYy/PXkwe/DqPuy87rGaWSZQg/+cJ/gfRYeY+RXnJdFnbh7AP3wQ6vLxwXRY32gL4swIWW5SWZ12YgRLle5Ni3Lse7/LbV32S0k/+kf1pNa70Tt3tlNevmsw69oulInngxqpwsOIpTTJMYFs1l0D+aNjjdIF0h9Su7KlJWTrV7nant8ykWys8Ec9abgjlLPKwmx19ZzcuKIlBd1qltVcm3RQfvfervKlg9pCr+2b8T6M+JVBfru3DVVn3jmIvX9ngjyp7V6pj3dFZbuKX0rMe+bnatuX5jCmlYn41IQsJDA82ivbeVW1W/MpqA6iQjVQYFmVS6aGcERsQSkB3VB0bWjL4Sk5+JuWvze7V5JNDrRBn9CIrZTDA7xazo5cde2XeVE5i4s6Vi8rHUr+cj9wbhX5+MF+0kV94xmjx77dJfrP6GALf/r6PuzN21rL18Sl8j7eP8rbQLsg277NVbf/dBAK+KTqUmltVmn+3gL1ry/zw7MW5XeoWV48GP9Zc0fPAvLZlD7y9SOSKZjAY2ZKdJqhdiN97r99+Kxb4qXLI7ehnp4/ShOhLo07vsmlaSvzmOY94RfnnAiy/+cpw4j0tfObKauRF4oLUvNyZDPGtGlv6jbmsgvOvbZb2F2D2OTX/6Q7s8qIeD7If1g9NJXSy4clsx7hpbLzh+m7vGu/+UB1uPZBz8klq0S1sDb7/VFPmrBWpa6SnO0PebYtMyEK6UnIRlp3ujhw/KOTrhkxAq/dXcjSciolRQZ1QXxRCR1bBakz7+mPu1gyID8fb/OkLpunZu/bizlySKLEjNDZhrXOFulDjRqxyRpMDTbs9uQ1WrdiBHCwoBplFEu0rTWwc2Wk1BqOPOYLWpoDdzFd7931+8Gg7uPaJMcGiXvR4mEugz/YR0CHNvkVG75/xvH7x0FQUz4fA8soxNhh6LCI82+ZdMeEEWRPdgVPPViBDXVmNwXiwuEYNqp/azqhN1Fcv76R6vjzkzm0oHAvjH88vnKDwkdRteV2ojhDu5XJqUtfq1z7xVfECwZfpENQgCmhbx/zwGtuv338jabt+8voyl2FxNgwT5ApWcJ8/JB2/JKeRsn5w3N73H9/+QErK0+HPHl9w3+rhagh4an+Q5qERht5U1ByJTrHcM6o5+xXPTfsl8xo9tBbq3BRlReLp1zrIroYwpjn7YcvJGOlRUrFolk3BL+w61N/cLNQOBwlBlx/1yfuQfefc8sHB/CKLTmyUZF8JivArLD37h/Ch7Yulio/f3Cld+2yyRHfoS3+Q48iZzhqFXHXU++7+9w88uZ396m/bcpWjIb6Hg4Fq2BVMJ126yB+TXyqXPn9zMcCP1/xCt7Vcq8Gg2LGlc/2mW+/c/6E3TWRqtur4Z7Rquz45JYFVZ/M+8d3VJQMRXHWa6/+Qh73/NAn55Wo7/+4UzablHoVKZZBxYVa+JuTB9NzvL95Kj+755GQN4qbbPDfkDTo2iJfHPyJ9fr3r/x8o0Tvf2s1sVqUeqoS9RlkVfich4ewbnRtZcW71z0d9r7jpGYfT4Um9SXrEvY1+tu7ackT7t8/2nphZ07O79magZ7quVqCQzXDhTsC4w7JaDlQu6f5AJfPTczWMqp6JGGZDiH870v6t9aGpiiSY+ErOzx/L7vvnwR1ooinLypcmrR+Zx5xhPbihtik60t7oQR/cIsAl8ZpdUW2Y9ELvFPqTKXXvtdktvQFRMsyg4s7Rtbv6Rrw5kqUp7mrf5CLdqGYyABJdBoN61E8HxZoN7L2kbLMqsuySG7xOn9Qs5AMHq0sK19JuZsw5AkGtpLWME8Cq8WEE8IlomanZlCnY5V/d7PSbKIShH6BNtT8/e2XaP9azw2jElF4iNn3tGtdREN2eDS5osYlobiuiAXHDBYvfPQHNws4GLWSrGE9q8yxpNrpkcTspchVoEWh91zaXlHT/qzx7lj2ZeQ8tLX2iGNjAq+Rgv+qgC9hrN9R1kM81/T7phy+9gBn5p4XJxtShtx46P5QS6G6tRfVHcu6lq34GLYvulZtWtgNVZXf3C2h0OWP0ijTwKHwVhUXIWe5NzDACm687Htsvy6iHq0mmVmIByK7SlxeVOoPajZqaqqztZKDzgCbWQoNMimNDfcU6AACgw1YLS+iFg0V+Hc3K80qKihnJhcUz3Nu+WVj13hV6p0Yrgpr5Q8+AiFSaloRrVLacMVoHBnVB9n9Ic2ClNyjG4mIi92x3+HNKXBovntKkKvzu8eprQIZdv4+O5Vm5r/tj/6POGqQg9eUZcvucmSHVnV4wV8DhNubV+6U5i1P46VRF3BjYp/brEPbDPYHtwhRbxwoDH0lY2fojAM7Qmfs3RHyYtr2oJfT9+NpJzDFX1OjIeolZrPsu5ZG4OLdhLS6jLOy3FxzMar07282zDXZXuSscsiQIenII2v1CDLINaIhYsw4cyPNv7tZaVZRCYK/QZnerT+sQnn72JUXJGCTUT7KdRCD3vW7C6UcGoaVsLa9aWxSnD+oyam4GAUrMSm9cURHvDm9UCmsdNY+Qsg5++8l7U1q7janlr/nj/BFJ/YqZU8BctLyghJZcqCgYDPU3lEe7mFMMG5bvDaL/LQ2n8vn32eT2nSbVXG7sZ0/+IyGIE1DXGu8x6iDb1pRvDsNqtm/q7nhYpJJbL6esQFgU6n/1xaj2UUl0KrLfnLtWZU+uKNNCbGbwEjXv3ixTi41q4xl5pRpco+LjSQ05io+9PRnJhvDG6m0kSJajc6VEnlqerGY/4E+jKMUMFGJsRakbV1UoXgdJ7wOLDkdeVh5ZhlyFKMuscGeYIuBHktVwogxjMjLX2+h6/NN1Dr6kSTctv+HVTegcH8UnVPAaJKQsKDH7M1amBYRVcRH2jptx/IsI3agi/vGs4Z3R8VfnBD5l9UHaGVAVypZ7aNL45p+vAFlTgzJffsa23SO2JxeTbfuLWEGsB6qxtGo/vHUoFVwT+qK1MA3Sk7qwUFPzu59tDCvrG9KkCkmwkaomO47BsIqFlS6lec/2oD3y52xbdSDg2ibAa9XXYXC/FF0znJaRFQgGqod3LJcy93jGD+klRh2HNXqhAu4cnuBUuwxScakfgmkTZfu/qAmo3IQCpSDYi7yRvblW/YWiDV6isiMVSHsksHtjCjjLw9WXd/5o58wcp53h7c4Y0O8qQy1iggAY/TPro+41nVpRfjZj9fTgojzZPtFd12udh74avEYFOOPonMW0yKiElCV/eDZtCC/S1u73D42gDZsdaIHzyqs5jv25Kuo81iZy+RGf1CTwXvFtDaExY/Mk9ry9TvzNTEjp4FV6dcxQgu1E65tWFBODDUnLargJSjXvX3ZTsmRiS7q24oHWGTU2IqFuhgNMl66Plt65qONWlHbsSToonuuMvQ/f2bRFWK2WOdspsVEFfFhdZq2Z+U+7ixhV5yb6Ftz1xDFKEmL/tjPnYGJxBDW9vzdD4U22SzgtxNBt1HtzlOSBxl3pBXyzftKsEEhSFUZGzu4Hbe7srlalP6XfVr+SU8Fg2XS+MGdK7xpm7NHnROqtIsKFAuzjuvhG0BYC/7KlJ98fwPLjrpIso958CrjOaPeKp6Eevuj6JyFtJioBLyi8Ft1zx+OYX2iJYVgj3/3YRRC0KpdBVJ5DUWGbpeExZDgsf6g06aLB1lkS+C1zlZD0Ja0QuzSmCzm6WJCzLxbSrQR71qsaV7tw+O5bsfCS+kfzi2L1gbSfDRpZAdkNjRYVHgMFEXCi9dmSY++v4HuMvZDAROfuNAwYOL7JddLF/qj6JxltKioMPUu1LYsqIiNtErndY8mYqFtXcT8RZWHkmV/Z6mk44VGRshEf9BpE5aS3EFp1aVzgdvCf16TRcWyJI/K0PndY3m02cO9aWAyDmRu8Ec/aaK/QA50YONX7vXf51w6KExOiQ8BBxAu6DiIa5ZkCf+2KUd+6J31bE1pOxZw9Us9TBfeMbvivuhbmmsWVKf5aFFRBb1bWa7l7f2VlOz1jh3YmmiNDDwUWcbzVxzgmjWCGDsP61lwe+Bp38cB6WKj0T4Rdx0t7dxXSPflVfruTRHG6Hl9W6EgTzqmNTVLA/dW1vgPOSWCSmqWuFbPXW0o3YuevqEnMhvJCd0jEcKSJQltTi+W7ntjNftuE1Gt459uaxh+94yygR3FBEaz3gzXaVpaVFQCSXN9TXf+zHp1jsKhJtnTcGgl7sPuPFghZ+Y7mdxlVJBitlzmDzpl8i5BZhwUfpkrojtZtSkPc1CUmKBIjg/iiW3DJXXjAg8t3vc53nR6n+jE85BXrsh8umbpzN29WkvSAxO6MeEDnog/6bNYEkYHS5zyw++tJa9+n6uiIfcG2i597malT9+lpfe16uSP+i9zPOtbG86lU3OjT4rD5zjBPLXQDenj5ea48KlI5n/D5aUj8f9xCUlERsP5526Tbl3U5tmPN9NPlqVLJhh/1EU0w9suTvE8MiHSWPHyxcsq1+4eo+aeeoEEjYq6IGDY7d/kdbvdOmryEtVJmcHpoeiWUe3pYxPiCF44ZWvlb/PH12xvmrVhQSMi7rSNvOdpOvAO+/1vrPMu2ZxvkEVvcYIIFYqH/S7pH0+fnNRdiqBZ2LlgajbN3vZE8Obcb/edRlmcKqFjWo0LGT9l7nw6WnrinZXI6dZQ3U/8QCfF+6VEa5/eECGTdR98U/P2+5Mry1G5P7hZCB9u6Wgdetuv6f2eCr/zpeVo78EK/8qKWkQ76tU2tHLBs30Dq+c9sd7z5cfjyzPrr0lMTAQR2JEGHWKTrbw4bVGVPtL+Njm09XBkMEJqx3+oU1wy09x9DW16xu4plvmqDBU3tg41wiahSzrLyJOzo4ap3pVEkj1QSiefX4450dwdUHRSx0I1BP+8y+N7qptTzgcmGlCXCA92ZO89gBndwYksHjI8rTIhWDw8qynY6z5PSe5nK6mR0eLUk3/7lVCNuIfcOQzTPslmSXxix5Ox0UsUw18cGyoQbto3V/0TPmNLvbHmsJhz0lgbtGafy/dhOmFdDyFWpUQHSPzCdhrGZRnZ3OPaxonibbZ8Qr1i5rVLVvuQiuAuxhV7nKi8hvmeCKhLlI1rl3QxyO6De8qY6liLZcPhdkQ448zrxJ7irI8iZuxrslfGnfYFl7846M2g27+5CwXGIK4eNaHXOBhTUVPQ/sTv/p0NER8vEz99S1RP6hHsRhApMd9a3roWAxqC/61qYm8j0j514OIoFs9DAL63lJwqkIJo06KqIE0oMgb5PGahNRu1twgIJVjMvxz79OIRHn8pN2l5HgORKVGv4iUG/l1HU3v7pmE7gk5BMUEDzkTlb119X8hTa2f5A06b066c8hcHzrLdNPduXriHelN/F72AP0RH5wyGalzpf7WsmK2mqg9vvCfoyXVN9vBi04jq5i/vpn9/gV0r3qvtO3R0znC414tMV7/qMMZ3t1Z/ess9QY+vaTJRNZ2JlhSEZDCnDTcsVg/7DLRv852yYRwi3udbJ45kODqOvjXPRhQoeQLOkeTvYaF+JBgfNxb3f2lTTOAyNs8twObze8FiYUlGcuvuyNBjNDJ0HoEMXUYipcsIcIKlIzMtjCISEouM3S5Ghq4jkbHnWITsEeLRaN3knRQnX1ycaggHR2ty90sccsdzS5VzrqkmyUMoVkBU/4LHcWJu05nfLJpPVDAsFA+saaVZDIe2YeYxTyLD+XdQWlHAMBMLuf2IeI4yRFUPM553O0f2cIo8NWJU6YsDA3Pwf70IaR6EGTSCBoUq/hb7feFUFS+u8/2EBE+sYYg4h+L7NjiHSE9sjVRg3fOJfPnyVweRad9zcb5wSK8RfGmIMN81QX79+w8h0sT/cM1HAfEhhnoi6w0PARG53Lavqgy5CdHi/YQV7LNoxfslQ7dRHAfF+Dq7Q8BAnzHNQ3314MtXbd4O/w0b07wcEdL4BQMMypVTEblxRMY5Zx4u0j6UrjhH3fOI3xGG66xfILXlXRvuKy/RBvx15PvZwpxY5/APHB5TbfwGu/74QJSMP6QWrkFDt4eqttu+kUhAJKqaPoQgdxWcuY6eoUBIXBchKupZ8Y7E8lKJcEsgDiWxXUqVpIFGbA8jNGebR01dbsHuaot44akPS7BTSRrgkFr3NLKygyorzfZIgZEm6nHa6a7lCndX1z9XXXwvuAynSufhojFwjGUzd5QyqMAqhohVS/sTmqpLOfR6YdG4uTmo0pA00Eva9DZBZ0C925eovCgjCDoByDBcu2Ktkdv0cpKkQWYte6usbvvJROrc0GGMcik0rsyQMgzj4FaKmr7aRdPX2qAMLL70MVHl6ORK0uECmdjDZJqxzqGmrbFAR9P4qgohwIAIr3nkQ9z56ysyqigEP+441Qp1BHWimS6fybVN36neTd9bCLhC4pXbcteLXFr2TsIr84y++TK4aiV5CFeG3EjZ/r9cYiYSG+yIG2wIucrggqBjwXDplmBJ3bSAstxUOycNJmtFur0vU6WoZOz68TkJznVUBoVwzZe94CXUjVhVIdQHlIZig6InHHkqa6/TYEbYEmJ2L31V5m7YJzpkInul+G5QJ4MNCM7LCtNdzOukksEk49jOZnpgA1VTlwU3bANc9XLzFTOchrjOZ/CY6hhgWUG8okDWdq/QkNGCpdY9oBYanBZ6FimuM6Ppf6m06IA4qHY/oxLL3x2CCTfJif2stGBvEHdVmQ8LCoCGbdZydwWDa2nGssWk7loe4d70faAc3RFZJr1FSYNe9xCiZ5VSzqeWCc9hVnKQqJsXGdWtC5G2dyXxpq0JIAYzMQ39r4yF8PxAc0Jwfrs3a2OA0m20BSrYygr3BcMwUPb1tCJcdVnU/WtDCdKwdcxTRiWhP6t7fkIkzCsKg7w7frFhW6iB5qaGQAX73ljrO55z2Zu9I1CyhZmVlAtNWlFWKHNWWX0HN4KwdHJEgkfueIEsx3QWLdwf8s9IIa1kOawtprl7VMgTNE4QArjr6q4VJl5VaKjtSCAt0VDdldSz8kPkXj3X6l75iRUyajV0H2NS961VPKvnWtzrvrSqO34mSDbWN9t+xKPectJgonQcRogtXKwy8YccAcsy5/m7Xa4V7ymeNXOt3vXzTZIliCmtOlu9W360etZ8Kc5tYZW54i4IJFAreChbhR3cEsQVs01JGixp2dsDtL1/RHpSl4ep2xcbpaj2tSdoQZpdVAKsGLB360IJOUqRceB/fI3nCFDiRNFISLwGPZQJe2vEqLk2SPzQ3Ji5HIx7HF5emuOFPr/uwWDqwcB4HTJ3VRLONYJUt4zdVZJn03eSFNpOAgtWDSKsX9ngFigJ/ZB5+H3cs20xVdNWKcjrJNxVjbjHCQ6Gg6j7/sLe3SsoEuOLOmDECHZVGwmM7LHmUsDFE91unTxxgqhH0tLX2Wj+bm6Z+IIkte0NwqrjhnAm8coCzhzlEva64HjfDI4PkRZWPQr3uowgGBlrbpnAOf3BRwGODmeyYmJFacjQ9wojI8rRLbYh4myyEWGznZDoJBO4ZZAncRgULqei/z+cH/GMDi1Io1r6Wgl5nAS5quD6vOK96BjqBHMn/O2oIFrOToOWv8d2lJUStW0K4Nr2H8USDC4l9FXBffGHHQGsogRtJABVFkviHNB5QVELdx7K01Vde15XpaRtW2oA7wEyWptFkVcO5UWoV4Izwe8uCcKhd3CBwHYpnp2/QBEdvpwWoUVEhcC1UA9uw7RgHzck9jOAGyic41rAEoCVknhNsUQL03xxG6WR3q0eh8NFAcLmdUJ5a5yYbOA31ClUcCOQ0U6VPpczXlOC6P61EgiktpIOb9BzO8oxzdst3ifcyIlFev+UHzg1WBDHd08g7eB2r2ncMwjHdoLWecwhx6kB10KCozkvyaSulR96pYhELgVEwAUer6yg2CvyNKap3Hju7TKJ7y6+H8DFxEXDY30CEwIHsR0uHx8iHvwuPFvYB2NAgjXP0TfpIY9SRGsPzUvF2sGtyNj7ciMMtY+2aOLcruraKch65wEO/Q2CpWW5tXHrUSfuoez72gPjvCg9rF54C9AyogIkWSbudV+oopEaB/0HfIragoGaRFJsCuXOSkSLMrEouFMGKlAMdMGFYjAI16irinoObLaBi3CkVKFCSFg8hPfWvAc2Sbw8v1Ehi2qEwpFInV77ZIBmBhbPKbkWTpV4VQG1XPoCl8LbqTDGrN9qTwcQrhTcygvXS9T960xc84CLdb7Hv5DjH+EV+ZJ31QdMCmtDbLfMkQ3n3qxJ4W3FS2vgv0a9uFNCfI9ACm0NnWa5om74VsOh8VyKSqznEjcZ4tsQBjPDsklD1lCGQ9qUw86mK+8TpMVEJcZJ2p4/wO0pZFDxMPo1UlGwOCAKujKDSkszwbVv/IVyJ4QwN/ZISYrvzo0wqJYSz0HupS8RVLJfgvHB4XTFYBx6c0W2BxuJuxoOOmqA5xMe9zphfOT2CfWUEUk7yiTX91MlpKnIfNmLGIfEUnA/m6SimWzk2GAiyONScHUR1vb8zuSe401ckv8506LXpyr2rP5ccv30AqWlB7l15EOy9caPkNx9DOPgGh6x/KcBlB0JjNTAQ2Fg7YTlNyJXBVU6j9Sg82vaxi7yK9zZiAQ3iUyqNnQZzgzJAxW41lNvU6dIC4oK/lc9snfTAkqCY4nc4VxVNFopMglKHlzirG3YdwP5VPA1AHDzzQFYCm3FDb0mymJRn5a+QXy+pbYRHUa46tC5U3BCwCrWrqurg2JCJLYjNw241ndfDVtDTqOBwXnBCrKSTOxc8BjGJisxj38Wo0DoSI49u3xigKWXwlpTbLR6SFgrt5zQx6MV7HNJwTFIju5Aj9sZgOAxVYkQluOz26hz2esMGWzENvEFLCcPAnfQH+80gLEaB4/AK4XGMalVF48U3sbDYCwpJw0xIoNFrP/0x2wiVDfnVcUKuPVmLW+vxEsz3IfdwRak5UQlgEasbppPYACODb0vVziRKQ4I58hRKguf3NcITwUhGkY5LdyredbPw84l05mSOIAovSeAtCDZOpWHIQ+sqpDRsjyGw9pSqNx6s1EwMEbEEsQMF9zhkXuMhXGQBoGnVzNYNmAG4zPH90+BC9gWWUY/hbElhPq+q3GKiAkECVwpbLQoPveWKJyXZyusIo8pvSZA8HHSFqKDsiGKCaOKXMX9y2vEveRFjbsd2NT3coyNttN0A+Fwxcxhw8zrhhPJIj2u7V3FiT2Eym16grU8zY6lLqINeN2MVhUYeEWuiR7YgNWMTRY4qe//lqRlRQXQigLJs3uFJsekSMauIyk22bl3z0qM5HpfdTklxLITYrZjmrYKqzuWMtPQWxC4Ahq4fEdKFUSllWQR767l0CMPBv8+qV7lCrePFqRxVpzlZKU5GrirMDg6tWJiSCzprsUnrAObsPP7qZTEd0OmCc8aiD1UvMjCH+NkgJTNgRzGZ1RN/1uhGRuhEW0y0f3rjN6N87khsb/s6yyO1RlAA4TODEbx/nIBD0HcS/Pu+FmmBXuRHNZaFvn1hZ0qYEnlmPaUFacTmr7WRDMhfwc2mNTU3wyspoTLKcMwnP50VHs04rrEhItYciWD50c9dt8ekw2KouWE1eKigprCnjVfUPC1kXHozWIeAKPqIjFF64/RANHRiEGtGBiJ72o2Vji+uoHN/3i+GCe5f3sHI1clMV38qG/wenhgDKcjnGJ1/Vecl2UT48AbKDcF8sOrH0SPJzYx+BJjXHHzsSHiDr7vpzhfY5XFxXe7vMRgrD7yikOoXgnc3LRVsvvH5zU5oR8BSyM1erzvmqHNi/Qba3cwPiPRyYhYgyRwd8T9IZ8wxA1zNe0vxBQLMnQ4l/tWGTQK5lJkYhVSzL5z1e4CY8IZFuJyp61VmccpZqhrw+oB8cUxvq2RvPmA/GsUKe36ihv74BpAefnWhhoRd5XD2HolkuO7I2wPq3+roS616ddamWOex8/hcgKnQ1ht+F2sSoEyFM2L4cgEh699tBAtLioBy9+taPl7vMgSTNTdv3Pfcy2NAOXJcUCkR2nTwyCFtTGQdv1EH61CqfljQBxJUklMZ48U0V6S4rpIyBrqAZePgkspOb5/gsoRicR8xcuEhLfz1NYQtB+oYFZZKDsWPIqYq5KbLnlcI7GdwSGHlowIxVHtKbIHW1l1EbS1hpMnxEvie7mRyY5wRJKKLUEucZw/UOSPYXOQy3jO5dx0/m1GZAl1CJPgC4RGCtaUqDt/UVxLX+bcWQUNt34VCL+NBMe5SHhbim0RiIS2cTHpyPIf8UQwDozyGHpP5FLiQIJNFjHr4UtfnBvGq5zYQrFxwCSOguM8MK45ujWBeLhikwzQoYhpddEImepBJGGAlxPi1bYswljckmjgjoPKOVybG4fEeuG6JTm6PcOysYFyRXKcykkD3HKPcdBxtPYwItfeQhH6MJgpCQjHSusekqHflYwrJk/DcS1UAiNwDqlVVwuMPxH21R1uXH0wOoa24SBxnbxSdAezocswJEUk1eCIdtVS8hBqGfsEw5LBVKfJNDuNdUUnxfGWKTUKNCSl92Wa3K4Xd865W8YGS6P5gIKEMYPVQcziXpOMOQxEmavCTKiqQJgvDgNRyaYAJzRyAr0i5+5q4cNbMJS1aATEHu7FBpMHuSsRdVaDO1DnmkVbN5g5tgR6pKgOMgmMlnl1KYzN9jmZq9yEVA+k6amfN6J4ID9uZLRhMUsIosTc6zKD0H3z8uJGMzGYHMI9E1fAPNWIuV1msAJHZmFEGYHRleO6Ii03FS7iSHuB62LYYHRJ5iCNSwpGHgdn7moDWFL/qgs4hWJySZYgoQbM3A7Jd35OCciNEYsdygvODdaUOavEDVozmHffio8jQNcRnkDNFz+u0apcWdv/t0QCIjRsC6aerUtllLer0aVOIg1wC10w5vRixQjnrkGQvgLlXu8bxqJTA5fLBa49Q6oL8i/ieGpf4y3LHmIJ8SAxllNdjDoqjeB+wx9H8HUOZmsNMQXU7lCdcC3VFignKOOG+cIUxpVQ3nawhuCyep3gFvtnV0WHaAmUaEW+iahgMevQnMuUji65k+SURAUwsAiSomhc9dRfstAItT2ZWDpx7Mc7wRhw4T8f1RjgWF9jaNSVAQ7lV9wfOxRHuCtCcL6/Gz9OGB842ZFjGnIo3WOF1+aq9tfG8OUbJHZst7g2gUbSrzWMIugf0hfnFp8LxYoXKZIbeTUT9FoGn6t9PI6XNz8ii43mofb4xuurDrWXCFn8x+vwcyhP4rrqxhdpNHL8WbL2TxTAiW8wroEe1i1uiDQaXncTZQIFC/82Hi42X7iv7BqE+Y5tZP+hTYSJTTQmcafed7de7PcdVPt7I5svOyeSbmNhvk38aGy/fxPJ+/LQSJjYxNUeI31fUfzjuWETwoOxGVgBA3ZWByDNZfCtqPinPB3ajpc3/3bMPNQef8z8H9rE8ce9jkNbbZq+nw331/v70Hb4OpueJhMVWB7oWLB2whv4yL6tsbB/YzuUn5bM0795/XWuF2xuvb8bjf8/toECYWtCm1IHn45Ph/IXB88KuGPePbQ8h9KMv5v8HRV1JyUaAg3A/1sttX8div9PR/7vc7JXX1uWYjv+cfXLuT4nk07TUHuuY1/vMUIY5XK3ixVZIobK9649s8ZUZVN7fhw88s4bUHA8DEJPcUVEI6gq0pjHwbhihbEtpNuwZCDnmDpgjAsujFhJrnqQDINV5n9hDhXTyaobEYMRhm4wYDrtKz3zYWBnNLhwBoXHFRuCFnNCbVt4TVxzIQpliGWDYjAqftesDpCO6tU407wqkU0Qz++5H0LUB+zgmhvyoSKiGAxyg6/0NykiPxpcscfFiKJAfizQnzfItLguqmLmdXBiMEE7gEFk3Sji7V/lB1HVr28/GPj01lf8e0+bhkV30pQ8kjhcUSwdOJbgMk9gkHsCMPEJOMXymHTu3YHfrymia1JLidzguTYxUTymZ6A2pKNJ5mkrmCNpDPpg8QGaW00VVbwjvUsYG9XdgsmWL/NpdelsLEn/+LHo/wU4pSMMHYYM97YZQr/9LVvbmF4uiy/JHw9onPzC7qF8TE8j8Wz+abtWmLUAG2WnP7gWVbNKUW3HySnDun29ntK/95ZJkkwONyDffAC09KHdwtGY5Grk2bJkBXfU/Mpl3DSNog5iGkYSM4Em+93GAddHrU33oq9WFSCDof7tDzHR0S7M6L5zTJTJu2nRQVqU8TGW618XBiPHuPPP4OfSt/h3nTanLarmonJaz7nmO76/fM4GTu6YtZpYjPUbh09UfePUjx/rp0h5W9BWNYWNemAxclFONI/GZk0ewm/sWSPVzH3gncD7l97pP+x/mqI7w5It3Ud9ZLzowUG/5MXSB95cJeWWuZFynHXKLq+GrhiaRF+/tZNkXfbU1rLZr46M+h0V+oMPU/nW+OcCxj/++JMrAtib32zyKeqQrITREq/SvnJYe/bBjdHE9dP0hcW3v3FD68rmeUtt6eS4kfZht80p7/9Q6N2z1rPF6w9K4qMTdRGi6psYXvnLq4MDoR2ssV371nmQ2yZcG9U4zTNSawKoq+orvvU7NKhTMGptxx4T0ZBFOrLZFQ39vTOLlJZ7EIvtzddtzgD3xE1MWEVd4yy0d/sQxDbPV1FBxlx/kv/zRLxdkuZcv/Bez0/T941sV00evjxFC5JUam5Qdg23QANHqWnZbG++m5KA0A6GXokd/EnWQ8vansnzdtH+ba0sPkhmZhjrH0rDCpv4OyurgKeVGbkSHj/Mfk30EP+hTUrZPdHxxjbdZ5L+N4b99FemtnLzARJk4vWu6dBmwqAhLxgnxkjVuJb50MMZK6rgqso/1N0rcqLDTGRkv3js1Y72Imq8TFryV6arpsbLf1ix3ws+M/KoFA3oFiMl2qqJN3vvLvng3kx/9P8XRHxQuZmmrbxX++0N16WD46TLzk/AXlWrN/xpCIFWUFzplnNKVYKDYmU5PFp8f/go84YLs9K8xTkHB3cwSwmxgYzSOmsqAfFB9LTsSvzHzgomJ/ezKu37DN8/DAX6g5uEjbeA4Q0KfdF40ZSUPWUmPmv+dvHQT+3M+xnCGSuqp98pdmqVxd9Z8v5Wh/RqpTS2oFuMpr//86CUllnGd+RUGQk4yEFGmfVOiUa26h2Yu8q+ObAdlfijNzklk+Niy6f2XFT5+ujs6jfG7K9+Y+z+ypkX5JU/0WUyh8r3R2tx9v2Ru9yx+4+nA3Z9ja8b1YmnxAdrMG7yhx6NaJJOt8aKy6pVEtlOJpbwpJ3o6PzTdG2LmrH5dzvNwT2So5AJOrG6k73i1nyNW8Vrtx5ExdZu3BDfdVJQx6j+/uDTBk6F2wUnPGccPnl8TWQv/MwnG7yFFS7pdB7Daw7OWFFNA4ONHRXfsdRf5C6JYbxTTIDa2EfiUrPLDZ/+lAbDTYxFeEKrQNotMZhru/50OnatWNV5V/P50O7UHCK3HxwecPf3cfJN37aTb/q6neW6D6Ll8DbnFpWj464UaS56bwJPOH3z/Jqdv//VI6hYumhAW6JgfGiBwlGIJqkxjp0uD0JhSQibLAmhXY8WVfgaVO3dt2aTlrHVeeV5sSQm1OpbLVkXAwzgftuUgxavK6CGflfaDR36PeG6CbX1B58yvBdSKh5q96B5yM03kZ5XmF/9ehf9M7XIKL7yERVkZhGBZrEs0h/73+WMFZWA7d6zW81J3RIX4CVD+8Y16gJ6oQf+Yf1B30fcKKiqd6coKSWkQvKUFqxWytzZ/mjNBpFk7qUEPffp9poHX1tfVY5DmGS0deIB6JhvQGoJor9AB7x71r1Fdy71jOkXx9vHBzExkXAsIIS4KTNw8boxzqyyrfG24c3N+9mVtmZ9coiTnNczjspS/cfVhbWCdKQvft6NtjvimG3wdQO9iec+X3QNivZHOWmEC1k+IuUx8wW3Piadd2fIBz9lqZ8s3UuEhtpG2ukdYzqw0BAzaeCN+qih2HTIka0Rr1BsAc5oUe3PQQ7NUfWl5eAq1jkxUkLHeP4GnGrfUx9BVgNq3zocoYJtnOen/RgyDx30R2k2RAFSqqGiKpdh+Y48S4FTxlKrDtHGyA6xtTH+PVw796/x5O7+LSWkXOqaFC7u4hxbVYBocZTDFXEUoQQ3/lnU6PnogGfT90u8qSucd45LIvHh9qMshEGW0PYD5fLrX27h2REXUfuw264ydx/2ZumNqLM/ygmxAoZpRTdaeoSOOP8N+0X3PqH2vyPo019y1Ze/2iKBZSUWhbAbL0rmQ/vEyWLc2BguVTVqXrhsxYCIFdn8u5uVM1pUwo1hmnszcuSDq2HzBJsNrmM9zyp8mwCbAbWKDgBRZXm8u1eeyDfomgzxUbf8YgfOza9gSspIsxwQeilk9V8t37hfUba296/lPH8b690+AgVajb5bEcdCFK1//YGb1xx7bkMrLfzMvW7uqji5QLpjfAqICIxGg9ji/tiiv7OkZz/6G2VGjdZsYx++1Djohm8rnup6e+HlqNvBOFRvZXtd8i9EEYXXogE9nh/8YOCIW+cFXv7sdfnJ15KXvk7Tnvl8g+zShPIZv+q8BPqf0R0ktxc8mGPk1uVUeW6hm5si24WYTCjBv7tZOaNFJWDVZVHiJxgjwhE/5jJ1X5lCBDFy4BI0cYmE+gJaCky4irC0anMudwQmMWS0j9w38t+brDgEzU9PZ6VFJQM6BslRIRbxPJY/5CigpXLm+2galyo09dh38sG1LEJpa95w/P5B4TXnR0nXDksWM4FHtWuTQUbfr82UHn7rL7S8sguzjHu2Y+Do+98JmPjgZ4GPXj6z7JHkO4quR1eUXIPGl16HLi+7J/w/Fa8Me8p63e2zgq967pvAyx5+EY2cmrAkP4FOfu0v+uHiVCIWJwo377IhCWzKtV1lVHoAjOuxbnBjVOPy8m3ZXk1O6JPAoxOvLRuFWvsDm40W8TFPhvJHE87jjsquUHIYmQJDDL0vGWu58J6us/+i9JH31mKrubHvLkI7gBoVk0APXdOb330ux+5l723wbl28hNWUV4i5XmY2rw2dnrXWH71JyBmOWoX+94Fv+JgX+z/w1nrPV8vTje2irOqCl0bJ0VvfcDlWfjQq5MX0lf7o/wr5l6JOIXe89jHqPanvZc9vUv/eXSArMBDyB/sQYnC5Vfrk9X20yRdajK7vHn+7/L2vpsRuQvVXVTSg+IHYh+0XTXna1ftW0+Oz19Ov/8iQzKajvUYPWJLYUAu7qH9bflG/1rhvLCMmqQChwkxhSsQ5vJAJ8Uy/BUXFYGSPRblVQXzdfhdfsSGT/b4pGxdWuCUjiFRVKbv6gkT81I29sT31Ky5X5Tj2dHnQdvv0X9GerPqfJxWIdjG4SxT7YHIvYs9aVu3Y8fvfrCxrF60srvZFYB7C3Z4lIS+l/eX7uwloxsVZp8bDfYy3W66a9bhlyPUjzQMvO0/pMTpyaapRfe2bLbjGS8WLL/0x6yN2i4mMvOIa3rp1Oy158IBWxs7nnit3Hz8MRSYP1Q5uz5zxZ8lqf/Qm4f4EFGjpOWAiaj+s1a/rc+muzDK5xq2RHu1CtI6dkwzq5kWWl1YVzvdH/1e4PwJxS7eeQ3Bkx5TvN1ax7KIa8cR8/UKEhidWRozs34b0MGQQLWPd3JAP96wTM7D+GI3yYI/qbaS0MMhqNZ7T+8KRqKrSzbbsLxVvPah340gG81fl0vDGPYV4w64C9NfeGrYt16RmsTakJLCzIdvY3pQpJxk2Vcbgn3fK7rl/lqC5yzLQ/N/T8LpdhURlIDdhQjVGb76kI3/0P72lgNQvmOOXNzYqQVHW8tbDrIv/3I9KKt1ITFg1JLfUgfNKVS2xax8lqs+ARGOXweeYug0fYuoycggyhgymeTtTX1pV1GQd7hnn/jGvFykp5yuZwYOk1/+ORDfOyvA8OnuNlFlUTY73MWqxgDSjoJo8+M5a6eY3D3heWhXCq9sOkw1JAyC0ZS4VWhSeuywNOSytiNJp6OCie8KS/EH/CrIVyWDzfStkMbio/t31EONRk0nCEaEBEi7LUl0leTlQ0o2P/OsQ+Q6q4cVbnnGu+PDt8N1zyFM395XuHd+ZEc6o1mDyQhhHk1HGB0uc5JeNWdL7C7fJL3y2Fj/0+m9o8ivL0P2vLkdPzf4Tvf71euWrX/eSdbuLpAqnSiwmBYt7bFGBJm3mHQP4o5M6y7a/32TO3957i5ZkPIYlQ6PXdAghbjHrueDP/dL1L68mV8/Y5538qbNm6mKTZyfrRknrXlVYfJu4CTnjROUbKWtelp5e5Hr92w188doDhrxyJ3RUBItZJuFPH2s7NAuVV+Yki1ZnGF7+aiPOK6xEWCzf9n1guPkRwl+/p0Tak1nNlH7XRci28Af8Qf8KTEJmYrIFcMWENK1xnYhii7AbvTFBssaqCxmpLq33Bfd/IvBtVMr3/P2kY8Xs12x/zlAfujJZevfBoSg52k5VTWs4f1ErLnDjJEWSajwaLihzobwSp28rq/GId8NLZqNMjH4vX4Ih1NVD26pfTRtOrupvJOTHh53OPz992LNj/eMGk5It+gpxDjFT0libEJuwxJRjnJZTSX7dmKV89dseyzvfb1V27snzMNXNm1oF/9z1/wuU3BUyPfiZbQ/kuIP4L2sy3aezAEUFd/DyEcm2gKKNrurPbpsW+nzqDH9Qk9BwTPXN7+lGMaYQcwGDO0Wqnz/eX1GXPJOprXprQvCbziZbBX0ylF6KBtjvfvdjV/dJ7SdOW0m3ppdIvkdC6uD0aGjCkLZsxn+7EtvyJ9OLl711SdzHaK8/+IRglyFzTVLSdVLSgGeNF04OLTEnkwW/7aef/JLG88tdtV9FgYYvfjb2XEntfmFZfDYVWY0SHdEjTvvPxUlKp4RAIu1Zwj2rPtyhHdjxUOCW7N/xSqRVPRCVovS/7g/3xS+F/7Y63Vla7qbQ9/pSPB4gNn5en3hT66o1Hvd3jz0WNG3LW/6g0+aME1XxPREvBNz+5X1yYLQi3jvh330aYKwd2OR0LJ7+bOj03S/7dzYJxxKVgGDOP3hgKB0WXy5Vf3TjN/t/3HSduEXgC2xBSu8Kvirgyhnvbw8ZZ73z9dX4QEGVb4xzCGFKKKX8/qt6sSkXcKnmxxkflcyZ82DblajCH+WkKL4zqrcS2eppY6/xgw19r7Crlmi8ZnupZ8nGXGV9apGr1Om1auAbillIX+ODf4QXIskYhVqMjh6J4aZze0TQ/imhhohAjNSM9ap75YdF9MCGT13uolkxb9YU+04EVD0Qn4K7DP/NcvEjYdzrOvm2gglW09c4XMveeCzk2R3v+PeeNmecqCqmJIygmjaIICoeKGsCUUEvimXhI/wS8krmKv+uJuGfRCUaa3KrILpg2mBi3bWg1PnNY48Gv5n/oS+whYAskMrn+z0RePm0ae/uaOOeOXeD4qb1x/JiaVdUsEl75Z6h6DzPQqlyyevXhzyX+rk/+JTgE5FUERMxmoTE3S51HZVi6DIyXIloa0RmG3JUMZRd6FQdHuaViIwpVXmwXTa3jbETbAAT765BtLxQhcZe4t3+c4mWtfknotL3g98qPOBP/jDs0baR5V50J+EqVPCJtxXx8kgZMwpjP67BSNxoVBcZXihc7w8+bc44UZ1N/KOoYBMzajdc1FGbdlWM7Pp+6lbHstk3RsxBLeYGFl6BEmyj7/jQMHzKuffOyeXzV+7HwkrVrXSvl/IJgxPYa7d1lNCyF9M8S2ddGfyx2mR5rLzDfo5GTKNJZNsehuTBsTgkVpJtYRZsDQggilVhzopq5qhwUGelSksPalrm+kJekL4TMW0VdVWsCP8Y1U59NyUp3ICi1oYjUmNBeFgeQsusaNmIIn/oaaOL6jT4J1EJxMRJgElmr909GF2UVE6qv350iffXxbeE/YRy/VGajW/Bqxr2ePJtARc/9MaW4An4vtdX8bS8amKocx9HWKkwu8JevH0QHx25W6qY//z06oV/PBO/DjXLU9Ill6FYHIDisWKIADsRCF2PghGrhgFONeO0hJaig1E/Hv1wZFMTP/qbtpR4xyLC+3IuHQQv5kDuwmtm+4NPmyae99Cpixg0V7g08sKcTWhHVRy1j31olOG8C2Zkjjj1xaUnyrAbLJ1NSYNv1ZJH4IUrs7T03Op6N0Z9lhS61MFdW/HhXS2Sc/uK/eq+dUubS1CCsPkoN/RjtDZktndh2Ifuz8M+9HwU+qH6begndGn4p2hDSwhKcPDHKw5Qlf1COP4BRI0Rofv8QU2CLqpmRjzrsy+3Aj/23jq2G3Vl9rGPXh10wblvFV2Fmu3+lXOSKV5OGTjdfO6NXVZmGOmiv/b7blLVdUvEsqK4cJt256UdsXRwNVe3L5nv2O9usnHFmQ5X8UEuu5dzZJ3hlF2b/LubBF1UzYxoyJIs4Q1pxfLj76yne+WePPDqFycYB47/qPAmy4jaWE1H4a2WbmpK3w/sEx4fuZensNfmbkB55U657otzxNS2HdzUR67pSTqHlhPnqjmrvWlbP2q7Ern9Uf7nKVx2nSNn/s1leT9MKC2fd2ulf3eToIuqBRC32ohE8Jo9hfI9s9ZoG6uSaMDVLw8OuPj+90sfjH+17I6g017kKWbcyu4Lv9vU5aIvAq6eOTzD2IM99NZauiWjVDI0eKMSVDq/77Ju6rhzAonj13dz2Y7fXon4CjWpC/T/GV1ULYTwvcT9mO0ZZfLN01eQOWuZahj+ULz9ls/ulLtdvLziodYzS+5t3dEf/YTJuzsqvPT+mNvLu/ReaRrz9LMB17/deV15a37T8yu1DftKZfGseV23DzPEHrmyu3rTxa1l7x/vVKqbFryxf33pT/5gnSagbnnrnCTHm1I/fOcESrluQYtZQYOM+cCUSG3K1V1J1zYWScvZpmpbf6xUd6/Yg1zVqxkmGxjR0hRKC+zp6T73pLRtYoTRoASqGkuAtLsiWRogx3Xpbug2KkBOudBazQPRewv3qp/9sk+qdHrFwlnf+UQ2xOOdFhOmz1zXG11+Xpykrp7tcP/+/jvBpXsex++3/E3p/2V0UZ0GxxKVmAQwKBJSQDicYyxeruF78QoWswVizgAaObR08VPGmF3YK45dPzIBd0kOk4zIg3DRXjcp2otQZY6BluZ4mLvSI6oK20Itkj1MRgHRGg5t46WRKRbVEEzyihx80V8Htc9/TUOlDlURKvKdA/IovlJKJMy7tArWpt3cm/RtI0nu5a9WutZ+++aBivRneuuCanJ0UZ0GDUX1tRCVUeLx4TY6qn8bqUtimFrjVpVdGeV0695iml/hMJRXubnTo/nUBe6gzy0Ui0HBkrC2ETZtWO9Y1DMpDCW1CVZsVgPzLSk69D5jjLlYce1yqyQzp0rbkVHK/tyWR7aklxCVY/D0am/sivTEPSgFxBQZbOHjB7ejd45JUELULFSzaPoBbd/qF4NfzvzAl6ZOk6OL6jSoK6p7Z63zfLEszXBR71j68l0Dpbb2YowqyzWfamx2GRlC0JZMxn/dXKyu25Un5ZdUk6JSF6sEgQg/TUQTi0mFIHyr7RnTAg2KJ8CqcAj3nU+8oqOyxotrVM0ACStiRbyYshdu3uEV/PBPoFnhraLsvF/nGH7DiATSIdJJvNt+rXb8NvtPKTv1ucD3q5v0YU2d+uiiOg2EqIJBVPK4l/o///lm9fdN+dLbDwwhXdF2VL1kxu/encv+QJKJyG16JcrtB3Uwt+6SROKSApkUhTYXKnxjWoWamlmsZOdV0uIKl1RU5mJlDg/XuFjz6lOZ/0xHKqp2FfehcZIQEgMXEmlRoVYSE2JhrWODSO/2UXR4rzCpbXAZoWkbVdfmH9dr25d+l7ut5IPOK1GNLyGdZkMX1WmwfxiKj75lyrfmiS+dk1kmHhvXUFIYQ+4Pr011rJk3IWIOSvNHFUt0Umig8RxDx6G9TYnndDdExHchsQl2FNga5VVYWLbHRjJzq7T8shpWXuM2lJQ4WLXDqzrdXg7CwW6NGoSioMK4EJFZkWmAzSSFh9mUyBCrt11csNw+2oSSbRUEubKQlr69yrVv3Z9052+/ewvyFkZ+g/b7s6LTzOiiOg2KbwyNMXbuM1vucG4/RZapaPHeykLFs3v1I8FPrml0zCLmEAquRCmKCbUn7Yd0NsZ06igHhnWT7MGtpYhYCwqPh1g2VOOSNbdsw15iwdQYwD3M9/1UXxoSV7mZOZlZrUSBkkNCUjVCeXuRVpRTqlYUbfbk7tlEdy5f76qgG1p9j3J8B+m0GLqoTgM+NcVQVpLXXiurCJRZ7fscsIwkakRbT3R1deEoFKWaUbRkl4JtCX0jeWhMIlHMMUQxhhKjORIRQxCRpQC/kao9iIuv5mgO5nXnca/roOauydXy9qXirG15ajXKj/gBZULkJv+Ejc6JoYvqDGMjQkroUGQ1ByDxRLlB1ZAimZECkj1cV+KFCiBiVVKRW1aRK+dXVNO5dreOjo6Ojo6Ojo6Ojo6Ojo6Ojo6Ojo6Ojo6Ojo6Ojo5OU6CvqABixn0WihG5lnMsc8yq83+47n1/0L9OziMdQk0e9WKzYvndOmPHSa/jq3gkqR3jbBDBJBZxVkUxORASRFfjRzJO6mUnK4YiueuA5HMw13oRhK2Eo2IvxzvDZqSv80c5YUqnJHQiiPflBIsP+lXLWNryc3rausvn/W8srfp/L6qYMXOHYcKf4hJ5S2b0T5WhO/Ir4qahlecd91MyzUnJ5MR+yIBuxIxfIEsoXGPSFaEz0pb6g49L8aPJHWTKnyCYD2NihS7nCsKYcoQ8nKMq2OYrkvxC4PQ9//iFD/7tRKly87bLGKf3yQQnU4ossBd0hVX46YK0cxDHM98wX/P1tGnTfOsfj0XBgwn9ZYyfVCTUizEO6UAnhhCDPLrg7/2ShJ8PnL5/kT/6Wcv/Z1Hh6LGfj4UfMyWEp0tB6ly1WhnLKZXyF/7nS3+cFkG8CYnHxRmKDeZkheNxYFkukwlKYBwZpdqHg8WTvGNDZh6/wfFbkFIakHAbkfAz8JcZxLSIcnk2pOMhTLuOIjLJICMTqItSxv7UGL0q8uWsAv/h9ah+tHOkSl1vw7GXUMZLiURmg5h+Roy3pgw9BHnsI/KmMu7ADL8UPDP9OdzIO83FyvzyKe2uAy2+RiQULF5FI77zAcKuh8aYkyPp0dAZ+96EdI9K52zh/62oWo2bM5xi9BnmaClH8nSo0rFQGnvzvp/Uoj2laHBVjyVeQjX0MvwlPvRMoeGKZxSlQ41OVBKYgDEhL6X/WLuncSA+Lns46QGM2XQwJYRzPjt4xv7b/cE+yqckToHm/CycQHwOQGTgsyBT+o14Wv2vJuY9mhhu1tACWcaDNMYLCeO3BNYRdcXklBAme+eBSM4XzyVDnDKwqjcFv5zxfW2MI5RPSZoAGv5UIcSucu6B6/Et/oX8QqeBDeI6xaWKdCji1SC5ccEvZfwu4pyN/L98RVnMmDntGZaeht5VgcoswkiboHB5np16VkSN+6xjxOgPIv1Rmx3RIxsYToWKWIURex/GKtMw5ktEMzvZHs/xUFI3SGMqNF4JrFyexqWjPo0aZDa8DoZiq2jIBlAu/DynjCbUezUaBGETQ49A6xgoLArjPHWzZT/k6QhBr+0qUwh/Fty2ciEIEEcII+Q/fGr9NuWY2j6Gc/YsxsSqUrYBOrEnVMyu5hhfDbqH49FOiMb8HQccjO1wvif41KFHXkp/lnHWiypi9JeRQiSxE+YmiZ+Roz9vmzhyltEfXI+oyz4Kjxw3ty8i5HFMpH4co/lE5h/m/jBpetbCqzIdsnEyVOo6ohiG+w9pEczT92UEzUi/OXjGgTuCZu5/ARrYYt9D8yepKq/E/gNWziqevILNacL0KLcOT9slPlr9sxACCE/Ei+Be3rs2tJbyW9oFgDgvkiATIg7izHXetKM/V1pVHrQeTnVQ/O57zB/jiArULcAX6MftVu+C62gPgpnLLGQYWM6XI6YfWBwyPX1xyEv7nuOMXgMi2uZ7fQAg8g7/tq/05LTx7TgLOStF1XroJ6bosXMGx42dO0JSeH9sIF2hN+wIvWFnGAj3cliDRkaN+WJIr16zFRE/cvznnaPGfXER5oZhMmeTJaN9EuPeVQZiejFn/nXpvkQBxlgNNIyXjHY2z7/rXwEasi/fJwsc1xvapk8I8H+ol+Fu/qB6YEL21EYRVkg8V4nrfZSA28wBDOFg8XttAyER5VO7Bfl+rUNMeTsPWBox6eGLhzmXNaf78AweWC0ZsnMeBKcqJnJ/2LT0Kn/QYUJePrAdlPSDypjXryv4k1ghRV1ULUX0JR/39AZJ9yBGuiECfR9nG3PnXzNPjIVyF17zXVSUcyFUZDHBeGhuvPWu2PGfXwd+RE/MWAhCcg70mmFUdboY4t9kLrgsy5+sj+hs95u53096IeuzG/7Vd4pzhik01HpjnBMBKtMnRvFWJehcQqDX/2/5w62Papww1ooSxsz3kXqOtni96p/+IB/gFINfiH1tQzihsoQ6YFfN7Q1du9SUVAlimcXLnkAUFMZyi8Nn7j3yxPOuiWCI+GwQyd0B09JK/HuPBmtb4d+KQ4nDyaFaUT2LdzZRr5DOdKLGfDqESMpD4KJVMjf9JOf7Sd+DCOrdu6k82IowTQoSLRNG+rdAFZmZ6lqSv+i6uZjSTsRgHcapulbj+Af/IYfZtOnWM+LFktDUq6HhO32N/qTg24T98f0G/0FjH0KZ8l7plHYX1e6tBaz6GAPYELfGtoAWHol4/WC+P8gH8VaBxebVIinxyjTIhx0s+EOlznYvVd7T8fDXSmKdrDPE8YkW4r0TiLU3fQF+8Lx5NOzljE/BzfvHL1jKklIBV+r1+37CeqoMsUZnJM8GTrbW/jXiJ8xtB933u5jj1TnlMS80vI+UePcSozO//GqksRi4rG2q6slWJOUjDZMbihZeu6PVuE8TKFZWQ+MwMq7dlf/9dXPjLvvGTKl2DbgtUQpX38paeIPvO7dxEz67GkR3rqzhFTk/TvpK7Iu89NNOCieXQX8cA/34d/k/TPpV7D9EHLiYFJPREoz/McNFXgf9XHxZwh+MosZ/PhJ6sKFgIUM4I18VLpz0hz/oKEofSZyIGZotSzhYWB1RSWC2jjv7V/Fkh14UrI4EHYkQhHCnhDAZ49lw/GqO2c+wKxms0APw93qK8L0RL6Uf9dVEYZEq3O1mgYW5S7h2AvFpK5X67iltBw9hOeLSesjaf0GhwyGtGTKxvBQ0fUd5beyTo+yRxGsgnTeEdRWnUynPlC2eXkHTcspqY5xdnDWWSqX0PM54PAUXQwgq7rLPE8VMnQiLm/DF1a7s0re5isolJH89UDEsNRiEW44LZUw90EywxuXpGEuRnGpLJal4gRAUV13PgZ8xC8LzsioyawLHfhIUPfazpzWGO0my6WYm4aFo4reGmPFz7pA0uQ/0xsHQwm8EEY7yZQqIHT8nLmbsnPeh8X0mIZoFog7SMHsUKySsNvzz82PGfbEYxHw55mwViOUcCeNBIk++BBqD+cKOHX4MAsmeLRJGz9Y6br4e3+cKSgS3gu1KkMRrkOwDnON9ZmS8tjFBCcT0OpWk6XC96w99gUe8tVrcMzPIpDtjZDJY0ncwR8Mh+NlQs/GpUxWUgFPUCfIUIAQF5+HQD3x9tgpKcFaIaujQFTLhUgdoZnlQ5j53LzLElQX7bo0b9/lPjOEowjxP5VfELM7+4ar9K7k3hSPtSRhsf5TXLSM9dvxX9xLMxiOuboLR9N2maJkxzTuVy+a7wU2akRfhnBNtbxdjQ/IDSJKWSVgagTRvNlTu3hiv926V8a2MkALCCIgJl5gV9JYYbLQa99lY+PknxBsPzua7CaXx32oYtQNr+gtiHmf0+M9nQGOZD4KDQ8hzCMv9MJJKNY4WQjp+G9B0CDFUeTyva4w/CNflFXrw9fwgLPEGW7A2weA6G2F/opu7Z4nlQr4DGyHshX25WFOv9DC+5JC6hUg9kHmwfuJbImFw3XAR/OZSl/thPrW1yR/tpOBTU2yQcm+TjH1T6BLhWzWmQUd39nJWiGqlcPUwc8MANsiIJZuYMi8stE6GLq0r5XgDIjyUy6arYsNz7oqZMOdVhaLLCGJPF3S75oeYrckXQ1c4FZrcbknjE/N++E+pMyv4JkwMD3Dq/cJV43o9Os+WQCT0kNnmmo01Nokj2hmEsAMGy0Ti7q845iWYUbEGJ17j/FpcE5YdPX7uwxqSvwGbEscwei2/a9rHIp/cia6mXHoeGeTvCJLuhwZZgwn+gjJ2K+S/kFPHFQbOE6Mu+Wwogs7Cf4lNRvxrOS7GZHG/6zXhsoFFgSz7en+fKMQGv5skQsZB4OLKJxIvEbv8h9cj+JWDB7hZeoAitBtcSTBc3Odyi8hivRP8Lz4PFA1CnVrqln6oejQxXISfDKVO7+WYkN4iLbBYB2WKbjrWCo+zhbPG/aMYr2GY2MAzuthlCX6LE2xnNjo6f+Gkp/MWXPs4Iso7koF8lrdg0v2531871eQq3xe79cvxBNF3oML2ylwbffDH6w6Au9YPS3gGjIW3GCTpTavN1B0pdLiM2JMul+U8TKRbOScVUDK/53Xf95oToWoDIy+AO9gLxhMPKgTtdZpK74QWEIKJbITmutwQoL2Kpk1joWM+tBvtpDuRtCuJhMH9E80ZrQIXKptFBE5jnH1DsHkC5EeyaeHrmmN9YfGd7WMkQmeC0B/0Uv47Zeg+sCfvg1sl7ifBmKhWDEJc4Mq1YSqfVXp/22G+g+uwYupQuXJKwgDZxb4liMfBeOpd6Nju44z9DG54lRDpIaEKyyUjMsJL0aclU0NOeNau8JGERIzZ9TYFB3s1nqlpdKJt5v7N/uCzlrNGVLKs/CHGJCCmNxjFuW7qmlH4xZGJgJz5V7gOfnlNefQlsy2xEz5OchrC7mGYPcVl9JmlVejQrIU3ZKKpHK4X9yfGQAu0hjRwi7pzIsXDGOsDLyUB0FO+AI5SBiHoIRDqK0IoJmIaBEedzzV3KUXEgxi+TZLoL4RIO7FwfhAr1qoNrSJHf9rJiI2TVMQ6IK/zQxAmeKqIgDX70Iv4Pl5S1hvc1f8iA9qWu2jS/PSfR8FYr2kpfyyhJ7Go34ErdStU7TZwf/8T/vL+t0Ne2n8bjKnOg/HVJ+AGVsG4ywcIDhkl3E6WyC113Tc2Oc7cw5X9X7DCS8AsCas9N2xm+l0hLx14O2RmxkVgca/UGF0N+5kQlhCpECukey52Bd9Um8o/U3hHis3A8UM2gzy42kMzJKZeHfbagf+Jbw6fNaJiqqcHNNRyxLT3oDFHGbHh0uhxn/aKG/txl/jL5qRET5jbIXL8152xwXYB4/LN0KsGQ4OekPvddU+kv3moAT8NBobvp27HzyAucMvortwF187Jmf+AC7ratuDefC0r5HKxrzY+QHA6tJqvoYEtxwSpuQuveSr7u+tTvRpdw1XPVxhjOxikaxVJEY12af6C6z7KX3xrCbifb8Bxv0pIu5po+HLCDFEhdvY25Odvf8pNSsXkhERG0XyjIvVzq5xBB/R32Iz0w7cbgqbvywiduf8mMFUPw7CoTOhKiEGYG9jXsdIjHx5flUrGG+F635AlHAhWqQQs9Wx/kI/AGRlLjRRPgF7jK7h2n7UVFkuWkAXqpu+3EyfW/x5qA/jUaIvB5n1UIfgWh5fugnL9T+DLWf8zXyLx91lnNjHjPkuG1v1f6Bh/zP/hP3+FjJwTYDXRfpSRWBgLeWHMAs0IqWBpJKagwnxH6HrUDJagpSh9KHEiVMxsWa4zpc7Q6JCZ6YtrYxxN2YPtXkaETBYzdHCIC7anQ2ekz/AH16NsSsKj8OMZ6BBk8TkejfF8sLm3g0VbmP9AV6tBrlllJFJP3x1oxjNkyvvbX8koqj36CAcnp4TYDe4fMSIDhEDFp4U9Gl2i1piviHxnV6NfFznwn9amoHD5cXDBn4A8rsUGdGfwc0fPQrK7E40uOw6zvrAv17/rrOGMt1SJICBoJ4MQ134VghL7yn6eVJX9w/W/5i267pOc76+bm/3dpG99N4LBrcr/btKfZ7OgBIQwsX7Pd6/pEDCWsfl/bRwJdxGCEr+CxZWhwR61rOgQRDXOBovimwwQgoXNjRn3iYDgSjvmYH393S3H3KjKpkZn9uJf21UGHu67cC7f0iTxbTqMJDUivPFXUDMQbHCUYRr4jI9BJ7FUzBw2JihBuRkPUxl7vfKJNu39u84aznhRldqdMJaVtuctvOE3/67/eaBx2iQJmUAc/j2gGRn/48waHFNAoZWKQ8D6iC+jdvEHHUVgTqdKMRkjxkMgROG6HZBksl2EGdQgNyThFGcWGwgsWOLeC0RYY6gUrA041WJMBWNUyAJL9y3abUDZ4x1bl5Oa9yCDMNbln2KvenXojP2p/uB6lDyQmALJiRXsvVQKTuVZxhkvqvJ5t1ZmL7p6k//P/xeAMMSsov+vWpjvW4vHRuZoHsSCHgj+gA0EcU7plITLa0PrU5SSaoa4FrHawqNxN4yNlge8mF4swoLykqvhVGliEkMkQgg2q4j/N/+BdhEivCFGmSSBg0rE5AdY00yF8c/9QYepejRpMPN6vzDI5FpI0gCNrhc3KZ+AG/pT3a3c9zPxN1lGX4Gau8OhP4Qa0vfUpnL2cMaLyo/oNP/fAPIJEPeY6l41jBn75j8QafX/eRQBFsOvSDyVC41bCEKWhGXDz5c9lHiJP8phZLfnSghrJfRHOftF8mjv1obA3nnzKFXJTBhL5QkZQxawjNE5Zom8VfZ4m9b+aD4Kp4bbOGf3QF5llXIHxuRFu1h1XgcxPtQo/9ik4EEiX6BjAkLsZlHwOIuBjKq7mcWm4PPNCukK7ugBzMjnDR+ePBsQ5arzL8Jn91LK9leMBx8nSSzD4oQkghXpLkskBNyfwzDOwaXCpZizMohTAEHbbAp7z/Rcxj5/FFR0X4do2eD9mGAyUtSssFoaRRUw0vmNcO13YXZgPDMUGuwIBmM2wtiH2KI+0diSILByI7BYekVwpM/ygWsJeRAzoT9BejvES1vAlRsP2u8J0QvAsD4cXB74DX5/0+FFycUPtbfLWPvRJJOhHvAxT6RrFA0Srk04snNfN+//zzRdVDonSxWMHyhByxHhvokIGBtJogWDIsQLWRxQQ7V1BD4WiMS3tgmCFXC3NsNY87HAmXv3+sL9lEztGyC5S2+G6DdDg28NccEz9B0sXtQCox6sgX/yK5Lom8GG+LV42spj3oCufKhdkobJk3DWiwlHNkgFtA8pIAy7uRhAicmOL4wm7T3r01mFkL96sql+oENnVdZeh/itIQ9iMgODEEPAAoL72TgQV9zgK4A4E4Om7z8r3X5dVP8yQj4ld7aPppKXRr1xoNC/+7QRj6OXOw6mgA66QGMPxxKnlJIMiZjWnOzi1+KX2tttVaiXW6UJoM4gynmFLOMdgYqytbFJiVNFlEXxffFRXpPFG3ectzzp6Ojo6Ojo6Ojo6Ojo6Ojo6Ojo6Ojo6Ojo6Ojo6Ojo6Ojo6Ojo6Ojo6Ojo6Ojo6Ojo6Ojo6Ojo6Ojo6Ojo6Ojo6Ojo6Ojo6Ojo6Ojo6Ojo6Ojo6Ojo6Ojo6Ojo6Ojo6Ojo6Ojo6Ojo6Ojo6Ojo6Ojo6Ojo6Ojo6Ojo6Ojo6Ojo6OicQSD0f1yI6fcA86mr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9087" y="1032530"/>
            <a:ext cx="2802365" cy="2605184"/>
          </a:xfrm>
          <a:prstGeom prst="rect">
            <a:avLst/>
          </a:prstGeom>
        </p:spPr>
      </p:pic>
      <p:sp>
        <p:nvSpPr>
          <p:cNvPr id="13" name="TextBox 12">
            <a:extLst>
              <a:ext uri="{FF2B5EF4-FFF2-40B4-BE49-F238E27FC236}">
                <a16:creationId xmlns:a16="http://schemas.microsoft.com/office/drawing/2014/main" id="{AE57715D-E175-3512-F988-D8C81D1396C1}"/>
              </a:ext>
            </a:extLst>
          </p:cNvPr>
          <p:cNvSpPr txBox="1"/>
          <p:nvPr/>
        </p:nvSpPr>
        <p:spPr>
          <a:xfrm>
            <a:off x="825775" y="32424248"/>
            <a:ext cx="18145338" cy="1908215"/>
          </a:xfrm>
          <a:prstGeom prst="rect">
            <a:avLst/>
          </a:prstGeom>
          <a:noFill/>
          <a:ln w="38100">
            <a:solidFill>
              <a:schemeClr val="accent2"/>
            </a:solidFill>
          </a:ln>
        </p:spPr>
        <p:txBody>
          <a:bodyPr wrap="square" rtlCol="0">
            <a:spAutoFit/>
          </a:bodyPr>
          <a:lstStyle/>
          <a:p>
            <a:pPr algn="ctr"/>
            <a:r>
              <a:rPr lang="en-US" sz="3400" b="1" dirty="0">
                <a:solidFill>
                  <a:srgbClr val="E66914"/>
                </a:solidFill>
              </a:rPr>
              <a:t>The Future of AI</a:t>
            </a:r>
          </a:p>
          <a:p>
            <a:pPr marL="457200" indent="-457200" algn="l">
              <a:buClr>
                <a:srgbClr val="E66914"/>
              </a:buClr>
              <a:buFont typeface="Wingdings" pitchFamily="2" charset="2"/>
              <a:buChar char="Ø"/>
            </a:pPr>
            <a:r>
              <a:rPr lang="en-US" sz="2800" b="0" i="0" dirty="0">
                <a:effectLst/>
                <a:latin typeface="Söhne"/>
              </a:rPr>
              <a:t>In this final section, we will look to the future and explore the potential impact of AI on society. We will discuss ethical considerations around AI, such as job displacement and privacy concerns. We will also look at the many opportunities presented by AI, such as increased productivity and new innovations.</a:t>
            </a:r>
          </a:p>
        </p:txBody>
      </p:sp>
      <p:sp>
        <p:nvSpPr>
          <p:cNvPr id="21" name="TextBox 20">
            <a:extLst>
              <a:ext uri="{FF2B5EF4-FFF2-40B4-BE49-F238E27FC236}">
                <a16:creationId xmlns:a16="http://schemas.microsoft.com/office/drawing/2014/main" id="{54A220F4-46F8-97CB-2C0E-B9420D6E6BD2}"/>
              </a:ext>
            </a:extLst>
          </p:cNvPr>
          <p:cNvSpPr txBox="1"/>
          <p:nvPr/>
        </p:nvSpPr>
        <p:spPr>
          <a:xfrm>
            <a:off x="950587" y="26532280"/>
            <a:ext cx="18022958" cy="5139869"/>
          </a:xfrm>
          <a:prstGeom prst="rect">
            <a:avLst/>
          </a:prstGeom>
          <a:noFill/>
          <a:ln w="38100">
            <a:solidFill>
              <a:schemeClr val="accent2"/>
            </a:solidFill>
          </a:ln>
        </p:spPr>
        <p:txBody>
          <a:bodyPr wrap="square" rtlCol="0">
            <a:spAutoFit/>
          </a:bodyPr>
          <a:lstStyle/>
          <a:p>
            <a:pPr algn="ctr"/>
            <a:r>
              <a:rPr lang="en-US" sz="3400" b="1" dirty="0">
                <a:solidFill>
                  <a:srgbClr val="E66914"/>
                </a:solidFill>
              </a:rPr>
              <a:t>Applications of AI</a:t>
            </a:r>
          </a:p>
          <a:p>
            <a:r>
              <a:rPr lang="en-US" sz="3400" b="1" dirty="0">
                <a:solidFill>
                  <a:srgbClr val="E66914"/>
                </a:solidFill>
              </a:rPr>
              <a:t>AI in Healthcare </a:t>
            </a:r>
          </a:p>
          <a:p>
            <a:pPr marL="457200" indent="-457200" algn="l">
              <a:buClr>
                <a:srgbClr val="E66914"/>
              </a:buClr>
              <a:buFont typeface="Wingdings" pitchFamily="2" charset="2"/>
              <a:buChar char="Ø"/>
            </a:pPr>
            <a:r>
              <a:rPr lang="en-US" sz="3200" b="0" i="0" dirty="0">
                <a:effectLst/>
                <a:latin typeface="Söhne"/>
              </a:rPr>
              <a:t>AI is transforming the healthcare industry by helping doctors diagnose diseases, analyze medical images, and develop personalized treatment plans.</a:t>
            </a:r>
          </a:p>
          <a:p>
            <a:pPr algn="l">
              <a:buClr>
                <a:srgbClr val="E66914"/>
              </a:buClr>
            </a:pPr>
            <a:endParaRPr lang="en-US" sz="3200" b="0" i="0" dirty="0">
              <a:effectLst/>
              <a:latin typeface="Söhne"/>
            </a:endParaRPr>
          </a:p>
          <a:p>
            <a:r>
              <a:rPr lang="en-US" sz="3400" b="1" dirty="0">
                <a:solidFill>
                  <a:srgbClr val="E66914"/>
                </a:solidFill>
              </a:rPr>
              <a:t>AI in Finance </a:t>
            </a:r>
          </a:p>
          <a:p>
            <a:pPr marL="457200" indent="-457200" algn="l">
              <a:buClr>
                <a:srgbClr val="E66914"/>
              </a:buClr>
              <a:buFont typeface="Wingdings" pitchFamily="2" charset="2"/>
              <a:buChar char="Ø"/>
            </a:pPr>
            <a:r>
              <a:rPr lang="en-US" sz="3200" b="0" i="0" dirty="0">
                <a:effectLst/>
                <a:latin typeface="Söhne"/>
              </a:rPr>
              <a:t>AI is being used in finance to detect fraud, automate customer service, and make investment decisions.</a:t>
            </a:r>
          </a:p>
          <a:p>
            <a:pPr algn="l">
              <a:buClr>
                <a:srgbClr val="E66914"/>
              </a:buClr>
            </a:pPr>
            <a:endParaRPr lang="en-US" sz="3200" b="0" i="0" dirty="0">
              <a:effectLst/>
              <a:latin typeface="Söhne"/>
            </a:endParaRPr>
          </a:p>
          <a:p>
            <a:r>
              <a:rPr lang="en-US" sz="3400" b="1" dirty="0">
                <a:solidFill>
                  <a:srgbClr val="E66914"/>
                </a:solidFill>
              </a:rPr>
              <a:t>AI in Transportation </a:t>
            </a:r>
          </a:p>
          <a:p>
            <a:pPr marL="457200" indent="-457200" algn="l">
              <a:buClr>
                <a:srgbClr val="E66914"/>
              </a:buClr>
              <a:buFont typeface="Wingdings" pitchFamily="2" charset="2"/>
              <a:buChar char="Ø"/>
            </a:pPr>
            <a:r>
              <a:rPr lang="en-US" sz="3200" b="0" i="0" dirty="0">
                <a:effectLst/>
                <a:latin typeface="Söhne"/>
              </a:rPr>
              <a:t>AI is revolutionizing the way we travel, from self-driving cars to air traffic control. </a:t>
            </a:r>
          </a:p>
        </p:txBody>
      </p:sp>
      <p:pic>
        <p:nvPicPr>
          <p:cNvPr id="1028" name="Picture 4" descr="Artificial Intelligence.pptx">
            <a:extLst>
              <a:ext uri="{FF2B5EF4-FFF2-40B4-BE49-F238E27FC236}">
                <a16:creationId xmlns:a16="http://schemas.microsoft.com/office/drawing/2014/main" id="{6A7694E3-A8C3-F191-523A-766995865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3152" y="3900539"/>
            <a:ext cx="11525052" cy="429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op Advantages and Disadvantages of Artificial Intelligence [2023 Edition]">
            <a:extLst>
              <a:ext uri="{FF2B5EF4-FFF2-40B4-BE49-F238E27FC236}">
                <a16:creationId xmlns:a16="http://schemas.microsoft.com/office/drawing/2014/main" id="{9113A67E-6DEB-F636-58E0-3FA0753A9A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95006" y="740796"/>
            <a:ext cx="4573198" cy="257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548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2480</TotalTime>
  <Words>1057</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Comic Sans MS</vt:lpstr>
      <vt:lpstr>Söhne</vt:lpstr>
      <vt:lpstr>Wingdings</vt:lpstr>
      <vt:lpstr>Office Theme</vt:lpstr>
      <vt:lpstr>The Power of AI: Revolutionizing Industries and Shaping the Future    Mihiretu Jackson Virginia State University, Petersburg, VA 23806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Breed, Sex, Birth Type and Lambing Season on Growth Rate of Forage-Reared Lambs</dc:title>
  <dc:creator>Rosetta Brice</dc:creator>
  <cp:lastModifiedBy>mihiretu jackson</cp:lastModifiedBy>
  <cp:revision>29</cp:revision>
  <cp:lastPrinted>2019-03-14T15:35:48Z</cp:lastPrinted>
  <dcterms:created xsi:type="dcterms:W3CDTF">2019-02-22T21:45:13Z</dcterms:created>
  <dcterms:modified xsi:type="dcterms:W3CDTF">2023-04-20T18:54:20Z</dcterms:modified>
</cp:coreProperties>
</file>