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sldIdLst>
    <p:sldId id="256" r:id="rId2"/>
    <p:sldId id="257" r:id="rId3"/>
    <p:sldId id="258" r:id="rId4"/>
    <p:sldId id="259" r:id="rId5"/>
    <p:sldId id="260" r:id="rId6"/>
    <p:sldId id="261" r:id="rId7"/>
    <p:sldId id="262" r:id="rId8"/>
    <p:sldId id="264" r:id="rId9"/>
    <p:sldId id="279" r:id="rId10"/>
    <p:sldId id="278" r:id="rId11"/>
    <p:sldId id="277" r:id="rId12"/>
    <p:sldId id="274" r:id="rId13"/>
    <p:sldId id="275" r:id="rId14"/>
    <p:sldId id="276" r:id="rId15"/>
    <p:sldId id="266" r:id="rId16"/>
    <p:sldId id="269" r:id="rId17"/>
    <p:sldId id="270" r:id="rId18"/>
    <p:sldId id="268" r:id="rId19"/>
    <p:sldId id="265" r:id="rId20"/>
    <p:sldId id="267" r:id="rId21"/>
    <p:sldId id="272" r:id="rId22"/>
    <p:sldId id="27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79" autoAdjust="0"/>
    <p:restoredTop sz="94660"/>
  </p:normalViewPr>
  <p:slideViewPr>
    <p:cSldViewPr snapToGrid="0">
      <p:cViewPr varScale="1">
        <p:scale>
          <a:sx n="87" d="100"/>
          <a:sy n="87" d="100"/>
        </p:scale>
        <p:origin x="502" y="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028D13-143B-438D-9835-00EBD8BED2A7}"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60AFF98-3ECB-44D4-8AFA-DD044FD3FBCE}">
      <dgm:prSet/>
      <dgm:spPr/>
      <dgm:t>
        <a:bodyPr/>
        <a:lstStyle/>
        <a:p>
          <a:r>
            <a:rPr lang="en-US" dirty="0"/>
            <a:t>Executive Summary</a:t>
          </a:r>
        </a:p>
      </dgm:t>
    </dgm:pt>
    <dgm:pt modelId="{5B942E36-7868-4B20-A522-D2D60495E9C5}" type="parTrans" cxnId="{9A777D89-5F5C-4C01-88DB-E71A092C67FF}">
      <dgm:prSet/>
      <dgm:spPr/>
      <dgm:t>
        <a:bodyPr/>
        <a:lstStyle/>
        <a:p>
          <a:endParaRPr lang="en-US"/>
        </a:p>
      </dgm:t>
    </dgm:pt>
    <dgm:pt modelId="{1C68493C-992D-4FF3-8476-55735A3CCD10}" type="sibTrans" cxnId="{9A777D89-5F5C-4C01-88DB-E71A092C67FF}">
      <dgm:prSet/>
      <dgm:spPr/>
      <dgm:t>
        <a:bodyPr/>
        <a:lstStyle/>
        <a:p>
          <a:endParaRPr lang="en-US"/>
        </a:p>
      </dgm:t>
    </dgm:pt>
    <dgm:pt modelId="{B12FC173-F7FF-4F96-96EB-8870C88FB87E}">
      <dgm:prSet/>
      <dgm:spPr/>
      <dgm:t>
        <a:bodyPr/>
        <a:lstStyle/>
        <a:p>
          <a:r>
            <a:rPr lang="en-US"/>
            <a:t>Introduction</a:t>
          </a:r>
        </a:p>
      </dgm:t>
    </dgm:pt>
    <dgm:pt modelId="{A0C877CB-2C9C-4324-83E4-44834964AC37}" type="parTrans" cxnId="{7829C365-A71D-484F-A07C-8514F58A4370}">
      <dgm:prSet/>
      <dgm:spPr/>
      <dgm:t>
        <a:bodyPr/>
        <a:lstStyle/>
        <a:p>
          <a:endParaRPr lang="en-US"/>
        </a:p>
      </dgm:t>
    </dgm:pt>
    <dgm:pt modelId="{1AC1EE90-638D-4208-BC33-AB1F0C615B3B}" type="sibTrans" cxnId="{7829C365-A71D-484F-A07C-8514F58A4370}">
      <dgm:prSet/>
      <dgm:spPr/>
      <dgm:t>
        <a:bodyPr/>
        <a:lstStyle/>
        <a:p>
          <a:endParaRPr lang="en-US"/>
        </a:p>
      </dgm:t>
    </dgm:pt>
    <dgm:pt modelId="{1602DCA9-CE95-49DF-861F-E6504EA693FF}">
      <dgm:prSet/>
      <dgm:spPr/>
      <dgm:t>
        <a:bodyPr/>
        <a:lstStyle/>
        <a:p>
          <a:r>
            <a:rPr lang="en-US"/>
            <a:t>Methodology</a:t>
          </a:r>
        </a:p>
      </dgm:t>
    </dgm:pt>
    <dgm:pt modelId="{AB0E807E-62FC-4B04-AA81-EFC6447A875E}" type="parTrans" cxnId="{E850EE83-807A-4F60-9ABF-B4B47BDD2EC6}">
      <dgm:prSet/>
      <dgm:spPr/>
      <dgm:t>
        <a:bodyPr/>
        <a:lstStyle/>
        <a:p>
          <a:endParaRPr lang="en-US"/>
        </a:p>
      </dgm:t>
    </dgm:pt>
    <dgm:pt modelId="{786A0781-BF77-495E-8958-A1CC6A16581A}" type="sibTrans" cxnId="{E850EE83-807A-4F60-9ABF-B4B47BDD2EC6}">
      <dgm:prSet/>
      <dgm:spPr/>
      <dgm:t>
        <a:bodyPr/>
        <a:lstStyle/>
        <a:p>
          <a:endParaRPr lang="en-US"/>
        </a:p>
      </dgm:t>
    </dgm:pt>
    <dgm:pt modelId="{A2917DA0-8C3C-487E-B05A-9CB91C7A5989}">
      <dgm:prSet/>
      <dgm:spPr/>
      <dgm:t>
        <a:bodyPr/>
        <a:lstStyle/>
        <a:p>
          <a:r>
            <a:rPr lang="en-US"/>
            <a:t>Results</a:t>
          </a:r>
        </a:p>
      </dgm:t>
    </dgm:pt>
    <dgm:pt modelId="{20869B34-9BC6-47F8-AE79-B4AE037FF375}" type="parTrans" cxnId="{96228492-256A-4791-806A-2284E3A97BD2}">
      <dgm:prSet/>
      <dgm:spPr/>
      <dgm:t>
        <a:bodyPr/>
        <a:lstStyle/>
        <a:p>
          <a:endParaRPr lang="en-US"/>
        </a:p>
      </dgm:t>
    </dgm:pt>
    <dgm:pt modelId="{4DE9CAB9-DDDB-4B7E-A1F4-87FC371A78D2}" type="sibTrans" cxnId="{96228492-256A-4791-806A-2284E3A97BD2}">
      <dgm:prSet/>
      <dgm:spPr/>
      <dgm:t>
        <a:bodyPr/>
        <a:lstStyle/>
        <a:p>
          <a:endParaRPr lang="en-US"/>
        </a:p>
      </dgm:t>
    </dgm:pt>
    <dgm:pt modelId="{18869A52-6287-468F-AD1A-593B730C5A3F}">
      <dgm:prSet/>
      <dgm:spPr/>
      <dgm:t>
        <a:bodyPr/>
        <a:lstStyle/>
        <a:p>
          <a:r>
            <a:rPr lang="en-US"/>
            <a:t>Conclusion</a:t>
          </a:r>
        </a:p>
      </dgm:t>
    </dgm:pt>
    <dgm:pt modelId="{496750DE-7CC7-4BB3-B1BD-EE67D3C5BE6A}" type="parTrans" cxnId="{648220DE-F5D1-4B1F-9892-0B63C1167298}">
      <dgm:prSet/>
      <dgm:spPr/>
      <dgm:t>
        <a:bodyPr/>
        <a:lstStyle/>
        <a:p>
          <a:endParaRPr lang="en-US"/>
        </a:p>
      </dgm:t>
    </dgm:pt>
    <dgm:pt modelId="{440BD0FA-BA04-4B04-8D3B-D7206A152EE1}" type="sibTrans" cxnId="{648220DE-F5D1-4B1F-9892-0B63C1167298}">
      <dgm:prSet/>
      <dgm:spPr/>
      <dgm:t>
        <a:bodyPr/>
        <a:lstStyle/>
        <a:p>
          <a:endParaRPr lang="en-US"/>
        </a:p>
      </dgm:t>
    </dgm:pt>
    <dgm:pt modelId="{1DC1AAE5-51B1-4D0C-AF97-DB015AE2D8D7}">
      <dgm:prSet/>
      <dgm:spPr/>
      <dgm:t>
        <a:bodyPr/>
        <a:lstStyle/>
        <a:p>
          <a:r>
            <a:rPr lang="en-US"/>
            <a:t>Appendix</a:t>
          </a:r>
        </a:p>
      </dgm:t>
    </dgm:pt>
    <dgm:pt modelId="{ED6E9819-6155-44A0-BF19-DCAFA05A9522}" type="parTrans" cxnId="{636BCCC6-591C-46F1-BB9C-CE4B61CE06E3}">
      <dgm:prSet/>
      <dgm:spPr/>
      <dgm:t>
        <a:bodyPr/>
        <a:lstStyle/>
        <a:p>
          <a:endParaRPr lang="en-US"/>
        </a:p>
      </dgm:t>
    </dgm:pt>
    <dgm:pt modelId="{33E1AD7A-F798-47F3-AE67-459436F19E0E}" type="sibTrans" cxnId="{636BCCC6-591C-46F1-BB9C-CE4B61CE06E3}">
      <dgm:prSet/>
      <dgm:spPr/>
      <dgm:t>
        <a:bodyPr/>
        <a:lstStyle/>
        <a:p>
          <a:endParaRPr lang="en-US"/>
        </a:p>
      </dgm:t>
    </dgm:pt>
    <dgm:pt modelId="{36826683-117B-4CE0-B150-B5F877CBB34A}" type="pres">
      <dgm:prSet presAssocID="{15028D13-143B-438D-9835-00EBD8BED2A7}" presName="linear" presStyleCnt="0">
        <dgm:presLayoutVars>
          <dgm:animLvl val="lvl"/>
          <dgm:resizeHandles val="exact"/>
        </dgm:presLayoutVars>
      </dgm:prSet>
      <dgm:spPr/>
    </dgm:pt>
    <dgm:pt modelId="{213CB90F-0EEC-4998-AA8A-FA43A88638E0}" type="pres">
      <dgm:prSet presAssocID="{C60AFF98-3ECB-44D4-8AFA-DD044FD3FBCE}" presName="parentText" presStyleLbl="node1" presStyleIdx="0" presStyleCnt="6" custLinFactNeighborX="-5861" custLinFactNeighborY="18353">
        <dgm:presLayoutVars>
          <dgm:chMax val="0"/>
          <dgm:bulletEnabled val="1"/>
        </dgm:presLayoutVars>
      </dgm:prSet>
      <dgm:spPr/>
    </dgm:pt>
    <dgm:pt modelId="{39335C73-6987-43ED-9CA7-3BDE91A514BD}" type="pres">
      <dgm:prSet presAssocID="{1C68493C-992D-4FF3-8476-55735A3CCD10}" presName="spacer" presStyleCnt="0"/>
      <dgm:spPr/>
    </dgm:pt>
    <dgm:pt modelId="{CDF12C3C-5D8A-4F13-8DE0-8C01A89E7B92}" type="pres">
      <dgm:prSet presAssocID="{B12FC173-F7FF-4F96-96EB-8870C88FB87E}" presName="parentText" presStyleLbl="node1" presStyleIdx="1" presStyleCnt="6">
        <dgm:presLayoutVars>
          <dgm:chMax val="0"/>
          <dgm:bulletEnabled val="1"/>
        </dgm:presLayoutVars>
      </dgm:prSet>
      <dgm:spPr/>
    </dgm:pt>
    <dgm:pt modelId="{409B9D81-8EDA-443F-BA51-06B78EE8A7E6}" type="pres">
      <dgm:prSet presAssocID="{1AC1EE90-638D-4208-BC33-AB1F0C615B3B}" presName="spacer" presStyleCnt="0"/>
      <dgm:spPr/>
    </dgm:pt>
    <dgm:pt modelId="{6F836725-A2D4-409D-AA30-1BB1D270B8F7}" type="pres">
      <dgm:prSet presAssocID="{1602DCA9-CE95-49DF-861F-E6504EA693FF}" presName="parentText" presStyleLbl="node1" presStyleIdx="2" presStyleCnt="6">
        <dgm:presLayoutVars>
          <dgm:chMax val="0"/>
          <dgm:bulletEnabled val="1"/>
        </dgm:presLayoutVars>
      </dgm:prSet>
      <dgm:spPr/>
    </dgm:pt>
    <dgm:pt modelId="{8A7832FA-1B62-4DED-946B-55395466A2B7}" type="pres">
      <dgm:prSet presAssocID="{786A0781-BF77-495E-8958-A1CC6A16581A}" presName="spacer" presStyleCnt="0"/>
      <dgm:spPr/>
    </dgm:pt>
    <dgm:pt modelId="{84DCE0AF-C603-40BE-982F-00A411CAFFF3}" type="pres">
      <dgm:prSet presAssocID="{A2917DA0-8C3C-487E-B05A-9CB91C7A5989}" presName="parentText" presStyleLbl="node1" presStyleIdx="3" presStyleCnt="6">
        <dgm:presLayoutVars>
          <dgm:chMax val="0"/>
          <dgm:bulletEnabled val="1"/>
        </dgm:presLayoutVars>
      </dgm:prSet>
      <dgm:spPr/>
    </dgm:pt>
    <dgm:pt modelId="{05666BFC-AA25-44AC-8F64-93103BDA8E8F}" type="pres">
      <dgm:prSet presAssocID="{4DE9CAB9-DDDB-4B7E-A1F4-87FC371A78D2}" presName="spacer" presStyleCnt="0"/>
      <dgm:spPr/>
    </dgm:pt>
    <dgm:pt modelId="{07870BE1-8F12-4FCD-8CFB-4D8B21BEE3D9}" type="pres">
      <dgm:prSet presAssocID="{18869A52-6287-468F-AD1A-593B730C5A3F}" presName="parentText" presStyleLbl="node1" presStyleIdx="4" presStyleCnt="6">
        <dgm:presLayoutVars>
          <dgm:chMax val="0"/>
          <dgm:bulletEnabled val="1"/>
        </dgm:presLayoutVars>
      </dgm:prSet>
      <dgm:spPr/>
    </dgm:pt>
    <dgm:pt modelId="{E2D85DF2-4E6F-40A1-86D2-0D36D6152DD5}" type="pres">
      <dgm:prSet presAssocID="{440BD0FA-BA04-4B04-8D3B-D7206A152EE1}" presName="spacer" presStyleCnt="0"/>
      <dgm:spPr/>
    </dgm:pt>
    <dgm:pt modelId="{D687535A-AA45-4D64-9D40-83468CD7BCC8}" type="pres">
      <dgm:prSet presAssocID="{1DC1AAE5-51B1-4D0C-AF97-DB015AE2D8D7}" presName="parentText" presStyleLbl="node1" presStyleIdx="5" presStyleCnt="6">
        <dgm:presLayoutVars>
          <dgm:chMax val="0"/>
          <dgm:bulletEnabled val="1"/>
        </dgm:presLayoutVars>
      </dgm:prSet>
      <dgm:spPr/>
    </dgm:pt>
  </dgm:ptLst>
  <dgm:cxnLst>
    <dgm:cxn modelId="{5FA48E1E-BD22-437F-92E4-23A0FC13AAC9}" type="presOf" srcId="{C60AFF98-3ECB-44D4-8AFA-DD044FD3FBCE}" destId="{213CB90F-0EEC-4998-AA8A-FA43A88638E0}" srcOrd="0" destOrd="0" presId="urn:microsoft.com/office/officeart/2005/8/layout/vList2"/>
    <dgm:cxn modelId="{1F2A6626-6935-448F-9B3A-63476FB679BC}" type="presOf" srcId="{1602DCA9-CE95-49DF-861F-E6504EA693FF}" destId="{6F836725-A2D4-409D-AA30-1BB1D270B8F7}" srcOrd="0" destOrd="0" presId="urn:microsoft.com/office/officeart/2005/8/layout/vList2"/>
    <dgm:cxn modelId="{7829C365-A71D-484F-A07C-8514F58A4370}" srcId="{15028D13-143B-438D-9835-00EBD8BED2A7}" destId="{B12FC173-F7FF-4F96-96EB-8870C88FB87E}" srcOrd="1" destOrd="0" parTransId="{A0C877CB-2C9C-4324-83E4-44834964AC37}" sibTransId="{1AC1EE90-638D-4208-BC33-AB1F0C615B3B}"/>
    <dgm:cxn modelId="{15602859-700F-40F8-9866-7D6516D71F45}" type="presOf" srcId="{1DC1AAE5-51B1-4D0C-AF97-DB015AE2D8D7}" destId="{D687535A-AA45-4D64-9D40-83468CD7BCC8}" srcOrd="0" destOrd="0" presId="urn:microsoft.com/office/officeart/2005/8/layout/vList2"/>
    <dgm:cxn modelId="{5F75F481-D290-47A1-8A55-9DD580BF78AB}" type="presOf" srcId="{15028D13-143B-438D-9835-00EBD8BED2A7}" destId="{36826683-117B-4CE0-B150-B5F877CBB34A}" srcOrd="0" destOrd="0" presId="urn:microsoft.com/office/officeart/2005/8/layout/vList2"/>
    <dgm:cxn modelId="{E850EE83-807A-4F60-9ABF-B4B47BDD2EC6}" srcId="{15028D13-143B-438D-9835-00EBD8BED2A7}" destId="{1602DCA9-CE95-49DF-861F-E6504EA693FF}" srcOrd="2" destOrd="0" parTransId="{AB0E807E-62FC-4B04-AA81-EFC6447A875E}" sibTransId="{786A0781-BF77-495E-8958-A1CC6A16581A}"/>
    <dgm:cxn modelId="{9A777D89-5F5C-4C01-88DB-E71A092C67FF}" srcId="{15028D13-143B-438D-9835-00EBD8BED2A7}" destId="{C60AFF98-3ECB-44D4-8AFA-DD044FD3FBCE}" srcOrd="0" destOrd="0" parTransId="{5B942E36-7868-4B20-A522-D2D60495E9C5}" sibTransId="{1C68493C-992D-4FF3-8476-55735A3CCD10}"/>
    <dgm:cxn modelId="{96228492-256A-4791-806A-2284E3A97BD2}" srcId="{15028D13-143B-438D-9835-00EBD8BED2A7}" destId="{A2917DA0-8C3C-487E-B05A-9CB91C7A5989}" srcOrd="3" destOrd="0" parTransId="{20869B34-9BC6-47F8-AE79-B4AE037FF375}" sibTransId="{4DE9CAB9-DDDB-4B7E-A1F4-87FC371A78D2}"/>
    <dgm:cxn modelId="{EEC62D9A-A3EF-4E2C-94CE-B3B54843C3A6}" type="presOf" srcId="{A2917DA0-8C3C-487E-B05A-9CB91C7A5989}" destId="{84DCE0AF-C603-40BE-982F-00A411CAFFF3}" srcOrd="0" destOrd="0" presId="urn:microsoft.com/office/officeart/2005/8/layout/vList2"/>
    <dgm:cxn modelId="{86369F9D-9AED-4EE1-9C03-615A53B0A3DD}" type="presOf" srcId="{B12FC173-F7FF-4F96-96EB-8870C88FB87E}" destId="{CDF12C3C-5D8A-4F13-8DE0-8C01A89E7B92}" srcOrd="0" destOrd="0" presId="urn:microsoft.com/office/officeart/2005/8/layout/vList2"/>
    <dgm:cxn modelId="{636BCCC6-591C-46F1-BB9C-CE4B61CE06E3}" srcId="{15028D13-143B-438D-9835-00EBD8BED2A7}" destId="{1DC1AAE5-51B1-4D0C-AF97-DB015AE2D8D7}" srcOrd="5" destOrd="0" parTransId="{ED6E9819-6155-44A0-BF19-DCAFA05A9522}" sibTransId="{33E1AD7A-F798-47F3-AE67-459436F19E0E}"/>
    <dgm:cxn modelId="{169454CC-7EF3-40BC-9831-F11A400A7C22}" type="presOf" srcId="{18869A52-6287-468F-AD1A-593B730C5A3F}" destId="{07870BE1-8F12-4FCD-8CFB-4D8B21BEE3D9}" srcOrd="0" destOrd="0" presId="urn:microsoft.com/office/officeart/2005/8/layout/vList2"/>
    <dgm:cxn modelId="{648220DE-F5D1-4B1F-9892-0B63C1167298}" srcId="{15028D13-143B-438D-9835-00EBD8BED2A7}" destId="{18869A52-6287-468F-AD1A-593B730C5A3F}" srcOrd="4" destOrd="0" parTransId="{496750DE-7CC7-4BB3-B1BD-EE67D3C5BE6A}" sibTransId="{440BD0FA-BA04-4B04-8D3B-D7206A152EE1}"/>
    <dgm:cxn modelId="{B52C4EA3-3B70-4EAA-8E35-0618C90DDCA4}" type="presParOf" srcId="{36826683-117B-4CE0-B150-B5F877CBB34A}" destId="{213CB90F-0EEC-4998-AA8A-FA43A88638E0}" srcOrd="0" destOrd="0" presId="urn:microsoft.com/office/officeart/2005/8/layout/vList2"/>
    <dgm:cxn modelId="{BC776D21-8445-41D9-9A33-24ED34382B7B}" type="presParOf" srcId="{36826683-117B-4CE0-B150-B5F877CBB34A}" destId="{39335C73-6987-43ED-9CA7-3BDE91A514BD}" srcOrd="1" destOrd="0" presId="urn:microsoft.com/office/officeart/2005/8/layout/vList2"/>
    <dgm:cxn modelId="{0D45B37C-08F9-4551-9D82-68324CEED74C}" type="presParOf" srcId="{36826683-117B-4CE0-B150-B5F877CBB34A}" destId="{CDF12C3C-5D8A-4F13-8DE0-8C01A89E7B92}" srcOrd="2" destOrd="0" presId="urn:microsoft.com/office/officeart/2005/8/layout/vList2"/>
    <dgm:cxn modelId="{836C9F82-DABD-4973-9C62-8D4342CBE664}" type="presParOf" srcId="{36826683-117B-4CE0-B150-B5F877CBB34A}" destId="{409B9D81-8EDA-443F-BA51-06B78EE8A7E6}" srcOrd="3" destOrd="0" presId="urn:microsoft.com/office/officeart/2005/8/layout/vList2"/>
    <dgm:cxn modelId="{62E2ECDD-9569-45A3-9C2C-B143362332FB}" type="presParOf" srcId="{36826683-117B-4CE0-B150-B5F877CBB34A}" destId="{6F836725-A2D4-409D-AA30-1BB1D270B8F7}" srcOrd="4" destOrd="0" presId="urn:microsoft.com/office/officeart/2005/8/layout/vList2"/>
    <dgm:cxn modelId="{FBD71583-12D6-4A64-A021-EBA1AC37E5F7}" type="presParOf" srcId="{36826683-117B-4CE0-B150-B5F877CBB34A}" destId="{8A7832FA-1B62-4DED-946B-55395466A2B7}" srcOrd="5" destOrd="0" presId="urn:microsoft.com/office/officeart/2005/8/layout/vList2"/>
    <dgm:cxn modelId="{045169F6-7D37-47E3-897F-210C671D2C7B}" type="presParOf" srcId="{36826683-117B-4CE0-B150-B5F877CBB34A}" destId="{84DCE0AF-C603-40BE-982F-00A411CAFFF3}" srcOrd="6" destOrd="0" presId="urn:microsoft.com/office/officeart/2005/8/layout/vList2"/>
    <dgm:cxn modelId="{1440F50B-3C7D-4CEB-BD2E-5F8C8F6A91B0}" type="presParOf" srcId="{36826683-117B-4CE0-B150-B5F877CBB34A}" destId="{05666BFC-AA25-44AC-8F64-93103BDA8E8F}" srcOrd="7" destOrd="0" presId="urn:microsoft.com/office/officeart/2005/8/layout/vList2"/>
    <dgm:cxn modelId="{B5045985-414B-4703-8A55-2F93EDAA572A}" type="presParOf" srcId="{36826683-117B-4CE0-B150-B5F877CBB34A}" destId="{07870BE1-8F12-4FCD-8CFB-4D8B21BEE3D9}" srcOrd="8" destOrd="0" presId="urn:microsoft.com/office/officeart/2005/8/layout/vList2"/>
    <dgm:cxn modelId="{9FCEA1D4-BC9E-4A3A-BA50-89A1DF05DF38}" type="presParOf" srcId="{36826683-117B-4CE0-B150-B5F877CBB34A}" destId="{E2D85DF2-4E6F-40A1-86D2-0D36D6152DD5}" srcOrd="9" destOrd="0" presId="urn:microsoft.com/office/officeart/2005/8/layout/vList2"/>
    <dgm:cxn modelId="{9F75AAEC-13CA-4F34-ADE1-D20E30D4028D}" type="presParOf" srcId="{36826683-117B-4CE0-B150-B5F877CBB34A}" destId="{D687535A-AA45-4D64-9D40-83468CD7BCC8}"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1DD70D-6B33-4024-AF2C-5267F93FD4CB}" type="doc">
      <dgm:prSet loTypeId="urn:microsoft.com/office/officeart/2005/8/layout/chevron1" loCatId="process" qsTypeId="urn:microsoft.com/office/officeart/2005/8/quickstyle/simple1" qsCatId="simple" csTypeId="urn:microsoft.com/office/officeart/2005/8/colors/accent1_2" csCatId="accent1" phldr="1"/>
      <dgm:spPr/>
    </dgm:pt>
    <dgm:pt modelId="{B1DD7ACE-AAFF-4029-BE50-FC3F212AF570}">
      <dgm:prSet phldrT="[Text]"/>
      <dgm:spPr/>
      <dgm:t>
        <a:bodyPr/>
        <a:lstStyle/>
        <a:p>
          <a:r>
            <a:rPr lang="en-ZA" dirty="0"/>
            <a:t>Data Gathering</a:t>
          </a:r>
        </a:p>
      </dgm:t>
    </dgm:pt>
    <dgm:pt modelId="{F59441EC-3A31-4ED8-B318-7CF685C59B79}" type="parTrans" cxnId="{3157BF6A-B381-40D1-9FF3-74EB06DF66D1}">
      <dgm:prSet/>
      <dgm:spPr/>
      <dgm:t>
        <a:bodyPr/>
        <a:lstStyle/>
        <a:p>
          <a:endParaRPr lang="en-ZA"/>
        </a:p>
      </dgm:t>
    </dgm:pt>
    <dgm:pt modelId="{A9441A20-DC74-401E-B9D8-EA0733BB7069}" type="sibTrans" cxnId="{3157BF6A-B381-40D1-9FF3-74EB06DF66D1}">
      <dgm:prSet/>
      <dgm:spPr/>
      <dgm:t>
        <a:bodyPr/>
        <a:lstStyle/>
        <a:p>
          <a:endParaRPr lang="en-ZA"/>
        </a:p>
      </dgm:t>
    </dgm:pt>
    <dgm:pt modelId="{A9CBCC47-7948-47DA-A866-3AE005473F89}">
      <dgm:prSet phldrT="[Text]"/>
      <dgm:spPr/>
      <dgm:t>
        <a:bodyPr/>
        <a:lstStyle/>
        <a:p>
          <a:r>
            <a:rPr lang="en-ZA" dirty="0"/>
            <a:t>Data cleaning and Structuring</a:t>
          </a:r>
        </a:p>
      </dgm:t>
    </dgm:pt>
    <dgm:pt modelId="{7638FD5C-5416-4548-8A5A-D8D03DF9FD4B}" type="parTrans" cxnId="{F2917A24-EF42-4DA5-B431-D357EC79E42F}">
      <dgm:prSet/>
      <dgm:spPr/>
      <dgm:t>
        <a:bodyPr/>
        <a:lstStyle/>
        <a:p>
          <a:endParaRPr lang="en-ZA"/>
        </a:p>
      </dgm:t>
    </dgm:pt>
    <dgm:pt modelId="{66E8AC71-B2A3-483E-A0F6-98FF9D7166E2}" type="sibTrans" cxnId="{F2917A24-EF42-4DA5-B431-D357EC79E42F}">
      <dgm:prSet/>
      <dgm:spPr/>
      <dgm:t>
        <a:bodyPr/>
        <a:lstStyle/>
        <a:p>
          <a:endParaRPr lang="en-ZA"/>
        </a:p>
      </dgm:t>
    </dgm:pt>
    <dgm:pt modelId="{58E9DA4D-990D-4B74-82A0-F445F7BEC00A}">
      <dgm:prSet phldrT="[Text]"/>
      <dgm:spPr/>
      <dgm:t>
        <a:bodyPr/>
        <a:lstStyle/>
        <a:p>
          <a:r>
            <a:rPr lang="en-ZA" dirty="0"/>
            <a:t>Predictive Analysis</a:t>
          </a:r>
        </a:p>
      </dgm:t>
    </dgm:pt>
    <dgm:pt modelId="{823E701C-934E-435B-AFCE-619CE2555C81}" type="parTrans" cxnId="{3E76AE3E-030B-4A36-90E7-B9C40BAA2A39}">
      <dgm:prSet/>
      <dgm:spPr/>
      <dgm:t>
        <a:bodyPr/>
        <a:lstStyle/>
        <a:p>
          <a:endParaRPr lang="en-ZA"/>
        </a:p>
      </dgm:t>
    </dgm:pt>
    <dgm:pt modelId="{D7512A13-6399-4830-AFD4-9EB8A7F30D98}" type="sibTrans" cxnId="{3E76AE3E-030B-4A36-90E7-B9C40BAA2A39}">
      <dgm:prSet/>
      <dgm:spPr/>
      <dgm:t>
        <a:bodyPr/>
        <a:lstStyle/>
        <a:p>
          <a:endParaRPr lang="en-ZA"/>
        </a:p>
      </dgm:t>
    </dgm:pt>
    <dgm:pt modelId="{77E920A6-7CBF-401B-837B-0E76C77E51E3}" type="pres">
      <dgm:prSet presAssocID="{681DD70D-6B33-4024-AF2C-5267F93FD4CB}" presName="Name0" presStyleCnt="0">
        <dgm:presLayoutVars>
          <dgm:dir/>
          <dgm:animLvl val="lvl"/>
          <dgm:resizeHandles val="exact"/>
        </dgm:presLayoutVars>
      </dgm:prSet>
      <dgm:spPr/>
    </dgm:pt>
    <dgm:pt modelId="{2A4B2254-D02B-4559-8794-674C6E57A074}" type="pres">
      <dgm:prSet presAssocID="{B1DD7ACE-AAFF-4029-BE50-FC3F212AF570}" presName="parTxOnly" presStyleLbl="node1" presStyleIdx="0" presStyleCnt="3" custScaleY="52284" custLinFactNeighborX="-16638">
        <dgm:presLayoutVars>
          <dgm:chMax val="0"/>
          <dgm:chPref val="0"/>
          <dgm:bulletEnabled val="1"/>
        </dgm:presLayoutVars>
      </dgm:prSet>
      <dgm:spPr/>
    </dgm:pt>
    <dgm:pt modelId="{921A5CBF-CF54-40C6-BC02-6FF2B1977514}" type="pres">
      <dgm:prSet presAssocID="{A9441A20-DC74-401E-B9D8-EA0733BB7069}" presName="parTxOnlySpace" presStyleCnt="0"/>
      <dgm:spPr/>
    </dgm:pt>
    <dgm:pt modelId="{A43A7CAE-E6BE-4063-A845-3A4B4A6145FE}" type="pres">
      <dgm:prSet presAssocID="{A9CBCC47-7948-47DA-A866-3AE005473F89}" presName="parTxOnly" presStyleLbl="node1" presStyleIdx="1" presStyleCnt="3" custScaleY="35584">
        <dgm:presLayoutVars>
          <dgm:chMax val="0"/>
          <dgm:chPref val="0"/>
          <dgm:bulletEnabled val="1"/>
        </dgm:presLayoutVars>
      </dgm:prSet>
      <dgm:spPr/>
    </dgm:pt>
    <dgm:pt modelId="{FC0B7207-780B-49B7-807A-329FC0AA4EC0}" type="pres">
      <dgm:prSet presAssocID="{66E8AC71-B2A3-483E-A0F6-98FF9D7166E2}" presName="parTxOnlySpace" presStyleCnt="0"/>
      <dgm:spPr/>
    </dgm:pt>
    <dgm:pt modelId="{AAB72983-B0BE-4F99-A29D-50B374778E75}" type="pres">
      <dgm:prSet presAssocID="{58E9DA4D-990D-4B74-82A0-F445F7BEC00A}" presName="parTxOnly" presStyleLbl="node1" presStyleIdx="2" presStyleCnt="3" custScaleY="34601">
        <dgm:presLayoutVars>
          <dgm:chMax val="0"/>
          <dgm:chPref val="0"/>
          <dgm:bulletEnabled val="1"/>
        </dgm:presLayoutVars>
      </dgm:prSet>
      <dgm:spPr/>
    </dgm:pt>
  </dgm:ptLst>
  <dgm:cxnLst>
    <dgm:cxn modelId="{F2917A24-EF42-4DA5-B431-D357EC79E42F}" srcId="{681DD70D-6B33-4024-AF2C-5267F93FD4CB}" destId="{A9CBCC47-7948-47DA-A866-3AE005473F89}" srcOrd="1" destOrd="0" parTransId="{7638FD5C-5416-4548-8A5A-D8D03DF9FD4B}" sibTransId="{66E8AC71-B2A3-483E-A0F6-98FF9D7166E2}"/>
    <dgm:cxn modelId="{35BC8C29-F30F-446E-B28B-2FD2F05EAAF1}" type="presOf" srcId="{A9CBCC47-7948-47DA-A866-3AE005473F89}" destId="{A43A7CAE-E6BE-4063-A845-3A4B4A6145FE}" srcOrd="0" destOrd="0" presId="urn:microsoft.com/office/officeart/2005/8/layout/chevron1"/>
    <dgm:cxn modelId="{3E76AE3E-030B-4A36-90E7-B9C40BAA2A39}" srcId="{681DD70D-6B33-4024-AF2C-5267F93FD4CB}" destId="{58E9DA4D-990D-4B74-82A0-F445F7BEC00A}" srcOrd="2" destOrd="0" parTransId="{823E701C-934E-435B-AFCE-619CE2555C81}" sibTransId="{D7512A13-6399-4830-AFD4-9EB8A7F30D98}"/>
    <dgm:cxn modelId="{95FF5245-5704-465D-AF50-FFE0CC9F33C7}" type="presOf" srcId="{B1DD7ACE-AAFF-4029-BE50-FC3F212AF570}" destId="{2A4B2254-D02B-4559-8794-674C6E57A074}" srcOrd="0" destOrd="0" presId="urn:microsoft.com/office/officeart/2005/8/layout/chevron1"/>
    <dgm:cxn modelId="{8609DE69-1B10-48CE-8635-7E3E79D3C105}" type="presOf" srcId="{681DD70D-6B33-4024-AF2C-5267F93FD4CB}" destId="{77E920A6-7CBF-401B-837B-0E76C77E51E3}" srcOrd="0" destOrd="0" presId="urn:microsoft.com/office/officeart/2005/8/layout/chevron1"/>
    <dgm:cxn modelId="{3157BF6A-B381-40D1-9FF3-74EB06DF66D1}" srcId="{681DD70D-6B33-4024-AF2C-5267F93FD4CB}" destId="{B1DD7ACE-AAFF-4029-BE50-FC3F212AF570}" srcOrd="0" destOrd="0" parTransId="{F59441EC-3A31-4ED8-B318-7CF685C59B79}" sibTransId="{A9441A20-DC74-401E-B9D8-EA0733BB7069}"/>
    <dgm:cxn modelId="{DDC212FE-2663-497A-B64D-1947B60AB882}" type="presOf" srcId="{58E9DA4D-990D-4B74-82A0-F445F7BEC00A}" destId="{AAB72983-B0BE-4F99-A29D-50B374778E75}" srcOrd="0" destOrd="0" presId="urn:microsoft.com/office/officeart/2005/8/layout/chevron1"/>
    <dgm:cxn modelId="{57AEF63F-9DA0-42AB-8073-E5B7D537EAA9}" type="presParOf" srcId="{77E920A6-7CBF-401B-837B-0E76C77E51E3}" destId="{2A4B2254-D02B-4559-8794-674C6E57A074}" srcOrd="0" destOrd="0" presId="urn:microsoft.com/office/officeart/2005/8/layout/chevron1"/>
    <dgm:cxn modelId="{2D34B40B-7FD5-476C-8D95-48221846FADA}" type="presParOf" srcId="{77E920A6-7CBF-401B-837B-0E76C77E51E3}" destId="{921A5CBF-CF54-40C6-BC02-6FF2B1977514}" srcOrd="1" destOrd="0" presId="urn:microsoft.com/office/officeart/2005/8/layout/chevron1"/>
    <dgm:cxn modelId="{DEFD1A3E-8354-4ACB-BA43-08BC91E99676}" type="presParOf" srcId="{77E920A6-7CBF-401B-837B-0E76C77E51E3}" destId="{A43A7CAE-E6BE-4063-A845-3A4B4A6145FE}" srcOrd="2" destOrd="0" presId="urn:microsoft.com/office/officeart/2005/8/layout/chevron1"/>
    <dgm:cxn modelId="{285F8C59-7953-4E8E-BF1E-FC2A49E9D1F9}" type="presParOf" srcId="{77E920A6-7CBF-401B-837B-0E76C77E51E3}" destId="{FC0B7207-780B-49B7-807A-329FC0AA4EC0}" srcOrd="3" destOrd="0" presId="urn:microsoft.com/office/officeart/2005/8/layout/chevron1"/>
    <dgm:cxn modelId="{2052AC0A-AD70-46F8-9E37-A35DC892C927}" type="presParOf" srcId="{77E920A6-7CBF-401B-837B-0E76C77E51E3}" destId="{AAB72983-B0BE-4F99-A29D-50B374778E75}"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3CB90F-0EEC-4998-AA8A-FA43A88638E0}">
      <dsp:nvSpPr>
        <dsp:cNvPr id="0" name=""/>
        <dsp:cNvSpPr/>
      </dsp:nvSpPr>
      <dsp:spPr>
        <a:xfrm>
          <a:off x="0" y="77570"/>
          <a:ext cx="6900512" cy="818999"/>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Executive Summary</a:t>
          </a:r>
        </a:p>
      </dsp:txBody>
      <dsp:txXfrm>
        <a:off x="39980" y="117550"/>
        <a:ext cx="6820552" cy="739039"/>
      </dsp:txXfrm>
    </dsp:sp>
    <dsp:sp modelId="{CDF12C3C-5D8A-4F13-8DE0-8C01A89E7B92}">
      <dsp:nvSpPr>
        <dsp:cNvPr id="0" name=""/>
        <dsp:cNvSpPr/>
      </dsp:nvSpPr>
      <dsp:spPr>
        <a:xfrm>
          <a:off x="0" y="978870"/>
          <a:ext cx="6900512" cy="818999"/>
        </a:xfrm>
        <a:prstGeom prst="roundRect">
          <a:avLst/>
        </a:prstGeom>
        <a:solidFill>
          <a:schemeClr val="accent2">
            <a:hueOff val="-592857"/>
            <a:satOff val="2840"/>
            <a:lumOff val="262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Introduction</a:t>
          </a:r>
        </a:p>
      </dsp:txBody>
      <dsp:txXfrm>
        <a:off x="39980" y="1018850"/>
        <a:ext cx="6820552" cy="739039"/>
      </dsp:txXfrm>
    </dsp:sp>
    <dsp:sp modelId="{6F836725-A2D4-409D-AA30-1BB1D270B8F7}">
      <dsp:nvSpPr>
        <dsp:cNvPr id="0" name=""/>
        <dsp:cNvSpPr/>
      </dsp:nvSpPr>
      <dsp:spPr>
        <a:xfrm>
          <a:off x="0" y="1898670"/>
          <a:ext cx="6900512" cy="818999"/>
        </a:xfrm>
        <a:prstGeom prst="roundRect">
          <a:avLst/>
        </a:prstGeom>
        <a:solidFill>
          <a:schemeClr val="accent2">
            <a:hueOff val="-1185714"/>
            <a:satOff val="5680"/>
            <a:lumOff val="525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Methodology</a:t>
          </a:r>
        </a:p>
      </dsp:txBody>
      <dsp:txXfrm>
        <a:off x="39980" y="1938650"/>
        <a:ext cx="6820552" cy="739039"/>
      </dsp:txXfrm>
    </dsp:sp>
    <dsp:sp modelId="{84DCE0AF-C603-40BE-982F-00A411CAFFF3}">
      <dsp:nvSpPr>
        <dsp:cNvPr id="0" name=""/>
        <dsp:cNvSpPr/>
      </dsp:nvSpPr>
      <dsp:spPr>
        <a:xfrm>
          <a:off x="0" y="2818470"/>
          <a:ext cx="6900512" cy="818999"/>
        </a:xfrm>
        <a:prstGeom prst="roundRect">
          <a:avLst/>
        </a:prstGeom>
        <a:solidFill>
          <a:schemeClr val="accent2">
            <a:hueOff val="-1778572"/>
            <a:satOff val="8520"/>
            <a:lumOff val="788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Results</a:t>
          </a:r>
        </a:p>
      </dsp:txBody>
      <dsp:txXfrm>
        <a:off x="39980" y="2858450"/>
        <a:ext cx="6820552" cy="739039"/>
      </dsp:txXfrm>
    </dsp:sp>
    <dsp:sp modelId="{07870BE1-8F12-4FCD-8CFB-4D8B21BEE3D9}">
      <dsp:nvSpPr>
        <dsp:cNvPr id="0" name=""/>
        <dsp:cNvSpPr/>
      </dsp:nvSpPr>
      <dsp:spPr>
        <a:xfrm>
          <a:off x="0" y="3738270"/>
          <a:ext cx="6900512" cy="818999"/>
        </a:xfrm>
        <a:prstGeom prst="roundRect">
          <a:avLst/>
        </a:prstGeom>
        <a:solidFill>
          <a:schemeClr val="accent2">
            <a:hueOff val="-2371429"/>
            <a:satOff val="11360"/>
            <a:lumOff val="1051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Conclusion</a:t>
          </a:r>
        </a:p>
      </dsp:txBody>
      <dsp:txXfrm>
        <a:off x="39980" y="3778250"/>
        <a:ext cx="6820552" cy="739039"/>
      </dsp:txXfrm>
    </dsp:sp>
    <dsp:sp modelId="{D687535A-AA45-4D64-9D40-83468CD7BCC8}">
      <dsp:nvSpPr>
        <dsp:cNvPr id="0" name=""/>
        <dsp:cNvSpPr/>
      </dsp:nvSpPr>
      <dsp:spPr>
        <a:xfrm>
          <a:off x="0" y="4658070"/>
          <a:ext cx="6900512" cy="818999"/>
        </a:xfrm>
        <a:prstGeom prst="roundRect">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Appendix</a:t>
          </a:r>
        </a:p>
      </dsp:txBody>
      <dsp:txXfrm>
        <a:off x="39980" y="4698050"/>
        <a:ext cx="6820552" cy="7390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B2254-D02B-4559-8794-674C6E57A074}">
      <dsp:nvSpPr>
        <dsp:cNvPr id="0" name=""/>
        <dsp:cNvSpPr/>
      </dsp:nvSpPr>
      <dsp:spPr>
        <a:xfrm>
          <a:off x="0" y="179070"/>
          <a:ext cx="2422479" cy="392427"/>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ZA" sz="1100" kern="1200" dirty="0"/>
            <a:t>Data Gathering</a:t>
          </a:r>
        </a:p>
      </dsp:txBody>
      <dsp:txXfrm>
        <a:off x="196214" y="179070"/>
        <a:ext cx="2030052" cy="392427"/>
      </dsp:txXfrm>
    </dsp:sp>
    <dsp:sp modelId="{A43A7CAE-E6BE-4063-A845-3A4B4A6145FE}">
      <dsp:nvSpPr>
        <dsp:cNvPr id="0" name=""/>
        <dsp:cNvSpPr/>
      </dsp:nvSpPr>
      <dsp:spPr>
        <a:xfrm>
          <a:off x="2182219" y="202881"/>
          <a:ext cx="2422479" cy="344805"/>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ZA" sz="1100" kern="1200" dirty="0"/>
            <a:t>Data cleaning and Structuring</a:t>
          </a:r>
        </a:p>
      </dsp:txBody>
      <dsp:txXfrm>
        <a:off x="2354622" y="202881"/>
        <a:ext cx="2077674" cy="344805"/>
      </dsp:txXfrm>
    </dsp:sp>
    <dsp:sp modelId="{AAB72983-B0BE-4F99-A29D-50B374778E75}">
      <dsp:nvSpPr>
        <dsp:cNvPr id="0" name=""/>
        <dsp:cNvSpPr/>
      </dsp:nvSpPr>
      <dsp:spPr>
        <a:xfrm>
          <a:off x="4362450" y="207644"/>
          <a:ext cx="2422479" cy="335280"/>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ZA" sz="1100" kern="1200" dirty="0"/>
            <a:t>Predictive Analysis</a:t>
          </a:r>
        </a:p>
      </dsp:txBody>
      <dsp:txXfrm>
        <a:off x="4530090" y="207644"/>
        <a:ext cx="2087199" cy="3352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5/16/2022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66449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417038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27284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656688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339980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1051100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13859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41748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127013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743974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5/16/2022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30605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5/16/2022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44585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5/16/2022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051444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5/16/2022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655289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5/16/2022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266985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5/16/2022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802168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2345051-2045-45DA-935E-2E3CA1A69ADC}" type="datetimeFigureOut">
              <a:rPr lang="en-US" smtClean="0"/>
              <a:t>5/16/2022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008719365"/>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vciba.springeropen.com/articles/10.1186/s42492-021-00075-z#:~:text=This%20machine%2Dlearning%2Dbased%20crime,to%20analyze%20the%20crime%20dataset." TargetMode="External"/><Relationship Id="rId2" Type="http://schemas.openxmlformats.org/officeDocument/2006/relationships/hyperlink" Target="https://www.crimestatssa.com/#!/statistics/" TargetMode="External"/><Relationship Id="rId1" Type="http://schemas.openxmlformats.org/officeDocument/2006/relationships/slideLayout" Target="../slideLayouts/slideLayout2.xml"/><Relationship Id="rId6" Type="http://schemas.openxmlformats.org/officeDocument/2006/relationships/hyperlink" Target="https://mg.co.za/news/2022-02-18-latest-crime-statistics-murder-kidnapping-and-commercial-crimes-increase/#:~:text=South%20Africa%27s%20murder%20rate%20increased,parliament%27s%20police%20committee%20on%20Friday." TargetMode="External"/><Relationship Id="rId5" Type="http://schemas.openxmlformats.org/officeDocument/2006/relationships/hyperlink" Target="https://link.springer.com/article/10.1057/palgrave.cpcs.8140095?noAccess=true" TargetMode="External"/><Relationship Id="rId4" Type="http://schemas.openxmlformats.org/officeDocument/2006/relationships/hyperlink" Target="https://www.tandfonline.com/doi/abs/10.1080/10246029.2012.737815?journalCode=rasr20#:~:text=number%20of%20visits%20by%20large,on%20visits%20to%20South%20Afric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8E1C2-68D0-4FC3-B25E-113EADAAF4D7}"/>
              </a:ext>
            </a:extLst>
          </p:cNvPr>
          <p:cNvSpPr>
            <a:spLocks noGrp="1"/>
          </p:cNvSpPr>
          <p:nvPr>
            <p:ph type="ctrTitle"/>
          </p:nvPr>
        </p:nvSpPr>
        <p:spPr>
          <a:xfrm>
            <a:off x="628650" y="999460"/>
            <a:ext cx="8352692" cy="4078098"/>
          </a:xfrm>
        </p:spPr>
        <p:txBody>
          <a:bodyPr anchor="ctr">
            <a:normAutofit/>
          </a:bodyPr>
          <a:lstStyle/>
          <a:p>
            <a:r>
              <a:rPr lang="en-ZA" dirty="0"/>
              <a:t>Crime Prediction and Analysis in South Africa</a:t>
            </a:r>
          </a:p>
        </p:txBody>
      </p:sp>
      <p:sp>
        <p:nvSpPr>
          <p:cNvPr id="3" name="Subtitle 2">
            <a:extLst>
              <a:ext uri="{FF2B5EF4-FFF2-40B4-BE49-F238E27FC236}">
                <a16:creationId xmlns:a16="http://schemas.microsoft.com/office/drawing/2014/main" id="{6B8A7F9C-CF05-4AFC-AB45-62FB2828BE63}"/>
              </a:ext>
            </a:extLst>
          </p:cNvPr>
          <p:cNvSpPr>
            <a:spLocks noGrp="1"/>
          </p:cNvSpPr>
          <p:nvPr>
            <p:ph type="subTitle" idx="1"/>
          </p:nvPr>
        </p:nvSpPr>
        <p:spPr>
          <a:xfrm>
            <a:off x="7871971" y="3653204"/>
            <a:ext cx="3123620" cy="1826108"/>
          </a:xfrm>
        </p:spPr>
        <p:txBody>
          <a:bodyPr anchor="ctr">
            <a:normAutofit/>
          </a:bodyPr>
          <a:lstStyle/>
          <a:p>
            <a:pPr algn="l"/>
            <a:r>
              <a:rPr lang="en-ZA" dirty="0"/>
              <a:t>Thendo Manthada</a:t>
            </a:r>
          </a:p>
        </p:txBody>
      </p:sp>
    </p:spTree>
    <p:extLst>
      <p:ext uri="{BB962C8B-B14F-4D97-AF65-F5344CB8AC3E}">
        <p14:creationId xmlns:p14="http://schemas.microsoft.com/office/powerpoint/2010/main" val="2538531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60E80-E764-479A-913C-B538C58FD0C0}"/>
              </a:ext>
            </a:extLst>
          </p:cNvPr>
          <p:cNvSpPr>
            <a:spLocks noGrp="1"/>
          </p:cNvSpPr>
          <p:nvPr>
            <p:ph type="title"/>
          </p:nvPr>
        </p:nvSpPr>
        <p:spPr>
          <a:xfrm>
            <a:off x="677333" y="351693"/>
            <a:ext cx="11605521" cy="1169376"/>
          </a:xfrm>
        </p:spPr>
        <p:txBody>
          <a:bodyPr>
            <a:normAutofit/>
          </a:bodyPr>
          <a:lstStyle/>
          <a:p>
            <a:r>
              <a:rPr lang="en-US" sz="3600" dirty="0">
                <a:solidFill>
                  <a:schemeClr val="accent3">
                    <a:lumMod val="25000"/>
                  </a:schemeClr>
                </a:solidFill>
                <a:latin typeface="Abadi"/>
              </a:rPr>
              <a:t>Exploratory data analysis (EDA) using SQL</a:t>
            </a:r>
            <a:endParaRPr lang="en-ZA" dirty="0"/>
          </a:p>
        </p:txBody>
      </p:sp>
      <p:sp>
        <p:nvSpPr>
          <p:cNvPr id="3" name="Content Placeholder 2">
            <a:extLst>
              <a:ext uri="{FF2B5EF4-FFF2-40B4-BE49-F238E27FC236}">
                <a16:creationId xmlns:a16="http://schemas.microsoft.com/office/drawing/2014/main" id="{44F6DCDC-7702-4C4E-92DF-5974684E8518}"/>
              </a:ext>
            </a:extLst>
          </p:cNvPr>
          <p:cNvSpPr>
            <a:spLocks noGrp="1"/>
          </p:cNvSpPr>
          <p:nvPr>
            <p:ph idx="1"/>
          </p:nvPr>
        </p:nvSpPr>
        <p:spPr>
          <a:xfrm>
            <a:off x="677333" y="1475295"/>
            <a:ext cx="8642512" cy="4670528"/>
          </a:xfrm>
        </p:spPr>
        <p:txBody>
          <a:bodyPr>
            <a:normAutofit/>
          </a:bodyPr>
          <a:lstStyle/>
          <a:p>
            <a:pPr marL="0" indent="0">
              <a:buNone/>
            </a:pPr>
            <a:r>
              <a:rPr lang="en-ZA" b="1" dirty="0"/>
              <a:t>Summary of SQL Analysis performed</a:t>
            </a:r>
          </a:p>
          <a:p>
            <a:r>
              <a:rPr lang="en-ZA" dirty="0"/>
              <a:t>Total number of crimes per province across the country</a:t>
            </a:r>
          </a:p>
          <a:p>
            <a:r>
              <a:rPr lang="en-ZA" sz="1800" dirty="0"/>
              <a:t>Total number of crimes reported in different police stations across years</a:t>
            </a:r>
          </a:p>
          <a:p>
            <a:r>
              <a:rPr lang="en-ZA" dirty="0"/>
              <a:t>Total number of crimes per categories across various years</a:t>
            </a:r>
            <a:endParaRPr lang="en-ZA" sz="1800" dirty="0"/>
          </a:p>
          <a:p>
            <a:r>
              <a:rPr lang="en-ZA" dirty="0"/>
              <a:t>Provinces (Areas)with the highest crimes</a:t>
            </a:r>
          </a:p>
          <a:p>
            <a:endParaRPr lang="en-ZA" b="1" dirty="0"/>
          </a:p>
          <a:p>
            <a:endParaRPr lang="en-ZA" b="1" dirty="0"/>
          </a:p>
        </p:txBody>
      </p:sp>
    </p:spTree>
    <p:extLst>
      <p:ext uri="{BB962C8B-B14F-4D97-AF65-F5344CB8AC3E}">
        <p14:creationId xmlns:p14="http://schemas.microsoft.com/office/powerpoint/2010/main" val="3287418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60E80-E764-479A-913C-B538C58FD0C0}"/>
              </a:ext>
            </a:extLst>
          </p:cNvPr>
          <p:cNvSpPr>
            <a:spLocks noGrp="1"/>
          </p:cNvSpPr>
          <p:nvPr>
            <p:ph type="title"/>
          </p:nvPr>
        </p:nvSpPr>
        <p:spPr>
          <a:xfrm>
            <a:off x="677333" y="351693"/>
            <a:ext cx="11605521" cy="1169376"/>
          </a:xfrm>
        </p:spPr>
        <p:txBody>
          <a:bodyPr>
            <a:normAutofit/>
          </a:bodyPr>
          <a:lstStyle/>
          <a:p>
            <a:r>
              <a:rPr lang="en-US" sz="3600" dirty="0">
                <a:solidFill>
                  <a:schemeClr val="accent3">
                    <a:lumMod val="25000"/>
                  </a:schemeClr>
                </a:solidFill>
                <a:latin typeface="Abadi"/>
              </a:rPr>
              <a:t>Exploratory data analysis (EDA) using SQL</a:t>
            </a:r>
            <a:endParaRPr lang="en-ZA" dirty="0"/>
          </a:p>
        </p:txBody>
      </p:sp>
      <p:sp>
        <p:nvSpPr>
          <p:cNvPr id="3" name="Content Placeholder 2">
            <a:extLst>
              <a:ext uri="{FF2B5EF4-FFF2-40B4-BE49-F238E27FC236}">
                <a16:creationId xmlns:a16="http://schemas.microsoft.com/office/drawing/2014/main" id="{44F6DCDC-7702-4C4E-92DF-5974684E8518}"/>
              </a:ext>
            </a:extLst>
          </p:cNvPr>
          <p:cNvSpPr>
            <a:spLocks noGrp="1"/>
          </p:cNvSpPr>
          <p:nvPr>
            <p:ph idx="1"/>
          </p:nvPr>
        </p:nvSpPr>
        <p:spPr>
          <a:xfrm>
            <a:off x="677333" y="1475295"/>
            <a:ext cx="8642512" cy="4670528"/>
          </a:xfrm>
        </p:spPr>
        <p:txBody>
          <a:bodyPr>
            <a:normAutofit/>
          </a:bodyPr>
          <a:lstStyle/>
          <a:p>
            <a:r>
              <a:rPr lang="en-ZA" dirty="0"/>
              <a:t>The </a:t>
            </a:r>
            <a:r>
              <a:rPr lang="en-ZA" dirty="0" err="1"/>
              <a:t>Sql</a:t>
            </a:r>
            <a:r>
              <a:rPr lang="en-ZA" dirty="0"/>
              <a:t> table below show the total number of crimes per province across the country</a:t>
            </a:r>
          </a:p>
        </p:txBody>
      </p:sp>
      <p:pic>
        <p:nvPicPr>
          <p:cNvPr id="5" name="Picture 4">
            <a:extLst>
              <a:ext uri="{FF2B5EF4-FFF2-40B4-BE49-F238E27FC236}">
                <a16:creationId xmlns:a16="http://schemas.microsoft.com/office/drawing/2014/main" id="{9546BB20-D5D6-49AF-BD90-8BFCECF63920}"/>
              </a:ext>
            </a:extLst>
          </p:cNvPr>
          <p:cNvPicPr>
            <a:picLocks noChangeAspect="1"/>
          </p:cNvPicPr>
          <p:nvPr/>
        </p:nvPicPr>
        <p:blipFill>
          <a:blip r:embed="rId2"/>
          <a:stretch>
            <a:fillRect/>
          </a:stretch>
        </p:blipFill>
        <p:spPr>
          <a:xfrm>
            <a:off x="827156" y="2162908"/>
            <a:ext cx="7982173" cy="3506711"/>
          </a:xfrm>
          <a:prstGeom prst="rect">
            <a:avLst/>
          </a:prstGeom>
        </p:spPr>
      </p:pic>
    </p:spTree>
    <p:extLst>
      <p:ext uri="{BB962C8B-B14F-4D97-AF65-F5344CB8AC3E}">
        <p14:creationId xmlns:p14="http://schemas.microsoft.com/office/powerpoint/2010/main" val="2563914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60E80-E764-479A-913C-B538C58FD0C0}"/>
              </a:ext>
            </a:extLst>
          </p:cNvPr>
          <p:cNvSpPr>
            <a:spLocks noGrp="1"/>
          </p:cNvSpPr>
          <p:nvPr>
            <p:ph type="title"/>
          </p:nvPr>
        </p:nvSpPr>
        <p:spPr>
          <a:xfrm>
            <a:off x="677333" y="351693"/>
            <a:ext cx="11605521" cy="1169376"/>
          </a:xfrm>
        </p:spPr>
        <p:txBody>
          <a:bodyPr>
            <a:normAutofit/>
          </a:bodyPr>
          <a:lstStyle/>
          <a:p>
            <a:r>
              <a:rPr lang="en-US" sz="3600" dirty="0">
                <a:solidFill>
                  <a:schemeClr val="accent3">
                    <a:lumMod val="25000"/>
                  </a:schemeClr>
                </a:solidFill>
                <a:latin typeface="Abadi"/>
              </a:rPr>
              <a:t>Exploratory data analysis (EDA) using SQL</a:t>
            </a:r>
            <a:endParaRPr lang="en-ZA" dirty="0"/>
          </a:p>
        </p:txBody>
      </p:sp>
      <p:sp>
        <p:nvSpPr>
          <p:cNvPr id="3" name="Content Placeholder 2">
            <a:extLst>
              <a:ext uri="{FF2B5EF4-FFF2-40B4-BE49-F238E27FC236}">
                <a16:creationId xmlns:a16="http://schemas.microsoft.com/office/drawing/2014/main" id="{44F6DCDC-7702-4C4E-92DF-5974684E8518}"/>
              </a:ext>
            </a:extLst>
          </p:cNvPr>
          <p:cNvSpPr>
            <a:spLocks noGrp="1"/>
          </p:cNvSpPr>
          <p:nvPr>
            <p:ph idx="1"/>
          </p:nvPr>
        </p:nvSpPr>
        <p:spPr>
          <a:xfrm>
            <a:off x="677333" y="1475295"/>
            <a:ext cx="8642512" cy="4670528"/>
          </a:xfrm>
        </p:spPr>
        <p:txBody>
          <a:bodyPr>
            <a:normAutofit/>
          </a:bodyPr>
          <a:lstStyle/>
          <a:p>
            <a:r>
              <a:rPr lang="en-ZA" sz="1400" dirty="0"/>
              <a:t>The </a:t>
            </a:r>
            <a:r>
              <a:rPr lang="en-ZA" sz="1400" dirty="0" err="1"/>
              <a:t>Sql</a:t>
            </a:r>
            <a:r>
              <a:rPr lang="en-ZA" sz="1400" dirty="0"/>
              <a:t> table below show the total number of crimes reported in different police stations across many years</a:t>
            </a:r>
          </a:p>
          <a:p>
            <a:endParaRPr lang="en-ZA" sz="1400" dirty="0"/>
          </a:p>
        </p:txBody>
      </p:sp>
      <p:pic>
        <p:nvPicPr>
          <p:cNvPr id="6" name="Picture 5">
            <a:extLst>
              <a:ext uri="{FF2B5EF4-FFF2-40B4-BE49-F238E27FC236}">
                <a16:creationId xmlns:a16="http://schemas.microsoft.com/office/drawing/2014/main" id="{25C304F7-2041-49B3-9214-CB32E8E4D6E5}"/>
              </a:ext>
            </a:extLst>
          </p:cNvPr>
          <p:cNvPicPr>
            <a:picLocks noChangeAspect="1"/>
          </p:cNvPicPr>
          <p:nvPr/>
        </p:nvPicPr>
        <p:blipFill>
          <a:blip r:embed="rId2"/>
          <a:stretch>
            <a:fillRect/>
          </a:stretch>
        </p:blipFill>
        <p:spPr>
          <a:xfrm>
            <a:off x="677332" y="2018187"/>
            <a:ext cx="9362213" cy="4488120"/>
          </a:xfrm>
          <a:prstGeom prst="rect">
            <a:avLst/>
          </a:prstGeom>
        </p:spPr>
      </p:pic>
    </p:spTree>
    <p:extLst>
      <p:ext uri="{BB962C8B-B14F-4D97-AF65-F5344CB8AC3E}">
        <p14:creationId xmlns:p14="http://schemas.microsoft.com/office/powerpoint/2010/main" val="107583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60E80-E764-479A-913C-B538C58FD0C0}"/>
              </a:ext>
            </a:extLst>
          </p:cNvPr>
          <p:cNvSpPr>
            <a:spLocks noGrp="1"/>
          </p:cNvSpPr>
          <p:nvPr>
            <p:ph type="title"/>
          </p:nvPr>
        </p:nvSpPr>
        <p:spPr>
          <a:xfrm>
            <a:off x="677333" y="351693"/>
            <a:ext cx="11605521" cy="796070"/>
          </a:xfrm>
        </p:spPr>
        <p:txBody>
          <a:bodyPr>
            <a:normAutofit/>
          </a:bodyPr>
          <a:lstStyle/>
          <a:p>
            <a:r>
              <a:rPr lang="en-US" sz="3600" dirty="0">
                <a:solidFill>
                  <a:schemeClr val="accent3">
                    <a:lumMod val="25000"/>
                  </a:schemeClr>
                </a:solidFill>
                <a:latin typeface="Abadi"/>
              </a:rPr>
              <a:t>Exploratory data analysis (EDA) using SQL</a:t>
            </a:r>
            <a:endParaRPr lang="en-ZA" dirty="0"/>
          </a:p>
        </p:txBody>
      </p:sp>
      <p:sp>
        <p:nvSpPr>
          <p:cNvPr id="3" name="Content Placeholder 2">
            <a:extLst>
              <a:ext uri="{FF2B5EF4-FFF2-40B4-BE49-F238E27FC236}">
                <a16:creationId xmlns:a16="http://schemas.microsoft.com/office/drawing/2014/main" id="{44F6DCDC-7702-4C4E-92DF-5974684E8518}"/>
              </a:ext>
            </a:extLst>
          </p:cNvPr>
          <p:cNvSpPr>
            <a:spLocks noGrp="1"/>
          </p:cNvSpPr>
          <p:nvPr>
            <p:ph idx="1"/>
          </p:nvPr>
        </p:nvSpPr>
        <p:spPr>
          <a:xfrm>
            <a:off x="677333" y="1028700"/>
            <a:ext cx="8642512" cy="5117123"/>
          </a:xfrm>
        </p:spPr>
        <p:txBody>
          <a:bodyPr>
            <a:normAutofit/>
          </a:bodyPr>
          <a:lstStyle/>
          <a:p>
            <a:r>
              <a:rPr lang="en-ZA" dirty="0"/>
              <a:t>The </a:t>
            </a:r>
            <a:r>
              <a:rPr lang="en-ZA" dirty="0" err="1"/>
              <a:t>Sql</a:t>
            </a:r>
            <a:r>
              <a:rPr lang="en-ZA" dirty="0"/>
              <a:t> table below show the total number of crimes per categories across various years </a:t>
            </a:r>
          </a:p>
        </p:txBody>
      </p:sp>
      <p:pic>
        <p:nvPicPr>
          <p:cNvPr id="6" name="Picture 5">
            <a:extLst>
              <a:ext uri="{FF2B5EF4-FFF2-40B4-BE49-F238E27FC236}">
                <a16:creationId xmlns:a16="http://schemas.microsoft.com/office/drawing/2014/main" id="{FB036F37-AB1A-4C79-84F7-68F1529FB977}"/>
              </a:ext>
            </a:extLst>
          </p:cNvPr>
          <p:cNvPicPr>
            <a:picLocks noChangeAspect="1"/>
          </p:cNvPicPr>
          <p:nvPr/>
        </p:nvPicPr>
        <p:blipFill>
          <a:blip r:embed="rId2"/>
          <a:stretch>
            <a:fillRect/>
          </a:stretch>
        </p:blipFill>
        <p:spPr>
          <a:xfrm>
            <a:off x="514350" y="1643444"/>
            <a:ext cx="9472612" cy="5214556"/>
          </a:xfrm>
          <a:prstGeom prst="rect">
            <a:avLst/>
          </a:prstGeom>
        </p:spPr>
      </p:pic>
    </p:spTree>
    <p:extLst>
      <p:ext uri="{BB962C8B-B14F-4D97-AF65-F5344CB8AC3E}">
        <p14:creationId xmlns:p14="http://schemas.microsoft.com/office/powerpoint/2010/main" val="1410105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60E80-E764-479A-913C-B538C58FD0C0}"/>
              </a:ext>
            </a:extLst>
          </p:cNvPr>
          <p:cNvSpPr>
            <a:spLocks noGrp="1"/>
          </p:cNvSpPr>
          <p:nvPr>
            <p:ph type="title"/>
          </p:nvPr>
        </p:nvSpPr>
        <p:spPr>
          <a:xfrm>
            <a:off x="677333" y="351693"/>
            <a:ext cx="11605521" cy="1169376"/>
          </a:xfrm>
        </p:spPr>
        <p:txBody>
          <a:bodyPr>
            <a:normAutofit/>
          </a:bodyPr>
          <a:lstStyle/>
          <a:p>
            <a:r>
              <a:rPr lang="en-US" sz="3600" dirty="0">
                <a:solidFill>
                  <a:schemeClr val="accent3">
                    <a:lumMod val="25000"/>
                  </a:schemeClr>
                </a:solidFill>
                <a:latin typeface="Abadi"/>
              </a:rPr>
              <a:t>Exploratory data analysis (EDA) using SQL</a:t>
            </a:r>
            <a:endParaRPr lang="en-ZA" dirty="0"/>
          </a:p>
        </p:txBody>
      </p:sp>
      <p:sp>
        <p:nvSpPr>
          <p:cNvPr id="3" name="Content Placeholder 2">
            <a:extLst>
              <a:ext uri="{FF2B5EF4-FFF2-40B4-BE49-F238E27FC236}">
                <a16:creationId xmlns:a16="http://schemas.microsoft.com/office/drawing/2014/main" id="{44F6DCDC-7702-4C4E-92DF-5974684E8518}"/>
              </a:ext>
            </a:extLst>
          </p:cNvPr>
          <p:cNvSpPr>
            <a:spLocks noGrp="1"/>
          </p:cNvSpPr>
          <p:nvPr>
            <p:ph idx="1"/>
          </p:nvPr>
        </p:nvSpPr>
        <p:spPr>
          <a:xfrm>
            <a:off x="677333" y="1475295"/>
            <a:ext cx="8642512" cy="4670528"/>
          </a:xfrm>
        </p:spPr>
        <p:txBody>
          <a:bodyPr>
            <a:normAutofit/>
          </a:bodyPr>
          <a:lstStyle/>
          <a:p>
            <a:r>
              <a:rPr lang="en-ZA" dirty="0"/>
              <a:t>The </a:t>
            </a:r>
            <a:r>
              <a:rPr lang="en-ZA" dirty="0" err="1"/>
              <a:t>Sql</a:t>
            </a:r>
            <a:r>
              <a:rPr lang="en-ZA" dirty="0"/>
              <a:t> table below shows provinces (Areas)with the highest crimes </a:t>
            </a:r>
          </a:p>
        </p:txBody>
      </p:sp>
      <p:pic>
        <p:nvPicPr>
          <p:cNvPr id="6" name="Picture 5">
            <a:extLst>
              <a:ext uri="{FF2B5EF4-FFF2-40B4-BE49-F238E27FC236}">
                <a16:creationId xmlns:a16="http://schemas.microsoft.com/office/drawing/2014/main" id="{D5D38CA8-5A71-4F80-AE75-817E2294F467}"/>
              </a:ext>
            </a:extLst>
          </p:cNvPr>
          <p:cNvPicPr>
            <a:picLocks noChangeAspect="1"/>
          </p:cNvPicPr>
          <p:nvPr/>
        </p:nvPicPr>
        <p:blipFill>
          <a:blip r:embed="rId2"/>
          <a:stretch>
            <a:fillRect/>
          </a:stretch>
        </p:blipFill>
        <p:spPr>
          <a:xfrm>
            <a:off x="971550" y="1947086"/>
            <a:ext cx="8034338" cy="4439427"/>
          </a:xfrm>
          <a:prstGeom prst="rect">
            <a:avLst/>
          </a:prstGeom>
        </p:spPr>
      </p:pic>
    </p:spTree>
    <p:extLst>
      <p:ext uri="{BB962C8B-B14F-4D97-AF65-F5344CB8AC3E}">
        <p14:creationId xmlns:p14="http://schemas.microsoft.com/office/powerpoint/2010/main" val="4015606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60E80-E764-479A-913C-B538C58FD0C0}"/>
              </a:ext>
            </a:extLst>
          </p:cNvPr>
          <p:cNvSpPr>
            <a:spLocks noGrp="1"/>
          </p:cNvSpPr>
          <p:nvPr>
            <p:ph type="title"/>
          </p:nvPr>
        </p:nvSpPr>
        <p:spPr>
          <a:xfrm>
            <a:off x="2849562" y="609600"/>
            <a:ext cx="6424440" cy="1320800"/>
          </a:xfrm>
        </p:spPr>
        <p:txBody>
          <a:bodyPr>
            <a:normAutofit/>
          </a:bodyPr>
          <a:lstStyle/>
          <a:p>
            <a:pPr>
              <a:spcBef>
                <a:spcPts val="1400"/>
              </a:spcBef>
            </a:pPr>
            <a:r>
              <a:rPr lang="en-US">
                <a:latin typeface="Abadi"/>
              </a:rPr>
              <a:t>Interactive visual analytics using Folium and Plotly Dash</a:t>
            </a:r>
          </a:p>
        </p:txBody>
      </p:sp>
      <p:pic>
        <p:nvPicPr>
          <p:cNvPr id="15" name="Picture 4" descr="Graph">
            <a:extLst>
              <a:ext uri="{FF2B5EF4-FFF2-40B4-BE49-F238E27FC236}">
                <a16:creationId xmlns:a16="http://schemas.microsoft.com/office/drawing/2014/main" id="{D3288B97-6448-F7C8-ADEE-F466C14406EA}"/>
              </a:ext>
            </a:extLst>
          </p:cNvPr>
          <p:cNvPicPr>
            <a:picLocks noChangeAspect="1"/>
          </p:cNvPicPr>
          <p:nvPr/>
        </p:nvPicPr>
        <p:blipFill rotWithShape="1">
          <a:blip r:embed="rId2"/>
          <a:srcRect l="33370" r="42374" b="2513"/>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23" name="Isosceles Triangle 20">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4F6DCDC-7702-4C4E-92DF-5974684E8518}"/>
              </a:ext>
            </a:extLst>
          </p:cNvPr>
          <p:cNvSpPr>
            <a:spLocks noGrp="1"/>
          </p:cNvSpPr>
          <p:nvPr>
            <p:ph idx="1"/>
          </p:nvPr>
        </p:nvSpPr>
        <p:spPr>
          <a:xfrm>
            <a:off x="2849562" y="2160589"/>
            <a:ext cx="6424440" cy="3880773"/>
          </a:xfrm>
        </p:spPr>
        <p:txBody>
          <a:bodyPr>
            <a:normAutofit/>
          </a:bodyPr>
          <a:lstStyle/>
          <a:p>
            <a:pPr marL="0" indent="0">
              <a:buNone/>
            </a:pPr>
            <a:r>
              <a:rPr lang="en-US" dirty="0">
                <a:latin typeface="Abadi" panose="020B0604020104020204" pitchFamily="34" charset="0"/>
              </a:rPr>
              <a:t>This part deals with the analysis done on the dataset and plotting them into various graphs like bar, scatter, Folium and </a:t>
            </a:r>
            <a:r>
              <a:rPr lang="en-US" dirty="0" err="1">
                <a:latin typeface="Abadi" panose="020B0604020104020204" pitchFamily="34" charset="0"/>
              </a:rPr>
              <a:t>plotly</a:t>
            </a:r>
            <a:r>
              <a:rPr lang="en-US" dirty="0">
                <a:latin typeface="Abadi" panose="020B0604020104020204" pitchFamily="34" charset="0"/>
              </a:rPr>
              <a:t>. </a:t>
            </a:r>
          </a:p>
          <a:p>
            <a:r>
              <a:rPr lang="en-US" dirty="0">
                <a:latin typeface="Abadi" panose="020B0604020104020204" pitchFamily="34" charset="0"/>
              </a:rPr>
              <a:t>Analysis done are  </a:t>
            </a:r>
          </a:p>
          <a:p>
            <a:pPr>
              <a:buAutoNum type="arabicPeriod"/>
            </a:pPr>
            <a:r>
              <a:rPr lang="en-US" dirty="0">
                <a:latin typeface="Abadi" panose="020B0604020104020204" pitchFamily="34" charset="0"/>
              </a:rPr>
              <a:t>Types of crimes committed over Time (Month). </a:t>
            </a:r>
          </a:p>
          <a:p>
            <a:pPr>
              <a:buAutoNum type="arabicPeriod"/>
            </a:pPr>
            <a:r>
              <a:rPr lang="en-US" dirty="0">
                <a:latin typeface="Abadi" panose="020B0604020104020204" pitchFamily="34" charset="0"/>
              </a:rPr>
              <a:t>Types of crimes committed over Time ( Hour).</a:t>
            </a:r>
          </a:p>
          <a:p>
            <a:pPr>
              <a:buFont typeface="Wingdings 3" charset="2"/>
              <a:buAutoNum type="arabicPeriod"/>
            </a:pPr>
            <a:r>
              <a:rPr lang="en-US" dirty="0">
                <a:latin typeface="Abadi" panose="020B0604020104020204" pitchFamily="34" charset="0"/>
              </a:rPr>
              <a:t>No of crimes of all types of crime over various location.</a:t>
            </a:r>
          </a:p>
          <a:p>
            <a:pPr marL="0" indent="0">
              <a:buNone/>
            </a:pPr>
            <a:endParaRPr lang="en-US" dirty="0">
              <a:latin typeface="Abadi" panose="020B0604020104020204" pitchFamily="34" charset="0"/>
            </a:endParaRPr>
          </a:p>
          <a:p>
            <a:endParaRPr lang="en-US" dirty="0">
              <a:latin typeface="Abadi" panose="020B0604020104020204" pitchFamily="34" charset="0"/>
            </a:endParaRPr>
          </a:p>
          <a:p>
            <a:pPr marL="0" indent="0">
              <a:buNone/>
            </a:pPr>
            <a:endParaRPr lang="en-US" dirty="0">
              <a:latin typeface="Abadi" panose="020B0604020104020204" pitchFamily="34" charset="0"/>
            </a:endParaRPr>
          </a:p>
          <a:p>
            <a:pPr marL="0" indent="0">
              <a:buNone/>
            </a:pPr>
            <a:endParaRPr lang="en-US" dirty="0">
              <a:latin typeface="Abadi" panose="020B0604020104020204" pitchFamily="34" charset="0"/>
            </a:endParaRPr>
          </a:p>
        </p:txBody>
      </p:sp>
    </p:spTree>
    <p:extLst>
      <p:ext uri="{BB962C8B-B14F-4D97-AF65-F5344CB8AC3E}">
        <p14:creationId xmlns:p14="http://schemas.microsoft.com/office/powerpoint/2010/main" val="3871357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60E80-E764-479A-913C-B538C58FD0C0}"/>
              </a:ext>
            </a:extLst>
          </p:cNvPr>
          <p:cNvSpPr>
            <a:spLocks noGrp="1"/>
          </p:cNvSpPr>
          <p:nvPr>
            <p:ph type="title"/>
          </p:nvPr>
        </p:nvSpPr>
        <p:spPr>
          <a:xfrm>
            <a:off x="677333" y="609600"/>
            <a:ext cx="11359335" cy="709246"/>
          </a:xfrm>
        </p:spPr>
        <p:txBody>
          <a:bodyPr>
            <a:normAutofit/>
          </a:bodyPr>
          <a:lstStyle/>
          <a:p>
            <a:pPr>
              <a:lnSpc>
                <a:spcPct val="120000"/>
              </a:lnSpc>
              <a:spcBef>
                <a:spcPts val="1400"/>
              </a:spcBef>
            </a:pPr>
            <a:r>
              <a:rPr lang="en-US" dirty="0">
                <a:solidFill>
                  <a:schemeClr val="accent3">
                    <a:lumMod val="25000"/>
                  </a:schemeClr>
                </a:solidFill>
                <a:latin typeface="Abadi"/>
              </a:rPr>
              <a:t>I</a:t>
            </a:r>
            <a:r>
              <a:rPr lang="en-US" sz="3600" dirty="0">
                <a:solidFill>
                  <a:schemeClr val="accent3">
                    <a:lumMod val="25000"/>
                  </a:schemeClr>
                </a:solidFill>
                <a:latin typeface="Abadi"/>
              </a:rPr>
              <a:t>nteractive visual analytics using Folium and Plotly Dash</a:t>
            </a:r>
          </a:p>
        </p:txBody>
      </p:sp>
      <p:sp>
        <p:nvSpPr>
          <p:cNvPr id="3" name="Content Placeholder 2">
            <a:extLst>
              <a:ext uri="{FF2B5EF4-FFF2-40B4-BE49-F238E27FC236}">
                <a16:creationId xmlns:a16="http://schemas.microsoft.com/office/drawing/2014/main" id="{44F6DCDC-7702-4C4E-92DF-5974684E8518}"/>
              </a:ext>
            </a:extLst>
          </p:cNvPr>
          <p:cNvSpPr>
            <a:spLocks noGrp="1"/>
          </p:cNvSpPr>
          <p:nvPr>
            <p:ph idx="1"/>
          </p:nvPr>
        </p:nvSpPr>
        <p:spPr>
          <a:xfrm>
            <a:off x="677334" y="1475294"/>
            <a:ext cx="8642512" cy="5198067"/>
          </a:xfrm>
        </p:spPr>
        <p:txBody>
          <a:bodyPr>
            <a:normAutofit/>
          </a:bodyPr>
          <a:lstStyle/>
          <a:p>
            <a:pPr marL="0" indent="0">
              <a:buNone/>
            </a:pPr>
            <a:r>
              <a:rPr lang="en-US" dirty="0">
                <a:latin typeface="Abadi" panose="020B0604020104020204" pitchFamily="34" charset="0"/>
              </a:rPr>
              <a:t>This graph shows which crimes have occurred most in the city. The y coordinate denotes the Types of crimes committed and x coordinate denotes the no of crimes committed. The highest being Theft.</a:t>
            </a:r>
            <a:endParaRPr lang="en-ZA" dirty="0">
              <a:latin typeface="Abadi" panose="020B0604020104020204" pitchFamily="34" charset="0"/>
            </a:endParaRPr>
          </a:p>
        </p:txBody>
      </p:sp>
      <p:pic>
        <p:nvPicPr>
          <p:cNvPr id="5" name="Picture 4">
            <a:extLst>
              <a:ext uri="{FF2B5EF4-FFF2-40B4-BE49-F238E27FC236}">
                <a16:creationId xmlns:a16="http://schemas.microsoft.com/office/drawing/2014/main" id="{804BD48A-560A-4AB5-973C-EF13C76270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773" y="2361136"/>
            <a:ext cx="6535988" cy="4237087"/>
          </a:xfrm>
          <a:prstGeom prst="rect">
            <a:avLst/>
          </a:prstGeom>
        </p:spPr>
      </p:pic>
    </p:spTree>
    <p:extLst>
      <p:ext uri="{BB962C8B-B14F-4D97-AF65-F5344CB8AC3E}">
        <p14:creationId xmlns:p14="http://schemas.microsoft.com/office/powerpoint/2010/main" val="1737043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60E80-E764-479A-913C-B538C58FD0C0}"/>
              </a:ext>
            </a:extLst>
          </p:cNvPr>
          <p:cNvSpPr>
            <a:spLocks noGrp="1"/>
          </p:cNvSpPr>
          <p:nvPr>
            <p:ph type="title"/>
          </p:nvPr>
        </p:nvSpPr>
        <p:spPr>
          <a:xfrm>
            <a:off x="677333" y="609600"/>
            <a:ext cx="11359335" cy="709246"/>
          </a:xfrm>
        </p:spPr>
        <p:txBody>
          <a:bodyPr>
            <a:normAutofit/>
          </a:bodyPr>
          <a:lstStyle/>
          <a:p>
            <a:pPr>
              <a:lnSpc>
                <a:spcPct val="120000"/>
              </a:lnSpc>
              <a:spcBef>
                <a:spcPts val="1400"/>
              </a:spcBef>
            </a:pPr>
            <a:r>
              <a:rPr lang="en-US" dirty="0">
                <a:solidFill>
                  <a:schemeClr val="accent3">
                    <a:lumMod val="25000"/>
                  </a:schemeClr>
                </a:solidFill>
                <a:latin typeface="Abadi"/>
              </a:rPr>
              <a:t>I</a:t>
            </a:r>
            <a:r>
              <a:rPr lang="en-US" sz="3600" dirty="0">
                <a:solidFill>
                  <a:schemeClr val="accent3">
                    <a:lumMod val="25000"/>
                  </a:schemeClr>
                </a:solidFill>
                <a:latin typeface="Abadi"/>
              </a:rPr>
              <a:t>nteractive visual analytics using Folium and Plotly Dash</a:t>
            </a:r>
          </a:p>
        </p:txBody>
      </p:sp>
      <p:sp>
        <p:nvSpPr>
          <p:cNvPr id="3" name="Content Placeholder 2">
            <a:extLst>
              <a:ext uri="{FF2B5EF4-FFF2-40B4-BE49-F238E27FC236}">
                <a16:creationId xmlns:a16="http://schemas.microsoft.com/office/drawing/2014/main" id="{44F6DCDC-7702-4C4E-92DF-5974684E8518}"/>
              </a:ext>
            </a:extLst>
          </p:cNvPr>
          <p:cNvSpPr>
            <a:spLocks noGrp="1"/>
          </p:cNvSpPr>
          <p:nvPr>
            <p:ph idx="1"/>
          </p:nvPr>
        </p:nvSpPr>
        <p:spPr>
          <a:xfrm>
            <a:off x="677334" y="1475294"/>
            <a:ext cx="8642512" cy="5198067"/>
          </a:xfrm>
        </p:spPr>
        <p:txBody>
          <a:bodyPr>
            <a:normAutofit/>
          </a:bodyPr>
          <a:lstStyle/>
          <a:p>
            <a:pPr marL="0" indent="0">
              <a:buNone/>
            </a:pPr>
            <a:r>
              <a:rPr lang="en-US" dirty="0">
                <a:latin typeface="Abadi" panose="020B0604020104020204" pitchFamily="34" charset="0"/>
              </a:rPr>
              <a:t>The graph below tells us about in which month occurrence of crimes is highest. As we can see the month of march is peak where rate of occurrence is high.  The x coordinate denotes the month and y coordinated denotes the crime rate.</a:t>
            </a:r>
          </a:p>
          <a:p>
            <a:pPr marL="0" indent="0">
              <a:buNone/>
            </a:pPr>
            <a:r>
              <a:rPr lang="en-US" dirty="0">
                <a:latin typeface="Abadi" panose="020B0604020104020204" pitchFamily="34" charset="0"/>
              </a:rPr>
              <a:t>And also shows crime occurrence over particular hour. The x axis is hour and y axis is rate of crimes </a:t>
            </a:r>
          </a:p>
          <a:p>
            <a:pPr marL="0" indent="0">
              <a:buNone/>
            </a:pPr>
            <a:endParaRPr lang="en-ZA" dirty="0">
              <a:latin typeface="Abadi" panose="020B0604020104020204" pitchFamily="34" charset="0"/>
            </a:endParaRPr>
          </a:p>
        </p:txBody>
      </p:sp>
      <p:pic>
        <p:nvPicPr>
          <p:cNvPr id="6" name="Picture 5">
            <a:extLst>
              <a:ext uri="{FF2B5EF4-FFF2-40B4-BE49-F238E27FC236}">
                <a16:creationId xmlns:a16="http://schemas.microsoft.com/office/drawing/2014/main" id="{52B8F7A3-FF8F-4A90-8451-D8AA6D0E08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839" y="3390497"/>
            <a:ext cx="5138728" cy="2530059"/>
          </a:xfrm>
          <a:prstGeom prst="rect">
            <a:avLst/>
          </a:prstGeom>
        </p:spPr>
      </p:pic>
      <p:pic>
        <p:nvPicPr>
          <p:cNvPr id="8" name="Picture 7">
            <a:extLst>
              <a:ext uri="{FF2B5EF4-FFF2-40B4-BE49-F238E27FC236}">
                <a16:creationId xmlns:a16="http://schemas.microsoft.com/office/drawing/2014/main" id="{27F658F4-1772-4803-87FC-636631CCEF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9567" y="3095328"/>
            <a:ext cx="3920279" cy="3120395"/>
          </a:xfrm>
          <a:prstGeom prst="rect">
            <a:avLst/>
          </a:prstGeom>
        </p:spPr>
      </p:pic>
    </p:spTree>
    <p:extLst>
      <p:ext uri="{BB962C8B-B14F-4D97-AF65-F5344CB8AC3E}">
        <p14:creationId xmlns:p14="http://schemas.microsoft.com/office/powerpoint/2010/main" val="728897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60E80-E764-479A-913C-B538C58FD0C0}"/>
              </a:ext>
            </a:extLst>
          </p:cNvPr>
          <p:cNvSpPr>
            <a:spLocks noGrp="1"/>
          </p:cNvSpPr>
          <p:nvPr>
            <p:ph type="title"/>
          </p:nvPr>
        </p:nvSpPr>
        <p:spPr>
          <a:xfrm>
            <a:off x="677333" y="609600"/>
            <a:ext cx="11359335" cy="709246"/>
          </a:xfrm>
        </p:spPr>
        <p:txBody>
          <a:bodyPr>
            <a:normAutofit/>
          </a:bodyPr>
          <a:lstStyle/>
          <a:p>
            <a:pPr>
              <a:lnSpc>
                <a:spcPct val="120000"/>
              </a:lnSpc>
              <a:spcBef>
                <a:spcPts val="1400"/>
              </a:spcBef>
            </a:pPr>
            <a:r>
              <a:rPr lang="en-US" dirty="0">
                <a:solidFill>
                  <a:schemeClr val="accent3">
                    <a:lumMod val="25000"/>
                  </a:schemeClr>
                </a:solidFill>
                <a:latin typeface="Abadi"/>
              </a:rPr>
              <a:t>I</a:t>
            </a:r>
            <a:r>
              <a:rPr lang="en-US" sz="3600" dirty="0">
                <a:solidFill>
                  <a:schemeClr val="accent3">
                    <a:lumMod val="25000"/>
                  </a:schemeClr>
                </a:solidFill>
                <a:latin typeface="Abadi"/>
              </a:rPr>
              <a:t>nteractive visual analytics using Folium</a:t>
            </a:r>
          </a:p>
        </p:txBody>
      </p:sp>
      <p:sp>
        <p:nvSpPr>
          <p:cNvPr id="3" name="Content Placeholder 2">
            <a:extLst>
              <a:ext uri="{FF2B5EF4-FFF2-40B4-BE49-F238E27FC236}">
                <a16:creationId xmlns:a16="http://schemas.microsoft.com/office/drawing/2014/main" id="{44F6DCDC-7702-4C4E-92DF-5974684E8518}"/>
              </a:ext>
            </a:extLst>
          </p:cNvPr>
          <p:cNvSpPr>
            <a:spLocks noGrp="1"/>
          </p:cNvSpPr>
          <p:nvPr>
            <p:ph idx="1"/>
          </p:nvPr>
        </p:nvSpPr>
        <p:spPr>
          <a:xfrm>
            <a:off x="677334" y="1475295"/>
            <a:ext cx="8642512" cy="4670528"/>
          </a:xfrm>
        </p:spPr>
        <p:txBody>
          <a:bodyPr>
            <a:normAutofit/>
          </a:bodyPr>
          <a:lstStyle/>
          <a:p>
            <a:r>
              <a:rPr lang="en-US" dirty="0">
                <a:latin typeface="Abadi" panose="020B0604020104020204" pitchFamily="34" charset="0"/>
              </a:rPr>
              <a:t>This graph shows which crimes have occurred most in the city. The y coordinate denotes the Types of crimes committed and x coordinate denotes the no of crimes committed. </a:t>
            </a:r>
            <a:endParaRPr lang="en-ZA" dirty="0">
              <a:latin typeface="Abadi" panose="020B0604020104020204" pitchFamily="34" charset="0"/>
            </a:endParaRPr>
          </a:p>
        </p:txBody>
      </p:sp>
      <p:pic>
        <p:nvPicPr>
          <p:cNvPr id="7" name="Picture 6">
            <a:extLst>
              <a:ext uri="{FF2B5EF4-FFF2-40B4-BE49-F238E27FC236}">
                <a16:creationId xmlns:a16="http://schemas.microsoft.com/office/drawing/2014/main" id="{3041178C-F0AF-4F16-9858-41E61A455927}"/>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9088" y="2514600"/>
            <a:ext cx="7290392" cy="3939417"/>
          </a:xfrm>
          <a:prstGeom prst="rect">
            <a:avLst/>
          </a:prstGeom>
        </p:spPr>
      </p:pic>
    </p:spTree>
    <p:extLst>
      <p:ext uri="{BB962C8B-B14F-4D97-AF65-F5344CB8AC3E}">
        <p14:creationId xmlns:p14="http://schemas.microsoft.com/office/powerpoint/2010/main" val="2529483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60E80-E764-479A-913C-B538C58FD0C0}"/>
              </a:ext>
            </a:extLst>
          </p:cNvPr>
          <p:cNvSpPr>
            <a:spLocks noGrp="1"/>
          </p:cNvSpPr>
          <p:nvPr>
            <p:ph type="title"/>
          </p:nvPr>
        </p:nvSpPr>
        <p:spPr>
          <a:xfrm>
            <a:off x="677334" y="609600"/>
            <a:ext cx="10343824" cy="819150"/>
          </a:xfrm>
        </p:spPr>
        <p:txBody>
          <a:bodyPr>
            <a:normAutofit/>
          </a:bodyPr>
          <a:lstStyle/>
          <a:p>
            <a:pPr>
              <a:lnSpc>
                <a:spcPct val="120000"/>
              </a:lnSpc>
              <a:spcBef>
                <a:spcPts val="1400"/>
              </a:spcBef>
            </a:pPr>
            <a:r>
              <a:rPr lang="en-US" sz="3600" dirty="0">
                <a:solidFill>
                  <a:schemeClr val="accent3">
                    <a:lumMod val="25000"/>
                  </a:schemeClr>
                </a:solidFill>
                <a:latin typeface="Abadi"/>
              </a:rPr>
              <a:t>Predictive </a:t>
            </a:r>
            <a:r>
              <a:rPr lang="en-US" dirty="0">
                <a:solidFill>
                  <a:schemeClr val="accent3">
                    <a:lumMod val="25000"/>
                  </a:schemeClr>
                </a:solidFill>
                <a:latin typeface="Abadi"/>
              </a:rPr>
              <a:t>A</a:t>
            </a:r>
            <a:r>
              <a:rPr lang="en-US" sz="3600" dirty="0">
                <a:solidFill>
                  <a:schemeClr val="accent3">
                    <a:lumMod val="25000"/>
                  </a:schemeClr>
                </a:solidFill>
                <a:latin typeface="Abadi"/>
              </a:rPr>
              <a:t>nalysis using classification models</a:t>
            </a:r>
          </a:p>
        </p:txBody>
      </p:sp>
      <p:sp>
        <p:nvSpPr>
          <p:cNvPr id="3" name="Content Placeholder 2">
            <a:extLst>
              <a:ext uri="{FF2B5EF4-FFF2-40B4-BE49-F238E27FC236}">
                <a16:creationId xmlns:a16="http://schemas.microsoft.com/office/drawing/2014/main" id="{44F6DCDC-7702-4C4E-92DF-5974684E8518}"/>
              </a:ext>
            </a:extLst>
          </p:cNvPr>
          <p:cNvSpPr>
            <a:spLocks noGrp="1"/>
          </p:cNvSpPr>
          <p:nvPr>
            <p:ph idx="1"/>
          </p:nvPr>
        </p:nvSpPr>
        <p:spPr>
          <a:xfrm>
            <a:off x="677334" y="1475295"/>
            <a:ext cx="8642512" cy="4670528"/>
          </a:xfrm>
        </p:spPr>
        <p:txBody>
          <a:bodyPr>
            <a:normAutofit/>
          </a:bodyPr>
          <a:lstStyle/>
          <a:p>
            <a:pPr>
              <a:lnSpc>
                <a:spcPct val="120000"/>
              </a:lnSpc>
              <a:spcBef>
                <a:spcPts val="1400"/>
              </a:spcBef>
            </a:pPr>
            <a:r>
              <a:rPr lang="en-US" sz="1200" dirty="0">
                <a:latin typeface="Abadi" panose="020B0604020104020204" pitchFamily="34" charset="0"/>
              </a:rPr>
              <a:t>The k-NN k- Nearest Neighbor classifier (k-NN) is a classification algorithm which was used in this assessment ,modeling procedure of the training data until it is necessary to be labelled and classified. </a:t>
            </a:r>
          </a:p>
          <a:p>
            <a:r>
              <a:rPr lang="en-ZA" sz="1200" dirty="0">
                <a:latin typeface="Abadi" panose="020B0604020104020204" pitchFamily="34" charset="0"/>
              </a:rPr>
              <a:t>Data points that a located far from the neighbourhood </a:t>
            </a:r>
          </a:p>
          <a:p>
            <a:r>
              <a:rPr lang="en-US" sz="1200" dirty="0">
                <a:latin typeface="Abadi" panose="020B0604020104020204" pitchFamily="34" charset="0"/>
              </a:rPr>
              <a:t>Accuracy was calculated so as to assist in choosing the optimal model by means of the largest value and here the final value k=9 was selected for the model. </a:t>
            </a:r>
            <a:endParaRPr lang="en-ZA" sz="1200" dirty="0">
              <a:latin typeface="Abadi" panose="020B0604020104020204" pitchFamily="34" charset="0"/>
            </a:endParaRPr>
          </a:p>
        </p:txBody>
      </p:sp>
      <p:pic>
        <p:nvPicPr>
          <p:cNvPr id="5" name="Picture 4">
            <a:extLst>
              <a:ext uri="{FF2B5EF4-FFF2-40B4-BE49-F238E27FC236}">
                <a16:creationId xmlns:a16="http://schemas.microsoft.com/office/drawing/2014/main" id="{8B6D3051-1102-4883-BCC1-FEBF5811E06B}"/>
              </a:ext>
            </a:extLst>
          </p:cNvPr>
          <p:cNvPicPr>
            <a:picLocks noChangeAspect="1"/>
          </p:cNvPicPr>
          <p:nvPr/>
        </p:nvPicPr>
        <p:blipFill>
          <a:blip r:embed="rId2"/>
          <a:stretch>
            <a:fillRect/>
          </a:stretch>
        </p:blipFill>
        <p:spPr>
          <a:xfrm>
            <a:off x="677334" y="3258500"/>
            <a:ext cx="2942858" cy="2329010"/>
          </a:xfrm>
          <a:prstGeom prst="rect">
            <a:avLst/>
          </a:prstGeom>
        </p:spPr>
      </p:pic>
      <p:pic>
        <p:nvPicPr>
          <p:cNvPr id="7" name="Picture 6">
            <a:extLst>
              <a:ext uri="{FF2B5EF4-FFF2-40B4-BE49-F238E27FC236}">
                <a16:creationId xmlns:a16="http://schemas.microsoft.com/office/drawing/2014/main" id="{B4CDA16D-97F9-471C-BD05-101E51C13894}"/>
              </a:ext>
            </a:extLst>
          </p:cNvPr>
          <p:cNvPicPr>
            <a:picLocks noChangeAspect="1"/>
          </p:cNvPicPr>
          <p:nvPr/>
        </p:nvPicPr>
        <p:blipFill>
          <a:blip r:embed="rId3"/>
          <a:stretch>
            <a:fillRect/>
          </a:stretch>
        </p:blipFill>
        <p:spPr>
          <a:xfrm>
            <a:off x="3869348" y="3391550"/>
            <a:ext cx="5876909" cy="1796645"/>
          </a:xfrm>
          <a:prstGeom prst="rect">
            <a:avLst/>
          </a:prstGeom>
        </p:spPr>
      </p:pic>
    </p:spTree>
    <p:extLst>
      <p:ext uri="{BB962C8B-B14F-4D97-AF65-F5344CB8AC3E}">
        <p14:creationId xmlns:p14="http://schemas.microsoft.com/office/powerpoint/2010/main" val="3000168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FEDE-9C69-4F76-9B4A-A9A0A0670A9E}"/>
              </a:ext>
            </a:extLst>
          </p:cNvPr>
          <p:cNvSpPr>
            <a:spLocks noGrp="1"/>
          </p:cNvSpPr>
          <p:nvPr>
            <p:ph type="title"/>
          </p:nvPr>
        </p:nvSpPr>
        <p:spPr>
          <a:xfrm>
            <a:off x="635000" y="640823"/>
            <a:ext cx="3418659" cy="5583148"/>
          </a:xfrm>
        </p:spPr>
        <p:txBody>
          <a:bodyPr anchor="ctr">
            <a:normAutofit/>
          </a:bodyPr>
          <a:lstStyle/>
          <a:p>
            <a:r>
              <a:rPr lang="en-ZA" sz="6000"/>
              <a:t>Table of Content</a:t>
            </a:r>
          </a:p>
        </p:txBody>
      </p:sp>
      <p:graphicFrame>
        <p:nvGraphicFramePr>
          <p:cNvPr id="5" name="Content Placeholder 2">
            <a:extLst>
              <a:ext uri="{FF2B5EF4-FFF2-40B4-BE49-F238E27FC236}">
                <a16:creationId xmlns:a16="http://schemas.microsoft.com/office/drawing/2014/main" id="{C98F5D31-59BB-F3B9-4324-40B863A7C1B0}"/>
              </a:ext>
            </a:extLst>
          </p:cNvPr>
          <p:cNvGraphicFramePr>
            <a:graphicFrameLocks noGrp="1"/>
          </p:cNvGraphicFramePr>
          <p:nvPr>
            <p:ph idx="1"/>
            <p:extLst>
              <p:ext uri="{D42A27DB-BD31-4B8C-83A1-F6EECF244321}">
                <p14:modId xmlns:p14="http://schemas.microsoft.com/office/powerpoint/2010/main" val="1263126135"/>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5877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60E80-E764-479A-913C-B538C58FD0C0}"/>
              </a:ext>
            </a:extLst>
          </p:cNvPr>
          <p:cNvSpPr>
            <a:spLocks noGrp="1"/>
          </p:cNvSpPr>
          <p:nvPr>
            <p:ph type="title"/>
          </p:nvPr>
        </p:nvSpPr>
        <p:spPr>
          <a:xfrm>
            <a:off x="677334" y="609600"/>
            <a:ext cx="10343824" cy="819150"/>
          </a:xfrm>
        </p:spPr>
        <p:txBody>
          <a:bodyPr>
            <a:normAutofit/>
          </a:bodyPr>
          <a:lstStyle/>
          <a:p>
            <a:pPr>
              <a:lnSpc>
                <a:spcPct val="120000"/>
              </a:lnSpc>
              <a:spcBef>
                <a:spcPts val="1400"/>
              </a:spcBef>
            </a:pPr>
            <a:r>
              <a:rPr lang="en-US" sz="3600" dirty="0">
                <a:solidFill>
                  <a:schemeClr val="accent3">
                    <a:lumMod val="25000"/>
                  </a:schemeClr>
                </a:solidFill>
                <a:latin typeface="Abadi"/>
              </a:rPr>
              <a:t>Results</a:t>
            </a:r>
          </a:p>
        </p:txBody>
      </p:sp>
      <p:sp>
        <p:nvSpPr>
          <p:cNvPr id="3" name="Content Placeholder 2">
            <a:extLst>
              <a:ext uri="{FF2B5EF4-FFF2-40B4-BE49-F238E27FC236}">
                <a16:creationId xmlns:a16="http://schemas.microsoft.com/office/drawing/2014/main" id="{44F6DCDC-7702-4C4E-92DF-5974684E8518}"/>
              </a:ext>
            </a:extLst>
          </p:cNvPr>
          <p:cNvSpPr>
            <a:spLocks noGrp="1"/>
          </p:cNvSpPr>
          <p:nvPr>
            <p:ph idx="1"/>
          </p:nvPr>
        </p:nvSpPr>
        <p:spPr>
          <a:xfrm>
            <a:off x="677334" y="1475295"/>
            <a:ext cx="8642512" cy="4670528"/>
          </a:xfrm>
        </p:spPr>
        <p:txBody>
          <a:bodyPr>
            <a:normAutofit/>
          </a:bodyPr>
          <a:lstStyle/>
          <a:p>
            <a:pPr marL="0" indent="0">
              <a:lnSpc>
                <a:spcPct val="120000"/>
              </a:lnSpc>
              <a:spcBef>
                <a:spcPts val="1400"/>
              </a:spcBef>
              <a:buNone/>
            </a:pPr>
            <a:r>
              <a:rPr lang="en-US" sz="1900" i="0" dirty="0">
                <a:solidFill>
                  <a:srgbClr val="333333"/>
                </a:solidFill>
                <a:effectLst/>
                <a:latin typeface="Abadi" panose="020B0604020104020204" pitchFamily="34" charset="0"/>
              </a:rPr>
              <a:t>This machine-learning-based crime analysis involves the collection of data, data classification, identification of patterns, prediction, and visualization. K-nearest neighbor (KNN) and boosted decision tree algorithms were also implemented to analyze the crime dataset. In the study, a total of </a:t>
            </a:r>
            <a:r>
              <a:rPr lang="en-US" sz="1900" dirty="0">
                <a:solidFill>
                  <a:srgbClr val="333333"/>
                </a:solidFill>
                <a:latin typeface="Abadi" panose="020B0604020104020204" pitchFamily="34" charset="0"/>
              </a:rPr>
              <a:t>322</a:t>
            </a:r>
            <a:r>
              <a:rPr lang="en-US" sz="1900" i="0" dirty="0">
                <a:solidFill>
                  <a:srgbClr val="333333"/>
                </a:solidFill>
                <a:effectLst/>
                <a:latin typeface="Abadi" panose="020B0604020104020204" pitchFamily="34" charset="0"/>
              </a:rPr>
              <a:t>,000 crime datasets between 2011 and 2021 were analyzed, and crime prediction with an accuracy of between </a:t>
            </a:r>
            <a:r>
              <a:rPr lang="en-US" sz="1900" dirty="0">
                <a:solidFill>
                  <a:srgbClr val="333333"/>
                </a:solidFill>
                <a:latin typeface="Abadi" panose="020B0604020104020204" pitchFamily="34" charset="0"/>
              </a:rPr>
              <a:t>85</a:t>
            </a:r>
            <a:r>
              <a:rPr lang="en-US" sz="1900" i="0" dirty="0">
                <a:solidFill>
                  <a:srgbClr val="333333"/>
                </a:solidFill>
                <a:effectLst/>
                <a:latin typeface="Abadi" panose="020B0604020104020204" pitchFamily="34" charset="0"/>
              </a:rPr>
              <a:t>% and 93% was obtained by predicting the crime using ML algorithms. </a:t>
            </a:r>
            <a:endParaRPr lang="en-ZA" dirty="0"/>
          </a:p>
        </p:txBody>
      </p:sp>
    </p:spTree>
    <p:extLst>
      <p:ext uri="{BB962C8B-B14F-4D97-AF65-F5344CB8AC3E}">
        <p14:creationId xmlns:p14="http://schemas.microsoft.com/office/powerpoint/2010/main" val="30256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C88DE-A7BA-4055-A1EA-7DF92B85EB81}"/>
              </a:ext>
            </a:extLst>
          </p:cNvPr>
          <p:cNvSpPr>
            <a:spLocks noGrp="1"/>
          </p:cNvSpPr>
          <p:nvPr>
            <p:ph type="title"/>
          </p:nvPr>
        </p:nvSpPr>
        <p:spPr>
          <a:xfrm>
            <a:off x="677334" y="609600"/>
            <a:ext cx="8596668" cy="986204"/>
          </a:xfrm>
        </p:spPr>
        <p:txBody>
          <a:bodyPr/>
          <a:lstStyle/>
          <a:p>
            <a:r>
              <a:rPr lang="en-ZA" b="0" i="0" dirty="0">
                <a:solidFill>
                  <a:srgbClr val="212529"/>
                </a:solidFill>
                <a:effectLst/>
                <a:latin typeface="-apple-system"/>
              </a:rPr>
              <a:t>Conclusion</a:t>
            </a:r>
            <a:endParaRPr lang="en-ZA" dirty="0"/>
          </a:p>
        </p:txBody>
      </p:sp>
      <p:sp>
        <p:nvSpPr>
          <p:cNvPr id="3" name="Content Placeholder 2">
            <a:extLst>
              <a:ext uri="{FF2B5EF4-FFF2-40B4-BE49-F238E27FC236}">
                <a16:creationId xmlns:a16="http://schemas.microsoft.com/office/drawing/2014/main" id="{22F268E6-6BFE-425D-A598-B700C64F3C0D}"/>
              </a:ext>
            </a:extLst>
          </p:cNvPr>
          <p:cNvSpPr>
            <a:spLocks noGrp="1"/>
          </p:cNvSpPr>
          <p:nvPr>
            <p:ph idx="1"/>
          </p:nvPr>
        </p:nvSpPr>
        <p:spPr/>
        <p:txBody>
          <a:bodyPr/>
          <a:lstStyle/>
          <a:p>
            <a:r>
              <a:rPr lang="en-ZA" dirty="0">
                <a:latin typeface="Abadi" panose="020B0604020104020204" pitchFamily="34" charset="0"/>
              </a:rPr>
              <a:t>The whole analysis assessment indicated the areas of high crime and the stations with the most reported crime across the country, which can easily show the police which area need more attention in terms of more police work and resources needed for the police to do their work, including education on crime and the consequences there off.</a:t>
            </a:r>
          </a:p>
          <a:p>
            <a:r>
              <a:rPr lang="en-ZA" dirty="0">
                <a:latin typeface="Abadi" panose="020B0604020104020204" pitchFamily="34" charset="0"/>
              </a:rPr>
              <a:t>ML predictions show the crimes that are most likely to happen which can help in preventing or minimizing such crime.</a:t>
            </a:r>
          </a:p>
        </p:txBody>
      </p:sp>
    </p:spTree>
    <p:extLst>
      <p:ext uri="{BB962C8B-B14F-4D97-AF65-F5344CB8AC3E}">
        <p14:creationId xmlns:p14="http://schemas.microsoft.com/office/powerpoint/2010/main" val="3583192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4BA56-5A38-4513-A22D-A2C48F5BFD10}"/>
              </a:ext>
            </a:extLst>
          </p:cNvPr>
          <p:cNvSpPr>
            <a:spLocks noGrp="1"/>
          </p:cNvSpPr>
          <p:nvPr>
            <p:ph type="title"/>
          </p:nvPr>
        </p:nvSpPr>
        <p:spPr>
          <a:xfrm>
            <a:off x="677334" y="609600"/>
            <a:ext cx="8596668" cy="885092"/>
          </a:xfrm>
        </p:spPr>
        <p:txBody>
          <a:bodyPr/>
          <a:lstStyle/>
          <a:p>
            <a:r>
              <a:rPr lang="en-ZA" dirty="0"/>
              <a:t>Reference</a:t>
            </a:r>
          </a:p>
        </p:txBody>
      </p:sp>
      <p:sp>
        <p:nvSpPr>
          <p:cNvPr id="3" name="Content Placeholder 2">
            <a:extLst>
              <a:ext uri="{FF2B5EF4-FFF2-40B4-BE49-F238E27FC236}">
                <a16:creationId xmlns:a16="http://schemas.microsoft.com/office/drawing/2014/main" id="{46BFF076-95F4-4FCB-BE98-E2E21C5BC9C7}"/>
              </a:ext>
            </a:extLst>
          </p:cNvPr>
          <p:cNvSpPr>
            <a:spLocks noGrp="1"/>
          </p:cNvSpPr>
          <p:nvPr>
            <p:ph idx="1"/>
          </p:nvPr>
        </p:nvSpPr>
        <p:spPr>
          <a:xfrm>
            <a:off x="677334" y="1727689"/>
            <a:ext cx="8596668" cy="4313674"/>
          </a:xfrm>
        </p:spPr>
        <p:txBody>
          <a:bodyPr/>
          <a:lstStyle/>
          <a:p>
            <a:r>
              <a:rPr lang="en-ZA" dirty="0">
                <a:hlinkClick r:id="rId2"/>
              </a:rPr>
              <a:t>Crime Stats SA</a:t>
            </a:r>
            <a:endParaRPr lang="en-ZA" dirty="0"/>
          </a:p>
          <a:p>
            <a:r>
              <a:rPr lang="en-US" dirty="0">
                <a:hlinkClick r:id="rId3"/>
              </a:rPr>
              <a:t>Crime forecasting: a machine learning and computer vision approach to crime prediction and prevention | Visual Computing for Industry, Biomedicine, and Art | Full Text (springeropen.com)</a:t>
            </a:r>
            <a:endParaRPr lang="en-US" dirty="0"/>
          </a:p>
          <a:p>
            <a:r>
              <a:rPr lang="en-ZA" dirty="0"/>
              <a:t>extension://elhekieabhbkpmcefcoobjddigjcaadp/https://www.ajhtl.com/uploads/7/1/6/3/7163688/article_25_9_3_372-381.pdf</a:t>
            </a:r>
          </a:p>
          <a:p>
            <a:r>
              <a:rPr lang="en-US" dirty="0">
                <a:hlinkClick r:id="rId4"/>
              </a:rPr>
              <a:t>The impact of crime on inbound tourism to South Africa: An application of the bounds test: African Security Review: Vol 22, No 1 (tandfonline.com)</a:t>
            </a:r>
            <a:endParaRPr lang="en-US" dirty="0"/>
          </a:p>
          <a:p>
            <a:r>
              <a:rPr lang="en-US" dirty="0">
                <a:hlinkClick r:id="rId5"/>
              </a:rPr>
              <a:t>The Impact of Crime on International Tourist Numbers to Cape Town | SpringerLink</a:t>
            </a:r>
            <a:endParaRPr lang="en-US" dirty="0"/>
          </a:p>
          <a:p>
            <a:r>
              <a:rPr lang="en-US" dirty="0">
                <a:hlinkClick r:id="rId6"/>
              </a:rPr>
              <a:t>Latest crime statistics: Murder, kidnapping and commercial crimes increase - The Mail &amp; Guardian (mg.co.za)</a:t>
            </a:r>
            <a:endParaRPr lang="en-US" dirty="0"/>
          </a:p>
          <a:p>
            <a:endParaRPr lang="en-ZA" dirty="0"/>
          </a:p>
          <a:p>
            <a:endParaRPr lang="en-ZA" dirty="0"/>
          </a:p>
        </p:txBody>
      </p:sp>
    </p:spTree>
    <p:extLst>
      <p:ext uri="{BB962C8B-B14F-4D97-AF65-F5344CB8AC3E}">
        <p14:creationId xmlns:p14="http://schemas.microsoft.com/office/powerpoint/2010/main" val="2406071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D75AB-EE8D-4F55-BB13-708325BCA1E4}"/>
              </a:ext>
            </a:extLst>
          </p:cNvPr>
          <p:cNvSpPr>
            <a:spLocks noGrp="1"/>
          </p:cNvSpPr>
          <p:nvPr>
            <p:ph type="title"/>
          </p:nvPr>
        </p:nvSpPr>
        <p:spPr>
          <a:xfrm>
            <a:off x="1333502" y="609600"/>
            <a:ext cx="8596668" cy="1320800"/>
          </a:xfrm>
        </p:spPr>
        <p:txBody>
          <a:bodyPr>
            <a:normAutofit/>
          </a:bodyPr>
          <a:lstStyle/>
          <a:p>
            <a:r>
              <a:rPr lang="en-US" dirty="0"/>
              <a:t>Executive Summary</a:t>
            </a:r>
            <a:br>
              <a:rPr lang="en-US" dirty="0"/>
            </a:br>
            <a:endParaRPr lang="en-ZA" dirty="0"/>
          </a:p>
        </p:txBody>
      </p:sp>
      <p:sp>
        <p:nvSpPr>
          <p:cNvPr id="3" name="Content Placeholder 2">
            <a:extLst>
              <a:ext uri="{FF2B5EF4-FFF2-40B4-BE49-F238E27FC236}">
                <a16:creationId xmlns:a16="http://schemas.microsoft.com/office/drawing/2014/main" id="{7C75423E-412A-401B-95A7-7C603DEEC5EF}"/>
              </a:ext>
            </a:extLst>
          </p:cNvPr>
          <p:cNvSpPr>
            <a:spLocks noGrp="1"/>
          </p:cNvSpPr>
          <p:nvPr>
            <p:ph idx="1"/>
          </p:nvPr>
        </p:nvSpPr>
        <p:spPr>
          <a:xfrm>
            <a:off x="1333502" y="1447014"/>
            <a:ext cx="8470898" cy="4142836"/>
          </a:xfrm>
        </p:spPr>
        <p:txBody>
          <a:bodyPr>
            <a:normAutofit/>
          </a:bodyPr>
          <a:lstStyle/>
          <a:p>
            <a:r>
              <a:rPr lang="en-US" dirty="0">
                <a:latin typeface="Abadi" panose="020B0604020104020204" pitchFamily="34" charset="0"/>
              </a:rPr>
              <a:t>The aim of this project is to make crime prediction using the features present in the dataset. The dataset is extracted from the official sites. With the help of machine learning, using python as core we can predict the type of crime which will occur in a particular area. </a:t>
            </a:r>
          </a:p>
          <a:p>
            <a:r>
              <a:rPr lang="en-US" dirty="0">
                <a:latin typeface="Abadi" panose="020B0604020104020204" pitchFamily="34" charset="0"/>
              </a:rPr>
              <a:t>The objective would be to train a model for prediction. The training would be done using the training data set which will be validated using the test dataset. Building the model will be done using better algorithm depending upon the accuracy. The K-Nearest Neighbor (KNN) classification and other algorithm will be used for crime prediction. </a:t>
            </a:r>
          </a:p>
          <a:p>
            <a:r>
              <a:rPr lang="en-US" dirty="0">
                <a:latin typeface="Abadi" panose="020B0604020104020204" pitchFamily="34" charset="0"/>
              </a:rPr>
              <a:t>Visualization of dataset is done to analyze the crimes which may have occurred in the country. This work will help the law enforcement agencies to predict and detect crimes in South Africa with improved accuracy and thus reduces the crime rate. </a:t>
            </a:r>
            <a:endParaRPr lang="en-ZA" dirty="0">
              <a:latin typeface="Abadi" panose="020B0604020104020204" pitchFamily="34" charset="0"/>
            </a:endParaRPr>
          </a:p>
        </p:txBody>
      </p:sp>
    </p:spTree>
    <p:extLst>
      <p:ext uri="{BB962C8B-B14F-4D97-AF65-F5344CB8AC3E}">
        <p14:creationId xmlns:p14="http://schemas.microsoft.com/office/powerpoint/2010/main" val="3850161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60E80-E764-479A-913C-B538C58FD0C0}"/>
              </a:ext>
            </a:extLst>
          </p:cNvPr>
          <p:cNvSpPr>
            <a:spLocks noGrp="1"/>
          </p:cNvSpPr>
          <p:nvPr>
            <p:ph type="title"/>
          </p:nvPr>
        </p:nvSpPr>
        <p:spPr>
          <a:xfrm>
            <a:off x="677334" y="609600"/>
            <a:ext cx="8596668" cy="643304"/>
          </a:xfrm>
        </p:spPr>
        <p:txBody>
          <a:bodyPr/>
          <a:lstStyle/>
          <a:p>
            <a:r>
              <a:rPr lang="en-ZA" dirty="0"/>
              <a:t>Introduction</a:t>
            </a:r>
          </a:p>
        </p:txBody>
      </p:sp>
      <p:sp>
        <p:nvSpPr>
          <p:cNvPr id="3" name="Content Placeholder 2">
            <a:extLst>
              <a:ext uri="{FF2B5EF4-FFF2-40B4-BE49-F238E27FC236}">
                <a16:creationId xmlns:a16="http://schemas.microsoft.com/office/drawing/2014/main" id="{44F6DCDC-7702-4C4E-92DF-5974684E8518}"/>
              </a:ext>
            </a:extLst>
          </p:cNvPr>
          <p:cNvSpPr>
            <a:spLocks noGrp="1"/>
          </p:cNvSpPr>
          <p:nvPr>
            <p:ph idx="1"/>
          </p:nvPr>
        </p:nvSpPr>
        <p:spPr>
          <a:xfrm>
            <a:off x="677334" y="1475295"/>
            <a:ext cx="8596668" cy="4566067"/>
          </a:xfrm>
        </p:spPr>
        <p:txBody>
          <a:bodyPr>
            <a:normAutofit fontScale="92500" lnSpcReduction="20000"/>
          </a:bodyPr>
          <a:lstStyle/>
          <a:p>
            <a:pPr marL="0" indent="0" algn="l">
              <a:buNone/>
            </a:pPr>
            <a:r>
              <a:rPr lang="en-US" b="0" i="0" dirty="0">
                <a:solidFill>
                  <a:srgbClr val="000000"/>
                </a:solidFill>
                <a:effectLst/>
                <a:latin typeface="Abadi" panose="020B0604020104020204" pitchFamily="34" charset="0"/>
              </a:rPr>
              <a:t>Crime is deﬁned as any harmful act against the public which the State wishes to</a:t>
            </a:r>
          </a:p>
          <a:p>
            <a:pPr marL="0" indent="0" algn="l">
              <a:buNone/>
            </a:pPr>
            <a:r>
              <a:rPr lang="en-US" b="0" i="0" dirty="0">
                <a:solidFill>
                  <a:srgbClr val="000000"/>
                </a:solidFill>
                <a:effectLst/>
                <a:latin typeface="Abadi" panose="020B0604020104020204" pitchFamily="34" charset="0"/>
              </a:rPr>
              <a:t>prevent and which, upon conviction, is punishable by ﬁne, imprisonment, and/or death.</a:t>
            </a:r>
          </a:p>
          <a:p>
            <a:pPr marL="0" indent="0" algn="l">
              <a:buNone/>
            </a:pPr>
            <a:r>
              <a:rPr lang="en-US" b="0" i="0" dirty="0">
                <a:solidFill>
                  <a:srgbClr val="000000"/>
                </a:solidFill>
                <a:effectLst/>
                <a:latin typeface="Abadi" panose="020B0604020104020204" pitchFamily="34" charset="0"/>
              </a:rPr>
              <a:t>Historically solving crimes has been the privilege of legal enforcement specialists.</a:t>
            </a:r>
          </a:p>
          <a:p>
            <a:pPr marL="0" indent="0" algn="l">
              <a:buNone/>
            </a:pPr>
            <a:r>
              <a:rPr lang="en-US" b="0" i="0" dirty="0">
                <a:solidFill>
                  <a:srgbClr val="000000"/>
                </a:solidFill>
                <a:effectLst/>
                <a:latin typeface="Abadi" panose="020B0604020104020204" pitchFamily="34" charset="0"/>
              </a:rPr>
              <a:t>But lately computer analysts have aided the legal enforcement in solving crimes by</a:t>
            </a:r>
          </a:p>
          <a:p>
            <a:pPr marL="0" indent="0" algn="l">
              <a:buNone/>
            </a:pPr>
            <a:r>
              <a:rPr lang="en-US" b="0" i="0" dirty="0">
                <a:solidFill>
                  <a:srgbClr val="000000"/>
                </a:solidFill>
                <a:effectLst/>
                <a:latin typeface="Abadi" panose="020B0604020104020204" pitchFamily="34" charset="0"/>
              </a:rPr>
              <a:t>discovering crime patterns. Crime rate is affected by number of Economic factors such</a:t>
            </a:r>
          </a:p>
          <a:p>
            <a:pPr marL="0" indent="0" algn="l">
              <a:buNone/>
            </a:pPr>
            <a:r>
              <a:rPr lang="en-US" b="0" i="0" dirty="0">
                <a:solidFill>
                  <a:srgbClr val="000000"/>
                </a:solidFill>
                <a:effectLst/>
                <a:latin typeface="Abadi" panose="020B0604020104020204" pitchFamily="34" charset="0"/>
              </a:rPr>
              <a:t>as Income level, unemployment rate and Gross Domestic Product (GDP), Consumer</a:t>
            </a:r>
          </a:p>
          <a:p>
            <a:pPr marL="0" indent="0" algn="l">
              <a:buNone/>
            </a:pPr>
            <a:r>
              <a:rPr lang="en-US" b="0" i="0" dirty="0">
                <a:solidFill>
                  <a:srgbClr val="000000"/>
                </a:solidFill>
                <a:effectLst/>
                <a:latin typeface="Abadi" panose="020B0604020104020204" pitchFamily="34" charset="0"/>
              </a:rPr>
              <a:t>Price Index (CPI) etc.</a:t>
            </a:r>
          </a:p>
          <a:p>
            <a:pPr marL="0" indent="0" algn="l">
              <a:buNone/>
            </a:pPr>
            <a:r>
              <a:rPr lang="en-US" b="0" i="0" dirty="0">
                <a:solidFill>
                  <a:srgbClr val="000000"/>
                </a:solidFill>
                <a:effectLst/>
                <a:latin typeface="Abadi" panose="020B0604020104020204" pitchFamily="34" charset="0"/>
              </a:rPr>
              <a:t>An economic crisis is a situation where the economy of a country experiences a</a:t>
            </a:r>
          </a:p>
          <a:p>
            <a:pPr marL="0" indent="0" algn="l">
              <a:buNone/>
            </a:pPr>
            <a:r>
              <a:rPr lang="en-US" b="0" i="0" dirty="0">
                <a:solidFill>
                  <a:srgbClr val="000000"/>
                </a:solidFill>
                <a:effectLst/>
                <a:latin typeface="Abadi" panose="020B0604020104020204" pitchFamily="34" charset="0"/>
              </a:rPr>
              <a:t>sudden downturn as a result of ﬁnancial crisis. Whether there is economic crisis or</a:t>
            </a:r>
          </a:p>
          <a:p>
            <a:pPr marL="0" indent="0" algn="l">
              <a:buNone/>
            </a:pPr>
            <a:r>
              <a:rPr lang="en-US" b="0" i="0" dirty="0">
                <a:solidFill>
                  <a:srgbClr val="000000"/>
                </a:solidFill>
                <a:effectLst/>
                <a:latin typeface="Abadi" panose="020B0604020104020204" pitchFamily="34" charset="0"/>
              </a:rPr>
              <a:t>not, the economic indicators like unemployment have a direct impact on the South African</a:t>
            </a:r>
          </a:p>
          <a:p>
            <a:pPr marL="0" indent="0" algn="l">
              <a:buNone/>
            </a:pPr>
            <a:r>
              <a:rPr lang="en-US" b="0" i="0" dirty="0">
                <a:solidFill>
                  <a:srgbClr val="000000"/>
                </a:solidFill>
                <a:effectLst/>
                <a:latin typeface="Abadi" panose="020B0604020104020204" pitchFamily="34" charset="0"/>
              </a:rPr>
              <a:t>population and thus affect crime rates. Due to ﬁnancial crisis, there is an increase</a:t>
            </a:r>
          </a:p>
          <a:p>
            <a:pPr marL="0" indent="0" algn="l">
              <a:buNone/>
            </a:pPr>
            <a:r>
              <a:rPr lang="en-US" b="0" i="0" dirty="0">
                <a:solidFill>
                  <a:srgbClr val="000000"/>
                </a:solidFill>
                <a:effectLst/>
                <a:latin typeface="Abadi" panose="020B0604020104020204" pitchFamily="34" charset="0"/>
              </a:rPr>
              <a:t>in unemployment and large number of population suffers sudden reduction in their</a:t>
            </a:r>
          </a:p>
          <a:p>
            <a:pPr marL="0" indent="0" algn="l">
              <a:buNone/>
            </a:pPr>
            <a:r>
              <a:rPr lang="en-US" b="0" i="0" dirty="0">
                <a:solidFill>
                  <a:srgbClr val="000000"/>
                </a:solidFill>
                <a:effectLst/>
                <a:latin typeface="Abadi" panose="020B0604020104020204" pitchFamily="34" charset="0"/>
              </a:rPr>
              <a:t>income.</a:t>
            </a:r>
          </a:p>
          <a:p>
            <a:endParaRPr lang="en-ZA" dirty="0"/>
          </a:p>
        </p:txBody>
      </p:sp>
    </p:spTree>
    <p:extLst>
      <p:ext uri="{BB962C8B-B14F-4D97-AF65-F5344CB8AC3E}">
        <p14:creationId xmlns:p14="http://schemas.microsoft.com/office/powerpoint/2010/main" val="2264408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39">
            <a:extLst>
              <a:ext uri="{FF2B5EF4-FFF2-40B4-BE49-F238E27FC236}">
                <a16:creationId xmlns:a16="http://schemas.microsoft.com/office/drawing/2014/main" id="{63B62278-AD36-C9D7-C256-8D749A7D4F07}"/>
              </a:ext>
            </a:extLst>
          </p:cNvPr>
          <p:cNvPicPr>
            <a:picLocks noChangeAspect="1"/>
          </p:cNvPicPr>
          <p:nvPr/>
        </p:nvPicPr>
        <p:blipFill rotWithShape="1">
          <a:blip r:embed="rId2"/>
          <a:srcRect t="11213" r="-2" b="-2"/>
          <a:stretch/>
        </p:blipFill>
        <p:spPr>
          <a:xfrm>
            <a:off x="4302847" y="-216817"/>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3ECCC58E-8A45-490F-AFA5-D2371CFBA54A}"/>
              </a:ext>
            </a:extLst>
          </p:cNvPr>
          <p:cNvSpPr>
            <a:spLocks noGrp="1"/>
          </p:cNvSpPr>
          <p:nvPr>
            <p:ph type="title"/>
          </p:nvPr>
        </p:nvSpPr>
        <p:spPr>
          <a:xfrm>
            <a:off x="674015" y="1696825"/>
            <a:ext cx="4083041" cy="2350934"/>
          </a:xfrm>
        </p:spPr>
        <p:txBody>
          <a:bodyPr vert="horz" lIns="91440" tIns="45720" rIns="91440" bIns="45720" rtlCol="0" anchor="b">
            <a:normAutofit/>
          </a:bodyPr>
          <a:lstStyle/>
          <a:p>
            <a:pPr algn="r"/>
            <a:r>
              <a:rPr lang="en-US" sz="4800" dirty="0"/>
              <a:t>Methodology</a:t>
            </a:r>
          </a:p>
        </p:txBody>
      </p:sp>
      <p:sp>
        <p:nvSpPr>
          <p:cNvPr id="55" name="Title 1">
            <a:extLst>
              <a:ext uri="{FF2B5EF4-FFF2-40B4-BE49-F238E27FC236}">
                <a16:creationId xmlns:a16="http://schemas.microsoft.com/office/drawing/2014/main" id="{09D9915F-8036-4309-BC03-B502D7AAD8FC}"/>
              </a:ext>
            </a:extLst>
          </p:cNvPr>
          <p:cNvSpPr txBox="1">
            <a:spLocks/>
          </p:cNvSpPr>
          <p:nvPr/>
        </p:nvSpPr>
        <p:spPr>
          <a:xfrm>
            <a:off x="3259668" y="1849225"/>
            <a:ext cx="1649788" cy="498049"/>
          </a:xfrm>
          <a:prstGeom prst="rect">
            <a:avLst/>
          </a:prstGeom>
        </p:spPr>
        <p:txBody>
          <a:bodyPr vert="horz" lIns="91440" tIns="45720" rIns="91440" bIns="45720" rtlCol="0" anchor="b">
            <a:normAutofit fontScale="6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endParaRPr lang="en-US" sz="4800" dirty="0"/>
          </a:p>
        </p:txBody>
      </p:sp>
    </p:spTree>
    <p:extLst>
      <p:ext uri="{BB962C8B-B14F-4D97-AF65-F5344CB8AC3E}">
        <p14:creationId xmlns:p14="http://schemas.microsoft.com/office/powerpoint/2010/main" val="595084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nodePh="1">
                                  <p:stCondLst>
                                    <p:cond delay="1000"/>
                                  </p:stCondLst>
                                  <p:endCondLst>
                                    <p:cond evt="begin" delay="0">
                                      <p:tn val="8"/>
                                    </p:cond>
                                  </p:endCondLst>
                                  <p:iterate>
                                    <p:tmPct val="10000"/>
                                  </p:iterate>
                                  <p:childTnLst>
                                    <p:set>
                                      <p:cBhvr>
                                        <p:cTn id="9" dur="1" fill="hold">
                                          <p:stCondLst>
                                            <p:cond delay="0"/>
                                          </p:stCondLst>
                                        </p:cTn>
                                        <p:tgtEl>
                                          <p:spTgt spid="55"/>
                                        </p:tgtEl>
                                        <p:attrNameLst>
                                          <p:attrName>style.visibility</p:attrName>
                                        </p:attrNameLst>
                                      </p:cBhvr>
                                      <p:to>
                                        <p:strVal val="visible"/>
                                      </p:to>
                                    </p:set>
                                    <p:animEffect transition="in" filter="fade">
                                      <p:cBhvr>
                                        <p:cTn id="10" dur="7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60E80-E764-479A-913C-B538C58FD0C0}"/>
              </a:ext>
            </a:extLst>
          </p:cNvPr>
          <p:cNvSpPr>
            <a:spLocks noGrp="1"/>
          </p:cNvSpPr>
          <p:nvPr>
            <p:ph type="title"/>
          </p:nvPr>
        </p:nvSpPr>
        <p:spPr>
          <a:xfrm>
            <a:off x="677334" y="609600"/>
            <a:ext cx="8596668" cy="709246"/>
          </a:xfrm>
        </p:spPr>
        <p:txBody>
          <a:bodyPr/>
          <a:lstStyle/>
          <a:p>
            <a:r>
              <a:rPr lang="en-ZA" dirty="0"/>
              <a:t>Methodology</a:t>
            </a:r>
          </a:p>
        </p:txBody>
      </p:sp>
      <p:sp>
        <p:nvSpPr>
          <p:cNvPr id="3" name="Content Placeholder 2">
            <a:extLst>
              <a:ext uri="{FF2B5EF4-FFF2-40B4-BE49-F238E27FC236}">
                <a16:creationId xmlns:a16="http://schemas.microsoft.com/office/drawing/2014/main" id="{44F6DCDC-7702-4C4E-92DF-5974684E8518}"/>
              </a:ext>
            </a:extLst>
          </p:cNvPr>
          <p:cNvSpPr>
            <a:spLocks noGrp="1"/>
          </p:cNvSpPr>
          <p:nvPr>
            <p:ph idx="1"/>
          </p:nvPr>
        </p:nvSpPr>
        <p:spPr>
          <a:xfrm>
            <a:off x="677334" y="1475295"/>
            <a:ext cx="8642512" cy="4670528"/>
          </a:xfrm>
        </p:spPr>
        <p:txBody>
          <a:bodyPr>
            <a:normAutofit fontScale="25000" lnSpcReduction="20000"/>
          </a:bodyPr>
          <a:lstStyle/>
          <a:p>
            <a:pPr marL="0" indent="0">
              <a:lnSpc>
                <a:spcPct val="120000"/>
              </a:lnSpc>
              <a:spcBef>
                <a:spcPts val="1400"/>
              </a:spcBef>
              <a:buNone/>
            </a:pPr>
            <a:endParaRPr lang="en-US" sz="8800" dirty="0">
              <a:solidFill>
                <a:srgbClr val="0B49CB"/>
              </a:solidFill>
              <a:latin typeface="Abadi"/>
            </a:endParaRPr>
          </a:p>
          <a:p>
            <a:pPr>
              <a:lnSpc>
                <a:spcPct val="120000"/>
              </a:lnSpc>
              <a:spcBef>
                <a:spcPts val="1400"/>
              </a:spcBef>
            </a:pPr>
            <a:r>
              <a:rPr lang="en-US" sz="8800" dirty="0">
                <a:solidFill>
                  <a:schemeClr val="accent3">
                    <a:lumMod val="25000"/>
                  </a:schemeClr>
                </a:solidFill>
                <a:latin typeface="Abadi"/>
              </a:rPr>
              <a:t>Data collection methodology:</a:t>
            </a:r>
            <a:endParaRPr lang="en-US" sz="8800" b="0" i="0" dirty="0">
              <a:solidFill>
                <a:srgbClr val="000000"/>
              </a:solidFill>
              <a:effectLst/>
              <a:latin typeface="ff1"/>
            </a:endParaRPr>
          </a:p>
          <a:p>
            <a:pPr>
              <a:lnSpc>
                <a:spcPct val="120000"/>
              </a:lnSpc>
              <a:spcBef>
                <a:spcPts val="1400"/>
              </a:spcBef>
            </a:pPr>
            <a:r>
              <a:rPr lang="en-US" sz="8800" dirty="0">
                <a:solidFill>
                  <a:schemeClr val="accent3">
                    <a:lumMod val="25000"/>
                  </a:schemeClr>
                </a:solidFill>
                <a:latin typeface="Abadi"/>
              </a:rPr>
              <a:t>Perform data wrangling</a:t>
            </a:r>
          </a:p>
          <a:p>
            <a:pPr>
              <a:lnSpc>
                <a:spcPct val="120000"/>
              </a:lnSpc>
              <a:spcBef>
                <a:spcPts val="1400"/>
              </a:spcBef>
            </a:pPr>
            <a:r>
              <a:rPr lang="en-US" sz="8800" dirty="0">
                <a:solidFill>
                  <a:schemeClr val="accent3">
                    <a:lumMod val="25000"/>
                  </a:schemeClr>
                </a:solidFill>
                <a:latin typeface="Abadi"/>
              </a:rPr>
              <a:t>Perform exploratory data analysis (EDA) using visualization and SQL</a:t>
            </a:r>
          </a:p>
          <a:p>
            <a:pPr>
              <a:lnSpc>
                <a:spcPct val="120000"/>
              </a:lnSpc>
              <a:spcBef>
                <a:spcPts val="1400"/>
              </a:spcBef>
            </a:pPr>
            <a:r>
              <a:rPr lang="en-US" sz="8800" dirty="0">
                <a:solidFill>
                  <a:schemeClr val="accent3">
                    <a:lumMod val="25000"/>
                  </a:schemeClr>
                </a:solidFill>
                <a:latin typeface="Abadi"/>
              </a:rPr>
              <a:t>Perform interactive visual analytics using Folium and Plotly Dash</a:t>
            </a:r>
          </a:p>
          <a:p>
            <a:pPr>
              <a:lnSpc>
                <a:spcPct val="120000"/>
              </a:lnSpc>
              <a:spcBef>
                <a:spcPts val="1400"/>
              </a:spcBef>
            </a:pPr>
            <a:r>
              <a:rPr lang="en-US" sz="8800" dirty="0">
                <a:solidFill>
                  <a:schemeClr val="accent3">
                    <a:lumMod val="25000"/>
                  </a:schemeClr>
                </a:solidFill>
                <a:latin typeface="Abadi"/>
              </a:rPr>
              <a:t>Perform predictive analysis using classification models</a:t>
            </a:r>
          </a:p>
          <a:p>
            <a:endParaRPr lang="en-ZA" dirty="0"/>
          </a:p>
        </p:txBody>
      </p:sp>
    </p:spTree>
    <p:extLst>
      <p:ext uri="{BB962C8B-B14F-4D97-AF65-F5344CB8AC3E}">
        <p14:creationId xmlns:p14="http://schemas.microsoft.com/office/powerpoint/2010/main" val="489654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60E80-E764-479A-913C-B538C58FD0C0}"/>
              </a:ext>
            </a:extLst>
          </p:cNvPr>
          <p:cNvSpPr>
            <a:spLocks noGrp="1"/>
          </p:cNvSpPr>
          <p:nvPr>
            <p:ph type="title"/>
          </p:nvPr>
        </p:nvSpPr>
        <p:spPr>
          <a:xfrm>
            <a:off x="677334" y="609600"/>
            <a:ext cx="8596668" cy="709246"/>
          </a:xfrm>
        </p:spPr>
        <p:txBody>
          <a:bodyPr>
            <a:normAutofit/>
          </a:bodyPr>
          <a:lstStyle/>
          <a:p>
            <a:r>
              <a:rPr lang="en-US" sz="3600" dirty="0">
                <a:solidFill>
                  <a:schemeClr val="accent3">
                    <a:lumMod val="25000"/>
                  </a:schemeClr>
                </a:solidFill>
                <a:latin typeface="Abadi"/>
              </a:rPr>
              <a:t>Data collection &amp; </a:t>
            </a:r>
            <a:r>
              <a:rPr lang="en-US" dirty="0">
                <a:solidFill>
                  <a:schemeClr val="accent3">
                    <a:lumMod val="25000"/>
                  </a:schemeClr>
                </a:solidFill>
                <a:latin typeface="Abadi"/>
              </a:rPr>
              <a:t>D</a:t>
            </a:r>
            <a:r>
              <a:rPr lang="en-US" sz="3600" dirty="0">
                <a:solidFill>
                  <a:schemeClr val="accent3">
                    <a:lumMod val="25000"/>
                  </a:schemeClr>
                </a:solidFill>
                <a:latin typeface="Abadi"/>
              </a:rPr>
              <a:t>ata wrangling</a:t>
            </a:r>
            <a:endParaRPr lang="en-ZA" dirty="0"/>
          </a:p>
        </p:txBody>
      </p:sp>
      <p:sp>
        <p:nvSpPr>
          <p:cNvPr id="3" name="Content Placeholder 2">
            <a:extLst>
              <a:ext uri="{FF2B5EF4-FFF2-40B4-BE49-F238E27FC236}">
                <a16:creationId xmlns:a16="http://schemas.microsoft.com/office/drawing/2014/main" id="{44F6DCDC-7702-4C4E-92DF-5974684E8518}"/>
              </a:ext>
            </a:extLst>
          </p:cNvPr>
          <p:cNvSpPr>
            <a:spLocks noGrp="1"/>
          </p:cNvSpPr>
          <p:nvPr>
            <p:ph idx="1"/>
          </p:nvPr>
        </p:nvSpPr>
        <p:spPr>
          <a:xfrm>
            <a:off x="677334" y="1475295"/>
            <a:ext cx="9482666" cy="4670528"/>
          </a:xfrm>
        </p:spPr>
        <p:txBody>
          <a:bodyPr>
            <a:normAutofit/>
          </a:bodyPr>
          <a:lstStyle/>
          <a:p>
            <a:pPr marL="0" indent="0">
              <a:buNone/>
            </a:pPr>
            <a:r>
              <a:rPr lang="en-US" b="1" u="sng" dirty="0"/>
              <a:t>Data Collection</a:t>
            </a:r>
          </a:p>
          <a:p>
            <a:r>
              <a:rPr lang="en-US" sz="1600" dirty="0"/>
              <a:t>Crime dataset from South African statistic (StatsSA) is used in CSV format.</a:t>
            </a:r>
          </a:p>
          <a:p>
            <a:r>
              <a:rPr lang="en-US" sz="1600" dirty="0"/>
              <a:t>Crime dataset from South African Police services is used in CSV format indicating the number of crimes reported across the country in various police stations </a:t>
            </a:r>
          </a:p>
          <a:p>
            <a:r>
              <a:rPr lang="en-US" sz="1600" dirty="0"/>
              <a:t>Crime dataset from South African Police services is used in CSV format indicating the number of crimes categories across the country.</a:t>
            </a:r>
          </a:p>
          <a:p>
            <a:endParaRPr lang="en-US" sz="1600" dirty="0"/>
          </a:p>
          <a:p>
            <a:pPr marL="0" indent="0">
              <a:buNone/>
            </a:pPr>
            <a:r>
              <a:rPr lang="en-US" b="1" u="sng" dirty="0">
                <a:solidFill>
                  <a:schemeClr val="accent3">
                    <a:lumMod val="25000"/>
                  </a:schemeClr>
                </a:solidFill>
                <a:latin typeface="Abadi"/>
              </a:rPr>
              <a:t>D</a:t>
            </a:r>
            <a:r>
              <a:rPr lang="en-US" sz="1800" b="1" u="sng" dirty="0">
                <a:solidFill>
                  <a:schemeClr val="accent3">
                    <a:lumMod val="25000"/>
                  </a:schemeClr>
                </a:solidFill>
                <a:latin typeface="Abadi"/>
              </a:rPr>
              <a:t>ata wrangling</a:t>
            </a:r>
          </a:p>
          <a:p>
            <a:r>
              <a:rPr lang="en-ZA" dirty="0"/>
              <a:t>Data was 1</a:t>
            </a:r>
            <a:r>
              <a:rPr lang="en-ZA" baseline="30000" dirty="0"/>
              <a:t>st</a:t>
            </a:r>
            <a:r>
              <a:rPr lang="en-ZA" dirty="0"/>
              <a:t> captured into an excel spreadsheet and then converted to csv files.</a:t>
            </a:r>
          </a:p>
          <a:p>
            <a:r>
              <a:rPr lang="en-US" sz="1800" b="0" i="0" u="none" strike="noStrike" baseline="0" dirty="0">
                <a:solidFill>
                  <a:schemeClr val="tx1"/>
                </a:solidFill>
                <a:latin typeface="Lucida Sans Unicode" panose="020B0602030504020204" pitchFamily="34" charset="0"/>
              </a:rPr>
              <a:t>Removed any missing values present in the dataset </a:t>
            </a:r>
          </a:p>
          <a:p>
            <a:r>
              <a:rPr lang="en-US" sz="1800" b="0" i="0" u="none" strike="noStrike" baseline="0" dirty="0">
                <a:solidFill>
                  <a:schemeClr val="tx1"/>
                </a:solidFill>
                <a:latin typeface="Lucida Sans Unicode" panose="020B0602030504020204" pitchFamily="34" charset="0"/>
              </a:rPr>
              <a:t>The dataset consists of a 3 Data frames with multiple columns . </a:t>
            </a:r>
          </a:p>
          <a:p>
            <a:r>
              <a:rPr lang="en-US" sz="1800" b="0" i="0" u="none" strike="noStrike" baseline="0" dirty="0">
                <a:solidFill>
                  <a:schemeClr val="tx1"/>
                </a:solidFill>
                <a:latin typeface="Lucida Sans Unicode" panose="020B0602030504020204" pitchFamily="34" charset="0"/>
              </a:rPr>
              <a:t>The final dataset contains 32,9 &amp; 30 rows which speaks to 9Provinces. </a:t>
            </a:r>
          </a:p>
          <a:p>
            <a:pPr marL="0" indent="0">
              <a:buNone/>
            </a:pPr>
            <a:endParaRPr lang="en-US" b="1" u="sng" dirty="0">
              <a:solidFill>
                <a:schemeClr val="tx1"/>
              </a:solidFill>
            </a:endParaRPr>
          </a:p>
          <a:p>
            <a:pPr marL="0" indent="0">
              <a:buNone/>
            </a:pPr>
            <a:endParaRPr lang="en-ZA" dirty="0"/>
          </a:p>
        </p:txBody>
      </p:sp>
      <p:graphicFrame>
        <p:nvGraphicFramePr>
          <p:cNvPr id="4" name="Diagram 3">
            <a:extLst>
              <a:ext uri="{FF2B5EF4-FFF2-40B4-BE49-F238E27FC236}">
                <a16:creationId xmlns:a16="http://schemas.microsoft.com/office/drawing/2014/main" id="{CFAE5409-977E-426D-BA1D-71871AB5237B}"/>
              </a:ext>
            </a:extLst>
          </p:cNvPr>
          <p:cNvGraphicFramePr/>
          <p:nvPr>
            <p:extLst>
              <p:ext uri="{D42A27DB-BD31-4B8C-83A1-F6EECF244321}">
                <p14:modId xmlns:p14="http://schemas.microsoft.com/office/powerpoint/2010/main" val="351463635"/>
              </p:ext>
            </p:extLst>
          </p:nvPr>
        </p:nvGraphicFramePr>
        <p:xfrm>
          <a:off x="2324100" y="3383280"/>
          <a:ext cx="6786918" cy="7505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3528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60E80-E764-479A-913C-B538C58FD0C0}"/>
              </a:ext>
            </a:extLst>
          </p:cNvPr>
          <p:cNvSpPr>
            <a:spLocks noGrp="1"/>
          </p:cNvSpPr>
          <p:nvPr>
            <p:ph type="title"/>
          </p:nvPr>
        </p:nvSpPr>
        <p:spPr>
          <a:xfrm>
            <a:off x="677333" y="351693"/>
            <a:ext cx="11605521" cy="1169376"/>
          </a:xfrm>
        </p:spPr>
        <p:txBody>
          <a:bodyPr>
            <a:normAutofit/>
          </a:bodyPr>
          <a:lstStyle/>
          <a:p>
            <a:r>
              <a:rPr lang="en-US" sz="3600" dirty="0">
                <a:solidFill>
                  <a:schemeClr val="accent3">
                    <a:lumMod val="25000"/>
                  </a:schemeClr>
                </a:solidFill>
                <a:latin typeface="Abadi"/>
              </a:rPr>
              <a:t>Exploratory data analysis (EDA) using visualization</a:t>
            </a:r>
            <a:endParaRPr lang="en-ZA" dirty="0"/>
          </a:p>
        </p:txBody>
      </p:sp>
      <p:sp>
        <p:nvSpPr>
          <p:cNvPr id="3" name="Content Placeholder 2">
            <a:extLst>
              <a:ext uri="{FF2B5EF4-FFF2-40B4-BE49-F238E27FC236}">
                <a16:creationId xmlns:a16="http://schemas.microsoft.com/office/drawing/2014/main" id="{44F6DCDC-7702-4C4E-92DF-5974684E8518}"/>
              </a:ext>
            </a:extLst>
          </p:cNvPr>
          <p:cNvSpPr>
            <a:spLocks noGrp="1"/>
          </p:cNvSpPr>
          <p:nvPr>
            <p:ph idx="1"/>
          </p:nvPr>
        </p:nvSpPr>
        <p:spPr>
          <a:xfrm>
            <a:off x="677333" y="1475295"/>
            <a:ext cx="8642512" cy="4670528"/>
          </a:xfrm>
        </p:spPr>
        <p:txBody>
          <a:bodyPr>
            <a:normAutofit/>
          </a:bodyPr>
          <a:lstStyle/>
          <a:p>
            <a:pPr marL="0" indent="0">
              <a:buNone/>
            </a:pPr>
            <a:r>
              <a:rPr lang="en-US" b="1" u="sng" dirty="0">
                <a:solidFill>
                  <a:schemeClr val="tx1"/>
                </a:solidFill>
                <a:latin typeface="Abadi"/>
              </a:rPr>
              <a:t>EDA with Data Visualization</a:t>
            </a:r>
          </a:p>
          <a:p>
            <a:pPr marL="0" indent="0">
              <a:buNone/>
            </a:pPr>
            <a:endParaRPr lang="en-ZA" b="1" dirty="0"/>
          </a:p>
          <a:p>
            <a:endParaRPr lang="en-ZA" b="1" dirty="0"/>
          </a:p>
        </p:txBody>
      </p:sp>
      <p:pic>
        <p:nvPicPr>
          <p:cNvPr id="6" name="Picture 5">
            <a:extLst>
              <a:ext uri="{FF2B5EF4-FFF2-40B4-BE49-F238E27FC236}">
                <a16:creationId xmlns:a16="http://schemas.microsoft.com/office/drawing/2014/main" id="{0FD1A5E0-2F58-430C-83C3-20039EEA8539}"/>
              </a:ext>
            </a:extLst>
          </p:cNvPr>
          <p:cNvPicPr>
            <a:picLocks noChangeAspect="1"/>
          </p:cNvPicPr>
          <p:nvPr/>
        </p:nvPicPr>
        <p:blipFill>
          <a:blip r:embed="rId2"/>
          <a:stretch>
            <a:fillRect/>
          </a:stretch>
        </p:blipFill>
        <p:spPr>
          <a:xfrm>
            <a:off x="287492" y="2384980"/>
            <a:ext cx="4696013" cy="2418491"/>
          </a:xfrm>
          <a:prstGeom prst="rect">
            <a:avLst/>
          </a:prstGeom>
        </p:spPr>
      </p:pic>
      <p:pic>
        <p:nvPicPr>
          <p:cNvPr id="8" name="Picture 7">
            <a:extLst>
              <a:ext uri="{FF2B5EF4-FFF2-40B4-BE49-F238E27FC236}">
                <a16:creationId xmlns:a16="http://schemas.microsoft.com/office/drawing/2014/main" id="{A0ECBBAC-E672-4C77-A1DC-3876B643F8D5}"/>
              </a:ext>
            </a:extLst>
          </p:cNvPr>
          <p:cNvPicPr>
            <a:picLocks noChangeAspect="1"/>
          </p:cNvPicPr>
          <p:nvPr/>
        </p:nvPicPr>
        <p:blipFill>
          <a:blip r:embed="rId3"/>
          <a:stretch>
            <a:fillRect/>
          </a:stretch>
        </p:blipFill>
        <p:spPr>
          <a:xfrm>
            <a:off x="5235678" y="2090763"/>
            <a:ext cx="4181700" cy="2712708"/>
          </a:xfrm>
          <a:prstGeom prst="rect">
            <a:avLst/>
          </a:prstGeom>
        </p:spPr>
      </p:pic>
    </p:spTree>
    <p:extLst>
      <p:ext uri="{BB962C8B-B14F-4D97-AF65-F5344CB8AC3E}">
        <p14:creationId xmlns:p14="http://schemas.microsoft.com/office/powerpoint/2010/main" val="2566351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60E80-E764-479A-913C-B538C58FD0C0}"/>
              </a:ext>
            </a:extLst>
          </p:cNvPr>
          <p:cNvSpPr>
            <a:spLocks noGrp="1"/>
          </p:cNvSpPr>
          <p:nvPr>
            <p:ph type="title"/>
          </p:nvPr>
        </p:nvSpPr>
        <p:spPr>
          <a:xfrm>
            <a:off x="677333" y="351693"/>
            <a:ext cx="11605521" cy="1169376"/>
          </a:xfrm>
        </p:spPr>
        <p:txBody>
          <a:bodyPr>
            <a:normAutofit/>
          </a:bodyPr>
          <a:lstStyle/>
          <a:p>
            <a:r>
              <a:rPr lang="en-US" sz="3600" dirty="0">
                <a:solidFill>
                  <a:schemeClr val="accent3">
                    <a:lumMod val="25000"/>
                  </a:schemeClr>
                </a:solidFill>
                <a:latin typeface="Abadi"/>
              </a:rPr>
              <a:t>Exploratory data analysis (EDA) using visualization</a:t>
            </a:r>
            <a:endParaRPr lang="en-ZA" dirty="0"/>
          </a:p>
        </p:txBody>
      </p:sp>
      <p:sp>
        <p:nvSpPr>
          <p:cNvPr id="3" name="Content Placeholder 2">
            <a:extLst>
              <a:ext uri="{FF2B5EF4-FFF2-40B4-BE49-F238E27FC236}">
                <a16:creationId xmlns:a16="http://schemas.microsoft.com/office/drawing/2014/main" id="{44F6DCDC-7702-4C4E-92DF-5974684E8518}"/>
              </a:ext>
            </a:extLst>
          </p:cNvPr>
          <p:cNvSpPr>
            <a:spLocks noGrp="1"/>
          </p:cNvSpPr>
          <p:nvPr>
            <p:ph idx="1"/>
          </p:nvPr>
        </p:nvSpPr>
        <p:spPr>
          <a:xfrm>
            <a:off x="677333" y="1475295"/>
            <a:ext cx="8642512" cy="4670528"/>
          </a:xfrm>
        </p:spPr>
        <p:txBody>
          <a:bodyPr>
            <a:normAutofit/>
          </a:bodyPr>
          <a:lstStyle/>
          <a:p>
            <a:pPr marL="0" indent="0">
              <a:buNone/>
            </a:pPr>
            <a:r>
              <a:rPr lang="en-US" b="1" dirty="0">
                <a:solidFill>
                  <a:schemeClr val="tx1"/>
                </a:solidFill>
                <a:latin typeface="Abadi"/>
              </a:rPr>
              <a:t>EDA with Data Visualization</a:t>
            </a:r>
          </a:p>
          <a:p>
            <a:pPr marL="0" indent="0">
              <a:buNone/>
            </a:pPr>
            <a:endParaRPr lang="en-ZA" b="1" dirty="0"/>
          </a:p>
          <a:p>
            <a:r>
              <a:rPr lang="en-ZA" dirty="0"/>
              <a:t>The below graph show the total number of crime committed ,a python code was used in order to plot the graphs accordingly </a:t>
            </a:r>
          </a:p>
        </p:txBody>
      </p:sp>
      <p:pic>
        <p:nvPicPr>
          <p:cNvPr id="5" name="Picture 4">
            <a:extLst>
              <a:ext uri="{FF2B5EF4-FFF2-40B4-BE49-F238E27FC236}">
                <a16:creationId xmlns:a16="http://schemas.microsoft.com/office/drawing/2014/main" id="{70AC5052-DAA6-4BFD-BA5E-E2F9DEF55556}"/>
              </a:ext>
            </a:extLst>
          </p:cNvPr>
          <p:cNvPicPr>
            <a:picLocks noChangeAspect="1"/>
          </p:cNvPicPr>
          <p:nvPr/>
        </p:nvPicPr>
        <p:blipFill>
          <a:blip r:embed="rId2"/>
          <a:stretch>
            <a:fillRect/>
          </a:stretch>
        </p:blipFill>
        <p:spPr>
          <a:xfrm>
            <a:off x="1090960" y="2908169"/>
            <a:ext cx="4447287" cy="3713438"/>
          </a:xfrm>
          <a:prstGeom prst="rect">
            <a:avLst/>
          </a:prstGeom>
        </p:spPr>
      </p:pic>
      <p:pic>
        <p:nvPicPr>
          <p:cNvPr id="9" name="Picture 8">
            <a:extLst>
              <a:ext uri="{FF2B5EF4-FFF2-40B4-BE49-F238E27FC236}">
                <a16:creationId xmlns:a16="http://schemas.microsoft.com/office/drawing/2014/main" id="{3D2843E4-8A10-49ED-8DB4-C43ADF7F633A}"/>
              </a:ext>
            </a:extLst>
          </p:cNvPr>
          <p:cNvPicPr>
            <a:picLocks noChangeAspect="1"/>
          </p:cNvPicPr>
          <p:nvPr/>
        </p:nvPicPr>
        <p:blipFill>
          <a:blip r:embed="rId3"/>
          <a:stretch>
            <a:fillRect/>
          </a:stretch>
        </p:blipFill>
        <p:spPr>
          <a:xfrm>
            <a:off x="5674936" y="3010990"/>
            <a:ext cx="3875116" cy="3847010"/>
          </a:xfrm>
          <a:prstGeom prst="rect">
            <a:avLst/>
          </a:prstGeom>
        </p:spPr>
      </p:pic>
    </p:spTree>
    <p:extLst>
      <p:ext uri="{BB962C8B-B14F-4D97-AF65-F5344CB8AC3E}">
        <p14:creationId xmlns:p14="http://schemas.microsoft.com/office/powerpoint/2010/main" val="31145315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8382</TotalTime>
  <Words>1293</Words>
  <Application>Microsoft Office PowerPoint</Application>
  <PresentationFormat>Widescreen</PresentationFormat>
  <Paragraphs>100</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Abadi</vt:lpstr>
      <vt:lpstr>-apple-system</vt:lpstr>
      <vt:lpstr>Arial</vt:lpstr>
      <vt:lpstr>ff1</vt:lpstr>
      <vt:lpstr>Lucida Sans Unicode</vt:lpstr>
      <vt:lpstr>Trebuchet MS</vt:lpstr>
      <vt:lpstr>Wingdings 3</vt:lpstr>
      <vt:lpstr>Facet</vt:lpstr>
      <vt:lpstr>Crime Prediction and Analysis in South Africa</vt:lpstr>
      <vt:lpstr>Table of Content</vt:lpstr>
      <vt:lpstr>Executive Summary </vt:lpstr>
      <vt:lpstr>Introduction</vt:lpstr>
      <vt:lpstr>Methodology</vt:lpstr>
      <vt:lpstr>Methodology</vt:lpstr>
      <vt:lpstr>Data collection &amp; Data wrangling</vt:lpstr>
      <vt:lpstr>Exploratory data analysis (EDA) using visualization</vt:lpstr>
      <vt:lpstr>Exploratory data analysis (EDA) using visualization</vt:lpstr>
      <vt:lpstr>Exploratory data analysis (EDA) using SQL</vt:lpstr>
      <vt:lpstr>Exploratory data analysis (EDA) using SQL</vt:lpstr>
      <vt:lpstr>Exploratory data analysis (EDA) using SQL</vt:lpstr>
      <vt:lpstr>Exploratory data analysis (EDA) using SQL</vt:lpstr>
      <vt:lpstr>Exploratory data analysis (EDA) using SQL</vt:lpstr>
      <vt:lpstr>Interactive visual analytics using Folium and Plotly Dash</vt:lpstr>
      <vt:lpstr>Interactive visual analytics using Folium and Plotly Dash</vt:lpstr>
      <vt:lpstr>Interactive visual analytics using Folium and Plotly Dash</vt:lpstr>
      <vt:lpstr>Interactive visual analytics using Folium</vt:lpstr>
      <vt:lpstr>Predictive Analysis using classification models</vt:lpstr>
      <vt:lpstr>Results</vt:lpstr>
      <vt:lpstr>Conclusion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Impact of crime on Tourism in south Africa</dc:title>
  <dc:creator>Thendo Manthada</dc:creator>
  <cp:lastModifiedBy>Thendo Manthada</cp:lastModifiedBy>
  <cp:revision>23</cp:revision>
  <dcterms:created xsi:type="dcterms:W3CDTF">2022-05-07T15:22:08Z</dcterms:created>
  <dcterms:modified xsi:type="dcterms:W3CDTF">2022-05-17T18:47:47Z</dcterms:modified>
</cp:coreProperties>
</file>