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4" r:id="rId3"/>
    <p:sldId id="265" r:id="rId4"/>
    <p:sldId id="266" r:id="rId5"/>
    <p:sldId id="267" r:id="rId6"/>
    <p:sldId id="268" r:id="rId7"/>
    <p:sldId id="270" r:id="rId8"/>
    <p:sldId id="271"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lstStyle>
            <a:lvl1pPr algn="ctr">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10/11/2023</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438664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10/11/2023</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225251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10/11/2023</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008973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10/11/2023</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333842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10/11/2023</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907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10/11/2023</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439672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10/11/2023</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085626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10/11/2023</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130342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10/11/2023</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230908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10/11/2023</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099058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10/11/2023</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475165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lIns="109728" tIns="109728" rIns="109728" bIns="91440" anchor="t"/>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lIns="109728" tIns="109728" rIns="109728" bIns="91440"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lIns="109728" tIns="109728" rIns="109728" bIns="91440" anchor="ctr"/>
          <a:lstStyle>
            <a:lvl1pPr algn="l">
              <a:defRPr sz="1000" cap="all" spc="300" baseline="0">
                <a:solidFill>
                  <a:schemeClr val="tx1">
                    <a:alpha val="70000"/>
                  </a:schemeClr>
                </a:solidFill>
              </a:defRPr>
            </a:lvl1pPr>
          </a:lstStyle>
          <a:p>
            <a:fld id="{64F0E216-BA48-4F04-AC4F-645AA0DD6AC6}" type="datetimeFigureOut">
              <a:rPr lang="en-US" smtClean="0"/>
              <a:pPr/>
              <a:t>10/11/2023</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lIns="109728" tIns="109728" rIns="109728" bIns="91440" anchor="ctr"/>
          <a:lstStyle>
            <a:lvl1pPr algn="ctr">
              <a:defRPr sz="1000" cap="none"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lIns="109728" tIns="109728" rIns="109728" bIns="91440" anchor="ct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4541265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2800" b="0" kern="1200" cap="none" spc="3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spc="9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0" kern="1200" spc="9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spc="9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0" kern="1200" spc="9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spc="9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19">
          <p15:clr>
            <a:srgbClr val="5ACBF0"/>
          </p15:clr>
        </p15:guide>
        <p15:guide id="2" pos="1731">
          <p15:clr>
            <a:srgbClr val="5ACBF0"/>
          </p15:clr>
        </p15:guide>
        <p15:guide id="3" pos="3140">
          <p15:clr>
            <a:srgbClr val="5ACBF0"/>
          </p15:clr>
        </p15:guide>
        <p15:guide id="4" pos="3488">
          <p15:clr>
            <a:srgbClr val="5ACBF0"/>
          </p15:clr>
        </p15:guide>
        <p15:guide id="5" pos="2788">
          <p15:clr>
            <a:srgbClr val="5ACBF0"/>
          </p15:clr>
        </p15:guide>
        <p15:guide id="6" pos="2434">
          <p15:clr>
            <a:srgbClr val="5ACBF0"/>
          </p15:clr>
        </p15:guide>
        <p15:guide id="7" pos="2084">
          <p15:clr>
            <a:srgbClr val="5ACBF0"/>
          </p15:clr>
        </p15:guide>
        <p15:guide id="8" pos="341">
          <p15:clr>
            <a:srgbClr val="F26B43"/>
          </p15:clr>
        </p15:guide>
        <p15:guide id="9" pos="1384">
          <p15:clr>
            <a:srgbClr val="5ACBF0"/>
          </p15:clr>
        </p15:guide>
        <p15:guide id="10" pos="1032">
          <p15:clr>
            <a:srgbClr val="5ACBF0"/>
          </p15:clr>
        </p15:guide>
        <p15:guide id="11" pos="680">
          <p15:clr>
            <a:srgbClr val="FDE53C"/>
          </p15:clr>
        </p15:guide>
        <p15:guide id="12" pos="4192">
          <p15:clr>
            <a:srgbClr val="5ACBF0"/>
          </p15:clr>
        </p15:guide>
        <p15:guide id="13" pos="4543">
          <p15:clr>
            <a:srgbClr val="5ACBF0"/>
          </p15:clr>
        </p15:guide>
        <p15:guide id="14" pos="4892">
          <p15:clr>
            <a:srgbClr val="5ACBF0"/>
          </p15:clr>
        </p15:guide>
        <p15:guide id="15" pos="5244">
          <p15:clr>
            <a:srgbClr val="5ACBF0"/>
          </p15:clr>
        </p15:guide>
        <p15:guide id="16" pos="5596">
          <p15:clr>
            <a:srgbClr val="5ACBF0"/>
          </p15:clr>
        </p15:guide>
        <p15:guide id="17" pos="5948">
          <p15:clr>
            <a:srgbClr val="5ACBF0"/>
          </p15:clr>
        </p15:guide>
        <p15:guide id="18" pos="6296">
          <p15:clr>
            <a:srgbClr val="5ACBF0"/>
          </p15:clr>
        </p15:guide>
        <p15:guide id="19" pos="6648">
          <p15:clr>
            <a:srgbClr val="5ACBF0"/>
          </p15:clr>
        </p15:guide>
        <p15:guide id="20" pos="6996">
          <p15:clr>
            <a:srgbClr val="FDE53C"/>
          </p15:clr>
        </p15:guide>
        <p15:guide id="21" orient="horz" pos="335">
          <p15:clr>
            <a:srgbClr val="F26B43"/>
          </p15:clr>
        </p15:guide>
        <p15:guide id="22" orient="horz" pos="680">
          <p15:clr>
            <a:srgbClr val="FDE53C"/>
          </p15:clr>
        </p15:guide>
        <p15:guide id="23" orient="horz" pos="1050">
          <p15:clr>
            <a:srgbClr val="5ACBF0"/>
          </p15:clr>
        </p15:guide>
        <p15:guide id="24" orient="horz" pos="1791">
          <p15:clr>
            <a:srgbClr val="5ACBF0"/>
          </p15:clr>
        </p15:guide>
        <p15:guide id="26" orient="horz" pos="2530">
          <p15:clr>
            <a:srgbClr val="5ACBF0"/>
          </p15:clr>
        </p15:guide>
        <p15:guide id="27" orient="horz" pos="2899">
          <p15:clr>
            <a:srgbClr val="5ACBF0"/>
          </p15:clr>
        </p15:guide>
        <p15:guide id="28" orient="horz" pos="3268">
          <p15:clr>
            <a:srgbClr val="5ACBF0"/>
          </p15:clr>
        </p15:guide>
        <p15:guide id="29" orient="horz" pos="3634">
          <p15:clr>
            <a:srgbClr val="FDE53C"/>
          </p15:clr>
        </p15:guide>
        <p15:guide id="30" orient="horz" pos="3979">
          <p15:clr>
            <a:srgbClr val="F26B43"/>
          </p15:clr>
        </p15:guide>
        <p15:guide id="31" orient="horz" pos="2160">
          <p15:clr>
            <a:srgbClr val="FDE53C"/>
          </p15:clr>
        </p15:guide>
        <p15:guide id="32" pos="7340">
          <p15:clr>
            <a:srgbClr val="F26B43"/>
          </p15:clr>
        </p15:guide>
        <p15:guide id="33" pos="3840">
          <p15:clr>
            <a:srgbClr val="FDE53C"/>
          </p15:clr>
        </p15:guide>
        <p15:guide id="34" orient="horz" pos="637">
          <p15:clr>
            <a:srgbClr val="C35EA4"/>
          </p15:clr>
        </p15:guide>
        <p15:guide id="35" orient="horz" pos="1128">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79510" y="4602162"/>
            <a:ext cx="4457690" cy="1720850"/>
          </a:xfrm>
        </p:spPr>
        <p:txBody>
          <a:bodyPr anchor="ctr">
            <a:normAutofit/>
          </a:bodyPr>
          <a:lstStyle/>
          <a:p>
            <a:r>
              <a:rPr lang="en-US" dirty="0"/>
              <a:t>SMART WATER MANAGNMENT</a:t>
            </a:r>
          </a:p>
        </p:txBody>
      </p:sp>
      <p:pic>
        <p:nvPicPr>
          <p:cNvPr id="3" name="Picture 2" descr="Abstract background of blue and water droplets">
            <a:extLst>
              <a:ext uri="{FF2B5EF4-FFF2-40B4-BE49-F238E27FC236}">
                <a16:creationId xmlns:a16="http://schemas.microsoft.com/office/drawing/2014/main" id="{48BCACAE-03CE-14DA-ED3C-9D99B953B041}"/>
              </a:ext>
            </a:extLst>
          </p:cNvPr>
          <p:cNvPicPr>
            <a:picLocks noChangeAspect="1"/>
          </p:cNvPicPr>
          <p:nvPr/>
        </p:nvPicPr>
        <p:blipFill rotWithShape="1">
          <a:blip r:embed="rId2"/>
          <a:srcRect t="31555" r="-2" b="22535"/>
          <a:stretch/>
        </p:blipFill>
        <p:spPr>
          <a:xfrm>
            <a:off x="20" y="10"/>
            <a:ext cx="12191977" cy="4014777"/>
          </a:xfrm>
          <a:prstGeom prst="rect">
            <a:avLst/>
          </a:prstGeom>
        </p:spPr>
      </p:pic>
      <p:cxnSp>
        <p:nvCxnSpPr>
          <p:cNvPr id="11" name="Straight Connector 10">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7142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984750" y="1011237"/>
            <a:ext cx="6120000" cy="860400"/>
          </a:xfrm>
        </p:spPr>
        <p:txBody>
          <a:bodyPr anchor="b">
            <a:normAutofit/>
          </a:bodyPr>
          <a:lstStyle/>
          <a:p>
            <a:pPr algn="ctr"/>
            <a:r>
              <a:rPr lang="en-US" dirty="0"/>
              <a:t>Introduction</a:t>
            </a:r>
          </a:p>
        </p:txBody>
      </p:sp>
      <p:cxnSp>
        <p:nvCxnSpPr>
          <p:cNvPr id="12" name="Straight Connector 1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4750"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4984750" y="2748778"/>
            <a:ext cx="6121400" cy="3009899"/>
          </a:xfrm>
        </p:spPr>
        <p:txBody>
          <a:bodyPr>
            <a:normAutofit/>
          </a:bodyPr>
          <a:lstStyle/>
          <a:p>
            <a:r>
              <a:rPr lang="en-US" sz="2000"/>
              <a:t>Smart water management using IoT involves utilizing connected devices and sensors to monitor, analyze, and optimize water usage, distribution, and quality in real-time, leading to efficient and sustainable water resource management.</a:t>
            </a:r>
            <a:endParaRPr lang="en-US" dirty="0"/>
          </a:p>
        </p:txBody>
      </p:sp>
      <p:pic>
        <p:nvPicPr>
          <p:cNvPr id="4" name="Picture 3">
            <a:extLst>
              <a:ext uri="{FF2B5EF4-FFF2-40B4-BE49-F238E27FC236}">
                <a16:creationId xmlns:a16="http://schemas.microsoft.com/office/drawing/2014/main" id="{98BE629F-D864-CEAF-96D6-596D007BE6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525" y="1871637"/>
            <a:ext cx="5074850" cy="3283428"/>
          </a:xfrm>
          <a:prstGeom prst="rect">
            <a:avLst/>
          </a:prstGeom>
        </p:spPr>
      </p:pic>
    </p:spTree>
    <p:extLst>
      <p:ext uri="{BB962C8B-B14F-4D97-AF65-F5344CB8AC3E}">
        <p14:creationId xmlns:p14="http://schemas.microsoft.com/office/powerpoint/2010/main" val="4217821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4750"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F86503A6-ED16-F54E-14FF-E7EBA6A1E6C9}"/>
              </a:ext>
            </a:extLst>
          </p:cNvPr>
          <p:cNvSpPr>
            <a:spLocks noGrp="1"/>
          </p:cNvSpPr>
          <p:nvPr>
            <p:ph idx="1"/>
          </p:nvPr>
        </p:nvSpPr>
        <p:spPr>
          <a:xfrm>
            <a:off x="3870989" y="1034345"/>
            <a:ext cx="6121400" cy="1273175"/>
          </a:xfrm>
        </p:spPr>
        <p:txBody>
          <a:bodyPr/>
          <a:lstStyle/>
          <a:p>
            <a:r>
              <a:rPr lang="en-US" dirty="0"/>
              <a:t>Pressure sensor</a:t>
            </a:r>
          </a:p>
        </p:txBody>
      </p:sp>
      <p:sp>
        <p:nvSpPr>
          <p:cNvPr id="14" name="Content Placeholder 2">
            <a:extLst>
              <a:ext uri="{FF2B5EF4-FFF2-40B4-BE49-F238E27FC236}">
                <a16:creationId xmlns:a16="http://schemas.microsoft.com/office/drawing/2014/main" id="{BC1A7FA4-751E-B4BB-F06A-73309C669DF8}"/>
              </a:ext>
            </a:extLst>
          </p:cNvPr>
          <p:cNvSpPr txBox="1">
            <a:spLocks/>
          </p:cNvSpPr>
          <p:nvPr/>
        </p:nvSpPr>
        <p:spPr>
          <a:xfrm>
            <a:off x="4249271" y="2025463"/>
            <a:ext cx="6860054" cy="3978275"/>
          </a:xfrm>
          <a:prstGeom prst="rect">
            <a:avLst/>
          </a:prstGeom>
        </p:spPr>
        <p:txBody>
          <a:bodyPr lIns="109728" tIns="109728" rIns="109728" bIns="91440" anchor="t"/>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spc="9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0" kern="1200" spc="9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spc="9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0" kern="1200" spc="9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spc="9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Pressure sensors in smart water management measure water pressure within the system, aiding in monitoring and maintaining optimal pressure levels for efficient distribution and preventing damage or leaks.</a:t>
            </a:r>
          </a:p>
        </p:txBody>
      </p:sp>
      <p:pic>
        <p:nvPicPr>
          <p:cNvPr id="15" name="Picture 14">
            <a:extLst>
              <a:ext uri="{FF2B5EF4-FFF2-40B4-BE49-F238E27FC236}">
                <a16:creationId xmlns:a16="http://schemas.microsoft.com/office/drawing/2014/main" id="{6E0C3215-5B21-7FB1-B5ED-5B841341F3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561" y="1716079"/>
            <a:ext cx="3894099" cy="3251572"/>
          </a:xfrm>
          <a:prstGeom prst="rect">
            <a:avLst/>
          </a:prstGeom>
        </p:spPr>
      </p:pic>
    </p:spTree>
    <p:extLst>
      <p:ext uri="{BB962C8B-B14F-4D97-AF65-F5344CB8AC3E}">
        <p14:creationId xmlns:p14="http://schemas.microsoft.com/office/powerpoint/2010/main" val="3747509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984750" y="1011237"/>
            <a:ext cx="6120000" cy="860400"/>
          </a:xfrm>
        </p:spPr>
        <p:txBody>
          <a:bodyPr anchor="b">
            <a:normAutofit/>
          </a:bodyPr>
          <a:lstStyle/>
          <a:p>
            <a:pPr algn="ctr">
              <a:lnSpc>
                <a:spcPct val="90000"/>
              </a:lnSpc>
            </a:pPr>
            <a:r>
              <a:rPr lang="en-US" sz="2200" dirty="0"/>
              <a:t>Hardware used for smart water managnment</a:t>
            </a:r>
          </a:p>
        </p:txBody>
      </p:sp>
      <p:cxnSp>
        <p:nvCxnSpPr>
          <p:cNvPr id="12" name="Straight Connector 1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4750"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4984750" y="2759076"/>
            <a:ext cx="6121400" cy="3009899"/>
          </a:xfrm>
        </p:spPr>
        <p:txBody>
          <a:bodyPr>
            <a:normAutofit/>
          </a:bodyPr>
          <a:lstStyle/>
          <a:p>
            <a:r>
              <a:rPr lang="en-US" dirty="0"/>
              <a:t>For efficient management, hardware like computers, servers, networking devices, and storage systems are essential.</a:t>
            </a:r>
          </a:p>
        </p:txBody>
      </p:sp>
      <p:pic>
        <p:nvPicPr>
          <p:cNvPr id="4" name="Picture 3">
            <a:extLst>
              <a:ext uri="{FF2B5EF4-FFF2-40B4-BE49-F238E27FC236}">
                <a16:creationId xmlns:a16="http://schemas.microsoft.com/office/drawing/2014/main" id="{448436C9-9B9C-DD84-00F3-13413F68F9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116" y="1670051"/>
            <a:ext cx="4770625" cy="3892492"/>
          </a:xfrm>
          <a:prstGeom prst="rect">
            <a:avLst/>
          </a:prstGeom>
        </p:spPr>
      </p:pic>
    </p:spTree>
    <p:extLst>
      <p:ext uri="{BB962C8B-B14F-4D97-AF65-F5344CB8AC3E}">
        <p14:creationId xmlns:p14="http://schemas.microsoft.com/office/powerpoint/2010/main" val="3658056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984750" y="1011237"/>
            <a:ext cx="6120000" cy="860400"/>
          </a:xfrm>
        </p:spPr>
        <p:txBody>
          <a:bodyPr anchor="b">
            <a:normAutofit/>
          </a:bodyPr>
          <a:lstStyle/>
          <a:p>
            <a:pPr algn="ctr"/>
            <a:r>
              <a:rPr lang="en-US" dirty="0"/>
              <a:t>Ultra sonic sensor </a:t>
            </a:r>
          </a:p>
        </p:txBody>
      </p:sp>
      <p:cxnSp>
        <p:nvCxnSpPr>
          <p:cNvPr id="12" name="Straight Connector 1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4750"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4984750" y="2759076"/>
            <a:ext cx="6121400" cy="3009899"/>
          </a:xfrm>
        </p:spPr>
        <p:txBody>
          <a:bodyPr>
            <a:normAutofit/>
          </a:bodyPr>
          <a:lstStyle/>
          <a:p>
            <a:pPr lvl="0"/>
            <a:r>
              <a:rPr lang="en-US" sz="1900" dirty="0"/>
              <a:t>Ultrasonic sensors in smart water </a:t>
            </a:r>
          </a:p>
          <a:p>
            <a:pPr lvl="0"/>
            <a:r>
              <a:rPr lang="en-US" sz="1900" dirty="0"/>
              <a:t>management measure water levels using sound waves, allowing precise monitoring of reservoirs, tanks, or water bodies. They provide real-time data to optimize water usage, detect leaks, prevent overflows, and improve overall water resource management.</a:t>
            </a:r>
          </a:p>
          <a:p>
            <a:endParaRPr lang="en-US" sz="1900" dirty="0"/>
          </a:p>
        </p:txBody>
      </p:sp>
      <p:pic>
        <p:nvPicPr>
          <p:cNvPr id="4" name="Picture 3">
            <a:extLst>
              <a:ext uri="{FF2B5EF4-FFF2-40B4-BE49-F238E27FC236}">
                <a16:creationId xmlns:a16="http://schemas.microsoft.com/office/drawing/2014/main" id="{20185EB5-BD39-11FC-9678-B85C148F1A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502" y="1616138"/>
            <a:ext cx="4426074" cy="4426074"/>
          </a:xfrm>
          <a:prstGeom prst="rect">
            <a:avLst/>
          </a:prstGeom>
        </p:spPr>
      </p:pic>
    </p:spTree>
    <p:extLst>
      <p:ext uri="{BB962C8B-B14F-4D97-AF65-F5344CB8AC3E}">
        <p14:creationId xmlns:p14="http://schemas.microsoft.com/office/powerpoint/2010/main" val="3443754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984750" y="1011237"/>
            <a:ext cx="6120000" cy="860400"/>
          </a:xfrm>
        </p:spPr>
        <p:txBody>
          <a:bodyPr anchor="b">
            <a:normAutofit/>
          </a:bodyPr>
          <a:lstStyle/>
          <a:p>
            <a:pPr algn="ctr"/>
            <a:r>
              <a:rPr lang="en-US" dirty="0"/>
              <a:t>Vibrational sensor </a:t>
            </a:r>
          </a:p>
        </p:txBody>
      </p:sp>
      <p:cxnSp>
        <p:nvCxnSpPr>
          <p:cNvPr id="12" name="Straight Connector 1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4750"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4984750" y="2759076"/>
            <a:ext cx="6121400" cy="3009899"/>
          </a:xfrm>
        </p:spPr>
        <p:txBody>
          <a:bodyPr>
            <a:normAutofit/>
          </a:bodyPr>
          <a:lstStyle/>
          <a:p>
            <a:pPr lvl="0">
              <a:lnSpc>
                <a:spcPct val="115000"/>
              </a:lnSpc>
            </a:pPr>
            <a:r>
              <a:rPr lang="en-US" dirty="0"/>
              <a:t>Vibrational sensors in smart water management detect and analyze water vibrations to monitor usage patterns, leaks, or abnormalities in water infrastructure. These sensors can provide real-time data to optimize water distribution, detect leaks, and ensure efficient water consumption.</a:t>
            </a:r>
          </a:p>
        </p:txBody>
      </p:sp>
      <p:pic>
        <p:nvPicPr>
          <p:cNvPr id="4" name="Picture 3">
            <a:extLst>
              <a:ext uri="{FF2B5EF4-FFF2-40B4-BE49-F238E27FC236}">
                <a16:creationId xmlns:a16="http://schemas.microsoft.com/office/drawing/2014/main" id="{CC302626-6492-588F-1F32-98DC186BD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072" y="1970952"/>
            <a:ext cx="3852019" cy="3852019"/>
          </a:xfrm>
          <a:prstGeom prst="rect">
            <a:avLst/>
          </a:prstGeom>
        </p:spPr>
      </p:pic>
    </p:spTree>
    <p:extLst>
      <p:ext uri="{BB962C8B-B14F-4D97-AF65-F5344CB8AC3E}">
        <p14:creationId xmlns:p14="http://schemas.microsoft.com/office/powerpoint/2010/main" val="1860432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F06EA-8A1E-D6CC-E08E-B451F7235093}"/>
              </a:ext>
            </a:extLst>
          </p:cNvPr>
          <p:cNvSpPr>
            <a:spLocks noGrp="1"/>
          </p:cNvSpPr>
          <p:nvPr>
            <p:ph type="title"/>
          </p:nvPr>
        </p:nvSpPr>
        <p:spPr>
          <a:xfrm>
            <a:off x="936065" y="1135063"/>
            <a:ext cx="10026650" cy="655637"/>
          </a:xfrm>
        </p:spPr>
        <p:txBody>
          <a:bodyPr/>
          <a:lstStyle/>
          <a:p>
            <a:r>
              <a:rPr lang="en-US" dirty="0" err="1"/>
              <a:t>Ardiuino</a:t>
            </a:r>
            <a:r>
              <a:rPr lang="en-US" dirty="0"/>
              <a:t> </a:t>
            </a:r>
            <a:r>
              <a:rPr lang="en-US" dirty="0" err="1"/>
              <a:t>uno</a:t>
            </a:r>
            <a:r>
              <a:rPr lang="en-US" dirty="0"/>
              <a:t> </a:t>
            </a:r>
          </a:p>
        </p:txBody>
      </p:sp>
      <p:sp>
        <p:nvSpPr>
          <p:cNvPr id="3" name="Content Placeholder 2">
            <a:extLst>
              <a:ext uri="{FF2B5EF4-FFF2-40B4-BE49-F238E27FC236}">
                <a16:creationId xmlns:a16="http://schemas.microsoft.com/office/drawing/2014/main" id="{FC37EF16-3CA1-59F5-FA5E-86C1FC6E06C5}"/>
              </a:ext>
            </a:extLst>
          </p:cNvPr>
          <p:cNvSpPr>
            <a:spLocks noGrp="1"/>
          </p:cNvSpPr>
          <p:nvPr>
            <p:ph idx="1"/>
          </p:nvPr>
        </p:nvSpPr>
        <p:spPr/>
        <p:txBody>
          <a:bodyPr/>
          <a:lstStyle/>
          <a:p>
            <a:r>
              <a:rPr lang="en-US" dirty="0"/>
              <a:t>Arduino Uno is a popular microcontroller used in smart water management systems, allowing for real-time monitoring and control of water usage, quality, and distribution. It can interface with sensors to measure water levels, quality, and flow rates, enabling efficient management and automation for water conservation and optimization.</a:t>
            </a:r>
          </a:p>
        </p:txBody>
      </p:sp>
    </p:spTree>
    <p:extLst>
      <p:ext uri="{BB962C8B-B14F-4D97-AF65-F5344CB8AC3E}">
        <p14:creationId xmlns:p14="http://schemas.microsoft.com/office/powerpoint/2010/main" val="3347294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991FE-E572-6F39-6839-552CD93DFBA6}"/>
              </a:ext>
            </a:extLst>
          </p:cNvPr>
          <p:cNvSpPr>
            <a:spLocks noGrp="1"/>
          </p:cNvSpPr>
          <p:nvPr>
            <p:ph type="title"/>
          </p:nvPr>
        </p:nvSpPr>
        <p:spPr/>
        <p:txBody>
          <a:bodyPr/>
          <a:lstStyle/>
          <a:p>
            <a:r>
              <a:rPr lang="en-US" dirty="0"/>
              <a:t>ESP32</a:t>
            </a:r>
          </a:p>
        </p:txBody>
      </p:sp>
      <p:sp>
        <p:nvSpPr>
          <p:cNvPr id="3" name="Content Placeholder 2">
            <a:extLst>
              <a:ext uri="{FF2B5EF4-FFF2-40B4-BE49-F238E27FC236}">
                <a16:creationId xmlns:a16="http://schemas.microsoft.com/office/drawing/2014/main" id="{6357C6F3-EDE1-ED61-DB19-A8236853DC23}"/>
              </a:ext>
            </a:extLst>
          </p:cNvPr>
          <p:cNvSpPr>
            <a:spLocks noGrp="1"/>
          </p:cNvSpPr>
          <p:nvPr>
            <p:ph idx="1"/>
          </p:nvPr>
        </p:nvSpPr>
        <p:spPr/>
        <p:txBody>
          <a:bodyPr/>
          <a:lstStyle/>
          <a:p>
            <a:r>
              <a:rPr lang="en-US" dirty="0"/>
              <a:t>The ESP32, a versatile microcontroller, has been utilized in smart water management systems to monitor and control water usage, detect leaks, and optimize irrigation. Its capabilities in connectivity, low power consumption, and ability to interface with sensors make it a suitable choice for efficient water management solutions. Data collected by sensors can be transmitted to a central server for analysis, aiding in effective resource allocation and conservation.</a:t>
            </a:r>
          </a:p>
        </p:txBody>
      </p:sp>
    </p:spTree>
    <p:extLst>
      <p:ext uri="{BB962C8B-B14F-4D97-AF65-F5344CB8AC3E}">
        <p14:creationId xmlns:p14="http://schemas.microsoft.com/office/powerpoint/2010/main" val="2385690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406AE9E-93D3-5F37-7B55-D972B8843F53}"/>
              </a:ext>
            </a:extLst>
          </p:cNvPr>
          <p:cNvSpPr>
            <a:spLocks noGrp="1"/>
          </p:cNvSpPr>
          <p:nvPr>
            <p:ph type="title"/>
          </p:nvPr>
        </p:nvSpPr>
        <p:spPr/>
        <p:txBody>
          <a:bodyPr/>
          <a:lstStyle/>
          <a:p>
            <a:r>
              <a:rPr lang="en-US" dirty="0"/>
              <a:t>Conclusion</a:t>
            </a:r>
          </a:p>
        </p:txBody>
      </p:sp>
      <p:sp>
        <p:nvSpPr>
          <p:cNvPr id="11" name="TextBox 10">
            <a:extLst>
              <a:ext uri="{FF2B5EF4-FFF2-40B4-BE49-F238E27FC236}">
                <a16:creationId xmlns:a16="http://schemas.microsoft.com/office/drawing/2014/main" id="{9C590306-2FC2-B60B-0FAB-A475567F105C}"/>
              </a:ext>
            </a:extLst>
          </p:cNvPr>
          <p:cNvSpPr txBox="1"/>
          <p:nvPr/>
        </p:nvSpPr>
        <p:spPr>
          <a:xfrm>
            <a:off x="1255060" y="1877056"/>
            <a:ext cx="8301317" cy="1477328"/>
          </a:xfrm>
          <a:prstGeom prst="rect">
            <a:avLst/>
          </a:prstGeom>
          <a:noFill/>
        </p:spPr>
        <p:txBody>
          <a:bodyPr wrap="square">
            <a:spAutoFit/>
          </a:bodyPr>
          <a:lstStyle/>
          <a:p>
            <a:r>
              <a:rPr lang="en-US"/>
              <a:t>Smart water management is essential for a sustainable future, optimizing water usage through technology and data analysis. </a:t>
            </a:r>
            <a:r>
              <a:rPr lang="en-US" dirty="0"/>
              <a:t>It helps conserve resources, improve efficiency, and adapt to growing water challenges, ensuring a resilient and environmentally responsible approach to water utilization.</a:t>
            </a:r>
          </a:p>
        </p:txBody>
      </p:sp>
    </p:spTree>
    <p:extLst>
      <p:ext uri="{BB962C8B-B14F-4D97-AF65-F5344CB8AC3E}">
        <p14:creationId xmlns:p14="http://schemas.microsoft.com/office/powerpoint/2010/main" val="299084931"/>
      </p:ext>
    </p:extLst>
  </p:cSld>
  <p:clrMapOvr>
    <a:masterClrMapping/>
  </p:clrMapOvr>
</p:sld>
</file>

<file path=ppt/theme/theme1.xml><?xml version="1.0" encoding="utf-8"?>
<a:theme xmlns:a="http://schemas.openxmlformats.org/drawingml/2006/main" name="LeafVTI">
  <a:themeElements>
    <a:clrScheme name="AnalogousFromRegularSeedLeftStep">
      <a:dk1>
        <a:srgbClr val="000000"/>
      </a:dk1>
      <a:lt1>
        <a:srgbClr val="FFFFFF"/>
      </a:lt1>
      <a:dk2>
        <a:srgbClr val="1B2430"/>
      </a:dk2>
      <a:lt2>
        <a:srgbClr val="F3F3F0"/>
      </a:lt2>
      <a:accent1>
        <a:srgbClr val="5029E7"/>
      </a:accent1>
      <a:accent2>
        <a:srgbClr val="1B42D6"/>
      </a:accent2>
      <a:accent3>
        <a:srgbClr val="29A0E7"/>
      </a:accent3>
      <a:accent4>
        <a:srgbClr val="15C0B9"/>
      </a:accent4>
      <a:accent5>
        <a:srgbClr val="23C67B"/>
      </a:accent5>
      <a:accent6>
        <a:srgbClr val="16C72C"/>
      </a:accent6>
      <a:hlink>
        <a:srgbClr val="809531"/>
      </a:hlink>
      <a:folHlink>
        <a:srgbClr val="7F7F7F"/>
      </a:folHlink>
    </a:clrScheme>
    <a:fontScheme name="Leaf">
      <a:majorFont>
        <a:latin typeface="Yu Mincho Demibold"/>
        <a:ea typeface=""/>
        <a:cs typeface=""/>
      </a:majorFont>
      <a:minorFont>
        <a:latin typeface="Yu Gothic"/>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LeafVTI</vt:lpstr>
      <vt:lpstr>SMART WATER MANAGNMENT</vt:lpstr>
      <vt:lpstr>Introduction</vt:lpstr>
      <vt:lpstr>PowerPoint Presentation</vt:lpstr>
      <vt:lpstr>Hardware used for smart water managnment</vt:lpstr>
      <vt:lpstr>Ultra sonic sensor </vt:lpstr>
      <vt:lpstr>Vibrational sensor </vt:lpstr>
      <vt:lpstr>Ardiuino uno </vt:lpstr>
      <vt:lpstr>ESP32</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WATER MANAGNMENT</dc:title>
  <dc:creator>Hari Vignesh</dc:creator>
  <cp:lastModifiedBy>Hari Vignesh</cp:lastModifiedBy>
  <cp:revision>3</cp:revision>
  <dcterms:created xsi:type="dcterms:W3CDTF">2023-10-11T09:27:52Z</dcterms:created>
  <dcterms:modified xsi:type="dcterms:W3CDTF">2023-10-11T10:24:46Z</dcterms:modified>
</cp:coreProperties>
</file>