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5854700" cy="3295650"/>
  <p:notesSz cx="5854700" cy="3295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263" y="423019"/>
            <a:ext cx="1998345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4869" y="1783420"/>
            <a:ext cx="2695575" cy="4946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 marR="5080" indent="22860">
              <a:lnSpc>
                <a:spcPts val="1680"/>
              </a:lnSpc>
              <a:spcBef>
                <a:spcPts val="434"/>
              </a:spcBef>
            </a:pPr>
            <a:r>
              <a:rPr dirty="0" sz="1650" spc="70" b="1">
                <a:latin typeface="Tahoma"/>
                <a:cs typeface="Tahoma"/>
              </a:rPr>
              <a:t>Advancements</a:t>
            </a:r>
            <a:r>
              <a:rPr dirty="0" sz="1650" spc="20" b="1">
                <a:latin typeface="Tahoma"/>
                <a:cs typeface="Tahoma"/>
              </a:rPr>
              <a:t> </a:t>
            </a:r>
            <a:r>
              <a:rPr dirty="0" sz="1650" b="1">
                <a:latin typeface="Tahoma"/>
                <a:cs typeface="Tahoma"/>
              </a:rPr>
              <a:t>in</a:t>
            </a:r>
            <a:r>
              <a:rPr dirty="0" sz="1650" spc="20" b="1">
                <a:latin typeface="Tahoma"/>
                <a:cs typeface="Tahoma"/>
              </a:rPr>
              <a:t> </a:t>
            </a:r>
            <a:r>
              <a:rPr dirty="0" sz="1650" spc="-10" b="1">
                <a:latin typeface="Tahoma"/>
                <a:cs typeface="Tahoma"/>
              </a:rPr>
              <a:t>Facial </a:t>
            </a:r>
            <a:r>
              <a:rPr dirty="0" sz="1650" spc="50" b="1">
                <a:latin typeface="Tahoma"/>
                <a:cs typeface="Tahoma"/>
              </a:rPr>
              <a:t>Recognition</a:t>
            </a:r>
            <a:r>
              <a:rPr dirty="0" sz="1650" spc="10" b="1">
                <a:latin typeface="Tahoma"/>
                <a:cs typeface="Tahoma"/>
              </a:rPr>
              <a:t> </a:t>
            </a:r>
            <a:r>
              <a:rPr dirty="0" sz="1650" spc="-10" b="1">
                <a:latin typeface="Tahoma"/>
                <a:cs typeface="Tahoma"/>
              </a:rPr>
              <a:t>Technology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060" y="459428"/>
            <a:ext cx="4536152" cy="12268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98184" y="1183909"/>
            <a:ext cx="1948180" cy="1350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future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facial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recognition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holds</a:t>
            </a:r>
            <a:r>
              <a:rPr dirty="0" sz="9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immense</a:t>
            </a:r>
            <a:r>
              <a:rPr dirty="0" sz="9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dirty="0" sz="95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advancements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95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Tahoma"/>
                <a:cs typeface="Tahoma"/>
              </a:rPr>
              <a:t>augmented </a:t>
            </a:r>
            <a:r>
              <a:rPr dirty="0" sz="950" spc="-30" b="1">
                <a:solidFill>
                  <a:srgbClr val="FFFFFF"/>
                </a:solidFill>
                <a:latin typeface="Tahoma"/>
                <a:cs typeface="Tahoma"/>
              </a:rPr>
              <a:t>reality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b="1">
                <a:solidFill>
                  <a:srgbClr val="FFFFFF"/>
                </a:solidFill>
                <a:latin typeface="Tahoma"/>
                <a:cs typeface="Tahoma"/>
              </a:rPr>
              <a:t>healthcare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950" b="1">
                <a:solidFill>
                  <a:srgbClr val="FFFFFF"/>
                </a:solidFill>
                <a:latin typeface="Tahoma"/>
                <a:cs typeface="Tahoma"/>
              </a:rPr>
              <a:t>personalized</a:t>
            </a:r>
            <a:r>
              <a:rPr dirty="0" sz="950" spc="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continues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95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evolve,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impact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industries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everyday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life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poised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expand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exponentially.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2" y="689205"/>
            <a:ext cx="2078989" cy="1574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solidFill>
                  <a:srgbClr val="FFFFFF"/>
                </a:solidFill>
              </a:rPr>
              <a:t>Future</a:t>
            </a:r>
            <a:r>
              <a:rPr dirty="0" spc="8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Implications</a:t>
            </a:r>
            <a:r>
              <a:rPr dirty="0" spc="8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and</a:t>
            </a:r>
            <a:r>
              <a:rPr dirty="0" spc="8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Innovations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3" y="505194"/>
            <a:ext cx="2520756" cy="242029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88577" y="422693"/>
            <a:ext cx="2042160" cy="2084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b="1">
                <a:latin typeface="Tahoma"/>
                <a:cs typeface="Tahoma"/>
              </a:rPr>
              <a:t>Security</a:t>
            </a:r>
            <a:r>
              <a:rPr dirty="0" sz="900" spc="114" b="1">
                <a:latin typeface="Tahoma"/>
                <a:cs typeface="Tahoma"/>
              </a:rPr>
              <a:t> </a:t>
            </a:r>
            <a:r>
              <a:rPr dirty="0" sz="900" spc="50" b="1">
                <a:latin typeface="Tahoma"/>
                <a:cs typeface="Tahoma"/>
              </a:rPr>
              <a:t>and</a:t>
            </a:r>
            <a:r>
              <a:rPr dirty="0" sz="900" spc="114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Privacy</a:t>
            </a:r>
            <a:r>
              <a:rPr dirty="0" sz="900" spc="110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Regulations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900">
              <a:latin typeface="Tahoma"/>
              <a:cs typeface="Tahoma"/>
            </a:endParaRPr>
          </a:p>
          <a:p>
            <a:pPr marL="15240" marR="52069">
              <a:lnSpc>
                <a:spcPct val="101499"/>
              </a:lnSpc>
            </a:pPr>
            <a:r>
              <a:rPr dirty="0" sz="950">
                <a:latin typeface="Verdana"/>
                <a:cs typeface="Verdana"/>
              </a:rPr>
              <a:t>Governments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regulatory </a:t>
            </a:r>
            <a:r>
              <a:rPr dirty="0" sz="950">
                <a:latin typeface="Verdana"/>
                <a:cs typeface="Verdana"/>
              </a:rPr>
              <a:t>bodies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are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actively </a:t>
            </a:r>
            <a:r>
              <a:rPr dirty="0" sz="950">
                <a:latin typeface="Verdana"/>
                <a:cs typeface="Verdana"/>
              </a:rPr>
              <a:t>working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to </a:t>
            </a:r>
            <a:r>
              <a:rPr dirty="0" sz="950">
                <a:latin typeface="Verdana"/>
                <a:cs typeface="Verdana"/>
              </a:rPr>
              <a:t>establish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guidelines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and </a:t>
            </a:r>
            <a:r>
              <a:rPr dirty="0" sz="950">
                <a:latin typeface="Verdana"/>
                <a:cs typeface="Verdana"/>
              </a:rPr>
              <a:t>regulations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for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the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ethical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use</a:t>
            </a:r>
            <a:r>
              <a:rPr dirty="0" sz="950" spc="-25">
                <a:latin typeface="Verdana"/>
                <a:cs typeface="Verdana"/>
              </a:rPr>
              <a:t> of </a:t>
            </a:r>
            <a:r>
              <a:rPr dirty="0" sz="950" spc="-10">
                <a:latin typeface="Verdana"/>
                <a:cs typeface="Verdana"/>
              </a:rPr>
              <a:t>facial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recognition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technology.</a:t>
            </a:r>
            <a:endParaRPr sz="950">
              <a:latin typeface="Verdana"/>
              <a:cs typeface="Verdana"/>
            </a:endParaRPr>
          </a:p>
          <a:p>
            <a:pPr marL="15240" marR="99060">
              <a:lnSpc>
                <a:spcPct val="101800"/>
              </a:lnSpc>
              <a:spcBef>
                <a:spcPts val="15"/>
              </a:spcBef>
            </a:pPr>
            <a:r>
              <a:rPr dirty="0" sz="950">
                <a:latin typeface="Verdana"/>
                <a:cs typeface="Verdana"/>
              </a:rPr>
              <a:t>Striking</a:t>
            </a:r>
            <a:r>
              <a:rPr dirty="0" sz="950" spc="-4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a</a:t>
            </a:r>
            <a:r>
              <a:rPr dirty="0" sz="950" spc="-4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balance</a:t>
            </a:r>
            <a:r>
              <a:rPr dirty="0" sz="950" spc="-3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between security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privacy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is </a:t>
            </a:r>
            <a:r>
              <a:rPr dirty="0" sz="950">
                <a:latin typeface="Verdana"/>
                <a:cs typeface="Verdana"/>
              </a:rPr>
              <a:t>paramount, and </a:t>
            </a:r>
            <a:r>
              <a:rPr dirty="0" sz="950" spc="-25">
                <a:latin typeface="Verdana"/>
                <a:cs typeface="Verdana"/>
              </a:rPr>
              <a:t>the </a:t>
            </a:r>
            <a:r>
              <a:rPr dirty="0" sz="950" spc="10">
                <a:latin typeface="Verdana"/>
                <a:cs typeface="Verdana"/>
              </a:rPr>
              <a:t>implementation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of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 spc="-10" b="1">
                <a:latin typeface="Tahoma"/>
                <a:cs typeface="Tahoma"/>
              </a:rPr>
              <a:t>transparent </a:t>
            </a:r>
            <a:r>
              <a:rPr dirty="0" sz="950" spc="10">
                <a:latin typeface="Verdana"/>
                <a:cs typeface="Verdana"/>
              </a:rPr>
              <a:t>and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10" b="1">
                <a:latin typeface="Tahoma"/>
                <a:cs typeface="Tahoma"/>
              </a:rPr>
              <a:t>accountable</a:t>
            </a:r>
            <a:r>
              <a:rPr dirty="0" sz="950" spc="75" b="1">
                <a:latin typeface="Tahoma"/>
                <a:cs typeface="Tahoma"/>
              </a:rPr>
              <a:t> </a:t>
            </a:r>
            <a:r>
              <a:rPr dirty="0" sz="950">
                <a:latin typeface="Verdana"/>
                <a:cs typeface="Verdana"/>
              </a:rPr>
              <a:t>practices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is </a:t>
            </a:r>
            <a:r>
              <a:rPr dirty="0" sz="950" spc="-10">
                <a:latin typeface="Verdana"/>
                <a:cs typeface="Verdana"/>
              </a:rPr>
              <a:t>essential.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Industry</a:t>
            </a:r>
            <a:r>
              <a:rPr dirty="0" spc="60"/>
              <a:t> </a:t>
            </a:r>
            <a:r>
              <a:rPr dirty="0" spc="10"/>
              <a:t>Adoption</a:t>
            </a:r>
            <a:r>
              <a:rPr dirty="0" spc="65"/>
              <a:t> </a:t>
            </a:r>
            <a:r>
              <a:rPr dirty="0" spc="10"/>
              <a:t>and</a:t>
            </a:r>
            <a:r>
              <a:rPr dirty="0" spc="60"/>
              <a:t> </a:t>
            </a:r>
            <a:r>
              <a:rPr dirty="0" spc="-10"/>
              <a:t>Investment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796082" y="264771"/>
            <a:ext cx="2632075" cy="110934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dirty="0" sz="950" spc="-10">
                <a:latin typeface="Verdana"/>
                <a:cs typeface="Verdana"/>
              </a:rPr>
              <a:t>Various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industries,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including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-10" b="1">
                <a:latin typeface="Tahoma"/>
                <a:cs typeface="Tahoma"/>
              </a:rPr>
              <a:t>retail</a:t>
            </a:r>
            <a:r>
              <a:rPr dirty="0" sz="950" spc="-10">
                <a:latin typeface="Verdana"/>
                <a:cs typeface="Verdana"/>
              </a:rPr>
              <a:t>, </a:t>
            </a:r>
            <a:r>
              <a:rPr dirty="0" sz="950" spc="-10" b="1">
                <a:latin typeface="Tahoma"/>
                <a:cs typeface="Tahoma"/>
              </a:rPr>
              <a:t>hospitality</a:t>
            </a:r>
            <a:r>
              <a:rPr dirty="0" sz="950" spc="-10">
                <a:latin typeface="Verdana"/>
                <a:cs typeface="Verdana"/>
              </a:rPr>
              <a:t>,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b="1">
                <a:latin typeface="Tahoma"/>
                <a:cs typeface="Tahoma"/>
              </a:rPr>
              <a:t>banking</a:t>
            </a:r>
            <a:r>
              <a:rPr dirty="0" sz="950">
                <a:latin typeface="Verdana"/>
                <a:cs typeface="Verdana"/>
              </a:rPr>
              <a:t>,</a:t>
            </a:r>
            <a:r>
              <a:rPr dirty="0" sz="950" spc="-20">
                <a:latin typeface="Verdana"/>
                <a:cs typeface="Verdana"/>
              </a:rPr>
              <a:t> are </a:t>
            </a:r>
            <a:r>
              <a:rPr dirty="0" sz="950">
                <a:latin typeface="Verdana"/>
                <a:cs typeface="Verdana"/>
              </a:rPr>
              <a:t>investing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in </a:t>
            </a:r>
            <a:r>
              <a:rPr dirty="0" sz="950" spc="-10">
                <a:latin typeface="Verdana"/>
                <a:cs typeface="Verdana"/>
              </a:rPr>
              <a:t>facial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recognition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technology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enhance </a:t>
            </a:r>
            <a:r>
              <a:rPr dirty="0" sz="950">
                <a:latin typeface="Verdana"/>
                <a:cs typeface="Verdana"/>
              </a:rPr>
              <a:t>customer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experiences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security </a:t>
            </a:r>
            <a:r>
              <a:rPr dirty="0" sz="950" spc="-20">
                <a:latin typeface="Verdana"/>
                <a:cs typeface="Verdana"/>
              </a:rPr>
              <a:t>measures.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The widespread </a:t>
            </a:r>
            <a:r>
              <a:rPr dirty="0" sz="950" spc="-10">
                <a:latin typeface="Verdana"/>
                <a:cs typeface="Verdana"/>
              </a:rPr>
              <a:t>adoption </a:t>
            </a:r>
            <a:r>
              <a:rPr dirty="0" sz="950" spc="10">
                <a:latin typeface="Verdana"/>
                <a:cs typeface="Verdana"/>
              </a:rPr>
              <a:t>signifies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the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growing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confidence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in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the </a:t>
            </a:r>
            <a:r>
              <a:rPr dirty="0" sz="950">
                <a:latin typeface="Verdana"/>
                <a:cs typeface="Verdana"/>
              </a:rPr>
              <a:t>capabilities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potential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of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this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innovative technology.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32" y="504907"/>
            <a:ext cx="2520753" cy="242029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407501" y="861164"/>
            <a:ext cx="2080895" cy="16452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dirty="0" sz="950">
                <a:latin typeface="Verdana"/>
                <a:cs typeface="Verdana"/>
              </a:rPr>
              <a:t>Facial</a:t>
            </a:r>
            <a:r>
              <a:rPr dirty="0" sz="950" spc="4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recognition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technology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has </a:t>
            </a:r>
            <a:r>
              <a:rPr dirty="0" sz="950" spc="-10">
                <a:latin typeface="Verdana"/>
                <a:cs typeface="Verdana"/>
              </a:rPr>
              <a:t>evolved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into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a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powerful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tool, </a:t>
            </a:r>
            <a:r>
              <a:rPr dirty="0" sz="950">
                <a:latin typeface="Verdana"/>
                <a:cs typeface="Verdana"/>
              </a:rPr>
              <a:t>revolutionizing </a:t>
            </a:r>
            <a:r>
              <a:rPr dirty="0" sz="950" spc="-10">
                <a:latin typeface="Verdana"/>
                <a:cs typeface="Verdana"/>
              </a:rPr>
              <a:t>security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and </a:t>
            </a:r>
            <a:r>
              <a:rPr dirty="0" sz="950">
                <a:latin typeface="Verdana"/>
                <a:cs typeface="Verdana"/>
              </a:rPr>
              <a:t>efficiency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across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industries.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As </a:t>
            </a:r>
            <a:r>
              <a:rPr dirty="0" sz="950">
                <a:latin typeface="Verdana"/>
                <a:cs typeface="Verdana"/>
              </a:rPr>
              <a:t>advancements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continue,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it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is </a:t>
            </a:r>
            <a:r>
              <a:rPr dirty="0" sz="950">
                <a:latin typeface="Verdana"/>
                <a:cs typeface="Verdana"/>
              </a:rPr>
              <a:t>imperative</a:t>
            </a:r>
            <a:r>
              <a:rPr dirty="0" sz="950" spc="-6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-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address</a:t>
            </a:r>
            <a:r>
              <a:rPr dirty="0" sz="950" spc="-5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ethical </a:t>
            </a:r>
            <a:r>
              <a:rPr dirty="0" sz="950">
                <a:latin typeface="Verdana"/>
                <a:cs typeface="Verdana"/>
              </a:rPr>
              <a:t>considerations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regulatory </a:t>
            </a:r>
            <a:r>
              <a:rPr dirty="0" sz="950">
                <a:latin typeface="Verdana"/>
                <a:cs typeface="Verdana"/>
              </a:rPr>
              <a:t>frameworks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ensure</a:t>
            </a:r>
            <a:r>
              <a:rPr dirty="0" sz="950" spc="50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responsible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beneficial </a:t>
            </a:r>
            <a:r>
              <a:rPr dirty="0" sz="950">
                <a:latin typeface="Verdana"/>
                <a:cs typeface="Verdana"/>
              </a:rPr>
              <a:t>deployment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of</a:t>
            </a:r>
            <a:r>
              <a:rPr dirty="0" sz="950" spc="4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this</a:t>
            </a:r>
            <a:r>
              <a:rPr dirty="0" sz="950" spc="50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transformative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technology.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7501" y="419449"/>
            <a:ext cx="985519" cy="2266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/>
              <a:t>Conclusion</a:t>
            </a:r>
            <a:endParaRPr sz="1300"/>
          </a:p>
        </p:txBody>
      </p:sp>
      <p:sp>
        <p:nvSpPr>
          <p:cNvPr id="5" name="object 5" descr=""/>
          <p:cNvSpPr/>
          <p:nvPr/>
        </p:nvSpPr>
        <p:spPr>
          <a:xfrm>
            <a:off x="3401923" y="308127"/>
            <a:ext cx="2445385" cy="36830"/>
          </a:xfrm>
          <a:custGeom>
            <a:avLst/>
            <a:gdLst/>
            <a:ahLst/>
            <a:cxnLst/>
            <a:rect l="l" t="t" r="r" b="b"/>
            <a:pathLst>
              <a:path w="2445385" h="36829">
                <a:moveTo>
                  <a:pt x="2444800" y="0"/>
                </a:moveTo>
                <a:lnTo>
                  <a:pt x="0" y="0"/>
                </a:lnTo>
                <a:lnTo>
                  <a:pt x="0" y="36525"/>
                </a:lnTo>
                <a:lnTo>
                  <a:pt x="2444800" y="36525"/>
                </a:lnTo>
                <a:lnTo>
                  <a:pt x="244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/>
              <a:t>Introduction</a:t>
            </a:r>
            <a:endParaRPr sz="1300"/>
          </a:p>
        </p:txBody>
      </p:sp>
      <p:sp>
        <p:nvSpPr>
          <p:cNvPr id="4" name="object 4" descr=""/>
          <p:cNvSpPr txBox="1"/>
          <p:nvPr/>
        </p:nvSpPr>
        <p:spPr>
          <a:xfrm>
            <a:off x="2796077" y="264771"/>
            <a:ext cx="2536825" cy="110934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dirty="0" sz="950">
                <a:latin typeface="Verdana"/>
                <a:cs typeface="Verdana"/>
              </a:rPr>
              <a:t>Facial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recognition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technology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has </a:t>
            </a:r>
            <a:r>
              <a:rPr dirty="0" sz="950" b="1">
                <a:latin typeface="Tahoma"/>
                <a:cs typeface="Tahoma"/>
              </a:rPr>
              <a:t>revolutionized</a:t>
            </a:r>
            <a:r>
              <a:rPr dirty="0" sz="950" spc="75" b="1">
                <a:latin typeface="Tahoma"/>
                <a:cs typeface="Tahoma"/>
              </a:rPr>
              <a:t> </a:t>
            </a:r>
            <a:r>
              <a:rPr dirty="0" sz="950" spc="-10">
                <a:latin typeface="Verdana"/>
                <a:cs typeface="Verdana"/>
              </a:rPr>
              <a:t>security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efficiency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in </a:t>
            </a:r>
            <a:r>
              <a:rPr dirty="0" sz="950" spc="-20">
                <a:latin typeface="Verdana"/>
                <a:cs typeface="Verdana"/>
              </a:rPr>
              <a:t>various </a:t>
            </a:r>
            <a:r>
              <a:rPr dirty="0" sz="950" spc="-10">
                <a:latin typeface="Verdana"/>
                <a:cs typeface="Verdana"/>
              </a:rPr>
              <a:t>industries.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Its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applications</a:t>
            </a:r>
            <a:r>
              <a:rPr dirty="0" sz="950" spc="-1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range </a:t>
            </a:r>
            <a:r>
              <a:rPr dirty="0" sz="950">
                <a:latin typeface="Verdana"/>
                <a:cs typeface="Verdana"/>
              </a:rPr>
              <a:t>from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law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enforcement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consumer electronics,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impacting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our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daily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lives.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This </a:t>
            </a:r>
            <a:r>
              <a:rPr dirty="0" sz="950">
                <a:latin typeface="Verdana"/>
                <a:cs typeface="Verdana"/>
              </a:rPr>
              <a:t>presentation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will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explore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the </a:t>
            </a:r>
            <a:r>
              <a:rPr dirty="0" sz="950">
                <a:latin typeface="Verdana"/>
                <a:cs typeface="Verdana"/>
              </a:rPr>
              <a:t>advancements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implications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of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this </a:t>
            </a:r>
            <a:r>
              <a:rPr dirty="0" sz="950" b="1">
                <a:latin typeface="Tahoma"/>
                <a:cs typeface="Tahoma"/>
              </a:rPr>
              <a:t>cutting-edge</a:t>
            </a:r>
            <a:r>
              <a:rPr dirty="0" sz="950" spc="280" b="1">
                <a:latin typeface="Tahoma"/>
                <a:cs typeface="Tahoma"/>
              </a:rPr>
              <a:t> </a:t>
            </a:r>
            <a:r>
              <a:rPr dirty="0" sz="950" spc="-10">
                <a:latin typeface="Verdana"/>
                <a:cs typeface="Verdana"/>
              </a:rPr>
              <a:t>technology.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63347" y="260784"/>
            <a:ext cx="2663825" cy="9753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dirty="0" sz="950">
                <a:latin typeface="Verdana"/>
                <a:cs typeface="Verdana"/>
              </a:rPr>
              <a:t>The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concept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of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facial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recognition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dates</a:t>
            </a:r>
            <a:r>
              <a:rPr dirty="0" sz="950" spc="50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back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the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-85">
                <a:latin typeface="Verdana"/>
                <a:cs typeface="Verdana"/>
              </a:rPr>
              <a:t>1960s,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but</a:t>
            </a:r>
            <a:r>
              <a:rPr dirty="0" sz="950" spc="-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recent </a:t>
            </a:r>
            <a:r>
              <a:rPr dirty="0" sz="950" spc="10" b="1">
                <a:latin typeface="Tahoma"/>
                <a:cs typeface="Tahoma"/>
              </a:rPr>
              <a:t>breakthroughs</a:t>
            </a:r>
            <a:r>
              <a:rPr dirty="0" sz="950" spc="45" b="1">
                <a:latin typeface="Tahoma"/>
                <a:cs typeface="Tahoma"/>
              </a:rPr>
              <a:t> </a:t>
            </a:r>
            <a:r>
              <a:rPr dirty="0" sz="950" spc="10">
                <a:latin typeface="Verdana"/>
                <a:cs typeface="Verdana"/>
              </a:rPr>
              <a:t>in</a:t>
            </a:r>
            <a:r>
              <a:rPr dirty="0" sz="950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machine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10">
                <a:latin typeface="Verdana"/>
                <a:cs typeface="Verdana"/>
              </a:rPr>
              <a:t>learning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and </a:t>
            </a:r>
            <a:r>
              <a:rPr dirty="0" sz="950">
                <a:latin typeface="Verdana"/>
                <a:cs typeface="Verdana"/>
              </a:rPr>
              <a:t>artificial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intelligence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have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propelled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the </a:t>
            </a:r>
            <a:r>
              <a:rPr dirty="0" sz="950">
                <a:latin typeface="Verdana"/>
                <a:cs typeface="Verdana"/>
              </a:rPr>
              <a:t>technology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new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heights.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Advancements </a:t>
            </a:r>
            <a:r>
              <a:rPr dirty="0" sz="950">
                <a:latin typeface="Verdana"/>
                <a:cs typeface="Verdana"/>
              </a:rPr>
              <a:t>in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b="1">
                <a:latin typeface="Tahoma"/>
                <a:cs typeface="Tahoma"/>
              </a:rPr>
              <a:t>algorithms</a:t>
            </a:r>
            <a:r>
              <a:rPr dirty="0" sz="950" spc="70" b="1">
                <a:latin typeface="Tahoma"/>
                <a:cs typeface="Tahom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hardware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have </a:t>
            </a:r>
            <a:r>
              <a:rPr dirty="0" sz="950">
                <a:latin typeface="Verdana"/>
                <a:cs typeface="Verdana"/>
              </a:rPr>
              <a:t>significantly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improved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accuracy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speed.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9576" y="420648"/>
            <a:ext cx="2057400" cy="1905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/>
              <a:t>History</a:t>
            </a:r>
            <a:r>
              <a:rPr dirty="0" sz="1050" spc="110"/>
              <a:t> </a:t>
            </a:r>
            <a:r>
              <a:rPr dirty="0" sz="1050"/>
              <a:t>of</a:t>
            </a:r>
            <a:r>
              <a:rPr dirty="0" sz="1050" spc="114"/>
              <a:t> </a:t>
            </a:r>
            <a:r>
              <a:rPr dirty="0" sz="1050"/>
              <a:t>Facial</a:t>
            </a:r>
            <a:r>
              <a:rPr dirty="0" sz="1050" spc="110"/>
              <a:t> </a:t>
            </a:r>
            <a:r>
              <a:rPr dirty="0" sz="1050" spc="-10"/>
              <a:t>Recognition</a:t>
            </a:r>
            <a:endParaRPr sz="1050"/>
          </a:p>
        </p:txBody>
      </p:sp>
      <p:sp>
        <p:nvSpPr>
          <p:cNvPr id="5" name="object 5" descr="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/>
              <a:t>Facial</a:t>
            </a:r>
            <a:r>
              <a:rPr dirty="0" sz="1300" spc="140"/>
              <a:t> </a:t>
            </a:r>
            <a:r>
              <a:rPr dirty="0" sz="1300" spc="-10"/>
              <a:t>Biometrics</a:t>
            </a:r>
            <a:endParaRPr sz="1300"/>
          </a:p>
        </p:txBody>
      </p:sp>
      <p:sp>
        <p:nvSpPr>
          <p:cNvPr id="4" name="object 4" descr=""/>
          <p:cNvSpPr txBox="1"/>
          <p:nvPr/>
        </p:nvSpPr>
        <p:spPr>
          <a:xfrm>
            <a:off x="2796077" y="264771"/>
            <a:ext cx="2635885" cy="9753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-635">
              <a:lnSpc>
                <a:spcPts val="1050"/>
              </a:lnSpc>
              <a:spcBef>
                <a:spcPts val="215"/>
              </a:spcBef>
            </a:pPr>
            <a:r>
              <a:rPr dirty="0" sz="950">
                <a:latin typeface="Verdana"/>
                <a:cs typeface="Verdana"/>
              </a:rPr>
              <a:t>Facial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recognition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relies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on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b="1">
                <a:latin typeface="Tahoma"/>
                <a:cs typeface="Tahoma"/>
              </a:rPr>
              <a:t>biometric</a:t>
            </a:r>
            <a:r>
              <a:rPr dirty="0" sz="950" spc="75" b="1">
                <a:latin typeface="Tahoma"/>
                <a:cs typeface="Tahoma"/>
              </a:rPr>
              <a:t> </a:t>
            </a:r>
            <a:r>
              <a:rPr dirty="0" sz="950" spc="-20">
                <a:latin typeface="Verdana"/>
                <a:cs typeface="Verdana"/>
              </a:rPr>
              <a:t>data </a:t>
            </a:r>
            <a:r>
              <a:rPr dirty="0" sz="950">
                <a:latin typeface="Verdana"/>
                <a:cs typeface="Verdana"/>
              </a:rPr>
              <a:t>such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as</a:t>
            </a:r>
            <a:r>
              <a:rPr dirty="0" sz="950">
                <a:latin typeface="Verdana"/>
                <a:cs typeface="Verdana"/>
              </a:rPr>
              <a:t> unique </a:t>
            </a:r>
            <a:r>
              <a:rPr dirty="0" sz="950" spc="-10">
                <a:latin typeface="Verdana"/>
                <a:cs typeface="Verdana"/>
              </a:rPr>
              <a:t>facial</a:t>
            </a:r>
            <a:r>
              <a:rPr dirty="0" sz="95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features,</a:t>
            </a:r>
            <a:r>
              <a:rPr dirty="0" sz="95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patterns,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expressions.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The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technology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utilizes </a:t>
            </a:r>
            <a:r>
              <a:rPr dirty="0" sz="950" b="1">
                <a:latin typeface="Tahoma"/>
                <a:cs typeface="Tahoma"/>
              </a:rPr>
              <a:t>deep</a:t>
            </a:r>
            <a:r>
              <a:rPr dirty="0" sz="950" spc="105" b="1">
                <a:latin typeface="Tahoma"/>
                <a:cs typeface="Tahoma"/>
              </a:rPr>
              <a:t> </a:t>
            </a:r>
            <a:r>
              <a:rPr dirty="0" sz="950" b="1">
                <a:latin typeface="Tahoma"/>
                <a:cs typeface="Tahoma"/>
              </a:rPr>
              <a:t>learning</a:t>
            </a:r>
            <a:r>
              <a:rPr dirty="0" sz="950" spc="85" b="1">
                <a:latin typeface="Tahoma"/>
                <a:cs typeface="Tahoma"/>
              </a:rPr>
              <a:t> </a:t>
            </a:r>
            <a:r>
              <a:rPr dirty="0" sz="950">
                <a:latin typeface="Verdana"/>
                <a:cs typeface="Verdana"/>
              </a:rPr>
              <a:t>algorithms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identify </a:t>
            </a:r>
            <a:r>
              <a:rPr dirty="0" sz="950">
                <a:latin typeface="Verdana"/>
                <a:cs typeface="Verdana"/>
              </a:rPr>
              <a:t>individuals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with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high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precision,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making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it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a </a:t>
            </a:r>
            <a:r>
              <a:rPr dirty="0" sz="950">
                <a:latin typeface="Verdana"/>
                <a:cs typeface="Verdana"/>
              </a:rPr>
              <a:t>valuable</a:t>
            </a:r>
            <a:r>
              <a:rPr dirty="0" sz="950" spc="-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tool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for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security</a:t>
            </a:r>
            <a:r>
              <a:rPr dirty="0" sz="950" spc="-5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and </a:t>
            </a:r>
            <a:r>
              <a:rPr dirty="0" sz="950" spc="10">
                <a:latin typeface="Verdana"/>
                <a:cs typeface="Verdana"/>
              </a:rPr>
              <a:t>authentication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purposes.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67263" y="423019"/>
            <a:ext cx="2011680" cy="1651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10" b="1">
                <a:latin typeface="Tahoma"/>
                <a:cs typeface="Tahoma"/>
              </a:rPr>
              <a:t>Applications</a:t>
            </a:r>
            <a:r>
              <a:rPr dirty="0" sz="900" spc="55" b="1">
                <a:latin typeface="Tahoma"/>
                <a:cs typeface="Tahoma"/>
              </a:rPr>
              <a:t> </a:t>
            </a:r>
            <a:r>
              <a:rPr dirty="0" sz="900" spc="10" b="1">
                <a:latin typeface="Tahoma"/>
                <a:cs typeface="Tahoma"/>
              </a:rPr>
              <a:t>in</a:t>
            </a:r>
            <a:r>
              <a:rPr dirty="0" sz="900" spc="60" b="1">
                <a:latin typeface="Tahoma"/>
                <a:cs typeface="Tahoma"/>
              </a:rPr>
              <a:t> </a:t>
            </a:r>
            <a:r>
              <a:rPr dirty="0" sz="900" spc="10" b="1">
                <a:latin typeface="Tahoma"/>
                <a:cs typeface="Tahoma"/>
              </a:rPr>
              <a:t>Law</a:t>
            </a:r>
            <a:r>
              <a:rPr dirty="0" sz="900" spc="60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Enforcement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96072" y="264775"/>
            <a:ext cx="2582545" cy="9753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dirty="0" sz="950">
                <a:latin typeface="Verdana"/>
                <a:cs typeface="Verdana"/>
              </a:rPr>
              <a:t>Law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enforcement</a:t>
            </a:r>
            <a:r>
              <a:rPr dirty="0" sz="950" spc="4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agencies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leverage</a:t>
            </a:r>
            <a:r>
              <a:rPr dirty="0" sz="950" spc="4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facial </a:t>
            </a:r>
            <a:r>
              <a:rPr dirty="0" sz="950">
                <a:latin typeface="Verdana"/>
                <a:cs typeface="Verdana"/>
              </a:rPr>
              <a:t>recognition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-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identify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suspects, locate </a:t>
            </a:r>
            <a:r>
              <a:rPr dirty="0" sz="950">
                <a:latin typeface="Verdana"/>
                <a:cs typeface="Verdana"/>
              </a:rPr>
              <a:t>missing</a:t>
            </a:r>
            <a:r>
              <a:rPr dirty="0" sz="950" spc="3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persons,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enhance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public </a:t>
            </a:r>
            <a:r>
              <a:rPr dirty="0" sz="950" spc="-45">
                <a:latin typeface="Verdana"/>
                <a:cs typeface="Verdana"/>
              </a:rPr>
              <a:t>safety.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The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technology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has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proven </a:t>
            </a:r>
            <a:r>
              <a:rPr dirty="0" sz="950">
                <a:latin typeface="Verdana"/>
                <a:cs typeface="Verdana"/>
              </a:rPr>
              <a:t>instrumental</a:t>
            </a:r>
            <a:r>
              <a:rPr dirty="0" sz="950" spc="1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solving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 b="1">
                <a:latin typeface="Tahoma"/>
                <a:cs typeface="Tahoma"/>
              </a:rPr>
              <a:t>cold</a:t>
            </a:r>
            <a:r>
              <a:rPr dirty="0" sz="950" spc="90" b="1">
                <a:latin typeface="Tahoma"/>
                <a:cs typeface="Tahoma"/>
              </a:rPr>
              <a:t> </a:t>
            </a:r>
            <a:r>
              <a:rPr dirty="0" sz="950" b="1">
                <a:latin typeface="Tahoma"/>
                <a:cs typeface="Tahoma"/>
              </a:rPr>
              <a:t>cases</a:t>
            </a:r>
            <a:r>
              <a:rPr dirty="0" sz="950" spc="65" b="1">
                <a:latin typeface="Tahoma"/>
                <a:cs typeface="Tahoma"/>
              </a:rPr>
              <a:t> </a:t>
            </a:r>
            <a:r>
              <a:rPr dirty="0" sz="950" spc="-25">
                <a:latin typeface="Verdana"/>
                <a:cs typeface="Verdana"/>
              </a:rPr>
              <a:t>and </a:t>
            </a:r>
            <a:r>
              <a:rPr dirty="0" sz="950">
                <a:latin typeface="Verdana"/>
                <a:cs typeface="Verdana"/>
              </a:rPr>
              <a:t>preventing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criminal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activities,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leading</a:t>
            </a:r>
            <a:r>
              <a:rPr dirty="0" sz="950" spc="1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a </a:t>
            </a:r>
            <a:r>
              <a:rPr dirty="0" sz="950" spc="-20">
                <a:latin typeface="Verdana"/>
                <a:cs typeface="Verdana"/>
              </a:rPr>
              <a:t>safer</a:t>
            </a:r>
            <a:r>
              <a:rPr dirty="0" sz="950" spc="-5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society.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/>
              <a:t>Security</a:t>
            </a:r>
            <a:r>
              <a:rPr dirty="0" sz="1050" spc="140"/>
              <a:t> </a:t>
            </a:r>
            <a:r>
              <a:rPr dirty="0" sz="1050" spc="55"/>
              <a:t>and</a:t>
            </a:r>
            <a:r>
              <a:rPr dirty="0" sz="1050" spc="140"/>
              <a:t> </a:t>
            </a:r>
            <a:r>
              <a:rPr dirty="0" sz="1050"/>
              <a:t>Access</a:t>
            </a:r>
            <a:r>
              <a:rPr dirty="0" sz="1050" spc="145"/>
              <a:t> </a:t>
            </a:r>
            <a:r>
              <a:rPr dirty="0" sz="1050" spc="-10"/>
              <a:t>Control</a:t>
            </a:r>
            <a:endParaRPr sz="1050"/>
          </a:p>
        </p:txBody>
      </p:sp>
      <p:sp>
        <p:nvSpPr>
          <p:cNvPr id="4" name="object 4" descr=""/>
          <p:cNvSpPr txBox="1"/>
          <p:nvPr/>
        </p:nvSpPr>
        <p:spPr>
          <a:xfrm>
            <a:off x="2796069" y="264774"/>
            <a:ext cx="2675890" cy="8413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dirty="0" sz="950">
                <a:latin typeface="Verdana"/>
                <a:cs typeface="Verdana"/>
              </a:rPr>
              <a:t>Facial recognition has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streamlined </a:t>
            </a:r>
            <a:r>
              <a:rPr dirty="0" sz="950" spc="-10">
                <a:latin typeface="Verdana"/>
                <a:cs typeface="Verdana"/>
              </a:rPr>
              <a:t>access </a:t>
            </a:r>
            <a:r>
              <a:rPr dirty="0" sz="950">
                <a:latin typeface="Verdana"/>
                <a:cs typeface="Verdana"/>
              </a:rPr>
              <a:t>control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systems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in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various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environments, </a:t>
            </a:r>
            <a:r>
              <a:rPr dirty="0" sz="950">
                <a:latin typeface="Verdana"/>
                <a:cs typeface="Verdana"/>
              </a:rPr>
              <a:t>including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airports,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corporate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offices,</a:t>
            </a:r>
            <a:r>
              <a:rPr dirty="0" sz="950" spc="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and </a:t>
            </a:r>
            <a:r>
              <a:rPr dirty="0" sz="950">
                <a:latin typeface="Verdana"/>
                <a:cs typeface="Verdana"/>
              </a:rPr>
              <a:t>residential buildings.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Its</a:t>
            </a:r>
            <a:r>
              <a:rPr dirty="0" sz="950" spc="5">
                <a:latin typeface="Verdana"/>
                <a:cs typeface="Verdana"/>
              </a:rPr>
              <a:t> </a:t>
            </a:r>
            <a:r>
              <a:rPr dirty="0" sz="950" b="1">
                <a:latin typeface="Tahoma"/>
                <a:cs typeface="Tahoma"/>
              </a:rPr>
              <a:t>contactless</a:t>
            </a:r>
            <a:r>
              <a:rPr dirty="0" sz="950" spc="60" b="1">
                <a:latin typeface="Tahoma"/>
                <a:cs typeface="Tahoma"/>
              </a:rPr>
              <a:t> </a:t>
            </a:r>
            <a:r>
              <a:rPr dirty="0" sz="950" spc="-10">
                <a:latin typeface="Verdana"/>
                <a:cs typeface="Verdana"/>
              </a:rPr>
              <a:t>nature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high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accuracy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make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it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</a:t>
            </a:r>
            <a:r>
              <a:rPr dirty="0" sz="950" spc="-2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ideal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solution for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 b="1">
                <a:latin typeface="Tahoma"/>
                <a:cs typeface="Tahoma"/>
              </a:rPr>
              <a:t>secure</a:t>
            </a:r>
            <a:r>
              <a:rPr dirty="0" sz="950" spc="90" b="1">
                <a:latin typeface="Tahoma"/>
                <a:cs typeface="Tahoma"/>
              </a:rPr>
              <a:t> </a:t>
            </a:r>
            <a:r>
              <a:rPr dirty="0" sz="950">
                <a:latin typeface="Verdana"/>
                <a:cs typeface="Verdana"/>
              </a:rPr>
              <a:t>authentication</a:t>
            </a:r>
            <a:r>
              <a:rPr dirty="0" sz="950" spc="4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3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surveillance.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98180" y="1183909"/>
            <a:ext cx="2080895" cy="12039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facial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offers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numerous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benefits,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raises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concerns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regarding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Tahoma"/>
                <a:cs typeface="Tahoma"/>
              </a:rPr>
              <a:t>privacy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Tahoma"/>
                <a:cs typeface="Tahoma"/>
              </a:rPr>
              <a:t>bias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b="1">
                <a:solidFill>
                  <a:srgbClr val="FFFFFF"/>
                </a:solidFill>
                <a:latin typeface="Tahoma"/>
                <a:cs typeface="Tahoma"/>
              </a:rPr>
              <a:t>misuse</a:t>
            </a:r>
            <a:r>
              <a:rPr dirty="0" sz="950" spc="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data.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Striking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balance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ethical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considerations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crucial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responsible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deployment of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technology.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2" y="689205"/>
            <a:ext cx="1323340" cy="267335"/>
          </a:xfrm>
          <a:prstGeom prst="rect"/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75"/>
              </a:spcBef>
            </a:pPr>
            <a:r>
              <a:rPr dirty="0">
                <a:solidFill>
                  <a:srgbClr val="FFFFFF"/>
                </a:solidFill>
              </a:rPr>
              <a:t>Challenges</a:t>
            </a:r>
            <a:r>
              <a:rPr dirty="0" spc="14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and</a:t>
            </a:r>
            <a:r>
              <a:rPr dirty="0" spc="14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Ethical Considerations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98184" y="1183909"/>
            <a:ext cx="2083435" cy="1350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dirty="0" sz="95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dirty="0" sz="95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dirty="0" sz="950" spc="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significantly</a:t>
            </a:r>
            <a:r>
              <a:rPr dirty="0" sz="9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improved</a:t>
            </a:r>
            <a:r>
              <a:rPr dirty="0" sz="9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facial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dirty="0" sz="9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systems.</a:t>
            </a:r>
            <a:r>
              <a:rPr dirty="0" sz="9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b="1">
                <a:solidFill>
                  <a:srgbClr val="FFFFFF"/>
                </a:solidFill>
                <a:latin typeface="Tahoma"/>
                <a:cs typeface="Tahoma"/>
              </a:rPr>
              <a:t>Deep</a:t>
            </a:r>
            <a:r>
              <a:rPr dirty="0" sz="950" spc="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Tahoma"/>
                <a:cs typeface="Tahoma"/>
              </a:rPr>
              <a:t>neural </a:t>
            </a:r>
            <a:r>
              <a:rPr dirty="0" sz="950" b="1">
                <a:solidFill>
                  <a:srgbClr val="FFFFFF"/>
                </a:solidFill>
                <a:latin typeface="Tahoma"/>
                <a:cs typeface="Tahoma"/>
              </a:rPr>
              <a:t>networks</a:t>
            </a:r>
            <a:r>
              <a:rPr dirty="0" sz="950" spc="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Tahoma"/>
                <a:cs typeface="Tahoma"/>
              </a:rPr>
              <a:t>convolutional </a:t>
            </a:r>
            <a:r>
              <a:rPr dirty="0" sz="950" b="1">
                <a:solidFill>
                  <a:srgbClr val="FFFFFF"/>
                </a:solidFill>
                <a:latin typeface="Tahoma"/>
                <a:cs typeface="Tahoma"/>
              </a:rPr>
              <a:t>neural</a:t>
            </a:r>
            <a:r>
              <a:rPr dirty="0" sz="95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b="1">
                <a:solidFill>
                  <a:srgbClr val="FFFFFF"/>
                </a:solidFill>
                <a:latin typeface="Tahoma"/>
                <a:cs typeface="Tahoma"/>
              </a:rPr>
              <a:t>networks</a:t>
            </a:r>
            <a:r>
              <a:rPr dirty="0" sz="950" spc="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have enabled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rapid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vast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amounts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facial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data,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leading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to</a:t>
            </a:r>
            <a:r>
              <a:rPr dirty="0" sz="950" spc="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enhanced</a:t>
            </a:r>
            <a:r>
              <a:rPr dirty="0" sz="950" spc="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2" y="689205"/>
            <a:ext cx="2069464" cy="1574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20">
                <a:solidFill>
                  <a:srgbClr val="FFFFFF"/>
                </a:solidFill>
              </a:rPr>
              <a:t>Advancements</a:t>
            </a:r>
            <a:r>
              <a:rPr dirty="0" spc="50">
                <a:solidFill>
                  <a:srgbClr val="FFFFFF"/>
                </a:solidFill>
              </a:rPr>
              <a:t> </a:t>
            </a:r>
            <a:r>
              <a:rPr dirty="0" spc="20">
                <a:solidFill>
                  <a:srgbClr val="FFFFFF"/>
                </a:solidFill>
              </a:rPr>
              <a:t>in</a:t>
            </a:r>
            <a:r>
              <a:rPr dirty="0" spc="50">
                <a:solidFill>
                  <a:srgbClr val="FFFFFF"/>
                </a:solidFill>
              </a:rPr>
              <a:t> </a:t>
            </a:r>
            <a:r>
              <a:rPr dirty="0" spc="20">
                <a:solidFill>
                  <a:srgbClr val="FFFFFF"/>
                </a:solidFill>
              </a:rPr>
              <a:t>Machine</a:t>
            </a:r>
            <a:r>
              <a:rPr dirty="0" spc="5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98184" y="1183909"/>
            <a:ext cx="2007870" cy="14960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Facial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become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prominent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feature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consumer electronics,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including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smartphones,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tablets,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smart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devices.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seamless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dirty="0" sz="9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enhances</a:t>
            </a:r>
            <a:r>
              <a:rPr dirty="0" sz="95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convenience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 b="1">
                <a:solidFill>
                  <a:srgbClr val="FFFFFF"/>
                </a:solidFill>
                <a:latin typeface="Tahoma"/>
                <a:cs typeface="Tahoma"/>
              </a:rPr>
              <a:t>personalized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experiences,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 showcasing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widespread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adoption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technology.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3" y="686152"/>
            <a:ext cx="2042795" cy="16510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10">
                <a:solidFill>
                  <a:srgbClr val="FFFFFF"/>
                </a:solidFill>
              </a:rPr>
              <a:t>Consumer</a:t>
            </a:r>
            <a:r>
              <a:rPr dirty="0" sz="900" spc="140">
                <a:solidFill>
                  <a:srgbClr val="FFFFFF"/>
                </a:solidFill>
              </a:rPr>
              <a:t> </a:t>
            </a:r>
            <a:r>
              <a:rPr dirty="0" sz="900" spc="10">
                <a:solidFill>
                  <a:srgbClr val="FFFFFF"/>
                </a:solidFill>
              </a:rPr>
              <a:t>Electronics</a:t>
            </a:r>
            <a:r>
              <a:rPr dirty="0" sz="900" spc="145">
                <a:solidFill>
                  <a:srgbClr val="FFFFFF"/>
                </a:solidFill>
              </a:rPr>
              <a:t> </a:t>
            </a:r>
            <a:r>
              <a:rPr dirty="0" sz="900" spc="-10">
                <a:solidFill>
                  <a:srgbClr val="FFFFFF"/>
                </a:solidFill>
              </a:rPr>
              <a:t>Integration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2023-12-31T13:04:13Z</dcterms:created>
  <dcterms:modified xsi:type="dcterms:W3CDTF">2023-12-31T13:04:13Z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2023-12-31T00:00:00Z</vt:filetime>
  </property>
  <property fmtid="{D5CDD505-2E9C-101B-9397-08002B2CF9AE}" pid="3" name="LastSaved">
    <vt:filetime>2023-12-31T00:00:00Z</vt:filetime>
  </property>
  <property fmtid="{D5CDD505-2E9C-101B-9397-08002B2CF9AE}" pid="4" name="Producer">
    <vt:lpwstr>GPL Ghostscript 10.02.0</vt:lpwstr>
  </property>
</Properties>
</file>