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5" r:id="rId28"/>
    <p:sldId id="295" r:id="rId29"/>
    <p:sldId id="296" r:id="rId30"/>
    <p:sldId id="297" r:id="rId31"/>
    <p:sldId id="292" r:id="rId32"/>
    <p:sldId id="293" r:id="rId33"/>
    <p:sldId id="298" r:id="rId34"/>
    <p:sldId id="299" r:id="rId35"/>
    <p:sldId id="294" r:id="rId36"/>
    <p:sldId id="284" r:id="rId37"/>
    <p:sldId id="286" r:id="rId38"/>
    <p:sldId id="287" r:id="rId39"/>
    <p:sldId id="288" r:id="rId40"/>
    <p:sldId id="289" r:id="rId41"/>
    <p:sldId id="290" r:id="rId42"/>
    <p:sldId id="291" r:id="rId43"/>
    <p:sldId id="282" r:id="rId4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35D5F-3891-4389-9D11-6EC04DB2B89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82CDA1BC-3896-4D72-9A6F-874EDDEBCF67}">
      <dgm:prSet custT="1"/>
      <dgm:spPr/>
      <dgm:t>
        <a:bodyPr/>
        <a:lstStyle/>
        <a:p>
          <a:pPr rtl="0"/>
          <a:r>
            <a:rPr lang="en-US" sz="1600" b="1" dirty="0" err="1" smtClean="0"/>
            <a:t>App_Code</a:t>
          </a:r>
          <a:r>
            <a:rPr lang="en-US" sz="1600" b="1" dirty="0" smtClean="0"/>
            <a:t> folder</a:t>
          </a:r>
          <a:r>
            <a:rPr lang="en-US" sz="1600" dirty="0" smtClean="0"/>
            <a:t> </a:t>
          </a:r>
          <a:endParaRPr lang="en-US" sz="1600" dirty="0"/>
        </a:p>
      </dgm:t>
    </dgm:pt>
    <dgm:pt modelId="{AB0679A0-9510-47B0-964F-2342B7ECB94E}" type="parTrans" cxnId="{6FB41772-CAE2-4E52-91A8-E4F287CED28C}">
      <dgm:prSet/>
      <dgm:spPr/>
      <dgm:t>
        <a:bodyPr/>
        <a:lstStyle/>
        <a:p>
          <a:endParaRPr lang="en-MY"/>
        </a:p>
      </dgm:t>
    </dgm:pt>
    <dgm:pt modelId="{500BBDB3-0381-40A8-A864-F84E95A326D2}" type="sibTrans" cxnId="{6FB41772-CAE2-4E52-91A8-E4F287CED28C}">
      <dgm:prSet/>
      <dgm:spPr/>
      <dgm:t>
        <a:bodyPr/>
        <a:lstStyle/>
        <a:p>
          <a:endParaRPr lang="en-MY"/>
        </a:p>
      </dgm:t>
    </dgm:pt>
    <dgm:pt modelId="{BA827588-D667-44BE-A178-197B482FC327}">
      <dgm:prSet custT="1"/>
      <dgm:spPr/>
      <dgm:t>
        <a:bodyPr/>
        <a:lstStyle/>
        <a:p>
          <a:pPr rtl="0"/>
          <a:r>
            <a:rPr lang="en-US" sz="1400" dirty="0" smtClean="0"/>
            <a:t>used to store files that represent business classes.  Business class files have a </a:t>
          </a:r>
          <a:r>
            <a:rPr lang="en-US" sz="1400" b="1" dirty="0" smtClean="0"/>
            <a:t>.</a:t>
          </a:r>
          <a:r>
            <a:rPr lang="en-US" sz="1400" b="1" dirty="0" err="1" smtClean="0"/>
            <a:t>vb</a:t>
          </a:r>
          <a:r>
            <a:rPr lang="en-US" sz="1400" dirty="0" smtClean="0"/>
            <a:t> extension – they are Visual Basic files</a:t>
          </a:r>
          <a:r>
            <a:rPr lang="en-US" sz="1800" dirty="0" smtClean="0"/>
            <a:t>.</a:t>
          </a:r>
          <a:endParaRPr lang="en-MY" sz="1800" dirty="0"/>
        </a:p>
      </dgm:t>
    </dgm:pt>
    <dgm:pt modelId="{BE4FA990-BC25-49CD-9177-B1B71372A356}" type="parTrans" cxnId="{7EA1C7FD-C7FE-479E-8D46-B424646BB25B}">
      <dgm:prSet/>
      <dgm:spPr/>
      <dgm:t>
        <a:bodyPr/>
        <a:lstStyle/>
        <a:p>
          <a:endParaRPr lang="en-MY"/>
        </a:p>
      </dgm:t>
    </dgm:pt>
    <dgm:pt modelId="{20819C7F-B0A5-416D-A23F-98B0AF6436BC}" type="sibTrans" cxnId="{7EA1C7FD-C7FE-479E-8D46-B424646BB25B}">
      <dgm:prSet/>
      <dgm:spPr/>
      <dgm:t>
        <a:bodyPr/>
        <a:lstStyle/>
        <a:p>
          <a:endParaRPr lang="en-MY"/>
        </a:p>
      </dgm:t>
    </dgm:pt>
    <dgm:pt modelId="{A238E0C6-98B7-4B9E-ACA1-D04604E1D9A3}">
      <dgm:prSet custT="1"/>
      <dgm:spPr/>
      <dgm:t>
        <a:bodyPr/>
        <a:lstStyle/>
        <a:p>
          <a:pPr rtl="0"/>
          <a:r>
            <a:rPr lang="en-US" sz="1600" b="1" dirty="0" smtClean="0"/>
            <a:t>Web form files</a:t>
          </a:r>
          <a:r>
            <a:rPr lang="en-US" sz="1600" dirty="0" smtClean="0"/>
            <a:t> </a:t>
          </a:r>
          <a:endParaRPr lang="en-US" sz="1600" dirty="0"/>
        </a:p>
      </dgm:t>
    </dgm:pt>
    <dgm:pt modelId="{75D35CC9-5BCF-4922-A14F-99308E969BD0}" type="parTrans" cxnId="{1C7E4F4F-7177-44C6-B96E-F319E81AF11F}">
      <dgm:prSet/>
      <dgm:spPr/>
      <dgm:t>
        <a:bodyPr/>
        <a:lstStyle/>
        <a:p>
          <a:endParaRPr lang="en-MY"/>
        </a:p>
      </dgm:t>
    </dgm:pt>
    <dgm:pt modelId="{4075161C-1CA3-4DDB-A755-B2689B921064}" type="sibTrans" cxnId="{1C7E4F4F-7177-44C6-B96E-F319E81AF11F}">
      <dgm:prSet/>
      <dgm:spPr/>
      <dgm:t>
        <a:bodyPr/>
        <a:lstStyle/>
        <a:p>
          <a:endParaRPr lang="en-MY"/>
        </a:p>
      </dgm:t>
    </dgm:pt>
    <dgm:pt modelId="{00FE4EF4-293F-4A9F-B610-50C4980D8FCE}">
      <dgm:prSet custT="1"/>
      <dgm:spPr/>
      <dgm:t>
        <a:bodyPr/>
        <a:lstStyle/>
        <a:p>
          <a:pPr rtl="0"/>
          <a:r>
            <a:rPr lang="en-US" sz="1400" dirty="0" smtClean="0"/>
            <a:t>have an </a:t>
          </a:r>
          <a:r>
            <a:rPr lang="en-US" sz="1400" b="1" dirty="0" smtClean="0"/>
            <a:t>.</a:t>
          </a:r>
          <a:r>
            <a:rPr lang="en-US" sz="1400" b="1" dirty="0" err="1" smtClean="0"/>
            <a:t>aspx</a:t>
          </a:r>
          <a:r>
            <a:rPr lang="en-US" sz="1400" dirty="0" smtClean="0"/>
            <a:t> extension – this code represents the design layout of the form – includes standard HTML plus ASP tags to define the form's server controls.</a:t>
          </a:r>
          <a:endParaRPr lang="en-MY" sz="1400" dirty="0"/>
        </a:p>
      </dgm:t>
    </dgm:pt>
    <dgm:pt modelId="{8AFD6C18-21A0-4847-A245-53F65FFB64B8}" type="parTrans" cxnId="{F1B1FB88-1221-4F4E-B713-383DCEC15D1A}">
      <dgm:prSet/>
      <dgm:spPr/>
      <dgm:t>
        <a:bodyPr/>
        <a:lstStyle/>
        <a:p>
          <a:endParaRPr lang="en-MY"/>
        </a:p>
      </dgm:t>
    </dgm:pt>
    <dgm:pt modelId="{0DBE4B1E-23A3-4BA8-AA3B-12D703A18756}" type="sibTrans" cxnId="{F1B1FB88-1221-4F4E-B713-383DCEC15D1A}">
      <dgm:prSet/>
      <dgm:spPr/>
      <dgm:t>
        <a:bodyPr/>
        <a:lstStyle/>
        <a:p>
          <a:endParaRPr lang="en-MY"/>
        </a:p>
      </dgm:t>
    </dgm:pt>
    <dgm:pt modelId="{DAE9E547-5B2B-41D2-A946-0609CB8E6BB1}">
      <dgm:prSet custT="1"/>
      <dgm:spPr/>
      <dgm:t>
        <a:bodyPr/>
        <a:lstStyle/>
        <a:p>
          <a:pPr rtl="0"/>
          <a:r>
            <a:rPr lang="en-US" sz="1600" b="1" dirty="0" smtClean="0"/>
            <a:t>Code-Behind files</a:t>
          </a:r>
          <a:r>
            <a:rPr lang="en-US" sz="1600" dirty="0" smtClean="0"/>
            <a:t> </a:t>
          </a:r>
          <a:endParaRPr lang="en-US" sz="1600" dirty="0"/>
        </a:p>
      </dgm:t>
    </dgm:pt>
    <dgm:pt modelId="{81FE5A3F-7AAD-48B0-B9D1-A5D4B067EEA5}" type="parTrans" cxnId="{785BD39F-D530-45A1-AA20-B265AD44671A}">
      <dgm:prSet/>
      <dgm:spPr/>
      <dgm:t>
        <a:bodyPr/>
        <a:lstStyle/>
        <a:p>
          <a:endParaRPr lang="en-MY"/>
        </a:p>
      </dgm:t>
    </dgm:pt>
    <dgm:pt modelId="{8E409A7C-74D1-487E-95F0-B03DB4560E63}" type="sibTrans" cxnId="{785BD39F-D530-45A1-AA20-B265AD44671A}">
      <dgm:prSet/>
      <dgm:spPr/>
      <dgm:t>
        <a:bodyPr/>
        <a:lstStyle/>
        <a:p>
          <a:endParaRPr lang="en-MY"/>
        </a:p>
      </dgm:t>
    </dgm:pt>
    <dgm:pt modelId="{8211B62A-CF93-4C9E-89B5-B09912796FC1}">
      <dgm:prSet custT="1"/>
      <dgm:spPr/>
      <dgm:t>
        <a:bodyPr/>
        <a:lstStyle/>
        <a:p>
          <a:pPr rtl="0"/>
          <a:r>
            <a:rPr lang="en-US" sz="1400" dirty="0" smtClean="0"/>
            <a:t>have an </a:t>
          </a:r>
          <a:r>
            <a:rPr lang="en-US" sz="1400" b="1" dirty="0" smtClean="0"/>
            <a:t>.</a:t>
          </a:r>
          <a:r>
            <a:rPr lang="en-US" sz="1400" b="1" dirty="0" err="1" smtClean="0"/>
            <a:t>aspx.vb</a:t>
          </a:r>
          <a:r>
            <a:rPr lang="en-US" sz="1400" dirty="0" smtClean="0"/>
            <a:t> extension – this is Visual Basic code that is behind the web form.</a:t>
          </a:r>
          <a:endParaRPr lang="en-MY" sz="1400" dirty="0"/>
        </a:p>
      </dgm:t>
    </dgm:pt>
    <dgm:pt modelId="{521FDC81-0FAC-45C3-A9E4-B45DFD3C53DB}" type="parTrans" cxnId="{BBCC522F-5490-4715-9DDF-01157C96B728}">
      <dgm:prSet/>
      <dgm:spPr/>
      <dgm:t>
        <a:bodyPr/>
        <a:lstStyle/>
        <a:p>
          <a:endParaRPr lang="en-MY"/>
        </a:p>
      </dgm:t>
    </dgm:pt>
    <dgm:pt modelId="{AD26F9C9-B694-4103-9B79-4691EDDAE72D}" type="sibTrans" cxnId="{BBCC522F-5490-4715-9DDF-01157C96B728}">
      <dgm:prSet/>
      <dgm:spPr/>
      <dgm:t>
        <a:bodyPr/>
        <a:lstStyle/>
        <a:p>
          <a:endParaRPr lang="en-MY"/>
        </a:p>
      </dgm:t>
    </dgm:pt>
    <dgm:pt modelId="{B689710A-638A-49BC-960A-AB868285F834}">
      <dgm:prSet/>
      <dgm:spPr/>
      <dgm:t>
        <a:bodyPr/>
        <a:lstStyle/>
        <a:p>
          <a:pPr rtl="0"/>
          <a:r>
            <a:rPr lang="en-US" dirty="0" smtClean="0"/>
            <a:t>Other files and folders, e.g., image files, database files.</a:t>
          </a:r>
          <a:endParaRPr lang="en-MY" dirty="0"/>
        </a:p>
      </dgm:t>
    </dgm:pt>
    <dgm:pt modelId="{6458ED5C-9EEB-4CA2-8090-7B80F1D6E273}" type="parTrans" cxnId="{43F53D71-8D11-45DF-9A21-9E5D2699BCB7}">
      <dgm:prSet/>
      <dgm:spPr/>
      <dgm:t>
        <a:bodyPr/>
        <a:lstStyle/>
        <a:p>
          <a:endParaRPr lang="en-MY"/>
        </a:p>
      </dgm:t>
    </dgm:pt>
    <dgm:pt modelId="{C9D43C77-B49B-49C1-8D81-31FB56ABE484}" type="sibTrans" cxnId="{43F53D71-8D11-45DF-9A21-9E5D2699BCB7}">
      <dgm:prSet/>
      <dgm:spPr/>
      <dgm:t>
        <a:bodyPr/>
        <a:lstStyle/>
        <a:p>
          <a:endParaRPr lang="en-MY"/>
        </a:p>
      </dgm:t>
    </dgm:pt>
    <dgm:pt modelId="{43724C81-25DF-4673-A657-35F421E3C71F}">
      <dgm:prSet/>
      <dgm:spPr/>
      <dgm:t>
        <a:bodyPr/>
        <a:lstStyle/>
        <a:p>
          <a:pPr rtl="0"/>
          <a:r>
            <a:rPr lang="en-US" dirty="0" smtClean="0"/>
            <a:t>Thus, each web form has two files – the </a:t>
          </a:r>
          <a:r>
            <a:rPr lang="en-US" b="1" dirty="0" smtClean="0"/>
            <a:t>.</a:t>
          </a:r>
          <a:r>
            <a:rPr lang="en-US" b="1" dirty="0" err="1" smtClean="0"/>
            <a:t>aspx</a:t>
          </a:r>
          <a:r>
            <a:rPr lang="en-US" dirty="0" smtClean="0"/>
            <a:t> and the </a:t>
          </a:r>
          <a:r>
            <a:rPr lang="en-US" b="1" dirty="0" smtClean="0"/>
            <a:t>.</a:t>
          </a:r>
          <a:r>
            <a:rPr lang="en-US" b="1" dirty="0" err="1" smtClean="0"/>
            <a:t>aspx.vb</a:t>
          </a:r>
          <a:r>
            <a:rPr lang="en-US" dirty="0" smtClean="0"/>
            <a:t> files.</a:t>
          </a:r>
          <a:endParaRPr lang="en-MY" dirty="0"/>
        </a:p>
      </dgm:t>
    </dgm:pt>
    <dgm:pt modelId="{260C87BD-A0C0-402E-8098-F38EC2E51579}" type="parTrans" cxnId="{A8ADB698-12C5-4757-9250-4BC7C0D4F2ED}">
      <dgm:prSet/>
      <dgm:spPr/>
      <dgm:t>
        <a:bodyPr/>
        <a:lstStyle/>
        <a:p>
          <a:endParaRPr lang="en-MY"/>
        </a:p>
      </dgm:t>
    </dgm:pt>
    <dgm:pt modelId="{BBFC9C26-EFEE-46F2-A9A2-8D69E41F27CE}" type="sibTrans" cxnId="{A8ADB698-12C5-4757-9250-4BC7C0D4F2ED}">
      <dgm:prSet/>
      <dgm:spPr/>
      <dgm:t>
        <a:bodyPr/>
        <a:lstStyle/>
        <a:p>
          <a:endParaRPr lang="en-MY"/>
        </a:p>
      </dgm:t>
    </dgm:pt>
    <dgm:pt modelId="{789DBB0E-16E3-452D-AEC6-30ACFCC21325}">
      <dgm:prSet custT="1"/>
      <dgm:spPr/>
      <dgm:t>
        <a:bodyPr/>
        <a:lstStyle/>
        <a:p>
          <a:pPr rtl="0"/>
          <a:r>
            <a:rPr lang="en-US" sz="1600" b="1" dirty="0" err="1" smtClean="0"/>
            <a:t>App_Data</a:t>
          </a:r>
          <a:r>
            <a:rPr lang="en-US" sz="1600" b="1" dirty="0" smtClean="0"/>
            <a:t> folder</a:t>
          </a:r>
          <a:endParaRPr lang="en-US" sz="1600" b="1" dirty="0"/>
        </a:p>
      </dgm:t>
    </dgm:pt>
    <dgm:pt modelId="{F2527214-9577-4D00-B814-8CC4234276F0}" type="parTrans" cxnId="{0498DD35-1DD1-4F0A-AC1D-7B15D6F19CD4}">
      <dgm:prSet/>
      <dgm:spPr/>
      <dgm:t>
        <a:bodyPr/>
        <a:lstStyle/>
        <a:p>
          <a:endParaRPr lang="en-MY"/>
        </a:p>
      </dgm:t>
    </dgm:pt>
    <dgm:pt modelId="{B0E76F8F-A7B1-440C-A621-BDA54BF9DF64}" type="sibTrans" cxnId="{0498DD35-1DD1-4F0A-AC1D-7B15D6F19CD4}">
      <dgm:prSet/>
      <dgm:spPr/>
      <dgm:t>
        <a:bodyPr/>
        <a:lstStyle/>
        <a:p>
          <a:endParaRPr lang="en-MY"/>
        </a:p>
      </dgm:t>
    </dgm:pt>
    <dgm:pt modelId="{08EC7445-30FF-4F6E-BBC8-449512E3D546}">
      <dgm:prSet custT="1"/>
      <dgm:spPr/>
      <dgm:t>
        <a:bodyPr/>
        <a:lstStyle/>
        <a:p>
          <a:pPr rtl="0"/>
          <a:r>
            <a:rPr lang="en-US" sz="1400" dirty="0" smtClean="0"/>
            <a:t>Will contain application data files (.</a:t>
          </a:r>
          <a:r>
            <a:rPr lang="en-US" sz="1400" dirty="0" err="1" smtClean="0"/>
            <a:t>mdf</a:t>
          </a:r>
          <a:r>
            <a:rPr lang="en-US" sz="1400" dirty="0" smtClean="0"/>
            <a:t> and .xml files) if you access a local </a:t>
          </a:r>
          <a:r>
            <a:rPr lang="en-US" sz="1400" dirty="0" err="1" smtClean="0"/>
            <a:t>datbase</a:t>
          </a:r>
          <a:r>
            <a:rPr lang="en-US" sz="1400" smtClean="0"/>
            <a:t>)</a:t>
          </a:r>
          <a:endParaRPr lang="en-US" sz="1400" dirty="0"/>
        </a:p>
      </dgm:t>
    </dgm:pt>
    <dgm:pt modelId="{E4DAD8E2-DEDD-4AB3-A62E-AA89A12D9EF0}" type="parTrans" cxnId="{BC544F91-0289-48E0-8147-2D2C13A9DC47}">
      <dgm:prSet/>
      <dgm:spPr/>
      <dgm:t>
        <a:bodyPr/>
        <a:lstStyle/>
        <a:p>
          <a:endParaRPr lang="en-MY"/>
        </a:p>
      </dgm:t>
    </dgm:pt>
    <dgm:pt modelId="{48FCCB1F-EBB5-4F18-A054-F267E3F9EF74}" type="sibTrans" cxnId="{BC544F91-0289-48E0-8147-2D2C13A9DC47}">
      <dgm:prSet/>
      <dgm:spPr/>
      <dgm:t>
        <a:bodyPr/>
        <a:lstStyle/>
        <a:p>
          <a:endParaRPr lang="en-MY"/>
        </a:p>
      </dgm:t>
    </dgm:pt>
    <dgm:pt modelId="{C9F18005-BCDD-4EF3-BCDC-740274EACA06}" type="pres">
      <dgm:prSet presAssocID="{F6135D5F-3891-4389-9D11-6EC04DB2B89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MY"/>
        </a:p>
      </dgm:t>
    </dgm:pt>
    <dgm:pt modelId="{4FB18AA5-EE65-49CD-8424-19B3BAB52099}" type="pres">
      <dgm:prSet presAssocID="{82CDA1BC-3896-4D72-9A6F-874EDDEBCF67}" presName="horFlow" presStyleCnt="0"/>
      <dgm:spPr/>
    </dgm:pt>
    <dgm:pt modelId="{29892DD2-1A1A-4E8D-B2D0-DDB460CC9112}" type="pres">
      <dgm:prSet presAssocID="{82CDA1BC-3896-4D72-9A6F-874EDDEBCF67}" presName="bigChev" presStyleLbl="node1" presStyleIdx="0" presStyleCnt="6" custScaleX="443899" custScaleY="287380" custLinFactY="-48389" custLinFactNeighborX="-3797" custLinFactNeighborY="-100000"/>
      <dgm:spPr/>
      <dgm:t>
        <a:bodyPr/>
        <a:lstStyle/>
        <a:p>
          <a:endParaRPr lang="en-MY"/>
        </a:p>
      </dgm:t>
    </dgm:pt>
    <dgm:pt modelId="{920BEF13-4B5D-4B62-8F65-29146E33AE2E}" type="pres">
      <dgm:prSet presAssocID="{BE4FA990-BC25-49CD-9177-B1B71372A356}" presName="parTrans" presStyleCnt="0"/>
      <dgm:spPr/>
    </dgm:pt>
    <dgm:pt modelId="{C5E69240-B7A0-4C0B-AEE9-25B73EEBED07}" type="pres">
      <dgm:prSet presAssocID="{BA827588-D667-44BE-A178-197B482FC327}" presName="node" presStyleLbl="alignAccFollowNode1" presStyleIdx="0" presStyleCnt="4" custScaleX="1481799" custScaleY="355204" custLinFactX="-8975" custLinFactY="-83263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A36212E-9A1E-4099-BCD9-CA1DD48E334B}" type="pres">
      <dgm:prSet presAssocID="{82CDA1BC-3896-4D72-9A6F-874EDDEBCF67}" presName="vSp" presStyleCnt="0"/>
      <dgm:spPr/>
    </dgm:pt>
    <dgm:pt modelId="{21DE36E5-630F-4731-8A87-51878D584946}" type="pres">
      <dgm:prSet presAssocID="{789DBB0E-16E3-452D-AEC6-30ACFCC21325}" presName="horFlow" presStyleCnt="0"/>
      <dgm:spPr/>
    </dgm:pt>
    <dgm:pt modelId="{0289C279-A808-42B2-9424-E5D0D198F228}" type="pres">
      <dgm:prSet presAssocID="{789DBB0E-16E3-452D-AEC6-30ACFCC21325}" presName="bigChev" presStyleLbl="node1" presStyleIdx="1" presStyleCnt="6" custScaleX="436997" custScaleY="286493" custLinFactNeighborX="-6090" custLinFactNeighborY="-78289"/>
      <dgm:spPr/>
      <dgm:t>
        <a:bodyPr/>
        <a:lstStyle/>
        <a:p>
          <a:endParaRPr lang="en-MY"/>
        </a:p>
      </dgm:t>
    </dgm:pt>
    <dgm:pt modelId="{3AC86516-B151-4EDD-AB05-6D4111829A33}" type="pres">
      <dgm:prSet presAssocID="{E4DAD8E2-DEDD-4AB3-A62E-AA89A12D9EF0}" presName="parTrans" presStyleCnt="0"/>
      <dgm:spPr/>
    </dgm:pt>
    <dgm:pt modelId="{C232A268-1C65-44ED-B27D-CEEC1533CF0D}" type="pres">
      <dgm:prSet presAssocID="{08EC7445-30FF-4F6E-BBC8-449512E3D546}" presName="node" presStyleLbl="alignAccFollowNode1" presStyleIdx="1" presStyleCnt="4" custScaleX="1453990" custScaleY="321326" custLinFactY="-54744" custLinFactNeighborX="17372" custLinFactNeighborY="-10000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A11292F-88FC-4E10-B24B-BB040BB4C340}" type="pres">
      <dgm:prSet presAssocID="{789DBB0E-16E3-452D-AEC6-30ACFCC21325}" presName="vSp" presStyleCnt="0"/>
      <dgm:spPr/>
    </dgm:pt>
    <dgm:pt modelId="{AFA1AE4F-9B1A-48FF-A552-5B2C6630B7C9}" type="pres">
      <dgm:prSet presAssocID="{A238E0C6-98B7-4B9E-ACA1-D04604E1D9A3}" presName="horFlow" presStyleCnt="0"/>
      <dgm:spPr/>
    </dgm:pt>
    <dgm:pt modelId="{E700026E-401D-4557-B1CB-50FC6A8BD710}" type="pres">
      <dgm:prSet presAssocID="{A238E0C6-98B7-4B9E-ACA1-D04604E1D9A3}" presName="bigChev" presStyleLbl="node1" presStyleIdx="2" presStyleCnt="6" custScaleX="468036" custScaleY="253331" custLinFactNeighborX="-3798" custLinFactNeighborY="-54245"/>
      <dgm:spPr/>
      <dgm:t>
        <a:bodyPr/>
        <a:lstStyle/>
        <a:p>
          <a:endParaRPr lang="en-MY"/>
        </a:p>
      </dgm:t>
    </dgm:pt>
    <dgm:pt modelId="{5159BF42-5948-4829-94B2-D4FA42B3DC12}" type="pres">
      <dgm:prSet presAssocID="{8AFD6C18-21A0-4847-A245-53F65FFB64B8}" presName="parTrans" presStyleCnt="0"/>
      <dgm:spPr/>
    </dgm:pt>
    <dgm:pt modelId="{21542F8E-C5FF-4DBB-B366-008358FEE705}" type="pres">
      <dgm:prSet presAssocID="{00FE4EF4-293F-4A9F-B610-50C4980D8FCE}" presName="node" presStyleLbl="alignAccFollowNode1" presStyleIdx="2" presStyleCnt="4" custScaleX="1431422" custScaleY="397410" custLinFactNeighborX="21773" custLinFactNeighborY="-8761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AAD3100-EFFE-42D7-9B2E-5CDA0E6A5A70}" type="pres">
      <dgm:prSet presAssocID="{A238E0C6-98B7-4B9E-ACA1-D04604E1D9A3}" presName="vSp" presStyleCnt="0"/>
      <dgm:spPr/>
    </dgm:pt>
    <dgm:pt modelId="{D28B8589-EFA2-44E5-B134-D77246FB68F4}" type="pres">
      <dgm:prSet presAssocID="{DAE9E547-5B2B-41D2-A946-0609CB8E6BB1}" presName="horFlow" presStyleCnt="0"/>
      <dgm:spPr/>
    </dgm:pt>
    <dgm:pt modelId="{8A3EC7CB-999A-4453-84FA-95ABF76A6DD6}" type="pres">
      <dgm:prSet presAssocID="{DAE9E547-5B2B-41D2-A946-0609CB8E6BB1}" presName="bigChev" presStyleLbl="node1" presStyleIdx="3" presStyleCnt="6" custScaleX="478803" custScaleY="269914" custLinFactNeighborX="-3798" custLinFactNeighborY="-36445"/>
      <dgm:spPr/>
      <dgm:t>
        <a:bodyPr/>
        <a:lstStyle/>
        <a:p>
          <a:endParaRPr lang="en-MY"/>
        </a:p>
      </dgm:t>
    </dgm:pt>
    <dgm:pt modelId="{3CB0B238-F482-4227-9A3B-AB9BA6441347}" type="pres">
      <dgm:prSet presAssocID="{521FDC81-0FAC-45C3-A9E4-B45DFD3C53DB}" presName="parTrans" presStyleCnt="0"/>
      <dgm:spPr/>
    </dgm:pt>
    <dgm:pt modelId="{EC2DC3F7-510A-4208-9E67-3B3C3660D594}" type="pres">
      <dgm:prSet presAssocID="{8211B62A-CF93-4C9E-89B5-B09912796FC1}" presName="node" presStyleLbl="alignAccFollowNode1" presStyleIdx="3" presStyleCnt="4" custScaleX="1451739" custScaleY="273601" custLinFactNeighborX="-61050" custLinFactNeighborY="-4342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6755487-33AD-460D-BACA-3A3399201DC3}" type="pres">
      <dgm:prSet presAssocID="{DAE9E547-5B2B-41D2-A946-0609CB8E6BB1}" presName="vSp" presStyleCnt="0"/>
      <dgm:spPr/>
    </dgm:pt>
    <dgm:pt modelId="{0A795C20-CEA0-454C-9510-8BF5F2107BB5}" type="pres">
      <dgm:prSet presAssocID="{B689710A-638A-49BC-960A-AB868285F834}" presName="horFlow" presStyleCnt="0"/>
      <dgm:spPr/>
    </dgm:pt>
    <dgm:pt modelId="{81BE0EDB-DCE8-4153-AAF8-30E863658DCD}" type="pres">
      <dgm:prSet presAssocID="{B689710A-638A-49BC-960A-AB868285F834}" presName="bigChev" presStyleLbl="node1" presStyleIdx="4" presStyleCnt="6" custScaleX="1672452" custScaleY="300002" custLinFactNeighborX="-494" custLinFactNeighborY="68298"/>
      <dgm:spPr/>
      <dgm:t>
        <a:bodyPr/>
        <a:lstStyle/>
        <a:p>
          <a:endParaRPr lang="en-MY"/>
        </a:p>
      </dgm:t>
    </dgm:pt>
    <dgm:pt modelId="{8292D897-1F3F-4EFF-83FB-B9A51CF3D8B8}" type="pres">
      <dgm:prSet presAssocID="{B689710A-638A-49BC-960A-AB868285F834}" presName="vSp" presStyleCnt="0"/>
      <dgm:spPr/>
    </dgm:pt>
    <dgm:pt modelId="{67B8CB1D-5DDB-4909-8D04-DC341298CA3B}" type="pres">
      <dgm:prSet presAssocID="{43724C81-25DF-4673-A657-35F421E3C71F}" presName="horFlow" presStyleCnt="0"/>
      <dgm:spPr/>
    </dgm:pt>
    <dgm:pt modelId="{9A4599EE-5E24-4A26-BCC2-3BFA90DA3FF6}" type="pres">
      <dgm:prSet presAssocID="{43724C81-25DF-4673-A657-35F421E3C71F}" presName="bigChev" presStyleLbl="node1" presStyleIdx="5" presStyleCnt="6" custScaleX="1680552" custScaleY="287690" custLinFactY="100000" custLinFactNeighborX="-494" custLinFactNeighborY="149057"/>
      <dgm:spPr/>
      <dgm:t>
        <a:bodyPr/>
        <a:lstStyle/>
        <a:p>
          <a:endParaRPr lang="en-MY"/>
        </a:p>
      </dgm:t>
    </dgm:pt>
  </dgm:ptLst>
  <dgm:cxnLst>
    <dgm:cxn modelId="{BC544F91-0289-48E0-8147-2D2C13A9DC47}" srcId="{789DBB0E-16E3-452D-AEC6-30ACFCC21325}" destId="{08EC7445-30FF-4F6E-BBC8-449512E3D546}" srcOrd="0" destOrd="0" parTransId="{E4DAD8E2-DEDD-4AB3-A62E-AA89A12D9EF0}" sibTransId="{48FCCB1F-EBB5-4F18-A054-F267E3F9EF74}"/>
    <dgm:cxn modelId="{FFE5941F-E75B-49E6-8A35-D99CDCD91216}" type="presOf" srcId="{DAE9E547-5B2B-41D2-A946-0609CB8E6BB1}" destId="{8A3EC7CB-999A-4453-84FA-95ABF76A6DD6}" srcOrd="0" destOrd="0" presId="urn:microsoft.com/office/officeart/2005/8/layout/lProcess3"/>
    <dgm:cxn modelId="{A7375F83-99F2-4DA8-81C0-371F8F6A6CDB}" type="presOf" srcId="{08EC7445-30FF-4F6E-BBC8-449512E3D546}" destId="{C232A268-1C65-44ED-B27D-CEEC1533CF0D}" srcOrd="0" destOrd="0" presId="urn:microsoft.com/office/officeart/2005/8/layout/lProcess3"/>
    <dgm:cxn modelId="{1C7E4F4F-7177-44C6-B96E-F319E81AF11F}" srcId="{F6135D5F-3891-4389-9D11-6EC04DB2B899}" destId="{A238E0C6-98B7-4B9E-ACA1-D04604E1D9A3}" srcOrd="2" destOrd="0" parTransId="{75D35CC9-5BCF-4922-A14F-99308E969BD0}" sibTransId="{4075161C-1CA3-4DDB-A755-B2689B921064}"/>
    <dgm:cxn modelId="{B41356E6-C206-4F90-A3C1-0274BA62E61B}" type="presOf" srcId="{BA827588-D667-44BE-A178-197B482FC327}" destId="{C5E69240-B7A0-4C0B-AEE9-25B73EEBED07}" srcOrd="0" destOrd="0" presId="urn:microsoft.com/office/officeart/2005/8/layout/lProcess3"/>
    <dgm:cxn modelId="{279FAFBD-7A21-4CE2-B949-3810BDD27691}" type="presOf" srcId="{00FE4EF4-293F-4A9F-B610-50C4980D8FCE}" destId="{21542F8E-C5FF-4DBB-B366-008358FEE705}" srcOrd="0" destOrd="0" presId="urn:microsoft.com/office/officeart/2005/8/layout/lProcess3"/>
    <dgm:cxn modelId="{F1B1FB88-1221-4F4E-B713-383DCEC15D1A}" srcId="{A238E0C6-98B7-4B9E-ACA1-D04604E1D9A3}" destId="{00FE4EF4-293F-4A9F-B610-50C4980D8FCE}" srcOrd="0" destOrd="0" parTransId="{8AFD6C18-21A0-4847-A245-53F65FFB64B8}" sibTransId="{0DBE4B1E-23A3-4BA8-AA3B-12D703A18756}"/>
    <dgm:cxn modelId="{0498DD35-1DD1-4F0A-AC1D-7B15D6F19CD4}" srcId="{F6135D5F-3891-4389-9D11-6EC04DB2B899}" destId="{789DBB0E-16E3-452D-AEC6-30ACFCC21325}" srcOrd="1" destOrd="0" parTransId="{F2527214-9577-4D00-B814-8CC4234276F0}" sibTransId="{B0E76F8F-A7B1-440C-A621-BDA54BF9DF64}"/>
    <dgm:cxn modelId="{E1229B12-2E38-4DFA-A4E7-5A63AD946BB4}" type="presOf" srcId="{82CDA1BC-3896-4D72-9A6F-874EDDEBCF67}" destId="{29892DD2-1A1A-4E8D-B2D0-DDB460CC9112}" srcOrd="0" destOrd="0" presId="urn:microsoft.com/office/officeart/2005/8/layout/lProcess3"/>
    <dgm:cxn modelId="{167928DC-7790-4132-A16A-3273FE1342D6}" type="presOf" srcId="{8211B62A-CF93-4C9E-89B5-B09912796FC1}" destId="{EC2DC3F7-510A-4208-9E67-3B3C3660D594}" srcOrd="0" destOrd="0" presId="urn:microsoft.com/office/officeart/2005/8/layout/lProcess3"/>
    <dgm:cxn modelId="{441F6D2F-D2AE-4D5E-8956-88846FD1F3E0}" type="presOf" srcId="{789DBB0E-16E3-452D-AEC6-30ACFCC21325}" destId="{0289C279-A808-42B2-9424-E5D0D198F228}" srcOrd="0" destOrd="0" presId="urn:microsoft.com/office/officeart/2005/8/layout/lProcess3"/>
    <dgm:cxn modelId="{F9C6FC52-2662-4B65-874F-150BF0537E39}" type="presOf" srcId="{F6135D5F-3891-4389-9D11-6EC04DB2B899}" destId="{C9F18005-BCDD-4EF3-BCDC-740274EACA06}" srcOrd="0" destOrd="0" presId="urn:microsoft.com/office/officeart/2005/8/layout/lProcess3"/>
    <dgm:cxn modelId="{99384AF3-51C3-4314-8D9D-190465C88058}" type="presOf" srcId="{43724C81-25DF-4673-A657-35F421E3C71F}" destId="{9A4599EE-5E24-4A26-BCC2-3BFA90DA3FF6}" srcOrd="0" destOrd="0" presId="urn:microsoft.com/office/officeart/2005/8/layout/lProcess3"/>
    <dgm:cxn modelId="{43F53D71-8D11-45DF-9A21-9E5D2699BCB7}" srcId="{F6135D5F-3891-4389-9D11-6EC04DB2B899}" destId="{B689710A-638A-49BC-960A-AB868285F834}" srcOrd="4" destOrd="0" parTransId="{6458ED5C-9EEB-4CA2-8090-7B80F1D6E273}" sibTransId="{C9D43C77-B49B-49C1-8D81-31FB56ABE484}"/>
    <dgm:cxn modelId="{5BE32751-EDE2-4758-BA4D-A09E41985EF0}" type="presOf" srcId="{B689710A-638A-49BC-960A-AB868285F834}" destId="{81BE0EDB-DCE8-4153-AAF8-30E863658DCD}" srcOrd="0" destOrd="0" presId="urn:microsoft.com/office/officeart/2005/8/layout/lProcess3"/>
    <dgm:cxn modelId="{BBCC522F-5490-4715-9DDF-01157C96B728}" srcId="{DAE9E547-5B2B-41D2-A946-0609CB8E6BB1}" destId="{8211B62A-CF93-4C9E-89B5-B09912796FC1}" srcOrd="0" destOrd="0" parTransId="{521FDC81-0FAC-45C3-A9E4-B45DFD3C53DB}" sibTransId="{AD26F9C9-B694-4103-9B79-4691EDDAE72D}"/>
    <dgm:cxn modelId="{7EA1C7FD-C7FE-479E-8D46-B424646BB25B}" srcId="{82CDA1BC-3896-4D72-9A6F-874EDDEBCF67}" destId="{BA827588-D667-44BE-A178-197B482FC327}" srcOrd="0" destOrd="0" parTransId="{BE4FA990-BC25-49CD-9177-B1B71372A356}" sibTransId="{20819C7F-B0A5-416D-A23F-98B0AF6436BC}"/>
    <dgm:cxn modelId="{6FB41772-CAE2-4E52-91A8-E4F287CED28C}" srcId="{F6135D5F-3891-4389-9D11-6EC04DB2B899}" destId="{82CDA1BC-3896-4D72-9A6F-874EDDEBCF67}" srcOrd="0" destOrd="0" parTransId="{AB0679A0-9510-47B0-964F-2342B7ECB94E}" sibTransId="{500BBDB3-0381-40A8-A864-F84E95A326D2}"/>
    <dgm:cxn modelId="{BADBDCAC-6530-4A54-B2DB-EBC36828C83A}" type="presOf" srcId="{A238E0C6-98B7-4B9E-ACA1-D04604E1D9A3}" destId="{E700026E-401D-4557-B1CB-50FC6A8BD710}" srcOrd="0" destOrd="0" presId="urn:microsoft.com/office/officeart/2005/8/layout/lProcess3"/>
    <dgm:cxn modelId="{785BD39F-D530-45A1-AA20-B265AD44671A}" srcId="{F6135D5F-3891-4389-9D11-6EC04DB2B899}" destId="{DAE9E547-5B2B-41D2-A946-0609CB8E6BB1}" srcOrd="3" destOrd="0" parTransId="{81FE5A3F-7AAD-48B0-B9D1-A5D4B067EEA5}" sibTransId="{8E409A7C-74D1-487E-95F0-B03DB4560E63}"/>
    <dgm:cxn modelId="{A8ADB698-12C5-4757-9250-4BC7C0D4F2ED}" srcId="{F6135D5F-3891-4389-9D11-6EC04DB2B899}" destId="{43724C81-25DF-4673-A657-35F421E3C71F}" srcOrd="5" destOrd="0" parTransId="{260C87BD-A0C0-402E-8098-F38EC2E51579}" sibTransId="{BBFC9C26-EFEE-46F2-A9A2-8D69E41F27CE}"/>
    <dgm:cxn modelId="{0BDB9EB7-E70B-47ED-9F6F-AE499A02C242}" type="presParOf" srcId="{C9F18005-BCDD-4EF3-BCDC-740274EACA06}" destId="{4FB18AA5-EE65-49CD-8424-19B3BAB52099}" srcOrd="0" destOrd="0" presId="urn:microsoft.com/office/officeart/2005/8/layout/lProcess3"/>
    <dgm:cxn modelId="{1ED28FE6-7D49-4BF4-832C-45B738692773}" type="presParOf" srcId="{4FB18AA5-EE65-49CD-8424-19B3BAB52099}" destId="{29892DD2-1A1A-4E8D-B2D0-DDB460CC9112}" srcOrd="0" destOrd="0" presId="urn:microsoft.com/office/officeart/2005/8/layout/lProcess3"/>
    <dgm:cxn modelId="{AA1DAED0-B22E-4279-9A97-E7BB2A784156}" type="presParOf" srcId="{4FB18AA5-EE65-49CD-8424-19B3BAB52099}" destId="{920BEF13-4B5D-4B62-8F65-29146E33AE2E}" srcOrd="1" destOrd="0" presId="urn:microsoft.com/office/officeart/2005/8/layout/lProcess3"/>
    <dgm:cxn modelId="{E947B8F0-C6A3-4C6A-9CF1-E9E6090945CA}" type="presParOf" srcId="{4FB18AA5-EE65-49CD-8424-19B3BAB52099}" destId="{C5E69240-B7A0-4C0B-AEE9-25B73EEBED07}" srcOrd="2" destOrd="0" presId="urn:microsoft.com/office/officeart/2005/8/layout/lProcess3"/>
    <dgm:cxn modelId="{51A0242A-8417-468A-B713-C2085388F47F}" type="presParOf" srcId="{C9F18005-BCDD-4EF3-BCDC-740274EACA06}" destId="{CA36212E-9A1E-4099-BCD9-CA1DD48E334B}" srcOrd="1" destOrd="0" presId="urn:microsoft.com/office/officeart/2005/8/layout/lProcess3"/>
    <dgm:cxn modelId="{E3324CD8-8ECB-4911-9A5B-C80E09EDC261}" type="presParOf" srcId="{C9F18005-BCDD-4EF3-BCDC-740274EACA06}" destId="{21DE36E5-630F-4731-8A87-51878D584946}" srcOrd="2" destOrd="0" presId="urn:microsoft.com/office/officeart/2005/8/layout/lProcess3"/>
    <dgm:cxn modelId="{A08FBCF1-7981-41FE-B294-DFAF1AB86F69}" type="presParOf" srcId="{21DE36E5-630F-4731-8A87-51878D584946}" destId="{0289C279-A808-42B2-9424-E5D0D198F228}" srcOrd="0" destOrd="0" presId="urn:microsoft.com/office/officeart/2005/8/layout/lProcess3"/>
    <dgm:cxn modelId="{353C6085-86A9-49CB-8A7D-B749469E4B77}" type="presParOf" srcId="{21DE36E5-630F-4731-8A87-51878D584946}" destId="{3AC86516-B151-4EDD-AB05-6D4111829A33}" srcOrd="1" destOrd="0" presId="urn:microsoft.com/office/officeart/2005/8/layout/lProcess3"/>
    <dgm:cxn modelId="{6DBDBBF0-C8DF-4E6F-A57C-1F58C26B6A3A}" type="presParOf" srcId="{21DE36E5-630F-4731-8A87-51878D584946}" destId="{C232A268-1C65-44ED-B27D-CEEC1533CF0D}" srcOrd="2" destOrd="0" presId="urn:microsoft.com/office/officeart/2005/8/layout/lProcess3"/>
    <dgm:cxn modelId="{12593D68-7285-47B0-B825-5EAC474A53EE}" type="presParOf" srcId="{C9F18005-BCDD-4EF3-BCDC-740274EACA06}" destId="{BA11292F-88FC-4E10-B24B-BB040BB4C340}" srcOrd="3" destOrd="0" presId="urn:microsoft.com/office/officeart/2005/8/layout/lProcess3"/>
    <dgm:cxn modelId="{C4D62C9E-4299-4AAB-B079-6DCCD6917644}" type="presParOf" srcId="{C9F18005-BCDD-4EF3-BCDC-740274EACA06}" destId="{AFA1AE4F-9B1A-48FF-A552-5B2C6630B7C9}" srcOrd="4" destOrd="0" presId="urn:microsoft.com/office/officeart/2005/8/layout/lProcess3"/>
    <dgm:cxn modelId="{45EE5A1A-4926-4AAC-8FE1-88B019FC30EA}" type="presParOf" srcId="{AFA1AE4F-9B1A-48FF-A552-5B2C6630B7C9}" destId="{E700026E-401D-4557-B1CB-50FC6A8BD710}" srcOrd="0" destOrd="0" presId="urn:microsoft.com/office/officeart/2005/8/layout/lProcess3"/>
    <dgm:cxn modelId="{2D907179-F6EE-49ED-AD77-30FA686F42FB}" type="presParOf" srcId="{AFA1AE4F-9B1A-48FF-A552-5B2C6630B7C9}" destId="{5159BF42-5948-4829-94B2-D4FA42B3DC12}" srcOrd="1" destOrd="0" presId="urn:microsoft.com/office/officeart/2005/8/layout/lProcess3"/>
    <dgm:cxn modelId="{A18D57CC-8736-4B57-8698-D5C02910A07F}" type="presParOf" srcId="{AFA1AE4F-9B1A-48FF-A552-5B2C6630B7C9}" destId="{21542F8E-C5FF-4DBB-B366-008358FEE705}" srcOrd="2" destOrd="0" presId="urn:microsoft.com/office/officeart/2005/8/layout/lProcess3"/>
    <dgm:cxn modelId="{70BCAE4F-14C4-4431-B17E-75C54D3FBD37}" type="presParOf" srcId="{C9F18005-BCDD-4EF3-BCDC-740274EACA06}" destId="{6AAD3100-EFFE-42D7-9B2E-5CDA0E6A5A70}" srcOrd="5" destOrd="0" presId="urn:microsoft.com/office/officeart/2005/8/layout/lProcess3"/>
    <dgm:cxn modelId="{BB18702E-0B83-4CE4-BED8-53E95BB48575}" type="presParOf" srcId="{C9F18005-BCDD-4EF3-BCDC-740274EACA06}" destId="{D28B8589-EFA2-44E5-B134-D77246FB68F4}" srcOrd="6" destOrd="0" presId="urn:microsoft.com/office/officeart/2005/8/layout/lProcess3"/>
    <dgm:cxn modelId="{D4F648B5-E3FB-4772-BDAA-A08D20AD3343}" type="presParOf" srcId="{D28B8589-EFA2-44E5-B134-D77246FB68F4}" destId="{8A3EC7CB-999A-4453-84FA-95ABF76A6DD6}" srcOrd="0" destOrd="0" presId="urn:microsoft.com/office/officeart/2005/8/layout/lProcess3"/>
    <dgm:cxn modelId="{47DFDC2C-2253-4E52-B93B-DA38D7535F86}" type="presParOf" srcId="{D28B8589-EFA2-44E5-B134-D77246FB68F4}" destId="{3CB0B238-F482-4227-9A3B-AB9BA6441347}" srcOrd="1" destOrd="0" presId="urn:microsoft.com/office/officeart/2005/8/layout/lProcess3"/>
    <dgm:cxn modelId="{D27B5976-7A99-493A-B4F3-73721C343CC7}" type="presParOf" srcId="{D28B8589-EFA2-44E5-B134-D77246FB68F4}" destId="{EC2DC3F7-510A-4208-9E67-3B3C3660D594}" srcOrd="2" destOrd="0" presId="urn:microsoft.com/office/officeart/2005/8/layout/lProcess3"/>
    <dgm:cxn modelId="{15A9FB05-E697-47B5-9682-ADBCF5849087}" type="presParOf" srcId="{C9F18005-BCDD-4EF3-BCDC-740274EACA06}" destId="{36755487-33AD-460D-BACA-3A3399201DC3}" srcOrd="7" destOrd="0" presId="urn:microsoft.com/office/officeart/2005/8/layout/lProcess3"/>
    <dgm:cxn modelId="{57364A6E-9B27-4A36-8FAE-7CCDD801683E}" type="presParOf" srcId="{C9F18005-BCDD-4EF3-BCDC-740274EACA06}" destId="{0A795C20-CEA0-454C-9510-8BF5F2107BB5}" srcOrd="8" destOrd="0" presId="urn:microsoft.com/office/officeart/2005/8/layout/lProcess3"/>
    <dgm:cxn modelId="{2F6F6E7B-D66D-42A6-804B-3FABBE2396E1}" type="presParOf" srcId="{0A795C20-CEA0-454C-9510-8BF5F2107BB5}" destId="{81BE0EDB-DCE8-4153-AAF8-30E863658DCD}" srcOrd="0" destOrd="0" presId="urn:microsoft.com/office/officeart/2005/8/layout/lProcess3"/>
    <dgm:cxn modelId="{3DDA714D-7287-413C-8711-C12E48DAEA40}" type="presParOf" srcId="{C9F18005-BCDD-4EF3-BCDC-740274EACA06}" destId="{8292D897-1F3F-4EFF-83FB-B9A51CF3D8B8}" srcOrd="9" destOrd="0" presId="urn:microsoft.com/office/officeart/2005/8/layout/lProcess3"/>
    <dgm:cxn modelId="{2257D76B-606B-443F-9C65-0783059DFBCE}" type="presParOf" srcId="{C9F18005-BCDD-4EF3-BCDC-740274EACA06}" destId="{67B8CB1D-5DDB-4909-8D04-DC341298CA3B}" srcOrd="10" destOrd="0" presId="urn:microsoft.com/office/officeart/2005/8/layout/lProcess3"/>
    <dgm:cxn modelId="{4560ADCE-50F2-463A-9B4B-934FA7F1632E}" type="presParOf" srcId="{67B8CB1D-5DDB-4909-8D04-DC341298CA3B}" destId="{9A4599EE-5E24-4A26-BCC2-3BFA90DA3FF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3D9F9-677F-4629-8478-4CE6C20A1A4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D4ED3E93-2AFC-4F66-95B2-D3250B1D5CE6}">
      <dgm:prSet/>
      <dgm:spPr/>
      <dgm:t>
        <a:bodyPr/>
        <a:lstStyle/>
        <a:p>
          <a:pPr rtl="0"/>
          <a:r>
            <a:rPr lang="en-US" b="1" dirty="0" smtClean="0"/>
            <a:t>ASP.NET</a:t>
          </a:r>
          <a:r>
            <a:rPr lang="en-US" dirty="0" smtClean="0"/>
            <a:t> processes the </a:t>
          </a:r>
          <a:r>
            <a:rPr lang="en-US" b="1" dirty="0" smtClean="0"/>
            <a:t>.</a:t>
          </a:r>
          <a:r>
            <a:rPr lang="en-US" b="1" dirty="0" err="1" smtClean="0"/>
            <a:t>aspx</a:t>
          </a:r>
          <a:r>
            <a:rPr lang="en-US" b="1" dirty="0" smtClean="0"/>
            <a:t> file</a:t>
          </a:r>
          <a:r>
            <a:rPr lang="en-US" dirty="0" smtClean="0"/>
            <a:t> (here </a:t>
          </a:r>
          <a:r>
            <a:rPr lang="en-US" b="1" dirty="0" smtClean="0"/>
            <a:t>Order.aspx</a:t>
          </a:r>
          <a:r>
            <a:rPr lang="en-US" dirty="0" smtClean="0"/>
            <a:t>) and generates the </a:t>
          </a:r>
          <a:r>
            <a:rPr lang="en-US" b="1" dirty="0" err="1" smtClean="0"/>
            <a:t>Order_aspx</a:t>
          </a:r>
          <a:r>
            <a:rPr lang="en-US" b="1" dirty="0" smtClean="0"/>
            <a:t> </a:t>
          </a:r>
          <a:r>
            <a:rPr lang="en-US" dirty="0" smtClean="0"/>
            <a:t>and </a:t>
          </a:r>
          <a:r>
            <a:rPr lang="en-US" b="1" dirty="0" smtClean="0"/>
            <a:t>Order</a:t>
          </a:r>
          <a:r>
            <a:rPr lang="en-US" dirty="0" smtClean="0"/>
            <a:t> (partial class) objects that are two Visual Basic classes.  The first (</a:t>
          </a:r>
          <a:r>
            <a:rPr lang="en-US" b="1" dirty="0" err="1" smtClean="0"/>
            <a:t>Order_aspx</a:t>
          </a:r>
          <a:r>
            <a:rPr lang="en-US" dirty="0" smtClean="0"/>
            <a:t>) contains the code that will create/render the web page.  The second contains declarations for each control on the form.</a:t>
          </a:r>
          <a:endParaRPr lang="en-MY" dirty="0"/>
        </a:p>
      </dgm:t>
    </dgm:pt>
    <dgm:pt modelId="{CF0E3D0D-51F1-4D59-BA2A-AF29EA528BD7}" type="parTrans" cxnId="{57EDDAC4-A8B7-4FC4-AA88-BE9137383416}">
      <dgm:prSet/>
      <dgm:spPr/>
      <dgm:t>
        <a:bodyPr/>
        <a:lstStyle/>
        <a:p>
          <a:endParaRPr lang="en-MY"/>
        </a:p>
      </dgm:t>
    </dgm:pt>
    <dgm:pt modelId="{BB7CA107-8290-41A1-961F-0A9F0654DB3D}" type="sibTrans" cxnId="{57EDDAC4-A8B7-4FC4-AA88-BE9137383416}">
      <dgm:prSet/>
      <dgm:spPr/>
      <dgm:t>
        <a:bodyPr/>
        <a:lstStyle/>
        <a:p>
          <a:endParaRPr lang="en-MY"/>
        </a:p>
      </dgm:t>
    </dgm:pt>
    <dgm:pt modelId="{34004AC7-0554-4E93-AD92-50AECA56D2CA}">
      <dgm:prSet/>
      <dgm:spPr/>
      <dgm:t>
        <a:bodyPr/>
        <a:lstStyle/>
        <a:p>
          <a:pPr rtl="0"/>
          <a:r>
            <a:rPr lang="en-US" dirty="0" smtClean="0"/>
            <a:t>The </a:t>
          </a:r>
          <a:r>
            <a:rPr lang="en-US" b="1" dirty="0" smtClean="0"/>
            <a:t>Visual Basic Compiler</a:t>
          </a:r>
          <a:r>
            <a:rPr lang="en-US" dirty="0" smtClean="0"/>
            <a:t> compiles the partial class and the Code-Behind (partial class named </a:t>
          </a:r>
          <a:r>
            <a:rPr lang="en-US" b="1" dirty="0" err="1" smtClean="0"/>
            <a:t>Order.aspx.vb</a:t>
          </a:r>
          <a:r>
            <a:rPr lang="en-US" dirty="0" smtClean="0"/>
            <a:t>) and this is saved as an assembly (a </a:t>
          </a:r>
          <a:r>
            <a:rPr lang="en-US" b="1" dirty="0" smtClean="0"/>
            <a:t>.</a:t>
          </a:r>
          <a:r>
            <a:rPr lang="en-US" b="1" dirty="0" err="1" smtClean="0"/>
            <a:t>dll</a:t>
          </a:r>
          <a:r>
            <a:rPr lang="en-US" dirty="0" smtClean="0"/>
            <a:t> file).</a:t>
          </a:r>
          <a:endParaRPr lang="en-MY" dirty="0"/>
        </a:p>
      </dgm:t>
    </dgm:pt>
    <dgm:pt modelId="{E8109C93-5FE2-4419-AFB7-2FC4FEC705AB}" type="parTrans" cxnId="{03F49C94-176B-4025-ABA5-4B8DAD814E44}">
      <dgm:prSet/>
      <dgm:spPr/>
      <dgm:t>
        <a:bodyPr/>
        <a:lstStyle/>
        <a:p>
          <a:endParaRPr lang="en-MY"/>
        </a:p>
      </dgm:t>
    </dgm:pt>
    <dgm:pt modelId="{B4D34ABD-EDCD-4383-9B66-E9A352B440BC}" type="sibTrans" cxnId="{03F49C94-176B-4025-ABA5-4B8DAD814E44}">
      <dgm:prSet/>
      <dgm:spPr/>
      <dgm:t>
        <a:bodyPr/>
        <a:lstStyle/>
        <a:p>
          <a:endParaRPr lang="en-MY"/>
        </a:p>
      </dgm:t>
    </dgm:pt>
    <dgm:pt modelId="{E2B98F67-AC22-4CD4-8888-B8F0D873BF9A}">
      <dgm:prSet/>
      <dgm:spPr/>
      <dgm:t>
        <a:bodyPr/>
        <a:lstStyle/>
        <a:p>
          <a:pPr rtl="0"/>
          <a:r>
            <a:rPr lang="en-US" dirty="0" smtClean="0"/>
            <a:t>The </a:t>
          </a:r>
          <a:r>
            <a:rPr lang="en-US" b="1" dirty="0" smtClean="0"/>
            <a:t>Visual Basic Compiler</a:t>
          </a:r>
          <a:r>
            <a:rPr lang="en-US" dirty="0" smtClean="0"/>
            <a:t> compiles the generated class (</a:t>
          </a:r>
          <a:r>
            <a:rPr lang="en-US" b="1" dirty="0" err="1" smtClean="0"/>
            <a:t>Order_aspx</a:t>
          </a:r>
          <a:r>
            <a:rPr lang="en-US" dirty="0" smtClean="0"/>
            <a:t>), which inherits from the first compiled class (the </a:t>
          </a:r>
          <a:r>
            <a:rPr lang="en-US" b="1" dirty="0" smtClean="0"/>
            <a:t>Order class .</a:t>
          </a:r>
          <a:r>
            <a:rPr lang="en-US" b="1" dirty="0" err="1" smtClean="0"/>
            <a:t>dll</a:t>
          </a:r>
          <a:r>
            <a:rPr lang="en-US" dirty="0" smtClean="0"/>
            <a:t>) into the </a:t>
          </a:r>
          <a:r>
            <a:rPr lang="en-US" b="1" dirty="0" smtClean="0"/>
            <a:t>Order.aspx class .</a:t>
          </a:r>
          <a:r>
            <a:rPr lang="en-US" b="1" dirty="0" err="1" smtClean="0"/>
            <a:t>dll</a:t>
          </a:r>
          <a:r>
            <a:rPr lang="en-US" dirty="0" smtClean="0"/>
            <a:t> </a:t>
          </a:r>
          <a:r>
            <a:rPr lang="en-US" dirty="0" smtClean="0">
              <a:sym typeface="Wingdings"/>
            </a:rPr>
            <a:t></a:t>
          </a:r>
          <a:r>
            <a:rPr lang="en-US" dirty="0" smtClean="0"/>
            <a:t> this is saved as an </a:t>
          </a:r>
          <a:r>
            <a:rPr lang="en-US" b="1" dirty="0" smtClean="0"/>
            <a:t>assembly</a:t>
          </a:r>
          <a:r>
            <a:rPr lang="en-US" dirty="0" smtClean="0"/>
            <a:t> that is executed when the page is requested.</a:t>
          </a:r>
          <a:endParaRPr lang="en-MY" dirty="0"/>
        </a:p>
      </dgm:t>
    </dgm:pt>
    <dgm:pt modelId="{F4BC8B79-3F89-4BFD-8DA5-EE539F04A0B2}" type="parTrans" cxnId="{6B249720-ED58-4901-B12F-E23B2DE69CB0}">
      <dgm:prSet/>
      <dgm:spPr/>
      <dgm:t>
        <a:bodyPr/>
        <a:lstStyle/>
        <a:p>
          <a:endParaRPr lang="en-MY"/>
        </a:p>
      </dgm:t>
    </dgm:pt>
    <dgm:pt modelId="{8C0ECC24-E8A6-4A10-86B5-65203981229B}" type="sibTrans" cxnId="{6B249720-ED58-4901-B12F-E23B2DE69CB0}">
      <dgm:prSet/>
      <dgm:spPr/>
      <dgm:t>
        <a:bodyPr/>
        <a:lstStyle/>
        <a:p>
          <a:endParaRPr lang="en-MY"/>
        </a:p>
      </dgm:t>
    </dgm:pt>
    <dgm:pt modelId="{5637D660-EE35-4993-9123-9EE0716E65CD}">
      <dgm:prSet/>
      <dgm:spPr/>
      <dgm:t>
        <a:bodyPr/>
        <a:lstStyle/>
        <a:p>
          <a:pPr rtl="0"/>
          <a:r>
            <a:rPr lang="en-US" dirty="0" smtClean="0"/>
            <a:t>Step 4 is only necessary if there are any other class files from the </a:t>
          </a:r>
          <a:r>
            <a:rPr lang="en-US" b="1" dirty="0" err="1" smtClean="0"/>
            <a:t>App_Code</a:t>
          </a:r>
          <a:r>
            <a:rPr lang="en-US" dirty="0" smtClean="0"/>
            <a:t> folder that need to be compiled </a:t>
          </a:r>
          <a:r>
            <a:rPr lang="en-US" dirty="0" smtClean="0">
              <a:sym typeface="Wingdings"/>
            </a:rPr>
            <a:t></a:t>
          </a:r>
          <a:r>
            <a:rPr lang="en-US" dirty="0" smtClean="0"/>
            <a:t> all are saved in a single assembly.</a:t>
          </a:r>
          <a:endParaRPr lang="en-MY" dirty="0"/>
        </a:p>
      </dgm:t>
    </dgm:pt>
    <dgm:pt modelId="{1B8EF9B1-75F2-4E49-B18C-4CBE8517EE0F}" type="parTrans" cxnId="{E3068118-837E-485A-814C-8D01ED1D2DF4}">
      <dgm:prSet/>
      <dgm:spPr/>
      <dgm:t>
        <a:bodyPr/>
        <a:lstStyle/>
        <a:p>
          <a:endParaRPr lang="en-MY"/>
        </a:p>
      </dgm:t>
    </dgm:pt>
    <dgm:pt modelId="{A72434F2-C46C-4198-B0E1-364B95A7355D}" type="sibTrans" cxnId="{E3068118-837E-485A-814C-8D01ED1D2DF4}">
      <dgm:prSet/>
      <dgm:spPr/>
      <dgm:t>
        <a:bodyPr/>
        <a:lstStyle/>
        <a:p>
          <a:endParaRPr lang="en-MY"/>
        </a:p>
      </dgm:t>
    </dgm:pt>
    <dgm:pt modelId="{0B6E1C5B-9F26-44C2-968F-2493D0F8E944}">
      <dgm:prSet/>
      <dgm:spPr/>
      <dgm:t>
        <a:bodyPr/>
        <a:lstStyle/>
        <a:p>
          <a:pPr rtl="0"/>
          <a:r>
            <a:rPr lang="en-US" b="1" dirty="0" smtClean="0"/>
            <a:t>ASP.NET</a:t>
          </a:r>
          <a:r>
            <a:rPr lang="en-US" dirty="0" smtClean="0"/>
            <a:t> creates a page instance from the </a:t>
          </a:r>
          <a:r>
            <a:rPr lang="en-US" b="1" dirty="0" smtClean="0"/>
            <a:t>final assembly file</a:t>
          </a:r>
          <a:r>
            <a:rPr lang="en-US" dirty="0" smtClean="0"/>
            <a:t> and raises necessary events that are processed by the page's event handlers.  The page generates </a:t>
          </a:r>
          <a:r>
            <a:rPr lang="en-US" b="1" dirty="0" smtClean="0"/>
            <a:t>HTML</a:t>
          </a:r>
          <a:r>
            <a:rPr lang="en-US" dirty="0" smtClean="0"/>
            <a:t> that is returned to </a:t>
          </a:r>
          <a:r>
            <a:rPr lang="en-US" b="1" dirty="0" smtClean="0"/>
            <a:t>IIS</a:t>
          </a:r>
          <a:r>
            <a:rPr lang="en-US" dirty="0" smtClean="0"/>
            <a:t> as the response.</a:t>
          </a:r>
          <a:endParaRPr lang="en-MY" dirty="0"/>
        </a:p>
      </dgm:t>
    </dgm:pt>
    <dgm:pt modelId="{A65EFC2C-ECD5-440A-BDE5-82E97D539294}" type="parTrans" cxnId="{EB5DAE4C-1468-4C7A-B429-DEB0D7FAA948}">
      <dgm:prSet/>
      <dgm:spPr/>
      <dgm:t>
        <a:bodyPr/>
        <a:lstStyle/>
        <a:p>
          <a:endParaRPr lang="en-MY"/>
        </a:p>
      </dgm:t>
    </dgm:pt>
    <dgm:pt modelId="{339922DB-C53A-4DDF-85DD-0F38398DFF88}" type="sibTrans" cxnId="{EB5DAE4C-1468-4C7A-B429-DEB0D7FAA948}">
      <dgm:prSet/>
      <dgm:spPr/>
      <dgm:t>
        <a:bodyPr/>
        <a:lstStyle/>
        <a:p>
          <a:endParaRPr lang="en-MY"/>
        </a:p>
      </dgm:t>
    </dgm:pt>
    <dgm:pt modelId="{20F3B795-8EC6-48B5-9FFA-CC1057E7752B}">
      <dgm:prSet/>
      <dgm:spPr/>
      <dgm:t>
        <a:bodyPr/>
        <a:lstStyle/>
        <a:p>
          <a:pPr rtl="0"/>
          <a:r>
            <a:rPr lang="en-US" dirty="0" smtClean="0"/>
            <a:t>1</a:t>
          </a:r>
          <a:endParaRPr lang="en-MY" dirty="0"/>
        </a:p>
      </dgm:t>
    </dgm:pt>
    <dgm:pt modelId="{AD5EEBD5-3C94-4D38-93A2-9BFDFEBD980A}" type="parTrans" cxnId="{50201BD7-00A7-49CB-AD0B-54ED7F9E247E}">
      <dgm:prSet/>
      <dgm:spPr/>
      <dgm:t>
        <a:bodyPr/>
        <a:lstStyle/>
        <a:p>
          <a:endParaRPr lang="en-MY"/>
        </a:p>
      </dgm:t>
    </dgm:pt>
    <dgm:pt modelId="{6CFFF0D8-DBB7-4B45-96AA-EDE45C3ED232}" type="sibTrans" cxnId="{50201BD7-00A7-49CB-AD0B-54ED7F9E247E}">
      <dgm:prSet/>
      <dgm:spPr/>
      <dgm:t>
        <a:bodyPr/>
        <a:lstStyle/>
        <a:p>
          <a:endParaRPr lang="en-MY"/>
        </a:p>
      </dgm:t>
    </dgm:pt>
    <dgm:pt modelId="{EF32F423-A8AB-455E-9144-953A889B1040}">
      <dgm:prSet/>
      <dgm:spPr/>
      <dgm:t>
        <a:bodyPr/>
        <a:lstStyle/>
        <a:p>
          <a:pPr rtl="0"/>
          <a:r>
            <a:rPr lang="en-US" dirty="0" smtClean="0"/>
            <a:t>2</a:t>
          </a:r>
          <a:endParaRPr lang="en-MY" dirty="0"/>
        </a:p>
      </dgm:t>
    </dgm:pt>
    <dgm:pt modelId="{4029EAA3-E3ED-43E8-9F50-778F29E046B1}" type="parTrans" cxnId="{37C46345-F0D9-4617-B522-2361F14EDAE1}">
      <dgm:prSet/>
      <dgm:spPr/>
      <dgm:t>
        <a:bodyPr/>
        <a:lstStyle/>
        <a:p>
          <a:endParaRPr lang="en-MY"/>
        </a:p>
      </dgm:t>
    </dgm:pt>
    <dgm:pt modelId="{F6B1D3A3-98AB-4A3C-873C-30B574F73F20}" type="sibTrans" cxnId="{37C46345-F0D9-4617-B522-2361F14EDAE1}">
      <dgm:prSet/>
      <dgm:spPr/>
      <dgm:t>
        <a:bodyPr/>
        <a:lstStyle/>
        <a:p>
          <a:endParaRPr lang="en-MY"/>
        </a:p>
      </dgm:t>
    </dgm:pt>
    <dgm:pt modelId="{2BC8C154-390F-4503-AE16-07D9054B59FD}">
      <dgm:prSet/>
      <dgm:spPr/>
      <dgm:t>
        <a:bodyPr/>
        <a:lstStyle/>
        <a:p>
          <a:pPr rtl="0"/>
          <a:r>
            <a:rPr lang="en-US" dirty="0" smtClean="0"/>
            <a:t>3</a:t>
          </a:r>
          <a:endParaRPr lang="en-MY" dirty="0"/>
        </a:p>
      </dgm:t>
    </dgm:pt>
    <dgm:pt modelId="{D83524B3-E402-4A95-8F0A-3B91DB92DD04}" type="parTrans" cxnId="{B3507AB5-4887-4446-ACEC-9442E42060D6}">
      <dgm:prSet/>
      <dgm:spPr/>
      <dgm:t>
        <a:bodyPr/>
        <a:lstStyle/>
        <a:p>
          <a:endParaRPr lang="en-MY"/>
        </a:p>
      </dgm:t>
    </dgm:pt>
    <dgm:pt modelId="{413F25E1-67A3-41AC-999B-DD3A53D0891A}" type="sibTrans" cxnId="{B3507AB5-4887-4446-ACEC-9442E42060D6}">
      <dgm:prSet/>
      <dgm:spPr/>
      <dgm:t>
        <a:bodyPr/>
        <a:lstStyle/>
        <a:p>
          <a:endParaRPr lang="en-MY"/>
        </a:p>
      </dgm:t>
    </dgm:pt>
    <dgm:pt modelId="{79728601-7EE2-4895-8BCE-0EE682999EBD}">
      <dgm:prSet/>
      <dgm:spPr/>
      <dgm:t>
        <a:bodyPr/>
        <a:lstStyle/>
        <a:p>
          <a:pPr rtl="0"/>
          <a:r>
            <a:rPr lang="en-US" dirty="0" smtClean="0"/>
            <a:t>4</a:t>
          </a:r>
          <a:endParaRPr lang="en-MY" dirty="0"/>
        </a:p>
      </dgm:t>
    </dgm:pt>
    <dgm:pt modelId="{9F918ED4-D508-400F-9F72-FB13FA1EF812}" type="parTrans" cxnId="{85EBF511-FB9F-4FE4-854F-EEB3A1DB0FFA}">
      <dgm:prSet/>
      <dgm:spPr/>
      <dgm:t>
        <a:bodyPr/>
        <a:lstStyle/>
        <a:p>
          <a:endParaRPr lang="en-MY"/>
        </a:p>
      </dgm:t>
    </dgm:pt>
    <dgm:pt modelId="{D19EC0AE-0B27-4109-AAA5-B68EB2212E5F}" type="sibTrans" cxnId="{85EBF511-FB9F-4FE4-854F-EEB3A1DB0FFA}">
      <dgm:prSet/>
      <dgm:spPr/>
      <dgm:t>
        <a:bodyPr/>
        <a:lstStyle/>
        <a:p>
          <a:endParaRPr lang="en-MY"/>
        </a:p>
      </dgm:t>
    </dgm:pt>
    <dgm:pt modelId="{BB212261-C33F-4060-8CBB-A4DE1A1D00F6}">
      <dgm:prSet/>
      <dgm:spPr/>
      <dgm:t>
        <a:bodyPr/>
        <a:lstStyle/>
        <a:p>
          <a:pPr rtl="0"/>
          <a:r>
            <a:rPr lang="en-US" dirty="0" smtClean="0"/>
            <a:t>5</a:t>
          </a:r>
          <a:endParaRPr lang="en-MY" dirty="0"/>
        </a:p>
      </dgm:t>
    </dgm:pt>
    <dgm:pt modelId="{E29D282D-E5D4-48D3-AC9E-4049EF8B8063}" type="parTrans" cxnId="{00A0C77E-9990-4EA7-AAB5-2AAAC6A4C9EB}">
      <dgm:prSet/>
      <dgm:spPr/>
      <dgm:t>
        <a:bodyPr/>
        <a:lstStyle/>
        <a:p>
          <a:endParaRPr lang="en-MY"/>
        </a:p>
      </dgm:t>
    </dgm:pt>
    <dgm:pt modelId="{49A7FCF2-E9BB-4487-9992-B9C7C0EAFD1B}" type="sibTrans" cxnId="{00A0C77E-9990-4EA7-AAB5-2AAAC6A4C9EB}">
      <dgm:prSet/>
      <dgm:spPr/>
      <dgm:t>
        <a:bodyPr/>
        <a:lstStyle/>
        <a:p>
          <a:endParaRPr lang="en-MY"/>
        </a:p>
      </dgm:t>
    </dgm:pt>
    <dgm:pt modelId="{FB1DBD0C-9CB5-4829-BB58-3D493BEAAD61}" type="pres">
      <dgm:prSet presAssocID="{9D23D9F9-677F-4629-8478-4CE6C20A1A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11EA1807-9F90-428D-9CEB-98C862EA9B04}" type="pres">
      <dgm:prSet presAssocID="{20F3B795-8EC6-48B5-9FFA-CC1057E7752B}" presName="composite" presStyleCnt="0"/>
      <dgm:spPr/>
    </dgm:pt>
    <dgm:pt modelId="{10103824-CBF5-4948-BED8-37DBD19D41B2}" type="pres">
      <dgm:prSet presAssocID="{20F3B795-8EC6-48B5-9FFA-CC1057E7752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4A4A95E9-B97F-4BB9-9DDA-94F18DC5A7DF}" type="pres">
      <dgm:prSet presAssocID="{20F3B795-8EC6-48B5-9FFA-CC1057E7752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6450767-A91E-41AF-BA1F-60BFAE4DB08D}" type="pres">
      <dgm:prSet presAssocID="{6CFFF0D8-DBB7-4B45-96AA-EDE45C3ED232}" presName="sp" presStyleCnt="0"/>
      <dgm:spPr/>
    </dgm:pt>
    <dgm:pt modelId="{E3781185-51C8-4566-8D7F-1CA9EED4E2C2}" type="pres">
      <dgm:prSet presAssocID="{EF32F423-A8AB-455E-9144-953A889B1040}" presName="composite" presStyleCnt="0"/>
      <dgm:spPr/>
    </dgm:pt>
    <dgm:pt modelId="{9B99400E-6152-4134-8310-CEDCE057C29E}" type="pres">
      <dgm:prSet presAssocID="{EF32F423-A8AB-455E-9144-953A889B104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76F9F1A-A754-4CF4-A4E4-64E8F67C802D}" type="pres">
      <dgm:prSet presAssocID="{EF32F423-A8AB-455E-9144-953A889B104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9072A7A-BCBB-41B4-A6C0-F27DC4859C77}" type="pres">
      <dgm:prSet presAssocID="{F6B1D3A3-98AB-4A3C-873C-30B574F73F20}" presName="sp" presStyleCnt="0"/>
      <dgm:spPr/>
    </dgm:pt>
    <dgm:pt modelId="{D9E0B055-BF67-4DA1-918E-34EFEBBA04BE}" type="pres">
      <dgm:prSet presAssocID="{2BC8C154-390F-4503-AE16-07D9054B59FD}" presName="composite" presStyleCnt="0"/>
      <dgm:spPr/>
    </dgm:pt>
    <dgm:pt modelId="{D5438521-1200-4546-BE1A-35EEBCB7759B}" type="pres">
      <dgm:prSet presAssocID="{2BC8C154-390F-4503-AE16-07D9054B59F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46E25DBE-EDF5-436A-8E8F-23BFB33011AD}" type="pres">
      <dgm:prSet presAssocID="{2BC8C154-390F-4503-AE16-07D9054B59F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1443C80-3FB7-44E6-91F8-2CD7BFCDB6C6}" type="pres">
      <dgm:prSet presAssocID="{413F25E1-67A3-41AC-999B-DD3A53D0891A}" presName="sp" presStyleCnt="0"/>
      <dgm:spPr/>
    </dgm:pt>
    <dgm:pt modelId="{06E55A7E-D2D5-4D95-BB93-51CE3B0FA8CC}" type="pres">
      <dgm:prSet presAssocID="{79728601-7EE2-4895-8BCE-0EE682999EBD}" presName="composite" presStyleCnt="0"/>
      <dgm:spPr/>
    </dgm:pt>
    <dgm:pt modelId="{70ABEEFA-8111-45AE-81EE-FDB301332C51}" type="pres">
      <dgm:prSet presAssocID="{79728601-7EE2-4895-8BCE-0EE682999EB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EBE2AD74-5311-4AE5-A897-D0CF02E88727}" type="pres">
      <dgm:prSet presAssocID="{79728601-7EE2-4895-8BCE-0EE682999EB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B2FA8DB-C783-427E-8A37-A6C4AD4392D6}" type="pres">
      <dgm:prSet presAssocID="{D19EC0AE-0B27-4109-AAA5-B68EB2212E5F}" presName="sp" presStyleCnt="0"/>
      <dgm:spPr/>
    </dgm:pt>
    <dgm:pt modelId="{F1F891F1-0703-4ADF-B6B2-853765269AF1}" type="pres">
      <dgm:prSet presAssocID="{BB212261-C33F-4060-8CBB-A4DE1A1D00F6}" presName="composite" presStyleCnt="0"/>
      <dgm:spPr/>
    </dgm:pt>
    <dgm:pt modelId="{CE464BA7-B53E-4462-9AE3-1AE2343A846F}" type="pres">
      <dgm:prSet presAssocID="{BB212261-C33F-4060-8CBB-A4DE1A1D00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F43DA17-87FF-4D5B-AF1B-046C1299A624}" type="pres">
      <dgm:prSet presAssocID="{BB212261-C33F-4060-8CBB-A4DE1A1D00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37C46345-F0D9-4617-B522-2361F14EDAE1}" srcId="{9D23D9F9-677F-4629-8478-4CE6C20A1A46}" destId="{EF32F423-A8AB-455E-9144-953A889B1040}" srcOrd="1" destOrd="0" parTransId="{4029EAA3-E3ED-43E8-9F50-778F29E046B1}" sibTransId="{F6B1D3A3-98AB-4A3C-873C-30B574F73F20}"/>
    <dgm:cxn modelId="{16C44AE8-C637-4738-ABAF-D9F28084BB3D}" type="presOf" srcId="{2BC8C154-390F-4503-AE16-07D9054B59FD}" destId="{D5438521-1200-4546-BE1A-35EEBCB7759B}" srcOrd="0" destOrd="0" presId="urn:microsoft.com/office/officeart/2005/8/layout/chevron2"/>
    <dgm:cxn modelId="{85EBF511-FB9F-4FE4-854F-EEB3A1DB0FFA}" srcId="{9D23D9F9-677F-4629-8478-4CE6C20A1A46}" destId="{79728601-7EE2-4895-8BCE-0EE682999EBD}" srcOrd="3" destOrd="0" parTransId="{9F918ED4-D508-400F-9F72-FB13FA1EF812}" sibTransId="{D19EC0AE-0B27-4109-AAA5-B68EB2212E5F}"/>
    <dgm:cxn modelId="{6B249720-ED58-4901-B12F-E23B2DE69CB0}" srcId="{2BC8C154-390F-4503-AE16-07D9054B59FD}" destId="{E2B98F67-AC22-4CD4-8888-B8F0D873BF9A}" srcOrd="0" destOrd="0" parTransId="{F4BC8B79-3F89-4BFD-8DA5-EE539F04A0B2}" sibTransId="{8C0ECC24-E8A6-4A10-86B5-65203981229B}"/>
    <dgm:cxn modelId="{6E94AD2C-9C14-4BE8-8775-7662ADA1F4EA}" type="presOf" srcId="{34004AC7-0554-4E93-AD92-50AECA56D2CA}" destId="{F76F9F1A-A754-4CF4-A4E4-64E8F67C802D}" srcOrd="0" destOrd="0" presId="urn:microsoft.com/office/officeart/2005/8/layout/chevron2"/>
    <dgm:cxn modelId="{57EDDAC4-A8B7-4FC4-AA88-BE9137383416}" srcId="{20F3B795-8EC6-48B5-9FFA-CC1057E7752B}" destId="{D4ED3E93-2AFC-4F66-95B2-D3250B1D5CE6}" srcOrd="0" destOrd="0" parTransId="{CF0E3D0D-51F1-4D59-BA2A-AF29EA528BD7}" sibTransId="{BB7CA107-8290-41A1-961F-0A9F0654DB3D}"/>
    <dgm:cxn modelId="{03F49C94-176B-4025-ABA5-4B8DAD814E44}" srcId="{EF32F423-A8AB-455E-9144-953A889B1040}" destId="{34004AC7-0554-4E93-AD92-50AECA56D2CA}" srcOrd="0" destOrd="0" parTransId="{E8109C93-5FE2-4419-AFB7-2FC4FEC705AB}" sibTransId="{B4D34ABD-EDCD-4383-9B66-E9A352B440BC}"/>
    <dgm:cxn modelId="{ED58C035-A973-4512-A7AA-473CBBFEE388}" type="presOf" srcId="{0B6E1C5B-9F26-44C2-968F-2493D0F8E944}" destId="{6F43DA17-87FF-4D5B-AF1B-046C1299A624}" srcOrd="0" destOrd="0" presId="urn:microsoft.com/office/officeart/2005/8/layout/chevron2"/>
    <dgm:cxn modelId="{B67F43C8-CBE2-4CD5-9C99-5E1A783FA86D}" type="presOf" srcId="{D4ED3E93-2AFC-4F66-95B2-D3250B1D5CE6}" destId="{4A4A95E9-B97F-4BB9-9DDA-94F18DC5A7DF}" srcOrd="0" destOrd="0" presId="urn:microsoft.com/office/officeart/2005/8/layout/chevron2"/>
    <dgm:cxn modelId="{DC23DD94-06A4-4E19-9F7C-E83FDEB19C16}" type="presOf" srcId="{5637D660-EE35-4993-9123-9EE0716E65CD}" destId="{EBE2AD74-5311-4AE5-A897-D0CF02E88727}" srcOrd="0" destOrd="0" presId="urn:microsoft.com/office/officeart/2005/8/layout/chevron2"/>
    <dgm:cxn modelId="{E3DFE1BF-3675-42BB-802E-0A72B4D1075A}" type="presOf" srcId="{EF32F423-A8AB-455E-9144-953A889B1040}" destId="{9B99400E-6152-4134-8310-CEDCE057C29E}" srcOrd="0" destOrd="0" presId="urn:microsoft.com/office/officeart/2005/8/layout/chevron2"/>
    <dgm:cxn modelId="{339D5B9D-65DB-4AB9-8942-12337FCF0CE3}" type="presOf" srcId="{E2B98F67-AC22-4CD4-8888-B8F0D873BF9A}" destId="{46E25DBE-EDF5-436A-8E8F-23BFB33011AD}" srcOrd="0" destOrd="0" presId="urn:microsoft.com/office/officeart/2005/8/layout/chevron2"/>
    <dgm:cxn modelId="{00A0C77E-9990-4EA7-AAB5-2AAAC6A4C9EB}" srcId="{9D23D9F9-677F-4629-8478-4CE6C20A1A46}" destId="{BB212261-C33F-4060-8CBB-A4DE1A1D00F6}" srcOrd="4" destOrd="0" parTransId="{E29D282D-E5D4-48D3-AC9E-4049EF8B8063}" sibTransId="{49A7FCF2-E9BB-4487-9992-B9C7C0EAFD1B}"/>
    <dgm:cxn modelId="{EB5DAE4C-1468-4C7A-B429-DEB0D7FAA948}" srcId="{BB212261-C33F-4060-8CBB-A4DE1A1D00F6}" destId="{0B6E1C5B-9F26-44C2-968F-2493D0F8E944}" srcOrd="0" destOrd="0" parTransId="{A65EFC2C-ECD5-440A-BDE5-82E97D539294}" sibTransId="{339922DB-C53A-4DDF-85DD-0F38398DFF88}"/>
    <dgm:cxn modelId="{2B5F94A0-9800-4FF3-A78D-8B11A9AE8A9C}" type="presOf" srcId="{20F3B795-8EC6-48B5-9FFA-CC1057E7752B}" destId="{10103824-CBF5-4948-BED8-37DBD19D41B2}" srcOrd="0" destOrd="0" presId="urn:microsoft.com/office/officeart/2005/8/layout/chevron2"/>
    <dgm:cxn modelId="{B3507AB5-4887-4446-ACEC-9442E42060D6}" srcId="{9D23D9F9-677F-4629-8478-4CE6C20A1A46}" destId="{2BC8C154-390F-4503-AE16-07D9054B59FD}" srcOrd="2" destOrd="0" parTransId="{D83524B3-E402-4A95-8F0A-3B91DB92DD04}" sibTransId="{413F25E1-67A3-41AC-999B-DD3A53D0891A}"/>
    <dgm:cxn modelId="{4C3E1F18-EFD9-4379-9552-8D3395EC6597}" type="presOf" srcId="{9D23D9F9-677F-4629-8478-4CE6C20A1A46}" destId="{FB1DBD0C-9CB5-4829-BB58-3D493BEAAD61}" srcOrd="0" destOrd="0" presId="urn:microsoft.com/office/officeart/2005/8/layout/chevron2"/>
    <dgm:cxn modelId="{C9F90387-C004-43EE-9B2C-9AACDA4294F3}" type="presOf" srcId="{79728601-7EE2-4895-8BCE-0EE682999EBD}" destId="{70ABEEFA-8111-45AE-81EE-FDB301332C51}" srcOrd="0" destOrd="0" presId="urn:microsoft.com/office/officeart/2005/8/layout/chevron2"/>
    <dgm:cxn modelId="{4D43E369-0796-45A3-9D78-87D253DA580A}" type="presOf" srcId="{BB212261-C33F-4060-8CBB-A4DE1A1D00F6}" destId="{CE464BA7-B53E-4462-9AE3-1AE2343A846F}" srcOrd="0" destOrd="0" presId="urn:microsoft.com/office/officeart/2005/8/layout/chevron2"/>
    <dgm:cxn modelId="{50201BD7-00A7-49CB-AD0B-54ED7F9E247E}" srcId="{9D23D9F9-677F-4629-8478-4CE6C20A1A46}" destId="{20F3B795-8EC6-48B5-9FFA-CC1057E7752B}" srcOrd="0" destOrd="0" parTransId="{AD5EEBD5-3C94-4D38-93A2-9BFDFEBD980A}" sibTransId="{6CFFF0D8-DBB7-4B45-96AA-EDE45C3ED232}"/>
    <dgm:cxn modelId="{E3068118-837E-485A-814C-8D01ED1D2DF4}" srcId="{79728601-7EE2-4895-8BCE-0EE682999EBD}" destId="{5637D660-EE35-4993-9123-9EE0716E65CD}" srcOrd="0" destOrd="0" parTransId="{1B8EF9B1-75F2-4E49-B18C-4CBE8517EE0F}" sibTransId="{A72434F2-C46C-4198-B0E1-364B95A7355D}"/>
    <dgm:cxn modelId="{DFC556CA-8C04-4D9D-A8DF-1923AC93839B}" type="presParOf" srcId="{FB1DBD0C-9CB5-4829-BB58-3D493BEAAD61}" destId="{11EA1807-9F90-428D-9CEB-98C862EA9B04}" srcOrd="0" destOrd="0" presId="urn:microsoft.com/office/officeart/2005/8/layout/chevron2"/>
    <dgm:cxn modelId="{74E5344E-70D6-42B3-97FA-BE222CD41124}" type="presParOf" srcId="{11EA1807-9F90-428D-9CEB-98C862EA9B04}" destId="{10103824-CBF5-4948-BED8-37DBD19D41B2}" srcOrd="0" destOrd="0" presId="urn:microsoft.com/office/officeart/2005/8/layout/chevron2"/>
    <dgm:cxn modelId="{F4AFC3C1-CC9C-45DE-ADC1-EA62381AA8B7}" type="presParOf" srcId="{11EA1807-9F90-428D-9CEB-98C862EA9B04}" destId="{4A4A95E9-B97F-4BB9-9DDA-94F18DC5A7DF}" srcOrd="1" destOrd="0" presId="urn:microsoft.com/office/officeart/2005/8/layout/chevron2"/>
    <dgm:cxn modelId="{D6F1F6F5-4015-4688-8639-50FE61266335}" type="presParOf" srcId="{FB1DBD0C-9CB5-4829-BB58-3D493BEAAD61}" destId="{B6450767-A91E-41AF-BA1F-60BFAE4DB08D}" srcOrd="1" destOrd="0" presId="urn:microsoft.com/office/officeart/2005/8/layout/chevron2"/>
    <dgm:cxn modelId="{1C757FC0-A335-4500-8DAF-B70380634C36}" type="presParOf" srcId="{FB1DBD0C-9CB5-4829-BB58-3D493BEAAD61}" destId="{E3781185-51C8-4566-8D7F-1CA9EED4E2C2}" srcOrd="2" destOrd="0" presId="urn:microsoft.com/office/officeart/2005/8/layout/chevron2"/>
    <dgm:cxn modelId="{433E7CFF-58F0-48D8-9F45-0B8B74A8F571}" type="presParOf" srcId="{E3781185-51C8-4566-8D7F-1CA9EED4E2C2}" destId="{9B99400E-6152-4134-8310-CEDCE057C29E}" srcOrd="0" destOrd="0" presId="urn:microsoft.com/office/officeart/2005/8/layout/chevron2"/>
    <dgm:cxn modelId="{D1CA0699-37E7-4A05-8527-8627F66504A2}" type="presParOf" srcId="{E3781185-51C8-4566-8D7F-1CA9EED4E2C2}" destId="{F76F9F1A-A754-4CF4-A4E4-64E8F67C802D}" srcOrd="1" destOrd="0" presId="urn:microsoft.com/office/officeart/2005/8/layout/chevron2"/>
    <dgm:cxn modelId="{A9B4312C-0E30-4399-9E18-C8BC0AB4C212}" type="presParOf" srcId="{FB1DBD0C-9CB5-4829-BB58-3D493BEAAD61}" destId="{99072A7A-BCBB-41B4-A6C0-F27DC4859C77}" srcOrd="3" destOrd="0" presId="urn:microsoft.com/office/officeart/2005/8/layout/chevron2"/>
    <dgm:cxn modelId="{13EE9E4A-A698-4AA5-B8EF-63462852A4F2}" type="presParOf" srcId="{FB1DBD0C-9CB5-4829-BB58-3D493BEAAD61}" destId="{D9E0B055-BF67-4DA1-918E-34EFEBBA04BE}" srcOrd="4" destOrd="0" presId="urn:microsoft.com/office/officeart/2005/8/layout/chevron2"/>
    <dgm:cxn modelId="{2F82276C-581E-444A-ADF0-061CCD7B1139}" type="presParOf" srcId="{D9E0B055-BF67-4DA1-918E-34EFEBBA04BE}" destId="{D5438521-1200-4546-BE1A-35EEBCB7759B}" srcOrd="0" destOrd="0" presId="urn:microsoft.com/office/officeart/2005/8/layout/chevron2"/>
    <dgm:cxn modelId="{4EF82AB6-4381-41B5-B390-85359F006569}" type="presParOf" srcId="{D9E0B055-BF67-4DA1-918E-34EFEBBA04BE}" destId="{46E25DBE-EDF5-436A-8E8F-23BFB33011AD}" srcOrd="1" destOrd="0" presId="urn:microsoft.com/office/officeart/2005/8/layout/chevron2"/>
    <dgm:cxn modelId="{C303C538-2FAD-4F34-95AD-574F33BE5C52}" type="presParOf" srcId="{FB1DBD0C-9CB5-4829-BB58-3D493BEAAD61}" destId="{61443C80-3FB7-44E6-91F8-2CD7BFCDB6C6}" srcOrd="5" destOrd="0" presId="urn:microsoft.com/office/officeart/2005/8/layout/chevron2"/>
    <dgm:cxn modelId="{5CCB1878-D7A7-4AE0-92E2-1650985D9033}" type="presParOf" srcId="{FB1DBD0C-9CB5-4829-BB58-3D493BEAAD61}" destId="{06E55A7E-D2D5-4D95-BB93-51CE3B0FA8CC}" srcOrd="6" destOrd="0" presId="urn:microsoft.com/office/officeart/2005/8/layout/chevron2"/>
    <dgm:cxn modelId="{E5725B10-8BE4-41F4-B866-732E2381CACF}" type="presParOf" srcId="{06E55A7E-D2D5-4D95-BB93-51CE3B0FA8CC}" destId="{70ABEEFA-8111-45AE-81EE-FDB301332C51}" srcOrd="0" destOrd="0" presId="urn:microsoft.com/office/officeart/2005/8/layout/chevron2"/>
    <dgm:cxn modelId="{2137246C-2B2B-461C-99F2-C76164D65977}" type="presParOf" srcId="{06E55A7E-D2D5-4D95-BB93-51CE3B0FA8CC}" destId="{EBE2AD74-5311-4AE5-A897-D0CF02E88727}" srcOrd="1" destOrd="0" presId="urn:microsoft.com/office/officeart/2005/8/layout/chevron2"/>
    <dgm:cxn modelId="{60EF1A45-420D-4DA4-B1C1-0C9CE8B0A890}" type="presParOf" srcId="{FB1DBD0C-9CB5-4829-BB58-3D493BEAAD61}" destId="{BB2FA8DB-C783-427E-8A37-A6C4AD4392D6}" srcOrd="7" destOrd="0" presId="urn:microsoft.com/office/officeart/2005/8/layout/chevron2"/>
    <dgm:cxn modelId="{73358575-F189-4499-A2EA-1EB2E2F7CF7C}" type="presParOf" srcId="{FB1DBD0C-9CB5-4829-BB58-3D493BEAAD61}" destId="{F1F891F1-0703-4ADF-B6B2-853765269AF1}" srcOrd="8" destOrd="0" presId="urn:microsoft.com/office/officeart/2005/8/layout/chevron2"/>
    <dgm:cxn modelId="{151615B7-C629-457E-807B-426F5E0CB629}" type="presParOf" srcId="{F1F891F1-0703-4ADF-B6B2-853765269AF1}" destId="{CE464BA7-B53E-4462-9AE3-1AE2343A846F}" srcOrd="0" destOrd="0" presId="urn:microsoft.com/office/officeart/2005/8/layout/chevron2"/>
    <dgm:cxn modelId="{A1118384-D4D2-46C2-B5BB-C9B16930B2DA}" type="presParOf" srcId="{F1F891F1-0703-4ADF-B6B2-853765269AF1}" destId="{6F43DA17-87FF-4D5B-AF1B-046C1299A6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92DD2-1A1A-4E8D-B2D0-DDB460CC9112}">
      <dsp:nvSpPr>
        <dsp:cNvPr id="0" name=""/>
        <dsp:cNvSpPr/>
      </dsp:nvSpPr>
      <dsp:spPr>
        <a:xfrm>
          <a:off x="1458" y="180298"/>
          <a:ext cx="2171291" cy="5622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App_Code</a:t>
          </a:r>
          <a:r>
            <a:rPr lang="en-US" sz="1600" b="1" kern="1200" dirty="0" smtClean="0"/>
            <a:t> folder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82597" y="180298"/>
        <a:ext cx="1609014" cy="562277"/>
      </dsp:txXfrm>
    </dsp:sp>
    <dsp:sp modelId="{C5E69240-B7A0-4C0B-AEE9-25B73EEBED07}">
      <dsp:nvSpPr>
        <dsp:cNvPr id="0" name=""/>
        <dsp:cNvSpPr/>
      </dsp:nvSpPr>
      <dsp:spPr>
        <a:xfrm>
          <a:off x="2011550" y="165744"/>
          <a:ext cx="6015910" cy="57683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used to store files that represent business classes.  Business class files have a </a:t>
          </a:r>
          <a:r>
            <a:rPr lang="en-US" sz="1400" b="1" kern="1200" dirty="0" smtClean="0"/>
            <a:t>.</a:t>
          </a:r>
          <a:r>
            <a:rPr lang="en-US" sz="1400" b="1" kern="1200" dirty="0" err="1" smtClean="0"/>
            <a:t>vb</a:t>
          </a:r>
          <a:r>
            <a:rPr lang="en-US" sz="1400" kern="1200" dirty="0" smtClean="0"/>
            <a:t> extension – they are Visual Basic files</a:t>
          </a:r>
          <a:r>
            <a:rPr lang="en-US" sz="1800" kern="1200" dirty="0" smtClean="0"/>
            <a:t>.</a:t>
          </a:r>
          <a:endParaRPr lang="en-MY" sz="1800" kern="1200" dirty="0"/>
        </a:p>
      </dsp:txBody>
      <dsp:txXfrm>
        <a:off x="2299966" y="165744"/>
        <a:ext cx="5439078" cy="576832"/>
      </dsp:txXfrm>
    </dsp:sp>
    <dsp:sp modelId="{0289C279-A808-42B2-9424-E5D0D198F228}">
      <dsp:nvSpPr>
        <dsp:cNvPr id="0" name=""/>
        <dsp:cNvSpPr/>
      </dsp:nvSpPr>
      <dsp:spPr>
        <a:xfrm>
          <a:off x="0" y="914400"/>
          <a:ext cx="2137531" cy="560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App_Data</a:t>
          </a:r>
          <a:r>
            <a:rPr lang="en-US" sz="1600" b="1" kern="1200" dirty="0" smtClean="0"/>
            <a:t> folder</a:t>
          </a:r>
          <a:endParaRPr lang="en-US" sz="1600" b="1" kern="1200" dirty="0"/>
        </a:p>
      </dsp:txBody>
      <dsp:txXfrm>
        <a:off x="280271" y="914400"/>
        <a:ext cx="1576990" cy="560541"/>
      </dsp:txXfrm>
    </dsp:sp>
    <dsp:sp modelId="{C232A268-1C65-44ED-B27D-CEEC1533CF0D}">
      <dsp:nvSpPr>
        <dsp:cNvPr id="0" name=""/>
        <dsp:cNvSpPr/>
      </dsp:nvSpPr>
      <dsp:spPr>
        <a:xfrm>
          <a:off x="2088862" y="835644"/>
          <a:ext cx="5903009" cy="5218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Will contain application data files (.</a:t>
          </a:r>
          <a:r>
            <a:rPr lang="en-US" sz="1400" kern="1200" dirty="0" err="1" smtClean="0"/>
            <a:t>mdf</a:t>
          </a:r>
          <a:r>
            <a:rPr lang="en-US" sz="1400" kern="1200" dirty="0" smtClean="0"/>
            <a:t> and .xml files) if you access a local </a:t>
          </a:r>
          <a:r>
            <a:rPr lang="en-US" sz="1400" kern="1200" dirty="0" err="1" smtClean="0"/>
            <a:t>datbase</a:t>
          </a:r>
          <a:r>
            <a:rPr lang="en-US" sz="1400" kern="1200" smtClean="0"/>
            <a:t>)</a:t>
          </a:r>
          <a:endParaRPr lang="en-US" sz="1400" kern="1200" dirty="0"/>
        </a:p>
      </dsp:txBody>
      <dsp:txXfrm>
        <a:off x="2349770" y="835644"/>
        <a:ext cx="5381193" cy="521816"/>
      </dsp:txXfrm>
    </dsp:sp>
    <dsp:sp modelId="{E700026E-401D-4557-B1CB-50FC6A8BD710}">
      <dsp:nvSpPr>
        <dsp:cNvPr id="0" name=""/>
        <dsp:cNvSpPr/>
      </dsp:nvSpPr>
      <dsp:spPr>
        <a:xfrm>
          <a:off x="1457" y="1624235"/>
          <a:ext cx="2289355" cy="4956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Web form files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49286" y="1624235"/>
        <a:ext cx="1793697" cy="495658"/>
      </dsp:txXfrm>
    </dsp:sp>
    <dsp:sp modelId="{21542F8E-C5FF-4DBB-B366-008358FEE705}">
      <dsp:nvSpPr>
        <dsp:cNvPr id="0" name=""/>
        <dsp:cNvSpPr/>
      </dsp:nvSpPr>
      <dsp:spPr>
        <a:xfrm>
          <a:off x="2243485" y="1513234"/>
          <a:ext cx="5811386" cy="6453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have an </a:t>
          </a:r>
          <a:r>
            <a:rPr lang="en-US" sz="1400" b="1" kern="1200" dirty="0" smtClean="0"/>
            <a:t>.</a:t>
          </a:r>
          <a:r>
            <a:rPr lang="en-US" sz="1400" b="1" kern="1200" dirty="0" err="1" smtClean="0"/>
            <a:t>aspx</a:t>
          </a:r>
          <a:r>
            <a:rPr lang="en-US" sz="1400" kern="1200" dirty="0" smtClean="0"/>
            <a:t> extension – this code represents the design layout of the form – includes standard HTML plus ASP tags to define the form's server controls.</a:t>
          </a:r>
          <a:endParaRPr lang="en-MY" sz="1400" kern="1200" dirty="0"/>
        </a:p>
      </dsp:txBody>
      <dsp:txXfrm>
        <a:off x="2566172" y="1513234"/>
        <a:ext cx="5166013" cy="645373"/>
      </dsp:txXfrm>
    </dsp:sp>
    <dsp:sp modelId="{8A3EC7CB-999A-4453-84FA-95ABF76A6DD6}">
      <dsp:nvSpPr>
        <dsp:cNvPr id="0" name=""/>
        <dsp:cNvSpPr/>
      </dsp:nvSpPr>
      <dsp:spPr>
        <a:xfrm>
          <a:off x="1457" y="2256969"/>
          <a:ext cx="2342021" cy="528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Code-Behind files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65509" y="2256969"/>
        <a:ext cx="1813918" cy="528103"/>
      </dsp:txXfrm>
    </dsp:sp>
    <dsp:sp modelId="{EC2DC3F7-510A-4208-9E67-3B3C3660D594}">
      <dsp:nvSpPr>
        <dsp:cNvPr id="0" name=""/>
        <dsp:cNvSpPr/>
      </dsp:nvSpPr>
      <dsp:spPr>
        <a:xfrm>
          <a:off x="2243485" y="2299652"/>
          <a:ext cx="5893870" cy="44431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have an </a:t>
          </a:r>
          <a:r>
            <a:rPr lang="en-US" sz="1400" b="1" kern="1200" dirty="0" smtClean="0"/>
            <a:t>.</a:t>
          </a:r>
          <a:r>
            <a:rPr lang="en-US" sz="1400" b="1" kern="1200" dirty="0" err="1" smtClean="0"/>
            <a:t>aspx.vb</a:t>
          </a:r>
          <a:r>
            <a:rPr lang="en-US" sz="1400" kern="1200" dirty="0" smtClean="0"/>
            <a:t> extension – this is Visual Basic code that is behind the web form.</a:t>
          </a:r>
          <a:endParaRPr lang="en-MY" sz="1400" kern="1200" dirty="0"/>
        </a:p>
      </dsp:txBody>
      <dsp:txXfrm>
        <a:off x="2465642" y="2299652"/>
        <a:ext cx="5449557" cy="444313"/>
      </dsp:txXfrm>
    </dsp:sp>
    <dsp:sp modelId="{81BE0EDB-DCE8-4153-AAF8-30E863658DCD}">
      <dsp:nvSpPr>
        <dsp:cNvPr id="0" name=""/>
        <dsp:cNvSpPr/>
      </dsp:nvSpPr>
      <dsp:spPr>
        <a:xfrm>
          <a:off x="1456" y="3017402"/>
          <a:ext cx="8180646" cy="586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Other files and folders, e.g., image files, database files.</a:t>
          </a:r>
          <a:endParaRPr lang="en-MY" sz="2000" kern="1200" dirty="0"/>
        </a:p>
      </dsp:txBody>
      <dsp:txXfrm>
        <a:off x="294943" y="3017402"/>
        <a:ext cx="7593673" cy="586973"/>
      </dsp:txXfrm>
    </dsp:sp>
    <dsp:sp modelId="{9A4599EE-5E24-4A26-BCC2-3BFA90DA3FF6}">
      <dsp:nvSpPr>
        <dsp:cNvPr id="0" name=""/>
        <dsp:cNvSpPr/>
      </dsp:nvSpPr>
      <dsp:spPr>
        <a:xfrm>
          <a:off x="1456" y="3961491"/>
          <a:ext cx="8220267" cy="5628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Thus, each web form has two files – the </a:t>
          </a:r>
          <a:r>
            <a:rPr lang="en-US" sz="2000" b="1" kern="1200" dirty="0" smtClean="0"/>
            <a:t>.</a:t>
          </a:r>
          <a:r>
            <a:rPr lang="en-US" sz="2000" b="1" kern="1200" dirty="0" err="1" smtClean="0"/>
            <a:t>aspx</a:t>
          </a:r>
          <a:r>
            <a:rPr lang="en-US" sz="2000" kern="1200" dirty="0" smtClean="0"/>
            <a:t> and the </a:t>
          </a:r>
          <a:r>
            <a:rPr lang="en-US" sz="2000" b="1" kern="1200" dirty="0" smtClean="0"/>
            <a:t>.</a:t>
          </a:r>
          <a:r>
            <a:rPr lang="en-US" sz="2000" b="1" kern="1200" dirty="0" err="1" smtClean="0"/>
            <a:t>aspx.vb</a:t>
          </a:r>
          <a:r>
            <a:rPr lang="en-US" sz="2000" kern="1200" dirty="0" smtClean="0"/>
            <a:t> files.</a:t>
          </a:r>
          <a:endParaRPr lang="en-MY" sz="2000" kern="1200" dirty="0"/>
        </a:p>
      </dsp:txBody>
      <dsp:txXfrm>
        <a:off x="282898" y="3961491"/>
        <a:ext cx="7657384" cy="562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03824-CBF5-4948-BED8-37DBD19D41B2}">
      <dsp:nvSpPr>
        <dsp:cNvPr id="0" name=""/>
        <dsp:cNvSpPr/>
      </dsp:nvSpPr>
      <dsp:spPr>
        <a:xfrm rot="5400000">
          <a:off x="-126480" y="127315"/>
          <a:ext cx="843204" cy="590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MY" sz="1700" kern="1200" dirty="0"/>
        </a:p>
      </dsp:txBody>
      <dsp:txXfrm rot="-5400000">
        <a:off x="1" y="295955"/>
        <a:ext cx="590242" cy="252962"/>
      </dsp:txXfrm>
    </dsp:sp>
    <dsp:sp modelId="{4A4A95E9-B97F-4BB9-9DDA-94F18DC5A7DF}">
      <dsp:nvSpPr>
        <dsp:cNvPr id="0" name=""/>
        <dsp:cNvSpPr/>
      </dsp:nvSpPr>
      <dsp:spPr>
        <a:xfrm rot="5400000">
          <a:off x="4135086" y="-3544009"/>
          <a:ext cx="548082" cy="7637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ASP.NET</a:t>
          </a:r>
          <a:r>
            <a:rPr lang="en-US" sz="1200" kern="1200" dirty="0" smtClean="0"/>
            <a:t> processes the </a:t>
          </a:r>
          <a:r>
            <a:rPr lang="en-US" sz="1200" b="1" kern="1200" dirty="0" smtClean="0"/>
            <a:t>.</a:t>
          </a:r>
          <a:r>
            <a:rPr lang="en-US" sz="1200" b="1" kern="1200" dirty="0" err="1" smtClean="0"/>
            <a:t>aspx</a:t>
          </a:r>
          <a:r>
            <a:rPr lang="en-US" sz="1200" b="1" kern="1200" dirty="0" smtClean="0"/>
            <a:t> file</a:t>
          </a:r>
          <a:r>
            <a:rPr lang="en-US" sz="1200" kern="1200" dirty="0" smtClean="0"/>
            <a:t> (here </a:t>
          </a:r>
          <a:r>
            <a:rPr lang="en-US" sz="1200" b="1" kern="1200" dirty="0" smtClean="0"/>
            <a:t>Order.aspx</a:t>
          </a:r>
          <a:r>
            <a:rPr lang="en-US" sz="1200" kern="1200" dirty="0" smtClean="0"/>
            <a:t>) and generates the </a:t>
          </a:r>
          <a:r>
            <a:rPr lang="en-US" sz="1200" b="1" kern="1200" dirty="0" err="1" smtClean="0"/>
            <a:t>Order_aspx</a:t>
          </a:r>
          <a:r>
            <a:rPr lang="en-US" sz="1200" b="1" kern="1200" dirty="0" smtClean="0"/>
            <a:t> </a:t>
          </a:r>
          <a:r>
            <a:rPr lang="en-US" sz="1200" kern="1200" dirty="0" smtClean="0"/>
            <a:t>and </a:t>
          </a:r>
          <a:r>
            <a:rPr lang="en-US" sz="1200" b="1" kern="1200" dirty="0" smtClean="0"/>
            <a:t>Order</a:t>
          </a:r>
          <a:r>
            <a:rPr lang="en-US" sz="1200" kern="1200" dirty="0" smtClean="0"/>
            <a:t> (partial class) objects that are two Visual Basic classes.  The first (</a:t>
          </a:r>
          <a:r>
            <a:rPr lang="en-US" sz="1200" b="1" kern="1200" dirty="0" err="1" smtClean="0"/>
            <a:t>Order_aspx</a:t>
          </a:r>
          <a:r>
            <a:rPr lang="en-US" sz="1200" kern="1200" dirty="0" smtClean="0"/>
            <a:t>) contains the code that will create/render the web page.  The second contains declarations for each control on the form.</a:t>
          </a:r>
          <a:endParaRPr lang="en-MY" sz="1200" kern="1200" dirty="0"/>
        </a:p>
      </dsp:txBody>
      <dsp:txXfrm rot="-5400000">
        <a:off x="590243" y="27589"/>
        <a:ext cx="7611015" cy="494572"/>
      </dsp:txXfrm>
    </dsp:sp>
    <dsp:sp modelId="{9B99400E-6152-4134-8310-CEDCE057C29E}">
      <dsp:nvSpPr>
        <dsp:cNvPr id="0" name=""/>
        <dsp:cNvSpPr/>
      </dsp:nvSpPr>
      <dsp:spPr>
        <a:xfrm rot="5400000">
          <a:off x="-126480" y="849546"/>
          <a:ext cx="843204" cy="590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MY" sz="1700" kern="1200" dirty="0"/>
        </a:p>
      </dsp:txBody>
      <dsp:txXfrm rot="-5400000">
        <a:off x="1" y="1018186"/>
        <a:ext cx="590242" cy="252962"/>
      </dsp:txXfrm>
    </dsp:sp>
    <dsp:sp modelId="{F76F9F1A-A754-4CF4-A4E4-64E8F67C802D}">
      <dsp:nvSpPr>
        <dsp:cNvPr id="0" name=""/>
        <dsp:cNvSpPr/>
      </dsp:nvSpPr>
      <dsp:spPr>
        <a:xfrm rot="5400000">
          <a:off x="4135086" y="-2821777"/>
          <a:ext cx="548082" cy="7637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</a:t>
          </a:r>
          <a:r>
            <a:rPr lang="en-US" sz="1200" b="1" kern="1200" dirty="0" smtClean="0"/>
            <a:t>Visual Basic Compiler</a:t>
          </a:r>
          <a:r>
            <a:rPr lang="en-US" sz="1200" kern="1200" dirty="0" smtClean="0"/>
            <a:t> compiles the partial class and the Code-Behind (partial class named </a:t>
          </a:r>
          <a:r>
            <a:rPr lang="en-US" sz="1200" b="1" kern="1200" dirty="0" err="1" smtClean="0"/>
            <a:t>Order.aspx.vb</a:t>
          </a:r>
          <a:r>
            <a:rPr lang="en-US" sz="1200" kern="1200" dirty="0" smtClean="0"/>
            <a:t>) and this is saved as an assembly (a </a:t>
          </a:r>
          <a:r>
            <a:rPr lang="en-US" sz="1200" b="1" kern="1200" dirty="0" smtClean="0"/>
            <a:t>.</a:t>
          </a:r>
          <a:r>
            <a:rPr lang="en-US" sz="1200" b="1" kern="1200" dirty="0" err="1" smtClean="0"/>
            <a:t>dll</a:t>
          </a:r>
          <a:r>
            <a:rPr lang="en-US" sz="1200" kern="1200" dirty="0" smtClean="0"/>
            <a:t> file).</a:t>
          </a:r>
          <a:endParaRPr lang="en-MY" sz="1200" kern="1200" dirty="0"/>
        </a:p>
      </dsp:txBody>
      <dsp:txXfrm rot="-5400000">
        <a:off x="590243" y="749821"/>
        <a:ext cx="7611015" cy="494572"/>
      </dsp:txXfrm>
    </dsp:sp>
    <dsp:sp modelId="{D5438521-1200-4546-BE1A-35EEBCB7759B}">
      <dsp:nvSpPr>
        <dsp:cNvPr id="0" name=""/>
        <dsp:cNvSpPr/>
      </dsp:nvSpPr>
      <dsp:spPr>
        <a:xfrm rot="5400000">
          <a:off x="-126480" y="1571778"/>
          <a:ext cx="843204" cy="590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MY" sz="1700" kern="1200" dirty="0"/>
        </a:p>
      </dsp:txBody>
      <dsp:txXfrm rot="-5400000">
        <a:off x="1" y="1740418"/>
        <a:ext cx="590242" cy="252962"/>
      </dsp:txXfrm>
    </dsp:sp>
    <dsp:sp modelId="{46E25DBE-EDF5-436A-8E8F-23BFB33011AD}">
      <dsp:nvSpPr>
        <dsp:cNvPr id="0" name=""/>
        <dsp:cNvSpPr/>
      </dsp:nvSpPr>
      <dsp:spPr>
        <a:xfrm rot="5400000">
          <a:off x="4135086" y="-2099546"/>
          <a:ext cx="548082" cy="7637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</a:t>
          </a:r>
          <a:r>
            <a:rPr lang="en-US" sz="1200" b="1" kern="1200" dirty="0" smtClean="0"/>
            <a:t>Visual Basic Compiler</a:t>
          </a:r>
          <a:r>
            <a:rPr lang="en-US" sz="1200" kern="1200" dirty="0" smtClean="0"/>
            <a:t> compiles the generated class (</a:t>
          </a:r>
          <a:r>
            <a:rPr lang="en-US" sz="1200" b="1" kern="1200" dirty="0" err="1" smtClean="0"/>
            <a:t>Order_aspx</a:t>
          </a:r>
          <a:r>
            <a:rPr lang="en-US" sz="1200" kern="1200" dirty="0" smtClean="0"/>
            <a:t>), which inherits from the first compiled class (the </a:t>
          </a:r>
          <a:r>
            <a:rPr lang="en-US" sz="1200" b="1" kern="1200" dirty="0" smtClean="0"/>
            <a:t>Order class .</a:t>
          </a:r>
          <a:r>
            <a:rPr lang="en-US" sz="1200" b="1" kern="1200" dirty="0" err="1" smtClean="0"/>
            <a:t>dll</a:t>
          </a:r>
          <a:r>
            <a:rPr lang="en-US" sz="1200" kern="1200" dirty="0" smtClean="0"/>
            <a:t>) into the </a:t>
          </a:r>
          <a:r>
            <a:rPr lang="en-US" sz="1200" b="1" kern="1200" dirty="0" smtClean="0"/>
            <a:t>Order.aspx class .</a:t>
          </a:r>
          <a:r>
            <a:rPr lang="en-US" sz="1200" b="1" kern="1200" dirty="0" err="1" smtClean="0"/>
            <a:t>dll</a:t>
          </a:r>
          <a:r>
            <a:rPr lang="en-US" sz="1200" kern="1200" dirty="0" smtClean="0"/>
            <a:t> </a:t>
          </a:r>
          <a:r>
            <a:rPr lang="en-US" sz="1200" kern="1200" dirty="0" smtClean="0">
              <a:sym typeface="Wingdings"/>
            </a:rPr>
            <a:t></a:t>
          </a:r>
          <a:r>
            <a:rPr lang="en-US" sz="1200" kern="1200" dirty="0" smtClean="0"/>
            <a:t> this is saved as an </a:t>
          </a:r>
          <a:r>
            <a:rPr lang="en-US" sz="1200" b="1" kern="1200" dirty="0" smtClean="0"/>
            <a:t>assembly</a:t>
          </a:r>
          <a:r>
            <a:rPr lang="en-US" sz="1200" kern="1200" dirty="0" smtClean="0"/>
            <a:t> that is executed when the page is requested.</a:t>
          </a:r>
          <a:endParaRPr lang="en-MY" sz="1200" kern="1200" dirty="0"/>
        </a:p>
      </dsp:txBody>
      <dsp:txXfrm rot="-5400000">
        <a:off x="590243" y="1472052"/>
        <a:ext cx="7611015" cy="494572"/>
      </dsp:txXfrm>
    </dsp:sp>
    <dsp:sp modelId="{70ABEEFA-8111-45AE-81EE-FDB301332C51}">
      <dsp:nvSpPr>
        <dsp:cNvPr id="0" name=""/>
        <dsp:cNvSpPr/>
      </dsp:nvSpPr>
      <dsp:spPr>
        <a:xfrm rot="5400000">
          <a:off x="-126480" y="2294009"/>
          <a:ext cx="843204" cy="590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MY" sz="1700" kern="1200" dirty="0"/>
        </a:p>
      </dsp:txBody>
      <dsp:txXfrm rot="-5400000">
        <a:off x="1" y="2462649"/>
        <a:ext cx="590242" cy="252962"/>
      </dsp:txXfrm>
    </dsp:sp>
    <dsp:sp modelId="{EBE2AD74-5311-4AE5-A897-D0CF02E88727}">
      <dsp:nvSpPr>
        <dsp:cNvPr id="0" name=""/>
        <dsp:cNvSpPr/>
      </dsp:nvSpPr>
      <dsp:spPr>
        <a:xfrm rot="5400000">
          <a:off x="4135086" y="-1377314"/>
          <a:ext cx="548082" cy="7637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Step 4 is only necessary if there are any other class files from the </a:t>
          </a:r>
          <a:r>
            <a:rPr lang="en-US" sz="1200" b="1" kern="1200" dirty="0" err="1" smtClean="0"/>
            <a:t>App_Code</a:t>
          </a:r>
          <a:r>
            <a:rPr lang="en-US" sz="1200" kern="1200" dirty="0" smtClean="0"/>
            <a:t> folder that need to be compiled </a:t>
          </a:r>
          <a:r>
            <a:rPr lang="en-US" sz="1200" kern="1200" dirty="0" smtClean="0">
              <a:sym typeface="Wingdings"/>
            </a:rPr>
            <a:t></a:t>
          </a:r>
          <a:r>
            <a:rPr lang="en-US" sz="1200" kern="1200" dirty="0" smtClean="0"/>
            <a:t> all are saved in a single assembly.</a:t>
          </a:r>
          <a:endParaRPr lang="en-MY" sz="1200" kern="1200" dirty="0"/>
        </a:p>
      </dsp:txBody>
      <dsp:txXfrm rot="-5400000">
        <a:off x="590243" y="2194284"/>
        <a:ext cx="7611015" cy="494572"/>
      </dsp:txXfrm>
    </dsp:sp>
    <dsp:sp modelId="{CE464BA7-B53E-4462-9AE3-1AE2343A846F}">
      <dsp:nvSpPr>
        <dsp:cNvPr id="0" name=""/>
        <dsp:cNvSpPr/>
      </dsp:nvSpPr>
      <dsp:spPr>
        <a:xfrm rot="5400000">
          <a:off x="-126480" y="3016240"/>
          <a:ext cx="843204" cy="590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MY" sz="1700" kern="1200" dirty="0"/>
        </a:p>
      </dsp:txBody>
      <dsp:txXfrm rot="-5400000">
        <a:off x="1" y="3184880"/>
        <a:ext cx="590242" cy="252962"/>
      </dsp:txXfrm>
    </dsp:sp>
    <dsp:sp modelId="{6F43DA17-87FF-4D5B-AF1B-046C1299A624}">
      <dsp:nvSpPr>
        <dsp:cNvPr id="0" name=""/>
        <dsp:cNvSpPr/>
      </dsp:nvSpPr>
      <dsp:spPr>
        <a:xfrm rot="5400000">
          <a:off x="4135086" y="-655083"/>
          <a:ext cx="548082" cy="7637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ASP.NET</a:t>
          </a:r>
          <a:r>
            <a:rPr lang="en-US" sz="1200" kern="1200" dirty="0" smtClean="0"/>
            <a:t> creates a page instance from the </a:t>
          </a:r>
          <a:r>
            <a:rPr lang="en-US" sz="1200" b="1" kern="1200" dirty="0" smtClean="0"/>
            <a:t>final assembly file</a:t>
          </a:r>
          <a:r>
            <a:rPr lang="en-US" sz="1200" kern="1200" dirty="0" smtClean="0"/>
            <a:t> and raises necessary events that are processed by the page's event handlers.  The page generates </a:t>
          </a:r>
          <a:r>
            <a:rPr lang="en-US" sz="1200" b="1" kern="1200" dirty="0" smtClean="0"/>
            <a:t>HTML</a:t>
          </a:r>
          <a:r>
            <a:rPr lang="en-US" sz="1200" kern="1200" dirty="0" smtClean="0"/>
            <a:t> that is returned to </a:t>
          </a:r>
          <a:r>
            <a:rPr lang="en-US" sz="1200" b="1" kern="1200" dirty="0" smtClean="0"/>
            <a:t>IIS</a:t>
          </a:r>
          <a:r>
            <a:rPr lang="en-US" sz="1200" kern="1200" dirty="0" smtClean="0"/>
            <a:t> as the response.</a:t>
          </a:r>
          <a:endParaRPr lang="en-MY" sz="1200" kern="1200" dirty="0"/>
        </a:p>
      </dsp:txBody>
      <dsp:txXfrm rot="-5400000">
        <a:off x="590243" y="2916515"/>
        <a:ext cx="7611015" cy="494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02810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42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314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44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386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283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22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038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75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866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0682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53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1069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9203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1529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2314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347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1533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4647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4E7161-40E7-4DF7-B7EA-86E2BCAA430C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793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44143A-9615-41CA-8DC3-C21AE0532D59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666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751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866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945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604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677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83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6895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29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ACE4D-5742-4FAE-A5EA-7F4004C1D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F4FBC-3470-4131-B012-98ABE218F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51E3-272F-420D-9E49-E90C71742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47BD-943F-4A72-B453-390FA248F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54C4D-8A06-47D6-9362-DDA44A91F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AD0D2-505D-4053-A8D2-5589C1CEE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C1286-F755-4F4F-8664-67B6F987C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914D5-012F-4A0A-AA74-E9040760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80C6-2945-4455-A46C-F08FD9E9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79F88-1F24-4361-A206-BE6771AC8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887F6-E6C5-478D-AAFA-0479CB3A9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F544-CD00-4D31-9942-2814EAD67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BE688EA-2E73-49DE-95B6-25F72FBB3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wwong@utar.edu.m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rach.com/books/avb5/index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UCCA3224 </a:t>
            </a:r>
            <a:r>
              <a:rPr lang="en-US" dirty="0" smtClean="0"/>
              <a:t>WEB </a:t>
            </a:r>
            <a:r>
              <a:rPr lang="en-US" dirty="0" smtClean="0"/>
              <a:t>APPLICATIONS AND TECHNOLOGIES</a:t>
            </a:r>
            <a:endParaRPr lang="en-US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/>
              <a:t>Mr. Sun Teik Heng</a:t>
            </a:r>
          </a:p>
          <a:p>
            <a:pPr marL="0" indent="0" algn="ctr" eaLnBrk="1" hangingPunct="1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rgbClr val="0066FF"/>
                </a:solidFill>
                <a:hlinkClick r:id="rId3"/>
              </a:rPr>
              <a:t>thsun@utar.edu.my</a:t>
            </a:r>
          </a:p>
          <a:p>
            <a:pPr marL="0" indent="0" algn="ctr" eaLnBrk="1" hangingPunct="1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/>
              <a:t>Material adapted from Internet 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Programming the Web</a:t>
            </a:r>
            <a:br>
              <a:rPr lang="en-US" smtClean="0"/>
            </a:br>
            <a:r>
              <a:rPr lang="en-US" sz="2400" smtClean="0"/>
              <a:t>Server-Side Code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262562"/>
          </a:xfrm>
        </p:spPr>
        <p:txBody>
          <a:bodyPr/>
          <a:lstStyle/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What is server-side code?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Software that runs on the server, not the client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Receives input from</a:t>
            </a:r>
          </a:p>
          <a:p>
            <a:pPr lvl="2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URL parameters</a:t>
            </a:r>
          </a:p>
          <a:p>
            <a:pPr lvl="2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HTML form data</a:t>
            </a:r>
          </a:p>
          <a:p>
            <a:pPr lvl="2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Cookies</a:t>
            </a:r>
          </a:p>
          <a:p>
            <a:pPr lvl="2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HTTP headers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Can access server-side databases, e-mail servers, files, mainframes, etc.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Dynamically builds a custom HTML response </a:t>
            </a:r>
            <a:br>
              <a:rPr lang="en-US" smtClean="0"/>
            </a:br>
            <a:r>
              <a:rPr lang="en-US" smtClean="0"/>
              <a:t>for a client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Programming the Web</a:t>
            </a:r>
            <a:br>
              <a:rPr lang="en-US" smtClean="0"/>
            </a:br>
            <a:r>
              <a:rPr lang="en-US" sz="2400" smtClean="0"/>
              <a:t>Server-Side Code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84313"/>
            <a:ext cx="8915400" cy="5373687"/>
          </a:xfrm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Availability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You can reach the Internet from any browser, any device, any time, anywhere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Manageability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Does not require distribution of application code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Easy to change code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Security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Source code is not exposed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Once user is authenticated, can only allow certain actions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Scalability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Web-based 3-tier architecture can scale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3425" cy="9985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is Microsoft .NET?</a:t>
            </a:r>
            <a:r>
              <a:rPr lang="en-US" smtClean="0"/>
              <a:t> </a:t>
            </a:r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1619250" y="1125538"/>
            <a:ext cx="2971800" cy="571500"/>
          </a:xfrm>
          <a:prstGeom prst="wedgeRoundRectCallout">
            <a:avLst>
              <a:gd name="adj1" fmla="val -56519"/>
              <a:gd name="adj2" fmla="val 94167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that new language C#</a:t>
            </a:r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5508625" y="1341438"/>
            <a:ext cx="2971800" cy="704850"/>
          </a:xfrm>
          <a:prstGeom prst="wedgeRoundRectCallout">
            <a:avLst>
              <a:gd name="adj1" fmla="val 59190"/>
              <a:gd name="adj2" fmla="val 112611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Microsoft putting XML into everything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900113" y="2133600"/>
            <a:ext cx="2495550" cy="685800"/>
          </a:xfrm>
          <a:prstGeom prst="wedgeRoundRectCallout">
            <a:avLst>
              <a:gd name="adj1" fmla="val -51843"/>
              <a:gd name="adj2" fmla="val 107407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the next version of Visual Basic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4716463" y="2349500"/>
            <a:ext cx="2971800" cy="552450"/>
          </a:xfrm>
          <a:prstGeom prst="wedgeRoundRectCallout">
            <a:avLst>
              <a:gd name="adj1" fmla="val 67361"/>
              <a:gd name="adj2" fmla="val 119829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the next version of ASP</a:t>
            </a:r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2555875" y="3068638"/>
            <a:ext cx="2247900" cy="838200"/>
          </a:xfrm>
          <a:prstGeom prst="wedgeRoundRectCallout">
            <a:avLst>
              <a:gd name="adj1" fmla="val -99009"/>
              <a:gd name="adj2" fmla="val 18370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the next version of Visual Studio</a:t>
            </a:r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5724525" y="3429000"/>
            <a:ext cx="2209800" cy="838200"/>
          </a:xfrm>
          <a:prstGeom prst="wedgeRoundRectCallout">
            <a:avLst>
              <a:gd name="adj1" fmla="val 76653"/>
              <a:gd name="adj2" fmla="val 106250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Microsoft trying to kill Java</a:t>
            </a:r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1403350" y="4221163"/>
            <a:ext cx="3028950" cy="838200"/>
          </a:xfrm>
          <a:prstGeom prst="wedgeRoundRectCallout">
            <a:avLst>
              <a:gd name="adj1" fmla="val -72537"/>
              <a:gd name="adj2" fmla="val -54926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being able to run everything across the Net</a:t>
            </a:r>
          </a:p>
        </p:txBody>
      </p:sp>
      <p:sp>
        <p:nvSpPr>
          <p:cNvPr id="13322" name="AutoShape 9"/>
          <p:cNvSpPr>
            <a:spLocks noChangeArrowheads="1"/>
          </p:cNvSpPr>
          <p:nvPr/>
        </p:nvSpPr>
        <p:spPr bwMode="auto">
          <a:xfrm>
            <a:off x="5292725" y="4868863"/>
            <a:ext cx="2209800" cy="571500"/>
          </a:xfrm>
          <a:prstGeom prst="wedgeRoundRectCallout">
            <a:avLst>
              <a:gd name="adj1" fmla="val 70472"/>
              <a:gd name="adj2" fmla="val 142778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it’s a good thing</a:t>
            </a:r>
          </a:p>
        </p:txBody>
      </p:sp>
      <p:sp>
        <p:nvSpPr>
          <p:cNvPr id="13323" name="AutoShape 10"/>
          <p:cNvSpPr>
            <a:spLocks noChangeArrowheads="1"/>
          </p:cNvSpPr>
          <p:nvPr/>
        </p:nvSpPr>
        <p:spPr bwMode="auto">
          <a:xfrm>
            <a:off x="2700338" y="5373688"/>
            <a:ext cx="1847850" cy="571500"/>
          </a:xfrm>
          <a:prstGeom prst="wedgeRoundRectCallout">
            <a:avLst>
              <a:gd name="adj1" fmla="val -97509"/>
              <a:gd name="adj2" fmla="val 31111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it’s rubbish!!!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Introduction to .NET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What is .NET?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62000" y="1828800"/>
            <a:ext cx="80010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A vision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web sites will be joined by web services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new smart devices will join the PC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user interfaces will become more adaptable </a:t>
            </a:r>
            <a:br>
              <a:rPr lang="en-US" sz="2800">
                <a:solidFill>
                  <a:srgbClr val="000000"/>
                </a:solidFill>
              </a:rPr>
            </a:br>
            <a:r>
              <a:rPr lang="en-US" sz="2800">
                <a:solidFill>
                  <a:srgbClr val="000000"/>
                </a:solidFill>
              </a:rPr>
              <a:t>and customizable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enabled by web standards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1600200"/>
            <a:ext cx="8532813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63563" indent="-56356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800">
                <a:solidFill>
                  <a:srgbClr val="000000"/>
                </a:solidFill>
              </a:rPr>
              <a:t>A platform</a:t>
            </a:r>
          </a:p>
          <a:p>
            <a:pPr marL="968375" lvl="1" indent="-401638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the .NET Framework</a:t>
            </a:r>
          </a:p>
          <a:p>
            <a:pPr marL="968375" lvl="1" indent="-401638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Visual Studio.NET</a:t>
            </a:r>
          </a:p>
          <a:p>
            <a:pPr marL="968375" lvl="1" indent="-401638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.NET Enterprise Servers</a:t>
            </a:r>
          </a:p>
          <a:p>
            <a:pPr marL="1409700" lvl="2" indent="-439738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000">
                <a:solidFill>
                  <a:srgbClr val="000000"/>
                </a:solidFill>
              </a:rPr>
              <a:t>database, messaging, integration,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commerce, proxy, security, mobility,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orchestration, content management</a:t>
            </a:r>
          </a:p>
          <a:p>
            <a:pPr marL="968375" lvl="1" indent="-401638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.NET Building Block Services</a:t>
            </a:r>
          </a:p>
          <a:p>
            <a:pPr marL="1409700" lvl="2" indent="-439738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000">
                <a:solidFill>
                  <a:srgbClr val="000000"/>
                </a:solidFill>
              </a:rPr>
              <a:t>Passport</a:t>
            </a:r>
          </a:p>
          <a:p>
            <a:pPr marL="1409700" lvl="2" indent="-439738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000">
                <a:solidFill>
                  <a:srgbClr val="000000"/>
                </a:solidFill>
              </a:rPr>
              <a:t>.NET My Services </a:t>
            </a:r>
          </a:p>
          <a:p>
            <a:pPr marL="563563" indent="-56356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800">
                <a:solidFill>
                  <a:srgbClr val="000000"/>
                </a:solidFill>
              </a:rPr>
              <a:t>goal: make it incredibly easy to build powerful web applications and web services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Introduction to .NET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What is .NET?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078413" y="1773238"/>
            <a:ext cx="48577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7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580063" y="2060575"/>
            <a:ext cx="2078037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The focus of </a:t>
            </a:r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this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3425" cy="9985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Web Services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755900"/>
          </a:xfrm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Allow remote access to software components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via standard web protocols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Use XML to exchange structured data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Microsoft .NET is just one implementation of Web Services but there are many others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The idea of Web Services is not exclusive to Microsoft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3425" cy="9985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/>
              <a:t>Web Services and Microsoft .NET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eaLnBrk="1" hangingPunct="1"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There are three main angles on this:</a:t>
            </a:r>
          </a:p>
          <a:p>
            <a:pPr eaLnBrk="1" hangingPunct="1"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1.	Microsoft plans to provide a number of Web Services that application developers can use for a fee</a:t>
            </a:r>
          </a:p>
          <a:p>
            <a:pPr marL="741363" lvl="1" indent="-284163" eaLnBrk="1" hangingPunct="1">
              <a:spcBef>
                <a:spcPts val="55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Microsoft .NET Passport - authentication service offers single sign-on capability for any Web site</a:t>
            </a:r>
          </a:p>
          <a:p>
            <a:pPr lvl="2" eaLnBrk="1" hangingPunct="1">
              <a:spcBef>
                <a:spcPts val="55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now Windows Live ID</a:t>
            </a:r>
          </a:p>
          <a:p>
            <a:pPr marL="741363" lvl="1" indent="-284163" eaLnBrk="1" hangingPunct="1">
              <a:spcBef>
                <a:spcPts val="55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Microsoft .NET My Services - set of user-centric, XML Web services to manage, protect personal information e.g. Calendar, Contact, Inbox</a:t>
            </a:r>
          </a:p>
          <a:p>
            <a:pPr eaLnBrk="1" hangingPunct="1">
              <a:spcBef>
                <a:spcPts val="5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2. Using ASP.NET you can create Web Services that others can use </a:t>
            </a:r>
          </a:p>
          <a:p>
            <a:pPr eaLnBrk="1" hangingPunct="1">
              <a:spcBef>
                <a:spcPts val="55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200" smtClean="0"/>
              <a:t>3.	Using a .NET language (or ASP.NET) you can write a program that uses Web Services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1"/>
          <p:cNvSpPr>
            <a:spLocks noChangeArrowheads="1"/>
          </p:cNvSpPr>
          <p:nvPr/>
        </p:nvSpPr>
        <p:spPr bwMode="auto">
          <a:xfrm>
            <a:off x="381000" y="2057400"/>
            <a:ext cx="8382000" cy="3733800"/>
          </a:xfrm>
          <a:prstGeom prst="ellipse">
            <a:avLst/>
          </a:prstGeom>
          <a:solidFill>
            <a:srgbClr val="FFC46D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Introduction to .NET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The .NET Platform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819400" y="2819400"/>
            <a:ext cx="3657600" cy="18288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48000" y="2971800"/>
            <a:ext cx="1371600" cy="4572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Web Form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48000" y="3505200"/>
            <a:ext cx="3200400" cy="4572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.NET Framework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48000" y="4038600"/>
            <a:ext cx="3200400" cy="4572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Windows and Linux and…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495800" y="2971800"/>
            <a:ext cx="1752600" cy="45720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Web Service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514600" y="5334000"/>
            <a:ext cx="2057400" cy="7620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667000" y="5392738"/>
            <a:ext cx="1752600" cy="644525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.NET Foundation</a:t>
            </a:r>
            <a:br>
              <a:rPr lang="en-US" sz="1600" b="1">
                <a:solidFill>
                  <a:srgbClr val="000000"/>
                </a:solidFill>
              </a:rPr>
            </a:br>
            <a:r>
              <a:rPr lang="en-US" sz="1600" b="1">
                <a:solidFill>
                  <a:srgbClr val="000000"/>
                </a:solidFill>
              </a:rPr>
              <a:t>Web Services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304800" y="5334000"/>
            <a:ext cx="2057400" cy="7620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457200" y="5392738"/>
            <a:ext cx="1752600" cy="644525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Your Internal</a:t>
            </a:r>
            <a:br>
              <a:rPr lang="en-US" sz="1600" b="1">
                <a:solidFill>
                  <a:srgbClr val="000000"/>
                </a:solidFill>
              </a:rPr>
            </a:br>
            <a:r>
              <a:rPr lang="en-US" sz="1600" b="1">
                <a:solidFill>
                  <a:srgbClr val="000000"/>
                </a:solidFill>
              </a:rPr>
              <a:t>Web Service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4724400" y="5334000"/>
            <a:ext cx="2057400" cy="7620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4876800" y="5392738"/>
            <a:ext cx="1752600" cy="644525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Third-Party</a:t>
            </a:r>
            <a:br>
              <a:rPr lang="en-US" sz="1600" b="1">
                <a:solidFill>
                  <a:srgbClr val="000000"/>
                </a:solidFill>
              </a:rPr>
            </a:br>
            <a:r>
              <a:rPr lang="en-US" sz="1600" b="1">
                <a:solidFill>
                  <a:srgbClr val="000000"/>
                </a:solidFill>
              </a:rPr>
              <a:t>Web Services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6934200" y="5334000"/>
            <a:ext cx="2057400" cy="7620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7086600" y="5392738"/>
            <a:ext cx="1752600" cy="644525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.NET Enterprise</a:t>
            </a:r>
            <a:br>
              <a:rPr lang="en-US" sz="1600" b="1">
                <a:solidFill>
                  <a:srgbClr val="000000"/>
                </a:solidFill>
              </a:rPr>
            </a:br>
            <a:r>
              <a:rPr lang="en-US" sz="1600" b="1">
                <a:solidFill>
                  <a:srgbClr val="000000"/>
                </a:solidFill>
              </a:rPr>
              <a:t>Servers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2514600" y="1524000"/>
            <a:ext cx="2057400" cy="6858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2667000" y="1576388"/>
            <a:ext cx="1752600" cy="581025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Clients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4724400" y="1524000"/>
            <a:ext cx="2057400" cy="685800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4876800" y="1576388"/>
            <a:ext cx="1752600" cy="581025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763588" y="3505200"/>
            <a:ext cx="1824037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Protocols: HTTP,</a:t>
            </a:r>
            <a:br>
              <a:rPr lang="en-US" sz="1600" b="1">
                <a:solidFill>
                  <a:srgbClr val="FFFFFF"/>
                </a:solidFill>
              </a:rPr>
            </a:br>
            <a:r>
              <a:rPr lang="en-US" sz="1600" b="1">
                <a:solidFill>
                  <a:srgbClr val="FFFFFF"/>
                </a:solidFill>
              </a:rPr>
              <a:t>HTML, XML, </a:t>
            </a:r>
            <a:br>
              <a:rPr lang="en-US" sz="1600" b="1">
                <a:solidFill>
                  <a:srgbClr val="FFFFFF"/>
                </a:solidFill>
              </a:rPr>
            </a:br>
            <a:r>
              <a:rPr lang="en-US" sz="1600" b="1">
                <a:solidFill>
                  <a:srgbClr val="FFFFFF"/>
                </a:solidFill>
              </a:rPr>
              <a:t>SOAP, UDDI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6548438" y="3505200"/>
            <a:ext cx="1982787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Tools:</a:t>
            </a:r>
            <a:br>
              <a:rPr lang="en-US" sz="1600" b="1">
                <a:solidFill>
                  <a:srgbClr val="FFFFFF"/>
                </a:solidFill>
              </a:rPr>
            </a:br>
            <a:r>
              <a:rPr lang="en-US" sz="1600" b="1">
                <a:solidFill>
                  <a:srgbClr val="FFFFFF"/>
                </a:solidFill>
              </a:rPr>
              <a:t>Visual Studio.NET,</a:t>
            </a:r>
            <a:br>
              <a:rPr lang="en-US" sz="1600" b="1">
                <a:solidFill>
                  <a:srgbClr val="FFFFFF"/>
                </a:solidFill>
              </a:rPr>
            </a:br>
            <a:r>
              <a:rPr lang="en-US" sz="1600" b="1">
                <a:solidFill>
                  <a:srgbClr val="FFFFFF"/>
                </a:solidFill>
              </a:rPr>
              <a:t>Notepad</a:t>
            </a:r>
          </a:p>
        </p:txBody>
      </p:sp>
      <p:sp>
        <p:nvSpPr>
          <p:cNvPr id="18455" name="AutoShape 22"/>
          <p:cNvSpPr>
            <a:spLocks noChangeArrowheads="1"/>
          </p:cNvSpPr>
          <p:nvPr/>
        </p:nvSpPr>
        <p:spPr bwMode="auto">
          <a:xfrm rot="-840000">
            <a:off x="3427413" y="2058988"/>
            <a:ext cx="457200" cy="838200"/>
          </a:xfrm>
          <a:prstGeom prst="upDownArrow">
            <a:avLst>
              <a:gd name="adj1" fmla="val 50000"/>
              <a:gd name="adj2" fmla="val 36497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56" name="AutoShape 23"/>
          <p:cNvSpPr>
            <a:spLocks noChangeArrowheads="1"/>
          </p:cNvSpPr>
          <p:nvPr/>
        </p:nvSpPr>
        <p:spPr bwMode="auto">
          <a:xfrm rot="1080000">
            <a:off x="5259388" y="2055813"/>
            <a:ext cx="457200" cy="838200"/>
          </a:xfrm>
          <a:prstGeom prst="upDownArrow">
            <a:avLst>
              <a:gd name="adj1" fmla="val 50000"/>
              <a:gd name="adj2" fmla="val 36497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57" name="AutoShape 24"/>
          <p:cNvSpPr>
            <a:spLocks noChangeArrowheads="1"/>
          </p:cNvSpPr>
          <p:nvPr/>
        </p:nvSpPr>
        <p:spPr bwMode="auto">
          <a:xfrm rot="-2820000">
            <a:off x="6634957" y="4348956"/>
            <a:ext cx="457200" cy="1360487"/>
          </a:xfrm>
          <a:prstGeom prst="upDownArrow">
            <a:avLst>
              <a:gd name="adj1" fmla="val 50000"/>
              <a:gd name="adj2" fmla="val 59238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58" name="AutoShape 25"/>
          <p:cNvSpPr>
            <a:spLocks noChangeArrowheads="1"/>
          </p:cNvSpPr>
          <p:nvPr/>
        </p:nvSpPr>
        <p:spPr bwMode="auto">
          <a:xfrm rot="2760000">
            <a:off x="2282032" y="4350544"/>
            <a:ext cx="457200" cy="1360487"/>
          </a:xfrm>
          <a:prstGeom prst="upDownArrow">
            <a:avLst>
              <a:gd name="adj1" fmla="val 50000"/>
              <a:gd name="adj2" fmla="val 59238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59" name="AutoShape 26"/>
          <p:cNvSpPr>
            <a:spLocks noChangeArrowheads="1"/>
          </p:cNvSpPr>
          <p:nvPr/>
        </p:nvSpPr>
        <p:spPr bwMode="auto">
          <a:xfrm rot="1200000">
            <a:off x="3538538" y="4564063"/>
            <a:ext cx="457200" cy="922337"/>
          </a:xfrm>
          <a:prstGeom prst="upDownArrow">
            <a:avLst>
              <a:gd name="adj1" fmla="val 50000"/>
              <a:gd name="adj2" fmla="val 40160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8460" name="AutoShape 27"/>
          <p:cNvSpPr>
            <a:spLocks noChangeArrowheads="1"/>
          </p:cNvSpPr>
          <p:nvPr/>
        </p:nvSpPr>
        <p:spPr bwMode="auto">
          <a:xfrm rot="-1500000">
            <a:off x="5408613" y="4565650"/>
            <a:ext cx="457200" cy="922338"/>
          </a:xfrm>
          <a:prstGeom prst="upDownArrow">
            <a:avLst>
              <a:gd name="adj1" fmla="val 50000"/>
              <a:gd name="adj2" fmla="val 40160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</a:rPr>
              <a:t>Web Services</a:t>
            </a:r>
            <a:br>
              <a:rPr lang="en-GB" sz="4400">
                <a:solidFill>
                  <a:srgbClr val="000000"/>
                </a:solidFill>
              </a:rPr>
            </a:br>
            <a:r>
              <a:rPr lang="en-GB" sz="3600">
                <a:solidFill>
                  <a:srgbClr val="000000"/>
                </a:solidFill>
              </a:rPr>
              <a:t>Evolution of the Web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566738" y="4000500"/>
            <a:ext cx="1447800" cy="13716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2933700"/>
            <a:ext cx="1143000" cy="65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1" name="Line 4"/>
          <p:cNvSpPr>
            <a:spLocks noChangeShapeType="1"/>
          </p:cNvSpPr>
          <p:nvPr/>
        </p:nvSpPr>
        <p:spPr bwMode="auto">
          <a:xfrm flipV="1">
            <a:off x="1116013" y="2635250"/>
            <a:ext cx="1587" cy="1587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138" y="1638300"/>
            <a:ext cx="990600" cy="92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1538" y="4305300"/>
            <a:ext cx="81121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14338" y="5372100"/>
            <a:ext cx="17367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Generation 1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Static HTML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1116013" y="3068638"/>
            <a:ext cx="67627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>
                <a:solidFill>
                  <a:srgbClr val="000000"/>
                </a:solidFill>
              </a:rPr>
              <a:t>HTML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157538" y="4076700"/>
            <a:ext cx="1447800" cy="1295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pic>
        <p:nvPicPr>
          <p:cNvPr id="1946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7538" y="2917825"/>
            <a:ext cx="12192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3563938" y="2635250"/>
            <a:ext cx="1587" cy="1587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pic>
        <p:nvPicPr>
          <p:cNvPr id="1946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738" y="1628775"/>
            <a:ext cx="990600" cy="92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2700338" y="5372100"/>
            <a:ext cx="2316162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Generation 2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Web Applications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3563938" y="3068638"/>
            <a:ext cx="67627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>
                <a:solidFill>
                  <a:srgbClr val="000000"/>
                </a:solidFill>
              </a:rPr>
              <a:t>HTML</a:t>
            </a:r>
          </a:p>
        </p:txBody>
      </p:sp>
      <p:grpSp>
        <p:nvGrpSpPr>
          <p:cNvPr id="19472" name="Group 15"/>
          <p:cNvGrpSpPr>
            <a:grpSpLocks/>
          </p:cNvGrpSpPr>
          <p:nvPr/>
        </p:nvGrpSpPr>
        <p:grpSpPr bwMode="auto">
          <a:xfrm>
            <a:off x="3309938" y="4229100"/>
            <a:ext cx="1141412" cy="1065213"/>
            <a:chOff x="2085" y="2664"/>
            <a:chExt cx="719" cy="671"/>
          </a:xfrm>
        </p:grpSpPr>
        <p:pic>
          <p:nvPicPr>
            <p:cNvPr id="19502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85" y="2664"/>
              <a:ext cx="510" cy="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9503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29" y="2760"/>
              <a:ext cx="510" cy="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9504" name="AutoShape 18"/>
            <p:cNvSpPr>
              <a:spLocks noChangeArrowheads="1"/>
            </p:cNvSpPr>
            <p:nvPr/>
          </p:nvSpPr>
          <p:spPr bwMode="auto">
            <a:xfrm>
              <a:off x="2565" y="3144"/>
              <a:ext cx="240" cy="192"/>
            </a:xfrm>
            <a:prstGeom prst="can">
              <a:avLst>
                <a:gd name="adj" fmla="val 25000"/>
              </a:avLst>
            </a:prstGeom>
            <a:solidFill>
              <a:srgbClr val="80808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MY"/>
            </a:p>
          </p:txBody>
        </p:sp>
      </p:grpSp>
      <p:grpSp>
        <p:nvGrpSpPr>
          <p:cNvPr id="19473" name="Group 19"/>
          <p:cNvGrpSpPr>
            <a:grpSpLocks/>
          </p:cNvGrpSpPr>
          <p:nvPr/>
        </p:nvGrpSpPr>
        <p:grpSpPr bwMode="auto">
          <a:xfrm>
            <a:off x="7500938" y="2476500"/>
            <a:ext cx="1370012" cy="1293813"/>
            <a:chOff x="4725" y="1560"/>
            <a:chExt cx="863" cy="815"/>
          </a:xfrm>
        </p:grpSpPr>
        <p:sp>
          <p:nvSpPr>
            <p:cNvPr id="19497" name="Rectangle 20"/>
            <p:cNvSpPr>
              <a:spLocks noChangeArrowheads="1"/>
            </p:cNvSpPr>
            <p:nvPr/>
          </p:nvSpPr>
          <p:spPr bwMode="auto">
            <a:xfrm>
              <a:off x="4725" y="1560"/>
              <a:ext cx="864" cy="816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19498" name="Group 21"/>
            <p:cNvGrpSpPr>
              <a:grpSpLocks/>
            </p:cNvGrpSpPr>
            <p:nvPr/>
          </p:nvGrpSpPr>
          <p:grpSpPr bwMode="auto">
            <a:xfrm>
              <a:off x="4791" y="1638"/>
              <a:ext cx="719" cy="671"/>
              <a:chOff x="4791" y="1638"/>
              <a:chExt cx="719" cy="671"/>
            </a:xfrm>
          </p:grpSpPr>
          <p:pic>
            <p:nvPicPr>
              <p:cNvPr id="19499" name="Picture 2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91" y="1638"/>
                <a:ext cx="510" cy="5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19500" name="Picture 2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5" y="1734"/>
                <a:ext cx="510" cy="5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9501" name="AutoShape 24"/>
              <p:cNvSpPr>
                <a:spLocks noChangeArrowheads="1"/>
              </p:cNvSpPr>
              <p:nvPr/>
            </p:nvSpPr>
            <p:spPr bwMode="auto">
              <a:xfrm>
                <a:off x="5271" y="2118"/>
                <a:ext cx="240" cy="192"/>
              </a:xfrm>
              <a:prstGeom prst="can">
                <a:avLst>
                  <a:gd name="adj" fmla="val 25000"/>
                </a:avLst>
              </a:prstGeom>
              <a:solidFill>
                <a:srgbClr val="80808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grpSp>
        <p:nvGrpSpPr>
          <p:cNvPr id="19474" name="Group 25"/>
          <p:cNvGrpSpPr>
            <a:grpSpLocks/>
          </p:cNvGrpSpPr>
          <p:nvPr/>
        </p:nvGrpSpPr>
        <p:grpSpPr bwMode="auto">
          <a:xfrm>
            <a:off x="6053138" y="2476500"/>
            <a:ext cx="1293812" cy="568325"/>
            <a:chOff x="3813" y="1560"/>
            <a:chExt cx="815" cy="358"/>
          </a:xfrm>
        </p:grpSpPr>
        <p:pic>
          <p:nvPicPr>
            <p:cNvPr id="19495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3" y="1560"/>
              <a:ext cx="816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9496" name="Text Box 27"/>
            <p:cNvSpPr txBox="1">
              <a:spLocks noChangeArrowheads="1"/>
            </p:cNvSpPr>
            <p:nvPr/>
          </p:nvSpPr>
          <p:spPr bwMode="auto">
            <a:xfrm>
              <a:off x="3850" y="1679"/>
              <a:ext cx="727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HTML, XML</a:t>
              </a:r>
            </a:p>
          </p:txBody>
        </p:sp>
      </p:grpSp>
      <p:grpSp>
        <p:nvGrpSpPr>
          <p:cNvPr id="19475" name="Group 28"/>
          <p:cNvGrpSpPr>
            <a:grpSpLocks/>
          </p:cNvGrpSpPr>
          <p:nvPr/>
        </p:nvGrpSpPr>
        <p:grpSpPr bwMode="auto">
          <a:xfrm>
            <a:off x="6967538" y="4000500"/>
            <a:ext cx="1293812" cy="568325"/>
            <a:chOff x="4389" y="2520"/>
            <a:chExt cx="815" cy="358"/>
          </a:xfrm>
        </p:grpSpPr>
        <p:pic>
          <p:nvPicPr>
            <p:cNvPr id="19493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89" y="2520"/>
              <a:ext cx="816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9494" name="Text Box 30"/>
            <p:cNvSpPr txBox="1">
              <a:spLocks noChangeArrowheads="1"/>
            </p:cNvSpPr>
            <p:nvPr/>
          </p:nvSpPr>
          <p:spPr bwMode="auto">
            <a:xfrm>
              <a:off x="4426" y="2639"/>
              <a:ext cx="727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HTML, XML</a:t>
              </a:r>
            </a:p>
          </p:txBody>
        </p:sp>
      </p:grpSp>
      <p:pic>
        <p:nvPicPr>
          <p:cNvPr id="19476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9738" y="1562100"/>
            <a:ext cx="990600" cy="92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77" name="Text Box 32"/>
          <p:cNvSpPr txBox="1">
            <a:spLocks noChangeArrowheads="1"/>
          </p:cNvSpPr>
          <p:nvPr/>
        </p:nvSpPr>
        <p:spPr bwMode="auto">
          <a:xfrm>
            <a:off x="5292725" y="5372100"/>
            <a:ext cx="183197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Generation 3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Web Services</a:t>
            </a:r>
          </a:p>
        </p:txBody>
      </p:sp>
      <p:grpSp>
        <p:nvGrpSpPr>
          <p:cNvPr id="19478" name="Group 33"/>
          <p:cNvGrpSpPr>
            <a:grpSpLocks/>
          </p:cNvGrpSpPr>
          <p:nvPr/>
        </p:nvGrpSpPr>
        <p:grpSpPr bwMode="auto">
          <a:xfrm>
            <a:off x="5508625" y="3789363"/>
            <a:ext cx="1370013" cy="1293812"/>
            <a:chOff x="3470" y="2387"/>
            <a:chExt cx="863" cy="815"/>
          </a:xfrm>
        </p:grpSpPr>
        <p:sp>
          <p:nvSpPr>
            <p:cNvPr id="19488" name="Rectangle 34"/>
            <p:cNvSpPr>
              <a:spLocks noChangeArrowheads="1"/>
            </p:cNvSpPr>
            <p:nvPr/>
          </p:nvSpPr>
          <p:spPr bwMode="auto">
            <a:xfrm>
              <a:off x="3470" y="2387"/>
              <a:ext cx="864" cy="816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19489" name="Group 35"/>
            <p:cNvGrpSpPr>
              <a:grpSpLocks/>
            </p:cNvGrpSpPr>
            <p:nvPr/>
          </p:nvGrpSpPr>
          <p:grpSpPr bwMode="auto">
            <a:xfrm>
              <a:off x="3536" y="2465"/>
              <a:ext cx="719" cy="671"/>
              <a:chOff x="3536" y="2465"/>
              <a:chExt cx="719" cy="671"/>
            </a:xfrm>
          </p:grpSpPr>
          <p:pic>
            <p:nvPicPr>
              <p:cNvPr id="19490" name="Picture 3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36" y="2465"/>
                <a:ext cx="510" cy="5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19491" name="Picture 3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80" y="2561"/>
                <a:ext cx="510" cy="5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9492" name="AutoShape 38"/>
              <p:cNvSpPr>
                <a:spLocks noChangeArrowheads="1"/>
              </p:cNvSpPr>
              <p:nvPr/>
            </p:nvSpPr>
            <p:spPr bwMode="auto">
              <a:xfrm>
                <a:off x="4016" y="2945"/>
                <a:ext cx="240" cy="192"/>
              </a:xfrm>
              <a:prstGeom prst="can">
                <a:avLst>
                  <a:gd name="adj" fmla="val 25000"/>
                </a:avLst>
              </a:prstGeom>
              <a:solidFill>
                <a:srgbClr val="80808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9479" name="Line 39"/>
          <p:cNvSpPr>
            <a:spLocks noChangeShapeType="1"/>
          </p:cNvSpPr>
          <p:nvPr/>
        </p:nvSpPr>
        <p:spPr bwMode="auto">
          <a:xfrm flipH="1">
            <a:off x="6731000" y="3716338"/>
            <a:ext cx="1011238" cy="576262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grpSp>
        <p:nvGrpSpPr>
          <p:cNvPr id="19480" name="Group 40"/>
          <p:cNvGrpSpPr>
            <a:grpSpLocks/>
          </p:cNvGrpSpPr>
          <p:nvPr/>
        </p:nvGrpSpPr>
        <p:grpSpPr bwMode="auto">
          <a:xfrm>
            <a:off x="7380288" y="4581525"/>
            <a:ext cx="1370012" cy="1293813"/>
            <a:chOff x="4649" y="2886"/>
            <a:chExt cx="863" cy="815"/>
          </a:xfrm>
        </p:grpSpPr>
        <p:sp>
          <p:nvSpPr>
            <p:cNvPr id="19483" name="Rectangle 41"/>
            <p:cNvSpPr>
              <a:spLocks noChangeArrowheads="1"/>
            </p:cNvSpPr>
            <p:nvPr/>
          </p:nvSpPr>
          <p:spPr bwMode="auto">
            <a:xfrm>
              <a:off x="4649" y="2886"/>
              <a:ext cx="864" cy="816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19484" name="Group 42"/>
            <p:cNvGrpSpPr>
              <a:grpSpLocks/>
            </p:cNvGrpSpPr>
            <p:nvPr/>
          </p:nvGrpSpPr>
          <p:grpSpPr bwMode="auto">
            <a:xfrm>
              <a:off x="4715" y="2964"/>
              <a:ext cx="719" cy="671"/>
              <a:chOff x="4715" y="2964"/>
              <a:chExt cx="719" cy="671"/>
            </a:xfrm>
          </p:grpSpPr>
          <p:pic>
            <p:nvPicPr>
              <p:cNvPr id="19485" name="Picture 4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15" y="2964"/>
                <a:ext cx="510" cy="5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19486" name="Picture 4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9" y="3060"/>
                <a:ext cx="510" cy="57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9487" name="AutoShape 45"/>
              <p:cNvSpPr>
                <a:spLocks noChangeArrowheads="1"/>
              </p:cNvSpPr>
              <p:nvPr/>
            </p:nvSpPr>
            <p:spPr bwMode="auto">
              <a:xfrm>
                <a:off x="5195" y="3444"/>
                <a:ext cx="240" cy="192"/>
              </a:xfrm>
              <a:prstGeom prst="can">
                <a:avLst>
                  <a:gd name="adj" fmla="val 25000"/>
                </a:avLst>
              </a:prstGeom>
              <a:solidFill>
                <a:srgbClr val="80808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9481" name="Line 46"/>
          <p:cNvSpPr>
            <a:spLocks noChangeShapeType="1"/>
          </p:cNvSpPr>
          <p:nvPr/>
        </p:nvSpPr>
        <p:spPr bwMode="auto">
          <a:xfrm>
            <a:off x="8172450" y="3716338"/>
            <a:ext cx="1588" cy="1008062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19482" name="Line 47"/>
          <p:cNvSpPr>
            <a:spLocks noChangeShapeType="1"/>
          </p:cNvSpPr>
          <p:nvPr/>
        </p:nvSpPr>
        <p:spPr bwMode="auto">
          <a:xfrm flipH="1" flipV="1">
            <a:off x="6442075" y="2419350"/>
            <a:ext cx="1084263" cy="4349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1524000"/>
            <a:ext cx="8532813" cy="4792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63563" indent="-563563">
              <a:spcBef>
                <a:spcPts val="7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800">
                <a:solidFill>
                  <a:srgbClr val="000000"/>
                </a:solidFill>
              </a:rPr>
              <a:t>A set of technologies for developing and using components to create: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web forms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web services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windows applications </a:t>
            </a:r>
          </a:p>
          <a:p>
            <a:pPr marL="563563" indent="-563563">
              <a:spcBef>
                <a:spcPts val="700"/>
              </a:spcBef>
              <a:buFont typeface="Arial" charset="0"/>
              <a:buChar char="•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800">
                <a:solidFill>
                  <a:srgbClr val="000000"/>
                </a:solidFill>
              </a:rPr>
              <a:t>Supports the software lifecycle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development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debugging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deployment </a:t>
            </a:r>
          </a:p>
          <a:p>
            <a:pPr marL="968375" lvl="1" indent="-401638">
              <a:spcBef>
                <a:spcPts val="600"/>
              </a:spcBef>
              <a:buFont typeface="Arial" charset="0"/>
              <a:buChar char="–"/>
              <a:tabLst>
                <a:tab pos="563563" algn="l"/>
                <a:tab pos="1477963" algn="l"/>
                <a:tab pos="2392363" algn="l"/>
                <a:tab pos="3306763" algn="l"/>
                <a:tab pos="4221163" algn="l"/>
                <a:tab pos="5135563" algn="l"/>
                <a:tab pos="6049963" algn="l"/>
                <a:tab pos="6964363" algn="l"/>
                <a:tab pos="7878763" algn="l"/>
                <a:tab pos="8793163" algn="l"/>
                <a:tab pos="9707563" algn="l"/>
                <a:tab pos="10621963" algn="l"/>
              </a:tabLst>
            </a:pPr>
            <a:r>
              <a:rPr lang="en-US" sz="2400">
                <a:solidFill>
                  <a:srgbClr val="000000"/>
                </a:solidFill>
              </a:rPr>
              <a:t>maintenance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>
                <a:solidFill>
                  <a:srgbClr val="000000"/>
                </a:solidFill>
              </a:rPr>
              <a:t>The .NET Framework</a:t>
            </a:r>
            <a:br>
              <a:rPr lang="en-US" sz="48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What Is the .NET Framework?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Topics</a:t>
            </a:r>
            <a:br>
              <a:rPr lang="en-US" sz="4000" smtClean="0"/>
            </a:br>
            <a:r>
              <a:rPr lang="en-US" sz="2800" smtClean="0"/>
              <a:t>Lecture</a:t>
            </a:r>
            <a:endParaRPr lang="en-US" sz="40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08113"/>
            <a:ext cx="7772400" cy="453548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Introduction to Web Technologies 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Server </a:t>
            </a:r>
            <a:r>
              <a:rPr lang="en-US" sz="2800" dirty="0" smtClean="0"/>
              <a:t>Controls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Web Application Development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State Management 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Data Access 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Data Components and </a:t>
            </a:r>
            <a:r>
              <a:rPr lang="en-US" sz="2800" dirty="0" err="1" smtClean="0"/>
              <a:t>DataSet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Graphical User Interface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Security Implementation </a:t>
            </a:r>
            <a:endParaRPr lang="en-US" sz="2800" dirty="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Programming for Dynamic Web Content </a:t>
            </a: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1300163" y="2657475"/>
            <a:ext cx="5562600" cy="520700"/>
          </a:xfrm>
          <a:prstGeom prst="rect">
            <a:avLst/>
          </a:prstGeom>
          <a:solidFill>
            <a:srgbClr val="FFC46D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Common Language Specification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300163" y="5400675"/>
            <a:ext cx="5562600" cy="520700"/>
          </a:xfrm>
          <a:prstGeom prst="rect">
            <a:avLst/>
          </a:prstGeom>
          <a:solidFill>
            <a:srgbClr val="FFDE9B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Common Language Runtime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300163" y="2060575"/>
            <a:ext cx="914400" cy="520700"/>
          </a:xfrm>
          <a:prstGeom prst="rect">
            <a:avLst/>
          </a:prstGeom>
          <a:solidFill>
            <a:srgbClr val="FFDE9B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VB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366963" y="2060575"/>
            <a:ext cx="914400" cy="520700"/>
          </a:xfrm>
          <a:prstGeom prst="rect">
            <a:avLst/>
          </a:prstGeom>
          <a:solidFill>
            <a:srgbClr val="FFDE9B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C++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433763" y="2060575"/>
            <a:ext cx="914400" cy="520700"/>
          </a:xfrm>
          <a:prstGeom prst="rect">
            <a:avLst/>
          </a:prstGeom>
          <a:solidFill>
            <a:srgbClr val="FFDE9B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C#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300163" y="3267075"/>
            <a:ext cx="3689350" cy="822325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FFFFFF"/>
                </a:solidFill>
              </a:rPr>
              <a:t>ASP.NET: Web Services</a:t>
            </a:r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FFFFFF"/>
                </a:solidFill>
              </a:rPr>
              <a:t>and Web Forms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4500563" y="2060575"/>
            <a:ext cx="1143000" cy="520700"/>
          </a:xfrm>
          <a:prstGeom prst="rect">
            <a:avLst/>
          </a:prstGeom>
          <a:solidFill>
            <a:srgbClr val="FFDE9B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JScript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795963" y="2060575"/>
            <a:ext cx="1066800" cy="520700"/>
          </a:xfrm>
          <a:prstGeom prst="rect">
            <a:avLst/>
          </a:prstGeom>
          <a:solidFill>
            <a:srgbClr val="FFDE9B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110163" y="3267075"/>
            <a:ext cx="1752600" cy="822325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FFFFFF"/>
                </a:solidFill>
              </a:rPr>
              <a:t>Windows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Forms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300163" y="4791075"/>
            <a:ext cx="5562600" cy="520700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FFFFFF"/>
                </a:solidFill>
              </a:rPr>
              <a:t>.NET Framework Base Classes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1300163" y="4181475"/>
            <a:ext cx="5562600" cy="520700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FFFFFF"/>
                </a:solidFill>
              </a:rPr>
              <a:t>ADO.NET: Data and XML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 rot="5400000">
            <a:off x="5456238" y="3579812"/>
            <a:ext cx="3886200" cy="822325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FFFFFF"/>
                </a:solidFill>
              </a:rPr>
              <a:t>Visual Studio.NET</a:t>
            </a:r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395288" y="26035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>
                <a:solidFill>
                  <a:srgbClr val="000000"/>
                </a:solidFill>
              </a:rPr>
              <a:t>The .NET Framework</a:t>
            </a:r>
            <a:br>
              <a:rPr lang="en-US" sz="4800">
                <a:solidFill>
                  <a:srgbClr val="000000"/>
                </a:solidFill>
              </a:rPr>
            </a:br>
            <a:r>
              <a:rPr lang="en-US" sz="2800">
                <a:solidFill>
                  <a:srgbClr val="000000"/>
                </a:solidFill>
              </a:rPr>
              <a:t>The .NET Framework and Visual Studio.NET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457200" y="3657600"/>
            <a:ext cx="4116388" cy="958850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0" rIns="90000" bIns="46800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FFFF"/>
                </a:solidFill>
              </a:rPr>
              <a:t>System.Data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06425" y="4278313"/>
            <a:ext cx="179705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6425" y="3995738"/>
            <a:ext cx="179705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OLEDB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552700" y="4278313"/>
            <a:ext cx="1795463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SQLTypes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552700" y="3995738"/>
            <a:ext cx="1795463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57200" y="4648200"/>
            <a:ext cx="8305800" cy="1525588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0" rIns="90000" bIns="46800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FFFF"/>
                </a:solidFill>
              </a:rPr>
              <a:t>System   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604838" y="5835650"/>
            <a:ext cx="185420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Globalization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604838" y="5553075"/>
            <a:ext cx="185420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Diagnostics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604838" y="5268913"/>
            <a:ext cx="185420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Configuration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604838" y="4987925"/>
            <a:ext cx="185420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Collections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2608263" y="5835650"/>
            <a:ext cx="1779587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Resources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2608263" y="5553075"/>
            <a:ext cx="1779587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Reflection</a:t>
            </a: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2608263" y="5268913"/>
            <a:ext cx="1779587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Net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608263" y="4987925"/>
            <a:ext cx="1779587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IO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4535488" y="5835650"/>
            <a:ext cx="185420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Threading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4535488" y="5553075"/>
            <a:ext cx="185420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4535488" y="5268913"/>
            <a:ext cx="185420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ServiceProcess</a:t>
            </a:r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4535488" y="4987925"/>
            <a:ext cx="185420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6538913" y="4987925"/>
            <a:ext cx="2001837" cy="1073150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Runtime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6611938" y="5213350"/>
            <a:ext cx="1841500" cy="225425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InteropServices</a:t>
            </a:r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6611938" y="5495925"/>
            <a:ext cx="1841500" cy="227013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Remoting</a:t>
            </a:r>
          </a:p>
        </p:txBody>
      </p:sp>
      <p:sp>
        <p:nvSpPr>
          <p:cNvPr id="22551" name="Rectangle 22"/>
          <p:cNvSpPr>
            <a:spLocks noChangeArrowheads="1"/>
          </p:cNvSpPr>
          <p:nvPr/>
        </p:nvSpPr>
        <p:spPr bwMode="auto">
          <a:xfrm>
            <a:off x="6611938" y="5778500"/>
            <a:ext cx="1841500" cy="225425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Serialization</a:t>
            </a:r>
          </a:p>
        </p:txBody>
      </p:sp>
      <p:sp>
        <p:nvSpPr>
          <p:cNvPr id="22552" name="Rectangle 23"/>
          <p:cNvSpPr>
            <a:spLocks noChangeArrowheads="1"/>
          </p:cNvSpPr>
          <p:nvPr/>
        </p:nvSpPr>
        <p:spPr bwMode="auto">
          <a:xfrm>
            <a:off x="4646613" y="3657600"/>
            <a:ext cx="4116387" cy="958850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0" rIns="90000" bIns="46800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FFFF"/>
                </a:solidFill>
              </a:rPr>
              <a:t>System.Xml</a:t>
            </a:r>
          </a:p>
        </p:txBody>
      </p:sp>
      <p:sp>
        <p:nvSpPr>
          <p:cNvPr id="22553" name="Rectangle 24"/>
          <p:cNvSpPr>
            <a:spLocks noChangeArrowheads="1"/>
          </p:cNvSpPr>
          <p:nvPr/>
        </p:nvSpPr>
        <p:spPr bwMode="auto">
          <a:xfrm>
            <a:off x="4795838" y="4278313"/>
            <a:ext cx="179705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XPath</a:t>
            </a:r>
          </a:p>
        </p:txBody>
      </p:sp>
      <p:sp>
        <p:nvSpPr>
          <p:cNvPr id="22554" name="Rectangle 25"/>
          <p:cNvSpPr>
            <a:spLocks noChangeArrowheads="1"/>
          </p:cNvSpPr>
          <p:nvPr/>
        </p:nvSpPr>
        <p:spPr bwMode="auto">
          <a:xfrm>
            <a:off x="4795838" y="3995738"/>
            <a:ext cx="179705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XSLT</a:t>
            </a:r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6742113" y="3995738"/>
            <a:ext cx="1797050" cy="5476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Serialization</a:t>
            </a:r>
          </a:p>
        </p:txBody>
      </p:sp>
      <p:sp>
        <p:nvSpPr>
          <p:cNvPr id="22556" name="Rectangle 27"/>
          <p:cNvSpPr>
            <a:spLocks noChangeArrowheads="1"/>
          </p:cNvSpPr>
          <p:nvPr/>
        </p:nvSpPr>
        <p:spPr bwMode="auto">
          <a:xfrm>
            <a:off x="457200" y="1524000"/>
            <a:ext cx="4116388" cy="2089150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0" rIns="90000" bIns="46800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FFFF"/>
                </a:solidFill>
              </a:rPr>
              <a:t>System.Web</a:t>
            </a:r>
          </a:p>
        </p:txBody>
      </p:sp>
      <p:sp>
        <p:nvSpPr>
          <p:cNvPr id="22557" name="Rectangle 28"/>
          <p:cNvSpPr>
            <a:spLocks noChangeArrowheads="1"/>
          </p:cNvSpPr>
          <p:nvPr/>
        </p:nvSpPr>
        <p:spPr bwMode="auto">
          <a:xfrm>
            <a:off x="606425" y="3275013"/>
            <a:ext cx="179705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Configuration</a:t>
            </a:r>
          </a:p>
        </p:txBody>
      </p:sp>
      <p:sp>
        <p:nvSpPr>
          <p:cNvPr id="22558" name="Rectangle 29"/>
          <p:cNvSpPr>
            <a:spLocks noChangeArrowheads="1"/>
          </p:cNvSpPr>
          <p:nvPr/>
        </p:nvSpPr>
        <p:spPr bwMode="auto">
          <a:xfrm>
            <a:off x="2552700" y="3275013"/>
            <a:ext cx="1795463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SessionState</a:t>
            </a:r>
          </a:p>
        </p:txBody>
      </p:sp>
      <p:sp>
        <p:nvSpPr>
          <p:cNvPr id="22559" name="Rectangle 30"/>
          <p:cNvSpPr>
            <a:spLocks noChangeArrowheads="1"/>
          </p:cNvSpPr>
          <p:nvPr/>
        </p:nvSpPr>
        <p:spPr bwMode="auto">
          <a:xfrm>
            <a:off x="606425" y="2992438"/>
            <a:ext cx="1797050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Caching	</a:t>
            </a:r>
          </a:p>
        </p:txBody>
      </p:sp>
      <p:sp>
        <p:nvSpPr>
          <p:cNvPr id="22560" name="Rectangle 31"/>
          <p:cNvSpPr>
            <a:spLocks noChangeArrowheads="1"/>
          </p:cNvSpPr>
          <p:nvPr/>
        </p:nvSpPr>
        <p:spPr bwMode="auto">
          <a:xfrm>
            <a:off x="2552700" y="2992438"/>
            <a:ext cx="1795463" cy="255587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22561" name="Rectangle 32"/>
          <p:cNvSpPr>
            <a:spLocks noChangeArrowheads="1"/>
          </p:cNvSpPr>
          <p:nvPr/>
        </p:nvSpPr>
        <p:spPr bwMode="auto">
          <a:xfrm>
            <a:off x="606425" y="1863725"/>
            <a:ext cx="1797050" cy="1071563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22562" name="Rectangle 33"/>
          <p:cNvSpPr>
            <a:spLocks noChangeArrowheads="1"/>
          </p:cNvSpPr>
          <p:nvPr/>
        </p:nvSpPr>
        <p:spPr bwMode="auto">
          <a:xfrm>
            <a:off x="681038" y="2089150"/>
            <a:ext cx="1652587" cy="225425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Description</a:t>
            </a:r>
          </a:p>
        </p:txBody>
      </p:sp>
      <p:sp>
        <p:nvSpPr>
          <p:cNvPr id="22563" name="Rectangle 34"/>
          <p:cNvSpPr>
            <a:spLocks noChangeArrowheads="1"/>
          </p:cNvSpPr>
          <p:nvPr/>
        </p:nvSpPr>
        <p:spPr bwMode="auto">
          <a:xfrm>
            <a:off x="681038" y="2371725"/>
            <a:ext cx="1652587" cy="225425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Discovery</a:t>
            </a:r>
          </a:p>
        </p:txBody>
      </p:sp>
      <p:sp>
        <p:nvSpPr>
          <p:cNvPr id="22564" name="Rectangle 35"/>
          <p:cNvSpPr>
            <a:spLocks noChangeArrowheads="1"/>
          </p:cNvSpPr>
          <p:nvPr/>
        </p:nvSpPr>
        <p:spPr bwMode="auto">
          <a:xfrm>
            <a:off x="681038" y="2652713"/>
            <a:ext cx="1652587" cy="227012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22565" name="Rectangle 36"/>
          <p:cNvSpPr>
            <a:spLocks noChangeArrowheads="1"/>
          </p:cNvSpPr>
          <p:nvPr/>
        </p:nvSpPr>
        <p:spPr bwMode="auto">
          <a:xfrm>
            <a:off x="2552700" y="1863725"/>
            <a:ext cx="1795463" cy="1071563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UI</a:t>
            </a:r>
          </a:p>
        </p:txBody>
      </p:sp>
      <p:sp>
        <p:nvSpPr>
          <p:cNvPr id="22566" name="Rectangle 37"/>
          <p:cNvSpPr>
            <a:spLocks noChangeArrowheads="1"/>
          </p:cNvSpPr>
          <p:nvPr/>
        </p:nvSpPr>
        <p:spPr bwMode="auto">
          <a:xfrm>
            <a:off x="2627313" y="2089150"/>
            <a:ext cx="1651000" cy="255588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HtmlControls</a:t>
            </a:r>
          </a:p>
        </p:txBody>
      </p:sp>
      <p:sp>
        <p:nvSpPr>
          <p:cNvPr id="22567" name="Rectangle 38"/>
          <p:cNvSpPr>
            <a:spLocks noChangeArrowheads="1"/>
          </p:cNvSpPr>
          <p:nvPr/>
        </p:nvSpPr>
        <p:spPr bwMode="auto">
          <a:xfrm>
            <a:off x="2627313" y="2438400"/>
            <a:ext cx="1651000" cy="441325"/>
          </a:xfrm>
          <a:prstGeom prst="rect">
            <a:avLst/>
          </a:prstGeom>
          <a:solidFill>
            <a:srgbClr val="97BA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WebControls</a:t>
            </a:r>
          </a:p>
        </p:txBody>
      </p:sp>
      <p:sp>
        <p:nvSpPr>
          <p:cNvPr id="22568" name="Rectangle 39"/>
          <p:cNvSpPr>
            <a:spLocks noChangeArrowheads="1"/>
          </p:cNvSpPr>
          <p:nvPr/>
        </p:nvSpPr>
        <p:spPr bwMode="auto">
          <a:xfrm>
            <a:off x="4648200" y="2667000"/>
            <a:ext cx="4116388" cy="960438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0" rIns="90000" bIns="46800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FFFF"/>
                </a:solidFill>
              </a:rPr>
              <a:t>System.Drawing</a:t>
            </a:r>
          </a:p>
        </p:txBody>
      </p:sp>
      <p:sp>
        <p:nvSpPr>
          <p:cNvPr id="22569" name="Rectangle 40"/>
          <p:cNvSpPr>
            <a:spLocks noChangeArrowheads="1"/>
          </p:cNvSpPr>
          <p:nvPr/>
        </p:nvSpPr>
        <p:spPr bwMode="auto">
          <a:xfrm>
            <a:off x="4797425" y="3289300"/>
            <a:ext cx="179705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Imaging</a:t>
            </a:r>
          </a:p>
        </p:txBody>
      </p:sp>
      <p:sp>
        <p:nvSpPr>
          <p:cNvPr id="22570" name="Rectangle 41"/>
          <p:cNvSpPr>
            <a:spLocks noChangeArrowheads="1"/>
          </p:cNvSpPr>
          <p:nvPr/>
        </p:nvSpPr>
        <p:spPr bwMode="auto">
          <a:xfrm>
            <a:off x="4797425" y="3006725"/>
            <a:ext cx="179705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Drawing2D	</a:t>
            </a:r>
          </a:p>
        </p:txBody>
      </p:sp>
      <p:sp>
        <p:nvSpPr>
          <p:cNvPr id="22571" name="Rectangle 42"/>
          <p:cNvSpPr>
            <a:spLocks noChangeArrowheads="1"/>
          </p:cNvSpPr>
          <p:nvPr/>
        </p:nvSpPr>
        <p:spPr bwMode="auto">
          <a:xfrm>
            <a:off x="6743700" y="3289300"/>
            <a:ext cx="179705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22572" name="Rectangle 43"/>
          <p:cNvSpPr>
            <a:spLocks noChangeArrowheads="1"/>
          </p:cNvSpPr>
          <p:nvPr/>
        </p:nvSpPr>
        <p:spPr bwMode="auto">
          <a:xfrm>
            <a:off x="6743700" y="3006725"/>
            <a:ext cx="1797050" cy="255588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Printing</a:t>
            </a:r>
          </a:p>
        </p:txBody>
      </p:sp>
      <p:sp>
        <p:nvSpPr>
          <p:cNvPr id="22573" name="Rectangle 44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>
                <a:solidFill>
                  <a:srgbClr val="000000"/>
                </a:solidFill>
              </a:rPr>
              <a:t>The .NET Framework</a:t>
            </a:r>
            <a:br>
              <a:rPr lang="en-US" sz="48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.NET Framework Classes</a:t>
            </a:r>
          </a:p>
        </p:txBody>
      </p:sp>
      <p:sp>
        <p:nvSpPr>
          <p:cNvPr id="22574" name="Rectangle 45"/>
          <p:cNvSpPr>
            <a:spLocks noChangeArrowheads="1"/>
          </p:cNvSpPr>
          <p:nvPr/>
        </p:nvSpPr>
        <p:spPr bwMode="auto">
          <a:xfrm>
            <a:off x="4646613" y="1524000"/>
            <a:ext cx="4116387" cy="1017588"/>
          </a:xfrm>
          <a:prstGeom prst="rect">
            <a:avLst/>
          </a:prstGeom>
          <a:solidFill>
            <a:srgbClr val="808080"/>
          </a:solidFill>
          <a:ln w="1260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0" rIns="90000" bIns="46800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FFFF"/>
                </a:solidFill>
              </a:rPr>
              <a:t>System.Windows.Forms</a:t>
            </a:r>
          </a:p>
        </p:txBody>
      </p:sp>
      <p:sp>
        <p:nvSpPr>
          <p:cNvPr id="22575" name="Rectangle 46"/>
          <p:cNvSpPr>
            <a:spLocks noChangeArrowheads="1"/>
          </p:cNvSpPr>
          <p:nvPr/>
        </p:nvSpPr>
        <p:spPr bwMode="auto">
          <a:xfrm>
            <a:off x="4795838" y="1828800"/>
            <a:ext cx="1682750" cy="304800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Form	</a:t>
            </a:r>
          </a:p>
        </p:txBody>
      </p:sp>
      <p:sp>
        <p:nvSpPr>
          <p:cNvPr id="22576" name="Rectangle 47"/>
          <p:cNvSpPr>
            <a:spLocks noChangeArrowheads="1"/>
          </p:cNvSpPr>
          <p:nvPr/>
        </p:nvSpPr>
        <p:spPr bwMode="auto">
          <a:xfrm>
            <a:off x="6630988" y="1828800"/>
            <a:ext cx="1908175" cy="304800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Button</a:t>
            </a:r>
          </a:p>
        </p:txBody>
      </p:sp>
      <p:sp>
        <p:nvSpPr>
          <p:cNvPr id="22577" name="Rectangle 48"/>
          <p:cNvSpPr>
            <a:spLocks noChangeArrowheads="1"/>
          </p:cNvSpPr>
          <p:nvPr/>
        </p:nvSpPr>
        <p:spPr bwMode="auto">
          <a:xfrm>
            <a:off x="4802188" y="2171700"/>
            <a:ext cx="1676400" cy="304800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MessageBox</a:t>
            </a:r>
          </a:p>
        </p:txBody>
      </p:sp>
      <p:sp>
        <p:nvSpPr>
          <p:cNvPr id="22578" name="Rectangle 49"/>
          <p:cNvSpPr>
            <a:spLocks noChangeArrowheads="1"/>
          </p:cNvSpPr>
          <p:nvPr/>
        </p:nvSpPr>
        <p:spPr bwMode="auto">
          <a:xfrm>
            <a:off x="6637338" y="2171700"/>
            <a:ext cx="1898650" cy="304800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0" rIns="90000" bIns="0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ListControl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Common Language Runtime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Goals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1000" y="14478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8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Development services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deep cross-language interoperability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increased productivity</a:t>
            </a:r>
          </a:p>
          <a:p>
            <a:pPr marL="341313" indent="-341313">
              <a:lnSpc>
                <a:spcPct val="90000"/>
              </a:lnSpc>
              <a:spcBef>
                <a:spcPts val="8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Deployment services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simple, reliable deployment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less versioning problems 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Run-time services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performance 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scalability </a:t>
            </a:r>
          </a:p>
          <a:p>
            <a:pPr marL="741363" lvl="1" indent="-284163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availability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572000" y="4508500"/>
            <a:ext cx="40386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reliability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security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safety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Common Language Runtime</a:t>
            </a:r>
            <a:br>
              <a:rPr lang="en-US" sz="44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Execution Model</a:t>
            </a:r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4670425" y="5622925"/>
            <a:ext cx="1588" cy="381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5508625" y="5089525"/>
            <a:ext cx="1588" cy="304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2003425" y="4232275"/>
            <a:ext cx="6705600" cy="1162050"/>
          </a:xfrm>
          <a:prstGeom prst="cube">
            <a:avLst>
              <a:gd name="adj" fmla="val 0"/>
            </a:avLst>
          </a:prstGeom>
          <a:solidFill>
            <a:srgbClr val="FFC46D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155825" y="4327525"/>
            <a:ext cx="4648200" cy="914400"/>
          </a:xfrm>
          <a:prstGeom prst="rect">
            <a:avLst/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CLR</a:t>
            </a:r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2278063" y="1752600"/>
            <a:ext cx="990600" cy="3048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VB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00075" y="1584325"/>
            <a:ext cx="12954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Source code</a:t>
            </a:r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2278063" y="2117725"/>
            <a:ext cx="990600" cy="228600"/>
          </a:xfrm>
          <a:prstGeom prst="roundRect">
            <a:avLst>
              <a:gd name="adj" fmla="val 41667"/>
            </a:avLst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5661025" y="1752600"/>
            <a:ext cx="990600" cy="3048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C++</a:t>
            </a:r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3962400" y="1752600"/>
            <a:ext cx="990600" cy="3048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C#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3962400" y="2727325"/>
            <a:ext cx="990600" cy="3810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Assembly</a:t>
            </a:r>
          </a:p>
        </p:txBody>
      </p:sp>
      <p:sp>
        <p:nvSpPr>
          <p:cNvPr id="24589" name="AutoShape 12"/>
          <p:cNvSpPr>
            <a:spLocks noChangeArrowheads="1"/>
          </p:cNvSpPr>
          <p:nvPr/>
        </p:nvSpPr>
        <p:spPr bwMode="auto">
          <a:xfrm>
            <a:off x="5661025" y="2727325"/>
            <a:ext cx="990600" cy="3810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Assembly</a:t>
            </a:r>
          </a:p>
        </p:txBody>
      </p:sp>
      <p:sp>
        <p:nvSpPr>
          <p:cNvPr id="24590" name="AutoShape 13"/>
          <p:cNvSpPr>
            <a:spLocks noChangeArrowheads="1"/>
          </p:cNvSpPr>
          <p:nvPr/>
        </p:nvSpPr>
        <p:spPr bwMode="auto">
          <a:xfrm>
            <a:off x="2278063" y="2727325"/>
            <a:ext cx="990600" cy="3810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Assembly</a:t>
            </a:r>
          </a:p>
        </p:txBody>
      </p:sp>
      <p:sp>
        <p:nvSpPr>
          <p:cNvPr id="24591" name="AutoShape 14"/>
          <p:cNvSpPr>
            <a:spLocks noChangeArrowheads="1"/>
          </p:cNvSpPr>
          <p:nvPr/>
        </p:nvSpPr>
        <p:spPr bwMode="auto">
          <a:xfrm>
            <a:off x="2003425" y="5699125"/>
            <a:ext cx="6629400" cy="381000"/>
          </a:xfrm>
          <a:prstGeom prst="cube">
            <a:avLst>
              <a:gd name="adj" fmla="val 0"/>
            </a:avLst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</a:rPr>
              <a:t>Operating System Services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601663" y="2733675"/>
            <a:ext cx="7286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MSIL</a:t>
            </a:r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2773363" y="2346325"/>
            <a:ext cx="1587" cy="381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6727825" y="2193925"/>
            <a:ext cx="10668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7794625" y="2174875"/>
            <a:ext cx="1588" cy="22288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356225" y="5394325"/>
            <a:ext cx="1588" cy="3048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4457700" y="2346325"/>
            <a:ext cx="1588" cy="381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6156325" y="2346325"/>
            <a:ext cx="1588" cy="381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4457700" y="3851275"/>
            <a:ext cx="1588" cy="5524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>
            <a:off x="2773363" y="3089275"/>
            <a:ext cx="1587" cy="381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4457700" y="3089275"/>
            <a:ext cx="1588" cy="381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6156325" y="3089275"/>
            <a:ext cx="1588" cy="381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603" name="AutoShape 26"/>
          <p:cNvSpPr>
            <a:spLocks noChangeArrowheads="1"/>
          </p:cNvSpPr>
          <p:nvPr/>
        </p:nvSpPr>
        <p:spPr bwMode="auto">
          <a:xfrm>
            <a:off x="1927225" y="3470275"/>
            <a:ext cx="5029200" cy="368300"/>
          </a:xfrm>
          <a:prstGeom prst="roundRect">
            <a:avLst>
              <a:gd name="adj" fmla="val 50000"/>
            </a:avLst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</a:rPr>
              <a:t>Common Language Runtime JIT Compiler</a:t>
            </a:r>
          </a:p>
        </p:txBody>
      </p:sp>
      <p:sp>
        <p:nvSpPr>
          <p:cNvPr id="24604" name="AutoShape 27"/>
          <p:cNvSpPr>
            <a:spLocks noChangeArrowheads="1"/>
          </p:cNvSpPr>
          <p:nvPr/>
        </p:nvSpPr>
        <p:spPr bwMode="auto">
          <a:xfrm>
            <a:off x="3962400" y="2117725"/>
            <a:ext cx="990600" cy="228600"/>
          </a:xfrm>
          <a:prstGeom prst="roundRect">
            <a:avLst>
              <a:gd name="adj" fmla="val 41667"/>
            </a:avLst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24605" name="AutoShape 28"/>
          <p:cNvSpPr>
            <a:spLocks noChangeArrowheads="1"/>
          </p:cNvSpPr>
          <p:nvPr/>
        </p:nvSpPr>
        <p:spPr bwMode="auto">
          <a:xfrm>
            <a:off x="5661025" y="2117725"/>
            <a:ext cx="990600" cy="228600"/>
          </a:xfrm>
          <a:prstGeom prst="roundRect">
            <a:avLst>
              <a:gd name="adj" fmla="val 41667"/>
            </a:avLst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604838" y="4378325"/>
            <a:ext cx="86042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Native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24607" name="AutoShape 30"/>
          <p:cNvSpPr>
            <a:spLocks noChangeArrowheads="1"/>
          </p:cNvSpPr>
          <p:nvPr/>
        </p:nvSpPr>
        <p:spPr bwMode="auto">
          <a:xfrm>
            <a:off x="2278063" y="4432300"/>
            <a:ext cx="990600" cy="5334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Managed</a:t>
            </a:r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24608" name="AutoShape 31"/>
          <p:cNvSpPr>
            <a:spLocks noChangeArrowheads="1"/>
          </p:cNvSpPr>
          <p:nvPr/>
        </p:nvSpPr>
        <p:spPr bwMode="auto">
          <a:xfrm>
            <a:off x="3962400" y="4432300"/>
            <a:ext cx="990600" cy="5334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Managed</a:t>
            </a:r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24609" name="AutoShape 32"/>
          <p:cNvSpPr>
            <a:spLocks noChangeArrowheads="1"/>
          </p:cNvSpPr>
          <p:nvPr/>
        </p:nvSpPr>
        <p:spPr bwMode="auto">
          <a:xfrm>
            <a:off x="5661025" y="4432300"/>
            <a:ext cx="990600" cy="5334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Managed</a:t>
            </a:r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24610" name="AutoShape 33"/>
          <p:cNvSpPr>
            <a:spLocks noChangeArrowheads="1"/>
          </p:cNvSpPr>
          <p:nvPr/>
        </p:nvSpPr>
        <p:spPr bwMode="auto">
          <a:xfrm>
            <a:off x="7185025" y="4432300"/>
            <a:ext cx="1219200" cy="533400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Unmanaged</a:t>
            </a:r>
          </a:p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24611" name="Line 34"/>
          <p:cNvSpPr>
            <a:spLocks noChangeShapeType="1"/>
          </p:cNvSpPr>
          <p:nvPr/>
        </p:nvSpPr>
        <p:spPr bwMode="auto">
          <a:xfrm>
            <a:off x="6156325" y="3851275"/>
            <a:ext cx="1588" cy="5524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612" name="Line 35"/>
          <p:cNvSpPr>
            <a:spLocks noChangeShapeType="1"/>
          </p:cNvSpPr>
          <p:nvPr/>
        </p:nvSpPr>
        <p:spPr bwMode="auto">
          <a:xfrm>
            <a:off x="2773363" y="3851275"/>
            <a:ext cx="1587" cy="5524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2160588" y="4937125"/>
            <a:ext cx="14843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</a:rPr>
              <a:t>CLR Services</a:t>
            </a:r>
          </a:p>
        </p:txBody>
      </p:sp>
      <p:sp>
        <p:nvSpPr>
          <p:cNvPr id="24614" name="Freeform 37"/>
          <p:cNvSpPr>
            <a:spLocks/>
          </p:cNvSpPr>
          <p:nvPr/>
        </p:nvSpPr>
        <p:spPr bwMode="auto">
          <a:xfrm>
            <a:off x="1308100" y="2955925"/>
            <a:ext cx="923925" cy="1600200"/>
          </a:xfrm>
          <a:custGeom>
            <a:avLst/>
            <a:gdLst>
              <a:gd name="T0" fmla="*/ 1466730719 w 582"/>
              <a:gd name="T1" fmla="*/ 0 h 1008"/>
              <a:gd name="T2" fmla="*/ 178931862 w 582"/>
              <a:gd name="T3" fmla="*/ 609877863 h 1008"/>
              <a:gd name="T4" fmla="*/ 390623360 w 582"/>
              <a:gd name="T5" fmla="*/ 1897678784 h 1008"/>
              <a:gd name="T6" fmla="*/ 1345763270 w 582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1008"/>
              <a:gd name="T14" fmla="*/ 582 w 582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1008">
                <a:moveTo>
                  <a:pt x="582" y="0"/>
                </a:moveTo>
                <a:cubicBezTo>
                  <a:pt x="497" y="42"/>
                  <a:pt x="142" y="117"/>
                  <a:pt x="71" y="242"/>
                </a:cubicBezTo>
                <a:cubicBezTo>
                  <a:pt x="0" y="367"/>
                  <a:pt x="78" y="625"/>
                  <a:pt x="155" y="753"/>
                </a:cubicBezTo>
                <a:cubicBezTo>
                  <a:pt x="232" y="881"/>
                  <a:pt x="455" y="955"/>
                  <a:pt x="534" y="1008"/>
                </a:cubicBez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24615" name="AutoShape 38"/>
          <p:cNvSpPr>
            <a:spLocks noChangeArrowheads="1"/>
          </p:cNvSpPr>
          <p:nvPr/>
        </p:nvSpPr>
        <p:spPr bwMode="auto">
          <a:xfrm>
            <a:off x="708025" y="3470275"/>
            <a:ext cx="990600" cy="381000"/>
          </a:xfrm>
          <a:prstGeom prst="roundRect">
            <a:avLst>
              <a:gd name="adj" fmla="val 50000"/>
            </a:avLst>
          </a:prstGeom>
          <a:solidFill>
            <a:srgbClr val="FFDE9B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00"/>
                </a:solidFill>
              </a:rPr>
              <a:t>Ngen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Web Forms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Built with ASP.NET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logical evolution of ASP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similar development model: edit the page and go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Requires less code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>
                <a:solidFill>
                  <a:srgbClr val="000000"/>
                </a:solidFill>
              </a:rPr>
              <a:t>actually more code but less programming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New programming model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event-driven/server-side controls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rich controls (e.g. data grid, validation)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data binding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controls generate browser-specific code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simplified handling of page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Web Forms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Allows separation of UI and business logic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>
                <a:solidFill>
                  <a:srgbClr val="000000"/>
                </a:solidFill>
              </a:rPr>
              <a:t>separation of concerns is a good thing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>
                <a:solidFill>
                  <a:srgbClr val="000000"/>
                </a:solidFill>
              </a:rPr>
              <a:t>cleaner, more maintainable code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Uses .NET languages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not just scripting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Easy to use components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Simple configuration (XML-based)</a:t>
            </a:r>
          </a:p>
          <a:p>
            <a:pPr marL="341313" indent="-341313">
              <a:spcBef>
                <a:spcPts val="8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395288" y="11588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Web Forms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Font typeface="Arial" charset="0"/>
              <a:buChar char="•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r>
              <a:rPr lang="en-US" sz="3200">
                <a:solidFill>
                  <a:srgbClr val="000000"/>
                </a:solidFill>
              </a:rPr>
              <a:t>Caching (pages, fragments, custom)</a:t>
            </a:r>
          </a:p>
          <a:p>
            <a:pPr marL="333375" indent="-333375">
              <a:spcBef>
                <a:spcPts val="800"/>
              </a:spcBef>
              <a:buFont typeface="Arial" charset="0"/>
              <a:buChar char="•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r>
              <a:rPr lang="en-US" sz="3200">
                <a:solidFill>
                  <a:srgbClr val="000000"/>
                </a:solidFill>
              </a:rPr>
              <a:t>Scalable session state management</a:t>
            </a:r>
          </a:p>
          <a:p>
            <a:pPr marL="333375" indent="-333375">
              <a:spcBef>
                <a:spcPts val="800"/>
              </a:spcBef>
              <a:buFont typeface="Arial" charset="0"/>
              <a:buChar char="•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r>
              <a:rPr lang="en-US" sz="3200">
                <a:solidFill>
                  <a:srgbClr val="000000"/>
                </a:solidFill>
              </a:rPr>
              <a:t>Tracing support</a:t>
            </a:r>
          </a:p>
          <a:p>
            <a:pPr marL="333375" indent="-333375">
              <a:spcBef>
                <a:spcPts val="800"/>
              </a:spcBef>
              <a:buFont typeface="Arial" charset="0"/>
              <a:buChar char="•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r>
              <a:rPr lang="en-US" sz="3200">
                <a:solidFill>
                  <a:srgbClr val="000000"/>
                </a:solidFill>
              </a:rPr>
              <a:t>ASP.NET is extensible</a:t>
            </a:r>
          </a:p>
          <a:p>
            <a:pPr marL="333375" indent="-333375">
              <a:spcBef>
                <a:spcPts val="800"/>
              </a:spcBef>
              <a:buFont typeface="Arial" charset="0"/>
              <a:buChar char="•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r>
              <a:rPr lang="en-US" sz="3200">
                <a:solidFill>
                  <a:srgbClr val="000000"/>
                </a:solidFill>
              </a:rPr>
              <a:t>Automatic process rollover</a:t>
            </a:r>
          </a:p>
          <a:p>
            <a:pPr marL="333375" indent="-333375">
              <a:spcBef>
                <a:spcPts val="800"/>
              </a:spcBef>
              <a:buFont typeface="Arial" charset="0"/>
              <a:buChar char="•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r>
              <a:rPr lang="en-US" sz="3200">
                <a:solidFill>
                  <a:srgbClr val="000000"/>
                </a:solidFill>
              </a:rPr>
              <a:t>Forms-based authentication</a:t>
            </a:r>
          </a:p>
          <a:p>
            <a:pPr marL="333375" indent="-333375">
              <a:spcBef>
                <a:spcPts val="800"/>
              </a:spcBef>
              <a:buClrTx/>
              <a:buSzTx/>
              <a:buFontTx/>
              <a:buNone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ASP.NET?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8013" cy="5105400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en-US" sz="2800" dirty="0" smtClean="0"/>
              <a:t>A Web development platform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It is complied CLR code running at the server side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It supports 3 .NET-compatible languages: C#, VB and </a:t>
            </a:r>
            <a:r>
              <a:rPr lang="en-US" sz="2400" dirty="0" err="1" smtClean="0"/>
              <a:t>JScript</a:t>
            </a:r>
            <a:r>
              <a:rPr lang="en-US" sz="2400" dirty="0" smtClean="0"/>
              <a:t>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All .NET Framework benefits available to any </a:t>
            </a:r>
            <a:r>
              <a:rPr lang="en-US" sz="2400" b="1" dirty="0" smtClean="0"/>
              <a:t>ASP.NET</a:t>
            </a:r>
            <a:r>
              <a:rPr lang="en-US" sz="2400" dirty="0" smtClean="0"/>
              <a:t> applications 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sz="2800" b="1" dirty="0" smtClean="0"/>
              <a:t>ASP.NET</a:t>
            </a:r>
            <a:r>
              <a:rPr lang="en-US" sz="2800" dirty="0" smtClean="0"/>
              <a:t> is syntax-compatible with ASP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More than a new version of ASP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Not completely backward compatible with ASP 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Uses .</a:t>
            </a:r>
            <a:r>
              <a:rPr lang="en-US" sz="2400" dirty="0" err="1" smtClean="0"/>
              <a:t>aspx</a:t>
            </a:r>
            <a:r>
              <a:rPr lang="en-US" sz="2400" dirty="0" smtClean="0"/>
              <a:t> extension to differentiate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sz="2400" dirty="0" smtClean="0"/>
              <a:t>Migration from ASP to </a:t>
            </a:r>
            <a:r>
              <a:rPr lang="en-US" sz="2400" b="1" dirty="0" smtClean="0"/>
              <a:t>ASP.NET</a:t>
            </a:r>
            <a:r>
              <a:rPr lang="en-US" sz="2400" dirty="0" smtClean="0"/>
              <a:t> is trivial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501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1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ASP.NET Development Environments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ASP.NET Development Environments</a:t>
            </a: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different ways that ASP.NET applications are developed, coded, and tested. 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/>
              <a:t>Standalone Environment</a:t>
            </a:r>
            <a:r>
              <a:rPr lang="en-US" sz="2400" dirty="0" smtClean="0"/>
              <a:t> – the single computer serves as both the client and server. 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Development Server</a:t>
            </a:r>
            <a:r>
              <a:rPr lang="en-US" sz="2000" dirty="0" smtClean="0"/>
              <a:t> (web) is provided with Visual Studio to run applications for local testing where IIS is not installed. 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This environment can also include use of </a:t>
            </a:r>
            <a:r>
              <a:rPr lang="en-US" sz="2000" b="1" dirty="0" smtClean="0"/>
              <a:t>SQL Server Express Edition</a:t>
            </a:r>
            <a:r>
              <a:rPr lang="en-US" sz="2000" dirty="0" smtClean="0"/>
              <a:t> for a database management system.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This is the environment used most of the time in class.</a:t>
            </a:r>
          </a:p>
          <a:p>
            <a:pPr lvl="2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93186" name="Picture 2" descr="C:\Users\thsun\AppData\Local\Microsoft\Windows\Temporary Internet Files\Content.IE5\A56SYFDH\MC90043157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940540"/>
            <a:ext cx="1904762" cy="19174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81400" y="5257800"/>
            <a:ext cx="2779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Windows XP or later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Framework 3.5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 Studio 2008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Optional: IIS, SQL Server</a:t>
            </a:r>
            <a:endParaRPr lang="en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Local Area Network</a:t>
            </a:r>
            <a:r>
              <a:rPr lang="en-US" dirty="0" smtClean="0"/>
              <a:t> – a separate client and server computer reside on a local area network.  This approach requires </a:t>
            </a:r>
            <a:r>
              <a:rPr lang="en-US" b="1" dirty="0" smtClean="0"/>
              <a:t>FrontPage Server Extensions</a:t>
            </a:r>
            <a:r>
              <a:rPr lang="en-US" dirty="0" smtClean="0"/>
              <a:t> on the Server.</a:t>
            </a:r>
            <a:endParaRPr lang="en-MY" dirty="0"/>
          </a:p>
        </p:txBody>
      </p:sp>
      <p:pic>
        <p:nvPicPr>
          <p:cNvPr id="4" name="Picture 2" descr="C:\Users\thsun\AppData\Local\Microsoft\Windows\Temporary Internet Files\Content.IE5\A56SYFDH\MC90043157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114800"/>
            <a:ext cx="1904762" cy="1917460"/>
          </a:xfrm>
          <a:prstGeom prst="rect">
            <a:avLst/>
          </a:prstGeom>
          <a:noFill/>
        </p:spPr>
      </p:pic>
      <p:pic>
        <p:nvPicPr>
          <p:cNvPr id="5" name="Picture 2" descr="C:\Users\thsun\AppData\Local\Microsoft\Windows\Temporary Internet Files\Content.IE5\A56SYFDH\MC90043157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114800"/>
            <a:ext cx="1904762" cy="1917460"/>
          </a:xfrm>
          <a:prstGeom prst="rect">
            <a:avLst/>
          </a:prstGeom>
          <a:noFill/>
        </p:spPr>
      </p:pic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 bwMode="auto">
          <a:xfrm>
            <a:off x="2895362" y="5073530"/>
            <a:ext cx="28196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05200" y="4648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LAN connection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5943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5791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5257800"/>
            <a:ext cx="1805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Windows XP or later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.Net</a:t>
            </a:r>
            <a:r>
              <a:rPr lang="en-US" sz="1400" dirty="0" smtClean="0">
                <a:solidFill>
                  <a:schemeClr val="tx1"/>
                </a:solidFill>
              </a:rPr>
              <a:t> Framework 3.5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Visual Studio 2008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0320" y="5688449"/>
            <a:ext cx="24336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Windows 2003 or later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.Net</a:t>
            </a:r>
            <a:r>
              <a:rPr lang="en-US" sz="1400" dirty="0" smtClean="0">
                <a:solidFill>
                  <a:schemeClr val="tx1"/>
                </a:solidFill>
              </a:rPr>
              <a:t> Framework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IIS 6.0 or later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SQL Server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FrontPage Server Extension</a:t>
            </a:r>
            <a:endParaRPr lang="en-MY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Topics</a:t>
            </a:r>
            <a:br>
              <a:rPr lang="en-US" sz="4000" smtClean="0"/>
            </a:br>
            <a:r>
              <a:rPr lang="en-US" sz="2800" smtClean="0"/>
              <a:t>Practical</a:t>
            </a:r>
            <a:endParaRPr lang="en-US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9144000" cy="45243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 smtClean="0"/>
              <a:t>Familiarization with Visual Studio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 smtClean="0"/>
              <a:t>Web Based Application 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/>
              <a:t>State </a:t>
            </a:r>
            <a:r>
              <a:rPr lang="en-US" sz="2800" dirty="0" smtClean="0"/>
              <a:t>Maintenance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 smtClean="0"/>
              <a:t>Data-driven </a:t>
            </a:r>
            <a:r>
              <a:rPr lang="en-US" sz="2800" dirty="0"/>
              <a:t>Web-based </a:t>
            </a:r>
            <a:r>
              <a:rPr lang="en-US" sz="2800" dirty="0" smtClean="0"/>
              <a:t>Application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 smtClean="0"/>
              <a:t>Data-driven </a:t>
            </a:r>
            <a:r>
              <a:rPr lang="en-US" sz="2800" dirty="0"/>
              <a:t>Web-based Application – </a:t>
            </a:r>
            <a:r>
              <a:rPr lang="en-US" sz="2800" dirty="0"/>
              <a:t>Data Bindings and Rich Data Controls</a:t>
            </a:r>
            <a:endParaRPr lang="en-US" sz="2800" dirty="0"/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/>
              <a:t>Graphical User </a:t>
            </a:r>
            <a:r>
              <a:rPr lang="en-US" sz="2800" dirty="0" smtClean="0"/>
              <a:t>Interface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/>
              <a:t>Server-side Security </a:t>
            </a:r>
            <a:r>
              <a:rPr lang="en-US" sz="2800" dirty="0" smtClean="0"/>
              <a:t>Implementation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 smtClean="0"/>
              <a:t>Practical Assessment</a:t>
            </a:r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MY" sz="2800" dirty="0" smtClean="0"/>
              <a:t>Web Services</a:t>
            </a:r>
            <a:endParaRPr lang="en-US" sz="2800" dirty="0" smtClean="0"/>
          </a:p>
          <a:p>
            <a:pPr marL="609600" indent="-609600" eaLnBrk="1" hangingPunct="1">
              <a:lnSpc>
                <a:spcPct val="80000"/>
              </a:lnSpc>
              <a:buFont typeface="Times New Roman" pitchFamily="18" charset="0"/>
              <a:buAutoNum type="arabicPeriod"/>
            </a:pPr>
            <a:r>
              <a:rPr lang="en-US" sz="2800" dirty="0" smtClean="0"/>
              <a:t>ASP.NET Ajax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Internet Development</a:t>
            </a:r>
            <a:r>
              <a:rPr lang="en-US" dirty="0" smtClean="0"/>
              <a:t> – a client communicates with a server computer over the Internet.  This approach requires an </a:t>
            </a:r>
            <a:r>
              <a:rPr lang="en-US" b="1" dirty="0" smtClean="0"/>
              <a:t>FTP Server</a:t>
            </a:r>
            <a:r>
              <a:rPr lang="en-US" dirty="0" smtClean="0"/>
              <a:t> on the server computer to use </a:t>
            </a:r>
            <a:r>
              <a:rPr lang="en-US" b="1" dirty="0" smtClean="0"/>
              <a:t>FTP</a:t>
            </a:r>
            <a:r>
              <a:rPr lang="en-US" dirty="0" smtClean="0"/>
              <a:t> to transfer files between the client and server.</a:t>
            </a:r>
            <a:endParaRPr lang="en-MY" dirty="0"/>
          </a:p>
        </p:txBody>
      </p:sp>
      <p:pic>
        <p:nvPicPr>
          <p:cNvPr id="4" name="Picture 2" descr="C:\Users\thsun\AppData\Local\Microsoft\Windows\Temporary Internet Files\Content.IE5\A56SYFDH\MC90043157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267200"/>
            <a:ext cx="1904762" cy="1917460"/>
          </a:xfrm>
          <a:prstGeom prst="rect">
            <a:avLst/>
          </a:prstGeom>
          <a:noFill/>
        </p:spPr>
      </p:pic>
      <p:pic>
        <p:nvPicPr>
          <p:cNvPr id="5" name="Picture 2" descr="C:\Users\thsun\AppData\Local\Microsoft\Windows\Temporary Internet Files\Content.IE5\A56SYFDH\MC90043157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962400"/>
            <a:ext cx="1904762" cy="1917460"/>
          </a:xfrm>
          <a:prstGeom prst="rect">
            <a:avLst/>
          </a:prstGeom>
          <a:noFill/>
        </p:spPr>
      </p:pic>
      <p:cxnSp>
        <p:nvCxnSpPr>
          <p:cNvPr id="6" name="Straight Connector 5"/>
          <p:cNvCxnSpPr>
            <a:stCxn id="4" idx="3"/>
            <a:endCxn id="12" idx="2"/>
          </p:cNvCxnSpPr>
          <p:nvPr/>
        </p:nvCxnSpPr>
        <p:spPr bwMode="auto">
          <a:xfrm flipV="1">
            <a:off x="2895362" y="5029200"/>
            <a:ext cx="843165" cy="1967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90600" y="6096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5410200"/>
            <a:ext cx="1805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Windows XP or later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.Net</a:t>
            </a:r>
            <a:r>
              <a:rPr lang="en-US" sz="1400" dirty="0" smtClean="0">
                <a:solidFill>
                  <a:schemeClr val="tx1"/>
                </a:solidFill>
              </a:rPr>
              <a:t> Framework 3.5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Visual Studio 2008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3733800" y="4648200"/>
            <a:ext cx="1524000" cy="76200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Internet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200" dirty="0" smtClean="0"/>
              <a:t>Connection</a:t>
            </a:r>
            <a:endParaRPr kumimoji="0" lang="en-MY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>
            <a:stCxn id="12" idx="0"/>
            <a:endCxn id="5" idx="1"/>
          </p:cNvCxnSpPr>
          <p:nvPr/>
        </p:nvCxnSpPr>
        <p:spPr bwMode="auto">
          <a:xfrm flipV="1">
            <a:off x="5256530" y="4921130"/>
            <a:ext cx="534670" cy="10807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0320" y="5688449"/>
            <a:ext cx="1965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Windows 2003 or later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.Net</a:t>
            </a:r>
            <a:r>
              <a:rPr lang="en-US" sz="1400" dirty="0" smtClean="0">
                <a:solidFill>
                  <a:schemeClr val="tx1"/>
                </a:solidFill>
              </a:rPr>
              <a:t> Framework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IIS 6.0 or later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SQL Server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FTP Server</a:t>
            </a:r>
            <a:endParaRPr lang="en-MY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Typical Files in an ASP.NET Application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8013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/>
              <a:t>How an ASP.NET application is compiled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02171"/>
              </p:ext>
            </p:extLst>
          </p:nvPr>
        </p:nvGraphicFramePr>
        <p:xfrm>
          <a:off x="761206" y="1676400"/>
          <a:ext cx="7620000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561963" imgH="3990213" progId="Visio.Drawing.11">
                  <p:embed/>
                </p:oleObj>
              </mc:Choice>
              <mc:Fallback>
                <p:oleObj name="Visio" r:id="rId3" imgW="6561963" imgH="39902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" y="1676400"/>
                        <a:ext cx="7620000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000"/>
              <a:t>Murach’s ASP.NET 4/C#, C1</a:t>
            </a:r>
            <a:endParaRPr lang="en-US" sz="1200"/>
          </a:p>
        </p:txBody>
      </p:sp>
      <p:sp>
        <p:nvSpPr>
          <p:cNvPr id="4506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000"/>
              <a:t>© 2011, Mike Murach &amp; Associates, Inc.</a:t>
            </a:r>
            <a:endParaRPr lang="en-US" sz="1400"/>
          </a:p>
        </p:txBody>
      </p:sp>
      <p:sp>
        <p:nvSpPr>
          <p:cNvPr id="450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BDF7DBBF-D3C4-46DC-BB48-2870A6DDC332}" type="slidenum">
              <a:rPr lang="en-US" sz="1000"/>
              <a:pPr algn="r"/>
              <a:t>33</a:t>
            </a:fld>
            <a:endParaRPr lang="en-US" sz="100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14400" y="990600"/>
          <a:ext cx="73152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7321366" imgH="4834820" progId="Word.Document.8">
                  <p:embed/>
                </p:oleObj>
              </mc:Choice>
              <mc:Fallback>
                <p:oleObj name="Document" r:id="rId4" imgW="7321366" imgH="4834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3152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3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000"/>
              <a:t>Murach’s ASP.NET 4/C#, C1</a:t>
            </a:r>
            <a:endParaRPr lang="en-US" sz="1200"/>
          </a:p>
        </p:txBody>
      </p:sp>
      <p:sp>
        <p:nvSpPr>
          <p:cNvPr id="4608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000"/>
              <a:t>© 2011, Mike Murach &amp; Associates, Inc.</a:t>
            </a:r>
            <a:endParaRPr lang="en-US" sz="1400"/>
          </a:p>
        </p:txBody>
      </p:sp>
      <p:sp>
        <p:nvSpPr>
          <p:cNvPr id="460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777D62A5-4EA2-4AC0-B53E-E402214BADA2}" type="slidenum">
              <a:rPr lang="en-US" sz="1000"/>
              <a:pPr algn="r"/>
              <a:t>34</a:t>
            </a:fld>
            <a:endParaRPr lang="en-US" sz="100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14400" y="914400"/>
          <a:ext cx="7315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21366" imgH="3154790" progId="Word.Document.8">
                  <p:embed/>
                </p:oleObj>
              </mc:Choice>
              <mc:Fallback>
                <p:oleObj name="Document" r:id="rId4" imgW="7321366" imgH="315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152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Compiling and Executing (Running)</a:t>
            </a:r>
            <a:endParaRPr lang="en-MY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8013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5257800"/>
            <a:ext cx="8305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The first four steps are only done the first time the </a:t>
            </a:r>
            <a:r>
              <a:rPr lang="en-US" b="1" dirty="0" err="1" smtClean="0">
                <a:solidFill>
                  <a:schemeClr val="tx1"/>
                </a:solidFill>
              </a:rPr>
              <a:t>aspx</a:t>
            </a:r>
            <a:r>
              <a:rPr lang="en-US" dirty="0" smtClean="0">
                <a:solidFill>
                  <a:schemeClr val="tx1"/>
                </a:solidFill>
              </a:rPr>
              <a:t> page is requested. 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ubsequent requests are processed from compiled assemblies that are stored in cache by ASP.NET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HelloWorld.aspx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57200" y="1628775"/>
            <a:ext cx="8291513" cy="4894263"/>
          </a:xfrm>
          <a:prstGeom prst="rect">
            <a:avLst/>
          </a:prstGeom>
          <a:solidFill>
            <a:srgbClr val="CCFFFF">
              <a:alpha val="89803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/>
          <a:p>
            <a:r>
              <a:rPr lang="en-MY" sz="1200" dirty="0">
                <a:solidFill>
                  <a:schemeClr val="tx1"/>
                </a:solidFill>
              </a:rPr>
              <a:t>&lt;%@ Page Language="VB" %&gt;</a:t>
            </a:r>
          </a:p>
          <a:p>
            <a:endParaRPr lang="en-MY" sz="1200" dirty="0">
              <a:solidFill>
                <a:schemeClr val="tx1"/>
              </a:solidFill>
            </a:endParaRPr>
          </a:p>
          <a:p>
            <a:r>
              <a:rPr lang="en-MY" sz="1200" dirty="0">
                <a:solidFill>
                  <a:schemeClr val="tx1"/>
                </a:solidFill>
              </a:rPr>
              <a:t>&lt;!DOCTYPE html PUBLIC "-//W3C//DTD XHTML 1.0 Transitional//EN" "http://www.w3.org/TR/xhtml1/DTD/xhtml1-transitional.dtd"&gt;</a:t>
            </a:r>
          </a:p>
          <a:p>
            <a:endParaRPr lang="en-MY" sz="1200" dirty="0">
              <a:solidFill>
                <a:schemeClr val="tx1"/>
              </a:solidFill>
            </a:endParaRPr>
          </a:p>
          <a:p>
            <a:r>
              <a:rPr lang="en-MY" sz="1200" dirty="0">
                <a:solidFill>
                  <a:schemeClr val="tx1"/>
                </a:solidFill>
              </a:rPr>
              <a:t>&lt;script </a:t>
            </a:r>
            <a:r>
              <a:rPr lang="en-MY" sz="1200" dirty="0" err="1">
                <a:solidFill>
                  <a:schemeClr val="tx1"/>
                </a:solidFill>
              </a:rPr>
              <a:t>runat</a:t>
            </a:r>
            <a:r>
              <a:rPr lang="en-MY" sz="1200" dirty="0">
                <a:solidFill>
                  <a:schemeClr val="tx1"/>
                </a:solidFill>
              </a:rPr>
              <a:t>="server"&gt;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Public Sub </a:t>
            </a:r>
            <a:r>
              <a:rPr lang="en-MY" sz="1200" dirty="0" err="1">
                <a:solidFill>
                  <a:schemeClr val="tx1"/>
                </a:solidFill>
              </a:rPr>
              <a:t>B_Click</a:t>
            </a:r>
            <a:r>
              <a:rPr lang="en-MY" sz="1200" dirty="0">
                <a:solidFill>
                  <a:schemeClr val="tx1"/>
                </a:solidFill>
              </a:rPr>
              <a:t>(</a:t>
            </a:r>
            <a:r>
              <a:rPr lang="en-MY" sz="1200" dirty="0" err="1">
                <a:solidFill>
                  <a:schemeClr val="tx1"/>
                </a:solidFill>
              </a:rPr>
              <a:t>ByVal</a:t>
            </a:r>
            <a:r>
              <a:rPr lang="en-MY" sz="1200" dirty="0">
                <a:solidFill>
                  <a:schemeClr val="tx1"/>
                </a:solidFill>
              </a:rPr>
              <a:t> sender As Object, </a:t>
            </a:r>
            <a:r>
              <a:rPr lang="en-MY" sz="1200" dirty="0" err="1">
                <a:solidFill>
                  <a:schemeClr val="tx1"/>
                </a:solidFill>
              </a:rPr>
              <a:t>ByVal</a:t>
            </a:r>
            <a:r>
              <a:rPr lang="en-MY" sz="1200" dirty="0">
                <a:solidFill>
                  <a:schemeClr val="tx1"/>
                </a:solidFill>
              </a:rPr>
              <a:t> e As </a:t>
            </a:r>
            <a:r>
              <a:rPr lang="en-MY" sz="1200" dirty="0" err="1">
                <a:solidFill>
                  <a:schemeClr val="tx1"/>
                </a:solidFill>
              </a:rPr>
              <a:t>EventArgs</a:t>
            </a:r>
            <a:r>
              <a:rPr lang="en-MY" sz="1200" dirty="0">
                <a:solidFill>
                  <a:schemeClr val="tx1"/>
                </a:solidFill>
              </a:rPr>
              <a:t>)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    </a:t>
            </a:r>
            <a:r>
              <a:rPr lang="en-MY" sz="1200" dirty="0" err="1">
                <a:solidFill>
                  <a:schemeClr val="tx1"/>
                </a:solidFill>
              </a:rPr>
              <a:t>lblMessage.Text</a:t>
            </a:r>
            <a:r>
              <a:rPr lang="en-MY" sz="1200" dirty="0">
                <a:solidFill>
                  <a:schemeClr val="tx1"/>
                </a:solidFill>
              </a:rPr>
              <a:t> = "Hello, the current time is " &amp; </a:t>
            </a:r>
            <a:r>
              <a:rPr lang="en-MY" sz="1200" dirty="0" err="1">
                <a:solidFill>
                  <a:schemeClr val="tx1"/>
                </a:solidFill>
              </a:rPr>
              <a:t>DateTime.Now.ToString</a:t>
            </a:r>
            <a:r>
              <a:rPr lang="en-MY" sz="1200" dirty="0">
                <a:solidFill>
                  <a:schemeClr val="tx1"/>
                </a:solidFill>
              </a:rPr>
              <a:t>()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End Sub</a:t>
            </a:r>
          </a:p>
          <a:p>
            <a:r>
              <a:rPr lang="en-MY" sz="1200" dirty="0">
                <a:solidFill>
                  <a:schemeClr val="tx1"/>
                </a:solidFill>
              </a:rPr>
              <a:t>&lt;/script&gt;</a:t>
            </a:r>
          </a:p>
          <a:p>
            <a:endParaRPr lang="en-MY" sz="1200" dirty="0">
              <a:solidFill>
                <a:schemeClr val="tx1"/>
              </a:solidFill>
            </a:endParaRPr>
          </a:p>
          <a:p>
            <a:r>
              <a:rPr lang="en-MY" sz="1200" dirty="0">
                <a:solidFill>
                  <a:schemeClr val="tx1"/>
                </a:solidFill>
              </a:rPr>
              <a:t>&lt;html </a:t>
            </a:r>
            <a:r>
              <a:rPr lang="en-MY" sz="1200" dirty="0" err="1">
                <a:solidFill>
                  <a:schemeClr val="tx1"/>
                </a:solidFill>
              </a:rPr>
              <a:t>xmlns</a:t>
            </a:r>
            <a:r>
              <a:rPr lang="en-MY" sz="1200" dirty="0">
                <a:solidFill>
                  <a:schemeClr val="tx1"/>
                </a:solidFill>
              </a:rPr>
              <a:t>="http://www.w3.org/1999/xhtml"&gt;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&lt;head </a:t>
            </a:r>
            <a:r>
              <a:rPr lang="en-MY" sz="1200" dirty="0" err="1">
                <a:solidFill>
                  <a:schemeClr val="tx1"/>
                </a:solidFill>
              </a:rPr>
              <a:t>runat</a:t>
            </a:r>
            <a:r>
              <a:rPr lang="en-MY" sz="1200" dirty="0">
                <a:solidFill>
                  <a:schemeClr val="tx1"/>
                </a:solidFill>
              </a:rPr>
              <a:t>="server"&gt;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&lt;title&gt;&lt;/title&gt;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&lt;form id="form1" </a:t>
            </a:r>
            <a:r>
              <a:rPr lang="en-MY" sz="1200" dirty="0" err="1">
                <a:solidFill>
                  <a:schemeClr val="tx1"/>
                </a:solidFill>
              </a:rPr>
              <a:t>runat</a:t>
            </a:r>
            <a:r>
              <a:rPr lang="en-MY" sz="1200" dirty="0">
                <a:solidFill>
                  <a:schemeClr val="tx1"/>
                </a:solidFill>
              </a:rPr>
              <a:t>="server"&gt;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    &lt;</a:t>
            </a:r>
            <a:r>
              <a:rPr lang="en-MY" sz="1200" dirty="0" err="1">
                <a:solidFill>
                  <a:schemeClr val="tx1"/>
                </a:solidFill>
              </a:rPr>
              <a:t>asp:Button</a:t>
            </a:r>
            <a:r>
              <a:rPr lang="en-MY" sz="1200" dirty="0">
                <a:solidFill>
                  <a:schemeClr val="tx1"/>
                </a:solidFill>
              </a:rPr>
              <a:t> ID="</a:t>
            </a:r>
            <a:r>
              <a:rPr lang="en-MY" sz="1200" dirty="0" err="1">
                <a:solidFill>
                  <a:schemeClr val="tx1"/>
                </a:solidFill>
              </a:rPr>
              <a:t>btnClick</a:t>
            </a:r>
            <a:r>
              <a:rPr lang="en-MY" sz="1200" dirty="0">
                <a:solidFill>
                  <a:schemeClr val="tx1"/>
                </a:solidFill>
              </a:rPr>
              <a:t>" </a:t>
            </a:r>
            <a:r>
              <a:rPr lang="en-MY" sz="1200" dirty="0" err="1">
                <a:solidFill>
                  <a:schemeClr val="tx1"/>
                </a:solidFill>
              </a:rPr>
              <a:t>runat</a:t>
            </a:r>
            <a:r>
              <a:rPr lang="en-MY" sz="1200" dirty="0">
                <a:solidFill>
                  <a:schemeClr val="tx1"/>
                </a:solidFill>
              </a:rPr>
              <a:t>="server" </a:t>
            </a:r>
            <a:r>
              <a:rPr lang="en-MY" sz="1200" dirty="0" err="1">
                <a:solidFill>
                  <a:schemeClr val="tx1"/>
                </a:solidFill>
              </a:rPr>
              <a:t>OnClick</a:t>
            </a:r>
            <a:r>
              <a:rPr lang="en-MY" sz="1200" dirty="0">
                <a:solidFill>
                  <a:schemeClr val="tx1"/>
                </a:solidFill>
              </a:rPr>
              <a:t>="</a:t>
            </a:r>
            <a:r>
              <a:rPr lang="en-MY" sz="1200" dirty="0" err="1">
                <a:solidFill>
                  <a:schemeClr val="tx1"/>
                </a:solidFill>
              </a:rPr>
              <a:t>B_Click</a:t>
            </a:r>
            <a:r>
              <a:rPr lang="en-MY" sz="1200" dirty="0">
                <a:solidFill>
                  <a:schemeClr val="tx1"/>
                </a:solidFill>
              </a:rPr>
              <a:t>" Text="Click Me" /&gt;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    &lt;</a:t>
            </a:r>
            <a:r>
              <a:rPr lang="en-MY" sz="1200" dirty="0" err="1">
                <a:solidFill>
                  <a:schemeClr val="tx1"/>
                </a:solidFill>
              </a:rPr>
              <a:t>br</a:t>
            </a:r>
            <a:r>
              <a:rPr lang="en-MY" sz="1200" dirty="0">
                <a:solidFill>
                  <a:schemeClr val="tx1"/>
                </a:solidFill>
              </a:rPr>
              <a:t> /&gt;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    &lt;</a:t>
            </a:r>
            <a:r>
              <a:rPr lang="en-MY" sz="1200" dirty="0" err="1">
                <a:solidFill>
                  <a:schemeClr val="tx1"/>
                </a:solidFill>
              </a:rPr>
              <a:t>asp:Label</a:t>
            </a:r>
            <a:r>
              <a:rPr lang="en-MY" sz="1200" dirty="0">
                <a:solidFill>
                  <a:schemeClr val="tx1"/>
                </a:solidFill>
              </a:rPr>
              <a:t> ID="</a:t>
            </a:r>
            <a:r>
              <a:rPr lang="en-MY" sz="1200" dirty="0" err="1">
                <a:solidFill>
                  <a:schemeClr val="tx1"/>
                </a:solidFill>
              </a:rPr>
              <a:t>lblMessage</a:t>
            </a:r>
            <a:r>
              <a:rPr lang="en-MY" sz="1200" dirty="0">
                <a:solidFill>
                  <a:schemeClr val="tx1"/>
                </a:solidFill>
              </a:rPr>
              <a:t>" </a:t>
            </a:r>
            <a:r>
              <a:rPr lang="en-MY" sz="1200" dirty="0" err="1">
                <a:solidFill>
                  <a:schemeClr val="tx1"/>
                </a:solidFill>
              </a:rPr>
              <a:t>runat</a:t>
            </a:r>
            <a:r>
              <a:rPr lang="en-MY" sz="1200" dirty="0">
                <a:solidFill>
                  <a:schemeClr val="tx1"/>
                </a:solidFill>
              </a:rPr>
              <a:t>="server"&gt;&lt;/</a:t>
            </a:r>
            <a:r>
              <a:rPr lang="en-MY" sz="1200" dirty="0" err="1">
                <a:solidFill>
                  <a:schemeClr val="tx1"/>
                </a:solidFill>
              </a:rPr>
              <a:t>asp:Label</a:t>
            </a:r>
            <a:r>
              <a:rPr lang="en-MY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MY" sz="1200" dirty="0">
                <a:solidFill>
                  <a:schemeClr val="tx1"/>
                </a:solidFill>
              </a:rPr>
              <a:t>&lt;/html&gt;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>
              <a:buClrTx/>
              <a:buSzTx/>
              <a:buFontTx/>
              <a:buNone/>
            </a:pPr>
            <a:r>
              <a:rPr lang="en-US" sz="1200">
                <a:solidFill>
                  <a:schemeClr val="tx1"/>
                </a:solidFill>
                <a:latin typeface="Verdana" pitchFamily="34" charset="0"/>
              </a:rPr>
              <a:t>INFS3204/7204 – M4</a:t>
            </a:r>
            <a:endParaRPr lang="en-AU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buClrTx/>
              <a:buSzTx/>
              <a:buFontTx/>
              <a:buNone/>
              <a:defRPr/>
            </a:pPr>
            <a:r>
              <a:rPr lang="en-AU" sz="1200">
                <a:solidFill>
                  <a:schemeClr val="tx1"/>
                </a:solidFill>
                <a:latin typeface="+mn-lt"/>
                <a:cs typeface="+mn-cs"/>
              </a:rPr>
              <a:t>H.T. Shen, ITEE, UQ</a:t>
            </a:r>
          </a:p>
        </p:txBody>
      </p:sp>
      <p:sp>
        <p:nvSpPr>
          <p:cNvPr id="3072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14400">
              <a:buClrTx/>
              <a:buSzTx/>
              <a:buFontTx/>
              <a:buNone/>
            </a:pPr>
            <a:fld id="{8A88D5DA-3BB4-4759-A6A3-E650A466793A}" type="slidenum">
              <a:rPr lang="en-AU" sz="1200">
                <a:solidFill>
                  <a:schemeClr val="tx1"/>
                </a:solidFill>
                <a:latin typeface="Verdana" pitchFamily="34" charset="0"/>
              </a:rPr>
              <a:pPr algn="r" defTabSz="914400">
                <a:buClrTx/>
                <a:buSzTx/>
                <a:buFontTx/>
                <a:buNone/>
              </a:pPr>
              <a:t>37</a:t>
            </a:fld>
            <a:endParaRPr lang="en-AU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/>
            <a:r>
              <a:rPr lang="en-AU" sz="4400">
                <a:solidFill>
                  <a:srgbClr val="000000"/>
                </a:solidFill>
              </a:rPr>
              <a:t>Control and Event Paradigm</a:t>
            </a:r>
          </a:p>
        </p:txBody>
      </p:sp>
      <p:grpSp>
        <p:nvGrpSpPr>
          <p:cNvPr id="30726" name="Group 4"/>
          <p:cNvGrpSpPr>
            <a:grpSpLocks/>
          </p:cNvGrpSpPr>
          <p:nvPr/>
        </p:nvGrpSpPr>
        <p:grpSpPr bwMode="auto">
          <a:xfrm>
            <a:off x="1349375" y="2574925"/>
            <a:ext cx="1606550" cy="2108200"/>
            <a:chOff x="336" y="1440"/>
            <a:chExt cx="1296" cy="1344"/>
          </a:xfrm>
        </p:grpSpPr>
        <p:sp>
          <p:nvSpPr>
            <p:cNvPr id="30736" name="Rectangle 5"/>
            <p:cNvSpPr>
              <a:spLocks noChangeArrowheads="1"/>
            </p:cNvSpPr>
            <p:nvPr/>
          </p:nvSpPr>
          <p:spPr bwMode="auto">
            <a:xfrm>
              <a:off x="336" y="1440"/>
              <a:ext cx="1296" cy="1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14400"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30737" name="AutoShape 6"/>
            <p:cNvSpPr>
              <a:spLocks noChangeArrowheads="1"/>
            </p:cNvSpPr>
            <p:nvPr/>
          </p:nvSpPr>
          <p:spPr bwMode="auto">
            <a:xfrm>
              <a:off x="936" y="1584"/>
              <a:ext cx="432" cy="192"/>
            </a:xfrm>
            <a:prstGeom prst="roundRect">
              <a:avLst>
                <a:gd name="adj" fmla="val 4062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grpSp>
          <p:nvGrpSpPr>
            <p:cNvPr id="30738" name="Group 7"/>
            <p:cNvGrpSpPr>
              <a:grpSpLocks/>
            </p:cNvGrpSpPr>
            <p:nvPr/>
          </p:nvGrpSpPr>
          <p:grpSpPr bwMode="auto">
            <a:xfrm>
              <a:off x="960" y="1872"/>
              <a:ext cx="384" cy="480"/>
              <a:chOff x="2544" y="1680"/>
              <a:chExt cx="384" cy="480"/>
            </a:xfrm>
          </p:grpSpPr>
          <p:sp>
            <p:nvSpPr>
              <p:cNvPr id="30743" name="Rectangle 8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914400"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0744" name="Line 9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30745" name="Line 10"/>
              <p:cNvSpPr>
                <a:spLocks noChangeShapeType="1"/>
              </p:cNvSpPr>
              <p:nvPr/>
            </p:nvSpPr>
            <p:spPr bwMode="auto">
              <a:xfrm>
                <a:off x="2544" y="18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30746" name="Line 11"/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30747" name="Line 12"/>
              <p:cNvSpPr>
                <a:spLocks noChangeShapeType="1"/>
              </p:cNvSpPr>
              <p:nvPr/>
            </p:nvSpPr>
            <p:spPr bwMode="auto">
              <a:xfrm>
                <a:off x="2544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</p:grp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383" y="1584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Button</a:t>
              </a:r>
            </a:p>
          </p:txBody>
        </p:sp>
        <p:sp>
          <p:nvSpPr>
            <p:cNvPr id="30740" name="Text Box 14"/>
            <p:cNvSpPr txBox="1">
              <a:spLocks noChangeArrowheads="1"/>
            </p:cNvSpPr>
            <p:nvPr/>
          </p:nvSpPr>
          <p:spPr bwMode="auto">
            <a:xfrm>
              <a:off x="383" y="2016"/>
              <a:ext cx="4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List</a:t>
              </a:r>
            </a:p>
          </p:txBody>
        </p:sp>
        <p:sp>
          <p:nvSpPr>
            <p:cNvPr id="30741" name="Text Box 15"/>
            <p:cNvSpPr txBox="1">
              <a:spLocks noChangeArrowheads="1"/>
            </p:cNvSpPr>
            <p:nvPr/>
          </p:nvSpPr>
          <p:spPr bwMode="auto">
            <a:xfrm>
              <a:off x="383" y="2448"/>
              <a:ext cx="44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42" name="Rectangle 16"/>
            <p:cNvSpPr>
              <a:spLocks noChangeArrowheads="1"/>
            </p:cNvSpPr>
            <p:nvPr/>
          </p:nvSpPr>
          <p:spPr bwMode="auto">
            <a:xfrm>
              <a:off x="912" y="2472"/>
              <a:ext cx="4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14400"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pic>
        <p:nvPicPr>
          <p:cNvPr id="3072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600" y="2935288"/>
            <a:ext cx="24114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6156325" y="2276475"/>
            <a:ext cx="177800" cy="263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729" name="Text Box 20"/>
          <p:cNvSpPr txBox="1">
            <a:spLocks noChangeArrowheads="1"/>
          </p:cNvSpPr>
          <p:nvPr/>
        </p:nvSpPr>
        <p:spPr bwMode="auto">
          <a:xfrm>
            <a:off x="5807075" y="5194300"/>
            <a:ext cx="1062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ASP.NET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7566025" y="2503488"/>
            <a:ext cx="1130300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Button code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31" name="Rectangle 22"/>
          <p:cNvSpPr>
            <a:spLocks noChangeArrowheads="1"/>
          </p:cNvSpPr>
          <p:nvPr/>
        </p:nvSpPr>
        <p:spPr bwMode="auto">
          <a:xfrm>
            <a:off x="7566025" y="3321050"/>
            <a:ext cx="11303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List code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32" name="Rectangle 23"/>
          <p:cNvSpPr>
            <a:spLocks noChangeArrowheads="1"/>
          </p:cNvSpPr>
          <p:nvPr/>
        </p:nvSpPr>
        <p:spPr bwMode="auto">
          <a:xfrm>
            <a:off x="7566025" y="4006850"/>
            <a:ext cx="11303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Text code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33" name="Freeform 25"/>
          <p:cNvSpPr>
            <a:spLocks/>
          </p:cNvSpPr>
          <p:nvPr/>
        </p:nvSpPr>
        <p:spPr bwMode="auto">
          <a:xfrm>
            <a:off x="3278188" y="2862263"/>
            <a:ext cx="4046537" cy="601662"/>
          </a:xfrm>
          <a:custGeom>
            <a:avLst/>
            <a:gdLst>
              <a:gd name="T0" fmla="*/ 0 w 3264"/>
              <a:gd name="T1" fmla="*/ 2147483647 h 384"/>
              <a:gd name="T2" fmla="*/ 2147483647 w 3264"/>
              <a:gd name="T3" fmla="*/ 2147483647 h 384"/>
              <a:gd name="T4" fmla="*/ 2147483647 w 3264"/>
              <a:gd name="T5" fmla="*/ 2147483647 h 384"/>
              <a:gd name="T6" fmla="*/ 2147483647 w 326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3264"/>
              <a:gd name="T13" fmla="*/ 0 h 384"/>
              <a:gd name="T14" fmla="*/ 3264 w 326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4" h="384">
                <a:moveTo>
                  <a:pt x="0" y="48"/>
                </a:moveTo>
                <a:lnTo>
                  <a:pt x="960" y="384"/>
                </a:lnTo>
                <a:lnTo>
                  <a:pt x="2592" y="384"/>
                </a:lnTo>
                <a:lnTo>
                  <a:pt x="326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30734" name="Line 26"/>
          <p:cNvSpPr>
            <a:spLocks noChangeShapeType="1"/>
          </p:cNvSpPr>
          <p:nvPr/>
        </p:nvSpPr>
        <p:spPr bwMode="auto">
          <a:xfrm>
            <a:off x="3278188" y="3616325"/>
            <a:ext cx="40465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30735" name="Freeform 27"/>
          <p:cNvSpPr>
            <a:spLocks/>
          </p:cNvSpPr>
          <p:nvPr/>
        </p:nvSpPr>
        <p:spPr bwMode="auto">
          <a:xfrm>
            <a:off x="3278188" y="3775075"/>
            <a:ext cx="4046537" cy="527050"/>
          </a:xfrm>
          <a:custGeom>
            <a:avLst/>
            <a:gdLst>
              <a:gd name="T0" fmla="*/ 0 w 3264"/>
              <a:gd name="T1" fmla="*/ 2147483647 h 336"/>
              <a:gd name="T2" fmla="*/ 2147483647 w 3264"/>
              <a:gd name="T3" fmla="*/ 0 h 336"/>
              <a:gd name="T4" fmla="*/ 2147483647 w 3264"/>
              <a:gd name="T5" fmla="*/ 0 h 336"/>
              <a:gd name="T6" fmla="*/ 2147483647 w 3264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264"/>
              <a:gd name="T13" fmla="*/ 0 h 336"/>
              <a:gd name="T14" fmla="*/ 3264 w 326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4" h="336">
                <a:moveTo>
                  <a:pt x="0" y="336"/>
                </a:moveTo>
                <a:lnTo>
                  <a:pt x="960" y="0"/>
                </a:lnTo>
                <a:lnTo>
                  <a:pt x="2592" y="0"/>
                </a:lnTo>
                <a:lnTo>
                  <a:pt x="3264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/>
            <a:r>
              <a:rPr lang="en-US" sz="4400">
                <a:solidFill>
                  <a:srgbClr val="000000"/>
                </a:solidFill>
              </a:rPr>
              <a:t>Server Control Syntax</a:t>
            </a:r>
            <a:endParaRPr lang="en-AU" sz="4400">
              <a:solidFill>
                <a:srgbClr val="000000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33400" y="1827213"/>
            <a:ext cx="81534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Controls are declared as HTML tags with r</a:t>
            </a:r>
            <a:r>
              <a:rPr lang="en-US" sz="2400">
                <a:solidFill>
                  <a:srgbClr val="000000"/>
                </a:solidFill>
                <a:latin typeface="Lucida Console" pitchFamily="49" charset="0"/>
              </a:rPr>
              <a:t>unat=“server”</a:t>
            </a:r>
            <a:r>
              <a:rPr lang="en-US" sz="2400">
                <a:solidFill>
                  <a:srgbClr val="000000"/>
                </a:solidFill>
              </a:rPr>
              <a:t> attribute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Tag identifies which type of control to create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>
                <a:solidFill>
                  <a:srgbClr val="000000"/>
                </a:solidFill>
              </a:rPr>
              <a:t>Control is implemented as an ASP.NET class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>
                <a:solidFill>
                  <a:srgbClr val="000000"/>
                </a:solidFill>
                <a:latin typeface="Lucida Console" pitchFamily="49" charset="0"/>
              </a:rPr>
              <a:t>id</a:t>
            </a:r>
            <a:r>
              <a:rPr lang="en-US" sz="2400">
                <a:solidFill>
                  <a:srgbClr val="000000"/>
                </a:solidFill>
              </a:rPr>
              <a:t> attribute provides programmatic identifier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>
                <a:solidFill>
                  <a:srgbClr val="000000"/>
                </a:solidFill>
              </a:rPr>
              <a:t>It names the instance available during postback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000">
                <a:solidFill>
                  <a:srgbClr val="000000"/>
                </a:solidFill>
              </a:rPr>
              <a:t>Just like Dynamic HTML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7818438" cy="895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/>
          <a:p>
            <a:pPr marL="114300" lvl="1" indent="0"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&lt;input type=text id=text1 runat=“server” /&gt;</a:t>
            </a:r>
          </a:p>
          <a:p>
            <a:pPr marL="114300" lvl="1" indent="0"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&lt;asp:calendar id=myCal runat=“server” /&gt;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/>
            <a:r>
              <a:rPr lang="en-US" sz="4400">
                <a:solidFill>
                  <a:srgbClr val="000000"/>
                </a:solidFill>
              </a:rPr>
              <a:t>Server Control Properties</a:t>
            </a:r>
            <a:endParaRPr lang="en-AU" sz="4400">
              <a:solidFill>
                <a:srgbClr val="000000"/>
              </a:solidFill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r>
              <a:rPr lang="en-US" sz="2300">
                <a:solidFill>
                  <a:srgbClr val="000000"/>
                </a:solidFill>
              </a:rPr>
              <a:t>Tag attributes map to control properties 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30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30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30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r>
              <a:rPr lang="en-US" sz="2300">
                <a:solidFill>
                  <a:srgbClr val="000000"/>
                </a:solidFill>
              </a:rPr>
              <a:t>Tags and attributes are case-insensitive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r>
              <a:rPr lang="en-US" sz="2300">
                <a:solidFill>
                  <a:srgbClr val="000000"/>
                </a:solidFill>
              </a:rPr>
              <a:t>Control properties can be set programmatically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US" sz="2300">
              <a:solidFill>
                <a:srgbClr val="000000"/>
              </a:solidFill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7620000" cy="895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/>
          <a:p>
            <a:pPr marL="114300" lvl="1" indent="0"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&lt;asp:button id=“c1" Text=“HT" runat=“server”&gt;</a:t>
            </a:r>
          </a:p>
          <a:p>
            <a:pPr marL="114300" lvl="1" indent="0"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&lt;asp:ListBox id=“c2" Rows=“2" runat=“server”&gt;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447800" y="4724400"/>
            <a:ext cx="3276600" cy="895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/>
          <a:p>
            <a:pPr marL="114300" lvl="1" indent="0"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c1.Text = “HT”; </a:t>
            </a:r>
          </a:p>
          <a:p>
            <a:pPr marL="114300" lvl="1" indent="0"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c2.Rows = 2;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Assessment Structure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Note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3300"/>
                </a:solidFill>
              </a:rPr>
              <a:t>Practical starts </a:t>
            </a:r>
            <a:r>
              <a:rPr lang="en-US" u="sng" dirty="0" smtClean="0">
                <a:solidFill>
                  <a:srgbClr val="FF3300"/>
                </a:solidFill>
              </a:rPr>
              <a:t>Week 2.</a:t>
            </a:r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u="sng" dirty="0" smtClean="0">
                <a:solidFill>
                  <a:srgbClr val="FF3300"/>
                </a:solidFill>
              </a:rPr>
              <a:t>As in teaching plan and </a:t>
            </a:r>
            <a:r>
              <a:rPr lang="en-US" u="sng" dirty="0" err="1" smtClean="0">
                <a:solidFill>
                  <a:srgbClr val="FF3300"/>
                </a:solidFill>
              </a:rPr>
              <a:t>wble</a:t>
            </a:r>
            <a:endParaRPr lang="en-US" u="sng" dirty="0" smtClean="0">
              <a:solidFill>
                <a:srgbClr val="FF33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71595"/>
              </p:ext>
            </p:extLst>
          </p:nvPr>
        </p:nvGraphicFramePr>
        <p:xfrm>
          <a:off x="2590800" y="1295400"/>
          <a:ext cx="3457574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704"/>
                <a:gridCol w="2336988"/>
                <a:gridCol w="765882"/>
              </a:tblGrid>
              <a:tr h="15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Method of Assessment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19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Continuous Assessment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Tests (20%)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Quiz                                                 10%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Mid-term Test                                10%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>
                          <a:effectLst/>
                        </a:rPr>
                        <a:t>Practical and Assignments (30%)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Programming Practical                 15% 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76885" algn="l"/>
                        </a:tabLst>
                      </a:pPr>
                      <a:r>
                        <a:rPr lang="en-US" sz="1200">
                          <a:effectLst/>
                        </a:rPr>
                        <a:t>Programming Assignment             15%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 Examination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366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GRAND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/>
            <a:r>
              <a:rPr lang="en-US" sz="4400">
                <a:solidFill>
                  <a:srgbClr val="000000"/>
                </a:solidFill>
              </a:rPr>
              <a:t>Server Code Blocks</a:t>
            </a:r>
            <a:endParaRPr lang="en-AU" sz="4400">
              <a:solidFill>
                <a:srgbClr val="00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ts val="800"/>
              </a:spcBef>
            </a:pPr>
            <a:r>
              <a:rPr lang="en-US" sz="2800">
                <a:solidFill>
                  <a:srgbClr val="000000"/>
                </a:solidFill>
              </a:rPr>
              <a:t>Server code lives in a script block marked </a:t>
            </a:r>
            <a:r>
              <a:rPr lang="en-US" sz="2800">
                <a:solidFill>
                  <a:srgbClr val="000000"/>
                </a:solidFill>
                <a:latin typeface="Lucida Console" pitchFamily="49" charset="0"/>
              </a:rPr>
              <a:t>runat=“server”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marL="342900" indent="-342900" defTabSz="914400">
              <a:lnSpc>
                <a:spcPct val="70000"/>
              </a:lnSpc>
              <a:spcBef>
                <a:spcPct val="50000"/>
              </a:spcBef>
              <a:spcAft>
                <a:spcPct val="20000"/>
              </a:spcAft>
            </a:pPr>
            <a:r>
              <a:rPr lang="en-US" sz="2000">
                <a:solidFill>
                  <a:srgbClr val="000000"/>
                </a:solidFill>
                <a:latin typeface="Lucida Console" pitchFamily="49" charset="0"/>
              </a:rPr>
              <a:t>	</a:t>
            </a:r>
          </a:p>
          <a:p>
            <a:pPr marL="342900" indent="-342900" defTabSz="914400">
              <a:lnSpc>
                <a:spcPct val="70000"/>
              </a:lnSpc>
              <a:spcBef>
                <a:spcPct val="50000"/>
              </a:spcBef>
              <a:spcAft>
                <a:spcPct val="20000"/>
              </a:spcAft>
            </a:pPr>
            <a:endParaRPr lang="en-US" sz="2000">
              <a:solidFill>
                <a:srgbClr val="000000"/>
              </a:solidFill>
              <a:latin typeface="Lucida Console" pitchFamily="49" charset="0"/>
            </a:endParaRPr>
          </a:p>
          <a:p>
            <a:pPr marL="342900" indent="-342900" defTabSz="914400">
              <a:lnSpc>
                <a:spcPct val="70000"/>
              </a:lnSpc>
              <a:spcBef>
                <a:spcPct val="50000"/>
              </a:spcBef>
              <a:spcAft>
                <a:spcPct val="20000"/>
              </a:spcAft>
            </a:pPr>
            <a:endParaRPr lang="en-US" sz="2800">
              <a:solidFill>
                <a:srgbClr val="000000"/>
              </a:solidFill>
            </a:endParaRPr>
          </a:p>
          <a:p>
            <a:pPr marL="342900" indent="-342900" defTabSz="914400">
              <a:spcBef>
                <a:spcPts val="800"/>
              </a:spcBef>
            </a:pPr>
            <a:r>
              <a:rPr lang="en-US" sz="2800">
                <a:solidFill>
                  <a:srgbClr val="000000"/>
                </a:solidFill>
              </a:rPr>
              <a:t>Script blocks can contain </a:t>
            </a:r>
          </a:p>
          <a:p>
            <a:pPr lvl="1" defTabSz="914400">
              <a:spcBef>
                <a:spcPts val="700"/>
              </a:spcBef>
            </a:pPr>
            <a:r>
              <a:rPr lang="en-US" sz="2400">
                <a:solidFill>
                  <a:srgbClr val="000000"/>
                </a:solidFill>
              </a:rPr>
              <a:t>Variables, methods, event handlers, properties</a:t>
            </a:r>
          </a:p>
          <a:p>
            <a:pPr lvl="1" defTabSz="914400">
              <a:spcBef>
                <a:spcPts val="700"/>
              </a:spcBef>
            </a:pPr>
            <a:r>
              <a:rPr lang="en-US" sz="2400">
                <a:solidFill>
                  <a:srgbClr val="000000"/>
                </a:solidFill>
              </a:rPr>
              <a:t>They become members of a custom </a:t>
            </a:r>
            <a:r>
              <a:rPr lang="en-US" sz="2400">
                <a:solidFill>
                  <a:srgbClr val="000000"/>
                </a:solidFill>
                <a:latin typeface="Lucida Console" pitchFamily="49" charset="0"/>
              </a:rPr>
              <a:t>Page</a:t>
            </a:r>
            <a:r>
              <a:rPr lang="en-US" sz="2400">
                <a:solidFill>
                  <a:srgbClr val="000000"/>
                </a:solidFill>
              </a:rPr>
              <a:t> object</a:t>
            </a:r>
          </a:p>
          <a:p>
            <a:pPr marL="342900" indent="-342900" defTabSz="914400">
              <a:spcBef>
                <a:spcPts val="800"/>
              </a:spcBef>
            </a:pPr>
            <a:endParaRPr lang="en-AU" sz="2800">
              <a:solidFill>
                <a:srgbClr val="0000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19250" y="2852738"/>
            <a:ext cx="6705600" cy="895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/>
          <a:p>
            <a:pPr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&lt;script language="C#" runat=server&gt;</a:t>
            </a:r>
          </a:p>
          <a:p>
            <a:pPr defTabSz="2054225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&lt;script language="VB" runat=server&gt;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09600" y="301625"/>
            <a:ext cx="8074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/>
            <a:r>
              <a:rPr lang="en-US" sz="4400">
                <a:solidFill>
                  <a:srgbClr val="000000"/>
                </a:solidFill>
              </a:rPr>
              <a:t>Page Events</a:t>
            </a:r>
            <a:endParaRPr lang="en-AU" sz="4400">
              <a:solidFill>
                <a:srgbClr val="000000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09600" y="1827213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Pages are structured using events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800">
                <a:solidFill>
                  <a:srgbClr val="000000"/>
                </a:solidFill>
              </a:rPr>
              <a:t>Enables clean code organization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800">
                <a:solidFill>
                  <a:srgbClr val="000000"/>
                </a:solidFill>
              </a:rPr>
              <a:t>Avoids the “Monster IF” statement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800">
                <a:solidFill>
                  <a:srgbClr val="000000"/>
                </a:solidFill>
              </a:rPr>
              <a:t>Less complex than ASP pages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Code can respond to page events 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</a:pPr>
            <a:r>
              <a:rPr lang="en-US" sz="2800">
                <a:solidFill>
                  <a:srgbClr val="000000"/>
                </a:solidFill>
              </a:rPr>
              <a:t>e.g. </a:t>
            </a:r>
            <a:r>
              <a:rPr lang="en-US" sz="2800">
                <a:solidFill>
                  <a:srgbClr val="000000"/>
                </a:solidFill>
                <a:latin typeface="Lucida Console" pitchFamily="49" charset="0"/>
              </a:rPr>
              <a:t>Page_Load</a:t>
            </a:r>
            <a:r>
              <a:rPr lang="en-US" sz="2800">
                <a:solidFill>
                  <a:srgbClr val="000000"/>
                </a:solidFill>
              </a:rPr>
              <a:t>, </a:t>
            </a:r>
            <a:r>
              <a:rPr lang="en-US" sz="2800">
                <a:solidFill>
                  <a:srgbClr val="000000"/>
                </a:solidFill>
                <a:latin typeface="Lucida Console" pitchFamily="49" charset="0"/>
              </a:rPr>
              <a:t>Page_Unload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Code can respond to control events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800">
                <a:solidFill>
                  <a:srgbClr val="000000"/>
                </a:solidFill>
                <a:latin typeface="Lucida Console" pitchFamily="49" charset="0"/>
              </a:rPr>
              <a:t>Button_Click</a:t>
            </a:r>
          </a:p>
          <a:p>
            <a:pPr lvl="1" defTabSz="914400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sz="2800">
                <a:solidFill>
                  <a:srgbClr val="000000"/>
                </a:solidFill>
                <a:latin typeface="Lucida Console" pitchFamily="49" charset="0"/>
              </a:rPr>
              <a:t>Textbox_Changed</a:t>
            </a: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</a:pPr>
            <a:endParaRPr lang="en-AU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/>
            <a:r>
              <a:rPr lang="en-AU" sz="4400">
                <a:solidFill>
                  <a:srgbClr val="000000"/>
                </a:solidFill>
              </a:rPr>
              <a:t>Page life cycle</a:t>
            </a:r>
          </a:p>
        </p:txBody>
      </p:sp>
      <p:sp>
        <p:nvSpPr>
          <p:cNvPr id="35843" name="Text Box 50"/>
          <p:cNvSpPr txBox="1">
            <a:spLocks noChangeArrowheads="1"/>
          </p:cNvSpPr>
          <p:nvPr/>
        </p:nvSpPr>
        <p:spPr bwMode="auto">
          <a:xfrm>
            <a:off x="5435600" y="3573463"/>
            <a:ext cx="3243263" cy="4095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Textbox1_Changed</a:t>
            </a:r>
          </a:p>
        </p:txBody>
      </p:sp>
      <p:sp>
        <p:nvSpPr>
          <p:cNvPr id="35844" name="Text Box 51"/>
          <p:cNvSpPr txBox="1">
            <a:spLocks noChangeArrowheads="1"/>
          </p:cNvSpPr>
          <p:nvPr/>
        </p:nvSpPr>
        <p:spPr bwMode="auto">
          <a:xfrm>
            <a:off x="5435600" y="4149725"/>
            <a:ext cx="3243263" cy="4095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</a:rPr>
              <a:t>Button1_Click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1187450" y="1773238"/>
            <a:ext cx="7848600" cy="4344987"/>
            <a:chOff x="1187450" y="1773238"/>
            <a:chExt cx="7848600" cy="4344987"/>
          </a:xfrm>
        </p:grpSpPr>
        <p:sp>
          <p:nvSpPr>
            <p:cNvPr id="35847" name="Text Box 42"/>
            <p:cNvSpPr txBox="1">
              <a:spLocks noChangeArrowheads="1"/>
            </p:cNvSpPr>
            <p:nvPr/>
          </p:nvSpPr>
          <p:spPr bwMode="auto">
            <a:xfrm>
              <a:off x="1331913" y="1779588"/>
              <a:ext cx="13843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</a:rPr>
                <a:t>Initialize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5848" name="Text Box 44"/>
            <p:cNvSpPr txBox="1">
              <a:spLocks noChangeArrowheads="1"/>
            </p:cNvSpPr>
            <p:nvPr/>
          </p:nvSpPr>
          <p:spPr bwMode="auto">
            <a:xfrm>
              <a:off x="1331913" y="2563813"/>
              <a:ext cx="17240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</a:rPr>
                <a:t>Load Page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5849" name="Text Box 46"/>
            <p:cNvSpPr txBox="1">
              <a:spLocks noChangeArrowheads="1"/>
            </p:cNvSpPr>
            <p:nvPr/>
          </p:nvSpPr>
          <p:spPr bwMode="auto">
            <a:xfrm>
              <a:off x="1187450" y="5661025"/>
              <a:ext cx="22828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</a:rPr>
                <a:t>Page Clean up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5850" name="Text Box 48"/>
            <p:cNvSpPr txBox="1">
              <a:spLocks noChangeArrowheads="1"/>
            </p:cNvSpPr>
            <p:nvPr/>
          </p:nvSpPr>
          <p:spPr bwMode="auto">
            <a:xfrm>
              <a:off x="5370513" y="2640013"/>
              <a:ext cx="3243262" cy="4095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Lucida Console" pitchFamily="49" charset="0"/>
                </a:rPr>
                <a:t>Page_Load</a:t>
              </a:r>
            </a:p>
          </p:txBody>
        </p:sp>
        <p:sp>
          <p:nvSpPr>
            <p:cNvPr id="35851" name="Text Box 49"/>
            <p:cNvSpPr txBox="1">
              <a:spLocks noChangeArrowheads="1"/>
            </p:cNvSpPr>
            <p:nvPr/>
          </p:nvSpPr>
          <p:spPr bwMode="auto">
            <a:xfrm>
              <a:off x="5435600" y="5661025"/>
              <a:ext cx="3243263" cy="4095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Lucida Console" pitchFamily="49" charset="0"/>
                </a:rPr>
                <a:t>Page_Unload</a:t>
              </a:r>
            </a:p>
          </p:txBody>
        </p:sp>
        <p:sp>
          <p:nvSpPr>
            <p:cNvPr id="35852" name="Text Box 54"/>
            <p:cNvSpPr txBox="1">
              <a:spLocks noChangeArrowheads="1"/>
            </p:cNvSpPr>
            <p:nvPr/>
          </p:nvSpPr>
          <p:spPr bwMode="auto">
            <a:xfrm>
              <a:off x="5370513" y="1773238"/>
              <a:ext cx="3243262" cy="4095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Lucida Console" pitchFamily="49" charset="0"/>
                </a:rPr>
                <a:t>Page_Init</a:t>
              </a:r>
            </a:p>
          </p:txBody>
        </p:sp>
        <p:sp>
          <p:nvSpPr>
            <p:cNvPr id="35853" name="Line 55"/>
            <p:cNvSpPr>
              <a:spLocks noChangeShapeType="1"/>
            </p:cNvSpPr>
            <p:nvPr/>
          </p:nvSpPr>
          <p:spPr bwMode="auto">
            <a:xfrm>
              <a:off x="2627313" y="2016125"/>
              <a:ext cx="2667000" cy="14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35854" name="Line 57"/>
            <p:cNvSpPr>
              <a:spLocks noChangeShapeType="1"/>
            </p:cNvSpPr>
            <p:nvPr/>
          </p:nvSpPr>
          <p:spPr bwMode="auto">
            <a:xfrm flipV="1">
              <a:off x="3008313" y="2792413"/>
              <a:ext cx="22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35855" name="Line 62"/>
            <p:cNvSpPr>
              <a:spLocks noChangeShapeType="1"/>
            </p:cNvSpPr>
            <p:nvPr/>
          </p:nvSpPr>
          <p:spPr bwMode="auto">
            <a:xfrm>
              <a:off x="3419475" y="594995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35856" name="AutoShape 63"/>
            <p:cNvSpPr>
              <a:spLocks noChangeArrowheads="1"/>
            </p:cNvSpPr>
            <p:nvPr/>
          </p:nvSpPr>
          <p:spPr bwMode="auto">
            <a:xfrm>
              <a:off x="5011738" y="3141663"/>
              <a:ext cx="4024312" cy="1627187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0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638" tIns="45819" rIns="91638" bIns="45819" anchor="ctr">
              <a:spAutoFit/>
            </a:bodyPr>
            <a:lstStyle/>
            <a:p>
              <a:pPr algn="ctr" defTabSz="914400">
                <a:buClrTx/>
                <a:buSzTx/>
                <a:buFontTx/>
                <a:buNone/>
                <a:tabLst>
                  <a:tab pos="447675" algn="l"/>
                </a:tabLst>
              </a:pPr>
              <a:r>
                <a:rPr lang="en-AU" b="1">
                  <a:solidFill>
                    <a:schemeClr val="tx1"/>
                  </a:solidFill>
                  <a:latin typeface="Lucida Console" pitchFamily="49" charset="0"/>
                </a:rPr>
                <a:t>Server control events</a:t>
              </a:r>
            </a:p>
            <a:p>
              <a:pPr algn="ctr" defTabSz="914400">
                <a:buClrTx/>
                <a:buSzTx/>
                <a:buFontTx/>
                <a:buNone/>
                <a:tabLst>
                  <a:tab pos="447675" algn="l"/>
                </a:tabLst>
              </a:pPr>
              <a:endParaRPr lang="en-AU" b="1">
                <a:solidFill>
                  <a:schemeClr val="tx1"/>
                </a:solidFill>
                <a:latin typeface="Lucida Console" pitchFamily="49" charset="0"/>
              </a:endParaRPr>
            </a:p>
            <a:p>
              <a:pPr algn="ctr" defTabSz="914400">
                <a:buClrTx/>
                <a:buSzTx/>
                <a:buFontTx/>
                <a:buNone/>
                <a:tabLst>
                  <a:tab pos="447675" algn="l"/>
                </a:tabLst>
              </a:pPr>
              <a:endParaRPr lang="en-AU" b="1">
                <a:solidFill>
                  <a:schemeClr val="tx1"/>
                </a:solidFill>
                <a:latin typeface="Lucida Console" pitchFamily="49" charset="0"/>
              </a:endParaRPr>
            </a:p>
            <a:p>
              <a:pPr algn="ctr" defTabSz="914400">
                <a:buClrTx/>
                <a:buSzTx/>
                <a:buFontTx/>
                <a:buNone/>
                <a:tabLst>
                  <a:tab pos="447675" algn="l"/>
                </a:tabLst>
              </a:pPr>
              <a:endParaRPr lang="en-AU" b="1">
                <a:solidFill>
                  <a:schemeClr val="tx1"/>
                </a:solidFill>
                <a:latin typeface="Lucida Console" pitchFamily="49" charset="0"/>
              </a:endParaRPr>
            </a:p>
            <a:p>
              <a:pPr algn="ctr" defTabSz="914400">
                <a:buClrTx/>
                <a:buSzTx/>
                <a:buFontTx/>
                <a:buNone/>
                <a:tabLst>
                  <a:tab pos="447675" algn="l"/>
                </a:tabLst>
              </a:pPr>
              <a:endParaRPr lang="en-AU" b="1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35857" name="Text Box 64"/>
            <p:cNvSpPr txBox="1">
              <a:spLocks noChangeArrowheads="1"/>
            </p:cNvSpPr>
            <p:nvPr/>
          </p:nvSpPr>
          <p:spPr bwMode="auto">
            <a:xfrm>
              <a:off x="5435600" y="4941888"/>
              <a:ext cx="3243263" cy="4095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Lucida Console" pitchFamily="49" charset="0"/>
                </a:rPr>
                <a:t>Page_render</a:t>
              </a:r>
            </a:p>
          </p:txBody>
        </p:sp>
        <p:sp>
          <p:nvSpPr>
            <p:cNvPr id="35858" name="Text Box 65"/>
            <p:cNvSpPr txBox="1">
              <a:spLocks noChangeArrowheads="1"/>
            </p:cNvSpPr>
            <p:nvPr/>
          </p:nvSpPr>
          <p:spPr bwMode="auto">
            <a:xfrm>
              <a:off x="1331913" y="3716338"/>
              <a:ext cx="2114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</a:rPr>
                <a:t>Handle Event</a:t>
              </a:r>
            </a:p>
          </p:txBody>
        </p:sp>
        <p:sp>
          <p:nvSpPr>
            <p:cNvPr id="35859" name="Line 66"/>
            <p:cNvSpPr>
              <a:spLocks noChangeShapeType="1"/>
            </p:cNvSpPr>
            <p:nvPr/>
          </p:nvSpPr>
          <p:spPr bwMode="auto">
            <a:xfrm flipV="1">
              <a:off x="3348038" y="3933825"/>
              <a:ext cx="1635125" cy="11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</p:grpSp>
      <p:sp>
        <p:nvSpPr>
          <p:cNvPr id="404547" name="AutoShape 67"/>
          <p:cNvSpPr>
            <a:spLocks noChangeArrowheads="1"/>
          </p:cNvSpPr>
          <p:nvPr/>
        </p:nvSpPr>
        <p:spPr bwMode="auto">
          <a:xfrm>
            <a:off x="1000125" y="1928813"/>
            <a:ext cx="250825" cy="3743325"/>
          </a:xfrm>
          <a:prstGeom prst="downArrow">
            <a:avLst>
              <a:gd name="adj1" fmla="val 50000"/>
              <a:gd name="adj2" fmla="val 37310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1638" tIns="45819" rIns="91638" bIns="45819"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395288" y="260350"/>
            <a:ext cx="8353425" cy="998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</a:rPr>
              <a:t>More Resources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258888" y="1557338"/>
            <a:ext cx="7427912" cy="475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.NET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http://www.microsoft.com/net/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http://msdn.microsoft.com/net/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http://www.gotdotnet.com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msnews.microsoft.com news server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000">
                <a:solidFill>
                  <a:srgbClr val="000000"/>
                </a:solidFill>
              </a:rPr>
              <a:t>microsoft.public.dotnet.general newsgroup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XML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http://msdn.microsoft.com/xml/default.asp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http://www.w3.org/XML/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Text Books</a:t>
            </a:r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Main Text: </a:t>
            </a:r>
          </a:p>
          <a:p>
            <a:pPr marL="914400" lvl="1" indent="-514350" eaLnBrk="1" hangingPunct="1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Anne </a:t>
            </a:r>
            <a:r>
              <a:rPr lang="en-US" sz="2000" dirty="0"/>
              <a:t>Boehm. (2013)  </a:t>
            </a:r>
            <a:r>
              <a:rPr lang="en-US" sz="2000" dirty="0" err="1"/>
              <a:t>Murach's</a:t>
            </a:r>
            <a:r>
              <a:rPr lang="en-US" sz="2000" dirty="0"/>
              <a:t> ASP.NET 4.5 Web Programming with VB2012. Fresno CA.: </a:t>
            </a:r>
            <a:r>
              <a:rPr lang="en-US" sz="2000" dirty="0" err="1"/>
              <a:t>Murach</a:t>
            </a:r>
            <a:r>
              <a:rPr lang="en-US" sz="2000" dirty="0" smtClean="0"/>
              <a:t>.</a:t>
            </a:r>
          </a:p>
          <a:p>
            <a:pPr marL="400050" lvl="1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MY" sz="2000" dirty="0" smtClean="0"/>
              <a:t>	(Note: Encouraged to </a:t>
            </a:r>
            <a:r>
              <a:rPr lang="en-MY" sz="2000" dirty="0"/>
              <a:t>buy. </a:t>
            </a:r>
            <a:r>
              <a:rPr lang="en-MY" sz="2000" dirty="0">
                <a:hlinkClick r:id="rId3"/>
              </a:rPr>
              <a:t>http://</a:t>
            </a:r>
            <a:r>
              <a:rPr lang="en-MY" sz="2000" dirty="0" smtClean="0">
                <a:hlinkClick r:id="rId3"/>
              </a:rPr>
              <a:t>www.murach.com/books/avb5/index.htm</a:t>
            </a:r>
            <a:r>
              <a:rPr lang="en-MY" sz="2000" dirty="0" smtClean="0"/>
              <a:t>)</a:t>
            </a:r>
            <a:endParaRPr lang="en-US" sz="2000" dirty="0"/>
          </a:p>
          <a:p>
            <a:pPr marL="914400" lvl="1" indent="-514350" eaLnBrk="1" hangingPunct="1">
              <a:buFont typeface="+mj-lt"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Matthew </a:t>
            </a:r>
            <a:r>
              <a:rPr lang="en-US" sz="2000" dirty="0"/>
              <a:t>MacDonald. (2012). Beginning ASP.NET 4.5 in VB. United States of America: APRESS. 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Additional Text: </a:t>
            </a:r>
          </a:p>
          <a:p>
            <a:pPr marL="914400" lvl="1" indent="-514350" eaLnBrk="1" hangingPunct="1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err="1" smtClean="0"/>
              <a:t>Imar</a:t>
            </a:r>
            <a:r>
              <a:rPr lang="en-US" sz="2000" dirty="0" smtClean="0"/>
              <a:t> </a:t>
            </a:r>
            <a:r>
              <a:rPr lang="en-US" sz="2000" dirty="0" err="1"/>
              <a:t>Spaanjaars</a:t>
            </a:r>
            <a:r>
              <a:rPr lang="en-US" sz="2000" dirty="0"/>
              <a:t>. (2013). Beginning ASP.NET 4.5: in C# and VB. Indianapolis, Indiana: Wiley </a:t>
            </a:r>
          </a:p>
          <a:p>
            <a:pPr marL="914400" lvl="1" indent="-514350" eaLnBrk="1" hangingPunct="1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Kathleen </a:t>
            </a:r>
            <a:r>
              <a:rPr lang="en-US" sz="2000" dirty="0" err="1"/>
              <a:t>Kalata</a:t>
            </a:r>
            <a:r>
              <a:rPr lang="en-US" sz="2000" dirty="0"/>
              <a:t>. (2007). Introduction To ASP.NET 2.0 (Third Edition). United States of America: Thomson Course Technology.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Introduction to ASP.NET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Contents: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ea typeface="SimSun" pitchFamily="2" charset="-122"/>
              </a:rPr>
              <a:t>Internet Technologies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ea typeface="SimSun" pitchFamily="2" charset="-122"/>
              </a:rPr>
              <a:t>Web Programming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ea typeface="SimSun" pitchFamily="2" charset="-122"/>
              </a:rPr>
              <a:t>.NET Overview</a:t>
            </a:r>
          </a:p>
          <a:p>
            <a:pPr marL="341313" indent="-341313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ea typeface="SimSun" pitchFamily="2" charset="-122"/>
            </a:endParaRPr>
          </a:p>
          <a:p>
            <a:pPr marL="341313" indent="-341313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10699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Internet Technologies</a:t>
            </a:r>
            <a:br>
              <a:rPr lang="en-US" sz="4000" smtClean="0"/>
            </a:br>
            <a:r>
              <a:rPr lang="en-US" sz="2400" smtClean="0"/>
              <a:t>WWW Architecture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2924175"/>
            <a:ext cx="2857500" cy="164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786313" y="5229225"/>
            <a:ext cx="403225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Platform: PC, Mac, Unix, etc.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Web Server: Apache, IIS, Xitami, etc.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146675" y="1628775"/>
            <a:ext cx="3048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Platform: PC, Mac, Unix, etc.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</a:rPr>
              <a:t>Browser: IE, Mozilla, Opera, etc.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828675" y="1700213"/>
            <a:ext cx="1168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99CC00"/>
                </a:solidFill>
              </a:rPr>
              <a:t>Client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900113" y="5084763"/>
            <a:ext cx="12890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99CC00"/>
                </a:solidFill>
              </a:rPr>
              <a:t>Server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851275" y="2563813"/>
            <a:ext cx="1588" cy="2286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V="1">
            <a:off x="4210050" y="2490788"/>
            <a:ext cx="1588" cy="2212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MY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28588" y="2420938"/>
            <a:ext cx="3636962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Tahoma" pitchFamily="34" charset="0"/>
              </a:rPr>
              <a:t>Request: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Lucida Console" pitchFamily="49" charset="0"/>
              </a:rPr>
              <a:t>http://www.utar.edu.my/about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203700" y="4437063"/>
            <a:ext cx="1909763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Tahoma" pitchFamily="34" charset="0"/>
              </a:rPr>
              <a:t>Response: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Lucida Console" pitchFamily="49" charset="0"/>
              </a:rPr>
              <a:t>&lt;html&gt;…&lt;/html&gt;</a:t>
            </a:r>
          </a:p>
        </p:txBody>
      </p:sp>
      <p:pic>
        <p:nvPicPr>
          <p:cNvPr id="820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0913" y="1484313"/>
            <a:ext cx="1066800" cy="995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20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0913" y="4940300"/>
            <a:ext cx="1081087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757238" y="3429000"/>
            <a:ext cx="1582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99CC00"/>
                </a:solidFill>
              </a:rPr>
              <a:t>Network</a:t>
            </a: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5651500" y="3429000"/>
            <a:ext cx="2590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HTTP over TCP/IP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Web Programming</a:t>
            </a:r>
            <a:br>
              <a:rPr lang="en-US" sz="4000" smtClean="0"/>
            </a:br>
            <a:r>
              <a:rPr lang="en-US" sz="2400" smtClean="0"/>
              <a:t>Client Side Code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mtClean="0"/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What is client-side code?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Software that is downloaded from Web server to browser and then executes on the client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0000"/>
                </a:solidFill>
              </a:rPr>
              <a:t>Why client-side code?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Better scalability: less work done on server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Better performance/user experience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Create UI constructs not inherent in HTML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000">
                <a:solidFill>
                  <a:srgbClr val="000000"/>
                </a:solidFill>
              </a:rPr>
              <a:t>Drop-down and pull-out menus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000">
                <a:solidFill>
                  <a:srgbClr val="000000"/>
                </a:solidFill>
              </a:rPr>
              <a:t>Tabbed dialogs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Cool effects, e.g. animation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</a:rPr>
              <a:t>Data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Programming the Web</a:t>
            </a:r>
            <a:br>
              <a:rPr lang="en-US" smtClean="0"/>
            </a:br>
            <a:r>
              <a:rPr lang="en-US" sz="2400" smtClean="0"/>
              <a:t>Client-Side Technologies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57338"/>
            <a:ext cx="8763000" cy="5072062"/>
          </a:xfrm>
        </p:spPr>
        <p:txBody>
          <a:bodyPr/>
          <a:lstStyle/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DHTML – HTML + CSS + JavaScript + DOM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COM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ActiveX controls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COM components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Remote Data Services (RDS)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Java applets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Plug-ins, e.g. shockwave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Remote Scripting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2077</Words>
  <Application>Microsoft Office PowerPoint</Application>
  <PresentationFormat>On-screen Show (4:3)</PresentationFormat>
  <Paragraphs>514</Paragraphs>
  <Slides>43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SimSun</vt:lpstr>
      <vt:lpstr>Arial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Visio</vt:lpstr>
      <vt:lpstr>Document</vt:lpstr>
      <vt:lpstr>UCCA3224 WEB APPLICATIONS AND TECHNOLOGIES</vt:lpstr>
      <vt:lpstr>Topics Lecture</vt:lpstr>
      <vt:lpstr>Topics Practical</vt:lpstr>
      <vt:lpstr>Assessment Structure</vt:lpstr>
      <vt:lpstr>Text Books</vt:lpstr>
      <vt:lpstr>Introduction to ASP.NET</vt:lpstr>
      <vt:lpstr>Internet Technologies WWW Architecture</vt:lpstr>
      <vt:lpstr>Web Programming Client Side Code</vt:lpstr>
      <vt:lpstr>Programming the Web Client-Side Technologies</vt:lpstr>
      <vt:lpstr>Programming the Web Server-Side Code</vt:lpstr>
      <vt:lpstr>Programming the Web Server-Side Code</vt:lpstr>
      <vt:lpstr>What is Microsoft .NET? </vt:lpstr>
      <vt:lpstr>PowerPoint Presentation</vt:lpstr>
      <vt:lpstr>PowerPoint Presentation</vt:lpstr>
      <vt:lpstr>Web Services </vt:lpstr>
      <vt:lpstr>Web Services and Microsoft 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ASP.NET?</vt:lpstr>
      <vt:lpstr>ASP.NET Development Environments</vt:lpstr>
      <vt:lpstr>PowerPoint Presentation</vt:lpstr>
      <vt:lpstr>PowerPoint Presentation</vt:lpstr>
      <vt:lpstr>Typical Files in an ASP.NET Application</vt:lpstr>
      <vt:lpstr>How an ASP.NET application is compiled</vt:lpstr>
      <vt:lpstr>PowerPoint Presentation</vt:lpstr>
      <vt:lpstr>PowerPoint Presentation</vt:lpstr>
      <vt:lpstr>Compiling and Executing (Running)</vt:lpstr>
      <vt:lpstr>HelloWorld.aspx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UCIS3214 Advanced IP</dc:title>
  <dc:creator>Sun Teik Heng</dc:creator>
  <cp:lastModifiedBy>Sun Teik Heng</cp:lastModifiedBy>
  <cp:revision>63</cp:revision>
  <cp:lastPrinted>1601-01-01T00:00:00Z</cp:lastPrinted>
  <dcterms:created xsi:type="dcterms:W3CDTF">2009-06-03T01:01:09Z</dcterms:created>
  <dcterms:modified xsi:type="dcterms:W3CDTF">2015-01-10T00:37:03Z</dcterms:modified>
</cp:coreProperties>
</file>