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6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BF8FF4-D84B-428C-8F61-FF97A94771FC}" type="datetimeFigureOut">
              <a:rPr lang="en-MY" smtClean="0"/>
              <a:t>23/1/2011</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1047A4-63B3-4FAA-8C41-D395C935DE00}" type="slidenum">
              <a:rPr lang="en-MY" smtClean="0"/>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2E1047A4-63B3-4FAA-8C41-D395C935DE00}" type="slidenum">
              <a:rPr lang="en-MY" smtClean="0"/>
              <a:t>29</a:t>
            </a:fld>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DA16B8CD-272E-4B87-8FFE-3CEC7CFBF0D4}" type="datetimeFigureOut">
              <a:rPr lang="en-MY" smtClean="0"/>
              <a:t>22/1/2011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DA16B8CD-272E-4B87-8FFE-3CEC7CFBF0D4}" type="datetimeFigureOut">
              <a:rPr lang="en-MY" smtClean="0"/>
              <a:t>22/1/2011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DA16B8CD-272E-4B87-8FFE-3CEC7CFBF0D4}" type="datetimeFigureOut">
              <a:rPr lang="en-MY" smtClean="0"/>
              <a:t>22/1/2011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DA16B8CD-272E-4B87-8FFE-3CEC7CFBF0D4}" type="datetimeFigureOut">
              <a:rPr lang="en-MY" smtClean="0"/>
              <a:t>22/1/2011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16B8CD-272E-4B87-8FFE-3CEC7CFBF0D4}" type="datetimeFigureOut">
              <a:rPr lang="en-MY" smtClean="0"/>
              <a:t>22/1/2011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DA16B8CD-272E-4B87-8FFE-3CEC7CFBF0D4}" type="datetimeFigureOut">
              <a:rPr lang="en-MY" smtClean="0"/>
              <a:t>22/1/2011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DA16B8CD-272E-4B87-8FFE-3CEC7CFBF0D4}" type="datetimeFigureOut">
              <a:rPr lang="en-MY" smtClean="0"/>
              <a:t>22/1/2011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DA16B8CD-272E-4B87-8FFE-3CEC7CFBF0D4}" type="datetimeFigureOut">
              <a:rPr lang="en-MY" smtClean="0"/>
              <a:t>22/1/2011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B8CD-272E-4B87-8FFE-3CEC7CFBF0D4}" type="datetimeFigureOut">
              <a:rPr lang="en-MY" smtClean="0"/>
              <a:t>22/1/2011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B8CD-272E-4B87-8FFE-3CEC7CFBF0D4}" type="datetimeFigureOut">
              <a:rPr lang="en-MY" smtClean="0"/>
              <a:t>22/1/2011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B8CD-272E-4B87-8FFE-3CEC7CFBF0D4}" type="datetimeFigureOut">
              <a:rPr lang="en-MY" smtClean="0"/>
              <a:t>22/1/2011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6371F6D5-E6A6-4AB2-9A1D-9DDC607723FC}" type="slidenum">
              <a:rPr lang="en-MY" smtClean="0"/>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6B8CD-272E-4B87-8FFE-3CEC7CFBF0D4}" type="datetimeFigureOut">
              <a:rPr lang="en-MY" smtClean="0"/>
              <a:t>22/1/2011</a:t>
            </a:fld>
            <a:endParaRPr lang="en-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1F6D5-E6A6-4AB2-9A1D-9DDC607723FC}" type="slidenum">
              <a:rPr lang="en-MY" smtClean="0"/>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u="sng" dirty="0"/>
              <a:t>Test and Debug ASP.NET</a:t>
            </a:r>
            <a:endParaRPr lang="en-MY" dirty="0"/>
          </a:p>
        </p:txBody>
      </p:sp>
      <p:sp>
        <p:nvSpPr>
          <p:cNvPr id="5" name="Subtitle 4"/>
          <p:cNvSpPr>
            <a:spLocks noGrp="1"/>
          </p:cNvSpPr>
          <p:nvPr>
            <p:ph type="subTitle" idx="1"/>
          </p:nvPr>
        </p:nvSpPr>
        <p:spPr/>
        <p:txBody>
          <a:bodyPr>
            <a:normAutofit fontScale="25000" lnSpcReduction="20000"/>
          </a:bodyPr>
          <a:lstStyle/>
          <a:p>
            <a:pPr algn="l"/>
            <a:r>
              <a:rPr lang="en-US" sz="7400" b="1" dirty="0"/>
              <a:t>Objectives:</a:t>
            </a:r>
          </a:p>
          <a:p>
            <a:pPr algn="l">
              <a:buFont typeface="Arial" pitchFamily="34" charset="0"/>
              <a:buChar char="•"/>
            </a:pPr>
            <a:r>
              <a:rPr lang="en-US" sz="7400" dirty="0" smtClean="0"/>
              <a:t>Learn </a:t>
            </a:r>
            <a:r>
              <a:rPr lang="en-US" sz="7400" dirty="0"/>
              <a:t>how to create ASP.NET web sites that run under IIS (local, remote, and FTP)</a:t>
            </a:r>
          </a:p>
          <a:p>
            <a:pPr algn="l">
              <a:buFont typeface="Arial" pitchFamily="34" charset="0"/>
              <a:buChar char="•"/>
            </a:pPr>
            <a:r>
              <a:rPr lang="en-US" sz="7400" dirty="0" smtClean="0"/>
              <a:t>Practice </a:t>
            </a:r>
            <a:r>
              <a:rPr lang="en-US" sz="7400" dirty="0"/>
              <a:t>testing an ASP.NET application with default and alternative browsers and with IIS.</a:t>
            </a:r>
          </a:p>
          <a:p>
            <a:pPr algn="l">
              <a:buFont typeface="Arial" pitchFamily="34" charset="0"/>
              <a:buChar char="•"/>
            </a:pPr>
            <a:r>
              <a:rPr lang="en-US" sz="7400" dirty="0" smtClean="0"/>
              <a:t>Use </a:t>
            </a:r>
            <a:r>
              <a:rPr lang="en-US" sz="7400" dirty="0"/>
              <a:t>the Debugger.</a:t>
            </a:r>
          </a:p>
          <a:p>
            <a:pPr algn="l">
              <a:buFont typeface="Arial" pitchFamily="34" charset="0"/>
              <a:buChar char="•"/>
            </a:pPr>
            <a:r>
              <a:rPr lang="en-US" sz="7400" dirty="0" smtClean="0"/>
              <a:t>Use </a:t>
            </a:r>
            <a:r>
              <a:rPr lang="en-US" sz="7400" dirty="0"/>
              <a:t>the Trace Feature</a:t>
            </a:r>
          </a:p>
          <a:p>
            <a:endParaRPr lang="en-MY"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098" name="Picture 2"/>
          <p:cNvPicPr>
            <a:picLocks noGrp="1" noChangeAspect="1" noChangeArrowheads="1"/>
          </p:cNvPicPr>
          <p:nvPr>
            <p:ph idx="1"/>
          </p:nvPr>
        </p:nvPicPr>
        <p:blipFill>
          <a:blip r:embed="rId2" cstate="print"/>
          <a:srcRect/>
          <a:stretch>
            <a:fillRect/>
          </a:stretch>
        </p:blipFill>
        <p:spPr bwMode="auto">
          <a:xfrm>
            <a:off x="0" y="1916832"/>
            <a:ext cx="4138238" cy="273630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302083" y="1916833"/>
            <a:ext cx="4841916" cy="28083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With and Without Debugging </a:t>
            </a:r>
            <a:r>
              <a:rPr lang="en-US" b="1" u="sng" dirty="0" smtClean="0"/>
              <a:t>Options</a:t>
            </a:r>
            <a:endParaRPr lang="en-MY" dirty="0"/>
          </a:p>
        </p:txBody>
      </p:sp>
      <p:sp>
        <p:nvSpPr>
          <p:cNvPr id="3" name="Content Placeholder 2"/>
          <p:cNvSpPr>
            <a:spLocks noGrp="1"/>
          </p:cNvSpPr>
          <p:nvPr>
            <p:ph idx="1"/>
          </p:nvPr>
        </p:nvSpPr>
        <p:spPr/>
        <p:txBody>
          <a:bodyPr>
            <a:normAutofit fontScale="85000" lnSpcReduction="10000"/>
          </a:bodyPr>
          <a:lstStyle/>
          <a:p>
            <a:r>
              <a:rPr lang="en-US" dirty="0"/>
              <a:t>Three ways to run an application with debugging are:</a:t>
            </a:r>
          </a:p>
          <a:p>
            <a:pPr marL="914400" lvl="1" indent="-514350">
              <a:buFont typeface="+mj-lt"/>
              <a:buAutoNum type="arabicPeriod"/>
            </a:pPr>
            <a:r>
              <a:rPr lang="en-US" dirty="0" smtClean="0"/>
              <a:t>Choose </a:t>
            </a:r>
            <a:r>
              <a:rPr lang="en-US" dirty="0"/>
              <a:t>the </a:t>
            </a:r>
            <a:r>
              <a:rPr lang="en-US" b="1" dirty="0"/>
              <a:t>Debug</a:t>
            </a:r>
            <a:r>
              <a:rPr lang="en-US" dirty="0"/>
              <a:t> menu, </a:t>
            </a:r>
            <a:r>
              <a:rPr lang="en-US" b="1" dirty="0"/>
              <a:t>Start</a:t>
            </a:r>
            <a:r>
              <a:rPr lang="en-US" dirty="0"/>
              <a:t> option.</a:t>
            </a:r>
          </a:p>
          <a:p>
            <a:pPr marL="914400" lvl="1" indent="-514350">
              <a:buFont typeface="+mj-lt"/>
              <a:buAutoNum type="arabicPeriod"/>
            </a:pPr>
            <a:r>
              <a:rPr lang="en-US" dirty="0" smtClean="0"/>
              <a:t>Press </a:t>
            </a:r>
            <a:r>
              <a:rPr lang="en-US" b="1" dirty="0"/>
              <a:t>F5</a:t>
            </a:r>
            <a:r>
              <a:rPr lang="en-US" dirty="0"/>
              <a:t> function key.</a:t>
            </a:r>
          </a:p>
          <a:p>
            <a:pPr marL="914400" lvl="1" indent="-514350">
              <a:buFont typeface="+mj-lt"/>
              <a:buAutoNum type="arabicPeriod"/>
            </a:pPr>
            <a:r>
              <a:rPr lang="en-US" dirty="0" smtClean="0"/>
              <a:t>Click </a:t>
            </a:r>
            <a:r>
              <a:rPr lang="en-US" dirty="0"/>
              <a:t>the </a:t>
            </a:r>
            <a:r>
              <a:rPr lang="en-US" b="1" dirty="0"/>
              <a:t>Start Debugging</a:t>
            </a:r>
            <a:r>
              <a:rPr lang="en-US" dirty="0"/>
              <a:t> button on the Standard toolbar.</a:t>
            </a:r>
          </a:p>
          <a:p>
            <a:r>
              <a:rPr lang="en-US" dirty="0"/>
              <a:t>Three ways to run an application without debugging are:</a:t>
            </a:r>
          </a:p>
          <a:p>
            <a:pPr marL="914400" lvl="1" indent="-514350">
              <a:buFont typeface="+mj-lt"/>
              <a:buAutoNum type="arabicPeriod"/>
            </a:pPr>
            <a:r>
              <a:rPr lang="en-US" dirty="0" smtClean="0"/>
              <a:t>Choose </a:t>
            </a:r>
            <a:r>
              <a:rPr lang="en-US" dirty="0"/>
              <a:t>the </a:t>
            </a:r>
            <a:r>
              <a:rPr lang="en-US" b="1" dirty="0"/>
              <a:t>Debug</a:t>
            </a:r>
            <a:r>
              <a:rPr lang="en-US" dirty="0"/>
              <a:t> menu, </a:t>
            </a:r>
            <a:r>
              <a:rPr lang="en-US" b="1" dirty="0"/>
              <a:t>Start Without Debugging</a:t>
            </a:r>
            <a:r>
              <a:rPr lang="en-US" dirty="0"/>
              <a:t> option.</a:t>
            </a:r>
          </a:p>
          <a:p>
            <a:pPr marL="914400" lvl="1" indent="-514350">
              <a:buFont typeface="+mj-lt"/>
              <a:buAutoNum type="arabicPeriod"/>
            </a:pPr>
            <a:r>
              <a:rPr lang="en-US" dirty="0" smtClean="0"/>
              <a:t>Press </a:t>
            </a:r>
            <a:r>
              <a:rPr lang="en-US" b="1" dirty="0"/>
              <a:t>Ctrl + F5</a:t>
            </a:r>
            <a:r>
              <a:rPr lang="en-US" dirty="0"/>
              <a:t> function key.</a:t>
            </a:r>
          </a:p>
          <a:p>
            <a:pPr marL="914400" lvl="1" indent="-514350">
              <a:buFont typeface="+mj-lt"/>
              <a:buAutoNum type="arabicPeriod"/>
            </a:pPr>
            <a:r>
              <a:rPr lang="en-US" dirty="0" smtClean="0"/>
              <a:t>Right-click </a:t>
            </a:r>
            <a:r>
              <a:rPr lang="en-US" dirty="0"/>
              <a:t>a page in Solution Explorer </a:t>
            </a:r>
            <a:r>
              <a:rPr lang="en-US" dirty="0">
                <a:sym typeface="Wingdings"/>
              </a:rPr>
              <a:t></a:t>
            </a:r>
            <a:r>
              <a:rPr lang="en-US" dirty="0"/>
              <a:t> choose the </a:t>
            </a:r>
            <a:r>
              <a:rPr lang="en-US" b="1" dirty="0"/>
              <a:t>View in Browser</a:t>
            </a:r>
            <a:r>
              <a:rPr lang="en-US" dirty="0"/>
              <a:t> option.</a:t>
            </a:r>
          </a:p>
          <a:p>
            <a:endParaRPr lang="en-MY"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5122" name="Picture 2"/>
          <p:cNvPicPr>
            <a:picLocks noGrp="1" noChangeAspect="1" noChangeArrowheads="1"/>
          </p:cNvPicPr>
          <p:nvPr>
            <p:ph idx="1"/>
          </p:nvPr>
        </p:nvPicPr>
        <p:blipFill>
          <a:blip r:embed="rId2" cstate="print"/>
          <a:srcRect/>
          <a:stretch>
            <a:fillRect/>
          </a:stretch>
        </p:blipFill>
        <p:spPr bwMode="auto">
          <a:xfrm>
            <a:off x="3281362" y="2886869"/>
            <a:ext cx="2581275" cy="19526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r>
              <a:rPr lang="en-US" dirty="0"/>
              <a:t>The </a:t>
            </a:r>
            <a:r>
              <a:rPr lang="en-US" b="1" dirty="0"/>
              <a:t>View in Browser</a:t>
            </a:r>
            <a:r>
              <a:rPr lang="en-US" dirty="0"/>
              <a:t> option will start the selected page and is used to primarily test a page's layout appearance. </a:t>
            </a:r>
          </a:p>
        </p:txBody>
      </p:sp>
      <p:pic>
        <p:nvPicPr>
          <p:cNvPr id="6147" name="Picture 3"/>
          <p:cNvPicPr>
            <a:picLocks noChangeAspect="1" noChangeArrowheads="1"/>
          </p:cNvPicPr>
          <p:nvPr/>
        </p:nvPicPr>
        <p:blipFill>
          <a:blip r:embed="rId2" cstate="print"/>
          <a:srcRect/>
          <a:stretch>
            <a:fillRect/>
          </a:stretch>
        </p:blipFill>
        <p:spPr bwMode="auto">
          <a:xfrm>
            <a:off x="2987824" y="3429000"/>
            <a:ext cx="2371299" cy="3429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r>
              <a:rPr lang="en-US" dirty="0"/>
              <a:t>Three ways to stop an application that's running with debugging are:</a:t>
            </a:r>
          </a:p>
          <a:p>
            <a:pPr marL="914400" lvl="1" indent="-514350">
              <a:buFont typeface="+mj-lt"/>
              <a:buAutoNum type="arabicPeriod"/>
            </a:pPr>
            <a:r>
              <a:rPr lang="en-US" dirty="0" smtClean="0"/>
              <a:t>Choose </a:t>
            </a:r>
            <a:r>
              <a:rPr lang="en-US" b="1" dirty="0"/>
              <a:t>Debug</a:t>
            </a:r>
            <a:r>
              <a:rPr lang="en-US" dirty="0"/>
              <a:t> menu, </a:t>
            </a:r>
            <a:r>
              <a:rPr lang="en-US" b="1" dirty="0"/>
              <a:t>Stop Debugging</a:t>
            </a:r>
            <a:r>
              <a:rPr lang="en-US" dirty="0"/>
              <a:t> option.</a:t>
            </a:r>
          </a:p>
          <a:p>
            <a:pPr marL="914400" lvl="1" indent="-514350">
              <a:buFont typeface="+mj-lt"/>
              <a:buAutoNum type="arabicPeriod"/>
            </a:pPr>
            <a:r>
              <a:rPr lang="en-US" dirty="0" smtClean="0"/>
              <a:t>Press </a:t>
            </a:r>
            <a:r>
              <a:rPr lang="en-US" b="1" dirty="0"/>
              <a:t>Shift + F5</a:t>
            </a:r>
            <a:r>
              <a:rPr lang="en-US" dirty="0"/>
              <a:t>.</a:t>
            </a:r>
          </a:p>
          <a:p>
            <a:pPr marL="914400" lvl="1" indent="-514350">
              <a:buFont typeface="+mj-lt"/>
              <a:buAutoNum type="arabicPeriod"/>
            </a:pPr>
            <a:r>
              <a:rPr lang="en-US" dirty="0" smtClean="0"/>
              <a:t>Click </a:t>
            </a:r>
            <a:r>
              <a:rPr lang="en-US" dirty="0"/>
              <a:t>the </a:t>
            </a:r>
            <a:r>
              <a:rPr lang="en-US" b="1" dirty="0"/>
              <a:t>Stop Debugging</a:t>
            </a:r>
            <a:r>
              <a:rPr lang="en-US" dirty="0"/>
              <a:t> button on the Debug toolbar.</a:t>
            </a:r>
          </a:p>
          <a:p>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Use Alternative Web Browsers During Testing</a:t>
            </a:r>
            <a:endParaRPr lang="en-MY" dirty="0"/>
          </a:p>
        </p:txBody>
      </p:sp>
      <p:sp>
        <p:nvSpPr>
          <p:cNvPr id="3" name="Content Placeholder 2"/>
          <p:cNvSpPr>
            <a:spLocks noGrp="1"/>
          </p:cNvSpPr>
          <p:nvPr>
            <p:ph idx="1"/>
          </p:nvPr>
        </p:nvSpPr>
        <p:spPr/>
        <p:txBody>
          <a:bodyPr/>
          <a:lstStyle/>
          <a:p>
            <a:r>
              <a:rPr lang="en-US" dirty="0" smtClean="0"/>
              <a:t>To use an alternative web browser:</a:t>
            </a:r>
          </a:p>
          <a:p>
            <a:pPr lvl="1"/>
            <a:r>
              <a:rPr lang="en-US" dirty="0" smtClean="0"/>
              <a:t>Right-click the start page in Solution Explorer.</a:t>
            </a:r>
          </a:p>
          <a:p>
            <a:pPr lvl="1"/>
            <a:r>
              <a:rPr lang="en-US" dirty="0" smtClean="0"/>
              <a:t>Choose the </a:t>
            </a:r>
            <a:r>
              <a:rPr lang="en-US" b="1" dirty="0" smtClean="0"/>
              <a:t>Browse With</a:t>
            </a:r>
            <a:r>
              <a:rPr lang="en-US" dirty="0" smtClean="0"/>
              <a:t> option.</a:t>
            </a:r>
          </a:p>
          <a:p>
            <a:pPr lvl="1"/>
            <a:r>
              <a:rPr lang="en-US" dirty="0" smtClean="0"/>
              <a:t>The </a:t>
            </a:r>
            <a:r>
              <a:rPr lang="en-US" b="1" dirty="0" smtClean="0"/>
              <a:t>Browse With dialog box</a:t>
            </a:r>
            <a:r>
              <a:rPr lang="en-US" dirty="0" smtClean="0"/>
              <a:t> displays and allows you to choose the alternative web browser.</a:t>
            </a:r>
          </a:p>
          <a:p>
            <a:endParaRPr lang="en-MY" dirty="0"/>
          </a:p>
        </p:txBody>
      </p:sp>
      <p:pic>
        <p:nvPicPr>
          <p:cNvPr id="7171" name="Picture 3"/>
          <p:cNvPicPr>
            <a:picLocks noChangeAspect="1" noChangeArrowheads="1"/>
          </p:cNvPicPr>
          <p:nvPr/>
        </p:nvPicPr>
        <p:blipFill>
          <a:blip r:embed="rId2" cstate="print"/>
          <a:srcRect/>
          <a:stretch>
            <a:fillRect/>
          </a:stretch>
        </p:blipFill>
        <p:spPr bwMode="auto">
          <a:xfrm>
            <a:off x="2195736" y="4100876"/>
            <a:ext cx="3565401" cy="275712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Test a File-System Web Site with </a:t>
            </a:r>
            <a:r>
              <a:rPr lang="en-US" b="1" u="sng" dirty="0" smtClean="0"/>
              <a:t>IIS</a:t>
            </a:r>
            <a:endParaRPr lang="en-MY" dirty="0"/>
          </a:p>
        </p:txBody>
      </p:sp>
      <p:sp>
        <p:nvSpPr>
          <p:cNvPr id="3" name="Content Placeholder 2"/>
          <p:cNvSpPr>
            <a:spLocks noGrp="1"/>
          </p:cNvSpPr>
          <p:nvPr>
            <p:ph idx="1"/>
          </p:nvPr>
        </p:nvSpPr>
        <p:spPr/>
        <p:txBody>
          <a:bodyPr>
            <a:normAutofit fontScale="70000" lnSpcReduction="20000"/>
          </a:bodyPr>
          <a:lstStyle/>
          <a:p>
            <a:pPr>
              <a:buNone/>
            </a:pPr>
            <a:r>
              <a:rPr lang="en-US" dirty="0"/>
              <a:t>File system web sites run under the </a:t>
            </a:r>
            <a:r>
              <a:rPr lang="en-US" b="1" dirty="0"/>
              <a:t>ASP.NET Development (Web) Server</a:t>
            </a:r>
            <a:r>
              <a:rPr lang="en-US" dirty="0"/>
              <a:t> by default.  </a:t>
            </a:r>
          </a:p>
          <a:p>
            <a:r>
              <a:rPr lang="en-US" dirty="0" smtClean="0"/>
              <a:t>Need </a:t>
            </a:r>
            <a:r>
              <a:rPr lang="en-US" dirty="0"/>
              <a:t>to test the web site under IIS because of limitations in the ASP.NET Development (Web) Server.  These limitations include:</a:t>
            </a:r>
          </a:p>
          <a:p>
            <a:pPr lvl="1"/>
            <a:r>
              <a:rPr lang="en-US" dirty="0" smtClean="0"/>
              <a:t>Only </a:t>
            </a:r>
            <a:r>
              <a:rPr lang="en-US" dirty="0"/>
              <a:t>serves pages to the </a:t>
            </a:r>
            <a:r>
              <a:rPr lang="en-US" b="1" dirty="0"/>
              <a:t>local computer</a:t>
            </a:r>
            <a:r>
              <a:rPr lang="en-US" dirty="0"/>
              <a:t>.</a:t>
            </a:r>
          </a:p>
          <a:p>
            <a:pPr lvl="1"/>
            <a:r>
              <a:rPr lang="en-US" dirty="0" smtClean="0"/>
              <a:t>Runs </a:t>
            </a:r>
            <a:r>
              <a:rPr lang="en-US" dirty="0"/>
              <a:t>in current user's </a:t>
            </a:r>
            <a:r>
              <a:rPr lang="en-US" b="1" dirty="0"/>
              <a:t>security context</a:t>
            </a:r>
            <a:r>
              <a:rPr lang="en-US" dirty="0"/>
              <a:t> – need to run under other security contexts to adequately test security.</a:t>
            </a:r>
          </a:p>
          <a:p>
            <a:pPr lvl="1"/>
            <a:r>
              <a:rPr lang="en-US" dirty="0" smtClean="0"/>
              <a:t>Does </a:t>
            </a:r>
            <a:r>
              <a:rPr lang="en-US" dirty="0"/>
              <a:t>not include an </a:t>
            </a:r>
            <a:r>
              <a:rPr lang="en-US" b="1" dirty="0"/>
              <a:t>SMTP</a:t>
            </a:r>
            <a:r>
              <a:rPr lang="en-US" dirty="0"/>
              <a:t> server for testing email applications.</a:t>
            </a:r>
          </a:p>
          <a:p>
            <a:pPr lvl="1"/>
            <a:r>
              <a:rPr lang="en-US" dirty="0" smtClean="0"/>
              <a:t>Uses </a:t>
            </a:r>
            <a:r>
              <a:rPr lang="en-US" dirty="0"/>
              <a:t>a randomly chosen port instead of the </a:t>
            </a:r>
            <a:r>
              <a:rPr lang="en-US" b="1" dirty="0"/>
              <a:t>HTTP</a:t>
            </a:r>
            <a:r>
              <a:rPr lang="en-US" dirty="0"/>
              <a:t> standard of </a:t>
            </a:r>
            <a:r>
              <a:rPr lang="en-US" b="1" dirty="0"/>
              <a:t>port</a:t>
            </a:r>
            <a:r>
              <a:rPr lang="en-US" dirty="0"/>
              <a:t> </a:t>
            </a:r>
            <a:r>
              <a:rPr lang="en-US" b="1" dirty="0"/>
              <a:t>80</a:t>
            </a:r>
            <a:r>
              <a:rPr lang="en-US" dirty="0"/>
              <a:t>.</a:t>
            </a:r>
          </a:p>
          <a:p>
            <a:r>
              <a:rPr lang="en-US" dirty="0" smtClean="0"/>
              <a:t>Create </a:t>
            </a:r>
            <a:r>
              <a:rPr lang="en-US" dirty="0"/>
              <a:t>a </a:t>
            </a:r>
            <a:r>
              <a:rPr lang="en-US" b="1" dirty="0"/>
              <a:t>virtual directory</a:t>
            </a:r>
            <a:r>
              <a:rPr lang="en-US" dirty="0"/>
              <a:t> for the web site as covered earlier in these notes.</a:t>
            </a:r>
          </a:p>
          <a:p>
            <a:r>
              <a:rPr lang="en-US" dirty="0" smtClean="0"/>
              <a:t>Opening </a:t>
            </a:r>
            <a:r>
              <a:rPr lang="en-US" dirty="0"/>
              <a:t>the page from its virtual directory will cause the web site to run under </a:t>
            </a:r>
            <a:r>
              <a:rPr lang="en-US" b="1" dirty="0"/>
              <a:t>IIS</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Test an Application Outside of Visual </a:t>
            </a:r>
            <a:r>
              <a:rPr lang="en-US" b="1" u="sng" dirty="0" smtClean="0"/>
              <a:t>Studio</a:t>
            </a:r>
            <a:endParaRPr lang="en-MY" dirty="0"/>
          </a:p>
        </p:txBody>
      </p:sp>
      <p:sp>
        <p:nvSpPr>
          <p:cNvPr id="3" name="Content Placeholder 2"/>
          <p:cNvSpPr>
            <a:spLocks noGrp="1"/>
          </p:cNvSpPr>
          <p:nvPr>
            <p:ph idx="1"/>
          </p:nvPr>
        </p:nvSpPr>
        <p:spPr/>
        <p:txBody>
          <a:bodyPr>
            <a:normAutofit/>
          </a:bodyPr>
          <a:lstStyle/>
          <a:p>
            <a:r>
              <a:rPr lang="en-US" dirty="0"/>
              <a:t>The steps required to run an IIS application outside of Visual Studio are:</a:t>
            </a:r>
          </a:p>
          <a:p>
            <a:pPr lvl="1"/>
            <a:r>
              <a:rPr lang="en-US" dirty="0" smtClean="0"/>
              <a:t>Open </a:t>
            </a:r>
            <a:r>
              <a:rPr lang="en-US" dirty="0"/>
              <a:t>the web browser (such as Mozilla Foxfire).</a:t>
            </a:r>
          </a:p>
          <a:p>
            <a:pPr lvl="1"/>
            <a:r>
              <a:rPr lang="en-US" dirty="0" smtClean="0"/>
              <a:t>Enter </a:t>
            </a:r>
            <a:r>
              <a:rPr lang="en-US" dirty="0"/>
              <a:t>the URL for the starting page and press Enter.</a:t>
            </a:r>
          </a:p>
          <a:p>
            <a:pPr lvl="1"/>
            <a:r>
              <a:rPr lang="en-US" dirty="0" smtClean="0"/>
              <a:t>Test </a:t>
            </a:r>
            <a:r>
              <a:rPr lang="en-US" dirty="0"/>
              <a:t>the application on two or more browsers simultaneously to test for </a:t>
            </a:r>
            <a:r>
              <a:rPr lang="en-US" b="1" i="1" dirty="0"/>
              <a:t>concurrency errors</a:t>
            </a:r>
            <a:r>
              <a:rPr lang="en-US" dirty="0"/>
              <a:t> – those caused by concurrent access to resources such as databases</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Exception </a:t>
            </a:r>
            <a:r>
              <a:rPr lang="en-US" b="1" u="sng" dirty="0" smtClean="0"/>
              <a:t>Assistant</a:t>
            </a:r>
            <a:endParaRPr lang="en-MY" dirty="0"/>
          </a:p>
        </p:txBody>
      </p:sp>
      <p:sp>
        <p:nvSpPr>
          <p:cNvPr id="3" name="Content Placeholder 2"/>
          <p:cNvSpPr>
            <a:spLocks noGrp="1"/>
          </p:cNvSpPr>
          <p:nvPr>
            <p:ph idx="1"/>
          </p:nvPr>
        </p:nvSpPr>
        <p:spPr/>
        <p:txBody>
          <a:bodyPr/>
          <a:lstStyle/>
          <a:p>
            <a:r>
              <a:rPr lang="en-US" dirty="0"/>
              <a:t>Uncaught ASP.NET coding exceptions cause applications to enter </a:t>
            </a:r>
            <a:r>
              <a:rPr lang="en-US" b="1" dirty="0"/>
              <a:t>break mode</a:t>
            </a:r>
            <a:r>
              <a:rPr lang="en-US" dirty="0"/>
              <a:t> – the </a:t>
            </a:r>
            <a:r>
              <a:rPr lang="en-US" b="1" dirty="0"/>
              <a:t>Exception Assistant</a:t>
            </a:r>
            <a:r>
              <a:rPr lang="en-US" dirty="0"/>
              <a:t> displays a dialog box as shown in this figure.</a:t>
            </a:r>
          </a:p>
          <a:p>
            <a:endParaRPr lang="en-MY"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8194" name="Picture 2"/>
          <p:cNvPicPr>
            <a:picLocks noGrp="1" noChangeAspect="1" noChangeArrowheads="1"/>
          </p:cNvPicPr>
          <p:nvPr>
            <p:ph idx="1"/>
          </p:nvPr>
        </p:nvPicPr>
        <p:blipFill>
          <a:blip r:embed="rId2" cstate="print"/>
          <a:srcRect/>
          <a:stretch>
            <a:fillRect/>
          </a:stretch>
        </p:blipFill>
        <p:spPr bwMode="auto">
          <a:xfrm>
            <a:off x="851902" y="1600200"/>
            <a:ext cx="7440196" cy="45259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u="sng" dirty="0"/>
              <a:t>Create a Local IIS Web </a:t>
            </a:r>
            <a:r>
              <a:rPr lang="en-US" b="1" u="sng" dirty="0" smtClean="0"/>
              <a:t>Site</a:t>
            </a:r>
            <a:endParaRPr lang="en-MY" dirty="0"/>
          </a:p>
        </p:txBody>
      </p:sp>
      <p:sp>
        <p:nvSpPr>
          <p:cNvPr id="5" name="Content Placeholder 4"/>
          <p:cNvSpPr>
            <a:spLocks noGrp="1"/>
          </p:cNvSpPr>
          <p:nvPr>
            <p:ph idx="1"/>
          </p:nvPr>
        </p:nvSpPr>
        <p:spPr/>
        <p:txBody>
          <a:bodyPr/>
          <a:lstStyle/>
          <a:p>
            <a:r>
              <a:rPr lang="en-US" dirty="0"/>
              <a:t>Start to create a new web application.  </a:t>
            </a:r>
          </a:p>
          <a:p>
            <a:r>
              <a:rPr lang="en-US" dirty="0" smtClean="0"/>
              <a:t>When </a:t>
            </a:r>
            <a:r>
              <a:rPr lang="en-US" dirty="0"/>
              <a:t>the </a:t>
            </a:r>
            <a:r>
              <a:rPr lang="en-US" b="1" dirty="0"/>
              <a:t>New Web Site</a:t>
            </a:r>
            <a:r>
              <a:rPr lang="en-US" dirty="0"/>
              <a:t> dialog box displays, select the </a:t>
            </a:r>
            <a:r>
              <a:rPr lang="en-US" b="1" dirty="0"/>
              <a:t>ASP.NET Web Site template</a:t>
            </a:r>
            <a:r>
              <a:rPr lang="en-US" dirty="0"/>
              <a:t> as shown and then in the Location drop-down list control select </a:t>
            </a:r>
            <a:r>
              <a:rPr lang="en-US" b="1" dirty="0"/>
              <a:t>HTTP</a:t>
            </a:r>
            <a:r>
              <a:rPr lang="en-US" dirty="0"/>
              <a:t> instead of File System or FTP as shown in this figure.</a:t>
            </a:r>
          </a:p>
          <a:p>
            <a:endParaRPr lang="en-MY"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Use the Server Error </a:t>
            </a:r>
            <a:r>
              <a:rPr lang="en-US" b="1" u="sng" dirty="0" smtClean="0"/>
              <a:t>Page</a:t>
            </a:r>
            <a:endParaRPr lang="en-MY" dirty="0"/>
          </a:p>
        </p:txBody>
      </p:sp>
      <p:sp>
        <p:nvSpPr>
          <p:cNvPr id="3" name="Content Placeholder 2"/>
          <p:cNvSpPr>
            <a:spLocks noGrp="1"/>
          </p:cNvSpPr>
          <p:nvPr>
            <p:ph idx="1"/>
          </p:nvPr>
        </p:nvSpPr>
        <p:spPr/>
        <p:txBody>
          <a:bodyPr/>
          <a:lstStyle/>
          <a:p>
            <a:r>
              <a:rPr lang="en-US" dirty="0"/>
              <a:t>Runtime errors throw exceptions.  </a:t>
            </a:r>
            <a:r>
              <a:rPr lang="en-US" dirty="0" err="1"/>
              <a:t>Untrapped</a:t>
            </a:r>
            <a:r>
              <a:rPr lang="en-US" dirty="0"/>
              <a:t> exceptions cause ASP.NET to terminate the application and display a </a:t>
            </a:r>
            <a:r>
              <a:rPr lang="en-US" b="1" dirty="0"/>
              <a:t>Server Error</a:t>
            </a:r>
            <a:r>
              <a:rPr lang="en-US" dirty="0"/>
              <a:t> </a:t>
            </a:r>
            <a:r>
              <a:rPr lang="en-US" b="1" dirty="0"/>
              <a:t>Page</a:t>
            </a:r>
            <a:r>
              <a:rPr lang="en-US" dirty="0"/>
              <a:t> to the web browser like that shown in this figure (this error was generated by disabling the range </a:t>
            </a:r>
            <a:r>
              <a:rPr lang="en-US" dirty="0" err="1"/>
              <a:t>validator</a:t>
            </a:r>
            <a:r>
              <a:rPr lang="en-US" dirty="0"/>
              <a:t> for the </a:t>
            </a:r>
            <a:r>
              <a:rPr lang="en-US" b="1" dirty="0" err="1"/>
              <a:t>txtQuantity</a:t>
            </a:r>
            <a:r>
              <a:rPr lang="en-US" dirty="0"/>
              <a:t> </a:t>
            </a:r>
            <a:r>
              <a:rPr lang="en-US" dirty="0" err="1"/>
              <a:t>TextBox</a:t>
            </a:r>
            <a:r>
              <a:rPr lang="en-US" dirty="0"/>
              <a:t> control on the </a:t>
            </a:r>
            <a:r>
              <a:rPr lang="en-US" b="1" dirty="0"/>
              <a:t>Order.aspx</a:t>
            </a:r>
            <a:r>
              <a:rPr lang="en-US" dirty="0"/>
              <a:t> page).</a:t>
            </a:r>
          </a:p>
          <a:p>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9218" name="Picture 2"/>
          <p:cNvPicPr>
            <a:picLocks noGrp="1" noChangeAspect="1" noChangeArrowheads="1"/>
          </p:cNvPicPr>
          <p:nvPr>
            <p:ph idx="1"/>
          </p:nvPr>
        </p:nvPicPr>
        <p:blipFill>
          <a:blip r:embed="rId2" cstate="print"/>
          <a:srcRect/>
          <a:stretch>
            <a:fillRect/>
          </a:stretch>
        </p:blipFill>
        <p:spPr bwMode="auto">
          <a:xfrm>
            <a:off x="1500187" y="1858169"/>
            <a:ext cx="6143625" cy="40100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the </a:t>
            </a:r>
            <a:r>
              <a:rPr lang="en-US" b="1" dirty="0" smtClean="0"/>
              <a:t>Debugger</a:t>
            </a:r>
            <a:endParaRPr lang="en-MY" dirty="0"/>
          </a:p>
        </p:txBody>
      </p:sp>
      <p:sp>
        <p:nvSpPr>
          <p:cNvPr id="3" name="Content Placeholder 2"/>
          <p:cNvSpPr>
            <a:spLocks noGrp="1"/>
          </p:cNvSpPr>
          <p:nvPr>
            <p:ph idx="1"/>
          </p:nvPr>
        </p:nvSpPr>
        <p:spPr/>
        <p:txBody>
          <a:bodyPr>
            <a:normAutofit fontScale="62500" lnSpcReduction="20000"/>
          </a:bodyPr>
          <a:lstStyle/>
          <a:p>
            <a:r>
              <a:rPr lang="en-US" b="1" u="sng" dirty="0"/>
              <a:t>Use Breakpoints, </a:t>
            </a:r>
            <a:r>
              <a:rPr lang="en-US" b="1" u="sng" dirty="0" err="1"/>
              <a:t>Tracepoints</a:t>
            </a:r>
            <a:r>
              <a:rPr lang="en-US" b="1" u="sng" dirty="0"/>
              <a:t>, and Break </a:t>
            </a:r>
            <a:r>
              <a:rPr lang="en-US" b="1" u="sng" dirty="0" smtClean="0"/>
              <a:t>Mode</a:t>
            </a:r>
          </a:p>
          <a:p>
            <a:r>
              <a:rPr lang="en-US" dirty="0"/>
              <a:t>Breakpoints are defined points in programming code were execution at </a:t>
            </a:r>
            <a:r>
              <a:rPr lang="en-US" b="1" dirty="0"/>
              <a:t>runtime</a:t>
            </a:r>
            <a:r>
              <a:rPr lang="en-US" dirty="0"/>
              <a:t> will "break" and the program will proceed in </a:t>
            </a:r>
            <a:r>
              <a:rPr lang="en-US" b="1" dirty="0"/>
              <a:t>break mode</a:t>
            </a:r>
            <a:r>
              <a:rPr lang="en-US" dirty="0"/>
              <a:t> allowing debugging to proceed by executing the program line-by-line</a:t>
            </a:r>
            <a:r>
              <a:rPr lang="en-US" dirty="0" smtClean="0"/>
              <a:t>.</a:t>
            </a:r>
            <a:endParaRPr lang="en-US" b="1" u="sng" dirty="0"/>
          </a:p>
          <a:p>
            <a:r>
              <a:rPr lang="en-US" dirty="0"/>
              <a:t>To set a breakpoint:</a:t>
            </a:r>
          </a:p>
          <a:p>
            <a:pPr lvl="1"/>
            <a:r>
              <a:rPr lang="en-US" dirty="0" smtClean="0"/>
              <a:t>Click </a:t>
            </a:r>
            <a:r>
              <a:rPr lang="en-US" dirty="0"/>
              <a:t>the margin indicator bar left of the statement where you want the break to occur.  </a:t>
            </a:r>
          </a:p>
          <a:p>
            <a:pPr lvl="1"/>
            <a:r>
              <a:rPr lang="en-US" dirty="0" smtClean="0"/>
              <a:t>A </a:t>
            </a:r>
            <a:r>
              <a:rPr lang="en-US" b="1" dirty="0"/>
              <a:t>large red dot</a:t>
            </a:r>
            <a:r>
              <a:rPr lang="en-US" dirty="0"/>
              <a:t> will appear as shown in the figure below.</a:t>
            </a:r>
          </a:p>
          <a:p>
            <a:pPr lvl="1"/>
            <a:r>
              <a:rPr lang="en-US" dirty="0" smtClean="0"/>
              <a:t>Multiple </a:t>
            </a:r>
            <a:r>
              <a:rPr lang="en-US" dirty="0"/>
              <a:t>breakpoints allow breaking at the first point, then opting to continue the program to the next break.</a:t>
            </a:r>
          </a:p>
          <a:p>
            <a:pPr lvl="1"/>
            <a:r>
              <a:rPr lang="en-US" dirty="0" smtClean="0"/>
              <a:t>The </a:t>
            </a:r>
            <a:r>
              <a:rPr lang="en-US" dirty="0"/>
              <a:t>current line of execution is highlighted in yellow background.</a:t>
            </a:r>
          </a:p>
          <a:p>
            <a:pPr lvl="1"/>
            <a:r>
              <a:rPr lang="en-US" dirty="0" smtClean="0"/>
              <a:t>Clear </a:t>
            </a:r>
            <a:r>
              <a:rPr lang="en-US" dirty="0"/>
              <a:t>breakpoints by clicking the red dot again or by selecting the </a:t>
            </a:r>
            <a:r>
              <a:rPr lang="en-US" b="1" dirty="0"/>
              <a:t>Debug</a:t>
            </a:r>
            <a:r>
              <a:rPr lang="en-US" dirty="0"/>
              <a:t> menu, </a:t>
            </a:r>
            <a:r>
              <a:rPr lang="en-US" b="1" dirty="0"/>
              <a:t>Clear All Breakpoints</a:t>
            </a:r>
            <a:r>
              <a:rPr lang="en-US" dirty="0"/>
              <a:t> option.</a:t>
            </a:r>
          </a:p>
          <a:p>
            <a:pPr lvl="1"/>
            <a:r>
              <a:rPr lang="en-US" dirty="0" smtClean="0"/>
              <a:t>Temporarily </a:t>
            </a:r>
            <a:r>
              <a:rPr lang="en-US" dirty="0"/>
              <a:t>disable and enable breakpoints – select the </a:t>
            </a:r>
            <a:r>
              <a:rPr lang="en-US" b="1" dirty="0"/>
              <a:t>Debug</a:t>
            </a:r>
            <a:r>
              <a:rPr lang="en-US" dirty="0"/>
              <a:t> menu, </a:t>
            </a:r>
            <a:r>
              <a:rPr lang="en-US" b="1" dirty="0"/>
              <a:t>Disable All Breakpoints</a:t>
            </a:r>
            <a:r>
              <a:rPr lang="en-US" dirty="0"/>
              <a:t> or </a:t>
            </a:r>
            <a:r>
              <a:rPr lang="en-US" b="1" dirty="0"/>
              <a:t>Enable All Breakpoints</a:t>
            </a:r>
            <a:r>
              <a:rPr lang="en-US" dirty="0"/>
              <a:t> options.</a:t>
            </a:r>
          </a:p>
          <a:p>
            <a:endParaRPr lang="en-MY"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0242" name="Picture 2"/>
          <p:cNvPicPr>
            <a:picLocks noGrp="1" noChangeAspect="1" noChangeArrowheads="1"/>
          </p:cNvPicPr>
          <p:nvPr>
            <p:ph idx="1"/>
          </p:nvPr>
        </p:nvPicPr>
        <p:blipFill>
          <a:blip r:embed="rId2" cstate="print"/>
          <a:srcRect/>
          <a:stretch>
            <a:fillRect/>
          </a:stretch>
        </p:blipFill>
        <p:spPr bwMode="auto">
          <a:xfrm>
            <a:off x="1509712" y="1801019"/>
            <a:ext cx="6124575" cy="41243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err="1"/>
              <a:t>tracepoint</a:t>
            </a:r>
            <a:r>
              <a:rPr lang="en-US" dirty="0"/>
              <a:t> is a special breakpoint that </a:t>
            </a:r>
            <a:r>
              <a:rPr lang="en-US" b="1" u="sng" dirty="0"/>
              <a:t>performs an action</a:t>
            </a:r>
            <a:r>
              <a:rPr lang="en-US" dirty="0"/>
              <a:t> when it is encountered.</a:t>
            </a:r>
          </a:p>
          <a:p>
            <a:pPr lvl="1"/>
            <a:r>
              <a:rPr lang="en-US" dirty="0" smtClean="0"/>
              <a:t>If </a:t>
            </a:r>
            <a:r>
              <a:rPr lang="en-US" dirty="0"/>
              <a:t>ASP.NET encounters a </a:t>
            </a:r>
            <a:r>
              <a:rPr lang="en-US" dirty="0" err="1"/>
              <a:t>tracepoint</a:t>
            </a:r>
            <a:r>
              <a:rPr lang="en-US" dirty="0"/>
              <a:t>, it performs the action and continues execution.</a:t>
            </a:r>
          </a:p>
          <a:p>
            <a:pPr lvl="1"/>
            <a:r>
              <a:rPr lang="en-US" dirty="0" err="1" smtClean="0"/>
              <a:t>Tracepoints</a:t>
            </a:r>
            <a:r>
              <a:rPr lang="en-US" dirty="0" smtClean="0"/>
              <a:t> </a:t>
            </a:r>
            <a:r>
              <a:rPr lang="en-US" dirty="0"/>
              <a:t>are usually used to display messages in the </a:t>
            </a:r>
            <a:r>
              <a:rPr lang="en-US" b="1" dirty="0"/>
              <a:t>Immediate window</a:t>
            </a:r>
            <a:r>
              <a:rPr lang="en-US" dirty="0"/>
              <a:t> – messages include text, values, and special keywords.</a:t>
            </a:r>
          </a:p>
          <a:p>
            <a:pPr lvl="1"/>
            <a:r>
              <a:rPr lang="en-US" dirty="0" err="1" smtClean="0"/>
              <a:t>Tracepoints</a:t>
            </a:r>
            <a:r>
              <a:rPr lang="en-US" dirty="0" smtClean="0"/>
              <a:t> </a:t>
            </a:r>
            <a:r>
              <a:rPr lang="en-US" dirty="0"/>
              <a:t>can be used to run macros</a:t>
            </a:r>
            <a:r>
              <a:rPr lang="en-US" dirty="0" smtClean="0"/>
              <a:t>.</a:t>
            </a:r>
          </a:p>
          <a:p>
            <a:r>
              <a:rPr lang="en-US" dirty="0"/>
              <a:t>To set a </a:t>
            </a:r>
            <a:r>
              <a:rPr lang="en-US" dirty="0" err="1"/>
              <a:t>tracepoint</a:t>
            </a:r>
            <a:r>
              <a:rPr lang="en-US" dirty="0"/>
              <a:t>:</a:t>
            </a:r>
          </a:p>
          <a:p>
            <a:pPr lvl="1"/>
            <a:r>
              <a:rPr lang="en-US" dirty="0" smtClean="0"/>
              <a:t>Right-click </a:t>
            </a:r>
            <a:r>
              <a:rPr lang="en-US" dirty="0"/>
              <a:t>the line of code where you want the </a:t>
            </a:r>
            <a:r>
              <a:rPr lang="en-US" dirty="0" err="1"/>
              <a:t>tracepoint</a:t>
            </a:r>
            <a:r>
              <a:rPr lang="en-US" dirty="0"/>
              <a:t> and choose </a:t>
            </a:r>
            <a:r>
              <a:rPr lang="en-US" b="1" dirty="0"/>
              <a:t>Breakpoint-&gt;Insert </a:t>
            </a:r>
            <a:r>
              <a:rPr lang="en-US" b="1" dirty="0" err="1"/>
              <a:t>Tracepoint</a:t>
            </a:r>
            <a:r>
              <a:rPr lang="en-US" dirty="0"/>
              <a:t> as shown in this figure.</a:t>
            </a:r>
          </a:p>
          <a:p>
            <a:endParaRPr lang="en-US" dirty="0"/>
          </a:p>
          <a:p>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1266" name="Picture 2"/>
          <p:cNvPicPr>
            <a:picLocks noGrp="1" noChangeAspect="1" noChangeArrowheads="1"/>
          </p:cNvPicPr>
          <p:nvPr>
            <p:ph idx="1"/>
          </p:nvPr>
        </p:nvPicPr>
        <p:blipFill>
          <a:blip r:embed="rId2" cstate="print"/>
          <a:srcRect/>
          <a:stretch>
            <a:fillRect/>
          </a:stretch>
        </p:blipFill>
        <p:spPr bwMode="auto">
          <a:xfrm>
            <a:off x="1457325" y="2324894"/>
            <a:ext cx="6229350" cy="30765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70000" lnSpcReduction="20000"/>
          </a:bodyPr>
          <a:lstStyle/>
          <a:p>
            <a:r>
              <a:rPr lang="en-US" dirty="0"/>
              <a:t>Complete the </a:t>
            </a:r>
            <a:r>
              <a:rPr lang="en-US" b="1" dirty="0"/>
              <a:t>When Breakpoint Is Hit</a:t>
            </a:r>
            <a:r>
              <a:rPr lang="en-US" dirty="0"/>
              <a:t> dialog box as shown here.  Text is printed (the words </a:t>
            </a:r>
            <a:r>
              <a:rPr lang="en-US" b="1" dirty="0"/>
              <a:t>Value of Product ID </a:t>
            </a:r>
            <a:r>
              <a:rPr lang="en-US" b="1" dirty="0" err="1"/>
              <a:t>SelectedValue</a:t>
            </a:r>
            <a:r>
              <a:rPr lang="en-US" b="1" dirty="0"/>
              <a:t> is:</a:t>
            </a:r>
            <a:r>
              <a:rPr lang="en-US" dirty="0"/>
              <a:t> ) along with the value of the </a:t>
            </a:r>
            <a:r>
              <a:rPr lang="en-US" b="1" dirty="0" err="1"/>
              <a:t>SelectedValue</a:t>
            </a:r>
            <a:r>
              <a:rPr lang="en-US" dirty="0"/>
              <a:t> property of </a:t>
            </a:r>
            <a:r>
              <a:rPr lang="en-US" b="1" dirty="0" err="1"/>
              <a:t>ddlProducts</a:t>
            </a:r>
            <a:r>
              <a:rPr lang="en-US" dirty="0"/>
              <a:t> – note that variables and expressions must be coded within curly braces </a:t>
            </a:r>
            <a:r>
              <a:rPr lang="en-US" b="1" dirty="0"/>
              <a:t>{ }</a:t>
            </a:r>
            <a:r>
              <a:rPr lang="en-US" dirty="0"/>
              <a:t> </a:t>
            </a:r>
            <a:r>
              <a:rPr lang="en-US" dirty="0" smtClean="0"/>
              <a:t>.</a:t>
            </a:r>
          </a:p>
          <a:p>
            <a:r>
              <a:rPr lang="en-US" dirty="0"/>
              <a:t>Break mode can be entered by </a:t>
            </a:r>
            <a:r>
              <a:rPr lang="en-US" dirty="0" err="1"/>
              <a:t>unchecking</a:t>
            </a:r>
            <a:r>
              <a:rPr lang="en-US" dirty="0"/>
              <a:t> the </a:t>
            </a:r>
            <a:r>
              <a:rPr lang="en-US" b="1" dirty="0"/>
              <a:t>Continue Execution </a:t>
            </a:r>
            <a:r>
              <a:rPr lang="en-US" dirty="0" err="1"/>
              <a:t>CheckBox</a:t>
            </a:r>
            <a:r>
              <a:rPr lang="en-US" dirty="0"/>
              <a:t> option.</a:t>
            </a:r>
          </a:p>
          <a:p>
            <a:r>
              <a:rPr lang="en-US" dirty="0" smtClean="0"/>
              <a:t>Output </a:t>
            </a:r>
            <a:r>
              <a:rPr lang="en-US" dirty="0"/>
              <a:t>of a </a:t>
            </a:r>
            <a:r>
              <a:rPr lang="en-US" dirty="0" err="1"/>
              <a:t>tracepoint</a:t>
            </a:r>
            <a:r>
              <a:rPr lang="en-US" dirty="0"/>
              <a:t> displays to the </a:t>
            </a:r>
            <a:r>
              <a:rPr lang="en-US" b="1" dirty="0"/>
              <a:t>Immediate</a:t>
            </a:r>
            <a:r>
              <a:rPr lang="en-US" dirty="0"/>
              <a:t> window as shown in this figure.  This shows the </a:t>
            </a:r>
            <a:r>
              <a:rPr lang="en-US" b="1" dirty="0" err="1"/>
              <a:t>SelectedValue</a:t>
            </a:r>
            <a:r>
              <a:rPr lang="en-US" dirty="0"/>
              <a:t> property value after selecting two different products on the </a:t>
            </a:r>
            <a:r>
              <a:rPr lang="en-US" b="1" dirty="0"/>
              <a:t>Orders.aspx</a:t>
            </a:r>
            <a:r>
              <a:rPr lang="en-US" dirty="0"/>
              <a:t> page of the Shopping Cart web site.</a:t>
            </a:r>
          </a:p>
          <a:p>
            <a:r>
              <a:rPr lang="en-US" dirty="0"/>
              <a:t>Coding lines with </a:t>
            </a:r>
            <a:r>
              <a:rPr lang="en-US" dirty="0" err="1"/>
              <a:t>tracepoints</a:t>
            </a:r>
            <a:r>
              <a:rPr lang="en-US" dirty="0"/>
              <a:t> that continue execution when hit are marked with a </a:t>
            </a:r>
            <a:r>
              <a:rPr lang="en-US" b="1" dirty="0"/>
              <a:t>large red diamond</a:t>
            </a:r>
            <a:r>
              <a:rPr lang="en-US" dirty="0"/>
              <a:t> instead of a red dot.</a:t>
            </a:r>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2290" name="Picture 2"/>
          <p:cNvPicPr>
            <a:picLocks noGrp="1" noChangeAspect="1" noChangeArrowheads="1"/>
          </p:cNvPicPr>
          <p:nvPr>
            <p:ph idx="1"/>
          </p:nvPr>
        </p:nvPicPr>
        <p:blipFill>
          <a:blip r:embed="rId2" cstate="print"/>
          <a:srcRect/>
          <a:stretch>
            <a:fillRect/>
          </a:stretch>
        </p:blipFill>
        <p:spPr bwMode="auto">
          <a:xfrm>
            <a:off x="1743075" y="2105819"/>
            <a:ext cx="5657850" cy="3514725"/>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1691680" y="5981700"/>
            <a:ext cx="3695700" cy="8763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r>
              <a:rPr lang="en-US" sz="2000" b="1" dirty="0"/>
              <a:t>Using Break Mode</a:t>
            </a:r>
            <a:r>
              <a:rPr lang="en-US" sz="2000" dirty="0"/>
              <a:t>:  when using break mode there are a number of techniques you can use:</a:t>
            </a:r>
          </a:p>
          <a:p>
            <a:pPr lvl="1"/>
            <a:r>
              <a:rPr lang="en-US" sz="2000" dirty="0" smtClean="0"/>
              <a:t>The </a:t>
            </a:r>
            <a:r>
              <a:rPr lang="en-US" sz="2000" dirty="0"/>
              <a:t>debugger highlights the next statement to be executed in a yellow background.</a:t>
            </a:r>
          </a:p>
          <a:p>
            <a:pPr lvl="1"/>
            <a:r>
              <a:rPr lang="en-US" sz="2000" dirty="0" smtClean="0"/>
              <a:t>The </a:t>
            </a:r>
            <a:r>
              <a:rPr lang="en-US" sz="2000" b="1" dirty="0"/>
              <a:t>Debug</a:t>
            </a:r>
            <a:r>
              <a:rPr lang="en-US" sz="2000" dirty="0"/>
              <a:t> </a:t>
            </a:r>
            <a:r>
              <a:rPr lang="en-US" sz="2000" b="1" dirty="0"/>
              <a:t>menu</a:t>
            </a:r>
            <a:r>
              <a:rPr lang="en-US" sz="2000" dirty="0"/>
              <a:t> allows you to step to the next statement, step into a called procedure, step over a called procedure, or step out of the current procedure.</a:t>
            </a:r>
          </a:p>
          <a:p>
            <a:endParaRPr lang="en-MY" dirty="0"/>
          </a:p>
        </p:txBody>
      </p:sp>
      <p:pic>
        <p:nvPicPr>
          <p:cNvPr id="4" name="Picture 2"/>
          <p:cNvPicPr>
            <a:picLocks noChangeAspect="1" noChangeArrowheads="1"/>
          </p:cNvPicPr>
          <p:nvPr/>
        </p:nvPicPr>
        <p:blipFill>
          <a:blip r:embed="rId2" cstate="print"/>
          <a:srcRect/>
          <a:stretch>
            <a:fillRect/>
          </a:stretch>
        </p:blipFill>
        <p:spPr bwMode="auto">
          <a:xfrm>
            <a:off x="3995936" y="3905250"/>
            <a:ext cx="2381250" cy="29527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a:bodyPr>
          <a:lstStyle/>
          <a:p>
            <a:r>
              <a:rPr lang="en-US" sz="2800" dirty="0"/>
              <a:t>Positioning the mouse pointer over a variable or property in the code editor window displays the </a:t>
            </a:r>
            <a:r>
              <a:rPr lang="en-US" sz="2800" b="1" dirty="0"/>
              <a:t>value</a:t>
            </a:r>
            <a:r>
              <a:rPr lang="en-US" sz="2800" dirty="0"/>
              <a:t> of the variable/property.  If the object is an array, structure or object with member variables/properties, you can point to the </a:t>
            </a:r>
            <a:r>
              <a:rPr lang="en-US" sz="2800" b="1" dirty="0"/>
              <a:t>plus sign</a:t>
            </a:r>
            <a:r>
              <a:rPr lang="en-US" sz="2800" dirty="0"/>
              <a:t> in the </a:t>
            </a:r>
            <a:r>
              <a:rPr lang="en-US" sz="2800" b="1" dirty="0"/>
              <a:t>data tip</a:t>
            </a:r>
            <a:r>
              <a:rPr lang="en-US" sz="2800" dirty="0"/>
              <a:t> to display </a:t>
            </a:r>
            <a:r>
              <a:rPr lang="en-US" sz="2800" b="1" dirty="0"/>
              <a:t>member values</a:t>
            </a:r>
            <a:r>
              <a:rPr lang="en-US" sz="2800" dirty="0"/>
              <a:t> as shown here.</a:t>
            </a:r>
            <a:endParaRPr lang="en-MY" sz="2800" dirty="0"/>
          </a:p>
        </p:txBody>
      </p:sp>
      <p:pic>
        <p:nvPicPr>
          <p:cNvPr id="14338" name="Picture 2"/>
          <p:cNvPicPr>
            <a:picLocks noChangeAspect="1" noChangeArrowheads="1"/>
          </p:cNvPicPr>
          <p:nvPr/>
        </p:nvPicPr>
        <p:blipFill>
          <a:blip r:embed="rId3" cstate="print"/>
          <a:srcRect/>
          <a:stretch>
            <a:fillRect/>
          </a:stretch>
        </p:blipFill>
        <p:spPr bwMode="auto">
          <a:xfrm>
            <a:off x="2555776" y="4848225"/>
            <a:ext cx="3781425" cy="20097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026" name="Picture 2"/>
          <p:cNvPicPr>
            <a:picLocks noGrp="1" noChangeAspect="1" noChangeArrowheads="1"/>
          </p:cNvPicPr>
          <p:nvPr>
            <p:ph idx="1"/>
          </p:nvPr>
        </p:nvPicPr>
        <p:blipFill>
          <a:blip r:embed="rId2" cstate="print"/>
          <a:srcRect/>
          <a:stretch>
            <a:fillRect/>
          </a:stretch>
        </p:blipFill>
        <p:spPr bwMode="auto">
          <a:xfrm>
            <a:off x="1509712" y="1839119"/>
            <a:ext cx="6124575" cy="4048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Use the Autos, Locals, and Watch </a:t>
            </a:r>
            <a:r>
              <a:rPr lang="en-US" b="1" u="sng" dirty="0" smtClean="0"/>
              <a:t>Windows</a:t>
            </a:r>
            <a:endParaRPr lang="en-MY" dirty="0"/>
          </a:p>
        </p:txBody>
      </p:sp>
      <p:graphicFrame>
        <p:nvGraphicFramePr>
          <p:cNvPr id="4" name="Content Placeholder 3"/>
          <p:cNvGraphicFramePr>
            <a:graphicFrameLocks noGrp="1"/>
          </p:cNvGraphicFramePr>
          <p:nvPr>
            <p:ph idx="1"/>
          </p:nvPr>
        </p:nvGraphicFramePr>
        <p:xfrm>
          <a:off x="457200" y="1600200"/>
          <a:ext cx="8229600" cy="1483360"/>
        </p:xfrm>
        <a:graphic>
          <a:graphicData uri="http://schemas.openxmlformats.org/drawingml/2006/table">
            <a:tbl>
              <a:tblPr firstRow="1" bandRow="1">
                <a:tableStyleId>{5C22544A-7EE6-4342-B048-85BDC9FD1C3A}</a:tableStyleId>
              </a:tblPr>
              <a:tblGrid>
                <a:gridCol w="802432"/>
                <a:gridCol w="7427168"/>
              </a:tblGrid>
              <a:tr h="370840">
                <a:tc>
                  <a:txBody>
                    <a:bodyPr/>
                    <a:lstStyle/>
                    <a:p>
                      <a:pPr marL="0" marR="0">
                        <a:spcBef>
                          <a:spcPts val="300"/>
                        </a:spcBef>
                        <a:spcAft>
                          <a:spcPts val="0"/>
                        </a:spcAft>
                      </a:pPr>
                      <a:r>
                        <a:rPr lang="en-US" sz="1200" b="1">
                          <a:latin typeface="Arial"/>
                          <a:ea typeface="Times New Roman"/>
                          <a:cs typeface="Times New Roman"/>
                        </a:rPr>
                        <a:t>Window</a:t>
                      </a:r>
                      <a:endParaRPr lang="en-US" sz="1400">
                        <a:latin typeface="Arial"/>
                        <a:ea typeface="Times New Roman"/>
                        <a:cs typeface="Times New Roman"/>
                      </a:endParaRPr>
                    </a:p>
                  </a:txBody>
                  <a:tcPr marL="68580" marR="68580" marT="0" marB="0"/>
                </a:tc>
                <a:tc>
                  <a:txBody>
                    <a:bodyPr/>
                    <a:lstStyle/>
                    <a:p>
                      <a:pPr marL="0" marR="0">
                        <a:spcBef>
                          <a:spcPts val="300"/>
                        </a:spcBef>
                        <a:spcAft>
                          <a:spcPts val="0"/>
                        </a:spcAft>
                      </a:pPr>
                      <a:r>
                        <a:rPr lang="en-US" sz="1200" b="1" dirty="0">
                          <a:latin typeface="Arial"/>
                          <a:ea typeface="Times New Roman"/>
                          <a:cs typeface="Times New Roman"/>
                        </a:rPr>
                        <a:t>Description</a:t>
                      </a:r>
                      <a:endParaRPr lang="en-US" sz="1400" dirty="0">
                        <a:latin typeface="Arial"/>
                        <a:ea typeface="Times New Roman"/>
                        <a:cs typeface="Times New Roman"/>
                      </a:endParaRPr>
                    </a:p>
                  </a:txBody>
                  <a:tcPr marL="68580" marR="68580" marT="0" marB="0"/>
                </a:tc>
              </a:tr>
              <a:tr h="370840">
                <a:tc>
                  <a:txBody>
                    <a:bodyPr/>
                    <a:lstStyle/>
                    <a:p>
                      <a:pPr marL="0" marR="0">
                        <a:spcBef>
                          <a:spcPts val="300"/>
                        </a:spcBef>
                        <a:spcAft>
                          <a:spcPts val="0"/>
                        </a:spcAft>
                      </a:pPr>
                      <a:r>
                        <a:rPr lang="en-US" sz="1200" b="1">
                          <a:latin typeface="Arial"/>
                          <a:ea typeface="Times New Roman"/>
                          <a:cs typeface="Times New Roman"/>
                        </a:rPr>
                        <a:t>Autos</a:t>
                      </a:r>
                      <a:endParaRPr lang="en-US" sz="1400">
                        <a:latin typeface="Arial"/>
                        <a:ea typeface="Times New Roman"/>
                        <a:cs typeface="Times New Roman"/>
                      </a:endParaRPr>
                    </a:p>
                  </a:txBody>
                  <a:tcPr marL="68580" marR="68580" marT="0" marB="0"/>
                </a:tc>
                <a:tc>
                  <a:txBody>
                    <a:bodyPr/>
                    <a:lstStyle/>
                    <a:p>
                      <a:pPr marL="0" marR="0">
                        <a:spcBef>
                          <a:spcPts val="300"/>
                        </a:spcBef>
                        <a:spcAft>
                          <a:spcPts val="0"/>
                        </a:spcAft>
                      </a:pPr>
                      <a:r>
                        <a:rPr lang="en-US" sz="1200" b="1">
                          <a:latin typeface="Arial"/>
                          <a:ea typeface="Times New Roman"/>
                          <a:cs typeface="Times New Roman"/>
                        </a:rPr>
                        <a:t>Displays information about variables, properties, and constants for the current coding line and three statements before and after the current coding line.</a:t>
                      </a:r>
                      <a:endParaRPr lang="en-US" sz="1400">
                        <a:latin typeface="Arial"/>
                        <a:ea typeface="Times New Roman"/>
                        <a:cs typeface="Times New Roman"/>
                      </a:endParaRPr>
                    </a:p>
                  </a:txBody>
                  <a:tcPr marL="68580" marR="68580" marT="0" marB="0"/>
                </a:tc>
              </a:tr>
              <a:tr h="370840">
                <a:tc>
                  <a:txBody>
                    <a:bodyPr/>
                    <a:lstStyle/>
                    <a:p>
                      <a:pPr marL="0" marR="0">
                        <a:spcBef>
                          <a:spcPts val="300"/>
                        </a:spcBef>
                        <a:spcAft>
                          <a:spcPts val="0"/>
                        </a:spcAft>
                      </a:pPr>
                      <a:r>
                        <a:rPr lang="en-US" sz="1200" b="1" dirty="0">
                          <a:latin typeface="Arial"/>
                          <a:ea typeface="Times New Roman"/>
                          <a:cs typeface="Times New Roman"/>
                        </a:rPr>
                        <a:t>Locals</a:t>
                      </a:r>
                      <a:endParaRPr lang="en-US" sz="1400" dirty="0">
                        <a:latin typeface="Arial"/>
                        <a:ea typeface="Times New Roman"/>
                        <a:cs typeface="Times New Roman"/>
                      </a:endParaRPr>
                    </a:p>
                  </a:txBody>
                  <a:tcPr marL="68580" marR="68580" marT="0" marB="0"/>
                </a:tc>
                <a:tc>
                  <a:txBody>
                    <a:bodyPr/>
                    <a:lstStyle/>
                    <a:p>
                      <a:pPr marL="0" marR="0">
                        <a:spcBef>
                          <a:spcPts val="300"/>
                        </a:spcBef>
                        <a:spcAft>
                          <a:spcPts val="0"/>
                        </a:spcAft>
                      </a:pPr>
                      <a:r>
                        <a:rPr lang="en-US" sz="1200" b="1">
                          <a:latin typeface="Arial"/>
                          <a:ea typeface="Times New Roman"/>
                          <a:cs typeface="Times New Roman"/>
                        </a:rPr>
                        <a:t>Displays same information as the Autos window but within scope of the current procedure (displays MORE information than Autos).</a:t>
                      </a:r>
                      <a:endParaRPr lang="en-US" sz="1400">
                        <a:latin typeface="Arial"/>
                        <a:ea typeface="Times New Roman"/>
                        <a:cs typeface="Times New Roman"/>
                      </a:endParaRPr>
                    </a:p>
                  </a:txBody>
                  <a:tcPr marL="68580" marR="68580" marT="0" marB="0"/>
                </a:tc>
              </a:tr>
              <a:tr h="370840">
                <a:tc>
                  <a:txBody>
                    <a:bodyPr/>
                    <a:lstStyle/>
                    <a:p>
                      <a:pPr marL="0" marR="0">
                        <a:spcBef>
                          <a:spcPts val="300"/>
                        </a:spcBef>
                        <a:spcAft>
                          <a:spcPts val="0"/>
                        </a:spcAft>
                      </a:pPr>
                      <a:r>
                        <a:rPr lang="en-US" sz="1200" b="1">
                          <a:latin typeface="Arial"/>
                          <a:ea typeface="Times New Roman"/>
                          <a:cs typeface="Times New Roman"/>
                        </a:rPr>
                        <a:t>Watch</a:t>
                      </a:r>
                      <a:endParaRPr lang="en-US" sz="1400">
                        <a:latin typeface="Arial"/>
                        <a:ea typeface="Times New Roman"/>
                        <a:cs typeface="Times New Roman"/>
                      </a:endParaRPr>
                    </a:p>
                  </a:txBody>
                  <a:tcPr marL="68580" marR="68580" marT="0" marB="0"/>
                </a:tc>
                <a:tc>
                  <a:txBody>
                    <a:bodyPr/>
                    <a:lstStyle/>
                    <a:p>
                      <a:pPr marL="0" marR="0">
                        <a:spcBef>
                          <a:spcPts val="300"/>
                        </a:spcBef>
                        <a:spcAft>
                          <a:spcPts val="0"/>
                        </a:spcAft>
                      </a:pPr>
                      <a:r>
                        <a:rPr lang="en-US" sz="1200" b="1" dirty="0">
                          <a:latin typeface="Arial"/>
                          <a:ea typeface="Times New Roman"/>
                          <a:cs typeface="Times New Roman"/>
                        </a:rPr>
                        <a:t>Lets you view specific variables and expressions that you specify called watch expressions – you can have up to four Watch windows.</a:t>
                      </a:r>
                      <a:endParaRPr lang="en-US" sz="1400" dirty="0">
                        <a:latin typeface="Arial"/>
                        <a:ea typeface="Times New Roman"/>
                        <a:cs typeface="Times New Roman"/>
                      </a:endParaRPr>
                    </a:p>
                  </a:txBody>
                  <a:tcPr marL="68580" marR="68580" marT="0" marB="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92500" lnSpcReduction="20000"/>
          </a:bodyPr>
          <a:lstStyle/>
          <a:p>
            <a:r>
              <a:rPr lang="en-US" dirty="0"/>
              <a:t>To </a:t>
            </a:r>
            <a:r>
              <a:rPr lang="en-US" b="1" dirty="0"/>
              <a:t>add a watch expression</a:t>
            </a:r>
            <a:r>
              <a:rPr lang="en-US" dirty="0"/>
              <a:t>:</a:t>
            </a:r>
          </a:p>
          <a:p>
            <a:pPr marL="914400" lvl="1" indent="-514350">
              <a:buFont typeface="+mj-lt"/>
              <a:buAutoNum type="arabicPeriod"/>
            </a:pPr>
            <a:r>
              <a:rPr lang="en-US" dirty="0" smtClean="0"/>
              <a:t>Set </a:t>
            </a:r>
            <a:r>
              <a:rPr lang="en-US" dirty="0"/>
              <a:t>a breakpoint in the application where desired for testing.</a:t>
            </a:r>
          </a:p>
          <a:p>
            <a:pPr marL="914400" lvl="1" indent="-514350">
              <a:buFont typeface="+mj-lt"/>
              <a:buAutoNum type="arabicPeriod"/>
            </a:pPr>
            <a:r>
              <a:rPr lang="en-US" dirty="0" smtClean="0"/>
              <a:t>Run </a:t>
            </a:r>
            <a:r>
              <a:rPr lang="en-US" dirty="0"/>
              <a:t>the application.</a:t>
            </a:r>
          </a:p>
          <a:p>
            <a:pPr marL="914400" lvl="1" indent="-514350">
              <a:buFont typeface="+mj-lt"/>
              <a:buAutoNum type="arabicPeriod"/>
            </a:pPr>
            <a:r>
              <a:rPr lang="en-US" dirty="0" smtClean="0"/>
              <a:t>When </a:t>
            </a:r>
            <a:r>
              <a:rPr lang="en-US" dirty="0"/>
              <a:t>the application execution breaks, type the variable name or expression into the </a:t>
            </a:r>
            <a:r>
              <a:rPr lang="en-US" b="1" dirty="0"/>
              <a:t>Name</a:t>
            </a:r>
            <a:r>
              <a:rPr lang="en-US" dirty="0"/>
              <a:t> column of a watch window, </a:t>
            </a:r>
            <a:r>
              <a:rPr lang="en-US" b="1" u="sng" dirty="0"/>
              <a:t>or</a:t>
            </a:r>
            <a:r>
              <a:rPr lang="en-US" dirty="0"/>
              <a:t> drag/drop the variable in the Code Window to the watch window, </a:t>
            </a:r>
            <a:r>
              <a:rPr lang="en-US" b="1" u="sng" dirty="0"/>
              <a:t>or</a:t>
            </a:r>
            <a:r>
              <a:rPr lang="en-US" dirty="0"/>
              <a:t> right-click a variable or highlighted expression and choose </a:t>
            </a:r>
            <a:r>
              <a:rPr lang="en-US" b="1" dirty="0"/>
              <a:t>Add Watch</a:t>
            </a:r>
            <a:r>
              <a:rPr lang="en-US" dirty="0"/>
              <a:t> as shown here.</a:t>
            </a:r>
          </a:p>
          <a:p>
            <a:pPr marL="914400" lvl="1" indent="-514350">
              <a:buFont typeface="+mj-lt"/>
              <a:buAutoNum type="arabicPeriod"/>
            </a:pPr>
            <a:r>
              <a:rPr lang="en-US" dirty="0" smtClean="0"/>
              <a:t>The </a:t>
            </a:r>
            <a:r>
              <a:rPr lang="en-US" dirty="0"/>
              <a:t>expression that you enter does not have to exist within the code in order to display a value.</a:t>
            </a:r>
          </a:p>
          <a:p>
            <a:endParaRPr lang="en-MY"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5362" name="Picture 2"/>
          <p:cNvPicPr>
            <a:picLocks noGrp="1" noChangeAspect="1" noChangeArrowheads="1"/>
          </p:cNvPicPr>
          <p:nvPr>
            <p:ph idx="1"/>
          </p:nvPr>
        </p:nvPicPr>
        <p:blipFill>
          <a:blip r:embed="rId2" cstate="print"/>
          <a:srcRect/>
          <a:stretch>
            <a:fillRect/>
          </a:stretch>
        </p:blipFill>
        <p:spPr bwMode="auto">
          <a:xfrm>
            <a:off x="1819275" y="2591594"/>
            <a:ext cx="5505450" cy="25431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the Trace </a:t>
            </a:r>
            <a:r>
              <a:rPr lang="en-US" b="1" dirty="0" smtClean="0"/>
              <a:t>Feature</a:t>
            </a:r>
            <a:endParaRPr lang="en-MY" dirty="0"/>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t>Trace feature</a:t>
            </a:r>
            <a:r>
              <a:rPr lang="en-US" dirty="0"/>
              <a:t> traces execution of a page and displays information at the bottom of that page</a:t>
            </a:r>
            <a:r>
              <a:rPr lang="en-US" dirty="0" smtClean="0"/>
              <a:t>.</a:t>
            </a:r>
          </a:p>
          <a:p>
            <a:r>
              <a:rPr lang="en-US" dirty="0"/>
              <a:t>Trace is enabled by adding a </a:t>
            </a:r>
            <a:r>
              <a:rPr lang="en-US" b="1" dirty="0"/>
              <a:t>Trace attribute</a:t>
            </a:r>
            <a:r>
              <a:rPr lang="en-US" dirty="0"/>
              <a:t> to the </a:t>
            </a:r>
            <a:r>
              <a:rPr lang="en-US" b="1" dirty="0"/>
              <a:t>Page directive</a:t>
            </a:r>
            <a:r>
              <a:rPr lang="en-US" dirty="0"/>
              <a:t> at the top of an </a:t>
            </a:r>
            <a:r>
              <a:rPr lang="en-US" dirty="0" err="1"/>
              <a:t>aspx</a:t>
            </a:r>
            <a:r>
              <a:rPr lang="en-US" dirty="0"/>
              <a:t> file – the </a:t>
            </a:r>
            <a:r>
              <a:rPr lang="en-US" b="1" dirty="0"/>
              <a:t>Trace="True"</a:t>
            </a:r>
            <a:r>
              <a:rPr lang="en-US" dirty="0"/>
              <a:t> attribute.</a:t>
            </a:r>
          </a:p>
          <a:p>
            <a:pPr lvl="1"/>
            <a:r>
              <a:rPr lang="en-US" dirty="0" smtClean="0"/>
              <a:t>Open </a:t>
            </a:r>
            <a:r>
              <a:rPr lang="en-US" dirty="0"/>
              <a:t>the web site page in </a:t>
            </a:r>
            <a:r>
              <a:rPr lang="en-US" b="1" dirty="0"/>
              <a:t>Source</a:t>
            </a:r>
            <a:r>
              <a:rPr lang="en-US" dirty="0"/>
              <a:t> view.</a:t>
            </a:r>
          </a:p>
          <a:p>
            <a:pPr lvl="1"/>
            <a:r>
              <a:rPr lang="en-US" dirty="0" smtClean="0"/>
              <a:t>Modify </a:t>
            </a:r>
            <a:r>
              <a:rPr lang="en-US" dirty="0"/>
              <a:t>the Page directive by adding the Trace attribute as shown here.</a:t>
            </a:r>
          </a:p>
          <a:p>
            <a:pPr lvl="2">
              <a:buNone/>
            </a:pPr>
            <a:r>
              <a:rPr lang="en-US" b="1" dirty="0"/>
              <a:t>&lt;%@ Page Language="VB" </a:t>
            </a:r>
            <a:r>
              <a:rPr lang="en-US" b="1" dirty="0" err="1"/>
              <a:t>AutoEventWireup</a:t>
            </a:r>
            <a:r>
              <a:rPr lang="en-US" b="1" dirty="0"/>
              <a:t>="false" </a:t>
            </a:r>
            <a:r>
              <a:rPr lang="en-US" b="1" dirty="0" err="1"/>
              <a:t>CodeFile</a:t>
            </a:r>
            <a:r>
              <a:rPr lang="en-US" b="1" dirty="0"/>
              <a:t>="</a:t>
            </a:r>
            <a:r>
              <a:rPr lang="en-US" b="1" dirty="0" err="1"/>
              <a:t>Order.aspx.vb</a:t>
            </a:r>
            <a:r>
              <a:rPr lang="en-US" b="1" dirty="0"/>
              <a:t>" Inherits="Order" Trace="True"%&gt;</a:t>
            </a:r>
            <a:endParaRPr lang="en-US" dirty="0"/>
          </a:p>
          <a:p>
            <a:pPr lvl="1"/>
            <a:r>
              <a:rPr lang="en-US" dirty="0" smtClean="0"/>
              <a:t>Trace </a:t>
            </a:r>
            <a:r>
              <a:rPr lang="en-US" dirty="0"/>
              <a:t>has to be turned on (</a:t>
            </a:r>
            <a:r>
              <a:rPr lang="en-US" b="1" dirty="0"/>
              <a:t>True</a:t>
            </a:r>
            <a:r>
              <a:rPr lang="en-US" dirty="0"/>
              <a:t>) for every page on which you want to obtain trace information.</a:t>
            </a:r>
          </a:p>
          <a:p>
            <a:r>
              <a:rPr lang="en-US" dirty="0" smtClean="0"/>
              <a:t>Trace </a:t>
            </a:r>
            <a:r>
              <a:rPr lang="en-US" dirty="0"/>
              <a:t>information is displayed at the bottom of a web site page and is divided into several tabular displays as shown here—this figure only displays two of the tables.  One of the interesting tables is the Session State that provides information about items in session state.</a:t>
            </a:r>
          </a:p>
          <a:p>
            <a:endParaRPr lang="en-MY"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6386" name="Picture 2"/>
          <p:cNvPicPr>
            <a:picLocks noGrp="1" noChangeAspect="1" noChangeArrowheads="1"/>
          </p:cNvPicPr>
          <p:nvPr>
            <p:ph idx="1"/>
          </p:nvPr>
        </p:nvPicPr>
        <p:blipFill>
          <a:blip r:embed="rId2" cstate="print"/>
          <a:srcRect/>
          <a:stretch>
            <a:fillRect/>
          </a:stretch>
        </p:blipFill>
        <p:spPr bwMode="auto">
          <a:xfrm>
            <a:off x="1476375" y="2329656"/>
            <a:ext cx="6191250" cy="30670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Create Custom Trace </a:t>
            </a:r>
            <a:r>
              <a:rPr lang="en-US" b="1" u="sng" dirty="0" smtClean="0"/>
              <a:t>Messages</a:t>
            </a:r>
            <a:endParaRPr lang="en-MY" dirty="0"/>
          </a:p>
        </p:txBody>
      </p:sp>
      <p:sp>
        <p:nvSpPr>
          <p:cNvPr id="3" name="Content Placeholder 2"/>
          <p:cNvSpPr>
            <a:spLocks noGrp="1"/>
          </p:cNvSpPr>
          <p:nvPr>
            <p:ph idx="1"/>
          </p:nvPr>
        </p:nvSpPr>
        <p:spPr/>
        <p:txBody>
          <a:bodyPr>
            <a:normAutofit lnSpcReduction="10000"/>
          </a:bodyPr>
          <a:lstStyle/>
          <a:p>
            <a:r>
              <a:rPr lang="en-US" dirty="0"/>
              <a:t>The </a:t>
            </a:r>
            <a:r>
              <a:rPr lang="en-US" b="1" dirty="0" err="1"/>
              <a:t>TraceContext</a:t>
            </a:r>
            <a:r>
              <a:rPr lang="en-US" dirty="0"/>
              <a:t> object can be used to write custom messages to the trace output.  </a:t>
            </a:r>
          </a:p>
          <a:p>
            <a:pPr lvl="1"/>
            <a:r>
              <a:rPr lang="en-US" dirty="0" smtClean="0"/>
              <a:t>The </a:t>
            </a:r>
            <a:r>
              <a:rPr lang="en-US" b="1" dirty="0" err="1"/>
              <a:t>TraceContext</a:t>
            </a:r>
            <a:r>
              <a:rPr lang="en-US" dirty="0"/>
              <a:t> object is available as a page's </a:t>
            </a:r>
            <a:r>
              <a:rPr lang="en-US" b="1" dirty="0"/>
              <a:t>Trace</a:t>
            </a:r>
            <a:r>
              <a:rPr lang="en-US" dirty="0"/>
              <a:t> </a:t>
            </a:r>
            <a:r>
              <a:rPr lang="en-US" b="1" dirty="0"/>
              <a:t>property</a:t>
            </a:r>
            <a:r>
              <a:rPr lang="en-US" dirty="0"/>
              <a:t>.</a:t>
            </a:r>
          </a:p>
          <a:p>
            <a:pPr lvl="1"/>
            <a:r>
              <a:rPr lang="en-US" dirty="0" smtClean="0"/>
              <a:t>You </a:t>
            </a:r>
            <a:r>
              <a:rPr lang="en-US" dirty="0"/>
              <a:t>can use the </a:t>
            </a:r>
            <a:r>
              <a:rPr lang="en-US" b="1" dirty="0"/>
              <a:t>Write</a:t>
            </a:r>
            <a:r>
              <a:rPr lang="en-US" dirty="0"/>
              <a:t> method to write to trace output.</a:t>
            </a:r>
          </a:p>
          <a:p>
            <a:pPr lvl="1"/>
            <a:r>
              <a:rPr lang="en-US" dirty="0" smtClean="0"/>
              <a:t>You </a:t>
            </a:r>
            <a:r>
              <a:rPr lang="en-US" dirty="0"/>
              <a:t>can use the </a:t>
            </a:r>
            <a:r>
              <a:rPr lang="en-US" b="1" dirty="0"/>
              <a:t>Warn</a:t>
            </a:r>
            <a:r>
              <a:rPr lang="en-US" dirty="0"/>
              <a:t> method to write a message in red type to the trace output.</a:t>
            </a:r>
          </a:p>
          <a:p>
            <a:pPr lvl="1"/>
            <a:r>
              <a:rPr lang="en-US" dirty="0" smtClean="0"/>
              <a:t>Trace </a:t>
            </a:r>
            <a:r>
              <a:rPr lang="en-US" dirty="0"/>
              <a:t>messages are only written when a page has trace enabled.</a:t>
            </a:r>
          </a:p>
          <a:p>
            <a:endParaRPr lang="en-MY"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55000" lnSpcReduction="20000"/>
          </a:bodyPr>
          <a:lstStyle/>
          <a:p>
            <a:r>
              <a:rPr lang="en-US" dirty="0"/>
              <a:t>This code and the accompanying figure shows coding trace message testing in the </a:t>
            </a:r>
            <a:r>
              <a:rPr lang="en-US" b="1" dirty="0" err="1"/>
              <a:t>Page_Load</a:t>
            </a:r>
            <a:r>
              <a:rPr lang="en-US" b="1" dirty="0"/>
              <a:t> event</a:t>
            </a:r>
            <a:r>
              <a:rPr lang="en-US" dirty="0"/>
              <a:t> and the output in the </a:t>
            </a:r>
            <a:r>
              <a:rPr lang="en-US" b="1" dirty="0"/>
              <a:t>Trace Information table</a:t>
            </a:r>
            <a:r>
              <a:rPr lang="en-US" dirty="0"/>
              <a:t>.</a:t>
            </a:r>
          </a:p>
          <a:p>
            <a:pPr lvl="1">
              <a:buNone/>
            </a:pPr>
            <a:r>
              <a:rPr lang="en-US" dirty="0"/>
              <a:t> </a:t>
            </a:r>
          </a:p>
          <a:p>
            <a:pPr lvl="1">
              <a:buNone/>
            </a:pPr>
            <a:r>
              <a:rPr lang="en-US" b="1" dirty="0"/>
              <a:t>Protected Sub </a:t>
            </a:r>
            <a:r>
              <a:rPr lang="en-US" b="1" dirty="0" err="1"/>
              <a:t>Page_Load</a:t>
            </a:r>
            <a:r>
              <a:rPr lang="en-US" b="1" dirty="0"/>
              <a:t>(</a:t>
            </a:r>
            <a:r>
              <a:rPr lang="en-US" b="1" dirty="0" err="1"/>
              <a:t>ByVal</a:t>
            </a:r>
            <a:r>
              <a:rPr lang="en-US" b="1" dirty="0"/>
              <a:t> sender As Object, </a:t>
            </a:r>
            <a:r>
              <a:rPr lang="en-US" b="1" dirty="0" err="1"/>
              <a:t>ByVal</a:t>
            </a:r>
            <a:r>
              <a:rPr lang="en-US" b="1" dirty="0"/>
              <a:t> e As </a:t>
            </a:r>
            <a:r>
              <a:rPr lang="en-US" b="1" dirty="0" err="1"/>
              <a:t>System.EventArgs</a:t>
            </a:r>
            <a:r>
              <a:rPr lang="en-US" b="1" dirty="0"/>
              <a:t>) Handles </a:t>
            </a:r>
            <a:r>
              <a:rPr lang="en-US" b="1" dirty="0" err="1"/>
              <a:t>Me.Load</a:t>
            </a:r>
            <a:endParaRPr lang="en-US" dirty="0"/>
          </a:p>
          <a:p>
            <a:pPr lvl="1">
              <a:buNone/>
            </a:pPr>
            <a:r>
              <a:rPr lang="en-US" b="1" dirty="0"/>
              <a:t>    'The first time the page loads bind the</a:t>
            </a:r>
            <a:endParaRPr lang="en-US" dirty="0"/>
          </a:p>
          <a:p>
            <a:pPr lvl="1">
              <a:buNone/>
            </a:pPr>
            <a:r>
              <a:rPr lang="en-US" b="1" dirty="0"/>
              <a:t>    '</a:t>
            </a:r>
            <a:r>
              <a:rPr lang="en-US" b="1" dirty="0" err="1"/>
              <a:t>DropDownList</a:t>
            </a:r>
            <a:r>
              <a:rPr lang="en-US" b="1" dirty="0"/>
              <a:t> control</a:t>
            </a:r>
            <a:endParaRPr lang="en-US" dirty="0"/>
          </a:p>
          <a:p>
            <a:pPr lvl="1">
              <a:buNone/>
            </a:pPr>
            <a:r>
              <a:rPr lang="en-US" b="1" dirty="0"/>
              <a:t>    If Not </a:t>
            </a:r>
            <a:r>
              <a:rPr lang="en-US" b="1" dirty="0" err="1"/>
              <a:t>IsPostBack</a:t>
            </a:r>
            <a:r>
              <a:rPr lang="en-US" b="1" dirty="0"/>
              <a:t> Then</a:t>
            </a:r>
            <a:endParaRPr lang="en-US" dirty="0"/>
          </a:p>
          <a:p>
            <a:pPr lvl="1">
              <a:buNone/>
            </a:pPr>
            <a:r>
              <a:rPr lang="en-US" b="1" dirty="0"/>
              <a:t>        </a:t>
            </a:r>
            <a:r>
              <a:rPr lang="en-US" b="1" dirty="0" err="1"/>
              <a:t>Me.ddlProducts.DataBind</a:t>
            </a:r>
            <a:r>
              <a:rPr lang="en-US" b="1" dirty="0"/>
              <a:t>()</a:t>
            </a:r>
            <a:endParaRPr lang="en-US" dirty="0"/>
          </a:p>
          <a:p>
            <a:pPr lvl="1">
              <a:buNone/>
            </a:pPr>
            <a:r>
              <a:rPr lang="en-US" b="1" dirty="0"/>
              <a:t>    End If</a:t>
            </a:r>
            <a:endParaRPr lang="en-US" dirty="0"/>
          </a:p>
          <a:p>
            <a:pPr lvl="1">
              <a:buNone/>
            </a:pPr>
            <a:r>
              <a:rPr lang="en-US" b="1" dirty="0"/>
              <a:t> </a:t>
            </a:r>
            <a:endParaRPr lang="en-US" dirty="0"/>
          </a:p>
          <a:p>
            <a:pPr lvl="1">
              <a:buNone/>
            </a:pPr>
            <a:r>
              <a:rPr lang="en-US" b="1" dirty="0"/>
              <a:t>    'Write to Trace.</a:t>
            </a:r>
            <a:endParaRPr lang="en-US" dirty="0"/>
          </a:p>
          <a:p>
            <a:pPr lvl="1">
              <a:buNone/>
            </a:pPr>
            <a:r>
              <a:rPr lang="en-US" b="1" dirty="0"/>
              <a:t>    If </a:t>
            </a:r>
            <a:r>
              <a:rPr lang="en-US" b="1" dirty="0" err="1"/>
              <a:t>Trace.IsEnabled</a:t>
            </a:r>
            <a:r>
              <a:rPr lang="en-US" b="1" dirty="0"/>
              <a:t> Then</a:t>
            </a:r>
            <a:endParaRPr lang="en-US" dirty="0"/>
          </a:p>
          <a:p>
            <a:pPr lvl="1">
              <a:buNone/>
            </a:pPr>
            <a:r>
              <a:rPr lang="en-US" b="1" dirty="0"/>
              <a:t>        </a:t>
            </a:r>
            <a:r>
              <a:rPr lang="en-US" b="1" dirty="0" err="1"/>
              <a:t>Me.Trace.Write</a:t>
            </a:r>
            <a:r>
              <a:rPr lang="en-US" b="1" dirty="0"/>
              <a:t>("</a:t>
            </a:r>
            <a:r>
              <a:rPr lang="en-US" b="1" dirty="0" err="1"/>
              <a:t>Page_Load</a:t>
            </a:r>
            <a:r>
              <a:rPr lang="en-US" b="1" dirty="0"/>
              <a:t> Event", "Binding Products Drop-</a:t>
            </a:r>
            <a:r>
              <a:rPr lang="en-US" b="1" dirty="0" err="1"/>
              <a:t>DownList</a:t>
            </a:r>
            <a:r>
              <a:rPr lang="en-US" b="1" dirty="0"/>
              <a:t>")</a:t>
            </a:r>
            <a:endParaRPr lang="en-US" dirty="0"/>
          </a:p>
          <a:p>
            <a:pPr lvl="1">
              <a:buNone/>
            </a:pPr>
            <a:r>
              <a:rPr lang="en-US" b="1" dirty="0"/>
              <a:t>        </a:t>
            </a:r>
            <a:r>
              <a:rPr lang="en-US" b="1" dirty="0" err="1"/>
              <a:t>Me.Trace.Warn</a:t>
            </a:r>
            <a:r>
              <a:rPr lang="en-US" b="1" dirty="0"/>
              <a:t>("</a:t>
            </a:r>
            <a:r>
              <a:rPr lang="en-US" b="1" dirty="0" err="1"/>
              <a:t>Page_Load</a:t>
            </a:r>
            <a:r>
              <a:rPr lang="en-US" b="1" dirty="0"/>
              <a:t> Event", "This message is in red print")</a:t>
            </a:r>
            <a:endParaRPr lang="en-US" dirty="0"/>
          </a:p>
          <a:p>
            <a:pPr lvl="1">
              <a:buNone/>
            </a:pPr>
            <a:r>
              <a:rPr lang="en-US" b="1" dirty="0"/>
              <a:t>    End If</a:t>
            </a:r>
            <a:endParaRPr lang="en-US" dirty="0"/>
          </a:p>
          <a:p>
            <a:endParaRPr lang="en-MY"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7410" name="Picture 2"/>
          <p:cNvPicPr>
            <a:picLocks noGrp="1" noChangeAspect="1" noChangeArrowheads="1"/>
          </p:cNvPicPr>
          <p:nvPr>
            <p:ph idx="1"/>
          </p:nvPr>
        </p:nvPicPr>
        <p:blipFill>
          <a:blip r:embed="rId2" cstate="print"/>
          <a:srcRect/>
          <a:stretch>
            <a:fillRect/>
          </a:stretch>
        </p:blipFill>
        <p:spPr bwMode="auto">
          <a:xfrm>
            <a:off x="2085975" y="2696369"/>
            <a:ext cx="4972050" cy="23336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Write Information to the HTTP Output </a:t>
            </a:r>
            <a:r>
              <a:rPr lang="en-US" b="1" u="sng" dirty="0" smtClean="0"/>
              <a:t>Stream</a:t>
            </a:r>
            <a:endParaRPr lang="en-MY" dirty="0"/>
          </a:p>
        </p:txBody>
      </p:sp>
      <p:sp>
        <p:nvSpPr>
          <p:cNvPr id="3" name="Content Placeholder 2"/>
          <p:cNvSpPr>
            <a:spLocks noGrp="1"/>
          </p:cNvSpPr>
          <p:nvPr>
            <p:ph idx="1"/>
          </p:nvPr>
        </p:nvSpPr>
        <p:spPr/>
        <p:txBody>
          <a:bodyPr>
            <a:normAutofit fontScale="55000" lnSpcReduction="20000"/>
          </a:bodyPr>
          <a:lstStyle/>
          <a:p>
            <a:r>
              <a:rPr lang="en-US" dirty="0"/>
              <a:t>The </a:t>
            </a:r>
            <a:r>
              <a:rPr lang="en-US" b="1" dirty="0"/>
              <a:t>Write</a:t>
            </a:r>
            <a:r>
              <a:rPr lang="en-US" dirty="0"/>
              <a:t> method of the </a:t>
            </a:r>
            <a:r>
              <a:rPr lang="en-US" b="1" dirty="0"/>
              <a:t>HTTP Response</a:t>
            </a:r>
            <a:r>
              <a:rPr lang="en-US" dirty="0"/>
              <a:t> object can be used to write this output as shown in this example:</a:t>
            </a:r>
          </a:p>
          <a:p>
            <a:pPr lvl="1"/>
            <a:r>
              <a:rPr lang="en-US" dirty="0" smtClean="0"/>
              <a:t>This </a:t>
            </a:r>
            <a:r>
              <a:rPr lang="en-US" dirty="0"/>
              <a:t>is the </a:t>
            </a:r>
            <a:r>
              <a:rPr lang="en-US" b="1" dirty="0" err="1"/>
              <a:t>Page_Load</a:t>
            </a:r>
            <a:r>
              <a:rPr lang="en-US" dirty="0"/>
              <a:t> event for the </a:t>
            </a:r>
            <a:r>
              <a:rPr lang="en-US" b="1" dirty="0"/>
              <a:t>Cart.aspx</a:t>
            </a:r>
            <a:r>
              <a:rPr lang="en-US" dirty="0"/>
              <a:t> web page.  </a:t>
            </a:r>
          </a:p>
          <a:p>
            <a:pPr lvl="1"/>
            <a:r>
              <a:rPr lang="en-US" dirty="0" smtClean="0"/>
              <a:t>Code </a:t>
            </a:r>
            <a:r>
              <a:rPr lang="en-US" dirty="0"/>
              <a:t>can include </a:t>
            </a:r>
            <a:r>
              <a:rPr lang="en-US" b="1" dirty="0"/>
              <a:t>HTML</a:t>
            </a:r>
            <a:r>
              <a:rPr lang="en-US" dirty="0"/>
              <a:t> tags.  </a:t>
            </a:r>
          </a:p>
          <a:p>
            <a:pPr lvl="1"/>
            <a:r>
              <a:rPr lang="en-US" dirty="0" smtClean="0"/>
              <a:t>In </a:t>
            </a:r>
            <a:r>
              <a:rPr lang="en-US" dirty="0"/>
              <a:t>this example the </a:t>
            </a:r>
            <a:r>
              <a:rPr lang="en-US" b="1" dirty="0"/>
              <a:t>&lt;</a:t>
            </a:r>
            <a:r>
              <a:rPr lang="en-US" b="1" dirty="0" err="1"/>
              <a:t>br</a:t>
            </a:r>
            <a:r>
              <a:rPr lang="en-US" b="1" dirty="0"/>
              <a:t> /&gt;</a:t>
            </a:r>
            <a:r>
              <a:rPr lang="en-US" dirty="0"/>
              <a:t> tag prints a blank line after the output.</a:t>
            </a:r>
          </a:p>
          <a:p>
            <a:pPr lvl="1"/>
            <a:r>
              <a:rPr lang="en-US" dirty="0" smtClean="0"/>
              <a:t>Output </a:t>
            </a:r>
            <a:r>
              <a:rPr lang="en-US" dirty="0"/>
              <a:t>displays directly on the web page.</a:t>
            </a:r>
          </a:p>
          <a:p>
            <a:pPr>
              <a:buNone/>
            </a:pPr>
            <a:r>
              <a:rPr lang="en-US" dirty="0"/>
              <a:t> </a:t>
            </a:r>
          </a:p>
          <a:p>
            <a:pPr lvl="2">
              <a:buNone/>
            </a:pPr>
            <a:r>
              <a:rPr lang="en-US" b="1" dirty="0"/>
              <a:t>Protected Sub </a:t>
            </a:r>
            <a:r>
              <a:rPr lang="en-US" b="1" dirty="0" err="1"/>
              <a:t>Page_Load</a:t>
            </a:r>
            <a:r>
              <a:rPr lang="en-US" b="1" dirty="0"/>
              <a:t>(</a:t>
            </a:r>
            <a:r>
              <a:rPr lang="en-US" b="1" dirty="0" err="1"/>
              <a:t>ByVal</a:t>
            </a:r>
            <a:r>
              <a:rPr lang="en-US" b="1" dirty="0"/>
              <a:t> sender As Object, </a:t>
            </a:r>
            <a:r>
              <a:rPr lang="en-US" b="1" dirty="0" err="1"/>
              <a:t>ByVal</a:t>
            </a:r>
            <a:r>
              <a:rPr lang="en-US" b="1" dirty="0"/>
              <a:t> e As </a:t>
            </a:r>
            <a:r>
              <a:rPr lang="en-US" b="1" dirty="0" err="1"/>
              <a:t>System.EventArgs</a:t>
            </a:r>
            <a:r>
              <a:rPr lang="en-US" b="1" dirty="0"/>
              <a:t>) Handles </a:t>
            </a:r>
            <a:r>
              <a:rPr lang="en-US" b="1" dirty="0" err="1"/>
              <a:t>Me.Load</a:t>
            </a:r>
            <a:endParaRPr lang="en-US" dirty="0"/>
          </a:p>
          <a:p>
            <a:pPr lvl="2">
              <a:buNone/>
            </a:pPr>
            <a:r>
              <a:rPr lang="en-US" b="1" dirty="0"/>
              <a:t>    'Call the </a:t>
            </a:r>
            <a:r>
              <a:rPr lang="en-US" b="1" dirty="0" err="1"/>
              <a:t>GetCart</a:t>
            </a:r>
            <a:r>
              <a:rPr lang="en-US" b="1" dirty="0"/>
              <a:t> function to retrieve the</a:t>
            </a:r>
            <a:endParaRPr lang="en-US" dirty="0"/>
          </a:p>
          <a:p>
            <a:pPr lvl="2">
              <a:buNone/>
            </a:pPr>
            <a:r>
              <a:rPr lang="en-US" b="1" dirty="0"/>
              <a:t>    'shopping cart from session state</a:t>
            </a:r>
            <a:endParaRPr lang="en-US" dirty="0"/>
          </a:p>
          <a:p>
            <a:pPr lvl="2">
              <a:buNone/>
            </a:pPr>
            <a:r>
              <a:rPr lang="en-US" b="1" dirty="0"/>
              <a:t>    Cart = </a:t>
            </a:r>
            <a:r>
              <a:rPr lang="en-US" b="1" dirty="0" err="1"/>
              <a:t>Me.GetCart</a:t>
            </a:r>
            <a:r>
              <a:rPr lang="en-US" b="1" dirty="0"/>
              <a:t>()</a:t>
            </a:r>
            <a:endParaRPr lang="en-US" dirty="0"/>
          </a:p>
          <a:p>
            <a:pPr lvl="2">
              <a:buNone/>
            </a:pPr>
            <a:r>
              <a:rPr lang="en-US" b="1" dirty="0"/>
              <a:t> </a:t>
            </a:r>
            <a:endParaRPr lang="en-US" dirty="0"/>
          </a:p>
          <a:p>
            <a:pPr lvl="2">
              <a:buNone/>
            </a:pPr>
            <a:r>
              <a:rPr lang="en-US" b="1" dirty="0"/>
              <a:t>    'Call </a:t>
            </a:r>
            <a:r>
              <a:rPr lang="en-US" b="1" dirty="0" err="1"/>
              <a:t>DisplayCart</a:t>
            </a:r>
            <a:r>
              <a:rPr lang="en-US" b="1" dirty="0"/>
              <a:t> to display the cart values</a:t>
            </a:r>
            <a:endParaRPr lang="en-US" dirty="0"/>
          </a:p>
          <a:p>
            <a:pPr lvl="2">
              <a:buNone/>
            </a:pPr>
            <a:r>
              <a:rPr lang="en-US" b="1" dirty="0"/>
              <a:t>    If Not </a:t>
            </a:r>
            <a:r>
              <a:rPr lang="en-US" b="1" dirty="0" err="1"/>
              <a:t>IsPostBack</a:t>
            </a:r>
            <a:r>
              <a:rPr lang="en-US" b="1" dirty="0"/>
              <a:t> Then</a:t>
            </a:r>
            <a:endParaRPr lang="en-US" dirty="0"/>
          </a:p>
          <a:p>
            <a:pPr lvl="2">
              <a:buNone/>
            </a:pPr>
            <a:r>
              <a:rPr lang="en-US" b="1" dirty="0"/>
              <a:t>        </a:t>
            </a:r>
            <a:r>
              <a:rPr lang="en-US" b="1" dirty="0" err="1"/>
              <a:t>Me.DisplayCart</a:t>
            </a:r>
            <a:r>
              <a:rPr lang="en-US" b="1" dirty="0"/>
              <a:t>()</a:t>
            </a:r>
            <a:endParaRPr lang="en-US" dirty="0"/>
          </a:p>
          <a:p>
            <a:pPr lvl="2">
              <a:buNone/>
            </a:pPr>
            <a:r>
              <a:rPr lang="en-US" b="1" dirty="0"/>
              <a:t>        </a:t>
            </a:r>
            <a:r>
              <a:rPr lang="en-US" b="1" dirty="0" err="1"/>
              <a:t>Me.Response.Write</a:t>
            </a:r>
            <a:r>
              <a:rPr lang="en-US" b="1" dirty="0"/>
              <a:t>("Items in cart = " &amp; </a:t>
            </a:r>
            <a:r>
              <a:rPr lang="en-US" b="1" dirty="0" err="1"/>
              <a:t>Me.Cart.Count</a:t>
            </a:r>
            <a:r>
              <a:rPr lang="en-US" b="1" dirty="0"/>
              <a:t> &amp; "&lt;</a:t>
            </a:r>
            <a:r>
              <a:rPr lang="en-US" b="1" dirty="0" err="1"/>
              <a:t>br</a:t>
            </a:r>
            <a:r>
              <a:rPr lang="en-US" b="1" dirty="0"/>
              <a:t> /&gt;")</a:t>
            </a:r>
            <a:endParaRPr lang="en-US" dirty="0"/>
          </a:p>
          <a:p>
            <a:pPr lvl="2">
              <a:buNone/>
            </a:pPr>
            <a:r>
              <a:rPr lang="en-US" b="1" dirty="0"/>
              <a:t>    End If</a:t>
            </a:r>
            <a:endParaRPr lang="en-US" dirty="0"/>
          </a:p>
          <a:p>
            <a:pPr lvl="2">
              <a:buNone/>
            </a:pPr>
            <a:r>
              <a:rPr lang="en-US" b="1" dirty="0"/>
              <a:t>End Sub</a:t>
            </a:r>
            <a:endParaRPr lang="en-US" dirty="0"/>
          </a:p>
          <a:p>
            <a:endParaRPr lang="en-MY"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8434" name="Picture 2"/>
          <p:cNvPicPr>
            <a:picLocks noGrp="1" noChangeAspect="1" noChangeArrowheads="1"/>
          </p:cNvPicPr>
          <p:nvPr>
            <p:ph idx="1"/>
          </p:nvPr>
        </p:nvPicPr>
        <p:blipFill>
          <a:blip r:embed="rId2" cstate="print"/>
          <a:srcRect/>
          <a:stretch>
            <a:fillRect/>
          </a:stretch>
        </p:blipFill>
        <p:spPr bwMode="auto">
          <a:xfrm>
            <a:off x="2400300" y="1829594"/>
            <a:ext cx="4343400" cy="40671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lstStyle/>
          <a:p>
            <a:r>
              <a:rPr lang="en-US" dirty="0"/>
              <a:t>Enter the path of the </a:t>
            </a:r>
            <a:r>
              <a:rPr lang="en-US" b="1" dirty="0"/>
              <a:t>IIS directory</a:t>
            </a:r>
            <a:r>
              <a:rPr lang="en-US" dirty="0"/>
              <a:t> or click </a:t>
            </a:r>
            <a:r>
              <a:rPr lang="en-US" b="1" dirty="0"/>
              <a:t>Browse</a:t>
            </a:r>
            <a:r>
              <a:rPr lang="en-US" dirty="0"/>
              <a:t>.  The Browse button displays the </a:t>
            </a:r>
            <a:r>
              <a:rPr lang="en-US" b="1" dirty="0"/>
              <a:t>Choose Location</a:t>
            </a:r>
            <a:r>
              <a:rPr lang="en-US" dirty="0"/>
              <a:t> dialog box shown in this figure.</a:t>
            </a:r>
            <a:endParaRPr lang="en-MY"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 name="Picture 2"/>
          <p:cNvPicPr>
            <a:picLocks noGrp="1" noChangeAspect="1" noChangeArrowheads="1"/>
          </p:cNvPicPr>
          <p:nvPr>
            <p:ph idx="1"/>
          </p:nvPr>
        </p:nvPicPr>
        <p:blipFill>
          <a:blip r:embed="rId2" cstate="print"/>
          <a:srcRect/>
          <a:stretch>
            <a:fillRect/>
          </a:stretch>
        </p:blipFill>
        <p:spPr bwMode="auto">
          <a:xfrm>
            <a:off x="1828800" y="1653381"/>
            <a:ext cx="5486400" cy="4419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3" name="Content Placeholder 2"/>
          <p:cNvSpPr>
            <a:spLocks noGrp="1"/>
          </p:cNvSpPr>
          <p:nvPr>
            <p:ph idx="1"/>
          </p:nvPr>
        </p:nvSpPr>
        <p:spPr/>
        <p:txBody>
          <a:bodyPr>
            <a:normAutofit fontScale="70000" lnSpcReduction="20000"/>
          </a:bodyPr>
          <a:lstStyle/>
          <a:p>
            <a:pPr lvl="0"/>
            <a:r>
              <a:rPr lang="en-US" dirty="0"/>
              <a:t>In the above figure the </a:t>
            </a:r>
            <a:r>
              <a:rPr lang="en-US" b="1" dirty="0"/>
              <a:t>Default Web Site</a:t>
            </a:r>
            <a:r>
              <a:rPr lang="en-US" dirty="0"/>
              <a:t> directory was selected.  When the </a:t>
            </a:r>
            <a:r>
              <a:rPr lang="en-US" b="1" dirty="0"/>
              <a:t>Open</a:t>
            </a:r>
            <a:r>
              <a:rPr lang="en-US" dirty="0"/>
              <a:t> button is clicked, control returns to the </a:t>
            </a:r>
            <a:r>
              <a:rPr lang="en-US" b="1" dirty="0"/>
              <a:t>New Web Site</a:t>
            </a:r>
            <a:r>
              <a:rPr lang="en-US" dirty="0"/>
              <a:t> dialog box and the </a:t>
            </a:r>
            <a:r>
              <a:rPr lang="en-US" dirty="0" err="1"/>
              <a:t>TextBox</a:t>
            </a:r>
            <a:r>
              <a:rPr lang="en-US" dirty="0"/>
              <a:t> used to enter the path has the value:  </a:t>
            </a:r>
          </a:p>
          <a:p>
            <a:r>
              <a:rPr lang="en-US" b="1" dirty="0"/>
              <a:t>http://localhost </a:t>
            </a:r>
            <a:endParaRPr lang="en-US" dirty="0"/>
          </a:p>
          <a:p>
            <a:r>
              <a:rPr lang="en-US" dirty="0"/>
              <a:t> </a:t>
            </a:r>
          </a:p>
          <a:p>
            <a:pPr lvl="0"/>
            <a:r>
              <a:rPr lang="en-US" dirty="0" smtClean="0"/>
              <a:t>The </a:t>
            </a:r>
            <a:r>
              <a:rPr lang="en-US" b="1" dirty="0"/>
              <a:t>Choose Location </a:t>
            </a:r>
            <a:r>
              <a:rPr lang="en-US" dirty="0"/>
              <a:t>dialog box also provides buttons as shown in the figure for options to </a:t>
            </a:r>
            <a:r>
              <a:rPr lang="en-US" b="1" dirty="0"/>
              <a:t>Create New Web Application </a:t>
            </a:r>
            <a:r>
              <a:rPr lang="en-US" dirty="0"/>
              <a:t>or </a:t>
            </a:r>
            <a:r>
              <a:rPr lang="en-US" b="1" dirty="0"/>
              <a:t>Create New Virtual Directory</a:t>
            </a:r>
            <a:r>
              <a:rPr lang="en-US" dirty="0"/>
              <a:t>.</a:t>
            </a:r>
          </a:p>
          <a:p>
            <a:pPr lvl="1"/>
            <a:r>
              <a:rPr lang="en-US" b="1" dirty="0" smtClean="0"/>
              <a:t>Create </a:t>
            </a:r>
            <a:r>
              <a:rPr lang="en-US" b="1" dirty="0"/>
              <a:t>New Web Application</a:t>
            </a:r>
            <a:r>
              <a:rPr lang="en-US" dirty="0"/>
              <a:t> creates a new IIS directory for the web site.  The files for the web site will be stored in the new directory.</a:t>
            </a:r>
          </a:p>
          <a:p>
            <a:pPr lvl="1"/>
            <a:r>
              <a:rPr lang="en-US" b="1" dirty="0" smtClean="0"/>
              <a:t>Create </a:t>
            </a:r>
            <a:r>
              <a:rPr lang="en-US" b="1" dirty="0"/>
              <a:t>New Virtual Directory</a:t>
            </a:r>
            <a:r>
              <a:rPr lang="en-US" dirty="0"/>
              <a:t> can be used to select and map </a:t>
            </a:r>
            <a:r>
              <a:rPr lang="en-US" b="1" u="sng" dirty="0"/>
              <a:t>ANY</a:t>
            </a:r>
            <a:r>
              <a:rPr lang="en-US" dirty="0"/>
              <a:t> directory on your computer to a virtual directory – the actual web site files are on one directory, but the virtual directory makes it look like the files are stored as part of the web site.  </a:t>
            </a:r>
          </a:p>
          <a:p>
            <a:endParaRPr lang="en-MY"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3074" name="Picture 2"/>
          <p:cNvPicPr>
            <a:picLocks noGrp="1" noChangeAspect="1" noChangeArrowheads="1"/>
          </p:cNvPicPr>
          <p:nvPr>
            <p:ph idx="1"/>
          </p:nvPr>
        </p:nvPicPr>
        <p:blipFill>
          <a:blip r:embed="rId2" cstate="print"/>
          <a:srcRect/>
          <a:stretch>
            <a:fillRect/>
          </a:stretch>
        </p:blipFill>
        <p:spPr bwMode="auto">
          <a:xfrm>
            <a:off x="1824430" y="1600200"/>
            <a:ext cx="5495140" cy="45259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Test ASP.NET </a:t>
            </a:r>
            <a:r>
              <a:rPr lang="en-US" b="1" dirty="0" smtClean="0"/>
              <a:t>Applications</a:t>
            </a:r>
            <a:endParaRPr lang="en-MY" dirty="0"/>
          </a:p>
        </p:txBody>
      </p:sp>
      <p:sp>
        <p:nvSpPr>
          <p:cNvPr id="3" name="Content Placeholder 2"/>
          <p:cNvSpPr>
            <a:spLocks noGrp="1"/>
          </p:cNvSpPr>
          <p:nvPr>
            <p:ph idx="1"/>
          </p:nvPr>
        </p:nvSpPr>
        <p:spPr/>
        <p:txBody>
          <a:bodyPr>
            <a:normAutofit fontScale="85000" lnSpcReduction="20000"/>
          </a:bodyPr>
          <a:lstStyle/>
          <a:p>
            <a:r>
              <a:rPr lang="en-US" dirty="0"/>
              <a:t>Testing and debugging initially for an ASP.NET application generally proceeds in three steps:</a:t>
            </a:r>
          </a:p>
          <a:p>
            <a:pPr marL="914400" lvl="1" indent="-514350">
              <a:buFont typeface="+mj-lt"/>
              <a:buAutoNum type="arabicPeriod"/>
            </a:pPr>
            <a:r>
              <a:rPr lang="en-US" dirty="0" smtClean="0"/>
              <a:t>Within </a:t>
            </a:r>
            <a:r>
              <a:rPr lang="en-US" dirty="0"/>
              <a:t>Visual Studio use the </a:t>
            </a:r>
            <a:r>
              <a:rPr lang="en-US" b="1" dirty="0"/>
              <a:t>default web browser</a:t>
            </a:r>
            <a:r>
              <a:rPr lang="en-US" dirty="0"/>
              <a:t> (Visual Studio uses </a:t>
            </a:r>
            <a:r>
              <a:rPr lang="en-US" b="1" dirty="0"/>
              <a:t>Internet Explorer</a:t>
            </a:r>
            <a:r>
              <a:rPr lang="en-US" dirty="0"/>
              <a:t> as the default unless this setting is modified on your client computer), and for file system web sites, the internal </a:t>
            </a:r>
            <a:r>
              <a:rPr lang="en-US" b="1" dirty="0"/>
              <a:t>ASP.NET Development Web Server</a:t>
            </a:r>
            <a:r>
              <a:rPr lang="en-US" dirty="0"/>
              <a:t> (instead of </a:t>
            </a:r>
            <a:r>
              <a:rPr lang="en-US" b="1" dirty="0"/>
              <a:t>IIS</a:t>
            </a:r>
            <a:r>
              <a:rPr lang="en-US" dirty="0"/>
              <a:t>).</a:t>
            </a:r>
          </a:p>
          <a:p>
            <a:pPr marL="914400" lvl="1" indent="-514350">
              <a:buFont typeface="+mj-lt"/>
              <a:buAutoNum type="arabicPeriod"/>
            </a:pPr>
            <a:r>
              <a:rPr lang="en-US" dirty="0" smtClean="0"/>
              <a:t>Next </a:t>
            </a:r>
            <a:r>
              <a:rPr lang="en-US" dirty="0"/>
              <a:t>determine if the application works correctly for other web browsers such as </a:t>
            </a:r>
            <a:r>
              <a:rPr lang="en-US" b="1" dirty="0"/>
              <a:t>Mozilla Foxfire</a:t>
            </a:r>
            <a:r>
              <a:rPr lang="en-US" dirty="0"/>
              <a:t> or whatever other browser your organization regularly uses.</a:t>
            </a:r>
          </a:p>
          <a:p>
            <a:pPr marL="914400" lvl="1" indent="-514350">
              <a:buFont typeface="+mj-lt"/>
              <a:buAutoNum type="arabicPeriod"/>
            </a:pPr>
            <a:r>
              <a:rPr lang="en-US" dirty="0" smtClean="0"/>
              <a:t>Last</a:t>
            </a:r>
            <a:r>
              <a:rPr lang="en-US" dirty="0"/>
              <a:t>, test the application from outside of Visual Studio in a test environment that mimics the target production environment.</a:t>
            </a:r>
          </a:p>
          <a:p>
            <a:endParaRPr lang="en-MY"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enable debugging</a:t>
            </a:r>
            <a:endParaRPr lang="en-MY" dirty="0"/>
          </a:p>
        </p:txBody>
      </p:sp>
      <p:sp>
        <p:nvSpPr>
          <p:cNvPr id="3" name="Content Placeholder 2"/>
          <p:cNvSpPr>
            <a:spLocks noGrp="1"/>
          </p:cNvSpPr>
          <p:nvPr>
            <p:ph idx="1"/>
          </p:nvPr>
        </p:nvSpPr>
        <p:spPr/>
        <p:txBody>
          <a:bodyPr>
            <a:normAutofit lnSpcReduction="10000"/>
          </a:bodyPr>
          <a:lstStyle/>
          <a:p>
            <a:r>
              <a:rPr lang="en-US" dirty="0"/>
              <a:t>The first time you run a web application, Visual Studio displays a dialog box stating that debugging is not enabled in the </a:t>
            </a:r>
            <a:r>
              <a:rPr lang="en-US" b="1" dirty="0" err="1"/>
              <a:t>web.config</a:t>
            </a:r>
            <a:r>
              <a:rPr lang="en-US" dirty="0"/>
              <a:t> file.</a:t>
            </a:r>
          </a:p>
          <a:p>
            <a:r>
              <a:rPr lang="en-US" dirty="0" smtClean="0"/>
              <a:t>You </a:t>
            </a:r>
            <a:r>
              <a:rPr lang="en-US" dirty="0"/>
              <a:t>need to enable debugging in order to use the debugger.  </a:t>
            </a:r>
          </a:p>
          <a:p>
            <a:r>
              <a:rPr lang="en-US" dirty="0" smtClean="0"/>
              <a:t>Before </a:t>
            </a:r>
            <a:r>
              <a:rPr lang="en-US" dirty="0"/>
              <a:t>porting the application to a production server, debugging should be disabled by modifying the </a:t>
            </a:r>
            <a:r>
              <a:rPr lang="en-US" b="1" dirty="0" err="1"/>
              <a:t>web.config</a:t>
            </a:r>
            <a:r>
              <a:rPr lang="en-US" dirty="0"/>
              <a:t> file.</a:t>
            </a:r>
          </a:p>
          <a:p>
            <a:endParaRPr lang="en-MY"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1771</Words>
  <Application>Microsoft Office PowerPoint</Application>
  <PresentationFormat>On-screen Show (4:3)</PresentationFormat>
  <Paragraphs>147</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Test and Debug ASP.NET</vt:lpstr>
      <vt:lpstr>Create a Local IIS Web Site</vt:lpstr>
      <vt:lpstr>Slide 3</vt:lpstr>
      <vt:lpstr>Slide 4</vt:lpstr>
      <vt:lpstr>Slide 5</vt:lpstr>
      <vt:lpstr>Slide 6</vt:lpstr>
      <vt:lpstr>Slide 7</vt:lpstr>
      <vt:lpstr>Test ASP.NET Applications</vt:lpstr>
      <vt:lpstr>How to enable debugging</vt:lpstr>
      <vt:lpstr>Slide 10</vt:lpstr>
      <vt:lpstr>With and Without Debugging Options</vt:lpstr>
      <vt:lpstr>Slide 12</vt:lpstr>
      <vt:lpstr>Slide 13</vt:lpstr>
      <vt:lpstr>Slide 14</vt:lpstr>
      <vt:lpstr>Use Alternative Web Browsers During Testing</vt:lpstr>
      <vt:lpstr>Test a File-System Web Site with IIS</vt:lpstr>
      <vt:lpstr>Test an Application Outside of Visual Studio</vt:lpstr>
      <vt:lpstr>Exception Assistant</vt:lpstr>
      <vt:lpstr>Slide 19</vt:lpstr>
      <vt:lpstr>Use the Server Error Page</vt:lpstr>
      <vt:lpstr>Slide 21</vt:lpstr>
      <vt:lpstr>Use the Debugger</vt:lpstr>
      <vt:lpstr>Slide 23</vt:lpstr>
      <vt:lpstr>Slide 24</vt:lpstr>
      <vt:lpstr>Slide 25</vt:lpstr>
      <vt:lpstr>Slide 26</vt:lpstr>
      <vt:lpstr>Slide 27</vt:lpstr>
      <vt:lpstr>Slide 28</vt:lpstr>
      <vt:lpstr>Slide 29</vt:lpstr>
      <vt:lpstr>Use the Autos, Locals, and Watch Windows</vt:lpstr>
      <vt:lpstr>Slide 31</vt:lpstr>
      <vt:lpstr>Slide 32</vt:lpstr>
      <vt:lpstr>Use the Trace Feature</vt:lpstr>
      <vt:lpstr>Slide 34</vt:lpstr>
      <vt:lpstr>Create Custom Trace Messages</vt:lpstr>
      <vt:lpstr>Slide 36</vt:lpstr>
      <vt:lpstr>Slide 37</vt:lpstr>
      <vt:lpstr>Write Information to the HTTP Output Stream</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Local IIS Web Site</dc:title>
  <dc:creator>SUN TEIK HENG</dc:creator>
  <cp:lastModifiedBy>SUN TEIK HENG</cp:lastModifiedBy>
  <cp:revision>7</cp:revision>
  <dcterms:created xsi:type="dcterms:W3CDTF">2011-01-22T15:47:45Z</dcterms:created>
  <dcterms:modified xsi:type="dcterms:W3CDTF">2011-01-22T16:49:35Z</dcterms:modified>
</cp:coreProperties>
</file>