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D15B-52DD-4645-A1CE-02740AF26C28}" type="datetimeFigureOut">
              <a:rPr lang="en-MY" smtClean="0"/>
              <a:pPr/>
              <a:t>9/1/2014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F0D12-BE54-451E-8851-3B66F93F96F1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Examples that use the </a:t>
            </a:r>
            <a:r>
              <a:rPr lang="en-MY" dirty="0" err="1" smtClean="0"/>
              <a:t>ConnectionStringsExpressionBuilder</a:t>
            </a:r>
            <a:endParaRPr lang="en-MY" dirty="0" smtClean="0"/>
          </a:p>
          <a:p>
            <a:pPr lvl="1"/>
            <a:r>
              <a:rPr lang="en-MY" dirty="0" smtClean="0"/>
              <a:t>&lt;</a:t>
            </a:r>
            <a:r>
              <a:rPr lang="en-MY" dirty="0" err="1" smtClean="0"/>
              <a:t>asp:Literal</a:t>
            </a:r>
            <a:r>
              <a:rPr lang="en-MY" dirty="0" smtClean="0"/>
              <a:t> </a:t>
            </a:r>
            <a:r>
              <a:rPr lang="en-MY" dirty="0" err="1" smtClean="0"/>
              <a:t>Runat</a:t>
            </a:r>
            <a:r>
              <a:rPr lang="en-MY" dirty="0" smtClean="0"/>
              <a:t>="server" Text="&lt;%$ </a:t>
            </a:r>
            <a:r>
              <a:rPr lang="en-MY" dirty="0" err="1" smtClean="0"/>
              <a:t>ConnectionStrings:Northwind</a:t>
            </a:r>
            <a:r>
              <a:rPr lang="en-MY" dirty="0" smtClean="0"/>
              <a:t> %&gt;" /&gt;</a:t>
            </a:r>
          </a:p>
          <a:p>
            <a:pPr lvl="1"/>
            <a:r>
              <a:rPr lang="en-MY" dirty="0" smtClean="0"/>
              <a:t>&lt;</a:t>
            </a:r>
            <a:r>
              <a:rPr lang="en-MY" dirty="0" err="1" smtClean="0"/>
              <a:t>asp:SqlDataSource</a:t>
            </a:r>
            <a:r>
              <a:rPr lang="en-MY" dirty="0" smtClean="0"/>
              <a:t> </a:t>
            </a:r>
            <a:r>
              <a:rPr lang="en-MY" dirty="0" err="1" smtClean="0"/>
              <a:t>ConnectionString</a:t>
            </a:r>
            <a:r>
              <a:rPr lang="en-MY" dirty="0" smtClean="0"/>
              <a:t>="&lt;%$ </a:t>
            </a:r>
            <a:r>
              <a:rPr lang="en-MY" dirty="0" err="1" smtClean="0"/>
              <a:t>ConnectionStrings:Northwind</a:t>
            </a:r>
            <a:r>
              <a:rPr lang="en-MY" dirty="0" smtClean="0"/>
              <a:t> %&gt;" ... /&gt;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Repeated-Value Binding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Binds an entire list of information to a control</a:t>
            </a:r>
          </a:p>
          <a:p>
            <a:r>
              <a:rPr lang="en-MY" dirty="0" smtClean="0"/>
              <a:t>Basic list controls that support repeated-value binding</a:t>
            </a:r>
          </a:p>
          <a:p>
            <a:pPr lvl="1"/>
            <a:r>
              <a:rPr lang="en-MY" dirty="0" err="1" smtClean="0"/>
              <a:t>HtmlSelect</a:t>
            </a:r>
            <a:r>
              <a:rPr lang="en-MY" dirty="0" smtClean="0"/>
              <a:t>, </a:t>
            </a:r>
            <a:r>
              <a:rPr lang="en-MY" dirty="0" err="1" smtClean="0"/>
              <a:t>ListBox</a:t>
            </a:r>
            <a:r>
              <a:rPr lang="en-MY" dirty="0" smtClean="0"/>
              <a:t>, and </a:t>
            </a:r>
            <a:r>
              <a:rPr lang="en-MY" dirty="0" err="1" smtClean="0"/>
              <a:t>DropDownList</a:t>
            </a:r>
            <a:r>
              <a:rPr lang="en-MY" dirty="0" smtClean="0"/>
              <a:t> controls</a:t>
            </a:r>
          </a:p>
          <a:p>
            <a:pPr lvl="1"/>
            <a:r>
              <a:rPr lang="en-MY" dirty="0" err="1" smtClean="0"/>
              <a:t>CheckBoxList</a:t>
            </a:r>
            <a:r>
              <a:rPr lang="en-MY" dirty="0" smtClean="0"/>
              <a:t> and </a:t>
            </a:r>
            <a:r>
              <a:rPr lang="en-MY" dirty="0" err="1" smtClean="0"/>
              <a:t>RadioButtonList</a:t>
            </a:r>
            <a:r>
              <a:rPr lang="en-MY" dirty="0" smtClean="0"/>
              <a:t> controls</a:t>
            </a:r>
          </a:p>
          <a:p>
            <a:pPr lvl="1"/>
            <a:r>
              <a:rPr lang="en-MY" dirty="0" err="1" smtClean="0"/>
              <a:t>BulletedList</a:t>
            </a:r>
            <a:r>
              <a:rPr lang="en-MY" dirty="0" smtClean="0"/>
              <a:t> control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Data Properties for List Controls</a:t>
            </a:r>
            <a:endParaRPr lang="en-MY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383" y="1600200"/>
            <a:ext cx="66052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MY" sz="1600" dirty="0" smtClean="0"/>
              <a:t>If Not </a:t>
            </a:r>
            <a:r>
              <a:rPr lang="en-MY" sz="1600" dirty="0" err="1" smtClean="0"/>
              <a:t>Page.IsPostBack</a:t>
            </a:r>
            <a:r>
              <a:rPr lang="en-MY" sz="1600" dirty="0" smtClean="0"/>
              <a:t> Then</a:t>
            </a:r>
          </a:p>
          <a:p>
            <a:pPr>
              <a:buNone/>
            </a:pPr>
            <a:r>
              <a:rPr lang="en-MY" sz="1600" dirty="0" smtClean="0"/>
              <a:t>	' create the data source</a:t>
            </a:r>
          </a:p>
          <a:p>
            <a:pPr>
              <a:buNone/>
            </a:pPr>
            <a:r>
              <a:rPr lang="en-MY" sz="1600" dirty="0" smtClean="0"/>
              <a:t>	Dim ht As New </a:t>
            </a:r>
            <a:r>
              <a:rPr lang="en-MY" sz="1600" dirty="0" err="1" smtClean="0"/>
              <a:t>Hashtable</a:t>
            </a:r>
            <a:r>
              <a:rPr lang="en-MY" sz="1600" dirty="0" smtClean="0"/>
              <a:t>()</a:t>
            </a:r>
          </a:p>
          <a:p>
            <a:pPr>
              <a:buNone/>
            </a:pPr>
            <a:r>
              <a:rPr lang="en-MY" sz="1600" dirty="0" smtClean="0"/>
              <a:t>	</a:t>
            </a:r>
            <a:r>
              <a:rPr lang="en-MY" sz="1600" dirty="0" err="1" smtClean="0"/>
              <a:t>ht.Add</a:t>
            </a:r>
            <a:r>
              <a:rPr lang="en-MY" sz="1600" dirty="0" smtClean="0"/>
              <a:t>("</a:t>
            </a:r>
            <a:r>
              <a:rPr lang="en-MY" sz="1600" dirty="0" err="1" smtClean="0"/>
              <a:t>Lasagna</a:t>
            </a:r>
            <a:r>
              <a:rPr lang="en-MY" sz="1600" dirty="0" smtClean="0"/>
              <a:t>", "Key1")</a:t>
            </a:r>
          </a:p>
          <a:p>
            <a:pPr>
              <a:buNone/>
            </a:pPr>
            <a:r>
              <a:rPr lang="en-MY" sz="1600" dirty="0" smtClean="0"/>
              <a:t>	</a:t>
            </a:r>
            <a:r>
              <a:rPr lang="en-MY" sz="1600" dirty="0" err="1" smtClean="0"/>
              <a:t>ht.Add</a:t>
            </a:r>
            <a:r>
              <a:rPr lang="en-MY" sz="1600" dirty="0" smtClean="0"/>
              <a:t>("Spaghetti", "Key2")</a:t>
            </a:r>
          </a:p>
          <a:p>
            <a:pPr>
              <a:buNone/>
            </a:pPr>
            <a:r>
              <a:rPr lang="en-MY" sz="1600" dirty="0" smtClean="0"/>
              <a:t>	</a:t>
            </a:r>
            <a:r>
              <a:rPr lang="en-MY" sz="1600" dirty="0" err="1" smtClean="0"/>
              <a:t>ht.Add</a:t>
            </a:r>
            <a:r>
              <a:rPr lang="en-MY" sz="1600" dirty="0" smtClean="0"/>
              <a:t>("Pizza", "Key3")</a:t>
            </a:r>
          </a:p>
          <a:p>
            <a:pPr>
              <a:buNone/>
            </a:pPr>
            <a:r>
              <a:rPr lang="en-MY" sz="1600" dirty="0" smtClean="0"/>
              <a:t>	' set the controls' </a:t>
            </a:r>
            <a:r>
              <a:rPr lang="en-MY" sz="1600" dirty="0" err="1" smtClean="0"/>
              <a:t>DataSource</a:t>
            </a:r>
            <a:r>
              <a:rPr lang="en-MY" sz="1600" dirty="0" smtClean="0"/>
              <a:t> property</a:t>
            </a:r>
          </a:p>
          <a:p>
            <a:pPr>
              <a:buNone/>
            </a:pPr>
            <a:r>
              <a:rPr lang="en-MY" sz="1600" dirty="0" smtClean="0"/>
              <a:t>	Select1.DataSource = ht</a:t>
            </a:r>
          </a:p>
          <a:p>
            <a:pPr>
              <a:buNone/>
            </a:pPr>
            <a:r>
              <a:rPr lang="en-MY" sz="1600" dirty="0" smtClean="0"/>
              <a:t>	Select2.DataSource = ht</a:t>
            </a:r>
          </a:p>
          <a:p>
            <a:pPr>
              <a:buNone/>
            </a:pPr>
            <a:r>
              <a:rPr lang="en-MY" sz="1600" dirty="0" smtClean="0"/>
              <a:t>	Listbox1.DataSource = ht</a:t>
            </a:r>
          </a:p>
          <a:p>
            <a:pPr>
              <a:buNone/>
            </a:pPr>
            <a:r>
              <a:rPr lang="en-MY" sz="1600" dirty="0" smtClean="0"/>
              <a:t>	DropdownList1.DataSource = ht</a:t>
            </a:r>
          </a:p>
          <a:p>
            <a:pPr>
              <a:buNone/>
            </a:pPr>
            <a:r>
              <a:rPr lang="en-MY" sz="1600" dirty="0" smtClean="0"/>
              <a:t>	CheckList1.DataSource = ht</a:t>
            </a:r>
          </a:p>
          <a:p>
            <a:pPr>
              <a:buNone/>
            </a:pPr>
            <a:r>
              <a:rPr lang="en-MY" sz="1600" dirty="0" smtClean="0"/>
              <a:t>	OptionList1.DataSource = ht</a:t>
            </a:r>
          </a:p>
          <a:p>
            <a:pPr>
              <a:buNone/>
            </a:pPr>
            <a:r>
              <a:rPr lang="en-MY" sz="1600" dirty="0" smtClean="0"/>
              <a:t>	' bind the data to all the control</a:t>
            </a:r>
          </a:p>
          <a:p>
            <a:pPr>
              <a:buNone/>
            </a:pPr>
            <a:r>
              <a:rPr lang="en-MY" sz="1600" dirty="0" smtClean="0"/>
              <a:t>	</a:t>
            </a:r>
            <a:r>
              <a:rPr lang="en-MY" sz="1600" dirty="0" err="1" smtClean="0"/>
              <a:t>Page.DataBind</a:t>
            </a:r>
            <a:r>
              <a:rPr lang="en-MY" sz="1600" dirty="0" smtClean="0"/>
              <a:t>()</a:t>
            </a:r>
          </a:p>
          <a:p>
            <a:pPr>
              <a:buNone/>
            </a:pPr>
            <a:r>
              <a:rPr lang="en-MY" sz="1600" dirty="0" smtClean="0"/>
              <a:t>End If</a:t>
            </a:r>
            <a:endParaRPr lang="en-MY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038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MY" sz="1050" dirty="0" smtClean="0"/>
              <a:t>&lt;table width="100%"&gt;</a:t>
            </a:r>
          </a:p>
          <a:p>
            <a:pPr>
              <a:buNone/>
            </a:pPr>
            <a:r>
              <a:rPr lang="en-MY" sz="1050" dirty="0" smtClean="0"/>
              <a:t>&lt;</a:t>
            </a:r>
            <a:r>
              <a:rPr lang="en-MY" sz="1050" dirty="0" err="1" smtClean="0"/>
              <a:t>tr</a:t>
            </a:r>
            <a:r>
              <a:rPr lang="en-MY" sz="1050" dirty="0" smtClean="0"/>
              <a:t>&gt;</a:t>
            </a:r>
          </a:p>
          <a:p>
            <a:pPr>
              <a:buNone/>
            </a:pPr>
            <a:r>
              <a:rPr lang="en-MY" sz="1050" dirty="0" smtClean="0"/>
              <a:t>&lt;td&gt;</a:t>
            </a:r>
          </a:p>
          <a:p>
            <a:pPr>
              <a:buNone/>
            </a:pPr>
            <a:r>
              <a:rPr lang="en-MY" sz="1050" dirty="0" smtClean="0"/>
              <a:t>&lt;select </a:t>
            </a:r>
            <a:r>
              <a:rPr lang="en-MY" sz="1050" dirty="0" err="1" smtClean="0"/>
              <a:t>runat</a:t>
            </a:r>
            <a:r>
              <a:rPr lang="en-MY" sz="1050" dirty="0" smtClean="0"/>
              <a:t>="server" ID="Select1" size="3"</a:t>
            </a:r>
          </a:p>
          <a:p>
            <a:pPr>
              <a:buNone/>
            </a:pPr>
            <a:r>
              <a:rPr lang="en-MY" sz="1050" dirty="0" err="1" smtClean="0"/>
              <a:t>DataTextField</a:t>
            </a:r>
            <a:r>
              <a:rPr lang="en-MY" sz="1050" dirty="0" smtClean="0"/>
              <a:t>="Key" </a:t>
            </a:r>
            <a:r>
              <a:rPr lang="en-MY" sz="1050" dirty="0" err="1" smtClean="0"/>
              <a:t>DataValueField</a:t>
            </a:r>
            <a:r>
              <a:rPr lang="en-MY" sz="1050" dirty="0" smtClean="0"/>
              <a:t>="Value"</a:t>
            </a:r>
          </a:p>
          <a:p>
            <a:pPr>
              <a:buNone/>
            </a:pPr>
            <a:r>
              <a:rPr lang="en-MY" sz="1050" dirty="0" smtClean="0"/>
              <a:t>name="Select1" /&gt;</a:t>
            </a:r>
          </a:p>
          <a:p>
            <a:pPr>
              <a:buNone/>
            </a:pPr>
            <a:r>
              <a:rPr lang="en-MY" sz="1050" dirty="0" smtClean="0"/>
              <a:t>&lt;/td&gt;</a:t>
            </a:r>
          </a:p>
          <a:p>
            <a:pPr>
              <a:buNone/>
            </a:pPr>
            <a:r>
              <a:rPr lang="en-MY" sz="1050" dirty="0" smtClean="0"/>
              <a:t>&lt;td&gt;</a:t>
            </a:r>
          </a:p>
          <a:p>
            <a:pPr>
              <a:buNone/>
            </a:pPr>
            <a:r>
              <a:rPr lang="en-MY" sz="1050" dirty="0" smtClean="0"/>
              <a:t>&lt;select </a:t>
            </a:r>
            <a:r>
              <a:rPr lang="en-MY" sz="1050" dirty="0" err="1" smtClean="0"/>
              <a:t>runat</a:t>
            </a:r>
            <a:r>
              <a:rPr lang="en-MY" sz="1050" dirty="0" smtClean="0"/>
              <a:t>="server" ID="Select2" </a:t>
            </a:r>
            <a:r>
              <a:rPr lang="en-MY" sz="1050" dirty="0" err="1" smtClean="0"/>
              <a:t>DataTextField</a:t>
            </a:r>
            <a:r>
              <a:rPr lang="en-MY" sz="1050" dirty="0" smtClean="0"/>
              <a:t>="Key"</a:t>
            </a:r>
          </a:p>
          <a:p>
            <a:pPr>
              <a:buNone/>
            </a:pPr>
            <a:r>
              <a:rPr lang="en-MY" sz="1050" dirty="0" err="1" smtClean="0"/>
              <a:t>DataValueField</a:t>
            </a:r>
            <a:r>
              <a:rPr lang="en-MY" sz="1050" dirty="0" smtClean="0"/>
              <a:t>="Value" name="Select2" /&gt;</a:t>
            </a:r>
          </a:p>
          <a:p>
            <a:pPr>
              <a:buNone/>
            </a:pPr>
            <a:r>
              <a:rPr lang="en-MY" sz="1050" dirty="0" smtClean="0"/>
              <a:t>&lt;/td&gt;</a:t>
            </a:r>
          </a:p>
          <a:p>
            <a:pPr>
              <a:buNone/>
            </a:pPr>
            <a:r>
              <a:rPr lang="en-MY" sz="1050" dirty="0" smtClean="0"/>
              <a:t>&lt;td&gt;</a:t>
            </a:r>
          </a:p>
          <a:p>
            <a:pPr>
              <a:buNone/>
            </a:pPr>
            <a:r>
              <a:rPr lang="en-MY" sz="1050" dirty="0" smtClean="0"/>
              <a:t>&lt;</a:t>
            </a:r>
            <a:r>
              <a:rPr lang="en-MY" sz="1050" dirty="0" err="1" smtClean="0"/>
              <a:t>asp:ListBox</a:t>
            </a:r>
            <a:r>
              <a:rPr lang="en-MY" sz="1050" dirty="0" smtClean="0"/>
              <a:t> </a:t>
            </a:r>
            <a:r>
              <a:rPr lang="en-MY" sz="1050" dirty="0" err="1" smtClean="0"/>
              <a:t>runat</a:t>
            </a:r>
            <a:r>
              <a:rPr lang="en-MY" sz="1050" dirty="0" smtClean="0"/>
              <a:t>="server" ID="Listbox1" Size="3"</a:t>
            </a:r>
          </a:p>
          <a:p>
            <a:pPr>
              <a:buNone/>
            </a:pPr>
            <a:r>
              <a:rPr lang="en-MY" sz="1050" dirty="0" err="1" smtClean="0"/>
              <a:t>DataTextField</a:t>
            </a:r>
            <a:r>
              <a:rPr lang="en-MY" sz="1050" dirty="0" smtClean="0"/>
              <a:t>="Key" </a:t>
            </a:r>
            <a:r>
              <a:rPr lang="en-MY" sz="1050" dirty="0" err="1" smtClean="0"/>
              <a:t>DataValueField</a:t>
            </a:r>
            <a:r>
              <a:rPr lang="en-MY" sz="1050" dirty="0" smtClean="0"/>
              <a:t>="Value" /&gt;</a:t>
            </a:r>
          </a:p>
          <a:p>
            <a:pPr>
              <a:buNone/>
            </a:pPr>
            <a:r>
              <a:rPr lang="en-MY" sz="1050" dirty="0" smtClean="0"/>
              <a:t>&lt;/td&gt;</a:t>
            </a:r>
          </a:p>
          <a:p>
            <a:pPr>
              <a:buNone/>
            </a:pPr>
            <a:r>
              <a:rPr lang="en-MY" sz="1050" dirty="0" smtClean="0"/>
              <a:t>&lt;td&gt;</a:t>
            </a:r>
          </a:p>
          <a:p>
            <a:pPr>
              <a:buNone/>
            </a:pPr>
            <a:r>
              <a:rPr lang="en-MY" sz="1050" dirty="0" smtClean="0"/>
              <a:t>&lt;</a:t>
            </a:r>
            <a:r>
              <a:rPr lang="en-MY" sz="1050" dirty="0" err="1" smtClean="0"/>
              <a:t>asp:DropDownList</a:t>
            </a:r>
            <a:r>
              <a:rPr lang="en-MY" sz="1050" dirty="0" smtClean="0"/>
              <a:t> </a:t>
            </a:r>
            <a:r>
              <a:rPr lang="en-MY" sz="1050" dirty="0" err="1" smtClean="0"/>
              <a:t>runat</a:t>
            </a:r>
            <a:r>
              <a:rPr lang="en-MY" sz="1050" dirty="0" smtClean="0"/>
              <a:t>="server" ID="DropdownList1"</a:t>
            </a:r>
          </a:p>
          <a:p>
            <a:pPr>
              <a:buNone/>
            </a:pPr>
            <a:r>
              <a:rPr lang="en-MY" sz="1050" dirty="0" err="1" smtClean="0"/>
              <a:t>DataTextField</a:t>
            </a:r>
            <a:r>
              <a:rPr lang="en-MY" sz="1050" dirty="0" smtClean="0"/>
              <a:t>="Key" </a:t>
            </a:r>
            <a:r>
              <a:rPr lang="en-MY" sz="1050" dirty="0" err="1" smtClean="0"/>
              <a:t>DataValueField</a:t>
            </a:r>
            <a:r>
              <a:rPr lang="en-MY" sz="1050" dirty="0" smtClean="0"/>
              <a:t>="Value" /&gt;</a:t>
            </a:r>
          </a:p>
          <a:p>
            <a:pPr>
              <a:buNone/>
            </a:pPr>
            <a:r>
              <a:rPr lang="en-MY" sz="1050" dirty="0" smtClean="0"/>
              <a:t>&lt;/td&gt;</a:t>
            </a:r>
          </a:p>
          <a:p>
            <a:pPr>
              <a:buNone/>
            </a:pPr>
            <a:r>
              <a:rPr lang="en-MY" sz="1050" dirty="0" smtClean="0"/>
              <a:t>&lt;td&gt;</a:t>
            </a:r>
          </a:p>
          <a:p>
            <a:pPr>
              <a:buNone/>
            </a:pPr>
            <a:r>
              <a:rPr lang="en-MY" sz="1050" dirty="0" smtClean="0"/>
              <a:t>&lt;</a:t>
            </a:r>
            <a:r>
              <a:rPr lang="en-MY" sz="1050" dirty="0" err="1" smtClean="0"/>
              <a:t>asp:RadioButtonList</a:t>
            </a:r>
            <a:r>
              <a:rPr lang="en-MY" sz="1050" dirty="0" smtClean="0"/>
              <a:t> </a:t>
            </a:r>
            <a:r>
              <a:rPr lang="en-MY" sz="1050" dirty="0" err="1" smtClean="0"/>
              <a:t>runat</a:t>
            </a:r>
            <a:r>
              <a:rPr lang="en-MY" sz="1050" dirty="0" smtClean="0"/>
              <a:t>="server" ID="OptionList1"</a:t>
            </a:r>
          </a:p>
          <a:p>
            <a:pPr>
              <a:buNone/>
            </a:pPr>
            <a:r>
              <a:rPr lang="en-MY" sz="1050" dirty="0" err="1" smtClean="0"/>
              <a:t>DataTextField</a:t>
            </a:r>
            <a:r>
              <a:rPr lang="en-MY" sz="1050" dirty="0" smtClean="0"/>
              <a:t>="Key" </a:t>
            </a:r>
            <a:r>
              <a:rPr lang="en-MY" sz="1050" dirty="0" err="1" smtClean="0"/>
              <a:t>DataValueField</a:t>
            </a:r>
            <a:r>
              <a:rPr lang="en-MY" sz="1050" dirty="0" smtClean="0"/>
              <a:t>="Value" /&gt;</a:t>
            </a:r>
          </a:p>
          <a:p>
            <a:pPr>
              <a:buNone/>
            </a:pPr>
            <a:r>
              <a:rPr lang="en-MY" sz="1050" dirty="0" smtClean="0"/>
              <a:t>&lt;/td&gt;</a:t>
            </a:r>
          </a:p>
          <a:p>
            <a:pPr>
              <a:buNone/>
            </a:pPr>
            <a:r>
              <a:rPr lang="en-MY" sz="1050" dirty="0" smtClean="0"/>
              <a:t>&lt;td&gt;</a:t>
            </a:r>
          </a:p>
          <a:p>
            <a:pPr>
              <a:buNone/>
            </a:pPr>
            <a:r>
              <a:rPr lang="en-MY" sz="1050" dirty="0" smtClean="0"/>
              <a:t>&lt;</a:t>
            </a:r>
            <a:r>
              <a:rPr lang="en-MY" sz="1050" dirty="0" err="1" smtClean="0"/>
              <a:t>asp:CheckBoxList</a:t>
            </a:r>
            <a:r>
              <a:rPr lang="en-MY" sz="1050" dirty="0" smtClean="0"/>
              <a:t> </a:t>
            </a:r>
            <a:r>
              <a:rPr lang="en-MY" sz="1050" dirty="0" err="1" smtClean="0"/>
              <a:t>runat</a:t>
            </a:r>
            <a:r>
              <a:rPr lang="en-MY" sz="1050" dirty="0" smtClean="0"/>
              <a:t>="server" ID="CheckList1"</a:t>
            </a:r>
          </a:p>
          <a:p>
            <a:pPr>
              <a:buNone/>
            </a:pPr>
            <a:r>
              <a:rPr lang="en-MY" sz="1050" dirty="0" err="1" smtClean="0"/>
              <a:t>DataTextField</a:t>
            </a:r>
            <a:r>
              <a:rPr lang="en-MY" sz="1050" dirty="0" smtClean="0"/>
              <a:t>="Key" </a:t>
            </a:r>
            <a:r>
              <a:rPr lang="en-MY" sz="1050" dirty="0" err="1" smtClean="0"/>
              <a:t>DataValueField</a:t>
            </a:r>
            <a:r>
              <a:rPr lang="en-MY" sz="1050" dirty="0" smtClean="0"/>
              <a:t>="Value" /&gt;</a:t>
            </a:r>
          </a:p>
          <a:p>
            <a:pPr>
              <a:buNone/>
            </a:pPr>
            <a:r>
              <a:rPr lang="en-MY" sz="1050" dirty="0" smtClean="0"/>
              <a:t>&lt;/td&gt;</a:t>
            </a:r>
          </a:p>
          <a:p>
            <a:pPr>
              <a:buNone/>
            </a:pPr>
            <a:r>
              <a:rPr lang="en-MY" sz="1050" dirty="0" smtClean="0"/>
              <a:t>&lt;/</a:t>
            </a:r>
            <a:r>
              <a:rPr lang="en-MY" sz="1050" dirty="0" err="1" smtClean="0"/>
              <a:t>tr</a:t>
            </a:r>
            <a:r>
              <a:rPr lang="en-MY" sz="1050" dirty="0" smtClean="0"/>
              <a:t>&gt;</a:t>
            </a:r>
          </a:p>
          <a:p>
            <a:pPr>
              <a:buNone/>
            </a:pPr>
            <a:r>
              <a:rPr lang="en-MY" sz="1050" dirty="0" smtClean="0"/>
              <a:t>&lt;/table&gt;</a:t>
            </a:r>
            <a:endParaRPr lang="en-MY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Repeated-value data binding in list controls</a:t>
            </a:r>
            <a:endParaRPr lang="en-MY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2115344"/>
            <a:ext cx="61912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MY" dirty="0" smtClean="0"/>
              <a:t>Protected Sub </a:t>
            </a:r>
            <a:r>
              <a:rPr lang="en-MY" dirty="0" err="1" smtClean="0"/>
              <a:t>cmdGetSelection_Click</a:t>
            </a:r>
            <a:r>
              <a:rPr lang="en-MY" dirty="0" smtClean="0"/>
              <a:t>(</a:t>
            </a:r>
          </a:p>
          <a:p>
            <a:pPr>
              <a:buNone/>
            </a:pPr>
            <a:r>
              <a:rPr lang="en-MY" dirty="0" err="1" smtClean="0"/>
              <a:t>ByVal</a:t>
            </a:r>
            <a:r>
              <a:rPr lang="en-MY" dirty="0" smtClean="0"/>
              <a:t> sender As Object, </a:t>
            </a:r>
            <a:r>
              <a:rPr lang="en-MY" dirty="0" err="1" smtClean="0"/>
              <a:t>ByVal</a:t>
            </a:r>
            <a:r>
              <a:rPr lang="en-MY" dirty="0" smtClean="0"/>
              <a:t> e As </a:t>
            </a:r>
            <a:r>
              <a:rPr lang="en-MY" dirty="0" err="1" smtClean="0"/>
              <a:t>System.EventArgs</a:t>
            </a:r>
            <a:endParaRPr lang="en-MY" dirty="0" smtClean="0"/>
          </a:p>
          <a:p>
            <a:pPr>
              <a:buNone/>
            </a:pPr>
            <a:r>
              <a:rPr lang="en-MY" dirty="0" smtClean="0"/>
              <a:t>) Handles </a:t>
            </a:r>
            <a:r>
              <a:rPr lang="en-MY" dirty="0" err="1" smtClean="0"/>
              <a:t>cmdGetSelection.Click</a:t>
            </a:r>
            <a:endParaRPr lang="en-MY" dirty="0" smtClean="0"/>
          </a:p>
          <a:p>
            <a:pPr>
              <a:buNone/>
            </a:pPr>
            <a:r>
              <a:rPr lang="en-MY" dirty="0" smtClean="0"/>
              <a:t>    If Select1.SelectedIndex &lt;&gt; -1 Then</a:t>
            </a:r>
          </a:p>
          <a:p>
            <a:pPr>
              <a:buNone/>
            </a:pPr>
            <a:r>
              <a:rPr lang="en-MY" dirty="0" smtClean="0"/>
              <a:t>      </a:t>
            </a:r>
            <a:r>
              <a:rPr lang="en-MY" dirty="0" err="1" smtClean="0"/>
              <a:t>Result.Text</a:t>
            </a:r>
            <a:r>
              <a:rPr lang="en-MY" dirty="0" smtClean="0"/>
              <a:t> &amp;= "- Item selected in Select1: " &amp;</a:t>
            </a:r>
          </a:p>
          <a:p>
            <a:pPr>
              <a:buNone/>
            </a:pPr>
            <a:r>
              <a:rPr lang="en-MY" dirty="0" smtClean="0"/>
              <a:t>      Select1.Items(Select1.SelectedIndex).Text &amp;</a:t>
            </a:r>
          </a:p>
          <a:p>
            <a:pPr>
              <a:buNone/>
            </a:pPr>
            <a:r>
              <a:rPr lang="en-MY" dirty="0" smtClean="0"/>
              <a:t>      " - " &amp; Select1.Value &amp; "&lt;</a:t>
            </a:r>
            <a:r>
              <a:rPr lang="en-MY" dirty="0" err="1" smtClean="0"/>
              <a:t>br</a:t>
            </a:r>
            <a:r>
              <a:rPr lang="en-MY" dirty="0" smtClean="0"/>
              <a:t>&gt;"</a:t>
            </a:r>
          </a:p>
          <a:p>
            <a:pPr>
              <a:buNone/>
            </a:pPr>
            <a:r>
              <a:rPr lang="en-MY" dirty="0" smtClean="0"/>
              <a:t>    End If</a:t>
            </a:r>
          </a:p>
          <a:p>
            <a:pPr>
              <a:buNone/>
            </a:pPr>
            <a:r>
              <a:rPr lang="en-MY" dirty="0" smtClean="0"/>
              <a:t>    If Select2.SelectedIndex &lt;&gt; -1 Then</a:t>
            </a:r>
          </a:p>
          <a:p>
            <a:pPr>
              <a:buNone/>
            </a:pPr>
            <a:r>
              <a:rPr lang="en-MY" dirty="0" smtClean="0"/>
              <a:t>      </a:t>
            </a:r>
            <a:r>
              <a:rPr lang="en-MY" dirty="0" err="1" smtClean="0"/>
              <a:t>Result.Text</a:t>
            </a:r>
            <a:r>
              <a:rPr lang="en-MY" dirty="0" smtClean="0"/>
              <a:t> &amp;= "- Item selected in Select2: " &amp;</a:t>
            </a:r>
          </a:p>
          <a:p>
            <a:pPr>
              <a:buNone/>
            </a:pPr>
            <a:r>
              <a:rPr lang="en-MY" dirty="0" smtClean="0"/>
              <a:t>      Select2.Items(Select2.SelectedIndex).Text &amp;</a:t>
            </a:r>
          </a:p>
          <a:p>
            <a:pPr>
              <a:buNone/>
            </a:pPr>
            <a:r>
              <a:rPr lang="en-MY" dirty="0" smtClean="0"/>
              <a:t>      " - " &amp; Select2.Value &amp; "&lt;</a:t>
            </a:r>
            <a:r>
              <a:rPr lang="en-MY" dirty="0" err="1" smtClean="0"/>
              <a:t>br</a:t>
            </a:r>
            <a:r>
              <a:rPr lang="en-MY" dirty="0" smtClean="0"/>
              <a:t>&gt;"</a:t>
            </a:r>
          </a:p>
          <a:p>
            <a:pPr>
              <a:buNone/>
            </a:pPr>
            <a:r>
              <a:rPr lang="en-MY" dirty="0" smtClean="0"/>
              <a:t>    End If</a:t>
            </a:r>
          </a:p>
          <a:p>
            <a:pPr>
              <a:buNone/>
            </a:pPr>
            <a:r>
              <a:rPr lang="en-MY" dirty="0" smtClean="0"/>
              <a:t>    If Listbox1.SelectedIndex &lt;&gt; -1 Then</a:t>
            </a:r>
          </a:p>
          <a:p>
            <a:pPr>
              <a:buNone/>
            </a:pPr>
            <a:r>
              <a:rPr lang="en-MY" dirty="0" smtClean="0"/>
              <a:t>      </a:t>
            </a:r>
            <a:r>
              <a:rPr lang="en-MY" dirty="0" err="1" smtClean="0"/>
              <a:t>Result.Text</a:t>
            </a:r>
            <a:r>
              <a:rPr lang="en-MY" dirty="0" smtClean="0"/>
              <a:t> &amp;= "- Item selected in Listbox1: " &amp;</a:t>
            </a:r>
          </a:p>
          <a:p>
            <a:pPr>
              <a:buNone/>
            </a:pPr>
            <a:r>
              <a:rPr lang="en-MY" dirty="0" smtClean="0"/>
              <a:t>      Listbox1.SelectedItem.Text &amp; " - " &amp;</a:t>
            </a:r>
          </a:p>
          <a:p>
            <a:pPr>
              <a:buNone/>
            </a:pPr>
            <a:r>
              <a:rPr lang="en-MY" dirty="0" smtClean="0"/>
              <a:t>      Listbox1.SelectedItem.Value &amp; "&lt;</a:t>
            </a:r>
            <a:r>
              <a:rPr lang="en-MY" dirty="0" err="1" smtClean="0"/>
              <a:t>br</a:t>
            </a:r>
            <a:r>
              <a:rPr lang="en-MY" dirty="0" smtClean="0"/>
              <a:t>&gt;"</a:t>
            </a:r>
          </a:p>
          <a:p>
            <a:pPr>
              <a:buNone/>
            </a:pPr>
            <a:r>
              <a:rPr lang="en-MY" dirty="0" smtClean="0"/>
              <a:t>    End If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MY" dirty="0" smtClean="0"/>
              <a:t>  If DropdownList1.SelectedIndex &lt;&gt; -1 Then</a:t>
            </a:r>
          </a:p>
          <a:p>
            <a:pPr>
              <a:buNone/>
            </a:pPr>
            <a:r>
              <a:rPr lang="en-MY" dirty="0" smtClean="0"/>
              <a:t>    </a:t>
            </a:r>
            <a:r>
              <a:rPr lang="en-MY" dirty="0" err="1" smtClean="0"/>
              <a:t>Result.Text</a:t>
            </a:r>
            <a:r>
              <a:rPr lang="en-MY" dirty="0" smtClean="0"/>
              <a:t> &amp;= "- Item selected in DropdownList1: " &amp;</a:t>
            </a:r>
          </a:p>
          <a:p>
            <a:pPr>
              <a:buNone/>
            </a:pPr>
            <a:r>
              <a:rPr lang="en-MY" dirty="0" smtClean="0"/>
              <a:t>    DropdownList1.SelectedItem.Text &amp; " - " &amp;</a:t>
            </a:r>
          </a:p>
          <a:p>
            <a:pPr>
              <a:buNone/>
            </a:pPr>
            <a:r>
              <a:rPr lang="en-MY" dirty="0" smtClean="0"/>
              <a:t>    DropdownList1.SelectedItem.Value &amp; "&lt;</a:t>
            </a:r>
            <a:r>
              <a:rPr lang="en-MY" dirty="0" err="1" smtClean="0"/>
              <a:t>br</a:t>
            </a:r>
            <a:r>
              <a:rPr lang="en-MY" dirty="0" smtClean="0"/>
              <a:t>&gt;"</a:t>
            </a:r>
          </a:p>
          <a:p>
            <a:pPr>
              <a:buNone/>
            </a:pPr>
            <a:r>
              <a:rPr lang="en-MY" dirty="0" smtClean="0"/>
              <a:t>  End If</a:t>
            </a:r>
          </a:p>
          <a:p>
            <a:pPr>
              <a:buNone/>
            </a:pPr>
            <a:r>
              <a:rPr lang="en-MY" dirty="0" smtClean="0"/>
              <a:t>  If OptionList1.SelectedIndex &lt;&gt; -1 Then</a:t>
            </a:r>
          </a:p>
          <a:p>
            <a:pPr>
              <a:buNone/>
            </a:pPr>
            <a:r>
              <a:rPr lang="en-MY" dirty="0" smtClean="0"/>
              <a:t>    </a:t>
            </a:r>
            <a:r>
              <a:rPr lang="en-MY" dirty="0" err="1" smtClean="0"/>
              <a:t>Result.Text</a:t>
            </a:r>
            <a:r>
              <a:rPr lang="en-MY" dirty="0" smtClean="0"/>
              <a:t> &amp;= "- Item selected in OptionList1: " &amp;</a:t>
            </a:r>
          </a:p>
          <a:p>
            <a:pPr>
              <a:buNone/>
            </a:pPr>
            <a:r>
              <a:rPr lang="en-MY" dirty="0" smtClean="0"/>
              <a:t>    OptionList1.SelectedItem.Text &amp; " - " &amp;</a:t>
            </a:r>
          </a:p>
          <a:p>
            <a:pPr>
              <a:buNone/>
            </a:pPr>
            <a:r>
              <a:rPr lang="en-MY" dirty="0" smtClean="0"/>
              <a:t>    OptionList1.SelectedItem.Value &amp; "&lt;</a:t>
            </a:r>
            <a:r>
              <a:rPr lang="en-MY" dirty="0" err="1" smtClean="0"/>
              <a:t>br</a:t>
            </a:r>
            <a:r>
              <a:rPr lang="en-MY" dirty="0" smtClean="0"/>
              <a:t>&gt;"</a:t>
            </a:r>
          </a:p>
          <a:p>
            <a:pPr>
              <a:buNone/>
            </a:pPr>
            <a:r>
              <a:rPr lang="en-MY" dirty="0" smtClean="0"/>
              <a:t>  End If</a:t>
            </a:r>
          </a:p>
          <a:p>
            <a:pPr>
              <a:buNone/>
            </a:pPr>
            <a:r>
              <a:rPr lang="en-MY" dirty="0" smtClean="0"/>
              <a:t>  If CheckList1.SelectedIndex &lt;&gt; -1 Then</a:t>
            </a:r>
          </a:p>
          <a:p>
            <a:pPr>
              <a:buNone/>
            </a:pPr>
            <a:r>
              <a:rPr lang="en-MY" dirty="0" smtClean="0"/>
              <a:t>    </a:t>
            </a:r>
            <a:r>
              <a:rPr lang="en-MY" dirty="0" err="1" smtClean="0"/>
              <a:t>Result.Text</a:t>
            </a:r>
            <a:r>
              <a:rPr lang="en-MY" dirty="0" smtClean="0"/>
              <a:t> &amp;= "- Items selected in CheckList1: "</a:t>
            </a:r>
          </a:p>
          <a:p>
            <a:pPr>
              <a:buNone/>
            </a:pPr>
            <a:r>
              <a:rPr lang="en-MY" dirty="0" smtClean="0"/>
              <a:t>    For Each </a:t>
            </a:r>
            <a:r>
              <a:rPr lang="en-MY" dirty="0" err="1" smtClean="0"/>
              <a:t>li</a:t>
            </a:r>
            <a:r>
              <a:rPr lang="en-MY" dirty="0" smtClean="0"/>
              <a:t> As </a:t>
            </a:r>
            <a:r>
              <a:rPr lang="en-MY" dirty="0" err="1" smtClean="0"/>
              <a:t>ListItem</a:t>
            </a:r>
            <a:r>
              <a:rPr lang="en-MY" dirty="0" smtClean="0"/>
              <a:t> In CheckList1.Items</a:t>
            </a:r>
          </a:p>
          <a:p>
            <a:pPr>
              <a:buNone/>
            </a:pPr>
            <a:r>
              <a:rPr lang="en-MY" dirty="0" smtClean="0"/>
              <a:t>        If </a:t>
            </a:r>
            <a:r>
              <a:rPr lang="en-MY" dirty="0" err="1" smtClean="0"/>
              <a:t>li.Selected</a:t>
            </a:r>
            <a:r>
              <a:rPr lang="en-MY" dirty="0" smtClean="0"/>
              <a:t> Then</a:t>
            </a:r>
          </a:p>
          <a:p>
            <a:pPr>
              <a:buNone/>
            </a:pPr>
            <a:r>
              <a:rPr lang="en-MY" dirty="0" smtClean="0"/>
              <a:t>            </a:t>
            </a:r>
            <a:r>
              <a:rPr lang="en-MY" dirty="0" err="1" smtClean="0"/>
              <a:t>Result.Text</a:t>
            </a:r>
            <a:r>
              <a:rPr lang="en-MY" dirty="0" smtClean="0"/>
              <a:t> &amp;= </a:t>
            </a:r>
            <a:r>
              <a:rPr lang="en-MY" dirty="0" err="1" smtClean="0"/>
              <a:t>li.Text</a:t>
            </a:r>
            <a:r>
              <a:rPr lang="en-MY" dirty="0" smtClean="0"/>
              <a:t> &amp; " - " &amp; </a:t>
            </a:r>
            <a:r>
              <a:rPr lang="en-MY" dirty="0" err="1" smtClean="0"/>
              <a:t>li.Value</a:t>
            </a:r>
            <a:r>
              <a:rPr lang="en-MY" dirty="0" smtClean="0"/>
              <a:t> &amp; " "</a:t>
            </a:r>
          </a:p>
          <a:p>
            <a:pPr>
              <a:buNone/>
            </a:pPr>
            <a:r>
              <a:rPr lang="en-MY" dirty="0" smtClean="0"/>
              <a:t>        End If</a:t>
            </a:r>
          </a:p>
          <a:p>
            <a:pPr>
              <a:buNone/>
            </a:pPr>
            <a:r>
              <a:rPr lang="en-MY" dirty="0" smtClean="0"/>
              <a:t>    Next</a:t>
            </a:r>
          </a:p>
          <a:p>
            <a:pPr>
              <a:buNone/>
            </a:pPr>
            <a:r>
              <a:rPr lang="en-MY" dirty="0" smtClean="0"/>
              <a:t>  End If</a:t>
            </a:r>
          </a:p>
          <a:p>
            <a:pPr>
              <a:buNone/>
            </a:pPr>
            <a:r>
              <a:rPr lang="en-MY" dirty="0" smtClean="0"/>
              <a:t>End Sub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Data binding with a </a:t>
            </a:r>
            <a:r>
              <a:rPr lang="en-MY" dirty="0" err="1" smtClean="0"/>
              <a:t>DataReader</a:t>
            </a:r>
            <a:endParaRPr lang="en-MY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0" y="1867694"/>
            <a:ext cx="55245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Declaration of the data-bound list box</a:t>
            </a:r>
          </a:p>
          <a:p>
            <a:pPr lvl="1">
              <a:buNone/>
            </a:pPr>
            <a:r>
              <a:rPr lang="en-MY" dirty="0" smtClean="0"/>
              <a:t>&lt;</a:t>
            </a:r>
            <a:r>
              <a:rPr lang="en-MY" dirty="0" err="1" smtClean="0"/>
              <a:t>asp:ListBox</a:t>
            </a:r>
            <a:r>
              <a:rPr lang="en-MY" dirty="0" smtClean="0"/>
              <a:t> </a:t>
            </a:r>
            <a:r>
              <a:rPr lang="en-MY" dirty="0" err="1" smtClean="0"/>
              <a:t>runat</a:t>
            </a:r>
            <a:r>
              <a:rPr lang="en-MY" dirty="0" smtClean="0"/>
              <a:t>="server" ID="</a:t>
            </a:r>
            <a:r>
              <a:rPr lang="en-MY" dirty="0" err="1" smtClean="0"/>
              <a:t>lstNames</a:t>
            </a:r>
            <a:r>
              <a:rPr lang="en-MY" dirty="0" smtClean="0"/>
              <a:t>" Rows="10" </a:t>
            </a:r>
            <a:r>
              <a:rPr lang="en-MY" dirty="0" err="1" smtClean="0"/>
              <a:t>SelectionMode</a:t>
            </a:r>
            <a:r>
              <a:rPr lang="en-MY" dirty="0" smtClean="0"/>
              <a:t>="Multiple"</a:t>
            </a:r>
          </a:p>
          <a:p>
            <a:pPr lvl="1">
              <a:buNone/>
            </a:pPr>
            <a:r>
              <a:rPr lang="en-MY" dirty="0" err="1" smtClean="0"/>
              <a:t>DataTextField</a:t>
            </a:r>
            <a:r>
              <a:rPr lang="en-MY" dirty="0" smtClean="0"/>
              <a:t>="</a:t>
            </a:r>
            <a:r>
              <a:rPr lang="en-MY" dirty="0" err="1" smtClean="0"/>
              <a:t>FullName</a:t>
            </a:r>
            <a:r>
              <a:rPr lang="en-MY" dirty="0" smtClean="0"/>
              <a:t>" </a:t>
            </a:r>
            <a:r>
              <a:rPr lang="en-MY" dirty="0" err="1" smtClean="0"/>
              <a:t>DataValueField</a:t>
            </a:r>
            <a:r>
              <a:rPr lang="en-MY" dirty="0" smtClean="0"/>
              <a:t>="</a:t>
            </a:r>
            <a:r>
              <a:rPr lang="en-MY" dirty="0" err="1" smtClean="0"/>
              <a:t>EmployeeID</a:t>
            </a:r>
            <a:r>
              <a:rPr lang="en-MY" dirty="0" smtClean="0"/>
              <a:t>"/&gt;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Code-behind that handles the </a:t>
            </a:r>
            <a:r>
              <a:rPr lang="en-US" sz="1400" dirty="0" err="1" smtClean="0"/>
              <a:t>Page_Load</a:t>
            </a:r>
            <a:r>
              <a:rPr lang="en-US" sz="1400" dirty="0" smtClean="0"/>
              <a:t> event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MY" sz="1400" dirty="0" smtClean="0"/>
              <a:t>Protected Sub </a:t>
            </a:r>
            <a:r>
              <a:rPr lang="en-MY" sz="1400" dirty="0" err="1" smtClean="0"/>
              <a:t>Page_Load</a:t>
            </a:r>
            <a:r>
              <a:rPr lang="en-MY" sz="1400" dirty="0" smtClean="0"/>
              <a:t>(</a:t>
            </a:r>
          </a:p>
          <a:p>
            <a:pPr>
              <a:buNone/>
            </a:pPr>
            <a:r>
              <a:rPr lang="en-MY" sz="1400" dirty="0" err="1" smtClean="0"/>
              <a:t>ByVal</a:t>
            </a:r>
            <a:r>
              <a:rPr lang="en-MY" sz="1400" dirty="0" smtClean="0"/>
              <a:t> sender As Object, </a:t>
            </a:r>
            <a:r>
              <a:rPr lang="en-MY" sz="1400" dirty="0" err="1" smtClean="0"/>
              <a:t>ByVal</a:t>
            </a:r>
            <a:r>
              <a:rPr lang="en-MY" sz="1400" dirty="0" smtClean="0"/>
              <a:t> e As </a:t>
            </a:r>
            <a:r>
              <a:rPr lang="en-MY" sz="1400" dirty="0" err="1" smtClean="0"/>
              <a:t>System.EventArgs</a:t>
            </a:r>
            <a:endParaRPr lang="en-MY" sz="1400" dirty="0" smtClean="0"/>
          </a:p>
          <a:p>
            <a:pPr>
              <a:buNone/>
            </a:pPr>
            <a:r>
              <a:rPr lang="en-MY" sz="1400" dirty="0" smtClean="0"/>
              <a:t>) Handles </a:t>
            </a:r>
            <a:r>
              <a:rPr lang="en-MY" sz="1400" dirty="0" err="1" smtClean="0"/>
              <a:t>Me.Load</a:t>
            </a:r>
            <a:endParaRPr lang="en-MY" sz="1400" dirty="0" smtClean="0"/>
          </a:p>
          <a:p>
            <a:pPr>
              <a:buNone/>
            </a:pPr>
            <a:r>
              <a:rPr lang="en-MY" sz="1400" dirty="0" smtClean="0"/>
              <a:t>If Not </a:t>
            </a:r>
            <a:r>
              <a:rPr lang="en-MY" sz="1400" dirty="0" err="1" smtClean="0"/>
              <a:t>Page.IsPostBack</a:t>
            </a:r>
            <a:r>
              <a:rPr lang="en-MY" sz="1400" dirty="0" smtClean="0"/>
              <a:t> Then</a:t>
            </a:r>
          </a:p>
          <a:p>
            <a:pPr>
              <a:buNone/>
            </a:pPr>
            <a:r>
              <a:rPr lang="en-MY" sz="1400" dirty="0" smtClean="0"/>
              <a:t>' Create the Command and the Connection.</a:t>
            </a:r>
          </a:p>
          <a:p>
            <a:pPr>
              <a:buNone/>
            </a:pPr>
            <a:r>
              <a:rPr lang="en-MY" sz="1400" dirty="0" smtClean="0"/>
              <a:t>Dim </a:t>
            </a:r>
            <a:r>
              <a:rPr lang="en-MY" sz="1400" dirty="0" err="1" smtClean="0"/>
              <a:t>connectionString</a:t>
            </a:r>
            <a:r>
              <a:rPr lang="en-MY" sz="1400" dirty="0" smtClean="0"/>
              <a:t> As String =</a:t>
            </a:r>
          </a:p>
          <a:p>
            <a:pPr>
              <a:buNone/>
            </a:pPr>
            <a:r>
              <a:rPr lang="en-MY" sz="1400" dirty="0" err="1" smtClean="0"/>
              <a:t>WebConfigurationManager.ConnectionStrings</a:t>
            </a:r>
            <a:r>
              <a:rPr lang="en-MY" sz="1400" dirty="0" smtClean="0"/>
              <a:t>("</a:t>
            </a:r>
            <a:r>
              <a:rPr lang="en-MY" sz="1400" dirty="0" err="1" smtClean="0"/>
              <a:t>Northwind</a:t>
            </a:r>
            <a:r>
              <a:rPr lang="en-MY" sz="1400" dirty="0" smtClean="0"/>
              <a:t>").</a:t>
            </a:r>
            <a:r>
              <a:rPr lang="en-MY" sz="1400" dirty="0" err="1" smtClean="0"/>
              <a:t>ConnectionString</a:t>
            </a:r>
            <a:endParaRPr lang="en-MY" sz="1400" dirty="0" smtClean="0"/>
          </a:p>
          <a:p>
            <a:pPr>
              <a:buNone/>
            </a:pPr>
            <a:r>
              <a:rPr lang="en-MY" sz="1400" dirty="0" smtClean="0"/>
              <a:t>Dim </a:t>
            </a:r>
            <a:r>
              <a:rPr lang="en-MY" sz="1400" dirty="0" err="1" smtClean="0"/>
              <a:t>sql</a:t>
            </a:r>
            <a:r>
              <a:rPr lang="en-MY" sz="1400" dirty="0" smtClean="0"/>
              <a:t> As String = "SELECT </a:t>
            </a:r>
            <a:r>
              <a:rPr lang="en-MY" sz="1400" dirty="0" err="1" smtClean="0"/>
              <a:t>EmployeeID</a:t>
            </a:r>
            <a:r>
              <a:rPr lang="en-MY" sz="1400" dirty="0" smtClean="0"/>
              <a:t>, </a:t>
            </a:r>
            <a:r>
              <a:rPr lang="en-MY" sz="1400" dirty="0" err="1" smtClean="0"/>
              <a:t>TitleOfCourtesy</a:t>
            </a:r>
            <a:r>
              <a:rPr lang="en-MY" sz="1400" dirty="0" smtClean="0"/>
              <a:t> + ' ' + " &amp;</a:t>
            </a:r>
          </a:p>
          <a:p>
            <a:pPr>
              <a:buNone/>
            </a:pPr>
            <a:r>
              <a:rPr lang="en-MY" sz="1400" dirty="0" smtClean="0"/>
              <a:t>"</a:t>
            </a:r>
            <a:r>
              <a:rPr lang="en-MY" sz="1400" dirty="0" err="1" smtClean="0"/>
              <a:t>FirstName</a:t>
            </a:r>
            <a:r>
              <a:rPr lang="en-MY" sz="1400" dirty="0" smtClean="0"/>
              <a:t> + ' ' + </a:t>
            </a:r>
            <a:r>
              <a:rPr lang="en-MY" sz="1400" dirty="0" err="1" smtClean="0"/>
              <a:t>LastName</a:t>
            </a:r>
            <a:r>
              <a:rPr lang="en-MY" sz="1400" dirty="0" smtClean="0"/>
              <a:t> As </a:t>
            </a:r>
            <a:r>
              <a:rPr lang="en-MY" sz="1400" dirty="0" err="1" smtClean="0"/>
              <a:t>FullName</a:t>
            </a:r>
            <a:r>
              <a:rPr lang="en-MY" sz="1400" dirty="0" smtClean="0"/>
              <a:t> FROM Employees"</a:t>
            </a:r>
          </a:p>
          <a:p>
            <a:pPr>
              <a:buNone/>
            </a:pPr>
            <a:r>
              <a:rPr lang="en-MY" sz="1400" dirty="0" smtClean="0"/>
              <a:t>Dim con As </a:t>
            </a:r>
            <a:r>
              <a:rPr lang="en-MY" sz="1400" dirty="0" err="1" smtClean="0"/>
              <a:t>SqlConnection</a:t>
            </a:r>
            <a:r>
              <a:rPr lang="en-MY" sz="1400" dirty="0" smtClean="0"/>
              <a:t> = New </a:t>
            </a:r>
            <a:r>
              <a:rPr lang="en-MY" sz="1400" dirty="0" err="1" smtClean="0"/>
              <a:t>SqlConnection</a:t>
            </a:r>
            <a:r>
              <a:rPr lang="en-MY" sz="1400" dirty="0" smtClean="0"/>
              <a:t>(</a:t>
            </a:r>
            <a:r>
              <a:rPr lang="en-MY" sz="1400" dirty="0" err="1" smtClean="0"/>
              <a:t>connectionString</a:t>
            </a:r>
            <a:r>
              <a:rPr lang="en-MY" sz="1400" dirty="0" smtClean="0"/>
              <a:t>)</a:t>
            </a:r>
          </a:p>
          <a:p>
            <a:pPr>
              <a:buNone/>
            </a:pPr>
            <a:r>
              <a:rPr lang="en-MY" sz="1400" dirty="0" smtClean="0"/>
              <a:t>Dim </a:t>
            </a:r>
            <a:r>
              <a:rPr lang="en-MY" sz="1400" dirty="0" err="1" smtClean="0"/>
              <a:t>cmd</a:t>
            </a:r>
            <a:r>
              <a:rPr lang="en-MY" sz="1400" dirty="0" smtClean="0"/>
              <a:t> As </a:t>
            </a:r>
            <a:r>
              <a:rPr lang="en-MY" sz="1400" dirty="0" err="1" smtClean="0"/>
              <a:t>SqlCommand</a:t>
            </a:r>
            <a:r>
              <a:rPr lang="en-MY" sz="1400" dirty="0" smtClean="0"/>
              <a:t> = New </a:t>
            </a:r>
            <a:r>
              <a:rPr lang="en-MY" sz="1400" dirty="0" err="1" smtClean="0"/>
              <a:t>SqlCommand</a:t>
            </a:r>
            <a:r>
              <a:rPr lang="en-MY" sz="1400" dirty="0" smtClean="0"/>
              <a:t>(</a:t>
            </a:r>
            <a:r>
              <a:rPr lang="en-MY" sz="1400" dirty="0" err="1" smtClean="0"/>
              <a:t>sql</a:t>
            </a:r>
            <a:r>
              <a:rPr lang="en-MY" sz="1400" dirty="0" smtClean="0"/>
              <a:t>, con)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MY" dirty="0" smtClean="0"/>
          </a:p>
          <a:p>
            <a:pPr>
              <a:buNone/>
            </a:pPr>
            <a:endParaRPr lang="en-MY" dirty="0" smtClean="0"/>
          </a:p>
          <a:p>
            <a:pPr>
              <a:buNone/>
            </a:pPr>
            <a:r>
              <a:rPr lang="en-MY" dirty="0" smtClean="0"/>
              <a:t>Try</a:t>
            </a:r>
          </a:p>
          <a:p>
            <a:pPr>
              <a:buNone/>
            </a:pPr>
            <a:r>
              <a:rPr lang="en-MY" dirty="0" smtClean="0"/>
              <a:t>' Open the connection and get the </a:t>
            </a:r>
            <a:r>
              <a:rPr lang="en-MY" dirty="0" err="1" smtClean="0"/>
              <a:t>DataReader</a:t>
            </a:r>
            <a:r>
              <a:rPr lang="en-MY" dirty="0" smtClean="0"/>
              <a:t>.</a:t>
            </a:r>
          </a:p>
          <a:p>
            <a:pPr>
              <a:buNone/>
            </a:pPr>
            <a:r>
              <a:rPr lang="en-MY" dirty="0" err="1" smtClean="0"/>
              <a:t>con.Open</a:t>
            </a:r>
            <a:r>
              <a:rPr lang="en-MY" dirty="0" smtClean="0"/>
              <a:t>()</a:t>
            </a:r>
          </a:p>
          <a:p>
            <a:pPr>
              <a:buNone/>
            </a:pPr>
            <a:r>
              <a:rPr lang="en-MY" dirty="0" smtClean="0"/>
              <a:t>Dim reader As </a:t>
            </a:r>
            <a:r>
              <a:rPr lang="en-MY" dirty="0" err="1" smtClean="0"/>
              <a:t>SqlDataReader</a:t>
            </a:r>
            <a:r>
              <a:rPr lang="en-MY" dirty="0" smtClean="0"/>
              <a:t> = </a:t>
            </a:r>
            <a:r>
              <a:rPr lang="en-MY" dirty="0" err="1" smtClean="0"/>
              <a:t>cmd.ExecuteReader</a:t>
            </a:r>
            <a:r>
              <a:rPr lang="en-MY" dirty="0" smtClean="0"/>
              <a:t>()</a:t>
            </a:r>
          </a:p>
          <a:p>
            <a:pPr>
              <a:buNone/>
            </a:pPr>
            <a:r>
              <a:rPr lang="en-MY" dirty="0" smtClean="0"/>
              <a:t>' Bind the </a:t>
            </a:r>
            <a:r>
              <a:rPr lang="en-MY" dirty="0" err="1" smtClean="0"/>
              <a:t>DataReader</a:t>
            </a:r>
            <a:r>
              <a:rPr lang="en-MY" dirty="0" smtClean="0"/>
              <a:t> to the list.</a:t>
            </a:r>
          </a:p>
          <a:p>
            <a:pPr>
              <a:buNone/>
            </a:pPr>
            <a:r>
              <a:rPr lang="en-MY" dirty="0" err="1" smtClean="0"/>
              <a:t>lstNames.DataSource</a:t>
            </a:r>
            <a:r>
              <a:rPr lang="en-MY" dirty="0" smtClean="0"/>
              <a:t> = reader</a:t>
            </a:r>
          </a:p>
          <a:p>
            <a:pPr>
              <a:buNone/>
            </a:pPr>
            <a:r>
              <a:rPr lang="en-MY" dirty="0" err="1" smtClean="0"/>
              <a:t>lstNames.DataBind</a:t>
            </a:r>
            <a:r>
              <a:rPr lang="en-MY" dirty="0" smtClean="0"/>
              <a:t>()</a:t>
            </a:r>
          </a:p>
          <a:p>
            <a:pPr>
              <a:buNone/>
            </a:pPr>
            <a:r>
              <a:rPr lang="en-MY" dirty="0" err="1" smtClean="0"/>
              <a:t>reader.Close</a:t>
            </a:r>
            <a:r>
              <a:rPr lang="en-MY" dirty="0" smtClean="0"/>
              <a:t>()</a:t>
            </a:r>
          </a:p>
          <a:p>
            <a:pPr>
              <a:buNone/>
            </a:pPr>
            <a:r>
              <a:rPr lang="en-MY" dirty="0" smtClean="0"/>
              <a:t>Finally</a:t>
            </a:r>
          </a:p>
          <a:p>
            <a:pPr>
              <a:buNone/>
            </a:pPr>
            <a:r>
              <a:rPr lang="en-MY" dirty="0" smtClean="0"/>
              <a:t>' Close the connection.</a:t>
            </a:r>
          </a:p>
          <a:p>
            <a:pPr>
              <a:buNone/>
            </a:pPr>
            <a:r>
              <a:rPr lang="en-MY" dirty="0" err="1" smtClean="0"/>
              <a:t>con.Close</a:t>
            </a:r>
            <a:r>
              <a:rPr lang="en-MY" dirty="0" smtClean="0"/>
              <a:t>()</a:t>
            </a:r>
          </a:p>
          <a:p>
            <a:pPr>
              <a:buNone/>
            </a:pPr>
            <a:r>
              <a:rPr lang="en-MY" dirty="0" smtClean="0"/>
              <a:t>End Try</a:t>
            </a:r>
          </a:p>
          <a:p>
            <a:pPr>
              <a:buNone/>
            </a:pPr>
            <a:r>
              <a:rPr lang="en-MY" dirty="0" smtClean="0"/>
              <a:t>End If</a:t>
            </a:r>
          </a:p>
          <a:p>
            <a:pPr>
              <a:buNone/>
            </a:pPr>
            <a:r>
              <a:rPr lang="en-MY" dirty="0" smtClean="0"/>
              <a:t>End Sub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Code for determining the selected items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MY" dirty="0" smtClean="0"/>
              <a:t>Protected Sub </a:t>
            </a:r>
            <a:r>
              <a:rPr lang="en-MY" dirty="0" err="1" smtClean="0"/>
              <a:t>cmdGetSelection_Click</a:t>
            </a:r>
            <a:r>
              <a:rPr lang="en-MY" dirty="0" smtClean="0"/>
              <a:t>(</a:t>
            </a:r>
            <a:r>
              <a:rPr lang="en-MY" dirty="0" err="1" smtClean="0"/>
              <a:t>ByVal</a:t>
            </a:r>
            <a:r>
              <a:rPr lang="en-MY" dirty="0" smtClean="0"/>
              <a:t> sender As Object, </a:t>
            </a:r>
            <a:r>
              <a:rPr lang="en-MY" dirty="0" err="1" smtClean="0"/>
              <a:t>ByVal</a:t>
            </a:r>
            <a:r>
              <a:rPr lang="en-MY" dirty="0" smtClean="0"/>
              <a:t> e As </a:t>
            </a:r>
            <a:r>
              <a:rPr lang="en-MY" dirty="0" err="1" smtClean="0"/>
              <a:t>System.EventArgs</a:t>
            </a:r>
            <a:endParaRPr lang="en-MY" dirty="0" smtClean="0"/>
          </a:p>
          <a:p>
            <a:pPr>
              <a:buNone/>
            </a:pPr>
            <a:r>
              <a:rPr lang="en-MY" dirty="0" smtClean="0"/>
              <a:t>) Handles </a:t>
            </a:r>
            <a:r>
              <a:rPr lang="en-MY" dirty="0" err="1" smtClean="0"/>
              <a:t>cmdGetSelection.Click</a:t>
            </a:r>
            <a:endParaRPr lang="en-MY" dirty="0" smtClean="0"/>
          </a:p>
          <a:p>
            <a:pPr>
              <a:buNone/>
            </a:pPr>
            <a:r>
              <a:rPr lang="en-MY" dirty="0" smtClean="0"/>
              <a:t>	</a:t>
            </a:r>
            <a:r>
              <a:rPr lang="en-MY" dirty="0" err="1" smtClean="0"/>
              <a:t>Result.Text</a:t>
            </a:r>
            <a:r>
              <a:rPr lang="en-MY" dirty="0" smtClean="0"/>
              <a:t> &amp;= "&lt;b&gt;Selected employees:&lt;/b&gt;&lt;</a:t>
            </a:r>
            <a:r>
              <a:rPr lang="en-MY" dirty="0" err="1" smtClean="0"/>
              <a:t>ul</a:t>
            </a:r>
            <a:r>
              <a:rPr lang="en-MY" dirty="0" smtClean="0"/>
              <a:t>&gt;"</a:t>
            </a:r>
          </a:p>
          <a:p>
            <a:pPr>
              <a:buNone/>
            </a:pPr>
            <a:r>
              <a:rPr lang="en-MY" dirty="0" smtClean="0"/>
              <a:t>	For Each </a:t>
            </a:r>
            <a:r>
              <a:rPr lang="en-MY" dirty="0" err="1" smtClean="0"/>
              <a:t>li</a:t>
            </a:r>
            <a:r>
              <a:rPr lang="en-MY" dirty="0" smtClean="0"/>
              <a:t> As </a:t>
            </a:r>
            <a:r>
              <a:rPr lang="en-MY" dirty="0" err="1" smtClean="0"/>
              <a:t>ListItem</a:t>
            </a:r>
            <a:r>
              <a:rPr lang="en-MY" dirty="0" smtClean="0"/>
              <a:t> In </a:t>
            </a:r>
            <a:r>
              <a:rPr lang="en-MY" dirty="0" err="1" smtClean="0"/>
              <a:t>lstNames.Items</a:t>
            </a:r>
            <a:endParaRPr lang="en-MY" dirty="0" smtClean="0"/>
          </a:p>
          <a:p>
            <a:pPr>
              <a:buNone/>
            </a:pPr>
            <a:r>
              <a:rPr lang="en-MY" dirty="0" smtClean="0"/>
              <a:t>		If </a:t>
            </a:r>
            <a:r>
              <a:rPr lang="en-MY" dirty="0" err="1" smtClean="0"/>
              <a:t>li.Selected</a:t>
            </a:r>
            <a:r>
              <a:rPr lang="en-MY" dirty="0" smtClean="0"/>
              <a:t> Then _</a:t>
            </a:r>
          </a:p>
          <a:p>
            <a:pPr>
              <a:buNone/>
            </a:pPr>
            <a:r>
              <a:rPr lang="en-MY" dirty="0" smtClean="0"/>
              <a:t>			</a:t>
            </a:r>
            <a:r>
              <a:rPr lang="en-MY" dirty="0" err="1" smtClean="0"/>
              <a:t>Result.Text</a:t>
            </a:r>
            <a:r>
              <a:rPr lang="en-MY" dirty="0" smtClean="0"/>
              <a:t> &amp;=</a:t>
            </a:r>
          </a:p>
          <a:p>
            <a:pPr>
              <a:buNone/>
            </a:pPr>
            <a:r>
              <a:rPr lang="en-MY" dirty="0" smtClean="0"/>
              <a:t>			</a:t>
            </a:r>
            <a:r>
              <a:rPr lang="en-MY" dirty="0" err="1" smtClean="0"/>
              <a:t>String.Format</a:t>
            </a:r>
            <a:r>
              <a:rPr lang="en-MY" dirty="0" smtClean="0"/>
              <a:t>("&lt;</a:t>
            </a:r>
            <a:r>
              <a:rPr lang="en-MY" dirty="0" err="1" smtClean="0"/>
              <a:t>li</a:t>
            </a:r>
            <a:r>
              <a:rPr lang="en-MY" dirty="0" smtClean="0"/>
              <a:t>&gt;({0}) {1}&lt;/</a:t>
            </a:r>
            <a:r>
              <a:rPr lang="en-MY" dirty="0" err="1" smtClean="0"/>
              <a:t>li</a:t>
            </a:r>
            <a:r>
              <a:rPr lang="en-MY" dirty="0" smtClean="0"/>
              <a:t>&gt;", </a:t>
            </a:r>
            <a:r>
              <a:rPr lang="en-MY" dirty="0" err="1" smtClean="0"/>
              <a:t>li.Value</a:t>
            </a:r>
            <a:r>
              <a:rPr lang="en-MY" dirty="0" smtClean="0"/>
              <a:t>, </a:t>
            </a:r>
            <a:r>
              <a:rPr lang="en-MY" dirty="0" err="1" smtClean="0"/>
              <a:t>li.Text</a:t>
            </a:r>
            <a:r>
              <a:rPr lang="en-MY" dirty="0" smtClean="0"/>
              <a:t>)</a:t>
            </a:r>
          </a:p>
          <a:p>
            <a:pPr>
              <a:buNone/>
            </a:pPr>
            <a:r>
              <a:rPr lang="en-MY" dirty="0" smtClean="0"/>
              <a:t>		</a:t>
            </a:r>
            <a:r>
              <a:rPr lang="en-MY" dirty="0" err="1" smtClean="0"/>
              <a:t>EndIf</a:t>
            </a:r>
            <a:endParaRPr lang="en-MY" dirty="0" smtClean="0"/>
          </a:p>
          <a:p>
            <a:pPr>
              <a:buNone/>
            </a:pPr>
            <a:r>
              <a:rPr lang="en-MY" dirty="0" smtClean="0"/>
              <a:t>	Next</a:t>
            </a:r>
          </a:p>
          <a:p>
            <a:pPr>
              <a:buNone/>
            </a:pPr>
            <a:r>
              <a:rPr lang="en-MY" dirty="0" err="1" smtClean="0"/>
              <a:t>Result.Text</a:t>
            </a:r>
            <a:r>
              <a:rPr lang="en-MY" dirty="0" smtClean="0"/>
              <a:t> &amp;= "&lt;/</a:t>
            </a:r>
            <a:r>
              <a:rPr lang="en-MY" dirty="0" err="1" smtClean="0"/>
              <a:t>ul</a:t>
            </a:r>
            <a:r>
              <a:rPr lang="en-MY" dirty="0" smtClean="0"/>
              <a:t>&gt;"</a:t>
            </a:r>
          </a:p>
          <a:p>
            <a:pPr>
              <a:buNone/>
            </a:pPr>
            <a:r>
              <a:rPr lang="en-MY" dirty="0" smtClean="0"/>
              <a:t>End Sub</a:t>
            </a:r>
            <a:endParaRPr lang="en-M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Basic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smtClean="0"/>
              <a:t>Associate </a:t>
            </a:r>
            <a:r>
              <a:rPr lang="en-MY" dirty="0"/>
              <a:t>a data source with a control and have that </a:t>
            </a:r>
            <a:r>
              <a:rPr lang="en-MY" dirty="0" smtClean="0"/>
              <a:t>control automatically </a:t>
            </a:r>
            <a:r>
              <a:rPr lang="en-MY" dirty="0"/>
              <a:t>display </a:t>
            </a:r>
            <a:r>
              <a:rPr lang="en-MY" dirty="0" smtClean="0"/>
              <a:t>the data.</a:t>
            </a:r>
          </a:p>
          <a:p>
            <a:r>
              <a:rPr lang="en-MY" dirty="0" smtClean="0"/>
              <a:t>Web </a:t>
            </a:r>
            <a:r>
              <a:rPr lang="en-MY" dirty="0"/>
              <a:t>controls </a:t>
            </a:r>
            <a:r>
              <a:rPr lang="en-MY" dirty="0" smtClean="0"/>
              <a:t>such as </a:t>
            </a:r>
            <a:r>
              <a:rPr lang="en-MY" dirty="0" err="1" smtClean="0"/>
              <a:t>TextBox</a:t>
            </a:r>
            <a:r>
              <a:rPr lang="en-MY" dirty="0"/>
              <a:t>, </a:t>
            </a:r>
            <a:r>
              <a:rPr lang="en-MY" dirty="0" err="1"/>
              <a:t>LinkButton</a:t>
            </a:r>
            <a:r>
              <a:rPr lang="en-MY" dirty="0"/>
              <a:t>, Image, and many </a:t>
            </a:r>
            <a:r>
              <a:rPr lang="en-MY" dirty="0" smtClean="0"/>
              <a:t>more support </a:t>
            </a:r>
            <a:r>
              <a:rPr lang="en-MY" i="1" dirty="0" smtClean="0"/>
              <a:t>single-value </a:t>
            </a:r>
            <a:r>
              <a:rPr lang="en-MY" i="1" dirty="0"/>
              <a:t>data </a:t>
            </a:r>
            <a:r>
              <a:rPr lang="en-MY" i="1" dirty="0" smtClean="0"/>
              <a:t>binding</a:t>
            </a:r>
          </a:p>
          <a:p>
            <a:r>
              <a:rPr lang="en-MY" dirty="0" smtClean="0"/>
              <a:t>Repeated-value </a:t>
            </a:r>
            <a:r>
              <a:rPr lang="en-MY" dirty="0"/>
              <a:t>controls often create lists and grids (the </a:t>
            </a:r>
            <a:r>
              <a:rPr lang="en-MY" dirty="0" err="1"/>
              <a:t>ListBox</a:t>
            </a:r>
            <a:r>
              <a:rPr lang="en-MY" dirty="0"/>
              <a:t> and </a:t>
            </a:r>
            <a:r>
              <a:rPr lang="en-MY" dirty="0" err="1"/>
              <a:t>GridView</a:t>
            </a:r>
            <a:r>
              <a:rPr lang="en-MY" dirty="0"/>
              <a:t> are two examples</a:t>
            </a:r>
            <a:r>
              <a:rPr lang="en-MY" dirty="0" smtClean="0"/>
              <a:t>)</a:t>
            </a:r>
            <a:r>
              <a:rPr lang="en-MY" dirty="0"/>
              <a:t> support </a:t>
            </a:r>
            <a:r>
              <a:rPr lang="en-MY" i="1" dirty="0"/>
              <a:t>repeated-value </a:t>
            </a:r>
            <a:r>
              <a:rPr lang="en-MY" i="1" dirty="0" smtClean="0"/>
              <a:t>binding</a:t>
            </a:r>
          </a:p>
          <a:p>
            <a:r>
              <a:rPr lang="en-MY" dirty="0" smtClean="0"/>
              <a:t>Set </a:t>
            </a:r>
            <a:r>
              <a:rPr lang="en-MY" dirty="0"/>
              <a:t>the </a:t>
            </a:r>
            <a:r>
              <a:rPr lang="en-MY" dirty="0" err="1"/>
              <a:t>DataSource</a:t>
            </a:r>
            <a:r>
              <a:rPr lang="en-MY" dirty="0"/>
              <a:t> </a:t>
            </a:r>
            <a:r>
              <a:rPr lang="en-MY" dirty="0" smtClean="0"/>
              <a:t>property</a:t>
            </a:r>
          </a:p>
          <a:p>
            <a:r>
              <a:rPr lang="en-US" dirty="0" smtClean="0"/>
              <a:t>Call </a:t>
            </a:r>
            <a:r>
              <a:rPr lang="en-MY" dirty="0" err="1"/>
              <a:t>DataBind</a:t>
            </a:r>
            <a:r>
              <a:rPr lang="en-MY" dirty="0"/>
              <a:t>() </a:t>
            </a:r>
            <a:r>
              <a:rPr lang="en-MY" dirty="0" smtClean="0"/>
              <a:t>method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Rich Data Controls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Support repeated-value binding</a:t>
            </a:r>
          </a:p>
          <a:p>
            <a:r>
              <a:rPr lang="en-MY" dirty="0" smtClean="0"/>
              <a:t>Rich data controls include the following</a:t>
            </a:r>
          </a:p>
          <a:p>
            <a:pPr lvl="1"/>
            <a:r>
              <a:rPr lang="en-MY" b="1" dirty="0" err="1" smtClean="0"/>
              <a:t>GridView</a:t>
            </a:r>
            <a:endParaRPr lang="en-MY" b="1" dirty="0" smtClean="0"/>
          </a:p>
          <a:p>
            <a:pPr lvl="1"/>
            <a:r>
              <a:rPr lang="en-MY" b="1" dirty="0" err="1" smtClean="0"/>
              <a:t>DetailsView</a:t>
            </a:r>
            <a:endParaRPr lang="en-MY" b="1" dirty="0" smtClean="0"/>
          </a:p>
          <a:p>
            <a:pPr lvl="1"/>
            <a:r>
              <a:rPr lang="en-MY" b="1" dirty="0" err="1" smtClean="0"/>
              <a:t>FormView</a:t>
            </a:r>
            <a:endParaRPr lang="en-MY" b="1" dirty="0" smtClean="0"/>
          </a:p>
          <a:p>
            <a:endParaRPr lang="en-MY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 smtClean="0"/>
              <a:t>GridView</a:t>
            </a:r>
            <a:r>
              <a:rPr lang="en-MY" dirty="0" smtClean="0"/>
              <a:t> provides a </a:t>
            </a:r>
            <a:r>
              <a:rPr lang="en-MY" dirty="0" err="1" smtClean="0"/>
              <a:t>DataSource</a:t>
            </a:r>
            <a:r>
              <a:rPr lang="en-MY" dirty="0" smtClean="0"/>
              <a:t> property for the data object and a </a:t>
            </a:r>
            <a:r>
              <a:rPr lang="en-MY" dirty="0" err="1" smtClean="0"/>
              <a:t>DataBind</a:t>
            </a:r>
            <a:r>
              <a:rPr lang="en-MY" dirty="0" smtClean="0"/>
              <a:t>() method that triggers it to read the data object and display each record</a:t>
            </a:r>
          </a:p>
          <a:p>
            <a:r>
              <a:rPr lang="en-MY" dirty="0" smtClean="0"/>
              <a:t>Automatically generates a column for every property</a:t>
            </a:r>
          </a:p>
          <a:p>
            <a:r>
              <a:rPr lang="en-MY" dirty="0" smtClean="0"/>
              <a:t>&lt;</a:t>
            </a:r>
            <a:r>
              <a:rPr lang="en-MY" dirty="0" err="1" smtClean="0"/>
              <a:t>asp:GridView</a:t>
            </a:r>
            <a:r>
              <a:rPr lang="en-MY" dirty="0" smtClean="0"/>
              <a:t> ID="grid" </a:t>
            </a:r>
            <a:r>
              <a:rPr lang="en-MY" dirty="0" err="1" smtClean="0"/>
              <a:t>runat</a:t>
            </a:r>
            <a:r>
              <a:rPr lang="en-MY" dirty="0" smtClean="0"/>
              <a:t>="server" </a:t>
            </a:r>
            <a:r>
              <a:rPr lang="en-MY" dirty="0" err="1" smtClean="0"/>
              <a:t>AutoGenerateColumns</a:t>
            </a:r>
            <a:r>
              <a:rPr lang="en-MY" dirty="0" smtClean="0"/>
              <a:t>="true" /&gt;</a:t>
            </a:r>
            <a:endParaRPr lang="en-MY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 </a:t>
            </a:r>
            <a:r>
              <a:rPr lang="en-MY" dirty="0"/>
              <a:t>Binding </a:t>
            </a:r>
            <a:r>
              <a:rPr lang="en-MY" dirty="0" err="1" smtClean="0"/>
              <a:t>DataReader</a:t>
            </a:r>
            <a:r>
              <a:rPr lang="en-MY" dirty="0" smtClean="0"/>
              <a:t> to </a:t>
            </a:r>
            <a:r>
              <a:rPr lang="en-MY" dirty="0" err="1" smtClean="0"/>
              <a:t>GridView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To bind the </a:t>
            </a:r>
            <a:r>
              <a:rPr lang="en-MY" dirty="0" err="1" smtClean="0"/>
              <a:t>GridView</a:t>
            </a:r>
            <a:r>
              <a:rPr lang="en-MY" dirty="0" smtClean="0"/>
              <a:t> to a </a:t>
            </a:r>
            <a:r>
              <a:rPr lang="en-MY" dirty="0" err="1" smtClean="0"/>
              <a:t>DataReader</a:t>
            </a:r>
            <a:endParaRPr lang="en-MY" dirty="0" smtClean="0"/>
          </a:p>
          <a:p>
            <a:pPr lvl="1">
              <a:buNone/>
            </a:pPr>
            <a:r>
              <a:rPr lang="en-MY" dirty="0" err="1" smtClean="0"/>
              <a:t>grid.DataSource</a:t>
            </a:r>
            <a:r>
              <a:rPr lang="en-MY" dirty="0" smtClean="0"/>
              <a:t> = reader</a:t>
            </a:r>
          </a:p>
          <a:p>
            <a:pPr lvl="1">
              <a:buNone/>
            </a:pPr>
            <a:r>
              <a:rPr lang="en-MY" dirty="0" err="1" smtClean="0"/>
              <a:t>grid.DataBind</a:t>
            </a:r>
            <a:r>
              <a:rPr lang="en-MY" dirty="0" smtClean="0"/>
              <a:t>()</a:t>
            </a:r>
          </a:p>
          <a:p>
            <a:r>
              <a:rPr lang="en-US" dirty="0" smtClean="0"/>
              <a:t>Sample output from </a:t>
            </a:r>
            <a:r>
              <a:rPr lang="en-US" dirty="0" err="1" smtClean="0"/>
              <a:t>GridView</a:t>
            </a:r>
            <a:endParaRPr lang="en-US" dirty="0" smtClean="0"/>
          </a:p>
          <a:p>
            <a:endParaRPr lang="en-M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789040"/>
            <a:ext cx="4757564" cy="268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Binding to a </a:t>
            </a:r>
            <a:r>
              <a:rPr lang="en-MY" dirty="0" err="1" smtClean="0"/>
              <a:t>DataView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Limitations of binding to </a:t>
            </a:r>
            <a:r>
              <a:rPr lang="en-US" dirty="0" err="1" smtClean="0"/>
              <a:t>DataReader</a:t>
            </a:r>
            <a:endParaRPr lang="en-US" dirty="0" smtClean="0"/>
          </a:p>
          <a:p>
            <a:pPr lvl="1"/>
            <a:r>
              <a:rPr lang="en-MY" dirty="0" smtClean="0"/>
              <a:t>can’t bind data to multiple controls</a:t>
            </a:r>
          </a:p>
          <a:p>
            <a:pPr lvl="1"/>
            <a:r>
              <a:rPr lang="en-US" dirty="0" smtClean="0"/>
              <a:t>Can’t </a:t>
            </a:r>
            <a:r>
              <a:rPr lang="en-MY" dirty="0" smtClean="0"/>
              <a:t>apply custom sorting and filtering criteria on the fly</a:t>
            </a:r>
          </a:p>
          <a:p>
            <a:pPr lvl="1"/>
            <a:r>
              <a:rPr lang="en-MY" dirty="0" smtClean="0"/>
              <a:t>Code is locked into the data provider currently in used</a:t>
            </a:r>
          </a:p>
          <a:p>
            <a:r>
              <a:rPr lang="en-MY" dirty="0" smtClean="0"/>
              <a:t>Disconnected </a:t>
            </a:r>
            <a:r>
              <a:rPr lang="en-MY" dirty="0" err="1" smtClean="0"/>
              <a:t>DataSet</a:t>
            </a:r>
            <a:r>
              <a:rPr lang="en-MY" dirty="0" smtClean="0"/>
              <a:t> overcomes the limitations above</a:t>
            </a:r>
          </a:p>
          <a:p>
            <a:r>
              <a:rPr lang="en-MY" dirty="0" smtClean="0"/>
              <a:t>But technically never bind directly to a </a:t>
            </a:r>
            <a:r>
              <a:rPr lang="en-MY" dirty="0" err="1" smtClean="0"/>
              <a:t>DataSet</a:t>
            </a:r>
            <a:r>
              <a:rPr lang="en-MY" dirty="0" smtClean="0"/>
              <a:t> or </a:t>
            </a:r>
            <a:r>
              <a:rPr lang="en-MY" dirty="0" err="1" smtClean="0"/>
              <a:t>DataTable</a:t>
            </a:r>
            <a:r>
              <a:rPr lang="en-MY" dirty="0" smtClean="0"/>
              <a:t> object but instead bind to a </a:t>
            </a:r>
            <a:r>
              <a:rPr lang="en-MY" dirty="0" err="1" smtClean="0"/>
              <a:t>DataView</a:t>
            </a:r>
            <a:r>
              <a:rPr lang="en-MY" dirty="0" smtClean="0"/>
              <a:t> object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MY" dirty="0" smtClean="0"/>
          </a:p>
          <a:p>
            <a:pPr lvl="1">
              <a:buNone/>
            </a:pPr>
            <a:r>
              <a:rPr lang="en-MY" dirty="0" err="1" smtClean="0"/>
              <a:t>grid.DataSource</a:t>
            </a:r>
            <a:r>
              <a:rPr lang="en-MY" dirty="0" smtClean="0"/>
              <a:t> = </a:t>
            </a:r>
            <a:r>
              <a:rPr lang="en-MY" dirty="0" err="1" smtClean="0"/>
              <a:t>dataTable.DefaultView</a:t>
            </a:r>
            <a:endParaRPr lang="en-MY" dirty="0" smtClean="0"/>
          </a:p>
          <a:p>
            <a:pPr lvl="1">
              <a:buNone/>
            </a:pPr>
            <a:r>
              <a:rPr lang="en-MY" dirty="0" err="1" smtClean="0"/>
              <a:t>grid.DataBind</a:t>
            </a:r>
            <a:r>
              <a:rPr lang="en-MY" dirty="0" smtClean="0"/>
              <a:t>()</a:t>
            </a:r>
            <a:endParaRPr lang="en-MY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Binding </a:t>
            </a:r>
            <a:r>
              <a:rPr lang="en-MY" dirty="0" err="1"/>
              <a:t>DataView</a:t>
            </a:r>
            <a:r>
              <a:rPr lang="en-MY" dirty="0"/>
              <a:t> to </a:t>
            </a:r>
            <a:r>
              <a:rPr lang="en-MY" dirty="0" err="1"/>
              <a:t>GridView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 smtClean="0"/>
              <a:t>Example of binding </a:t>
            </a:r>
            <a:r>
              <a:rPr lang="en-MY" dirty="0" err="1" smtClean="0"/>
              <a:t>DataView</a:t>
            </a:r>
            <a:r>
              <a:rPr lang="en-MY" dirty="0" smtClean="0"/>
              <a:t> to </a:t>
            </a:r>
            <a:r>
              <a:rPr lang="en-MY" dirty="0" err="1" smtClean="0"/>
              <a:t>GridView</a:t>
            </a:r>
            <a:r>
              <a:rPr lang="en-MY" dirty="0" smtClean="0"/>
              <a:t> </a:t>
            </a:r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1800" dirty="0"/>
              <a:t>Dim </a:t>
            </a:r>
            <a:r>
              <a:rPr lang="en-MY" sz="1800" dirty="0" err="1"/>
              <a:t>connectionString</a:t>
            </a:r>
            <a:r>
              <a:rPr lang="en-MY" sz="1800" dirty="0"/>
              <a:t> As String =</a:t>
            </a:r>
          </a:p>
          <a:p>
            <a:pPr marL="0" indent="0">
              <a:buNone/>
            </a:pPr>
            <a:r>
              <a:rPr lang="en-MY" sz="1800" dirty="0"/>
              <a:t>            "Data Source=.\</a:t>
            </a:r>
            <a:r>
              <a:rPr lang="en-MY" sz="1800" dirty="0" err="1"/>
              <a:t>SQLExpress</a:t>
            </a:r>
            <a:r>
              <a:rPr lang="en-MY" sz="1800" dirty="0"/>
              <a:t>;" &amp;</a:t>
            </a:r>
          </a:p>
          <a:p>
            <a:pPr marL="0" indent="0">
              <a:buNone/>
            </a:pPr>
            <a:r>
              <a:rPr lang="en-MY" sz="1800" dirty="0"/>
              <a:t>                "</a:t>
            </a:r>
            <a:r>
              <a:rPr lang="en-MY" sz="1800" dirty="0" err="1"/>
              <a:t>AttachDBFilename</a:t>
            </a:r>
            <a:r>
              <a:rPr lang="en-MY" sz="1800" dirty="0"/>
              <a:t>=|</a:t>
            </a:r>
            <a:r>
              <a:rPr lang="en-MY" sz="1800" dirty="0" err="1"/>
              <a:t>DataDirectory</a:t>
            </a:r>
            <a:r>
              <a:rPr lang="en-MY" sz="1800" dirty="0"/>
              <a:t>|\</a:t>
            </a:r>
            <a:r>
              <a:rPr lang="en-MY" sz="1800" dirty="0" err="1"/>
              <a:t>Northwnd.mdf;Integrated</a:t>
            </a:r>
            <a:r>
              <a:rPr lang="en-MY" sz="1800" dirty="0"/>
              <a:t> Security=</a:t>
            </a:r>
            <a:r>
              <a:rPr lang="en-MY" sz="1800" dirty="0" err="1"/>
              <a:t>SSPI;User</a:t>
            </a:r>
            <a:r>
              <a:rPr lang="en-MY" sz="1800" dirty="0"/>
              <a:t> Instance=True"</a:t>
            </a:r>
          </a:p>
          <a:p>
            <a:pPr marL="0" indent="0">
              <a:buNone/>
            </a:pPr>
            <a:r>
              <a:rPr lang="en-MY" sz="1800" dirty="0"/>
              <a:t>        Dim </a:t>
            </a:r>
            <a:r>
              <a:rPr lang="en-MY" sz="1800" dirty="0" err="1"/>
              <a:t>sql</a:t>
            </a:r>
            <a:r>
              <a:rPr lang="en-MY" sz="1800" dirty="0"/>
              <a:t> As String =</a:t>
            </a:r>
          </a:p>
          <a:p>
            <a:pPr marL="0" indent="0">
              <a:buNone/>
            </a:pPr>
            <a:r>
              <a:rPr lang="en-MY" sz="1800" dirty="0"/>
              <a:t>            "SELECT </a:t>
            </a:r>
            <a:r>
              <a:rPr lang="en-MY" sz="1800" dirty="0" err="1"/>
              <a:t>EmployeeID</a:t>
            </a:r>
            <a:r>
              <a:rPr lang="en-MY" sz="1800" dirty="0"/>
              <a:t>, </a:t>
            </a:r>
            <a:r>
              <a:rPr lang="en-MY" sz="1800" dirty="0" err="1"/>
              <a:t>FirstName</a:t>
            </a:r>
            <a:r>
              <a:rPr lang="en-MY" sz="1800" dirty="0"/>
              <a:t>, </a:t>
            </a:r>
            <a:r>
              <a:rPr lang="en-MY" sz="1800" dirty="0" err="1"/>
              <a:t>LastName</a:t>
            </a:r>
            <a:r>
              <a:rPr lang="en-MY" sz="1800" dirty="0"/>
              <a:t>, Title, City FROM Employees"</a:t>
            </a:r>
          </a:p>
          <a:p>
            <a:pPr marL="0" indent="0">
              <a:buNone/>
            </a:pPr>
            <a:r>
              <a:rPr lang="en-MY" sz="1800" dirty="0"/>
              <a:t>        Dim con As New </a:t>
            </a:r>
            <a:r>
              <a:rPr lang="en-MY" sz="1800" dirty="0" err="1"/>
              <a:t>SqlConnection</a:t>
            </a:r>
            <a:r>
              <a:rPr lang="en-MY" sz="1800" dirty="0"/>
              <a:t>(</a:t>
            </a:r>
            <a:r>
              <a:rPr lang="en-MY" sz="1800" dirty="0" err="1"/>
              <a:t>connectionString</a:t>
            </a:r>
            <a:r>
              <a:rPr lang="en-MY" sz="1800" dirty="0"/>
              <a:t>)</a:t>
            </a:r>
          </a:p>
          <a:p>
            <a:pPr marL="0" indent="0">
              <a:buNone/>
            </a:pPr>
            <a:r>
              <a:rPr lang="en-MY" sz="1800" dirty="0"/>
              <a:t>        Dim </a:t>
            </a:r>
            <a:r>
              <a:rPr lang="en-MY" sz="1800" dirty="0" err="1"/>
              <a:t>cmd</a:t>
            </a:r>
            <a:r>
              <a:rPr lang="en-MY" sz="1800" dirty="0"/>
              <a:t> As New </a:t>
            </a:r>
            <a:r>
              <a:rPr lang="en-MY" sz="1800" dirty="0" err="1"/>
              <a:t>SqlCommand</a:t>
            </a:r>
            <a:r>
              <a:rPr lang="en-MY" sz="1800" dirty="0"/>
              <a:t>(</a:t>
            </a:r>
            <a:r>
              <a:rPr lang="en-MY" sz="1800" dirty="0" err="1"/>
              <a:t>sql</a:t>
            </a:r>
            <a:r>
              <a:rPr lang="en-MY" sz="1800" dirty="0"/>
              <a:t>, con)</a:t>
            </a:r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1800" dirty="0"/>
              <a:t>        Dim da As New </a:t>
            </a:r>
            <a:r>
              <a:rPr lang="en-MY" sz="1800" dirty="0" err="1"/>
              <a:t>SqlDataAdapter</a:t>
            </a:r>
            <a:r>
              <a:rPr lang="en-MY" sz="1800" dirty="0"/>
              <a:t>(</a:t>
            </a:r>
            <a:r>
              <a:rPr lang="en-MY" sz="1800" dirty="0" err="1"/>
              <a:t>cmd</a:t>
            </a:r>
            <a:r>
              <a:rPr lang="en-MY" sz="1800" dirty="0"/>
              <a:t>)</a:t>
            </a:r>
          </a:p>
          <a:p>
            <a:pPr marL="0" indent="0">
              <a:buNone/>
            </a:pPr>
            <a:r>
              <a:rPr lang="en-MY" sz="1800" dirty="0"/>
              <a:t>        Dim ds As New </a:t>
            </a:r>
            <a:r>
              <a:rPr lang="en-MY" sz="1800" dirty="0" err="1"/>
              <a:t>DataSet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        Dim dv As New </a:t>
            </a:r>
            <a:r>
              <a:rPr lang="en-MY" sz="1800" dirty="0" err="1"/>
              <a:t>DataView</a:t>
            </a:r>
            <a:endParaRPr lang="en-MY" sz="1800" dirty="0"/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1800" dirty="0"/>
              <a:t>        </a:t>
            </a:r>
            <a:r>
              <a:rPr lang="en-MY" sz="1800" dirty="0" err="1"/>
              <a:t>da.Fill</a:t>
            </a:r>
            <a:r>
              <a:rPr lang="en-MY" sz="1800" dirty="0"/>
              <a:t>(ds)</a:t>
            </a:r>
          </a:p>
          <a:p>
            <a:pPr marL="0" indent="0">
              <a:buNone/>
            </a:pPr>
            <a:r>
              <a:rPr lang="en-MY" sz="1800" dirty="0"/>
              <a:t>        dv = </a:t>
            </a:r>
            <a:r>
              <a:rPr lang="en-MY" sz="1800" dirty="0" err="1"/>
              <a:t>ds.Tables</a:t>
            </a:r>
            <a:r>
              <a:rPr lang="en-MY" sz="1800" dirty="0"/>
              <a:t>(0).</a:t>
            </a:r>
            <a:r>
              <a:rPr lang="en-MY" sz="1800" dirty="0" err="1"/>
              <a:t>DefaultView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        gvEmployees1.DataSource = dv</a:t>
            </a:r>
          </a:p>
          <a:p>
            <a:pPr marL="0" indent="0">
              <a:buNone/>
            </a:pPr>
            <a:r>
              <a:rPr lang="en-MY" sz="1800" dirty="0"/>
              <a:t>        gvEmployees1.DataBind()</a:t>
            </a:r>
          </a:p>
        </p:txBody>
      </p:sp>
    </p:spTree>
    <p:extLst>
      <p:ext uri="{BB962C8B-B14F-4D97-AF65-F5344CB8AC3E}">
        <p14:creationId xmlns:p14="http://schemas.microsoft.com/office/powerpoint/2010/main" val="77139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Demo: Binding </a:t>
            </a:r>
            <a:r>
              <a:rPr lang="en-MY" dirty="0" err="1" smtClean="0"/>
              <a:t>DataReader</a:t>
            </a:r>
            <a:r>
              <a:rPr lang="en-MY" dirty="0" smtClean="0"/>
              <a:t> to </a:t>
            </a:r>
            <a:r>
              <a:rPr lang="en-MY" dirty="0" err="1" smtClean="0"/>
              <a:t>ListBox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 smtClean="0"/>
              <a:t>The </a:t>
            </a:r>
            <a:r>
              <a:rPr lang="en-MY" dirty="0" err="1" smtClean="0"/>
              <a:t>markup</a:t>
            </a:r>
            <a:r>
              <a:rPr lang="en-MY" dirty="0" smtClean="0"/>
              <a:t>:-</a:t>
            </a:r>
          </a:p>
          <a:p>
            <a:pPr marL="457200" lvl="1" indent="0">
              <a:buNone/>
            </a:pPr>
            <a:r>
              <a:rPr lang="en-MY" sz="1800" dirty="0"/>
              <a:t>&lt;</a:t>
            </a:r>
            <a:r>
              <a:rPr lang="en-MY" sz="1800" dirty="0" err="1"/>
              <a:t>asp:ListBox</a:t>
            </a:r>
            <a:r>
              <a:rPr lang="en-MY" sz="1800" dirty="0"/>
              <a:t> </a:t>
            </a:r>
            <a:r>
              <a:rPr lang="en-MY" sz="1800" dirty="0" err="1"/>
              <a:t>runat</a:t>
            </a:r>
            <a:r>
              <a:rPr lang="en-MY" sz="1800" dirty="0"/>
              <a:t>="server" ID="</a:t>
            </a:r>
            <a:r>
              <a:rPr lang="en-MY" sz="1800" dirty="0" err="1"/>
              <a:t>lstNames</a:t>
            </a:r>
            <a:r>
              <a:rPr lang="en-MY" sz="1800" dirty="0"/>
              <a:t>" Rows="10" </a:t>
            </a:r>
            <a:r>
              <a:rPr lang="en-MY" sz="1800" dirty="0" err="1"/>
              <a:t>SelectionMode</a:t>
            </a:r>
            <a:r>
              <a:rPr lang="en-MY" sz="1800" dirty="0"/>
              <a:t>="Multiple"</a:t>
            </a:r>
          </a:p>
          <a:p>
            <a:pPr marL="457200" lvl="1" indent="0">
              <a:buNone/>
            </a:pPr>
            <a:r>
              <a:rPr lang="en-MY" sz="1800" dirty="0"/>
              <a:t>            </a:t>
            </a:r>
            <a:r>
              <a:rPr lang="en-MY" sz="1800" dirty="0" err="1"/>
              <a:t>DataTextField</a:t>
            </a:r>
            <a:r>
              <a:rPr lang="en-MY" sz="1800" dirty="0"/>
              <a:t>="</a:t>
            </a:r>
            <a:r>
              <a:rPr lang="en-MY" sz="1800" dirty="0" err="1"/>
              <a:t>FullName</a:t>
            </a:r>
            <a:r>
              <a:rPr lang="en-MY" sz="1800" dirty="0"/>
              <a:t>" </a:t>
            </a:r>
            <a:r>
              <a:rPr lang="en-MY" sz="1800" dirty="0" err="1"/>
              <a:t>DataValueField</a:t>
            </a:r>
            <a:r>
              <a:rPr lang="en-MY" sz="1800" dirty="0"/>
              <a:t>="</a:t>
            </a:r>
            <a:r>
              <a:rPr lang="en-MY" sz="1800" dirty="0" err="1"/>
              <a:t>EmployeeID</a:t>
            </a:r>
            <a:r>
              <a:rPr lang="en-MY" sz="1800" dirty="0"/>
              <a:t>" </a:t>
            </a:r>
            <a:r>
              <a:rPr lang="en-MY" sz="1800" dirty="0" smtClean="0"/>
              <a:t>/&gt;</a:t>
            </a:r>
          </a:p>
          <a:p>
            <a:r>
              <a:rPr lang="en-MY" dirty="0" smtClean="0"/>
              <a:t>The code behind the page:-</a:t>
            </a:r>
          </a:p>
          <a:p>
            <a:pPr marL="457200" lvl="1" indent="0">
              <a:buNone/>
            </a:pPr>
            <a:r>
              <a:rPr lang="en-MY" sz="1800" dirty="0"/>
              <a:t> Dim </a:t>
            </a:r>
            <a:r>
              <a:rPr lang="en-MY" sz="1800" dirty="0" err="1"/>
              <a:t>sql</a:t>
            </a:r>
            <a:r>
              <a:rPr lang="en-MY" sz="1800" dirty="0"/>
              <a:t> As String = "SELECT </a:t>
            </a:r>
            <a:r>
              <a:rPr lang="en-MY" sz="1800" dirty="0" err="1"/>
              <a:t>EmployeeID</a:t>
            </a:r>
            <a:r>
              <a:rPr lang="en-MY" sz="1800" dirty="0"/>
              <a:t>, </a:t>
            </a:r>
            <a:r>
              <a:rPr lang="en-MY" sz="1800" dirty="0" err="1"/>
              <a:t>TitleOfCourtesy</a:t>
            </a:r>
            <a:r>
              <a:rPr lang="en-MY" sz="1800" dirty="0"/>
              <a:t> + ' ' + " &amp; _</a:t>
            </a:r>
          </a:p>
          <a:p>
            <a:pPr marL="457200" lvl="1" indent="0">
              <a:buNone/>
            </a:pPr>
            <a:r>
              <a:rPr lang="en-MY" sz="1800" dirty="0"/>
              <a:t>              "</a:t>
            </a:r>
            <a:r>
              <a:rPr lang="en-MY" sz="1800" dirty="0" err="1"/>
              <a:t>FirstName</a:t>
            </a:r>
            <a:r>
              <a:rPr lang="en-MY" sz="1800" dirty="0"/>
              <a:t> + ' ' + </a:t>
            </a:r>
            <a:r>
              <a:rPr lang="en-MY" sz="1800" dirty="0" err="1"/>
              <a:t>LastName</a:t>
            </a:r>
            <a:r>
              <a:rPr lang="en-MY" sz="1800" dirty="0"/>
              <a:t> As </a:t>
            </a:r>
            <a:r>
              <a:rPr lang="en-MY" sz="1800" dirty="0" err="1"/>
              <a:t>FullName</a:t>
            </a:r>
            <a:r>
              <a:rPr lang="en-MY" sz="1800" dirty="0"/>
              <a:t> FROM </a:t>
            </a:r>
            <a:r>
              <a:rPr lang="en-MY" sz="1800" dirty="0" smtClean="0"/>
              <a:t>Employees“</a:t>
            </a:r>
          </a:p>
          <a:p>
            <a:pPr marL="457200" lvl="1" indent="0">
              <a:buNone/>
            </a:pPr>
            <a:endParaRPr lang="en-MY" sz="1800" dirty="0"/>
          </a:p>
          <a:p>
            <a:pPr marL="457200" lvl="1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2100" dirty="0" smtClean="0"/>
              <a:t>	Dim </a:t>
            </a:r>
            <a:r>
              <a:rPr lang="en-MY" sz="2100" dirty="0"/>
              <a:t>reader As </a:t>
            </a:r>
            <a:r>
              <a:rPr lang="en-MY" sz="2100" dirty="0" err="1"/>
              <a:t>SqlDataReader</a:t>
            </a:r>
            <a:r>
              <a:rPr lang="en-MY" sz="2100" dirty="0"/>
              <a:t> = </a:t>
            </a:r>
            <a:r>
              <a:rPr lang="en-MY" sz="2100" dirty="0" err="1"/>
              <a:t>cmd.ExecuteReader</a:t>
            </a:r>
            <a:r>
              <a:rPr lang="en-MY" sz="2100" dirty="0"/>
              <a:t>()</a:t>
            </a:r>
          </a:p>
          <a:p>
            <a:pPr marL="0" indent="0">
              <a:buNone/>
            </a:pPr>
            <a:r>
              <a:rPr lang="en-MY" sz="2100" dirty="0"/>
              <a:t>                ' Bind the </a:t>
            </a:r>
            <a:r>
              <a:rPr lang="en-MY" sz="2100" dirty="0" err="1"/>
              <a:t>DataReader</a:t>
            </a:r>
            <a:r>
              <a:rPr lang="en-MY" sz="2100" dirty="0"/>
              <a:t> to the list.</a:t>
            </a:r>
          </a:p>
          <a:p>
            <a:pPr marL="0" indent="0">
              <a:buNone/>
            </a:pPr>
            <a:r>
              <a:rPr lang="en-MY" sz="2100" dirty="0"/>
              <a:t>                </a:t>
            </a:r>
            <a:r>
              <a:rPr lang="en-MY" sz="2100" dirty="0" err="1"/>
              <a:t>lstNames.DataSource</a:t>
            </a:r>
            <a:r>
              <a:rPr lang="en-MY" sz="2100" dirty="0"/>
              <a:t> = reader</a:t>
            </a:r>
          </a:p>
          <a:p>
            <a:pPr marL="0" indent="0">
              <a:buNone/>
            </a:pPr>
            <a:r>
              <a:rPr lang="en-MY" sz="2100" dirty="0"/>
              <a:t>                </a:t>
            </a:r>
            <a:r>
              <a:rPr lang="en-MY" sz="2100" dirty="0" err="1"/>
              <a:t>lstNames.DataBind</a:t>
            </a:r>
            <a:r>
              <a:rPr lang="en-MY" sz="2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1749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Handling the Click event for </a:t>
            </a:r>
            <a:r>
              <a:rPr lang="en-MY" dirty="0" err="1" smtClean="0"/>
              <a:t>ListBox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dirty="0"/>
              <a:t>Protected Sub </a:t>
            </a:r>
            <a:r>
              <a:rPr lang="en-MY" sz="1800" dirty="0" err="1"/>
              <a:t>cmdGetSelection_Click</a:t>
            </a:r>
            <a:r>
              <a:rPr lang="en-MY" sz="1800" dirty="0"/>
              <a:t>(</a:t>
            </a:r>
          </a:p>
          <a:p>
            <a:pPr marL="0" indent="0">
              <a:buNone/>
            </a:pPr>
            <a:r>
              <a:rPr lang="en-MY" sz="1800" dirty="0"/>
              <a:t>        </a:t>
            </a:r>
            <a:r>
              <a:rPr lang="en-MY" sz="1800" dirty="0" err="1"/>
              <a:t>ByVal</a:t>
            </a:r>
            <a:r>
              <a:rPr lang="en-MY" sz="1800" dirty="0"/>
              <a:t> sender As Object, </a:t>
            </a:r>
            <a:r>
              <a:rPr lang="en-MY" sz="1800" dirty="0" err="1"/>
              <a:t>ByVal</a:t>
            </a:r>
            <a:r>
              <a:rPr lang="en-MY" sz="1800" dirty="0"/>
              <a:t> e As </a:t>
            </a:r>
            <a:r>
              <a:rPr lang="en-MY" sz="1800" dirty="0" err="1"/>
              <a:t>System.EventArgs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        ) Handles </a:t>
            </a:r>
            <a:r>
              <a:rPr lang="en-MY" sz="1800" dirty="0" err="1"/>
              <a:t>cmdGetSelection.Click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        </a:t>
            </a:r>
            <a:r>
              <a:rPr lang="en-MY" sz="1800" dirty="0" err="1"/>
              <a:t>Result.Text</a:t>
            </a:r>
            <a:r>
              <a:rPr lang="en-MY" sz="1800" dirty="0"/>
              <a:t> &amp;= "&lt;b&gt;Selected employees:&lt;/b&gt;&lt;</a:t>
            </a:r>
            <a:r>
              <a:rPr lang="en-MY" sz="1800" dirty="0" err="1"/>
              <a:t>ul</a:t>
            </a:r>
            <a:r>
              <a:rPr lang="en-MY" sz="1800" dirty="0"/>
              <a:t>&gt;"</a:t>
            </a:r>
          </a:p>
          <a:p>
            <a:pPr marL="0" indent="0">
              <a:buNone/>
            </a:pPr>
            <a:r>
              <a:rPr lang="en-MY" sz="1800" dirty="0"/>
              <a:t>        For Each li As </a:t>
            </a:r>
            <a:r>
              <a:rPr lang="en-MY" sz="1800" dirty="0" err="1"/>
              <a:t>ListItem</a:t>
            </a:r>
            <a:r>
              <a:rPr lang="en-MY" sz="1800" dirty="0"/>
              <a:t> In </a:t>
            </a:r>
            <a:r>
              <a:rPr lang="en-MY" sz="1800" dirty="0" err="1"/>
              <a:t>lstNames.Items</a:t>
            </a:r>
            <a:endParaRPr lang="en-MY" sz="1800" dirty="0"/>
          </a:p>
          <a:p>
            <a:pPr marL="0" indent="0">
              <a:buNone/>
            </a:pPr>
            <a:r>
              <a:rPr lang="en-MY" sz="1800" dirty="0"/>
              <a:t>            If </a:t>
            </a:r>
            <a:r>
              <a:rPr lang="en-MY" sz="1800" dirty="0" err="1"/>
              <a:t>li.Selected</a:t>
            </a:r>
            <a:r>
              <a:rPr lang="en-MY" sz="1800" dirty="0"/>
              <a:t> Then _</a:t>
            </a:r>
          </a:p>
          <a:p>
            <a:pPr marL="0" indent="0">
              <a:buNone/>
            </a:pPr>
            <a:r>
              <a:rPr lang="en-MY" sz="1800" dirty="0"/>
              <a:t>                </a:t>
            </a:r>
            <a:r>
              <a:rPr lang="en-MY" sz="1800" dirty="0" err="1"/>
              <a:t>Result.Text</a:t>
            </a:r>
            <a:r>
              <a:rPr lang="en-MY" sz="1800" dirty="0"/>
              <a:t> &amp;=</a:t>
            </a:r>
          </a:p>
          <a:p>
            <a:pPr marL="0" indent="0">
              <a:buNone/>
            </a:pPr>
            <a:r>
              <a:rPr lang="en-MY" sz="1800" dirty="0"/>
              <a:t>                    </a:t>
            </a:r>
            <a:r>
              <a:rPr lang="en-MY" sz="1800" dirty="0" err="1"/>
              <a:t>String.Format</a:t>
            </a:r>
            <a:r>
              <a:rPr lang="en-MY" sz="1800" dirty="0"/>
              <a:t>("&lt;li&gt;({0}) {1}&lt;/li&gt;", </a:t>
            </a:r>
            <a:r>
              <a:rPr lang="en-MY" sz="1800" dirty="0" err="1"/>
              <a:t>li.Value</a:t>
            </a:r>
            <a:r>
              <a:rPr lang="en-MY" sz="1800" dirty="0"/>
              <a:t>, </a:t>
            </a:r>
            <a:r>
              <a:rPr lang="en-MY" sz="1800" dirty="0" err="1"/>
              <a:t>li.Text</a:t>
            </a:r>
            <a:r>
              <a:rPr lang="en-MY" sz="1800" dirty="0"/>
              <a:t>)</a:t>
            </a:r>
          </a:p>
          <a:p>
            <a:pPr marL="0" indent="0">
              <a:buNone/>
            </a:pPr>
            <a:r>
              <a:rPr lang="en-MY" sz="1800" dirty="0"/>
              <a:t>        Next</a:t>
            </a:r>
          </a:p>
          <a:p>
            <a:pPr marL="0" indent="0">
              <a:buNone/>
            </a:pPr>
            <a:r>
              <a:rPr lang="en-MY" sz="1800" dirty="0"/>
              <a:t>        </a:t>
            </a:r>
            <a:r>
              <a:rPr lang="en-MY" sz="1800" dirty="0" err="1"/>
              <a:t>Result.Text</a:t>
            </a:r>
            <a:r>
              <a:rPr lang="en-MY" sz="1800" dirty="0"/>
              <a:t> &amp;= "&lt;/</a:t>
            </a:r>
            <a:r>
              <a:rPr lang="en-MY" sz="1800" dirty="0" err="1"/>
              <a:t>ul</a:t>
            </a:r>
            <a:r>
              <a:rPr lang="en-MY" sz="1800" dirty="0"/>
              <a:t>&gt;"</a:t>
            </a:r>
          </a:p>
          <a:p>
            <a:pPr marL="0" indent="0">
              <a:buNone/>
            </a:pPr>
            <a:r>
              <a:rPr lang="en-MY" sz="1800" dirty="0"/>
              <a:t>    End </a:t>
            </a:r>
            <a:r>
              <a:rPr lang="en-MY" sz="1800" dirty="0" smtClean="0"/>
              <a:t>Sub</a:t>
            </a:r>
          </a:p>
          <a:p>
            <a:pPr marL="0" indent="0">
              <a:buNone/>
            </a:pPr>
            <a:endParaRPr lang="en-MY" sz="1800" dirty="0" smtClean="0"/>
          </a:p>
          <a:p>
            <a:r>
              <a:rPr lang="en-MY" sz="1800" dirty="0" err="1" smtClean="0"/>
              <a:t>li.Value</a:t>
            </a:r>
            <a:r>
              <a:rPr lang="en-MY" sz="1800" dirty="0" smtClean="0"/>
              <a:t> </a:t>
            </a:r>
            <a:r>
              <a:rPr lang="en-MY" sz="1800" dirty="0"/>
              <a:t>will provide the </a:t>
            </a:r>
            <a:r>
              <a:rPr lang="en-MY" sz="1800" dirty="0" err="1" smtClean="0"/>
              <a:t>EmployeeID</a:t>
            </a:r>
            <a:r>
              <a:rPr lang="en-MY" sz="1800" dirty="0" smtClean="0"/>
              <a:t> and </a:t>
            </a:r>
            <a:r>
              <a:rPr lang="en-MY" sz="1800" dirty="0" err="1" smtClean="0"/>
              <a:t>li.Text</a:t>
            </a:r>
            <a:r>
              <a:rPr lang="en-MY" sz="1800" dirty="0" smtClean="0"/>
              <a:t> will provide </a:t>
            </a:r>
            <a:r>
              <a:rPr lang="en-MY" sz="1800" dirty="0"/>
              <a:t>the </a:t>
            </a:r>
            <a:r>
              <a:rPr lang="en-MY" sz="1800" dirty="0" err="1" smtClean="0"/>
              <a:t>FullName</a:t>
            </a:r>
            <a:r>
              <a:rPr lang="en-MY" sz="1800" dirty="0" smtClean="0"/>
              <a:t>.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388636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Data Binding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smtClean="0"/>
              <a:t>Can bind any data structure that implements the </a:t>
            </a:r>
            <a:r>
              <a:rPr lang="en-MY" dirty="0" err="1" smtClean="0"/>
              <a:t>ICollection</a:t>
            </a:r>
            <a:r>
              <a:rPr lang="en-MY" dirty="0" smtClean="0"/>
              <a:t> interface or one of its derivatives</a:t>
            </a:r>
          </a:p>
          <a:p>
            <a:pPr lvl="1"/>
            <a:r>
              <a:rPr lang="en-MY" dirty="0" smtClean="0"/>
              <a:t>All in-memory collection classes, such as Collection, </a:t>
            </a:r>
            <a:r>
              <a:rPr lang="en-MY" dirty="0" err="1" smtClean="0"/>
              <a:t>ArrayList</a:t>
            </a:r>
            <a:r>
              <a:rPr lang="en-MY" dirty="0" smtClean="0"/>
              <a:t>, </a:t>
            </a:r>
            <a:r>
              <a:rPr lang="en-MY" dirty="0" err="1" smtClean="0"/>
              <a:t>Hashtable</a:t>
            </a:r>
            <a:r>
              <a:rPr lang="en-MY" dirty="0" smtClean="0"/>
              <a:t>, and Dictionary</a:t>
            </a:r>
          </a:p>
          <a:p>
            <a:pPr lvl="1"/>
            <a:r>
              <a:rPr lang="en-MY" dirty="0" smtClean="0"/>
              <a:t>An ADO.NET </a:t>
            </a:r>
            <a:r>
              <a:rPr lang="en-MY" dirty="0" err="1" smtClean="0"/>
              <a:t>DataReader</a:t>
            </a:r>
            <a:r>
              <a:rPr lang="en-MY" dirty="0" smtClean="0"/>
              <a:t> object, which provides connection-based, forward-only, and read-only access to the database</a:t>
            </a:r>
          </a:p>
          <a:p>
            <a:pPr lvl="1"/>
            <a:r>
              <a:rPr lang="en-MY" dirty="0" smtClean="0"/>
              <a:t>The ADO.NET </a:t>
            </a:r>
            <a:r>
              <a:rPr lang="en-MY" dirty="0" err="1" smtClean="0"/>
              <a:t>DataView</a:t>
            </a:r>
            <a:r>
              <a:rPr lang="en-MY" dirty="0" smtClean="0"/>
              <a:t>, which provides a view onto a single disconnected </a:t>
            </a:r>
            <a:r>
              <a:rPr lang="en-MY" dirty="0" err="1" smtClean="0"/>
              <a:t>DataTable</a:t>
            </a:r>
            <a:r>
              <a:rPr lang="en-MY" dirty="0" smtClean="0"/>
              <a:t> object</a:t>
            </a:r>
          </a:p>
          <a:p>
            <a:pPr lvl="1"/>
            <a:r>
              <a:rPr lang="en-MY" dirty="0" smtClean="0"/>
              <a:t>Any other custom object that implements the </a:t>
            </a:r>
            <a:r>
              <a:rPr lang="en-MY" dirty="0" err="1" smtClean="0"/>
              <a:t>ICollection</a:t>
            </a:r>
            <a:r>
              <a:rPr lang="en-MY" dirty="0" smtClean="0"/>
              <a:t> interface</a:t>
            </a:r>
            <a:endParaRPr lang="en-M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Single-Value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dirty="0" smtClean="0"/>
              <a:t>Could bind some of the control’s properties to a data binding expression in the .</a:t>
            </a:r>
            <a:r>
              <a:rPr lang="en-MY" dirty="0" err="1" smtClean="0"/>
              <a:t>aspx</a:t>
            </a:r>
            <a:r>
              <a:rPr lang="en-MY" dirty="0" smtClean="0"/>
              <a:t> </a:t>
            </a:r>
            <a:r>
              <a:rPr lang="en-MY" dirty="0" err="1" smtClean="0"/>
              <a:t>markup</a:t>
            </a:r>
            <a:r>
              <a:rPr lang="en-MY" dirty="0" smtClean="0"/>
              <a:t> portion of the page</a:t>
            </a:r>
          </a:p>
          <a:p>
            <a:r>
              <a:rPr lang="en-MY" dirty="0"/>
              <a:t>Data binding expressions </a:t>
            </a:r>
            <a:r>
              <a:rPr lang="en-MY" dirty="0" smtClean="0"/>
              <a:t>are always </a:t>
            </a:r>
            <a:r>
              <a:rPr lang="en-MY" dirty="0"/>
              <a:t>wrapped in the &lt;%# and %&gt; </a:t>
            </a:r>
            <a:r>
              <a:rPr lang="en-MY" dirty="0" smtClean="0"/>
              <a:t>characters</a:t>
            </a:r>
          </a:p>
          <a:p>
            <a:pPr lvl="1"/>
            <a:r>
              <a:rPr lang="en-MY" dirty="0" smtClean="0"/>
              <a:t>&lt;%# </a:t>
            </a:r>
            <a:r>
              <a:rPr lang="en-MY" dirty="0" err="1" smtClean="0"/>
              <a:t>expression_goes_here</a:t>
            </a:r>
            <a:r>
              <a:rPr lang="en-MY" dirty="0" smtClean="0"/>
              <a:t> %&gt;</a:t>
            </a:r>
          </a:p>
          <a:p>
            <a:r>
              <a:rPr lang="en-MY" dirty="0" smtClean="0"/>
              <a:t>Must call the </a:t>
            </a:r>
            <a:r>
              <a:rPr lang="en-MY" dirty="0" err="1" smtClean="0"/>
              <a:t>Page.DataBind</a:t>
            </a:r>
            <a:r>
              <a:rPr lang="en-MY" dirty="0" smtClean="0"/>
              <a:t>() method</a:t>
            </a:r>
          </a:p>
          <a:p>
            <a:r>
              <a:rPr lang="en-US" dirty="0" smtClean="0"/>
              <a:t>Examples of </a:t>
            </a:r>
            <a:r>
              <a:rPr lang="en-MY" dirty="0" smtClean="0"/>
              <a:t>data binding expressions</a:t>
            </a:r>
          </a:p>
          <a:p>
            <a:pPr lvl="1">
              <a:buNone/>
            </a:pPr>
            <a:r>
              <a:rPr lang="en-MY" dirty="0" smtClean="0"/>
              <a:t>&lt;%# </a:t>
            </a:r>
            <a:r>
              <a:rPr lang="en-MY" dirty="0" err="1" smtClean="0"/>
              <a:t>GetUserName</a:t>
            </a:r>
            <a:r>
              <a:rPr lang="en-MY" dirty="0" smtClean="0"/>
              <a:t>() %&gt;</a:t>
            </a:r>
          </a:p>
          <a:p>
            <a:pPr lvl="1">
              <a:buNone/>
            </a:pPr>
            <a:r>
              <a:rPr lang="en-MY" dirty="0" smtClean="0"/>
              <a:t>&lt;%# 1 + (2 * 20) %&gt;</a:t>
            </a:r>
          </a:p>
          <a:p>
            <a:pPr lvl="1">
              <a:buNone/>
            </a:pPr>
            <a:r>
              <a:rPr lang="en-MY" dirty="0" smtClean="0"/>
              <a:t>&lt;%# "John " + "Smith" %&gt;</a:t>
            </a:r>
          </a:p>
          <a:p>
            <a:pPr lvl="1">
              <a:buNone/>
            </a:pPr>
            <a:r>
              <a:rPr lang="en-MY" dirty="0" smtClean="0"/>
              <a:t>&lt;%# </a:t>
            </a:r>
            <a:r>
              <a:rPr lang="en-MY" dirty="0" err="1" smtClean="0"/>
              <a:t>Request.Browser.Browser</a:t>
            </a:r>
            <a:r>
              <a:rPr lang="en-MY" dirty="0" smtClean="0"/>
              <a:t> %&gt;</a:t>
            </a:r>
          </a:p>
          <a:p>
            <a:r>
              <a:rPr lang="en-MY" dirty="0" smtClean="0"/>
              <a:t>Can place the data binding expressions anywhere on the page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MY" dirty="0" smtClean="0"/>
              <a:t>page that uses</a:t>
            </a:r>
            <a:br>
              <a:rPr lang="en-MY" dirty="0" smtClean="0"/>
            </a:br>
            <a:r>
              <a:rPr lang="en-MY" dirty="0" smtClean="0"/>
              <a:t>several data binding expressions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MY" dirty="0" smtClean="0"/>
              <a:t>&lt;html </a:t>
            </a:r>
            <a:r>
              <a:rPr lang="en-MY" dirty="0" err="1" smtClean="0"/>
              <a:t>xmlns</a:t>
            </a:r>
            <a:r>
              <a:rPr lang="en-MY" dirty="0" smtClean="0"/>
              <a:t>="http://www.w3.org/1999/xhtml"&gt;</a:t>
            </a:r>
          </a:p>
          <a:p>
            <a:pPr>
              <a:buNone/>
            </a:pPr>
            <a:r>
              <a:rPr lang="en-MY" dirty="0" smtClean="0"/>
              <a:t>&lt;body&gt;</a:t>
            </a:r>
          </a:p>
          <a:p>
            <a:pPr>
              <a:buNone/>
            </a:pPr>
            <a:r>
              <a:rPr lang="en-MY" dirty="0" smtClean="0"/>
              <a:t>&lt;form method="post" </a:t>
            </a:r>
            <a:r>
              <a:rPr lang="en-MY" dirty="0" err="1" smtClean="0"/>
              <a:t>runat</a:t>
            </a:r>
            <a:r>
              <a:rPr lang="en-MY" dirty="0" smtClean="0"/>
              <a:t>="server"&gt;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asp:Image</a:t>
            </a:r>
            <a:r>
              <a:rPr lang="en-MY" dirty="0" smtClean="0"/>
              <a:t> ID="image1" </a:t>
            </a:r>
            <a:r>
              <a:rPr lang="en-MY" dirty="0" err="1" smtClean="0"/>
              <a:t>runat</a:t>
            </a:r>
            <a:r>
              <a:rPr lang="en-MY" dirty="0" smtClean="0"/>
              <a:t>="server" </a:t>
            </a:r>
            <a:r>
              <a:rPr lang="en-MY" b="1" dirty="0" err="1" smtClean="0"/>
              <a:t>ImageUrl</a:t>
            </a:r>
            <a:r>
              <a:rPr lang="en-MY" b="1" dirty="0" smtClean="0"/>
              <a:t>='&lt;%# </a:t>
            </a:r>
            <a:r>
              <a:rPr lang="en-MY" b="1" dirty="0" err="1" smtClean="0"/>
              <a:t>FilePath</a:t>
            </a:r>
            <a:r>
              <a:rPr lang="en-MY" b="1" dirty="0" smtClean="0"/>
              <a:t> %&gt;'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asp:Label</a:t>
            </a:r>
            <a:r>
              <a:rPr lang="en-MY" dirty="0" smtClean="0"/>
              <a:t> ID="label1" </a:t>
            </a:r>
            <a:r>
              <a:rPr lang="en-MY" dirty="0" err="1" smtClean="0"/>
              <a:t>runat</a:t>
            </a:r>
            <a:r>
              <a:rPr lang="en-MY" dirty="0" smtClean="0"/>
              <a:t>="server" </a:t>
            </a:r>
            <a:r>
              <a:rPr lang="en-MY" b="1" dirty="0" smtClean="0"/>
              <a:t>Text='&lt;%# </a:t>
            </a:r>
            <a:r>
              <a:rPr lang="en-MY" b="1" dirty="0" err="1" smtClean="0"/>
              <a:t>FilePath</a:t>
            </a:r>
            <a:r>
              <a:rPr lang="en-MY" b="1" dirty="0" smtClean="0"/>
              <a:t> %&gt;'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asp:TextBox</a:t>
            </a:r>
            <a:r>
              <a:rPr lang="en-MY" dirty="0" smtClean="0"/>
              <a:t> ID="textBox1" </a:t>
            </a:r>
            <a:r>
              <a:rPr lang="en-MY" dirty="0" err="1" smtClean="0"/>
              <a:t>runat</a:t>
            </a:r>
            <a:r>
              <a:rPr lang="en-MY" dirty="0" smtClean="0"/>
              <a:t>="server" </a:t>
            </a:r>
            <a:r>
              <a:rPr lang="en-MY" b="1" dirty="0" smtClean="0"/>
              <a:t>Text='&lt;%# </a:t>
            </a:r>
            <a:r>
              <a:rPr lang="en-MY" b="1" dirty="0" err="1" smtClean="0"/>
              <a:t>GetFilePath</a:t>
            </a:r>
            <a:r>
              <a:rPr lang="en-MY" b="1" dirty="0" smtClean="0"/>
              <a:t>() %&gt;'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asp:HyperLink</a:t>
            </a:r>
            <a:r>
              <a:rPr lang="en-MY" dirty="0" smtClean="0"/>
              <a:t> ID="hyperLink1" </a:t>
            </a:r>
            <a:r>
              <a:rPr lang="en-MY" dirty="0" err="1" smtClean="0"/>
              <a:t>runat</a:t>
            </a:r>
            <a:r>
              <a:rPr lang="en-MY" dirty="0" smtClean="0"/>
              <a:t>="server"</a:t>
            </a:r>
          </a:p>
          <a:p>
            <a:pPr>
              <a:buNone/>
            </a:pPr>
            <a:r>
              <a:rPr lang="en-MY" dirty="0" err="1" smtClean="0"/>
              <a:t>NavigateUrl</a:t>
            </a:r>
            <a:r>
              <a:rPr lang="en-MY" dirty="0" smtClean="0"/>
              <a:t>='&lt;%# </a:t>
            </a:r>
            <a:r>
              <a:rPr lang="en-MY" dirty="0" err="1" smtClean="0"/>
              <a:t>LogoPath.Value</a:t>
            </a:r>
            <a:r>
              <a:rPr lang="en-MY" dirty="0" smtClean="0"/>
              <a:t> %&gt;' Font-Bold="True" Text="Show logo"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br</a:t>
            </a:r>
            <a:r>
              <a:rPr lang="en-MY" dirty="0" smtClean="0"/>
              <a:t> /&gt;</a:t>
            </a:r>
          </a:p>
          <a:p>
            <a:pPr>
              <a:buNone/>
            </a:pPr>
            <a:r>
              <a:rPr lang="en-MY" dirty="0" smtClean="0"/>
              <a:t>&lt;input type="hidden" ID="</a:t>
            </a:r>
            <a:r>
              <a:rPr lang="en-MY" dirty="0" err="1" smtClean="0"/>
              <a:t>LogoPath</a:t>
            </a:r>
            <a:r>
              <a:rPr lang="en-MY" dirty="0" smtClean="0"/>
              <a:t>" </a:t>
            </a:r>
            <a:r>
              <a:rPr lang="en-MY" dirty="0" err="1" smtClean="0"/>
              <a:t>runat</a:t>
            </a:r>
            <a:r>
              <a:rPr lang="en-MY" dirty="0" smtClean="0"/>
              <a:t>="server" value="apress.gif"&gt;</a:t>
            </a:r>
          </a:p>
          <a:p>
            <a:pPr>
              <a:buNone/>
            </a:pPr>
            <a:r>
              <a:rPr lang="en-MY" dirty="0" smtClean="0"/>
              <a:t>&lt;b&gt;</a:t>
            </a:r>
            <a:r>
              <a:rPr lang="en-MY" b="1" dirty="0" smtClean="0"/>
              <a:t>&lt;%# </a:t>
            </a:r>
            <a:r>
              <a:rPr lang="en-MY" b="1" dirty="0" err="1" smtClean="0"/>
              <a:t>FilePath</a:t>
            </a:r>
            <a:r>
              <a:rPr lang="en-MY" b="1" dirty="0" smtClean="0"/>
              <a:t> %&gt;&lt;/b&gt;&lt;</a:t>
            </a:r>
            <a:r>
              <a:rPr lang="en-MY" b="1" dirty="0" err="1" smtClean="0"/>
              <a:t>br</a:t>
            </a:r>
            <a:r>
              <a:rPr lang="en-MY" b="1" dirty="0" smtClean="0"/>
              <a:t> /&gt;</a:t>
            </a:r>
          </a:p>
          <a:p>
            <a:pPr>
              <a:buNone/>
            </a:pPr>
            <a:r>
              <a:rPr lang="en-MY" dirty="0" smtClean="0"/>
              <a:t>&lt;</a:t>
            </a:r>
            <a:r>
              <a:rPr lang="en-MY" dirty="0" err="1" smtClean="0"/>
              <a:t>img</a:t>
            </a:r>
            <a:r>
              <a:rPr lang="en-MY" dirty="0" smtClean="0"/>
              <a:t> </a:t>
            </a:r>
            <a:r>
              <a:rPr lang="en-MY" dirty="0" err="1" smtClean="0"/>
              <a:t>src</a:t>
            </a:r>
            <a:r>
              <a:rPr lang="en-MY" dirty="0" smtClean="0"/>
              <a:t>="&lt;%# </a:t>
            </a:r>
            <a:r>
              <a:rPr lang="en-MY" dirty="0" err="1" smtClean="0"/>
              <a:t>GetFilePath</a:t>
            </a:r>
            <a:r>
              <a:rPr lang="en-MY" dirty="0" smtClean="0"/>
              <a:t>() %&gt;"&gt;</a:t>
            </a:r>
          </a:p>
          <a:p>
            <a:pPr>
              <a:buNone/>
            </a:pPr>
            <a:r>
              <a:rPr lang="en-MY" dirty="0" smtClean="0"/>
              <a:t>&lt;/form&gt;</a:t>
            </a:r>
          </a:p>
          <a:p>
            <a:pPr>
              <a:buNone/>
            </a:pPr>
            <a:r>
              <a:rPr lang="en-MY" dirty="0" smtClean="0"/>
              <a:t>&lt;/body&gt;</a:t>
            </a:r>
          </a:p>
          <a:p>
            <a:pPr>
              <a:buNone/>
            </a:pPr>
            <a:r>
              <a:rPr lang="en-MY" dirty="0" smtClean="0"/>
              <a:t>&lt;/html&gt;</a:t>
            </a:r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In script blocks or in the code-behind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MY" dirty="0" smtClean="0"/>
              <a:t>Protected Function </a:t>
            </a:r>
            <a:r>
              <a:rPr lang="en-MY" dirty="0" err="1" smtClean="0"/>
              <a:t>GetFilePath</a:t>
            </a:r>
            <a:r>
              <a:rPr lang="en-MY" dirty="0" smtClean="0"/>
              <a:t>() As String</a:t>
            </a:r>
          </a:p>
          <a:p>
            <a:pPr>
              <a:buNone/>
            </a:pPr>
            <a:r>
              <a:rPr lang="en-MY" dirty="0" smtClean="0"/>
              <a:t>	Return "apress.gif"</a:t>
            </a:r>
          </a:p>
          <a:p>
            <a:pPr>
              <a:buNone/>
            </a:pPr>
            <a:r>
              <a:rPr lang="en-MY" dirty="0" smtClean="0"/>
              <a:t>End Function</a:t>
            </a:r>
          </a:p>
          <a:p>
            <a:pPr>
              <a:buNone/>
            </a:pPr>
            <a:r>
              <a:rPr lang="en-MY" dirty="0" smtClean="0"/>
              <a:t>Protected </a:t>
            </a:r>
            <a:r>
              <a:rPr lang="en-MY" dirty="0" err="1" smtClean="0"/>
              <a:t>ReadOnly</a:t>
            </a:r>
            <a:r>
              <a:rPr lang="en-MY" dirty="0" smtClean="0"/>
              <a:t> Property </a:t>
            </a:r>
            <a:r>
              <a:rPr lang="en-MY" dirty="0" err="1" smtClean="0"/>
              <a:t>FilePath</a:t>
            </a:r>
            <a:r>
              <a:rPr lang="en-MY" dirty="0" smtClean="0"/>
              <a:t> As String</a:t>
            </a:r>
          </a:p>
          <a:p>
            <a:pPr>
              <a:buNone/>
            </a:pPr>
            <a:r>
              <a:rPr lang="en-MY" dirty="0" smtClean="0"/>
              <a:t>	Get</a:t>
            </a:r>
          </a:p>
          <a:p>
            <a:pPr>
              <a:buNone/>
            </a:pPr>
            <a:r>
              <a:rPr lang="en-MY" dirty="0" smtClean="0"/>
              <a:t>		Return "apress.gif"</a:t>
            </a:r>
          </a:p>
          <a:p>
            <a:pPr>
              <a:buNone/>
            </a:pPr>
            <a:r>
              <a:rPr lang="en-MY" dirty="0" smtClean="0"/>
              <a:t>	End Get</a:t>
            </a:r>
          </a:p>
          <a:p>
            <a:pPr>
              <a:buNone/>
            </a:pPr>
            <a:r>
              <a:rPr lang="en-MY" dirty="0" smtClean="0"/>
              <a:t>End Property</a:t>
            </a:r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Calling </a:t>
            </a:r>
            <a:r>
              <a:rPr lang="en-MY" dirty="0" err="1" smtClean="0"/>
              <a:t>DataBind</a:t>
            </a:r>
            <a:r>
              <a:rPr lang="en-MY" dirty="0"/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Must call the </a:t>
            </a:r>
            <a:r>
              <a:rPr lang="en-MY" dirty="0" err="1" smtClean="0"/>
              <a:t>DataBind</a:t>
            </a:r>
            <a:r>
              <a:rPr lang="en-MY" dirty="0" smtClean="0"/>
              <a:t>() method of the containing page</a:t>
            </a:r>
          </a:p>
          <a:p>
            <a:pPr>
              <a:buNone/>
            </a:pPr>
            <a:r>
              <a:rPr lang="en-MY" dirty="0" smtClean="0"/>
              <a:t>Protected Sub </a:t>
            </a:r>
            <a:r>
              <a:rPr lang="en-MY" dirty="0" err="1" smtClean="0"/>
              <a:t>Page_Load</a:t>
            </a:r>
            <a:r>
              <a:rPr lang="en-MY" dirty="0" smtClean="0"/>
              <a:t>(</a:t>
            </a:r>
            <a:r>
              <a:rPr lang="en-MY" dirty="0" err="1" smtClean="0"/>
              <a:t>ByVal</a:t>
            </a:r>
            <a:r>
              <a:rPr lang="en-MY" dirty="0" smtClean="0"/>
              <a:t> sender As Object, </a:t>
            </a:r>
            <a:r>
              <a:rPr lang="en-MY" dirty="0" err="1" smtClean="0"/>
              <a:t>ByVal</a:t>
            </a:r>
            <a:r>
              <a:rPr lang="en-MY" dirty="0" smtClean="0"/>
              <a:t> e As </a:t>
            </a:r>
            <a:r>
              <a:rPr lang="en-MY" dirty="0" err="1" smtClean="0"/>
              <a:t>System.EventArgs</a:t>
            </a:r>
            <a:endParaRPr lang="en-MY" dirty="0" smtClean="0"/>
          </a:p>
          <a:p>
            <a:pPr>
              <a:buNone/>
            </a:pPr>
            <a:r>
              <a:rPr lang="en-MY" dirty="0" smtClean="0"/>
              <a:t>) Handles </a:t>
            </a:r>
            <a:r>
              <a:rPr lang="en-MY" dirty="0" err="1" smtClean="0"/>
              <a:t>Me.Load</a:t>
            </a:r>
            <a:endParaRPr lang="en-MY" dirty="0" smtClean="0"/>
          </a:p>
          <a:p>
            <a:pPr>
              <a:buNone/>
            </a:pPr>
            <a:r>
              <a:rPr lang="en-MY" dirty="0" smtClean="0"/>
              <a:t>	</a:t>
            </a:r>
            <a:r>
              <a:rPr lang="en-MY" dirty="0" err="1" smtClean="0"/>
              <a:t>Me.DataBind</a:t>
            </a:r>
            <a:r>
              <a:rPr lang="en-MY" dirty="0" smtClean="0"/>
              <a:t>()</a:t>
            </a:r>
          </a:p>
          <a:p>
            <a:pPr>
              <a:buNone/>
            </a:pPr>
            <a:r>
              <a:rPr lang="en-MY" dirty="0" smtClean="0"/>
              <a:t>End Sub</a:t>
            </a:r>
            <a:endParaRPr lang="en-M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i="1" dirty="0" smtClean="0"/>
              <a:t>Single-value data binding in various controls</a:t>
            </a:r>
            <a:endParaRPr lang="en-MY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086769"/>
            <a:ext cx="60198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Other Types of Expressions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 smtClean="0"/>
              <a:t>$ expressions</a:t>
            </a:r>
          </a:p>
          <a:p>
            <a:pPr lvl="1"/>
            <a:r>
              <a:rPr lang="en-MY" dirty="0" smtClean="0"/>
              <a:t>evaluated by an expression builder when the page is rendered</a:t>
            </a:r>
          </a:p>
          <a:p>
            <a:pPr lvl="1"/>
            <a:r>
              <a:rPr lang="en-MY" dirty="0" smtClean="0"/>
              <a:t>to retrieve an application setting named </a:t>
            </a:r>
            <a:r>
              <a:rPr lang="en-MY" dirty="0" err="1" smtClean="0"/>
              <a:t>appName</a:t>
            </a:r>
            <a:r>
              <a:rPr lang="en-MY" dirty="0" smtClean="0"/>
              <a:t> from the &lt;</a:t>
            </a:r>
            <a:r>
              <a:rPr lang="en-MY" dirty="0" err="1" smtClean="0"/>
              <a:t>appSettings</a:t>
            </a:r>
            <a:r>
              <a:rPr lang="en-MY" dirty="0" smtClean="0"/>
              <a:t>&gt; portion of the </a:t>
            </a:r>
            <a:r>
              <a:rPr lang="en-MY" dirty="0" err="1" smtClean="0"/>
              <a:t>web.config</a:t>
            </a:r>
            <a:r>
              <a:rPr lang="en-MY" dirty="0" smtClean="0"/>
              <a:t> file</a:t>
            </a:r>
          </a:p>
          <a:p>
            <a:pPr lvl="2">
              <a:buNone/>
            </a:pPr>
            <a:r>
              <a:rPr lang="en-MY" dirty="0" smtClean="0"/>
              <a:t>&lt;</a:t>
            </a:r>
            <a:r>
              <a:rPr lang="en-MY" dirty="0" err="1" smtClean="0"/>
              <a:t>asp:Literal</a:t>
            </a:r>
            <a:r>
              <a:rPr lang="en-MY" dirty="0" smtClean="0"/>
              <a:t> </a:t>
            </a:r>
            <a:r>
              <a:rPr lang="en-MY" dirty="0" err="1" smtClean="0"/>
              <a:t>Runat</a:t>
            </a:r>
            <a:r>
              <a:rPr lang="en-MY" dirty="0" smtClean="0"/>
              <a:t>="server" </a:t>
            </a:r>
          </a:p>
          <a:p>
            <a:pPr lvl="2">
              <a:buNone/>
            </a:pPr>
            <a:r>
              <a:rPr lang="en-MY" b="1" dirty="0" smtClean="0"/>
              <a:t>	Text="&lt;%$ </a:t>
            </a:r>
            <a:r>
              <a:rPr lang="en-MY" b="1" dirty="0" err="1" smtClean="0"/>
              <a:t>AppSettings:appName</a:t>
            </a:r>
            <a:r>
              <a:rPr lang="en-MY" b="1" dirty="0" smtClean="0"/>
              <a:t> %&gt;" /&gt;</a:t>
            </a:r>
          </a:p>
          <a:p>
            <a:pPr lvl="1"/>
            <a:r>
              <a:rPr lang="en-MY" dirty="0" smtClean="0"/>
              <a:t>don’t need to call the </a:t>
            </a:r>
            <a:r>
              <a:rPr lang="en-MY" dirty="0" err="1" smtClean="0"/>
              <a:t>DataBind</a:t>
            </a:r>
            <a:r>
              <a:rPr lang="en-MY" dirty="0" smtClean="0"/>
              <a:t>() method to evaluate $ expressions</a:t>
            </a:r>
          </a:p>
          <a:p>
            <a:pPr lvl="1"/>
            <a:r>
              <a:rPr lang="en-MY" dirty="0" smtClean="0"/>
              <a:t>Can’t be inserted anywhere in a page but need to be wrapped in a control tag and use the expression result to set a control property</a:t>
            </a:r>
            <a:endParaRPr lang="en-MY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1566</Words>
  <Application>Microsoft Office PowerPoint</Application>
  <PresentationFormat>On-screen Show (4:3)</PresentationFormat>
  <Paragraphs>278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Data Binding</vt:lpstr>
      <vt:lpstr>Basic Data Binding</vt:lpstr>
      <vt:lpstr>Data Binding</vt:lpstr>
      <vt:lpstr>Single-Value Binding</vt:lpstr>
      <vt:lpstr>Example page that uses several data binding expressions</vt:lpstr>
      <vt:lpstr>In script blocks or in the code-behind class</vt:lpstr>
      <vt:lpstr>Calling DataBind() </vt:lpstr>
      <vt:lpstr>Single-value data binding in various controls</vt:lpstr>
      <vt:lpstr>Other Types of Expressions</vt:lpstr>
      <vt:lpstr>PowerPoint Presentation</vt:lpstr>
      <vt:lpstr>Repeated-Value Binding</vt:lpstr>
      <vt:lpstr>Data Properties for List Controls</vt:lpstr>
      <vt:lpstr>Example</vt:lpstr>
      <vt:lpstr>Repeated-value data binding in list controls</vt:lpstr>
      <vt:lpstr>PowerPoint Presentation</vt:lpstr>
      <vt:lpstr>Data binding with a DataReader</vt:lpstr>
      <vt:lpstr>PowerPoint Presentation</vt:lpstr>
      <vt:lpstr>PowerPoint Presentation</vt:lpstr>
      <vt:lpstr>Code for determining the selected items</vt:lpstr>
      <vt:lpstr>The Rich Data Controls</vt:lpstr>
      <vt:lpstr>GridView</vt:lpstr>
      <vt:lpstr> Binding DataReader to GridView</vt:lpstr>
      <vt:lpstr>Binding to a DataView</vt:lpstr>
      <vt:lpstr>Binding DataView to GridView</vt:lpstr>
      <vt:lpstr>Demo: Binding DataReader to ListBox</vt:lpstr>
      <vt:lpstr>Handling the Click event for ListBox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</dc:title>
  <dc:creator>Sun Teik Heng</dc:creator>
  <cp:lastModifiedBy>Sun Teik Heng</cp:lastModifiedBy>
  <cp:revision>58</cp:revision>
  <dcterms:created xsi:type="dcterms:W3CDTF">2012-06-19T05:20:00Z</dcterms:created>
  <dcterms:modified xsi:type="dcterms:W3CDTF">2014-01-09T04:48:36Z</dcterms:modified>
</cp:coreProperties>
</file>