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3" autoAdjust="0"/>
    <p:restoredTop sz="94660"/>
  </p:normalViewPr>
  <p:slideViewPr>
    <p:cSldViewPr snapToGrid="0">
      <p:cViewPr>
        <p:scale>
          <a:sx n="110" d="100"/>
          <a:sy n="110" d="100"/>
        </p:scale>
        <p:origin x="78"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MY"/>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MY"/>
          </a:p>
        </p:txBody>
      </p:sp>
      <p:sp>
        <p:nvSpPr>
          <p:cNvPr id="4" name="Date Placeholder 3"/>
          <p:cNvSpPr>
            <a:spLocks noGrp="1"/>
          </p:cNvSpPr>
          <p:nvPr>
            <p:ph type="dt" sz="half" idx="10"/>
          </p:nvPr>
        </p:nvSpPr>
        <p:spPr/>
        <p:txBody>
          <a:bodyPr/>
          <a:lstStyle/>
          <a:p>
            <a:fld id="{BEA66104-97D4-402E-9B91-B12E388B175C}" type="datetimeFigureOut">
              <a:rPr lang="en-MY" smtClean="0"/>
              <a:t>9/1/2014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5AB7AD06-85E1-40C8-8E38-5AC18A5C8815}" type="slidenum">
              <a:rPr lang="en-MY" smtClean="0"/>
              <a:t>‹#›</a:t>
            </a:fld>
            <a:endParaRPr lang="en-MY"/>
          </a:p>
        </p:txBody>
      </p:sp>
    </p:spTree>
    <p:extLst>
      <p:ext uri="{BB962C8B-B14F-4D97-AF65-F5344CB8AC3E}">
        <p14:creationId xmlns:p14="http://schemas.microsoft.com/office/powerpoint/2010/main" val="2873615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BEA66104-97D4-402E-9B91-B12E388B175C}" type="datetimeFigureOut">
              <a:rPr lang="en-MY" smtClean="0"/>
              <a:t>9/1/2014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5AB7AD06-85E1-40C8-8E38-5AC18A5C8815}" type="slidenum">
              <a:rPr lang="en-MY" smtClean="0"/>
              <a:t>‹#›</a:t>
            </a:fld>
            <a:endParaRPr lang="en-MY"/>
          </a:p>
        </p:txBody>
      </p:sp>
    </p:spTree>
    <p:extLst>
      <p:ext uri="{BB962C8B-B14F-4D97-AF65-F5344CB8AC3E}">
        <p14:creationId xmlns:p14="http://schemas.microsoft.com/office/powerpoint/2010/main" val="3570491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BEA66104-97D4-402E-9B91-B12E388B175C}" type="datetimeFigureOut">
              <a:rPr lang="en-MY" smtClean="0"/>
              <a:t>9/1/2014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5AB7AD06-85E1-40C8-8E38-5AC18A5C8815}" type="slidenum">
              <a:rPr lang="en-MY" smtClean="0"/>
              <a:t>‹#›</a:t>
            </a:fld>
            <a:endParaRPr lang="en-MY"/>
          </a:p>
        </p:txBody>
      </p:sp>
    </p:spTree>
    <p:extLst>
      <p:ext uri="{BB962C8B-B14F-4D97-AF65-F5344CB8AC3E}">
        <p14:creationId xmlns:p14="http://schemas.microsoft.com/office/powerpoint/2010/main" val="3484792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BEA66104-97D4-402E-9B91-B12E388B175C}" type="datetimeFigureOut">
              <a:rPr lang="en-MY" smtClean="0"/>
              <a:t>9/1/2014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5AB7AD06-85E1-40C8-8E38-5AC18A5C8815}" type="slidenum">
              <a:rPr lang="en-MY" smtClean="0"/>
              <a:t>‹#›</a:t>
            </a:fld>
            <a:endParaRPr lang="en-MY"/>
          </a:p>
        </p:txBody>
      </p:sp>
    </p:spTree>
    <p:extLst>
      <p:ext uri="{BB962C8B-B14F-4D97-AF65-F5344CB8AC3E}">
        <p14:creationId xmlns:p14="http://schemas.microsoft.com/office/powerpoint/2010/main" val="756300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MY"/>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A66104-97D4-402E-9B91-B12E388B175C}" type="datetimeFigureOut">
              <a:rPr lang="en-MY" smtClean="0"/>
              <a:t>9/1/2014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5AB7AD06-85E1-40C8-8E38-5AC18A5C8815}" type="slidenum">
              <a:rPr lang="en-MY" smtClean="0"/>
              <a:t>‹#›</a:t>
            </a:fld>
            <a:endParaRPr lang="en-MY"/>
          </a:p>
        </p:txBody>
      </p:sp>
    </p:spTree>
    <p:extLst>
      <p:ext uri="{BB962C8B-B14F-4D97-AF65-F5344CB8AC3E}">
        <p14:creationId xmlns:p14="http://schemas.microsoft.com/office/powerpoint/2010/main" val="2540983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Date Placeholder 4"/>
          <p:cNvSpPr>
            <a:spLocks noGrp="1"/>
          </p:cNvSpPr>
          <p:nvPr>
            <p:ph type="dt" sz="half" idx="10"/>
          </p:nvPr>
        </p:nvSpPr>
        <p:spPr/>
        <p:txBody>
          <a:bodyPr/>
          <a:lstStyle/>
          <a:p>
            <a:fld id="{BEA66104-97D4-402E-9B91-B12E388B175C}" type="datetimeFigureOut">
              <a:rPr lang="en-MY" smtClean="0"/>
              <a:t>9/1/2014</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5AB7AD06-85E1-40C8-8E38-5AC18A5C8815}" type="slidenum">
              <a:rPr lang="en-MY" smtClean="0"/>
              <a:t>‹#›</a:t>
            </a:fld>
            <a:endParaRPr lang="en-MY"/>
          </a:p>
        </p:txBody>
      </p:sp>
    </p:spTree>
    <p:extLst>
      <p:ext uri="{BB962C8B-B14F-4D97-AF65-F5344CB8AC3E}">
        <p14:creationId xmlns:p14="http://schemas.microsoft.com/office/powerpoint/2010/main" val="1151038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MY"/>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7" name="Date Placeholder 6"/>
          <p:cNvSpPr>
            <a:spLocks noGrp="1"/>
          </p:cNvSpPr>
          <p:nvPr>
            <p:ph type="dt" sz="half" idx="10"/>
          </p:nvPr>
        </p:nvSpPr>
        <p:spPr/>
        <p:txBody>
          <a:bodyPr/>
          <a:lstStyle/>
          <a:p>
            <a:fld id="{BEA66104-97D4-402E-9B91-B12E388B175C}" type="datetimeFigureOut">
              <a:rPr lang="en-MY" smtClean="0"/>
              <a:t>9/1/2014</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5AB7AD06-85E1-40C8-8E38-5AC18A5C8815}" type="slidenum">
              <a:rPr lang="en-MY" smtClean="0"/>
              <a:t>‹#›</a:t>
            </a:fld>
            <a:endParaRPr lang="en-MY"/>
          </a:p>
        </p:txBody>
      </p:sp>
    </p:spTree>
    <p:extLst>
      <p:ext uri="{BB962C8B-B14F-4D97-AF65-F5344CB8AC3E}">
        <p14:creationId xmlns:p14="http://schemas.microsoft.com/office/powerpoint/2010/main" val="1773486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Date Placeholder 2"/>
          <p:cNvSpPr>
            <a:spLocks noGrp="1"/>
          </p:cNvSpPr>
          <p:nvPr>
            <p:ph type="dt" sz="half" idx="10"/>
          </p:nvPr>
        </p:nvSpPr>
        <p:spPr/>
        <p:txBody>
          <a:bodyPr/>
          <a:lstStyle/>
          <a:p>
            <a:fld id="{BEA66104-97D4-402E-9B91-B12E388B175C}" type="datetimeFigureOut">
              <a:rPr lang="en-MY" smtClean="0"/>
              <a:t>9/1/2014</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5AB7AD06-85E1-40C8-8E38-5AC18A5C8815}" type="slidenum">
              <a:rPr lang="en-MY" smtClean="0"/>
              <a:t>‹#›</a:t>
            </a:fld>
            <a:endParaRPr lang="en-MY"/>
          </a:p>
        </p:txBody>
      </p:sp>
    </p:spTree>
    <p:extLst>
      <p:ext uri="{BB962C8B-B14F-4D97-AF65-F5344CB8AC3E}">
        <p14:creationId xmlns:p14="http://schemas.microsoft.com/office/powerpoint/2010/main" val="3852139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66104-97D4-402E-9B91-B12E388B175C}" type="datetimeFigureOut">
              <a:rPr lang="en-MY" smtClean="0"/>
              <a:t>9/1/2014</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5AB7AD06-85E1-40C8-8E38-5AC18A5C8815}" type="slidenum">
              <a:rPr lang="en-MY" smtClean="0"/>
              <a:t>‹#›</a:t>
            </a:fld>
            <a:endParaRPr lang="en-MY"/>
          </a:p>
        </p:txBody>
      </p:sp>
    </p:spTree>
    <p:extLst>
      <p:ext uri="{BB962C8B-B14F-4D97-AF65-F5344CB8AC3E}">
        <p14:creationId xmlns:p14="http://schemas.microsoft.com/office/powerpoint/2010/main" val="19685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MY"/>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A66104-97D4-402E-9B91-B12E388B175C}" type="datetimeFigureOut">
              <a:rPr lang="en-MY" smtClean="0"/>
              <a:t>9/1/2014</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5AB7AD06-85E1-40C8-8E38-5AC18A5C8815}" type="slidenum">
              <a:rPr lang="en-MY" smtClean="0"/>
              <a:t>‹#›</a:t>
            </a:fld>
            <a:endParaRPr lang="en-MY"/>
          </a:p>
        </p:txBody>
      </p:sp>
    </p:spTree>
    <p:extLst>
      <p:ext uri="{BB962C8B-B14F-4D97-AF65-F5344CB8AC3E}">
        <p14:creationId xmlns:p14="http://schemas.microsoft.com/office/powerpoint/2010/main" val="1414635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MY"/>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A66104-97D4-402E-9B91-B12E388B175C}" type="datetimeFigureOut">
              <a:rPr lang="en-MY" smtClean="0"/>
              <a:t>9/1/2014</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5AB7AD06-85E1-40C8-8E38-5AC18A5C8815}" type="slidenum">
              <a:rPr lang="en-MY" smtClean="0"/>
              <a:t>‹#›</a:t>
            </a:fld>
            <a:endParaRPr lang="en-MY"/>
          </a:p>
        </p:txBody>
      </p:sp>
    </p:spTree>
    <p:extLst>
      <p:ext uri="{BB962C8B-B14F-4D97-AF65-F5344CB8AC3E}">
        <p14:creationId xmlns:p14="http://schemas.microsoft.com/office/powerpoint/2010/main" val="667502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MY"/>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66104-97D4-402E-9B91-B12E388B175C}" type="datetimeFigureOut">
              <a:rPr lang="en-MY" smtClean="0"/>
              <a:t>9/1/2014</a:t>
            </a:fld>
            <a:endParaRPr lang="en-M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B7AD06-85E1-40C8-8E38-5AC18A5C8815}" type="slidenum">
              <a:rPr lang="en-MY" smtClean="0"/>
              <a:t>‹#›</a:t>
            </a:fld>
            <a:endParaRPr lang="en-MY"/>
          </a:p>
        </p:txBody>
      </p:sp>
    </p:spTree>
    <p:extLst>
      <p:ext uri="{BB962C8B-B14F-4D97-AF65-F5344CB8AC3E}">
        <p14:creationId xmlns:p14="http://schemas.microsoft.com/office/powerpoint/2010/main" val="2985843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err="1"/>
              <a:t>ObjectDataSource</a:t>
            </a:r>
            <a:endParaRPr lang="en-MY" dirty="0"/>
          </a:p>
        </p:txBody>
      </p:sp>
      <p:sp>
        <p:nvSpPr>
          <p:cNvPr id="3" name="Content Placeholder 2"/>
          <p:cNvSpPr>
            <a:spLocks noGrp="1"/>
          </p:cNvSpPr>
          <p:nvPr>
            <p:ph idx="1"/>
          </p:nvPr>
        </p:nvSpPr>
        <p:spPr/>
        <p:txBody>
          <a:bodyPr>
            <a:normAutofit/>
          </a:bodyPr>
          <a:lstStyle/>
          <a:p>
            <a:r>
              <a:rPr lang="en-MY" dirty="0" smtClean="0"/>
              <a:t>Allows </a:t>
            </a:r>
            <a:r>
              <a:rPr lang="en-MY" dirty="0"/>
              <a:t>you to connect to a custom data access class</a:t>
            </a:r>
            <a:r>
              <a:rPr lang="en-MY" dirty="0" smtClean="0"/>
              <a:t>.</a:t>
            </a:r>
          </a:p>
          <a:p>
            <a:r>
              <a:rPr lang="en-MY" dirty="0" smtClean="0"/>
              <a:t>Bind database </a:t>
            </a:r>
            <a:r>
              <a:rPr lang="en-MY" dirty="0"/>
              <a:t>component to the web controls on a page using the </a:t>
            </a:r>
            <a:r>
              <a:rPr lang="en-MY" dirty="0" err="1" smtClean="0"/>
              <a:t>ObjectDataSource</a:t>
            </a:r>
            <a:r>
              <a:rPr lang="en-MY" dirty="0" smtClean="0"/>
              <a:t>.</a:t>
            </a:r>
          </a:p>
          <a:p>
            <a:r>
              <a:rPr lang="en-MY" dirty="0" smtClean="0"/>
              <a:t>Advantages: - </a:t>
            </a:r>
          </a:p>
          <a:p>
            <a:pPr lvl="1"/>
            <a:r>
              <a:rPr lang="en-MY" dirty="0" smtClean="0"/>
              <a:t>Keeping code efficient </a:t>
            </a:r>
            <a:r>
              <a:rPr lang="en-MY" dirty="0"/>
              <a:t>and well-organized</a:t>
            </a:r>
            <a:r>
              <a:rPr lang="en-MY" dirty="0" smtClean="0"/>
              <a:t>.</a:t>
            </a:r>
          </a:p>
          <a:p>
            <a:pPr lvl="1"/>
            <a:r>
              <a:rPr lang="en-MY" dirty="0"/>
              <a:t>makes it easy for you to apply changes later</a:t>
            </a:r>
            <a:r>
              <a:rPr lang="en-MY" dirty="0" smtClean="0"/>
              <a:t>.</a:t>
            </a:r>
          </a:p>
          <a:p>
            <a:r>
              <a:rPr lang="en-MY" dirty="0" smtClean="0"/>
              <a:t>Disadvantages:-</a:t>
            </a:r>
          </a:p>
          <a:p>
            <a:pPr lvl="1"/>
            <a:r>
              <a:rPr lang="en-MY" dirty="0"/>
              <a:t>need to write quite </a:t>
            </a:r>
            <a:r>
              <a:rPr lang="en-MY" dirty="0" smtClean="0"/>
              <a:t>a bit </a:t>
            </a:r>
            <a:r>
              <a:rPr lang="en-MY" dirty="0"/>
              <a:t>of code to create a web page and a separate data-access component</a:t>
            </a:r>
          </a:p>
        </p:txBody>
      </p:sp>
    </p:spTree>
    <p:extLst>
      <p:ext uri="{BB962C8B-B14F-4D97-AF65-F5344CB8AC3E}">
        <p14:creationId xmlns:p14="http://schemas.microsoft.com/office/powerpoint/2010/main" val="978078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Using Method Parameters</a:t>
            </a:r>
          </a:p>
        </p:txBody>
      </p:sp>
      <p:sp>
        <p:nvSpPr>
          <p:cNvPr id="3" name="Content Placeholder 2"/>
          <p:cNvSpPr>
            <a:spLocks noGrp="1"/>
          </p:cNvSpPr>
          <p:nvPr>
            <p:ph idx="1"/>
          </p:nvPr>
        </p:nvSpPr>
        <p:spPr/>
        <p:txBody>
          <a:bodyPr>
            <a:normAutofit/>
          </a:bodyPr>
          <a:lstStyle/>
          <a:p>
            <a:pPr marL="0" indent="0">
              <a:buNone/>
            </a:pPr>
            <a:r>
              <a:rPr lang="en-MY" sz="1800" dirty="0"/>
              <a:t>&lt;</a:t>
            </a:r>
            <a:r>
              <a:rPr lang="en-MY" sz="1800" dirty="0" err="1"/>
              <a:t>asp:ObjectDataSource</a:t>
            </a:r>
            <a:r>
              <a:rPr lang="en-MY" sz="1800" dirty="0"/>
              <a:t> ID="</a:t>
            </a:r>
            <a:r>
              <a:rPr lang="en-MY" sz="1800" dirty="0" err="1"/>
              <a:t>sourceEmployees</a:t>
            </a:r>
            <a:r>
              <a:rPr lang="en-MY" sz="1800" dirty="0"/>
              <a:t>" </a:t>
            </a:r>
            <a:r>
              <a:rPr lang="en-MY" sz="1800" dirty="0" err="1"/>
              <a:t>runat</a:t>
            </a:r>
            <a:r>
              <a:rPr lang="en-MY" sz="1800" dirty="0"/>
              <a:t>="server" </a:t>
            </a:r>
            <a:r>
              <a:rPr lang="en-MY" sz="1800" dirty="0" err="1"/>
              <a:t>DataObjectTypeName</a:t>
            </a:r>
            <a:r>
              <a:rPr lang="en-MY" sz="1800" dirty="0"/>
              <a:t>="</a:t>
            </a:r>
            <a:r>
              <a:rPr lang="en-MY" sz="1800" dirty="0" err="1"/>
              <a:t>DatabaseComponent.EmployeeDetails</a:t>
            </a:r>
            <a:r>
              <a:rPr lang="en-MY" sz="1800" dirty="0"/>
              <a:t>"</a:t>
            </a:r>
          </a:p>
          <a:p>
            <a:pPr marL="0" indent="0">
              <a:buNone/>
            </a:pPr>
            <a:r>
              <a:rPr lang="en-MY" sz="1800" dirty="0"/>
              <a:t>                </a:t>
            </a:r>
            <a:r>
              <a:rPr lang="en-MY" sz="1800" dirty="0" err="1"/>
              <a:t>DeleteMethod</a:t>
            </a:r>
            <a:r>
              <a:rPr lang="en-MY" sz="1800" dirty="0"/>
              <a:t>="</a:t>
            </a:r>
            <a:r>
              <a:rPr lang="en-MY" sz="1800" dirty="0" err="1"/>
              <a:t>DeleteEmployee</a:t>
            </a:r>
            <a:r>
              <a:rPr lang="en-MY" sz="1800" dirty="0"/>
              <a:t>" </a:t>
            </a:r>
            <a:r>
              <a:rPr lang="en-MY" sz="1800" dirty="0" err="1"/>
              <a:t>InsertMethod</a:t>
            </a:r>
            <a:r>
              <a:rPr lang="en-MY" sz="1800" dirty="0"/>
              <a:t>="</a:t>
            </a:r>
            <a:r>
              <a:rPr lang="en-MY" sz="1800" dirty="0" err="1"/>
              <a:t>InsertEmployee</a:t>
            </a:r>
            <a:r>
              <a:rPr lang="en-MY" sz="1800" dirty="0"/>
              <a:t>" </a:t>
            </a:r>
            <a:r>
              <a:rPr lang="en-MY" sz="1800" dirty="0" err="1"/>
              <a:t>OldValuesParameterFormatString</a:t>
            </a:r>
            <a:r>
              <a:rPr lang="en-MY" sz="1800" dirty="0"/>
              <a:t>="original_{0}"</a:t>
            </a:r>
          </a:p>
          <a:p>
            <a:pPr marL="0" indent="0">
              <a:buNone/>
            </a:pPr>
            <a:r>
              <a:rPr lang="en-MY" sz="1800" dirty="0"/>
              <a:t>                </a:t>
            </a:r>
            <a:r>
              <a:rPr lang="en-MY" sz="1800" dirty="0" err="1"/>
              <a:t>SelectMethod</a:t>
            </a:r>
            <a:r>
              <a:rPr lang="en-MY" sz="1800" dirty="0"/>
              <a:t>="</a:t>
            </a:r>
            <a:r>
              <a:rPr lang="en-MY" sz="1800" dirty="0" err="1"/>
              <a:t>GetEmployees</a:t>
            </a:r>
            <a:r>
              <a:rPr lang="en-MY" sz="1800" dirty="0"/>
              <a:t>" </a:t>
            </a:r>
            <a:r>
              <a:rPr lang="en-MY" sz="1800" dirty="0" err="1"/>
              <a:t>TypeName</a:t>
            </a:r>
            <a:r>
              <a:rPr lang="en-MY" sz="1800" dirty="0"/>
              <a:t>="</a:t>
            </a:r>
            <a:r>
              <a:rPr lang="en-MY" sz="1800" dirty="0" err="1"/>
              <a:t>DatabaseComponent.EmployeeDB</a:t>
            </a:r>
            <a:r>
              <a:rPr lang="en-MY" sz="1800" dirty="0"/>
              <a:t>"&gt;</a:t>
            </a:r>
          </a:p>
          <a:p>
            <a:pPr marL="0" indent="0">
              <a:buNone/>
            </a:pPr>
            <a:r>
              <a:rPr lang="en-MY" sz="1800" dirty="0"/>
              <a:t>               </a:t>
            </a:r>
            <a:r>
              <a:rPr lang="en-MY" sz="1800" dirty="0">
                <a:solidFill>
                  <a:srgbClr val="FF0000"/>
                </a:solidFill>
              </a:rPr>
              <a:t> &lt;</a:t>
            </a:r>
            <a:r>
              <a:rPr lang="en-MY" sz="1800" dirty="0" err="1">
                <a:solidFill>
                  <a:srgbClr val="FF0000"/>
                </a:solidFill>
              </a:rPr>
              <a:t>DeleteParameters</a:t>
            </a:r>
            <a:r>
              <a:rPr lang="en-MY" sz="1800" dirty="0">
                <a:solidFill>
                  <a:srgbClr val="FF0000"/>
                </a:solidFill>
              </a:rPr>
              <a:t>&gt;</a:t>
            </a:r>
          </a:p>
          <a:p>
            <a:pPr marL="0" indent="0">
              <a:buNone/>
            </a:pPr>
            <a:r>
              <a:rPr lang="en-MY" sz="1800" dirty="0">
                <a:solidFill>
                  <a:srgbClr val="FF0000"/>
                </a:solidFill>
              </a:rPr>
              <a:t>                    &lt;</a:t>
            </a:r>
            <a:r>
              <a:rPr lang="en-MY" sz="1800" dirty="0" err="1">
                <a:solidFill>
                  <a:srgbClr val="FF0000"/>
                </a:solidFill>
              </a:rPr>
              <a:t>asp:ControlParameter</a:t>
            </a:r>
            <a:r>
              <a:rPr lang="en-MY" sz="1800" dirty="0">
                <a:solidFill>
                  <a:srgbClr val="FF0000"/>
                </a:solidFill>
              </a:rPr>
              <a:t> Name="</a:t>
            </a:r>
            <a:r>
              <a:rPr lang="en-MY" sz="1800" dirty="0" err="1">
                <a:solidFill>
                  <a:srgbClr val="FF0000"/>
                </a:solidFill>
              </a:rPr>
              <a:t>employeeID</a:t>
            </a:r>
            <a:r>
              <a:rPr lang="en-MY" sz="1800" dirty="0">
                <a:solidFill>
                  <a:srgbClr val="FF0000"/>
                </a:solidFill>
              </a:rPr>
              <a:t>" </a:t>
            </a:r>
            <a:r>
              <a:rPr lang="en-MY" sz="1800" dirty="0" err="1">
                <a:solidFill>
                  <a:srgbClr val="FF0000"/>
                </a:solidFill>
              </a:rPr>
              <a:t>ControlID</a:t>
            </a:r>
            <a:r>
              <a:rPr lang="en-MY" sz="1800" dirty="0">
                <a:solidFill>
                  <a:srgbClr val="FF0000"/>
                </a:solidFill>
              </a:rPr>
              <a:t>="</a:t>
            </a:r>
            <a:r>
              <a:rPr lang="en-MY" sz="1800" dirty="0" err="1">
                <a:solidFill>
                  <a:srgbClr val="FF0000"/>
                </a:solidFill>
              </a:rPr>
              <a:t>gridEmployeeList</a:t>
            </a:r>
            <a:r>
              <a:rPr lang="en-MY" sz="1800" dirty="0">
                <a:solidFill>
                  <a:srgbClr val="FF0000"/>
                </a:solidFill>
              </a:rPr>
              <a:t>" Type="Int32" </a:t>
            </a:r>
            <a:r>
              <a:rPr lang="en-MY" sz="1800" dirty="0">
                <a:solidFill>
                  <a:srgbClr val="FF0000"/>
                </a:solidFill>
              </a:rPr>
              <a:t>/&gt;</a:t>
            </a:r>
            <a:endParaRPr lang="en-MY" sz="1800" dirty="0">
              <a:solidFill>
                <a:srgbClr val="FF0000"/>
              </a:solidFill>
            </a:endParaRPr>
          </a:p>
          <a:p>
            <a:pPr marL="0" indent="0">
              <a:buNone/>
            </a:pPr>
            <a:r>
              <a:rPr lang="en-MY" sz="1800" dirty="0">
                <a:solidFill>
                  <a:srgbClr val="FF0000"/>
                </a:solidFill>
              </a:rPr>
              <a:t>                &lt;/</a:t>
            </a:r>
            <a:r>
              <a:rPr lang="en-MY" sz="1800" dirty="0" err="1">
                <a:solidFill>
                  <a:srgbClr val="FF0000"/>
                </a:solidFill>
              </a:rPr>
              <a:t>DeleteParameters</a:t>
            </a:r>
            <a:r>
              <a:rPr lang="en-MY" sz="1800" dirty="0">
                <a:solidFill>
                  <a:srgbClr val="FF0000"/>
                </a:solidFill>
              </a:rPr>
              <a:t>&gt;</a:t>
            </a:r>
          </a:p>
          <a:p>
            <a:pPr marL="0" indent="0">
              <a:buNone/>
            </a:pPr>
            <a:r>
              <a:rPr lang="en-MY" sz="1800" dirty="0"/>
              <a:t>            &lt;/</a:t>
            </a:r>
            <a:r>
              <a:rPr lang="en-MY" sz="1800" dirty="0" err="1"/>
              <a:t>asp:ObjectDataSource</a:t>
            </a:r>
            <a:r>
              <a:rPr lang="en-MY" sz="1800" dirty="0"/>
              <a:t>&gt;</a:t>
            </a:r>
          </a:p>
        </p:txBody>
      </p:sp>
    </p:spTree>
    <p:extLst>
      <p:ext uri="{BB962C8B-B14F-4D97-AF65-F5344CB8AC3E}">
        <p14:creationId xmlns:p14="http://schemas.microsoft.com/office/powerpoint/2010/main" val="3063842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dirty="0" smtClean="0"/>
              <a:t>Showing the Delete Button in </a:t>
            </a:r>
            <a:r>
              <a:rPr lang="en-MY" dirty="0" err="1" smtClean="0"/>
              <a:t>GridView</a:t>
            </a:r>
            <a:endParaRPr lang="en-MY" dirty="0"/>
          </a:p>
        </p:txBody>
      </p:sp>
      <p:sp>
        <p:nvSpPr>
          <p:cNvPr id="3" name="Content Placeholder 2"/>
          <p:cNvSpPr>
            <a:spLocks noGrp="1"/>
          </p:cNvSpPr>
          <p:nvPr>
            <p:ph idx="1"/>
          </p:nvPr>
        </p:nvSpPr>
        <p:spPr/>
        <p:txBody>
          <a:bodyPr>
            <a:normAutofit/>
          </a:bodyPr>
          <a:lstStyle/>
          <a:p>
            <a:pPr marL="0" indent="0">
              <a:buNone/>
            </a:pPr>
            <a:r>
              <a:rPr lang="en-MY" sz="1800" dirty="0"/>
              <a:t> &lt;</a:t>
            </a:r>
            <a:r>
              <a:rPr lang="en-MY" sz="1800" dirty="0" err="1"/>
              <a:t>asp:GridView</a:t>
            </a:r>
            <a:r>
              <a:rPr lang="en-MY" sz="1800" dirty="0"/>
              <a:t> ID="</a:t>
            </a:r>
            <a:r>
              <a:rPr lang="en-MY" sz="1800" dirty="0" err="1"/>
              <a:t>gridEmployeeList</a:t>
            </a:r>
            <a:r>
              <a:rPr lang="en-MY" sz="1800" dirty="0"/>
              <a:t>" </a:t>
            </a:r>
            <a:r>
              <a:rPr lang="en-MY" sz="1800" dirty="0" err="1"/>
              <a:t>runat</a:t>
            </a:r>
            <a:r>
              <a:rPr lang="en-MY" sz="1800" dirty="0"/>
              <a:t>="server" </a:t>
            </a:r>
            <a:r>
              <a:rPr lang="en-MY" sz="1800" dirty="0" err="1"/>
              <a:t>DataSourceID</a:t>
            </a:r>
            <a:r>
              <a:rPr lang="en-MY" sz="1800" dirty="0"/>
              <a:t>="</a:t>
            </a:r>
            <a:r>
              <a:rPr lang="en-MY" sz="1800" dirty="0" err="1"/>
              <a:t>sourceEmployees</a:t>
            </a:r>
            <a:r>
              <a:rPr lang="en-MY" sz="1800" dirty="0"/>
              <a:t>" </a:t>
            </a:r>
            <a:r>
              <a:rPr lang="en-MY" sz="1800" dirty="0" err="1"/>
              <a:t>DataKeyNames</a:t>
            </a:r>
            <a:r>
              <a:rPr lang="en-MY" sz="1800" dirty="0"/>
              <a:t>="</a:t>
            </a:r>
            <a:r>
              <a:rPr lang="en-MY" sz="1800" dirty="0" err="1"/>
              <a:t>EmployeeID</a:t>
            </a:r>
            <a:r>
              <a:rPr lang="en-MY" sz="1800" dirty="0"/>
              <a:t>"</a:t>
            </a:r>
          </a:p>
          <a:p>
            <a:pPr marL="0" indent="0">
              <a:buNone/>
            </a:pPr>
            <a:r>
              <a:rPr lang="en-MY" sz="1800" dirty="0"/>
              <a:t>                </a:t>
            </a:r>
            <a:r>
              <a:rPr lang="en-MY" sz="1800" dirty="0" err="1"/>
              <a:t>CellPadding</a:t>
            </a:r>
            <a:r>
              <a:rPr lang="en-MY" sz="1800" dirty="0"/>
              <a:t>="4" Font-Names="Verdana" Font-Size="Small" </a:t>
            </a:r>
            <a:r>
              <a:rPr lang="en-MY" sz="1800" dirty="0" err="1"/>
              <a:t>ForeColor</a:t>
            </a:r>
            <a:r>
              <a:rPr lang="en-MY" sz="1800" dirty="0"/>
              <a:t>="#333333"</a:t>
            </a:r>
          </a:p>
          <a:p>
            <a:pPr marL="0" indent="0">
              <a:buNone/>
            </a:pPr>
            <a:r>
              <a:rPr lang="en-MY" sz="1800" dirty="0"/>
              <a:t>                </a:t>
            </a:r>
            <a:r>
              <a:rPr lang="en-MY" sz="1800" dirty="0" err="1"/>
              <a:t>GridLines</a:t>
            </a:r>
            <a:r>
              <a:rPr lang="en-MY" sz="1800" dirty="0"/>
              <a:t>="None" </a:t>
            </a:r>
            <a:r>
              <a:rPr lang="en-MY" sz="1800" dirty="0" err="1"/>
              <a:t>AutoGenerateColumns</a:t>
            </a:r>
            <a:r>
              <a:rPr lang="en-MY" sz="1800" dirty="0"/>
              <a:t>="False" </a:t>
            </a:r>
            <a:r>
              <a:rPr lang="en-MY" sz="1800" dirty="0" err="1">
                <a:solidFill>
                  <a:srgbClr val="FF0000"/>
                </a:solidFill>
              </a:rPr>
              <a:t>AutoGenerateDeleteButton</a:t>
            </a:r>
            <a:r>
              <a:rPr lang="en-MY" sz="1800" dirty="0">
                <a:solidFill>
                  <a:srgbClr val="FF0000"/>
                </a:solidFill>
              </a:rPr>
              <a:t>="true"</a:t>
            </a:r>
          </a:p>
          <a:p>
            <a:pPr marL="0" indent="0">
              <a:buNone/>
            </a:pPr>
            <a:r>
              <a:rPr lang="en-MY" sz="1800" dirty="0"/>
              <a:t>                </a:t>
            </a:r>
            <a:r>
              <a:rPr lang="en-MY" sz="1800" dirty="0" err="1"/>
              <a:t>EnableSortingAndPagingCallbacks</a:t>
            </a:r>
            <a:r>
              <a:rPr lang="en-MY" sz="1800" dirty="0"/>
              <a:t>="True" </a:t>
            </a:r>
            <a:r>
              <a:rPr lang="en-MY" sz="1800" dirty="0" err="1"/>
              <a:t>PageSize</a:t>
            </a:r>
            <a:r>
              <a:rPr lang="en-MY" sz="1800" dirty="0"/>
              <a:t>="5</a:t>
            </a:r>
            <a:r>
              <a:rPr lang="en-MY" sz="1800" dirty="0"/>
              <a:t>"&gt;</a:t>
            </a:r>
          </a:p>
          <a:p>
            <a:pPr marL="0" indent="0">
              <a:buNone/>
            </a:pPr>
            <a:r>
              <a:rPr lang="en-MY" sz="1800" dirty="0"/>
              <a:t>…</a:t>
            </a:r>
          </a:p>
          <a:p>
            <a:pPr marL="0" indent="0">
              <a:buNone/>
            </a:pPr>
            <a:r>
              <a:rPr lang="en-MY" sz="1800" dirty="0"/>
              <a:t>&lt;/</a:t>
            </a:r>
            <a:r>
              <a:rPr lang="en-MY" sz="1800" dirty="0" err="1"/>
              <a:t>asp:GridView</a:t>
            </a:r>
            <a:r>
              <a:rPr lang="en-MY" sz="1800" dirty="0"/>
              <a:t>&gt;</a:t>
            </a:r>
          </a:p>
        </p:txBody>
      </p:sp>
    </p:spTree>
    <p:extLst>
      <p:ext uri="{BB962C8B-B14F-4D97-AF65-F5344CB8AC3E}">
        <p14:creationId xmlns:p14="http://schemas.microsoft.com/office/powerpoint/2010/main" val="24888592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Stored Procedures</a:t>
            </a:r>
            <a:endParaRPr lang="en-MY" dirty="0"/>
          </a:p>
        </p:txBody>
      </p:sp>
      <p:sp>
        <p:nvSpPr>
          <p:cNvPr id="3" name="Content Placeholder 2"/>
          <p:cNvSpPr>
            <a:spLocks noGrp="1"/>
          </p:cNvSpPr>
          <p:nvPr>
            <p:ph idx="1"/>
          </p:nvPr>
        </p:nvSpPr>
        <p:spPr/>
        <p:txBody>
          <a:bodyPr>
            <a:normAutofit/>
          </a:bodyPr>
          <a:lstStyle/>
          <a:p>
            <a:r>
              <a:rPr lang="en-MY" sz="1800" dirty="0" err="1"/>
              <a:t>DeleteEmployee</a:t>
            </a:r>
            <a:r>
              <a:rPr lang="en-MY" sz="1800" dirty="0"/>
              <a:t> stored procedure is called in </a:t>
            </a:r>
            <a:r>
              <a:rPr lang="en-MY" sz="1800" dirty="0" err="1"/>
              <a:t>DeleteEmployee</a:t>
            </a:r>
            <a:r>
              <a:rPr lang="en-MY" sz="1800" dirty="0"/>
              <a:t> subroutine in </a:t>
            </a:r>
            <a:r>
              <a:rPr lang="en-MY" sz="1800" dirty="0" err="1"/>
              <a:t>EmployeeDB</a:t>
            </a:r>
            <a:r>
              <a:rPr lang="en-MY" sz="1800" dirty="0"/>
              <a:t> class.</a:t>
            </a:r>
          </a:p>
          <a:p>
            <a:endParaRPr lang="en-MY" sz="1800" dirty="0"/>
          </a:p>
          <a:p>
            <a:pPr marL="0" indent="0">
              <a:buNone/>
            </a:pPr>
            <a:r>
              <a:rPr lang="en-MY" sz="1800" dirty="0"/>
              <a:t>CREATE </a:t>
            </a:r>
            <a:r>
              <a:rPr lang="en-MY" sz="1800" dirty="0"/>
              <a:t>PROCEDURE [</a:t>
            </a:r>
            <a:r>
              <a:rPr lang="en-MY" sz="1800" dirty="0" err="1"/>
              <a:t>dbo</a:t>
            </a:r>
            <a:r>
              <a:rPr lang="en-MY" sz="1800" dirty="0"/>
              <a:t>].[</a:t>
            </a:r>
            <a:r>
              <a:rPr lang="en-MY" sz="1800" dirty="0" err="1"/>
              <a:t>DeleteEmployee</a:t>
            </a:r>
            <a:r>
              <a:rPr lang="en-MY" sz="1800" dirty="0"/>
              <a:t>]</a:t>
            </a:r>
          </a:p>
          <a:p>
            <a:pPr marL="0" indent="0">
              <a:buNone/>
            </a:pPr>
            <a:r>
              <a:rPr lang="en-MY" sz="1800" dirty="0"/>
              <a:t>	</a:t>
            </a:r>
            <a:r>
              <a:rPr lang="en-MY" sz="1800" dirty="0">
                <a:solidFill>
                  <a:srgbClr val="FF0000"/>
                </a:solidFill>
              </a:rPr>
              <a:t>@</a:t>
            </a:r>
            <a:r>
              <a:rPr lang="en-MY" sz="1800" dirty="0" err="1">
                <a:solidFill>
                  <a:srgbClr val="FF0000"/>
                </a:solidFill>
              </a:rPr>
              <a:t>EmployeeID</a:t>
            </a:r>
            <a:r>
              <a:rPr lang="en-MY" sz="1800" dirty="0">
                <a:solidFill>
                  <a:srgbClr val="FF0000"/>
                </a:solidFill>
              </a:rPr>
              <a:t> </a:t>
            </a:r>
            <a:r>
              <a:rPr lang="en-MY" sz="1800" dirty="0" err="1">
                <a:solidFill>
                  <a:srgbClr val="FF0000"/>
                </a:solidFill>
              </a:rPr>
              <a:t>int</a:t>
            </a:r>
            <a:endParaRPr lang="en-MY" sz="1800" dirty="0">
              <a:solidFill>
                <a:srgbClr val="FF0000"/>
              </a:solidFill>
            </a:endParaRPr>
          </a:p>
          <a:p>
            <a:pPr marL="0" indent="0">
              <a:buNone/>
            </a:pPr>
            <a:r>
              <a:rPr lang="en-MY" sz="1800" dirty="0"/>
              <a:t>AS</a:t>
            </a:r>
          </a:p>
          <a:p>
            <a:pPr marL="0" indent="0">
              <a:buNone/>
            </a:pPr>
            <a:r>
              <a:rPr lang="en-MY" sz="1800" dirty="0"/>
              <a:t>	DELETE FROM Employees WHERE </a:t>
            </a:r>
            <a:r>
              <a:rPr lang="en-MY" sz="1800" dirty="0" err="1"/>
              <a:t>EmployeeID</a:t>
            </a:r>
            <a:r>
              <a:rPr lang="en-MY" sz="1800" dirty="0"/>
              <a:t> = </a:t>
            </a:r>
            <a:r>
              <a:rPr lang="en-MY" sz="1800" dirty="0">
                <a:solidFill>
                  <a:srgbClr val="FF0000"/>
                </a:solidFill>
              </a:rPr>
              <a:t>@</a:t>
            </a:r>
            <a:r>
              <a:rPr lang="en-MY" sz="1800" dirty="0" err="1">
                <a:solidFill>
                  <a:srgbClr val="FF0000"/>
                </a:solidFill>
              </a:rPr>
              <a:t>EmployeeID</a:t>
            </a:r>
            <a:endParaRPr lang="en-MY" sz="1800" dirty="0">
              <a:solidFill>
                <a:srgbClr val="FF0000"/>
              </a:solidFill>
            </a:endParaRPr>
          </a:p>
          <a:p>
            <a:pPr marL="0" indent="0">
              <a:buNone/>
            </a:pPr>
            <a:r>
              <a:rPr lang="en-MY" sz="1800" dirty="0"/>
              <a:t>RETURN</a:t>
            </a:r>
          </a:p>
          <a:p>
            <a:pPr marL="0" indent="0">
              <a:buNone/>
            </a:pPr>
            <a:endParaRPr lang="en-MY" sz="1800" dirty="0"/>
          </a:p>
          <a:p>
            <a:pPr marL="0" indent="0">
              <a:buNone/>
            </a:pPr>
            <a:r>
              <a:rPr lang="en-MY" sz="1800" dirty="0"/>
              <a:t>[Note: Make sure this stored procedure is in the database. Otherwise, you will need to create it.]</a:t>
            </a:r>
          </a:p>
          <a:p>
            <a:pPr marL="0" indent="0">
              <a:buNone/>
            </a:pPr>
            <a:endParaRPr lang="en-MY" sz="1800" dirty="0"/>
          </a:p>
        </p:txBody>
      </p:sp>
    </p:spTree>
    <p:extLst>
      <p:ext uri="{BB962C8B-B14F-4D97-AF65-F5344CB8AC3E}">
        <p14:creationId xmlns:p14="http://schemas.microsoft.com/office/powerpoint/2010/main" val="4288737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Stored Procedures</a:t>
            </a:r>
          </a:p>
        </p:txBody>
      </p:sp>
      <p:sp>
        <p:nvSpPr>
          <p:cNvPr id="3" name="Content Placeholder 2"/>
          <p:cNvSpPr>
            <a:spLocks noGrp="1"/>
          </p:cNvSpPr>
          <p:nvPr>
            <p:ph idx="1"/>
          </p:nvPr>
        </p:nvSpPr>
        <p:spPr/>
        <p:txBody>
          <a:bodyPr>
            <a:normAutofit fontScale="62500" lnSpcReduction="20000"/>
          </a:bodyPr>
          <a:lstStyle/>
          <a:p>
            <a:pPr>
              <a:lnSpc>
                <a:spcPct val="120000"/>
              </a:lnSpc>
              <a:spcBef>
                <a:spcPts val="0"/>
              </a:spcBef>
            </a:pPr>
            <a:r>
              <a:rPr lang="en-MY" sz="1800" dirty="0" err="1"/>
              <a:t>InsertEmployee</a:t>
            </a:r>
            <a:r>
              <a:rPr lang="en-MY" sz="1800" dirty="0"/>
              <a:t> stored procedure is called in </a:t>
            </a:r>
            <a:r>
              <a:rPr lang="en-MY" sz="1800" dirty="0" err="1"/>
              <a:t>InsertEmployee</a:t>
            </a:r>
            <a:r>
              <a:rPr lang="en-MY" sz="1800" dirty="0"/>
              <a:t> subroutine in </a:t>
            </a:r>
            <a:r>
              <a:rPr lang="en-MY" sz="1800" dirty="0" err="1"/>
              <a:t>EmployeeDB</a:t>
            </a:r>
            <a:r>
              <a:rPr lang="en-MY" sz="1800" dirty="0"/>
              <a:t> class.</a:t>
            </a:r>
          </a:p>
          <a:p>
            <a:pPr>
              <a:lnSpc>
                <a:spcPct val="120000"/>
              </a:lnSpc>
              <a:spcBef>
                <a:spcPts val="0"/>
              </a:spcBef>
            </a:pPr>
            <a:endParaRPr lang="en-MY" sz="1800" dirty="0"/>
          </a:p>
          <a:p>
            <a:pPr marL="0" indent="0">
              <a:lnSpc>
                <a:spcPct val="120000"/>
              </a:lnSpc>
              <a:spcBef>
                <a:spcPts val="0"/>
              </a:spcBef>
              <a:buNone/>
            </a:pPr>
            <a:endParaRPr lang="en-MY" sz="1800" dirty="0"/>
          </a:p>
          <a:p>
            <a:pPr marL="0" indent="0">
              <a:lnSpc>
                <a:spcPct val="120000"/>
              </a:lnSpc>
              <a:spcBef>
                <a:spcPts val="0"/>
              </a:spcBef>
              <a:buNone/>
            </a:pPr>
            <a:r>
              <a:rPr lang="en-MY" sz="1800" dirty="0"/>
              <a:t>CREATE PROCEDURE </a:t>
            </a:r>
            <a:r>
              <a:rPr lang="en-MY" sz="1800" dirty="0" err="1"/>
              <a:t>dbo.InsertEmployee</a:t>
            </a:r>
            <a:endParaRPr lang="en-MY" sz="1800" dirty="0"/>
          </a:p>
          <a:p>
            <a:pPr marL="0" indent="0">
              <a:lnSpc>
                <a:spcPct val="120000"/>
              </a:lnSpc>
              <a:spcBef>
                <a:spcPts val="0"/>
              </a:spcBef>
              <a:buNone/>
            </a:pPr>
            <a:r>
              <a:rPr lang="en-MY" sz="1800" dirty="0"/>
              <a:t>	/*</a:t>
            </a:r>
          </a:p>
          <a:p>
            <a:pPr marL="0" indent="0">
              <a:lnSpc>
                <a:spcPct val="120000"/>
              </a:lnSpc>
              <a:spcBef>
                <a:spcPts val="0"/>
              </a:spcBef>
              <a:buNone/>
            </a:pPr>
            <a:r>
              <a:rPr lang="en-MY" sz="1800" dirty="0"/>
              <a:t>	(</a:t>
            </a:r>
          </a:p>
          <a:p>
            <a:pPr marL="0" indent="0">
              <a:lnSpc>
                <a:spcPct val="120000"/>
              </a:lnSpc>
              <a:spcBef>
                <a:spcPts val="0"/>
              </a:spcBef>
              <a:buNone/>
            </a:pPr>
            <a:r>
              <a:rPr lang="en-MY" sz="1800" dirty="0"/>
              <a:t>	@parameter1 </a:t>
            </a:r>
            <a:r>
              <a:rPr lang="en-MY" sz="1800" dirty="0" err="1"/>
              <a:t>int</a:t>
            </a:r>
            <a:r>
              <a:rPr lang="en-MY" sz="1800" dirty="0"/>
              <a:t> = 5,</a:t>
            </a:r>
          </a:p>
          <a:p>
            <a:pPr marL="0" indent="0">
              <a:lnSpc>
                <a:spcPct val="120000"/>
              </a:lnSpc>
              <a:spcBef>
                <a:spcPts val="0"/>
              </a:spcBef>
              <a:buNone/>
            </a:pPr>
            <a:r>
              <a:rPr lang="en-MY" sz="1800" dirty="0"/>
              <a:t>	@parameter2 </a:t>
            </a:r>
            <a:r>
              <a:rPr lang="en-MY" sz="1800" dirty="0" err="1"/>
              <a:t>datatype</a:t>
            </a:r>
            <a:r>
              <a:rPr lang="en-MY" sz="1800" dirty="0"/>
              <a:t> OUTPUT</a:t>
            </a:r>
          </a:p>
          <a:p>
            <a:pPr marL="0" indent="0">
              <a:lnSpc>
                <a:spcPct val="120000"/>
              </a:lnSpc>
              <a:spcBef>
                <a:spcPts val="0"/>
              </a:spcBef>
              <a:buNone/>
            </a:pPr>
            <a:r>
              <a:rPr lang="en-MY" sz="1800" dirty="0"/>
              <a:t>	)</a:t>
            </a:r>
          </a:p>
          <a:p>
            <a:pPr marL="0" indent="0">
              <a:lnSpc>
                <a:spcPct val="120000"/>
              </a:lnSpc>
              <a:spcBef>
                <a:spcPts val="0"/>
              </a:spcBef>
              <a:buNone/>
            </a:pPr>
            <a:r>
              <a:rPr lang="en-MY" sz="1800" dirty="0"/>
              <a:t>	*/</a:t>
            </a:r>
          </a:p>
          <a:p>
            <a:pPr marL="0" indent="0">
              <a:lnSpc>
                <a:spcPct val="120000"/>
              </a:lnSpc>
              <a:spcBef>
                <a:spcPts val="0"/>
              </a:spcBef>
              <a:buNone/>
            </a:pPr>
            <a:r>
              <a:rPr lang="en-MY" sz="1800" dirty="0"/>
              <a:t>	@</a:t>
            </a:r>
            <a:r>
              <a:rPr lang="en-MY" sz="1800" dirty="0" err="1"/>
              <a:t>FirstName</a:t>
            </a:r>
            <a:r>
              <a:rPr lang="en-MY" sz="1800" dirty="0"/>
              <a:t> </a:t>
            </a:r>
            <a:r>
              <a:rPr lang="en-MY" sz="1800" dirty="0" err="1"/>
              <a:t>nvarchar</a:t>
            </a:r>
            <a:r>
              <a:rPr lang="en-MY" sz="1800" dirty="0"/>
              <a:t>(10),</a:t>
            </a:r>
          </a:p>
          <a:p>
            <a:pPr marL="0" indent="0">
              <a:lnSpc>
                <a:spcPct val="120000"/>
              </a:lnSpc>
              <a:spcBef>
                <a:spcPts val="0"/>
              </a:spcBef>
              <a:buNone/>
            </a:pPr>
            <a:r>
              <a:rPr lang="en-MY" sz="1800" dirty="0"/>
              <a:t>	@</a:t>
            </a:r>
            <a:r>
              <a:rPr lang="en-MY" sz="1800" dirty="0" err="1"/>
              <a:t>LastName</a:t>
            </a:r>
            <a:r>
              <a:rPr lang="en-MY" sz="1800" dirty="0"/>
              <a:t> </a:t>
            </a:r>
            <a:r>
              <a:rPr lang="en-MY" sz="1800" dirty="0" err="1"/>
              <a:t>nvarchar</a:t>
            </a:r>
            <a:r>
              <a:rPr lang="en-MY" sz="1800" dirty="0"/>
              <a:t>(20),</a:t>
            </a:r>
          </a:p>
          <a:p>
            <a:pPr marL="0" indent="0">
              <a:lnSpc>
                <a:spcPct val="120000"/>
              </a:lnSpc>
              <a:spcBef>
                <a:spcPts val="0"/>
              </a:spcBef>
              <a:buNone/>
            </a:pPr>
            <a:r>
              <a:rPr lang="en-MY" sz="1800" dirty="0"/>
              <a:t>	@</a:t>
            </a:r>
            <a:r>
              <a:rPr lang="en-MY" sz="1800" dirty="0" err="1"/>
              <a:t>TitleOfCourtesy</a:t>
            </a:r>
            <a:r>
              <a:rPr lang="en-MY" sz="1800" dirty="0"/>
              <a:t> </a:t>
            </a:r>
            <a:r>
              <a:rPr lang="en-MY" sz="1800" dirty="0" err="1"/>
              <a:t>nvarchar</a:t>
            </a:r>
            <a:r>
              <a:rPr lang="en-MY" sz="1800" dirty="0"/>
              <a:t>(25),</a:t>
            </a:r>
          </a:p>
          <a:p>
            <a:pPr marL="0" indent="0">
              <a:lnSpc>
                <a:spcPct val="120000"/>
              </a:lnSpc>
              <a:spcBef>
                <a:spcPts val="0"/>
              </a:spcBef>
              <a:buNone/>
            </a:pPr>
            <a:r>
              <a:rPr lang="en-MY" sz="1800" dirty="0"/>
              <a:t>	</a:t>
            </a:r>
            <a:r>
              <a:rPr lang="en-MY" sz="1800" dirty="0">
                <a:solidFill>
                  <a:srgbClr val="FF0000"/>
                </a:solidFill>
              </a:rPr>
              <a:t>@</a:t>
            </a:r>
            <a:r>
              <a:rPr lang="en-MY" sz="1800" dirty="0" err="1">
                <a:solidFill>
                  <a:srgbClr val="FF0000"/>
                </a:solidFill>
              </a:rPr>
              <a:t>EmployeeID</a:t>
            </a:r>
            <a:r>
              <a:rPr lang="en-MY" sz="1800" dirty="0">
                <a:solidFill>
                  <a:srgbClr val="FF0000"/>
                </a:solidFill>
              </a:rPr>
              <a:t> </a:t>
            </a:r>
            <a:r>
              <a:rPr lang="en-MY" sz="1800" dirty="0" err="1">
                <a:solidFill>
                  <a:srgbClr val="FF0000"/>
                </a:solidFill>
              </a:rPr>
              <a:t>int</a:t>
            </a:r>
            <a:r>
              <a:rPr lang="en-MY" sz="1800" dirty="0">
                <a:solidFill>
                  <a:srgbClr val="FF0000"/>
                </a:solidFill>
              </a:rPr>
              <a:t> OUTPUT</a:t>
            </a:r>
          </a:p>
          <a:p>
            <a:pPr marL="0" indent="0">
              <a:lnSpc>
                <a:spcPct val="120000"/>
              </a:lnSpc>
              <a:spcBef>
                <a:spcPts val="0"/>
              </a:spcBef>
              <a:buNone/>
            </a:pPr>
            <a:r>
              <a:rPr lang="en-MY" sz="1800" dirty="0"/>
              <a:t>AS</a:t>
            </a:r>
          </a:p>
          <a:p>
            <a:pPr marL="0" indent="0">
              <a:lnSpc>
                <a:spcPct val="120000"/>
              </a:lnSpc>
              <a:spcBef>
                <a:spcPts val="0"/>
              </a:spcBef>
              <a:buNone/>
            </a:pPr>
            <a:r>
              <a:rPr lang="en-MY" sz="1800" dirty="0"/>
              <a:t>INSERT INTO Employees(</a:t>
            </a:r>
            <a:r>
              <a:rPr lang="en-MY" sz="1800" dirty="0" err="1"/>
              <a:t>FirstName</a:t>
            </a:r>
            <a:r>
              <a:rPr lang="en-MY" sz="1800" dirty="0"/>
              <a:t>, </a:t>
            </a:r>
            <a:r>
              <a:rPr lang="en-MY" sz="1800" dirty="0" err="1"/>
              <a:t>LastName</a:t>
            </a:r>
            <a:r>
              <a:rPr lang="en-MY" sz="1800" dirty="0"/>
              <a:t>, </a:t>
            </a:r>
            <a:r>
              <a:rPr lang="en-MY" sz="1800" dirty="0" err="1"/>
              <a:t>TitleOfCourtesy</a:t>
            </a:r>
            <a:r>
              <a:rPr lang="en-MY" sz="1800" dirty="0"/>
              <a:t>) VALUES (@</a:t>
            </a:r>
            <a:r>
              <a:rPr lang="en-MY" sz="1800" dirty="0" err="1"/>
              <a:t>FirstName</a:t>
            </a:r>
            <a:r>
              <a:rPr lang="en-MY" sz="1800" dirty="0"/>
              <a:t>, @</a:t>
            </a:r>
            <a:r>
              <a:rPr lang="en-MY" sz="1800" dirty="0" err="1"/>
              <a:t>LastName</a:t>
            </a:r>
            <a:r>
              <a:rPr lang="en-MY" sz="1800" dirty="0"/>
              <a:t>, @</a:t>
            </a:r>
            <a:r>
              <a:rPr lang="en-MY" sz="1800" dirty="0" err="1"/>
              <a:t>TitleOfCourtesy</a:t>
            </a:r>
            <a:r>
              <a:rPr lang="en-MY" sz="1800" dirty="0"/>
              <a:t>)</a:t>
            </a:r>
          </a:p>
          <a:p>
            <a:pPr marL="0" indent="0">
              <a:lnSpc>
                <a:spcPct val="120000"/>
              </a:lnSpc>
              <a:spcBef>
                <a:spcPts val="0"/>
              </a:spcBef>
              <a:buNone/>
            </a:pPr>
            <a:endParaRPr lang="en-MY" sz="1800" dirty="0"/>
          </a:p>
          <a:p>
            <a:pPr marL="0" indent="0">
              <a:lnSpc>
                <a:spcPct val="120000"/>
              </a:lnSpc>
              <a:spcBef>
                <a:spcPts val="0"/>
              </a:spcBef>
              <a:buNone/>
            </a:pPr>
            <a:r>
              <a:rPr lang="en-MY" sz="1800" dirty="0">
                <a:solidFill>
                  <a:srgbClr val="FF0000"/>
                </a:solidFill>
              </a:rPr>
              <a:t>SELECT </a:t>
            </a:r>
            <a:r>
              <a:rPr lang="en-MY" sz="1800" dirty="0">
                <a:solidFill>
                  <a:srgbClr val="FF0000"/>
                </a:solidFill>
              </a:rPr>
              <a:t>@</a:t>
            </a:r>
            <a:r>
              <a:rPr lang="en-MY" sz="1800" dirty="0" err="1">
                <a:solidFill>
                  <a:srgbClr val="FF0000"/>
                </a:solidFill>
              </a:rPr>
              <a:t>EmployeeID</a:t>
            </a:r>
            <a:r>
              <a:rPr lang="en-MY" sz="1800" dirty="0">
                <a:solidFill>
                  <a:srgbClr val="FF0000"/>
                </a:solidFill>
              </a:rPr>
              <a:t> = </a:t>
            </a:r>
            <a:r>
              <a:rPr lang="en-MY" sz="1800" dirty="0" err="1">
                <a:solidFill>
                  <a:srgbClr val="FF0000"/>
                </a:solidFill>
              </a:rPr>
              <a:t>EmployeeID</a:t>
            </a:r>
            <a:r>
              <a:rPr lang="en-MY" sz="1800" dirty="0">
                <a:solidFill>
                  <a:srgbClr val="FF0000"/>
                </a:solidFill>
              </a:rPr>
              <a:t> FROM Employees WHERE </a:t>
            </a:r>
            <a:r>
              <a:rPr lang="en-MY" sz="1800" dirty="0" err="1">
                <a:solidFill>
                  <a:srgbClr val="FF0000"/>
                </a:solidFill>
              </a:rPr>
              <a:t>FirstName</a:t>
            </a:r>
            <a:r>
              <a:rPr lang="en-MY" sz="1800" dirty="0">
                <a:solidFill>
                  <a:srgbClr val="FF0000"/>
                </a:solidFill>
              </a:rPr>
              <a:t>=@</a:t>
            </a:r>
            <a:r>
              <a:rPr lang="en-MY" sz="1800" dirty="0" err="1">
                <a:solidFill>
                  <a:srgbClr val="FF0000"/>
                </a:solidFill>
              </a:rPr>
              <a:t>FirstName</a:t>
            </a:r>
            <a:r>
              <a:rPr lang="en-MY" sz="1800" dirty="0">
                <a:solidFill>
                  <a:srgbClr val="FF0000"/>
                </a:solidFill>
              </a:rPr>
              <a:t> and </a:t>
            </a:r>
            <a:r>
              <a:rPr lang="en-MY" sz="1800" dirty="0" err="1">
                <a:solidFill>
                  <a:srgbClr val="FF0000"/>
                </a:solidFill>
              </a:rPr>
              <a:t>LastName</a:t>
            </a:r>
            <a:r>
              <a:rPr lang="en-MY" sz="1800" dirty="0">
                <a:solidFill>
                  <a:srgbClr val="FF0000"/>
                </a:solidFill>
              </a:rPr>
              <a:t>=@</a:t>
            </a:r>
            <a:r>
              <a:rPr lang="en-MY" sz="1800" dirty="0" err="1">
                <a:solidFill>
                  <a:srgbClr val="FF0000"/>
                </a:solidFill>
              </a:rPr>
              <a:t>LastName</a:t>
            </a:r>
            <a:r>
              <a:rPr lang="en-MY" sz="1800" dirty="0">
                <a:solidFill>
                  <a:srgbClr val="FF0000"/>
                </a:solidFill>
              </a:rPr>
              <a:t> and </a:t>
            </a:r>
            <a:r>
              <a:rPr lang="en-MY" sz="1800" dirty="0" err="1">
                <a:solidFill>
                  <a:srgbClr val="FF0000"/>
                </a:solidFill>
              </a:rPr>
              <a:t>TitleOfCourtesy</a:t>
            </a:r>
            <a:r>
              <a:rPr lang="en-MY" sz="1800" dirty="0">
                <a:solidFill>
                  <a:srgbClr val="FF0000"/>
                </a:solidFill>
              </a:rPr>
              <a:t>=@</a:t>
            </a:r>
            <a:r>
              <a:rPr lang="en-MY" sz="1800" dirty="0" err="1">
                <a:solidFill>
                  <a:srgbClr val="FF0000"/>
                </a:solidFill>
              </a:rPr>
              <a:t>TitleOfCourtesy</a:t>
            </a:r>
            <a:endParaRPr lang="en-MY" sz="1800" dirty="0">
              <a:solidFill>
                <a:srgbClr val="FF0000"/>
              </a:solidFill>
            </a:endParaRPr>
          </a:p>
          <a:p>
            <a:pPr marL="0" indent="0">
              <a:lnSpc>
                <a:spcPct val="120000"/>
              </a:lnSpc>
              <a:spcBef>
                <a:spcPts val="0"/>
              </a:spcBef>
              <a:buNone/>
            </a:pPr>
            <a:endParaRPr lang="en-MY" sz="1800" dirty="0"/>
          </a:p>
          <a:p>
            <a:pPr marL="0" indent="0">
              <a:lnSpc>
                <a:spcPct val="120000"/>
              </a:lnSpc>
              <a:spcBef>
                <a:spcPts val="0"/>
              </a:spcBef>
              <a:buNone/>
            </a:pPr>
            <a:r>
              <a:rPr lang="en-MY" sz="1800" dirty="0"/>
              <a:t>	/* SET NOCOUNT ON */</a:t>
            </a:r>
          </a:p>
          <a:p>
            <a:pPr marL="0" indent="0">
              <a:lnSpc>
                <a:spcPct val="120000"/>
              </a:lnSpc>
              <a:spcBef>
                <a:spcPts val="0"/>
              </a:spcBef>
              <a:buNone/>
            </a:pPr>
            <a:r>
              <a:rPr lang="en-MY" sz="1800" dirty="0"/>
              <a:t>	</a:t>
            </a:r>
            <a:r>
              <a:rPr lang="en-MY" sz="1800" dirty="0"/>
              <a:t>RETURN</a:t>
            </a:r>
          </a:p>
          <a:p>
            <a:pPr marL="0" indent="0">
              <a:lnSpc>
                <a:spcPct val="120000"/>
              </a:lnSpc>
              <a:spcBef>
                <a:spcPts val="0"/>
              </a:spcBef>
              <a:buNone/>
            </a:pPr>
            <a:endParaRPr lang="en-MY" sz="1800" dirty="0"/>
          </a:p>
          <a:p>
            <a:pPr marL="0" indent="0">
              <a:lnSpc>
                <a:spcPct val="120000"/>
              </a:lnSpc>
              <a:spcBef>
                <a:spcPts val="0"/>
              </a:spcBef>
              <a:buNone/>
            </a:pPr>
            <a:r>
              <a:rPr lang="en-MY" sz="1800" dirty="0"/>
              <a:t>[Note: Make sure this stored procedure is in the database. Otherwise, you will need to create it. If the stored procedure in the database is different from the own shown here, you will need to modify it accordingly.]</a:t>
            </a:r>
            <a:endParaRPr lang="en-MY" sz="1800" dirty="0"/>
          </a:p>
          <a:p>
            <a:pPr marL="0" indent="0">
              <a:buNone/>
            </a:pPr>
            <a:endParaRPr lang="en-MY" sz="1800" dirty="0"/>
          </a:p>
        </p:txBody>
      </p:sp>
    </p:spTree>
    <p:extLst>
      <p:ext uri="{BB962C8B-B14F-4D97-AF65-F5344CB8AC3E}">
        <p14:creationId xmlns:p14="http://schemas.microsoft.com/office/powerpoint/2010/main" val="3651043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err="1" smtClean="0"/>
              <a:t>ObjectDataSource</a:t>
            </a:r>
            <a:endParaRPr lang="en-MY" dirty="0"/>
          </a:p>
        </p:txBody>
      </p:sp>
      <p:sp>
        <p:nvSpPr>
          <p:cNvPr id="3" name="Content Placeholder 2"/>
          <p:cNvSpPr>
            <a:spLocks noGrp="1"/>
          </p:cNvSpPr>
          <p:nvPr>
            <p:ph idx="1"/>
          </p:nvPr>
        </p:nvSpPr>
        <p:spPr/>
        <p:txBody>
          <a:bodyPr>
            <a:normAutofit/>
          </a:bodyPr>
          <a:lstStyle/>
          <a:p>
            <a:r>
              <a:rPr lang="en-MY" dirty="0" smtClean="0"/>
              <a:t>For </a:t>
            </a:r>
            <a:r>
              <a:rPr lang="en-MY" dirty="0"/>
              <a:t>your data component to be usable </a:t>
            </a:r>
            <a:r>
              <a:rPr lang="en-MY" dirty="0" smtClean="0"/>
              <a:t>with the </a:t>
            </a:r>
            <a:r>
              <a:rPr lang="en-MY" dirty="0" err="1"/>
              <a:t>ObjectDataSource</a:t>
            </a:r>
            <a:r>
              <a:rPr lang="en-MY" dirty="0"/>
              <a:t>, you need to conform to a few rules</a:t>
            </a:r>
            <a:r>
              <a:rPr lang="en-MY" dirty="0" smtClean="0"/>
              <a:t>:</a:t>
            </a:r>
          </a:p>
          <a:p>
            <a:pPr lvl="1"/>
            <a:r>
              <a:rPr lang="en-MY" dirty="0"/>
              <a:t>Your class must be </a:t>
            </a:r>
            <a:r>
              <a:rPr lang="en-MY" dirty="0" smtClean="0"/>
              <a:t>stateless</a:t>
            </a:r>
          </a:p>
          <a:p>
            <a:pPr lvl="1"/>
            <a:r>
              <a:rPr lang="en-MY" dirty="0"/>
              <a:t>Your class must have a default, no-argument constructor</a:t>
            </a:r>
            <a:r>
              <a:rPr lang="en-MY" dirty="0" smtClean="0"/>
              <a:t>.</a:t>
            </a:r>
          </a:p>
          <a:p>
            <a:pPr lvl="1"/>
            <a:r>
              <a:rPr lang="en-MY" dirty="0"/>
              <a:t>All the logic must be contained in a single </a:t>
            </a:r>
            <a:r>
              <a:rPr lang="en-MY" dirty="0" smtClean="0"/>
              <a:t>class</a:t>
            </a:r>
          </a:p>
          <a:p>
            <a:pPr lvl="1"/>
            <a:r>
              <a:rPr lang="en-MY" dirty="0"/>
              <a:t>The query results must be provided as a </a:t>
            </a:r>
            <a:r>
              <a:rPr lang="en-MY" dirty="0" err="1"/>
              <a:t>DataSet</a:t>
            </a:r>
            <a:r>
              <a:rPr lang="en-MY" dirty="0"/>
              <a:t>, </a:t>
            </a:r>
            <a:r>
              <a:rPr lang="en-MY" dirty="0" err="1"/>
              <a:t>DataTable</a:t>
            </a:r>
            <a:r>
              <a:rPr lang="en-MY" dirty="0"/>
              <a:t>, or some sort of collection </a:t>
            </a:r>
            <a:r>
              <a:rPr lang="en-MY" dirty="0" smtClean="0"/>
              <a:t>of objects</a:t>
            </a:r>
            <a:r>
              <a:rPr lang="en-MY" dirty="0"/>
              <a:t>.</a:t>
            </a:r>
          </a:p>
        </p:txBody>
      </p:sp>
    </p:spTree>
    <p:extLst>
      <p:ext uri="{BB962C8B-B14F-4D97-AF65-F5344CB8AC3E}">
        <p14:creationId xmlns:p14="http://schemas.microsoft.com/office/powerpoint/2010/main" val="1993185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A </a:t>
            </a:r>
            <a:r>
              <a:rPr lang="en-MY" dirty="0"/>
              <a:t>default, no-argument constructor</a:t>
            </a:r>
          </a:p>
        </p:txBody>
      </p:sp>
      <p:sp>
        <p:nvSpPr>
          <p:cNvPr id="3" name="Content Placeholder 2"/>
          <p:cNvSpPr>
            <a:spLocks noGrp="1"/>
          </p:cNvSpPr>
          <p:nvPr>
            <p:ph idx="1"/>
          </p:nvPr>
        </p:nvSpPr>
        <p:spPr/>
        <p:txBody>
          <a:bodyPr>
            <a:normAutofit lnSpcReduction="10000"/>
          </a:bodyPr>
          <a:lstStyle/>
          <a:p>
            <a:pPr marL="0" indent="0">
              <a:buNone/>
            </a:pPr>
            <a:r>
              <a:rPr lang="en-MY" sz="1800" dirty="0"/>
              <a:t>Namespace </a:t>
            </a:r>
            <a:r>
              <a:rPr lang="en-MY" sz="1800" dirty="0" err="1"/>
              <a:t>DatabaseComponent</a:t>
            </a:r>
            <a:endParaRPr lang="en-MY" sz="1800" dirty="0"/>
          </a:p>
          <a:p>
            <a:pPr marL="0" indent="0">
              <a:buNone/>
            </a:pPr>
            <a:r>
              <a:rPr lang="en-MY" sz="1800" dirty="0"/>
              <a:t>    Public Class </a:t>
            </a:r>
            <a:r>
              <a:rPr lang="en-MY" sz="1800" dirty="0" err="1"/>
              <a:t>EmployeeDB</a:t>
            </a:r>
            <a:endParaRPr lang="en-MY" sz="1800" dirty="0"/>
          </a:p>
          <a:p>
            <a:pPr marL="0" indent="0">
              <a:buNone/>
            </a:pPr>
            <a:r>
              <a:rPr lang="en-MY" sz="1800" dirty="0"/>
              <a:t>        Private </a:t>
            </a:r>
            <a:r>
              <a:rPr lang="en-MY" sz="1800" dirty="0" err="1"/>
              <a:t>connectionString</a:t>
            </a:r>
            <a:r>
              <a:rPr lang="en-MY" sz="1800" dirty="0"/>
              <a:t> As String</a:t>
            </a:r>
          </a:p>
          <a:p>
            <a:pPr marL="0" indent="0">
              <a:buNone/>
            </a:pPr>
            <a:endParaRPr lang="en-MY" sz="1800" dirty="0"/>
          </a:p>
          <a:p>
            <a:pPr marL="0" indent="0">
              <a:buNone/>
            </a:pPr>
            <a:r>
              <a:rPr lang="en-MY" sz="1800" dirty="0"/>
              <a:t>        </a:t>
            </a:r>
            <a:r>
              <a:rPr lang="en-MY" sz="1800" dirty="0">
                <a:solidFill>
                  <a:srgbClr val="FF0000"/>
                </a:solidFill>
              </a:rPr>
              <a:t>Public Sub New()</a:t>
            </a:r>
          </a:p>
          <a:p>
            <a:pPr marL="0" indent="0">
              <a:buNone/>
            </a:pPr>
            <a:r>
              <a:rPr lang="en-MY" sz="1800" dirty="0">
                <a:solidFill>
                  <a:srgbClr val="FF0000"/>
                </a:solidFill>
              </a:rPr>
              <a:t>            ' Get connection string from </a:t>
            </a:r>
            <a:r>
              <a:rPr lang="en-MY" sz="1800" dirty="0" err="1">
                <a:solidFill>
                  <a:srgbClr val="FF0000"/>
                </a:solidFill>
              </a:rPr>
              <a:t>web.config</a:t>
            </a:r>
            <a:r>
              <a:rPr lang="en-MY" sz="1800" dirty="0">
                <a:solidFill>
                  <a:srgbClr val="FF0000"/>
                </a:solidFill>
              </a:rPr>
              <a:t>. </a:t>
            </a:r>
          </a:p>
          <a:p>
            <a:pPr marL="0" indent="0">
              <a:buNone/>
            </a:pPr>
            <a:r>
              <a:rPr lang="en-MY" sz="1800" dirty="0">
                <a:solidFill>
                  <a:srgbClr val="FF0000"/>
                </a:solidFill>
              </a:rPr>
              <a:t>            </a:t>
            </a:r>
            <a:r>
              <a:rPr lang="en-MY" sz="1800" dirty="0" err="1">
                <a:solidFill>
                  <a:srgbClr val="FF0000"/>
                </a:solidFill>
              </a:rPr>
              <a:t>connectionString</a:t>
            </a:r>
            <a:r>
              <a:rPr lang="en-MY" sz="1800" dirty="0">
                <a:solidFill>
                  <a:srgbClr val="FF0000"/>
                </a:solidFill>
              </a:rPr>
              <a:t> =</a:t>
            </a:r>
          </a:p>
          <a:p>
            <a:pPr marL="0" indent="0">
              <a:buNone/>
            </a:pPr>
            <a:r>
              <a:rPr lang="en-MY" sz="1800" dirty="0">
                <a:solidFill>
                  <a:srgbClr val="FF0000"/>
                </a:solidFill>
              </a:rPr>
              <a:t>                </a:t>
            </a:r>
            <a:r>
              <a:rPr lang="en-MY" sz="1800" dirty="0" err="1">
                <a:solidFill>
                  <a:srgbClr val="FF0000"/>
                </a:solidFill>
              </a:rPr>
              <a:t>WebConfigurationManager.ConnectionStrings</a:t>
            </a:r>
            <a:r>
              <a:rPr lang="en-MY" sz="1800" dirty="0">
                <a:solidFill>
                  <a:srgbClr val="FF0000"/>
                </a:solidFill>
              </a:rPr>
              <a:t>("</a:t>
            </a:r>
            <a:r>
              <a:rPr lang="en-MY" sz="1800" dirty="0" err="1">
                <a:solidFill>
                  <a:srgbClr val="FF0000"/>
                </a:solidFill>
              </a:rPr>
              <a:t>Northwind</a:t>
            </a:r>
            <a:r>
              <a:rPr lang="en-MY" sz="1800" dirty="0">
                <a:solidFill>
                  <a:srgbClr val="FF0000"/>
                </a:solidFill>
              </a:rPr>
              <a:t>").</a:t>
            </a:r>
            <a:r>
              <a:rPr lang="en-MY" sz="1800" dirty="0" err="1">
                <a:solidFill>
                  <a:srgbClr val="FF0000"/>
                </a:solidFill>
              </a:rPr>
              <a:t>ConnectionString</a:t>
            </a:r>
            <a:endParaRPr lang="en-MY" sz="1800" dirty="0">
              <a:solidFill>
                <a:srgbClr val="FF0000"/>
              </a:solidFill>
            </a:endParaRPr>
          </a:p>
          <a:p>
            <a:pPr marL="0" indent="0">
              <a:buNone/>
            </a:pPr>
            <a:r>
              <a:rPr lang="en-MY" sz="1800" dirty="0">
                <a:solidFill>
                  <a:srgbClr val="FF0000"/>
                </a:solidFill>
              </a:rPr>
              <a:t>        End Sub</a:t>
            </a:r>
          </a:p>
          <a:p>
            <a:pPr marL="0" indent="0">
              <a:buNone/>
            </a:pPr>
            <a:r>
              <a:rPr lang="en-MY" sz="1800" dirty="0"/>
              <a:t>        Public Sub New(</a:t>
            </a:r>
            <a:r>
              <a:rPr lang="en-MY" sz="1800" dirty="0" err="1"/>
              <a:t>ByVal</a:t>
            </a:r>
            <a:r>
              <a:rPr lang="en-MY" sz="1800" dirty="0"/>
              <a:t> </a:t>
            </a:r>
            <a:r>
              <a:rPr lang="en-MY" sz="1800" dirty="0" err="1"/>
              <a:t>connectionString</a:t>
            </a:r>
            <a:r>
              <a:rPr lang="en-MY" sz="1800" dirty="0"/>
              <a:t> As String)</a:t>
            </a:r>
          </a:p>
          <a:p>
            <a:pPr marL="0" indent="0">
              <a:buNone/>
            </a:pPr>
            <a:r>
              <a:rPr lang="en-MY" sz="1800" dirty="0"/>
              <a:t>            </a:t>
            </a:r>
            <a:r>
              <a:rPr lang="en-MY" sz="1800" dirty="0" err="1"/>
              <a:t>Me.connectionString</a:t>
            </a:r>
            <a:r>
              <a:rPr lang="en-MY" sz="1800" dirty="0"/>
              <a:t> = </a:t>
            </a:r>
            <a:r>
              <a:rPr lang="en-MY" sz="1800" dirty="0" err="1"/>
              <a:t>connectionString</a:t>
            </a:r>
            <a:endParaRPr lang="en-MY" sz="1800" dirty="0"/>
          </a:p>
          <a:p>
            <a:pPr marL="0" indent="0">
              <a:buNone/>
            </a:pPr>
            <a:r>
              <a:rPr lang="en-MY" sz="1800" dirty="0"/>
              <a:t>        End Sub</a:t>
            </a:r>
          </a:p>
        </p:txBody>
      </p:sp>
    </p:spTree>
    <p:extLst>
      <p:ext uri="{BB962C8B-B14F-4D97-AF65-F5344CB8AC3E}">
        <p14:creationId xmlns:p14="http://schemas.microsoft.com/office/powerpoint/2010/main" val="1247460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dirty="0" smtClean="0"/>
              <a:t>Logic contained </a:t>
            </a:r>
            <a:r>
              <a:rPr lang="en-MY" dirty="0"/>
              <a:t>in a single class</a:t>
            </a:r>
          </a:p>
        </p:txBody>
      </p:sp>
      <p:sp>
        <p:nvSpPr>
          <p:cNvPr id="3" name="Content Placeholder 2"/>
          <p:cNvSpPr>
            <a:spLocks noGrp="1"/>
          </p:cNvSpPr>
          <p:nvPr>
            <p:ph idx="1"/>
          </p:nvPr>
        </p:nvSpPr>
        <p:spPr/>
        <p:txBody>
          <a:bodyPr>
            <a:normAutofit fontScale="47500" lnSpcReduction="20000"/>
          </a:bodyPr>
          <a:lstStyle/>
          <a:p>
            <a:pPr marL="0" indent="0">
              <a:lnSpc>
                <a:spcPct val="120000"/>
              </a:lnSpc>
              <a:spcBef>
                <a:spcPts val="0"/>
              </a:spcBef>
              <a:buNone/>
            </a:pPr>
            <a:r>
              <a:rPr lang="en-MY" sz="1800" dirty="0"/>
              <a:t>Public Function </a:t>
            </a:r>
            <a:r>
              <a:rPr lang="en-MY" sz="1800" dirty="0" err="1"/>
              <a:t>InsertEmployee</a:t>
            </a:r>
            <a:r>
              <a:rPr lang="en-MY" sz="1800" dirty="0"/>
              <a:t>(</a:t>
            </a:r>
          </a:p>
          <a:p>
            <a:pPr marL="0" indent="0">
              <a:lnSpc>
                <a:spcPct val="120000"/>
              </a:lnSpc>
              <a:spcBef>
                <a:spcPts val="0"/>
              </a:spcBef>
              <a:buNone/>
            </a:pPr>
            <a:r>
              <a:rPr lang="en-MY" sz="1800" dirty="0"/>
              <a:t>            </a:t>
            </a:r>
            <a:r>
              <a:rPr lang="en-MY" sz="1800" dirty="0" err="1"/>
              <a:t>ByVal</a:t>
            </a:r>
            <a:r>
              <a:rPr lang="en-MY" sz="1800" dirty="0"/>
              <a:t> </a:t>
            </a:r>
            <a:r>
              <a:rPr lang="en-MY" sz="1800" dirty="0" err="1"/>
              <a:t>emp</a:t>
            </a:r>
            <a:r>
              <a:rPr lang="en-MY" sz="1800" dirty="0"/>
              <a:t> As </a:t>
            </a:r>
            <a:r>
              <a:rPr lang="en-MY" sz="1800" dirty="0" err="1"/>
              <a:t>EmployeeDetails</a:t>
            </a:r>
            <a:endParaRPr lang="en-MY" sz="1800" dirty="0"/>
          </a:p>
          <a:p>
            <a:pPr marL="0" indent="0">
              <a:lnSpc>
                <a:spcPct val="120000"/>
              </a:lnSpc>
              <a:spcBef>
                <a:spcPts val="0"/>
              </a:spcBef>
              <a:buNone/>
            </a:pPr>
            <a:r>
              <a:rPr lang="en-MY" sz="1800" dirty="0"/>
              <a:t>            ) As Integer</a:t>
            </a:r>
          </a:p>
          <a:p>
            <a:pPr marL="0" indent="0">
              <a:lnSpc>
                <a:spcPct val="120000"/>
              </a:lnSpc>
              <a:spcBef>
                <a:spcPts val="0"/>
              </a:spcBef>
              <a:buNone/>
            </a:pPr>
            <a:r>
              <a:rPr lang="en-MY" sz="1800" dirty="0"/>
              <a:t>            Dim con As New </a:t>
            </a:r>
            <a:r>
              <a:rPr lang="en-MY" sz="1800" dirty="0" err="1"/>
              <a:t>SqlConnection</a:t>
            </a:r>
            <a:r>
              <a:rPr lang="en-MY" sz="1800" dirty="0"/>
              <a:t>(</a:t>
            </a:r>
            <a:r>
              <a:rPr lang="en-MY" sz="1800" dirty="0" err="1"/>
              <a:t>connectionString</a:t>
            </a:r>
            <a:r>
              <a:rPr lang="en-MY" sz="1800" dirty="0"/>
              <a:t>)</a:t>
            </a:r>
          </a:p>
          <a:p>
            <a:pPr marL="0" indent="0">
              <a:lnSpc>
                <a:spcPct val="120000"/>
              </a:lnSpc>
              <a:spcBef>
                <a:spcPts val="0"/>
              </a:spcBef>
              <a:buNone/>
            </a:pPr>
            <a:r>
              <a:rPr lang="en-MY" sz="1800" dirty="0"/>
              <a:t>            Dim </a:t>
            </a:r>
            <a:r>
              <a:rPr lang="en-MY" sz="1800" dirty="0" err="1"/>
              <a:t>cmd</a:t>
            </a:r>
            <a:r>
              <a:rPr lang="en-MY" sz="1800" dirty="0"/>
              <a:t> As New </a:t>
            </a:r>
            <a:r>
              <a:rPr lang="en-MY" sz="1800" dirty="0" err="1"/>
              <a:t>SqlCommand</a:t>
            </a:r>
            <a:r>
              <a:rPr lang="en-MY" sz="1800" dirty="0"/>
              <a:t>("</a:t>
            </a:r>
            <a:r>
              <a:rPr lang="en-MY" sz="1800" dirty="0" err="1"/>
              <a:t>InsertEmployee</a:t>
            </a:r>
            <a:r>
              <a:rPr lang="en-MY" sz="1800" dirty="0"/>
              <a:t>", con)</a:t>
            </a:r>
          </a:p>
          <a:p>
            <a:pPr marL="0" indent="0">
              <a:lnSpc>
                <a:spcPct val="120000"/>
              </a:lnSpc>
              <a:spcBef>
                <a:spcPts val="0"/>
              </a:spcBef>
              <a:buNone/>
            </a:pPr>
            <a:r>
              <a:rPr lang="en-MY" sz="1800" dirty="0"/>
              <a:t>            </a:t>
            </a:r>
            <a:r>
              <a:rPr lang="en-MY" sz="1800" dirty="0" err="1"/>
              <a:t>cmd.CommandType</a:t>
            </a:r>
            <a:r>
              <a:rPr lang="en-MY" sz="1800" dirty="0"/>
              <a:t> = </a:t>
            </a:r>
            <a:r>
              <a:rPr lang="en-MY" sz="1800" dirty="0" err="1"/>
              <a:t>CommandType.StoredProcedure</a:t>
            </a:r>
            <a:endParaRPr lang="en-MY" sz="1800" dirty="0"/>
          </a:p>
          <a:p>
            <a:pPr marL="0" indent="0">
              <a:lnSpc>
                <a:spcPct val="120000"/>
              </a:lnSpc>
              <a:spcBef>
                <a:spcPts val="0"/>
              </a:spcBef>
              <a:buNone/>
            </a:pPr>
            <a:endParaRPr lang="en-MY" sz="1800" dirty="0"/>
          </a:p>
          <a:p>
            <a:pPr marL="0" indent="0">
              <a:lnSpc>
                <a:spcPct val="120000"/>
              </a:lnSpc>
              <a:spcBef>
                <a:spcPts val="0"/>
              </a:spcBef>
              <a:buNone/>
            </a:pPr>
            <a:r>
              <a:rPr lang="en-MY" sz="1800" dirty="0"/>
              <a:t>            </a:t>
            </a:r>
            <a:r>
              <a:rPr lang="en-MY" sz="1800" dirty="0" err="1"/>
              <a:t>cmd.Parameters.Add</a:t>
            </a:r>
            <a:r>
              <a:rPr lang="en-MY" sz="1800" dirty="0"/>
              <a:t>(New </a:t>
            </a:r>
            <a:r>
              <a:rPr lang="en-MY" sz="1800" dirty="0" err="1"/>
              <a:t>SqlParameter</a:t>
            </a:r>
            <a:r>
              <a:rPr lang="en-MY" sz="1800" dirty="0"/>
              <a:t>("@</a:t>
            </a:r>
            <a:r>
              <a:rPr lang="en-MY" sz="1800" dirty="0" err="1"/>
              <a:t>FirstName</a:t>
            </a:r>
            <a:r>
              <a:rPr lang="en-MY" sz="1800" dirty="0"/>
              <a:t>", </a:t>
            </a:r>
            <a:r>
              <a:rPr lang="en-MY" sz="1800" dirty="0" err="1"/>
              <a:t>SqlDbType.NVarChar</a:t>
            </a:r>
            <a:r>
              <a:rPr lang="en-MY" sz="1800" dirty="0"/>
              <a:t>, 10))</a:t>
            </a:r>
          </a:p>
          <a:p>
            <a:pPr marL="0" indent="0">
              <a:lnSpc>
                <a:spcPct val="120000"/>
              </a:lnSpc>
              <a:spcBef>
                <a:spcPts val="0"/>
              </a:spcBef>
              <a:buNone/>
            </a:pPr>
            <a:r>
              <a:rPr lang="en-MY" sz="1800" dirty="0"/>
              <a:t>            </a:t>
            </a:r>
            <a:r>
              <a:rPr lang="en-MY" sz="1800" dirty="0" err="1"/>
              <a:t>cmd.Parameters</a:t>
            </a:r>
            <a:r>
              <a:rPr lang="en-MY" sz="1800" dirty="0"/>
              <a:t>("@</a:t>
            </a:r>
            <a:r>
              <a:rPr lang="en-MY" sz="1800" dirty="0" err="1"/>
              <a:t>FirstName</a:t>
            </a:r>
            <a:r>
              <a:rPr lang="en-MY" sz="1800" dirty="0"/>
              <a:t>").Value = </a:t>
            </a:r>
            <a:r>
              <a:rPr lang="en-MY" sz="1800" dirty="0" err="1"/>
              <a:t>emp.FirstName</a:t>
            </a:r>
            <a:endParaRPr lang="en-MY" sz="1800" dirty="0"/>
          </a:p>
          <a:p>
            <a:pPr marL="0" indent="0">
              <a:lnSpc>
                <a:spcPct val="120000"/>
              </a:lnSpc>
              <a:spcBef>
                <a:spcPts val="0"/>
              </a:spcBef>
              <a:buNone/>
            </a:pPr>
            <a:r>
              <a:rPr lang="en-MY" sz="1800" dirty="0"/>
              <a:t>            </a:t>
            </a:r>
            <a:r>
              <a:rPr lang="en-MY" sz="1800" dirty="0" err="1"/>
              <a:t>cmd.Parameters.Add</a:t>
            </a:r>
            <a:r>
              <a:rPr lang="en-MY" sz="1800" dirty="0"/>
              <a:t>(New </a:t>
            </a:r>
            <a:r>
              <a:rPr lang="en-MY" sz="1800" dirty="0" err="1"/>
              <a:t>SqlParameter</a:t>
            </a:r>
            <a:r>
              <a:rPr lang="en-MY" sz="1800" dirty="0"/>
              <a:t>("@</a:t>
            </a:r>
            <a:r>
              <a:rPr lang="en-MY" sz="1800" dirty="0" err="1"/>
              <a:t>LastName</a:t>
            </a:r>
            <a:r>
              <a:rPr lang="en-MY" sz="1800" dirty="0"/>
              <a:t>", </a:t>
            </a:r>
            <a:r>
              <a:rPr lang="en-MY" sz="1800" dirty="0" err="1"/>
              <a:t>SqlDbType.NVarChar</a:t>
            </a:r>
            <a:r>
              <a:rPr lang="en-MY" sz="1800" dirty="0"/>
              <a:t>, 20))</a:t>
            </a:r>
          </a:p>
          <a:p>
            <a:pPr marL="0" indent="0">
              <a:lnSpc>
                <a:spcPct val="120000"/>
              </a:lnSpc>
              <a:spcBef>
                <a:spcPts val="0"/>
              </a:spcBef>
              <a:buNone/>
            </a:pPr>
            <a:r>
              <a:rPr lang="en-MY" sz="1800" dirty="0"/>
              <a:t>            </a:t>
            </a:r>
            <a:r>
              <a:rPr lang="en-MY" sz="1800" dirty="0" err="1"/>
              <a:t>cmd.Parameters</a:t>
            </a:r>
            <a:r>
              <a:rPr lang="en-MY" sz="1800" dirty="0"/>
              <a:t>("@</a:t>
            </a:r>
            <a:r>
              <a:rPr lang="en-MY" sz="1800" dirty="0" err="1"/>
              <a:t>LastName</a:t>
            </a:r>
            <a:r>
              <a:rPr lang="en-MY" sz="1800" dirty="0"/>
              <a:t>").Value = </a:t>
            </a:r>
            <a:r>
              <a:rPr lang="en-MY" sz="1800" dirty="0" err="1"/>
              <a:t>emp.LastName</a:t>
            </a:r>
            <a:endParaRPr lang="en-MY" sz="1800" dirty="0"/>
          </a:p>
          <a:p>
            <a:pPr marL="0" indent="0">
              <a:lnSpc>
                <a:spcPct val="120000"/>
              </a:lnSpc>
              <a:spcBef>
                <a:spcPts val="0"/>
              </a:spcBef>
              <a:buNone/>
            </a:pPr>
            <a:r>
              <a:rPr lang="en-MY" sz="1800" dirty="0"/>
              <a:t>            </a:t>
            </a:r>
            <a:r>
              <a:rPr lang="en-MY" sz="1800" dirty="0" err="1"/>
              <a:t>cmd.Parameters.Add</a:t>
            </a:r>
            <a:r>
              <a:rPr lang="en-MY" sz="1800" dirty="0"/>
              <a:t>(New </a:t>
            </a:r>
            <a:r>
              <a:rPr lang="en-MY" sz="1800" dirty="0" err="1"/>
              <a:t>SqlParameter</a:t>
            </a:r>
            <a:r>
              <a:rPr lang="en-MY" sz="1800" dirty="0"/>
              <a:t>("@</a:t>
            </a:r>
            <a:r>
              <a:rPr lang="en-MY" sz="1800" dirty="0" err="1"/>
              <a:t>TitleOfCourtesy</a:t>
            </a:r>
            <a:r>
              <a:rPr lang="en-MY" sz="1800" dirty="0"/>
              <a:t>", </a:t>
            </a:r>
            <a:r>
              <a:rPr lang="en-MY" sz="1800" dirty="0" err="1"/>
              <a:t>SqlDbType.NVarChar</a:t>
            </a:r>
            <a:r>
              <a:rPr lang="en-MY" sz="1800" dirty="0"/>
              <a:t>, 25))</a:t>
            </a:r>
          </a:p>
          <a:p>
            <a:pPr marL="0" indent="0">
              <a:lnSpc>
                <a:spcPct val="120000"/>
              </a:lnSpc>
              <a:spcBef>
                <a:spcPts val="0"/>
              </a:spcBef>
              <a:buNone/>
            </a:pPr>
            <a:r>
              <a:rPr lang="en-MY" sz="1800" dirty="0"/>
              <a:t>            </a:t>
            </a:r>
            <a:r>
              <a:rPr lang="en-MY" sz="1800" dirty="0" err="1"/>
              <a:t>cmd.Parameters</a:t>
            </a:r>
            <a:r>
              <a:rPr lang="en-MY" sz="1800" dirty="0"/>
              <a:t>("@</a:t>
            </a:r>
            <a:r>
              <a:rPr lang="en-MY" sz="1800" dirty="0" err="1"/>
              <a:t>TitleOfCourtesy</a:t>
            </a:r>
            <a:r>
              <a:rPr lang="en-MY" sz="1800" dirty="0"/>
              <a:t>").Value = </a:t>
            </a:r>
            <a:r>
              <a:rPr lang="en-MY" sz="1800" dirty="0" err="1"/>
              <a:t>emp.TitleOfCourtesy</a:t>
            </a:r>
            <a:endParaRPr lang="en-MY" sz="1800" dirty="0"/>
          </a:p>
          <a:p>
            <a:pPr marL="0" indent="0">
              <a:lnSpc>
                <a:spcPct val="120000"/>
              </a:lnSpc>
              <a:spcBef>
                <a:spcPts val="0"/>
              </a:spcBef>
              <a:buNone/>
            </a:pPr>
            <a:r>
              <a:rPr lang="en-MY" sz="1800" dirty="0"/>
              <a:t>            </a:t>
            </a:r>
            <a:r>
              <a:rPr lang="en-MY" sz="1800" dirty="0" err="1"/>
              <a:t>cmd.Parameters.Add</a:t>
            </a:r>
            <a:r>
              <a:rPr lang="en-MY" sz="1800" dirty="0"/>
              <a:t>(New </a:t>
            </a:r>
            <a:r>
              <a:rPr lang="en-MY" sz="1800" dirty="0" err="1"/>
              <a:t>SqlParameter</a:t>
            </a:r>
            <a:r>
              <a:rPr lang="en-MY" sz="1800" dirty="0"/>
              <a:t>("@</a:t>
            </a:r>
            <a:r>
              <a:rPr lang="en-MY" sz="1800" dirty="0" err="1"/>
              <a:t>EmployeeID</a:t>
            </a:r>
            <a:r>
              <a:rPr lang="en-MY" sz="1800" dirty="0"/>
              <a:t>", </a:t>
            </a:r>
            <a:r>
              <a:rPr lang="en-MY" sz="1800" dirty="0" err="1"/>
              <a:t>SqlDbType.Int</a:t>
            </a:r>
            <a:r>
              <a:rPr lang="en-MY" sz="1800" dirty="0"/>
              <a:t>, 4))</a:t>
            </a:r>
          </a:p>
          <a:p>
            <a:pPr marL="0" indent="0">
              <a:lnSpc>
                <a:spcPct val="120000"/>
              </a:lnSpc>
              <a:spcBef>
                <a:spcPts val="0"/>
              </a:spcBef>
              <a:buNone/>
            </a:pPr>
            <a:r>
              <a:rPr lang="en-MY" sz="1800" dirty="0"/>
              <a:t>            </a:t>
            </a:r>
            <a:r>
              <a:rPr lang="en-MY" sz="1800" dirty="0" err="1"/>
              <a:t>cmd.Parameters</a:t>
            </a:r>
            <a:r>
              <a:rPr lang="en-MY" sz="1800" dirty="0"/>
              <a:t>("@</a:t>
            </a:r>
            <a:r>
              <a:rPr lang="en-MY" sz="1800" dirty="0" err="1"/>
              <a:t>EmployeeID</a:t>
            </a:r>
            <a:r>
              <a:rPr lang="en-MY" sz="1800" dirty="0"/>
              <a:t>").Direction = </a:t>
            </a:r>
            <a:r>
              <a:rPr lang="en-MY" sz="1800" dirty="0" err="1"/>
              <a:t>ParameterDirection.Output</a:t>
            </a:r>
            <a:endParaRPr lang="en-MY" sz="1800" dirty="0"/>
          </a:p>
          <a:p>
            <a:pPr marL="0" indent="0">
              <a:lnSpc>
                <a:spcPct val="120000"/>
              </a:lnSpc>
              <a:spcBef>
                <a:spcPts val="0"/>
              </a:spcBef>
              <a:buNone/>
            </a:pPr>
            <a:endParaRPr lang="en-MY" sz="1800" dirty="0"/>
          </a:p>
          <a:p>
            <a:pPr marL="0" indent="0">
              <a:lnSpc>
                <a:spcPct val="120000"/>
              </a:lnSpc>
              <a:spcBef>
                <a:spcPts val="0"/>
              </a:spcBef>
              <a:buNone/>
            </a:pPr>
            <a:r>
              <a:rPr lang="en-MY" sz="1800" dirty="0"/>
              <a:t>            Try</a:t>
            </a:r>
          </a:p>
          <a:p>
            <a:pPr marL="0" indent="0">
              <a:lnSpc>
                <a:spcPct val="120000"/>
              </a:lnSpc>
              <a:spcBef>
                <a:spcPts val="0"/>
              </a:spcBef>
              <a:buNone/>
            </a:pPr>
            <a:r>
              <a:rPr lang="en-MY" sz="1800" dirty="0"/>
              <a:t>                </a:t>
            </a:r>
            <a:r>
              <a:rPr lang="en-MY" sz="1800" dirty="0" err="1"/>
              <a:t>con.Open</a:t>
            </a:r>
            <a:r>
              <a:rPr lang="en-MY" sz="1800" dirty="0"/>
              <a:t>()</a:t>
            </a:r>
          </a:p>
          <a:p>
            <a:pPr marL="0" indent="0">
              <a:lnSpc>
                <a:spcPct val="120000"/>
              </a:lnSpc>
              <a:spcBef>
                <a:spcPts val="0"/>
              </a:spcBef>
              <a:buNone/>
            </a:pPr>
            <a:r>
              <a:rPr lang="en-MY" sz="1800" dirty="0"/>
              <a:t>                </a:t>
            </a:r>
            <a:r>
              <a:rPr lang="en-MY" sz="1800" dirty="0" err="1"/>
              <a:t>cmd.ExecuteNonQuery</a:t>
            </a:r>
            <a:r>
              <a:rPr lang="en-MY" sz="1800" dirty="0"/>
              <a:t>()</a:t>
            </a:r>
          </a:p>
          <a:p>
            <a:pPr marL="0" indent="0">
              <a:lnSpc>
                <a:spcPct val="120000"/>
              </a:lnSpc>
              <a:spcBef>
                <a:spcPts val="0"/>
              </a:spcBef>
              <a:buNone/>
            </a:pPr>
            <a:r>
              <a:rPr lang="en-MY" sz="1800" dirty="0"/>
              <a:t>                Return </a:t>
            </a:r>
            <a:r>
              <a:rPr lang="en-MY" sz="1800" dirty="0" err="1"/>
              <a:t>CInt</a:t>
            </a:r>
            <a:r>
              <a:rPr lang="en-MY" sz="1800" dirty="0"/>
              <a:t>(</a:t>
            </a:r>
            <a:r>
              <a:rPr lang="en-MY" sz="1800" dirty="0" err="1"/>
              <a:t>cmd.Parameters</a:t>
            </a:r>
            <a:r>
              <a:rPr lang="en-MY" sz="1800" dirty="0"/>
              <a:t>("@</a:t>
            </a:r>
            <a:r>
              <a:rPr lang="en-MY" sz="1800" dirty="0" err="1"/>
              <a:t>EmployeeID</a:t>
            </a:r>
            <a:r>
              <a:rPr lang="en-MY" sz="1800" dirty="0"/>
              <a:t>").Value)</a:t>
            </a:r>
          </a:p>
          <a:p>
            <a:pPr marL="0" indent="0">
              <a:lnSpc>
                <a:spcPct val="120000"/>
              </a:lnSpc>
              <a:spcBef>
                <a:spcPts val="0"/>
              </a:spcBef>
              <a:buNone/>
            </a:pPr>
            <a:r>
              <a:rPr lang="en-MY" sz="1800" dirty="0"/>
              <a:t>            Catch err As </a:t>
            </a:r>
            <a:r>
              <a:rPr lang="en-MY" sz="1800" dirty="0" err="1"/>
              <a:t>SqlException</a:t>
            </a:r>
            <a:endParaRPr lang="en-MY" sz="1800" dirty="0"/>
          </a:p>
          <a:p>
            <a:pPr marL="0" indent="0">
              <a:lnSpc>
                <a:spcPct val="120000"/>
              </a:lnSpc>
              <a:spcBef>
                <a:spcPts val="0"/>
              </a:spcBef>
              <a:buNone/>
            </a:pPr>
            <a:r>
              <a:rPr lang="en-MY" sz="1800" dirty="0"/>
              <a:t>                ' Replace the error with something less specific. </a:t>
            </a:r>
          </a:p>
          <a:p>
            <a:pPr marL="0" indent="0">
              <a:lnSpc>
                <a:spcPct val="120000"/>
              </a:lnSpc>
              <a:spcBef>
                <a:spcPts val="0"/>
              </a:spcBef>
              <a:buNone/>
            </a:pPr>
            <a:r>
              <a:rPr lang="en-MY" sz="1800" dirty="0"/>
              <a:t>                ' You could also log the error now. </a:t>
            </a:r>
          </a:p>
          <a:p>
            <a:pPr marL="0" indent="0">
              <a:lnSpc>
                <a:spcPct val="120000"/>
              </a:lnSpc>
              <a:spcBef>
                <a:spcPts val="0"/>
              </a:spcBef>
              <a:buNone/>
            </a:pPr>
            <a:r>
              <a:rPr lang="en-MY" sz="1800" dirty="0"/>
              <a:t>                Throw New </a:t>
            </a:r>
            <a:r>
              <a:rPr lang="en-MY" sz="1800" dirty="0" err="1"/>
              <a:t>ApplicationException</a:t>
            </a:r>
            <a:r>
              <a:rPr lang="en-MY" sz="1800" dirty="0"/>
              <a:t>("Data error.")</a:t>
            </a:r>
          </a:p>
          <a:p>
            <a:pPr marL="0" indent="0">
              <a:lnSpc>
                <a:spcPct val="120000"/>
              </a:lnSpc>
              <a:spcBef>
                <a:spcPts val="0"/>
              </a:spcBef>
              <a:buNone/>
            </a:pPr>
            <a:r>
              <a:rPr lang="en-MY" sz="1800" dirty="0"/>
              <a:t>            Finally</a:t>
            </a:r>
          </a:p>
          <a:p>
            <a:pPr marL="0" indent="0">
              <a:lnSpc>
                <a:spcPct val="120000"/>
              </a:lnSpc>
              <a:spcBef>
                <a:spcPts val="0"/>
              </a:spcBef>
              <a:buNone/>
            </a:pPr>
            <a:r>
              <a:rPr lang="en-MY" sz="1800" dirty="0"/>
              <a:t>                </a:t>
            </a:r>
            <a:r>
              <a:rPr lang="en-MY" sz="1800" dirty="0" err="1"/>
              <a:t>con.Close</a:t>
            </a:r>
            <a:r>
              <a:rPr lang="en-MY" sz="1800" dirty="0"/>
              <a:t>()</a:t>
            </a:r>
          </a:p>
          <a:p>
            <a:pPr marL="0" indent="0">
              <a:lnSpc>
                <a:spcPct val="120000"/>
              </a:lnSpc>
              <a:spcBef>
                <a:spcPts val="0"/>
              </a:spcBef>
              <a:buNone/>
            </a:pPr>
            <a:r>
              <a:rPr lang="en-MY" sz="1800" dirty="0"/>
              <a:t>            End Try</a:t>
            </a:r>
          </a:p>
          <a:p>
            <a:pPr marL="0" indent="0">
              <a:lnSpc>
                <a:spcPct val="120000"/>
              </a:lnSpc>
              <a:spcBef>
                <a:spcPts val="0"/>
              </a:spcBef>
              <a:buNone/>
            </a:pPr>
            <a:r>
              <a:rPr lang="en-MY" sz="1800" dirty="0"/>
              <a:t>        End Function</a:t>
            </a:r>
          </a:p>
        </p:txBody>
      </p:sp>
    </p:spTree>
    <p:extLst>
      <p:ext uri="{BB962C8B-B14F-4D97-AF65-F5344CB8AC3E}">
        <p14:creationId xmlns:p14="http://schemas.microsoft.com/office/powerpoint/2010/main" val="3500715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Logic contained in a single class</a:t>
            </a:r>
          </a:p>
        </p:txBody>
      </p:sp>
      <p:sp>
        <p:nvSpPr>
          <p:cNvPr id="3" name="Content Placeholder 2"/>
          <p:cNvSpPr>
            <a:spLocks noGrp="1"/>
          </p:cNvSpPr>
          <p:nvPr>
            <p:ph idx="1"/>
          </p:nvPr>
        </p:nvSpPr>
        <p:spPr/>
        <p:txBody>
          <a:bodyPr>
            <a:normAutofit fontScale="70000" lnSpcReduction="20000"/>
          </a:bodyPr>
          <a:lstStyle/>
          <a:p>
            <a:pPr marL="0" indent="0">
              <a:lnSpc>
                <a:spcPct val="120000"/>
              </a:lnSpc>
              <a:spcBef>
                <a:spcPts val="0"/>
              </a:spcBef>
              <a:buNone/>
            </a:pPr>
            <a:r>
              <a:rPr lang="en-MY" sz="1800" dirty="0"/>
              <a:t>      Public Sub </a:t>
            </a:r>
            <a:r>
              <a:rPr lang="en-MY" sz="1800" dirty="0" err="1"/>
              <a:t>DeleteEmployee</a:t>
            </a:r>
            <a:r>
              <a:rPr lang="en-MY" sz="1800" dirty="0"/>
              <a:t>(</a:t>
            </a:r>
            <a:r>
              <a:rPr lang="en-MY" sz="1800" dirty="0" err="1"/>
              <a:t>ByVal</a:t>
            </a:r>
            <a:r>
              <a:rPr lang="en-MY" sz="1800" dirty="0"/>
              <a:t> </a:t>
            </a:r>
            <a:r>
              <a:rPr lang="en-MY" sz="1800" dirty="0" err="1"/>
              <a:t>employeeID</a:t>
            </a:r>
            <a:r>
              <a:rPr lang="en-MY" sz="1800" dirty="0"/>
              <a:t> As Integer)</a:t>
            </a:r>
          </a:p>
          <a:p>
            <a:pPr marL="0" indent="0">
              <a:lnSpc>
                <a:spcPct val="120000"/>
              </a:lnSpc>
              <a:spcBef>
                <a:spcPts val="0"/>
              </a:spcBef>
              <a:buNone/>
            </a:pPr>
            <a:r>
              <a:rPr lang="en-MY" sz="1800" dirty="0"/>
              <a:t>            Dim con As New </a:t>
            </a:r>
            <a:r>
              <a:rPr lang="en-MY" sz="1800" dirty="0" err="1"/>
              <a:t>SqlConnection</a:t>
            </a:r>
            <a:r>
              <a:rPr lang="en-MY" sz="1800" dirty="0"/>
              <a:t>(</a:t>
            </a:r>
            <a:r>
              <a:rPr lang="en-MY" sz="1800" dirty="0" err="1"/>
              <a:t>connectionString</a:t>
            </a:r>
            <a:r>
              <a:rPr lang="en-MY" sz="1800" dirty="0"/>
              <a:t>)</a:t>
            </a:r>
          </a:p>
          <a:p>
            <a:pPr marL="0" indent="0">
              <a:lnSpc>
                <a:spcPct val="120000"/>
              </a:lnSpc>
              <a:spcBef>
                <a:spcPts val="0"/>
              </a:spcBef>
              <a:buNone/>
            </a:pPr>
            <a:r>
              <a:rPr lang="en-MY" sz="1800" dirty="0"/>
              <a:t>            Dim </a:t>
            </a:r>
            <a:r>
              <a:rPr lang="en-MY" sz="1800" dirty="0" err="1"/>
              <a:t>cmd</a:t>
            </a:r>
            <a:r>
              <a:rPr lang="en-MY" sz="1800" dirty="0"/>
              <a:t> As New </a:t>
            </a:r>
            <a:r>
              <a:rPr lang="en-MY" sz="1800" dirty="0" err="1"/>
              <a:t>SqlCommand</a:t>
            </a:r>
            <a:r>
              <a:rPr lang="en-MY" sz="1800" dirty="0"/>
              <a:t>("</a:t>
            </a:r>
            <a:r>
              <a:rPr lang="en-MY" sz="1800" dirty="0" err="1"/>
              <a:t>DeleteEmployee</a:t>
            </a:r>
            <a:r>
              <a:rPr lang="en-MY" sz="1800" dirty="0"/>
              <a:t>", con)</a:t>
            </a:r>
          </a:p>
          <a:p>
            <a:pPr marL="0" indent="0">
              <a:lnSpc>
                <a:spcPct val="120000"/>
              </a:lnSpc>
              <a:spcBef>
                <a:spcPts val="0"/>
              </a:spcBef>
              <a:buNone/>
            </a:pPr>
            <a:r>
              <a:rPr lang="en-MY" sz="1800" dirty="0"/>
              <a:t>            </a:t>
            </a:r>
            <a:r>
              <a:rPr lang="en-MY" sz="1800" dirty="0" err="1"/>
              <a:t>cmd.CommandType</a:t>
            </a:r>
            <a:r>
              <a:rPr lang="en-MY" sz="1800" dirty="0"/>
              <a:t> = </a:t>
            </a:r>
            <a:r>
              <a:rPr lang="en-MY" sz="1800" dirty="0" err="1"/>
              <a:t>CommandType.StoredProcedure</a:t>
            </a:r>
            <a:endParaRPr lang="en-MY" sz="1800" dirty="0"/>
          </a:p>
          <a:p>
            <a:pPr marL="0" indent="0">
              <a:lnSpc>
                <a:spcPct val="120000"/>
              </a:lnSpc>
              <a:spcBef>
                <a:spcPts val="0"/>
              </a:spcBef>
              <a:buNone/>
            </a:pPr>
            <a:endParaRPr lang="en-MY" sz="1800" dirty="0"/>
          </a:p>
          <a:p>
            <a:pPr marL="0" indent="0">
              <a:lnSpc>
                <a:spcPct val="120000"/>
              </a:lnSpc>
              <a:spcBef>
                <a:spcPts val="0"/>
              </a:spcBef>
              <a:buNone/>
            </a:pPr>
            <a:r>
              <a:rPr lang="en-MY" sz="1800" dirty="0"/>
              <a:t>            </a:t>
            </a:r>
            <a:r>
              <a:rPr lang="en-MY" sz="1800" dirty="0" err="1"/>
              <a:t>cmd.Parameters.Add</a:t>
            </a:r>
            <a:r>
              <a:rPr lang="en-MY" sz="1800" dirty="0"/>
              <a:t>(New </a:t>
            </a:r>
            <a:r>
              <a:rPr lang="en-MY" sz="1800" dirty="0" err="1"/>
              <a:t>SqlParameter</a:t>
            </a:r>
            <a:r>
              <a:rPr lang="en-MY" sz="1800" dirty="0"/>
              <a:t>("@</a:t>
            </a:r>
            <a:r>
              <a:rPr lang="en-MY" sz="1800" dirty="0" err="1"/>
              <a:t>EmployeeID</a:t>
            </a:r>
            <a:r>
              <a:rPr lang="en-MY" sz="1800" dirty="0"/>
              <a:t>", </a:t>
            </a:r>
            <a:r>
              <a:rPr lang="en-MY" sz="1800" dirty="0" err="1"/>
              <a:t>SqlDbType.Int</a:t>
            </a:r>
            <a:r>
              <a:rPr lang="en-MY" sz="1800" dirty="0"/>
              <a:t>, 4))</a:t>
            </a:r>
          </a:p>
          <a:p>
            <a:pPr marL="0" indent="0">
              <a:lnSpc>
                <a:spcPct val="120000"/>
              </a:lnSpc>
              <a:spcBef>
                <a:spcPts val="0"/>
              </a:spcBef>
              <a:buNone/>
            </a:pPr>
            <a:r>
              <a:rPr lang="en-MY" sz="1800" dirty="0"/>
              <a:t>            </a:t>
            </a:r>
            <a:r>
              <a:rPr lang="en-MY" sz="1800" dirty="0" err="1"/>
              <a:t>cmd.Parameters</a:t>
            </a:r>
            <a:r>
              <a:rPr lang="en-MY" sz="1800" dirty="0"/>
              <a:t>("@</a:t>
            </a:r>
            <a:r>
              <a:rPr lang="en-MY" sz="1800" dirty="0" err="1"/>
              <a:t>EmployeeID</a:t>
            </a:r>
            <a:r>
              <a:rPr lang="en-MY" sz="1800" dirty="0"/>
              <a:t>").Value = </a:t>
            </a:r>
            <a:r>
              <a:rPr lang="en-MY" sz="1800" dirty="0" err="1"/>
              <a:t>employeeID</a:t>
            </a:r>
            <a:endParaRPr lang="en-MY" sz="1800" dirty="0"/>
          </a:p>
          <a:p>
            <a:pPr marL="0" indent="0">
              <a:lnSpc>
                <a:spcPct val="120000"/>
              </a:lnSpc>
              <a:spcBef>
                <a:spcPts val="0"/>
              </a:spcBef>
              <a:buNone/>
            </a:pPr>
            <a:endParaRPr lang="en-MY" sz="1800" dirty="0"/>
          </a:p>
          <a:p>
            <a:pPr marL="0" indent="0">
              <a:lnSpc>
                <a:spcPct val="120000"/>
              </a:lnSpc>
              <a:spcBef>
                <a:spcPts val="0"/>
              </a:spcBef>
              <a:buNone/>
            </a:pPr>
            <a:r>
              <a:rPr lang="en-MY" sz="1800" dirty="0"/>
              <a:t>            Try</a:t>
            </a:r>
          </a:p>
          <a:p>
            <a:pPr marL="0" indent="0">
              <a:lnSpc>
                <a:spcPct val="120000"/>
              </a:lnSpc>
              <a:spcBef>
                <a:spcPts val="0"/>
              </a:spcBef>
              <a:buNone/>
            </a:pPr>
            <a:r>
              <a:rPr lang="en-MY" sz="1800" dirty="0"/>
              <a:t>                </a:t>
            </a:r>
            <a:r>
              <a:rPr lang="en-MY" sz="1800" dirty="0" err="1"/>
              <a:t>con.Open</a:t>
            </a:r>
            <a:r>
              <a:rPr lang="en-MY" sz="1800" dirty="0"/>
              <a:t>()</a:t>
            </a:r>
          </a:p>
          <a:p>
            <a:pPr marL="0" indent="0">
              <a:lnSpc>
                <a:spcPct val="120000"/>
              </a:lnSpc>
              <a:spcBef>
                <a:spcPts val="0"/>
              </a:spcBef>
              <a:buNone/>
            </a:pPr>
            <a:r>
              <a:rPr lang="en-MY" sz="1800" dirty="0"/>
              <a:t>                </a:t>
            </a:r>
            <a:r>
              <a:rPr lang="en-MY" sz="1800" dirty="0" err="1"/>
              <a:t>cmd.ExecuteNonQuery</a:t>
            </a:r>
            <a:r>
              <a:rPr lang="en-MY" sz="1800" dirty="0"/>
              <a:t>()</a:t>
            </a:r>
          </a:p>
          <a:p>
            <a:pPr marL="0" indent="0">
              <a:lnSpc>
                <a:spcPct val="120000"/>
              </a:lnSpc>
              <a:spcBef>
                <a:spcPts val="0"/>
              </a:spcBef>
              <a:buNone/>
            </a:pPr>
            <a:r>
              <a:rPr lang="en-MY" sz="1800" dirty="0"/>
              <a:t>            Catch err As </a:t>
            </a:r>
            <a:r>
              <a:rPr lang="en-MY" sz="1800" dirty="0" err="1"/>
              <a:t>SqlException</a:t>
            </a:r>
            <a:endParaRPr lang="en-MY" sz="1800" dirty="0"/>
          </a:p>
          <a:p>
            <a:pPr marL="0" indent="0">
              <a:lnSpc>
                <a:spcPct val="120000"/>
              </a:lnSpc>
              <a:spcBef>
                <a:spcPts val="0"/>
              </a:spcBef>
              <a:buNone/>
            </a:pPr>
            <a:r>
              <a:rPr lang="en-MY" sz="1800" dirty="0"/>
              <a:t>                ' Replace the error with something less specific. </a:t>
            </a:r>
          </a:p>
          <a:p>
            <a:pPr marL="0" indent="0">
              <a:lnSpc>
                <a:spcPct val="120000"/>
              </a:lnSpc>
              <a:spcBef>
                <a:spcPts val="0"/>
              </a:spcBef>
              <a:buNone/>
            </a:pPr>
            <a:r>
              <a:rPr lang="en-MY" sz="1800" dirty="0"/>
              <a:t>                ' You could also log the error now. </a:t>
            </a:r>
          </a:p>
          <a:p>
            <a:pPr marL="0" indent="0">
              <a:lnSpc>
                <a:spcPct val="120000"/>
              </a:lnSpc>
              <a:spcBef>
                <a:spcPts val="0"/>
              </a:spcBef>
              <a:buNone/>
            </a:pPr>
            <a:r>
              <a:rPr lang="en-MY" sz="1800" dirty="0"/>
              <a:t>                Throw New </a:t>
            </a:r>
            <a:r>
              <a:rPr lang="en-MY" sz="1800" dirty="0" err="1"/>
              <a:t>ApplicationException</a:t>
            </a:r>
            <a:r>
              <a:rPr lang="en-MY" sz="1800" dirty="0"/>
              <a:t>("Data error.")</a:t>
            </a:r>
          </a:p>
          <a:p>
            <a:pPr marL="0" indent="0">
              <a:lnSpc>
                <a:spcPct val="120000"/>
              </a:lnSpc>
              <a:spcBef>
                <a:spcPts val="0"/>
              </a:spcBef>
              <a:buNone/>
            </a:pPr>
            <a:r>
              <a:rPr lang="en-MY" sz="1800" dirty="0"/>
              <a:t>            Finally</a:t>
            </a:r>
          </a:p>
          <a:p>
            <a:pPr marL="0" indent="0">
              <a:lnSpc>
                <a:spcPct val="120000"/>
              </a:lnSpc>
              <a:spcBef>
                <a:spcPts val="0"/>
              </a:spcBef>
              <a:buNone/>
            </a:pPr>
            <a:r>
              <a:rPr lang="en-MY" sz="1800" dirty="0"/>
              <a:t>                </a:t>
            </a:r>
            <a:r>
              <a:rPr lang="en-MY" sz="1800" dirty="0" err="1"/>
              <a:t>con.Close</a:t>
            </a:r>
            <a:r>
              <a:rPr lang="en-MY" sz="1800" dirty="0"/>
              <a:t>()</a:t>
            </a:r>
          </a:p>
          <a:p>
            <a:pPr marL="0" indent="0">
              <a:lnSpc>
                <a:spcPct val="120000"/>
              </a:lnSpc>
              <a:spcBef>
                <a:spcPts val="0"/>
              </a:spcBef>
              <a:buNone/>
            </a:pPr>
            <a:r>
              <a:rPr lang="en-MY" sz="1800" dirty="0"/>
              <a:t>            End Try</a:t>
            </a:r>
          </a:p>
          <a:p>
            <a:pPr marL="0" indent="0">
              <a:lnSpc>
                <a:spcPct val="120000"/>
              </a:lnSpc>
              <a:spcBef>
                <a:spcPts val="0"/>
              </a:spcBef>
              <a:buNone/>
            </a:pPr>
            <a:r>
              <a:rPr lang="en-MY" sz="1800" dirty="0"/>
              <a:t>        End Sub</a:t>
            </a:r>
          </a:p>
          <a:p>
            <a:pPr marL="0" indent="0">
              <a:lnSpc>
                <a:spcPct val="120000"/>
              </a:lnSpc>
              <a:spcBef>
                <a:spcPts val="0"/>
              </a:spcBef>
              <a:buNone/>
            </a:pPr>
            <a:r>
              <a:rPr lang="en-MY" sz="1800" dirty="0"/>
              <a:t> End Class</a:t>
            </a:r>
          </a:p>
          <a:p>
            <a:pPr marL="0" indent="0">
              <a:lnSpc>
                <a:spcPct val="120000"/>
              </a:lnSpc>
              <a:spcBef>
                <a:spcPts val="0"/>
              </a:spcBef>
              <a:buNone/>
            </a:pPr>
            <a:r>
              <a:rPr lang="en-MY" sz="1800" dirty="0"/>
              <a:t>End Namespace</a:t>
            </a:r>
          </a:p>
        </p:txBody>
      </p:sp>
    </p:spTree>
    <p:extLst>
      <p:ext uri="{BB962C8B-B14F-4D97-AF65-F5344CB8AC3E}">
        <p14:creationId xmlns:p14="http://schemas.microsoft.com/office/powerpoint/2010/main" val="25835234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err="1"/>
              <a:t>TypeName</a:t>
            </a:r>
            <a:r>
              <a:rPr lang="en-MY" dirty="0"/>
              <a:t> property</a:t>
            </a:r>
            <a:endParaRPr lang="en-MY" dirty="0"/>
          </a:p>
        </p:txBody>
      </p:sp>
      <p:sp>
        <p:nvSpPr>
          <p:cNvPr id="3" name="Content Placeholder 2"/>
          <p:cNvSpPr>
            <a:spLocks noGrp="1"/>
          </p:cNvSpPr>
          <p:nvPr>
            <p:ph idx="1"/>
          </p:nvPr>
        </p:nvSpPr>
        <p:spPr/>
        <p:txBody>
          <a:bodyPr>
            <a:normAutofit fontScale="92500" lnSpcReduction="10000"/>
          </a:bodyPr>
          <a:lstStyle/>
          <a:p>
            <a:r>
              <a:rPr lang="en-MY" dirty="0" smtClean="0"/>
              <a:t>Need </a:t>
            </a:r>
            <a:r>
              <a:rPr lang="en-MY" dirty="0"/>
              <a:t>to define an </a:t>
            </a:r>
            <a:r>
              <a:rPr lang="en-MY" dirty="0" err="1"/>
              <a:t>ObjectDataSource</a:t>
            </a:r>
            <a:r>
              <a:rPr lang="en-MY" dirty="0"/>
              <a:t> and indicate the name of </a:t>
            </a:r>
            <a:r>
              <a:rPr lang="en-MY" dirty="0" smtClean="0"/>
              <a:t>the class </a:t>
            </a:r>
            <a:r>
              <a:rPr lang="en-MY" dirty="0"/>
              <a:t>that contains the data access methods by specifying the fully qualified class name with </a:t>
            </a:r>
            <a:r>
              <a:rPr lang="en-MY" dirty="0" smtClean="0"/>
              <a:t>the </a:t>
            </a:r>
            <a:r>
              <a:rPr lang="en-MY" dirty="0" err="1" smtClean="0"/>
              <a:t>TypeName</a:t>
            </a:r>
            <a:r>
              <a:rPr lang="en-MY" dirty="0" smtClean="0"/>
              <a:t> </a:t>
            </a:r>
            <a:r>
              <a:rPr lang="en-MY" dirty="0"/>
              <a:t>property</a:t>
            </a:r>
          </a:p>
          <a:p>
            <a:pPr marL="0" indent="0">
              <a:buNone/>
            </a:pPr>
            <a:endParaRPr lang="en-MY" sz="1800" dirty="0"/>
          </a:p>
          <a:p>
            <a:pPr marL="0" indent="0">
              <a:buNone/>
            </a:pPr>
            <a:r>
              <a:rPr lang="en-MY" sz="1800" dirty="0"/>
              <a:t>&lt;</a:t>
            </a:r>
            <a:r>
              <a:rPr lang="en-MY" sz="1800" dirty="0" err="1"/>
              <a:t>asp:ObjectDataSource</a:t>
            </a:r>
            <a:r>
              <a:rPr lang="en-MY" sz="1800" dirty="0"/>
              <a:t> ID="</a:t>
            </a:r>
            <a:r>
              <a:rPr lang="en-MY" sz="1800" dirty="0" err="1"/>
              <a:t>sourceEmployees</a:t>
            </a:r>
            <a:r>
              <a:rPr lang="en-MY" sz="1800" dirty="0"/>
              <a:t>" </a:t>
            </a:r>
            <a:r>
              <a:rPr lang="en-MY" sz="1800" dirty="0" err="1"/>
              <a:t>runat</a:t>
            </a:r>
            <a:r>
              <a:rPr lang="en-MY" sz="1800" dirty="0"/>
              <a:t>="server" </a:t>
            </a:r>
            <a:r>
              <a:rPr lang="en-MY" sz="1800" dirty="0" err="1"/>
              <a:t>DataObjectTypeName</a:t>
            </a:r>
            <a:r>
              <a:rPr lang="en-MY" sz="1800" dirty="0"/>
              <a:t>="</a:t>
            </a:r>
            <a:r>
              <a:rPr lang="en-MY" sz="1800" dirty="0" err="1"/>
              <a:t>DatabaseComponent.EmployeeDetails</a:t>
            </a:r>
            <a:r>
              <a:rPr lang="en-MY" sz="1800" dirty="0"/>
              <a:t>"</a:t>
            </a:r>
          </a:p>
          <a:p>
            <a:pPr marL="0" indent="0">
              <a:buNone/>
            </a:pPr>
            <a:r>
              <a:rPr lang="en-MY" sz="1800" dirty="0"/>
              <a:t>                </a:t>
            </a:r>
            <a:r>
              <a:rPr lang="en-MY" sz="1800" dirty="0" err="1"/>
              <a:t>DeleteMethod</a:t>
            </a:r>
            <a:r>
              <a:rPr lang="en-MY" sz="1800" dirty="0"/>
              <a:t>="</a:t>
            </a:r>
            <a:r>
              <a:rPr lang="en-MY" sz="1800" dirty="0" err="1"/>
              <a:t>DeleteEmployee</a:t>
            </a:r>
            <a:r>
              <a:rPr lang="en-MY" sz="1800" dirty="0"/>
              <a:t>" </a:t>
            </a:r>
            <a:r>
              <a:rPr lang="en-MY" sz="1800" dirty="0" err="1"/>
              <a:t>InsertMethod</a:t>
            </a:r>
            <a:r>
              <a:rPr lang="en-MY" sz="1800" dirty="0"/>
              <a:t>="</a:t>
            </a:r>
            <a:r>
              <a:rPr lang="en-MY" sz="1800" dirty="0" err="1"/>
              <a:t>InsertEmployee</a:t>
            </a:r>
            <a:r>
              <a:rPr lang="en-MY" sz="1800" dirty="0"/>
              <a:t>" </a:t>
            </a:r>
            <a:r>
              <a:rPr lang="en-MY" sz="1800" dirty="0" err="1"/>
              <a:t>OldValuesParameterFormatString</a:t>
            </a:r>
            <a:r>
              <a:rPr lang="en-MY" sz="1800" dirty="0"/>
              <a:t>="original_{0}"</a:t>
            </a:r>
          </a:p>
          <a:p>
            <a:pPr marL="0" indent="0">
              <a:buNone/>
            </a:pPr>
            <a:r>
              <a:rPr lang="en-MY" sz="1800" dirty="0"/>
              <a:t>                </a:t>
            </a:r>
            <a:r>
              <a:rPr lang="en-MY" sz="1800" dirty="0" err="1"/>
              <a:t>SelectMethod</a:t>
            </a:r>
            <a:r>
              <a:rPr lang="en-MY" sz="1800" dirty="0"/>
              <a:t>="</a:t>
            </a:r>
            <a:r>
              <a:rPr lang="en-MY" sz="1800" dirty="0" err="1"/>
              <a:t>GetEmployees</a:t>
            </a:r>
            <a:r>
              <a:rPr lang="en-MY" sz="1800" dirty="0"/>
              <a:t>" </a:t>
            </a:r>
            <a:r>
              <a:rPr lang="en-MY" sz="1800" dirty="0" err="1">
                <a:solidFill>
                  <a:srgbClr val="FF0000"/>
                </a:solidFill>
              </a:rPr>
              <a:t>TypeName</a:t>
            </a:r>
            <a:r>
              <a:rPr lang="en-MY" sz="1800" dirty="0">
                <a:solidFill>
                  <a:srgbClr val="FF0000"/>
                </a:solidFill>
              </a:rPr>
              <a:t>="</a:t>
            </a:r>
            <a:r>
              <a:rPr lang="en-MY" sz="1800" dirty="0" err="1">
                <a:solidFill>
                  <a:srgbClr val="FF0000"/>
                </a:solidFill>
              </a:rPr>
              <a:t>DatabaseComponent.EmployeeDB</a:t>
            </a:r>
            <a:r>
              <a:rPr lang="en-MY" sz="1800" dirty="0">
                <a:solidFill>
                  <a:srgbClr val="FF0000"/>
                </a:solidFill>
              </a:rPr>
              <a:t>"</a:t>
            </a:r>
            <a:r>
              <a:rPr lang="en-MY" sz="1800" dirty="0"/>
              <a:t>&gt;</a:t>
            </a:r>
          </a:p>
          <a:p>
            <a:pPr marL="0" indent="0">
              <a:buNone/>
            </a:pPr>
            <a:r>
              <a:rPr lang="en-MY" sz="1800" dirty="0"/>
              <a:t>                &lt;</a:t>
            </a:r>
            <a:r>
              <a:rPr lang="en-MY" sz="1800" dirty="0" err="1"/>
              <a:t>DeleteParameters</a:t>
            </a:r>
            <a:r>
              <a:rPr lang="en-MY" sz="1800" dirty="0"/>
              <a:t>&gt;</a:t>
            </a:r>
          </a:p>
          <a:p>
            <a:pPr marL="0" indent="0">
              <a:buNone/>
            </a:pPr>
            <a:r>
              <a:rPr lang="en-MY" sz="1800" dirty="0"/>
              <a:t>                    &lt;</a:t>
            </a:r>
            <a:r>
              <a:rPr lang="en-MY" sz="1800" dirty="0" err="1"/>
              <a:t>asp:Parameter</a:t>
            </a:r>
            <a:r>
              <a:rPr lang="en-MY" sz="1800" dirty="0"/>
              <a:t> Name="</a:t>
            </a:r>
            <a:r>
              <a:rPr lang="en-MY" sz="1800" dirty="0" err="1"/>
              <a:t>employeeID</a:t>
            </a:r>
            <a:r>
              <a:rPr lang="en-MY" sz="1800" dirty="0"/>
              <a:t>" Type="Int32" /&gt;</a:t>
            </a:r>
          </a:p>
          <a:p>
            <a:pPr marL="0" indent="0">
              <a:buNone/>
            </a:pPr>
            <a:r>
              <a:rPr lang="en-MY" sz="1800" dirty="0"/>
              <a:t>                &lt;/</a:t>
            </a:r>
            <a:r>
              <a:rPr lang="en-MY" sz="1800" dirty="0" err="1"/>
              <a:t>DeleteParameters</a:t>
            </a:r>
            <a:r>
              <a:rPr lang="en-MY" sz="1800" dirty="0"/>
              <a:t>&gt;</a:t>
            </a:r>
          </a:p>
          <a:p>
            <a:pPr marL="0" indent="0">
              <a:buNone/>
            </a:pPr>
            <a:r>
              <a:rPr lang="en-MY" sz="1800" dirty="0"/>
              <a:t>            &lt;/</a:t>
            </a:r>
            <a:r>
              <a:rPr lang="en-MY" sz="1800" dirty="0" err="1"/>
              <a:t>asp:ObjectDataSource</a:t>
            </a:r>
            <a:r>
              <a:rPr lang="en-MY" sz="1800" dirty="0"/>
              <a:t>&gt;</a:t>
            </a:r>
          </a:p>
        </p:txBody>
      </p:sp>
    </p:spTree>
    <p:extLst>
      <p:ext uri="{BB962C8B-B14F-4D97-AF65-F5344CB8AC3E}">
        <p14:creationId xmlns:p14="http://schemas.microsoft.com/office/powerpoint/2010/main" val="16597891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Selecting Records</a:t>
            </a:r>
            <a:endParaRPr lang="en-MY" dirty="0"/>
          </a:p>
        </p:txBody>
      </p:sp>
      <p:sp>
        <p:nvSpPr>
          <p:cNvPr id="3" name="Content Placeholder 2"/>
          <p:cNvSpPr>
            <a:spLocks noGrp="1"/>
          </p:cNvSpPr>
          <p:nvPr>
            <p:ph idx="1"/>
          </p:nvPr>
        </p:nvSpPr>
        <p:spPr/>
        <p:txBody>
          <a:bodyPr/>
          <a:lstStyle/>
          <a:p>
            <a:r>
              <a:rPr lang="en-MY" dirty="0"/>
              <a:t>P</a:t>
            </a:r>
            <a:r>
              <a:rPr lang="en-MY" dirty="0" smtClean="0"/>
              <a:t>oint </a:t>
            </a:r>
            <a:r>
              <a:rPr lang="en-MY" dirty="0"/>
              <a:t>it to the methods it can use </a:t>
            </a:r>
            <a:r>
              <a:rPr lang="en-MY" dirty="0" smtClean="0"/>
              <a:t>to select </a:t>
            </a:r>
            <a:r>
              <a:rPr lang="en-MY" dirty="0" smtClean="0"/>
              <a:t>records</a:t>
            </a:r>
            <a:endParaRPr lang="en-MY" dirty="0" smtClean="0"/>
          </a:p>
          <a:p>
            <a:pPr marL="0" indent="0">
              <a:buNone/>
            </a:pPr>
            <a:endParaRPr lang="en-MY" sz="1800" dirty="0"/>
          </a:p>
          <a:p>
            <a:pPr marL="0" indent="0">
              <a:buNone/>
            </a:pPr>
            <a:r>
              <a:rPr lang="en-MY" sz="1800" dirty="0"/>
              <a:t>&lt;</a:t>
            </a:r>
            <a:r>
              <a:rPr lang="en-MY" sz="1800" dirty="0" err="1"/>
              <a:t>asp:ObjectDataSource</a:t>
            </a:r>
            <a:r>
              <a:rPr lang="en-MY" sz="1800" dirty="0"/>
              <a:t> ID="</a:t>
            </a:r>
            <a:r>
              <a:rPr lang="en-MY" sz="1800" dirty="0" err="1"/>
              <a:t>sourceEmployees</a:t>
            </a:r>
            <a:r>
              <a:rPr lang="en-MY" sz="1800" dirty="0"/>
              <a:t>" </a:t>
            </a:r>
            <a:r>
              <a:rPr lang="en-MY" sz="1800" dirty="0" err="1"/>
              <a:t>runat</a:t>
            </a:r>
            <a:r>
              <a:rPr lang="en-MY" sz="1800" dirty="0"/>
              <a:t>="server" </a:t>
            </a:r>
            <a:r>
              <a:rPr lang="en-MY" sz="1800" dirty="0" err="1"/>
              <a:t>DataObjectTypeName</a:t>
            </a:r>
            <a:r>
              <a:rPr lang="en-MY" sz="1800" dirty="0"/>
              <a:t>="</a:t>
            </a:r>
            <a:r>
              <a:rPr lang="en-MY" sz="1800" dirty="0" err="1"/>
              <a:t>DatabaseComponent.EmployeeDetails</a:t>
            </a:r>
            <a:r>
              <a:rPr lang="en-MY" sz="1800" dirty="0"/>
              <a:t>"</a:t>
            </a:r>
          </a:p>
          <a:p>
            <a:pPr marL="0" indent="0">
              <a:buNone/>
            </a:pPr>
            <a:r>
              <a:rPr lang="en-MY" sz="1800" dirty="0"/>
              <a:t>                </a:t>
            </a:r>
            <a:r>
              <a:rPr lang="en-MY" sz="1800" dirty="0" err="1"/>
              <a:t>DeleteMethod</a:t>
            </a:r>
            <a:r>
              <a:rPr lang="en-MY" sz="1800" dirty="0"/>
              <a:t>="</a:t>
            </a:r>
            <a:r>
              <a:rPr lang="en-MY" sz="1800" dirty="0" err="1"/>
              <a:t>DeleteEmployee</a:t>
            </a:r>
            <a:r>
              <a:rPr lang="en-MY" sz="1800" dirty="0"/>
              <a:t>" </a:t>
            </a:r>
            <a:r>
              <a:rPr lang="en-MY" sz="1800" dirty="0" err="1"/>
              <a:t>InsertMethod</a:t>
            </a:r>
            <a:r>
              <a:rPr lang="en-MY" sz="1800" dirty="0"/>
              <a:t>="</a:t>
            </a:r>
            <a:r>
              <a:rPr lang="en-MY" sz="1800" dirty="0" err="1"/>
              <a:t>InsertEmployee</a:t>
            </a:r>
            <a:r>
              <a:rPr lang="en-MY" sz="1800" dirty="0"/>
              <a:t>" </a:t>
            </a:r>
            <a:r>
              <a:rPr lang="en-MY" sz="1800" dirty="0" err="1"/>
              <a:t>OldValuesParameterFormatString</a:t>
            </a:r>
            <a:r>
              <a:rPr lang="en-MY" sz="1800" dirty="0"/>
              <a:t>="original_{0}"</a:t>
            </a:r>
          </a:p>
          <a:p>
            <a:pPr marL="0" indent="0">
              <a:buNone/>
            </a:pPr>
            <a:r>
              <a:rPr lang="en-MY" sz="1800" dirty="0"/>
              <a:t>                </a:t>
            </a:r>
            <a:r>
              <a:rPr lang="en-MY" sz="1800" dirty="0" err="1">
                <a:solidFill>
                  <a:srgbClr val="FF0000"/>
                </a:solidFill>
              </a:rPr>
              <a:t>SelectMethod</a:t>
            </a:r>
            <a:r>
              <a:rPr lang="en-MY" sz="1800" dirty="0">
                <a:solidFill>
                  <a:srgbClr val="FF0000"/>
                </a:solidFill>
              </a:rPr>
              <a:t>="</a:t>
            </a:r>
            <a:r>
              <a:rPr lang="en-MY" sz="1800" dirty="0" err="1">
                <a:solidFill>
                  <a:srgbClr val="FF0000"/>
                </a:solidFill>
              </a:rPr>
              <a:t>GetEmployees</a:t>
            </a:r>
            <a:r>
              <a:rPr lang="en-MY" sz="1800" dirty="0">
                <a:solidFill>
                  <a:srgbClr val="FF0000"/>
                </a:solidFill>
              </a:rPr>
              <a:t>" </a:t>
            </a:r>
            <a:r>
              <a:rPr lang="en-MY" sz="1800" dirty="0" err="1"/>
              <a:t>TypeName</a:t>
            </a:r>
            <a:r>
              <a:rPr lang="en-MY" sz="1800" dirty="0"/>
              <a:t>="</a:t>
            </a:r>
            <a:r>
              <a:rPr lang="en-MY" sz="1800" dirty="0" err="1"/>
              <a:t>DatabaseComponent.EmployeeDB</a:t>
            </a:r>
            <a:r>
              <a:rPr lang="en-MY" sz="1800" dirty="0"/>
              <a:t>"&gt;</a:t>
            </a:r>
          </a:p>
          <a:p>
            <a:pPr marL="0" indent="0">
              <a:buNone/>
            </a:pPr>
            <a:r>
              <a:rPr lang="en-MY" sz="1800" dirty="0"/>
              <a:t>                &lt;</a:t>
            </a:r>
            <a:r>
              <a:rPr lang="en-MY" sz="1800" dirty="0" err="1"/>
              <a:t>DeleteParameters</a:t>
            </a:r>
            <a:r>
              <a:rPr lang="en-MY" sz="1800" dirty="0"/>
              <a:t>&gt;</a:t>
            </a:r>
          </a:p>
          <a:p>
            <a:pPr marL="0" indent="0">
              <a:buNone/>
            </a:pPr>
            <a:r>
              <a:rPr lang="en-MY" sz="1800" dirty="0"/>
              <a:t>                    &lt;</a:t>
            </a:r>
            <a:r>
              <a:rPr lang="en-MY" sz="1800" dirty="0" err="1"/>
              <a:t>asp:Parameter</a:t>
            </a:r>
            <a:r>
              <a:rPr lang="en-MY" sz="1800" dirty="0"/>
              <a:t> Name="</a:t>
            </a:r>
            <a:r>
              <a:rPr lang="en-MY" sz="1800" dirty="0" err="1"/>
              <a:t>employeeID</a:t>
            </a:r>
            <a:r>
              <a:rPr lang="en-MY" sz="1800" dirty="0"/>
              <a:t>" Type="Int32" /&gt;</a:t>
            </a:r>
          </a:p>
          <a:p>
            <a:pPr marL="0" indent="0">
              <a:buNone/>
            </a:pPr>
            <a:r>
              <a:rPr lang="en-MY" sz="1800" dirty="0"/>
              <a:t>                &lt;/</a:t>
            </a:r>
            <a:r>
              <a:rPr lang="en-MY" sz="1800" dirty="0" err="1"/>
              <a:t>DeleteParameters</a:t>
            </a:r>
            <a:r>
              <a:rPr lang="en-MY" sz="1800" dirty="0"/>
              <a:t>&gt;</a:t>
            </a:r>
          </a:p>
          <a:p>
            <a:pPr marL="0" indent="0">
              <a:buNone/>
            </a:pPr>
            <a:r>
              <a:rPr lang="en-MY" sz="1800" dirty="0"/>
              <a:t>            &lt;/</a:t>
            </a:r>
            <a:r>
              <a:rPr lang="en-MY" sz="1800" dirty="0" err="1"/>
              <a:t>asp:ObjectDataSource</a:t>
            </a:r>
            <a:r>
              <a:rPr lang="en-MY" sz="1800" dirty="0"/>
              <a:t>&gt;</a:t>
            </a:r>
          </a:p>
          <a:p>
            <a:pPr marL="0" indent="0">
              <a:buNone/>
            </a:pPr>
            <a:endParaRPr lang="en-MY" sz="1800" dirty="0"/>
          </a:p>
        </p:txBody>
      </p:sp>
    </p:spTree>
    <p:extLst>
      <p:ext uri="{BB962C8B-B14F-4D97-AF65-F5344CB8AC3E}">
        <p14:creationId xmlns:p14="http://schemas.microsoft.com/office/powerpoint/2010/main" val="881175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B</a:t>
            </a:r>
            <a:r>
              <a:rPr lang="en-MY" dirty="0" smtClean="0"/>
              <a:t>inding </a:t>
            </a:r>
            <a:r>
              <a:rPr lang="en-MY" dirty="0" err="1" smtClean="0"/>
              <a:t>ObjectDataSource</a:t>
            </a:r>
            <a:r>
              <a:rPr lang="en-MY" dirty="0" smtClean="0"/>
              <a:t> to web page controls</a:t>
            </a:r>
            <a:endParaRPr lang="en-MY" dirty="0"/>
          </a:p>
        </p:txBody>
      </p:sp>
      <p:sp>
        <p:nvSpPr>
          <p:cNvPr id="3" name="Content Placeholder 2"/>
          <p:cNvSpPr>
            <a:spLocks noGrp="1"/>
          </p:cNvSpPr>
          <p:nvPr>
            <p:ph idx="1"/>
          </p:nvPr>
        </p:nvSpPr>
        <p:spPr/>
        <p:txBody>
          <a:bodyPr/>
          <a:lstStyle/>
          <a:p>
            <a:r>
              <a:rPr lang="en-MY" dirty="0"/>
              <a:t>bind your web page </a:t>
            </a:r>
            <a:r>
              <a:rPr lang="en-MY" dirty="0" smtClean="0"/>
              <a:t>controls</a:t>
            </a:r>
          </a:p>
          <a:p>
            <a:pPr marL="0" indent="0">
              <a:buNone/>
            </a:pPr>
            <a:endParaRPr lang="en-MY" sz="1800" dirty="0"/>
          </a:p>
          <a:p>
            <a:pPr marL="0" indent="0">
              <a:buNone/>
            </a:pPr>
            <a:r>
              <a:rPr lang="en-MY" sz="1800" dirty="0"/>
              <a:t>&lt;</a:t>
            </a:r>
            <a:r>
              <a:rPr lang="en-MY" sz="1800" dirty="0" err="1"/>
              <a:t>asp:DetailsView</a:t>
            </a:r>
            <a:r>
              <a:rPr lang="en-MY" sz="1800" dirty="0"/>
              <a:t> ID="</a:t>
            </a:r>
            <a:r>
              <a:rPr lang="en-MY" sz="1800" dirty="0" err="1"/>
              <a:t>detailsInsertEmployee</a:t>
            </a:r>
            <a:r>
              <a:rPr lang="en-MY" sz="1800" dirty="0"/>
              <a:t>" </a:t>
            </a:r>
            <a:r>
              <a:rPr lang="en-MY" sz="1800" dirty="0" err="1"/>
              <a:t>runat</a:t>
            </a:r>
            <a:r>
              <a:rPr lang="en-MY" sz="1800" dirty="0"/>
              <a:t>="server" </a:t>
            </a:r>
            <a:r>
              <a:rPr lang="en-MY" sz="1800" dirty="0" err="1">
                <a:solidFill>
                  <a:srgbClr val="FF0000"/>
                </a:solidFill>
              </a:rPr>
              <a:t>DataSourceID</a:t>
            </a:r>
            <a:r>
              <a:rPr lang="en-MY" sz="1800" dirty="0">
                <a:solidFill>
                  <a:srgbClr val="FF0000"/>
                </a:solidFill>
              </a:rPr>
              <a:t>="</a:t>
            </a:r>
            <a:r>
              <a:rPr lang="en-MY" sz="1800" dirty="0" err="1">
                <a:solidFill>
                  <a:srgbClr val="FF0000"/>
                </a:solidFill>
              </a:rPr>
              <a:t>sourceEmployees</a:t>
            </a:r>
            <a:r>
              <a:rPr lang="en-MY" sz="1800" dirty="0">
                <a:solidFill>
                  <a:srgbClr val="FF0000"/>
                </a:solidFill>
              </a:rPr>
              <a:t>" </a:t>
            </a:r>
            <a:r>
              <a:rPr lang="en-MY" sz="1800" dirty="0" err="1"/>
              <a:t>DefaultMode</a:t>
            </a:r>
            <a:r>
              <a:rPr lang="en-MY" sz="1800" dirty="0"/>
              <a:t>="Insert“ …</a:t>
            </a:r>
          </a:p>
          <a:p>
            <a:pPr marL="0" indent="0">
              <a:buNone/>
            </a:pPr>
            <a:endParaRPr lang="en-MY" sz="1800" dirty="0"/>
          </a:p>
          <a:p>
            <a:pPr marL="0" indent="0">
              <a:buNone/>
            </a:pPr>
            <a:endParaRPr lang="en-MY" sz="1800" dirty="0"/>
          </a:p>
          <a:p>
            <a:pPr marL="0" indent="0">
              <a:buNone/>
            </a:pPr>
            <a:r>
              <a:rPr lang="en-MY" sz="1800" dirty="0"/>
              <a:t> &lt;</a:t>
            </a:r>
            <a:r>
              <a:rPr lang="en-MY" sz="1800" dirty="0" err="1"/>
              <a:t>asp:GridView</a:t>
            </a:r>
            <a:r>
              <a:rPr lang="en-MY" sz="1800" dirty="0"/>
              <a:t> ID="</a:t>
            </a:r>
            <a:r>
              <a:rPr lang="en-MY" sz="1800" dirty="0" err="1"/>
              <a:t>gridEmployeeList</a:t>
            </a:r>
            <a:r>
              <a:rPr lang="en-MY" sz="1800" dirty="0"/>
              <a:t>" </a:t>
            </a:r>
            <a:r>
              <a:rPr lang="en-MY" sz="1800" dirty="0" err="1"/>
              <a:t>runat</a:t>
            </a:r>
            <a:r>
              <a:rPr lang="en-MY" sz="1800" dirty="0"/>
              <a:t>="server" </a:t>
            </a:r>
            <a:r>
              <a:rPr lang="en-MY" sz="1800" dirty="0" err="1">
                <a:solidFill>
                  <a:srgbClr val="FF0000"/>
                </a:solidFill>
              </a:rPr>
              <a:t>DataSourceID</a:t>
            </a:r>
            <a:r>
              <a:rPr lang="en-MY" sz="1800" dirty="0">
                <a:solidFill>
                  <a:srgbClr val="FF0000"/>
                </a:solidFill>
              </a:rPr>
              <a:t>="</a:t>
            </a:r>
            <a:r>
              <a:rPr lang="en-MY" sz="1800" dirty="0" err="1">
                <a:solidFill>
                  <a:srgbClr val="FF0000"/>
                </a:solidFill>
              </a:rPr>
              <a:t>sourceEmployees</a:t>
            </a:r>
            <a:r>
              <a:rPr lang="en-MY" sz="1800" dirty="0">
                <a:solidFill>
                  <a:srgbClr val="FF0000"/>
                </a:solidFill>
              </a:rPr>
              <a:t>" </a:t>
            </a:r>
            <a:r>
              <a:rPr lang="en-MY" sz="1800" dirty="0" err="1"/>
              <a:t>DataKeyNames</a:t>
            </a:r>
            <a:r>
              <a:rPr lang="en-MY" sz="1800" dirty="0"/>
              <a:t>="</a:t>
            </a:r>
            <a:r>
              <a:rPr lang="en-MY" sz="1800" dirty="0" err="1"/>
              <a:t>EmployeeID</a:t>
            </a:r>
            <a:r>
              <a:rPr lang="en-MY" sz="1800" dirty="0"/>
              <a:t>"</a:t>
            </a:r>
            <a:endParaRPr lang="en-MY" sz="1800" dirty="0"/>
          </a:p>
        </p:txBody>
      </p:sp>
    </p:spTree>
    <p:extLst>
      <p:ext uri="{BB962C8B-B14F-4D97-AF65-F5344CB8AC3E}">
        <p14:creationId xmlns:p14="http://schemas.microsoft.com/office/powerpoint/2010/main" val="18876732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err="1" smtClean="0"/>
              <a:t>GetEmployees</a:t>
            </a:r>
            <a:r>
              <a:rPr lang="en-MY" dirty="0" smtClean="0"/>
              <a:t> Subroutine</a:t>
            </a:r>
            <a:endParaRPr lang="en-MY" dirty="0"/>
          </a:p>
        </p:txBody>
      </p:sp>
      <p:sp>
        <p:nvSpPr>
          <p:cNvPr id="3" name="Content Placeholder 2"/>
          <p:cNvSpPr>
            <a:spLocks noGrp="1"/>
          </p:cNvSpPr>
          <p:nvPr>
            <p:ph idx="1"/>
          </p:nvPr>
        </p:nvSpPr>
        <p:spPr/>
        <p:txBody>
          <a:bodyPr>
            <a:normAutofit fontScale="47500" lnSpcReduction="20000"/>
          </a:bodyPr>
          <a:lstStyle/>
          <a:p>
            <a:pPr marL="0" indent="0">
              <a:buNone/>
            </a:pPr>
            <a:endParaRPr lang="en-MY" sz="1800" dirty="0"/>
          </a:p>
          <a:p>
            <a:pPr marL="0" indent="0">
              <a:lnSpc>
                <a:spcPct val="120000"/>
              </a:lnSpc>
              <a:spcBef>
                <a:spcPts val="0"/>
              </a:spcBef>
              <a:buNone/>
            </a:pPr>
            <a:r>
              <a:rPr lang="en-MY" sz="1800" dirty="0"/>
              <a:t>        Public Function </a:t>
            </a:r>
            <a:r>
              <a:rPr lang="en-MY" sz="1800" dirty="0" err="1"/>
              <a:t>GetEmployees</a:t>
            </a:r>
            <a:r>
              <a:rPr lang="en-MY" sz="1800" dirty="0"/>
              <a:t>() As List(Of </a:t>
            </a:r>
            <a:r>
              <a:rPr lang="en-MY" sz="1800" dirty="0" err="1"/>
              <a:t>EmployeeDetails</a:t>
            </a:r>
            <a:r>
              <a:rPr lang="en-MY" sz="1800" dirty="0"/>
              <a:t>)</a:t>
            </a:r>
          </a:p>
          <a:p>
            <a:pPr marL="0" indent="0">
              <a:lnSpc>
                <a:spcPct val="120000"/>
              </a:lnSpc>
              <a:spcBef>
                <a:spcPts val="0"/>
              </a:spcBef>
              <a:buNone/>
            </a:pPr>
            <a:r>
              <a:rPr lang="en-MY" sz="1800" dirty="0"/>
              <a:t>            Dim con As New </a:t>
            </a:r>
            <a:r>
              <a:rPr lang="en-MY" sz="1800" dirty="0" err="1"/>
              <a:t>SqlConnection</a:t>
            </a:r>
            <a:r>
              <a:rPr lang="en-MY" sz="1800" dirty="0"/>
              <a:t>(</a:t>
            </a:r>
            <a:r>
              <a:rPr lang="en-MY" sz="1800" dirty="0" err="1"/>
              <a:t>connectionString</a:t>
            </a:r>
            <a:r>
              <a:rPr lang="en-MY" sz="1800" dirty="0"/>
              <a:t>)</a:t>
            </a:r>
          </a:p>
          <a:p>
            <a:pPr marL="0" indent="0">
              <a:lnSpc>
                <a:spcPct val="120000"/>
              </a:lnSpc>
              <a:spcBef>
                <a:spcPts val="0"/>
              </a:spcBef>
              <a:buNone/>
            </a:pPr>
            <a:r>
              <a:rPr lang="en-MY" sz="1800" dirty="0"/>
              <a:t>            Dim </a:t>
            </a:r>
            <a:r>
              <a:rPr lang="en-MY" sz="1800" dirty="0" err="1"/>
              <a:t>cmd</a:t>
            </a:r>
            <a:r>
              <a:rPr lang="en-MY" sz="1800" dirty="0"/>
              <a:t> As New </a:t>
            </a:r>
            <a:r>
              <a:rPr lang="en-MY" sz="1800" dirty="0" err="1"/>
              <a:t>SqlCommand</a:t>
            </a:r>
            <a:r>
              <a:rPr lang="en-MY" sz="1800" dirty="0"/>
              <a:t>("</a:t>
            </a:r>
            <a:r>
              <a:rPr lang="en-MY" sz="1800" dirty="0" err="1"/>
              <a:t>GetAllEmployees</a:t>
            </a:r>
            <a:r>
              <a:rPr lang="en-MY" sz="1800" dirty="0"/>
              <a:t>", con)</a:t>
            </a:r>
          </a:p>
          <a:p>
            <a:pPr marL="0" indent="0">
              <a:lnSpc>
                <a:spcPct val="120000"/>
              </a:lnSpc>
              <a:spcBef>
                <a:spcPts val="0"/>
              </a:spcBef>
              <a:buNone/>
            </a:pPr>
            <a:r>
              <a:rPr lang="en-MY" sz="1800" dirty="0"/>
              <a:t>            </a:t>
            </a:r>
            <a:r>
              <a:rPr lang="en-MY" sz="1800" dirty="0" err="1"/>
              <a:t>cmd.CommandType</a:t>
            </a:r>
            <a:r>
              <a:rPr lang="en-MY" sz="1800" dirty="0"/>
              <a:t> = </a:t>
            </a:r>
            <a:r>
              <a:rPr lang="en-MY" sz="1800" dirty="0" err="1"/>
              <a:t>CommandType.StoredProcedure</a:t>
            </a:r>
            <a:endParaRPr lang="en-MY" sz="1800" dirty="0"/>
          </a:p>
          <a:p>
            <a:pPr marL="0" indent="0">
              <a:lnSpc>
                <a:spcPct val="120000"/>
              </a:lnSpc>
              <a:spcBef>
                <a:spcPts val="0"/>
              </a:spcBef>
              <a:buNone/>
            </a:pPr>
            <a:endParaRPr lang="en-MY" sz="1800" dirty="0"/>
          </a:p>
          <a:p>
            <a:pPr marL="0" indent="0">
              <a:lnSpc>
                <a:spcPct val="120000"/>
              </a:lnSpc>
              <a:spcBef>
                <a:spcPts val="0"/>
              </a:spcBef>
              <a:buNone/>
            </a:pPr>
            <a:r>
              <a:rPr lang="en-MY" sz="1800" dirty="0"/>
              <a:t>            ' Create a collection for all the employee records. </a:t>
            </a:r>
          </a:p>
          <a:p>
            <a:pPr marL="0" indent="0">
              <a:lnSpc>
                <a:spcPct val="120000"/>
              </a:lnSpc>
              <a:spcBef>
                <a:spcPts val="0"/>
              </a:spcBef>
              <a:buNone/>
            </a:pPr>
            <a:r>
              <a:rPr lang="en-MY" sz="1800" dirty="0"/>
              <a:t>            Dim employees As New List(Of </a:t>
            </a:r>
            <a:r>
              <a:rPr lang="en-MY" sz="1800" dirty="0" err="1"/>
              <a:t>EmployeeDetails</a:t>
            </a:r>
            <a:r>
              <a:rPr lang="en-MY" sz="1800" dirty="0"/>
              <a:t>)()</a:t>
            </a:r>
          </a:p>
          <a:p>
            <a:pPr marL="0" indent="0">
              <a:lnSpc>
                <a:spcPct val="120000"/>
              </a:lnSpc>
              <a:spcBef>
                <a:spcPts val="0"/>
              </a:spcBef>
              <a:buNone/>
            </a:pPr>
            <a:endParaRPr lang="en-MY" sz="1800" dirty="0"/>
          </a:p>
          <a:p>
            <a:pPr marL="0" indent="0">
              <a:lnSpc>
                <a:spcPct val="120000"/>
              </a:lnSpc>
              <a:spcBef>
                <a:spcPts val="0"/>
              </a:spcBef>
              <a:buNone/>
            </a:pPr>
            <a:r>
              <a:rPr lang="en-MY" sz="1800" dirty="0"/>
              <a:t>            Try</a:t>
            </a:r>
          </a:p>
          <a:p>
            <a:pPr marL="0" indent="0">
              <a:lnSpc>
                <a:spcPct val="120000"/>
              </a:lnSpc>
              <a:spcBef>
                <a:spcPts val="0"/>
              </a:spcBef>
              <a:buNone/>
            </a:pPr>
            <a:r>
              <a:rPr lang="en-MY" sz="1800" dirty="0"/>
              <a:t>                </a:t>
            </a:r>
            <a:r>
              <a:rPr lang="en-MY" sz="1800" dirty="0" err="1"/>
              <a:t>con.Open</a:t>
            </a:r>
            <a:r>
              <a:rPr lang="en-MY" sz="1800" dirty="0"/>
              <a:t>()</a:t>
            </a:r>
          </a:p>
          <a:p>
            <a:pPr marL="0" indent="0">
              <a:lnSpc>
                <a:spcPct val="120000"/>
              </a:lnSpc>
              <a:spcBef>
                <a:spcPts val="0"/>
              </a:spcBef>
              <a:buNone/>
            </a:pPr>
            <a:r>
              <a:rPr lang="en-MY" sz="1800" dirty="0"/>
              <a:t>                Dim reader As </a:t>
            </a:r>
            <a:r>
              <a:rPr lang="en-MY" sz="1800" dirty="0" err="1"/>
              <a:t>SqlDataReader</a:t>
            </a:r>
            <a:r>
              <a:rPr lang="en-MY" sz="1800" dirty="0"/>
              <a:t> = </a:t>
            </a:r>
            <a:r>
              <a:rPr lang="en-MY" sz="1800" dirty="0" err="1"/>
              <a:t>cmd.ExecuteReader</a:t>
            </a:r>
            <a:r>
              <a:rPr lang="en-MY" sz="1800" dirty="0"/>
              <a:t>()</a:t>
            </a:r>
          </a:p>
          <a:p>
            <a:pPr marL="0" indent="0">
              <a:lnSpc>
                <a:spcPct val="120000"/>
              </a:lnSpc>
              <a:spcBef>
                <a:spcPts val="0"/>
              </a:spcBef>
              <a:buNone/>
            </a:pPr>
            <a:endParaRPr lang="en-MY" sz="1800" dirty="0"/>
          </a:p>
          <a:p>
            <a:pPr marL="0" indent="0">
              <a:lnSpc>
                <a:spcPct val="120000"/>
              </a:lnSpc>
              <a:spcBef>
                <a:spcPts val="0"/>
              </a:spcBef>
              <a:buNone/>
            </a:pPr>
            <a:r>
              <a:rPr lang="en-MY" sz="1800" dirty="0"/>
              <a:t>                While </a:t>
            </a:r>
            <a:r>
              <a:rPr lang="en-MY" sz="1800" dirty="0" err="1"/>
              <a:t>reader.Read</a:t>
            </a:r>
            <a:r>
              <a:rPr lang="en-MY" sz="1800" dirty="0"/>
              <a:t>()</a:t>
            </a:r>
          </a:p>
          <a:p>
            <a:pPr marL="0" indent="0">
              <a:lnSpc>
                <a:spcPct val="120000"/>
              </a:lnSpc>
              <a:spcBef>
                <a:spcPts val="0"/>
              </a:spcBef>
              <a:buNone/>
            </a:pPr>
            <a:r>
              <a:rPr lang="en-MY" sz="1800" dirty="0"/>
              <a:t>                    Dim </a:t>
            </a:r>
            <a:r>
              <a:rPr lang="en-MY" sz="1800" dirty="0" err="1"/>
              <a:t>emp</a:t>
            </a:r>
            <a:r>
              <a:rPr lang="en-MY" sz="1800" dirty="0"/>
              <a:t> As New </a:t>
            </a:r>
            <a:r>
              <a:rPr lang="en-MY" sz="1800" dirty="0" err="1"/>
              <a:t>EmployeeDetails</a:t>
            </a:r>
            <a:r>
              <a:rPr lang="en-MY" sz="1800" dirty="0"/>
              <a:t>(</a:t>
            </a:r>
          </a:p>
          <a:p>
            <a:pPr marL="0" indent="0">
              <a:lnSpc>
                <a:spcPct val="120000"/>
              </a:lnSpc>
              <a:spcBef>
                <a:spcPts val="0"/>
              </a:spcBef>
              <a:buNone/>
            </a:pPr>
            <a:r>
              <a:rPr lang="en-MY" sz="1800" dirty="0"/>
              <a:t>                        </a:t>
            </a:r>
            <a:r>
              <a:rPr lang="en-MY" sz="1800" dirty="0" err="1"/>
              <a:t>CInt</a:t>
            </a:r>
            <a:r>
              <a:rPr lang="en-MY" sz="1800" dirty="0"/>
              <a:t>(reader("</a:t>
            </a:r>
            <a:r>
              <a:rPr lang="en-MY" sz="1800" dirty="0" err="1"/>
              <a:t>EmployeeID</a:t>
            </a:r>
            <a:r>
              <a:rPr lang="en-MY" sz="1800" dirty="0"/>
              <a:t>")),</a:t>
            </a:r>
          </a:p>
          <a:p>
            <a:pPr marL="0" indent="0">
              <a:lnSpc>
                <a:spcPct val="120000"/>
              </a:lnSpc>
              <a:spcBef>
                <a:spcPts val="0"/>
              </a:spcBef>
              <a:buNone/>
            </a:pPr>
            <a:r>
              <a:rPr lang="en-MY" sz="1800" dirty="0"/>
              <a:t>                        </a:t>
            </a:r>
            <a:r>
              <a:rPr lang="en-MY" sz="1800" dirty="0" err="1"/>
              <a:t>DirectCast</a:t>
            </a:r>
            <a:r>
              <a:rPr lang="en-MY" sz="1800" dirty="0"/>
              <a:t>(reader("</a:t>
            </a:r>
            <a:r>
              <a:rPr lang="en-MY" sz="1800" dirty="0" err="1"/>
              <a:t>FirstName</a:t>
            </a:r>
            <a:r>
              <a:rPr lang="en-MY" sz="1800" dirty="0"/>
              <a:t>"), String),</a:t>
            </a:r>
          </a:p>
          <a:p>
            <a:pPr marL="0" indent="0">
              <a:lnSpc>
                <a:spcPct val="120000"/>
              </a:lnSpc>
              <a:spcBef>
                <a:spcPts val="0"/>
              </a:spcBef>
              <a:buNone/>
            </a:pPr>
            <a:r>
              <a:rPr lang="en-MY" sz="1800" dirty="0"/>
              <a:t>                        </a:t>
            </a:r>
            <a:r>
              <a:rPr lang="en-MY" sz="1800" dirty="0" err="1"/>
              <a:t>DirectCast</a:t>
            </a:r>
            <a:r>
              <a:rPr lang="en-MY" sz="1800" dirty="0"/>
              <a:t>(reader("</a:t>
            </a:r>
            <a:r>
              <a:rPr lang="en-MY" sz="1800" dirty="0" err="1"/>
              <a:t>LastName</a:t>
            </a:r>
            <a:r>
              <a:rPr lang="en-MY" sz="1800" dirty="0"/>
              <a:t>"), String),</a:t>
            </a:r>
          </a:p>
          <a:p>
            <a:pPr marL="0" indent="0">
              <a:lnSpc>
                <a:spcPct val="120000"/>
              </a:lnSpc>
              <a:spcBef>
                <a:spcPts val="0"/>
              </a:spcBef>
              <a:buNone/>
            </a:pPr>
            <a:r>
              <a:rPr lang="en-MY" sz="1800" dirty="0"/>
              <a:t>                        </a:t>
            </a:r>
            <a:r>
              <a:rPr lang="en-MY" sz="1800" dirty="0" err="1"/>
              <a:t>DirectCast</a:t>
            </a:r>
            <a:r>
              <a:rPr lang="en-MY" sz="1800" dirty="0"/>
              <a:t>(reader("</a:t>
            </a:r>
            <a:r>
              <a:rPr lang="en-MY" sz="1800" dirty="0" err="1"/>
              <a:t>TitleOfCourtesy</a:t>
            </a:r>
            <a:r>
              <a:rPr lang="en-MY" sz="1800" dirty="0"/>
              <a:t>"), String))</a:t>
            </a:r>
          </a:p>
          <a:p>
            <a:pPr marL="0" indent="0">
              <a:lnSpc>
                <a:spcPct val="120000"/>
              </a:lnSpc>
              <a:spcBef>
                <a:spcPts val="0"/>
              </a:spcBef>
              <a:buNone/>
            </a:pPr>
            <a:r>
              <a:rPr lang="en-MY" sz="1800" dirty="0"/>
              <a:t>                    </a:t>
            </a:r>
            <a:r>
              <a:rPr lang="en-MY" sz="1800" dirty="0" err="1"/>
              <a:t>employees.Add</a:t>
            </a:r>
            <a:r>
              <a:rPr lang="en-MY" sz="1800" dirty="0"/>
              <a:t>(</a:t>
            </a:r>
            <a:r>
              <a:rPr lang="en-MY" sz="1800" dirty="0" err="1"/>
              <a:t>emp</a:t>
            </a:r>
            <a:r>
              <a:rPr lang="en-MY" sz="1800" dirty="0"/>
              <a:t>)</a:t>
            </a:r>
          </a:p>
          <a:p>
            <a:pPr marL="0" indent="0">
              <a:lnSpc>
                <a:spcPct val="120000"/>
              </a:lnSpc>
              <a:spcBef>
                <a:spcPts val="0"/>
              </a:spcBef>
              <a:buNone/>
            </a:pPr>
            <a:r>
              <a:rPr lang="en-MY" sz="1800" dirty="0"/>
              <a:t>                End While</a:t>
            </a:r>
          </a:p>
          <a:p>
            <a:pPr marL="0" indent="0">
              <a:lnSpc>
                <a:spcPct val="120000"/>
              </a:lnSpc>
              <a:spcBef>
                <a:spcPts val="0"/>
              </a:spcBef>
              <a:buNone/>
            </a:pPr>
            <a:r>
              <a:rPr lang="en-MY" sz="1800" dirty="0"/>
              <a:t>                </a:t>
            </a:r>
            <a:r>
              <a:rPr lang="en-MY" sz="1800" dirty="0" err="1"/>
              <a:t>reader.Close</a:t>
            </a:r>
            <a:r>
              <a:rPr lang="en-MY" sz="1800" dirty="0"/>
              <a:t>()</a:t>
            </a:r>
          </a:p>
          <a:p>
            <a:pPr marL="0" indent="0">
              <a:lnSpc>
                <a:spcPct val="120000"/>
              </a:lnSpc>
              <a:spcBef>
                <a:spcPts val="0"/>
              </a:spcBef>
              <a:buNone/>
            </a:pPr>
            <a:r>
              <a:rPr lang="en-MY" sz="1800" dirty="0"/>
              <a:t>                Return employees</a:t>
            </a:r>
          </a:p>
          <a:p>
            <a:pPr marL="0" indent="0">
              <a:lnSpc>
                <a:spcPct val="120000"/>
              </a:lnSpc>
              <a:spcBef>
                <a:spcPts val="0"/>
              </a:spcBef>
              <a:buNone/>
            </a:pPr>
            <a:r>
              <a:rPr lang="en-MY" sz="1800" dirty="0"/>
              <a:t>            Catch err As </a:t>
            </a:r>
            <a:r>
              <a:rPr lang="en-MY" sz="1800" dirty="0" err="1"/>
              <a:t>SqlException</a:t>
            </a:r>
            <a:endParaRPr lang="en-MY" sz="1800" dirty="0"/>
          </a:p>
          <a:p>
            <a:pPr marL="0" indent="0">
              <a:lnSpc>
                <a:spcPct val="120000"/>
              </a:lnSpc>
              <a:spcBef>
                <a:spcPts val="0"/>
              </a:spcBef>
              <a:buNone/>
            </a:pPr>
            <a:r>
              <a:rPr lang="en-MY" sz="1800" dirty="0"/>
              <a:t>                ' Replace the error with something less specific. </a:t>
            </a:r>
          </a:p>
          <a:p>
            <a:pPr marL="0" indent="0">
              <a:lnSpc>
                <a:spcPct val="120000"/>
              </a:lnSpc>
              <a:spcBef>
                <a:spcPts val="0"/>
              </a:spcBef>
              <a:buNone/>
            </a:pPr>
            <a:r>
              <a:rPr lang="en-MY" sz="1800" dirty="0"/>
              <a:t>                ' You could also log the error now. </a:t>
            </a:r>
          </a:p>
          <a:p>
            <a:pPr marL="0" indent="0">
              <a:lnSpc>
                <a:spcPct val="120000"/>
              </a:lnSpc>
              <a:spcBef>
                <a:spcPts val="0"/>
              </a:spcBef>
              <a:buNone/>
            </a:pPr>
            <a:r>
              <a:rPr lang="en-MY" sz="1800" dirty="0"/>
              <a:t>                ' Throw New </a:t>
            </a:r>
            <a:r>
              <a:rPr lang="en-MY" sz="1800" dirty="0" err="1"/>
              <a:t>ApplicationException</a:t>
            </a:r>
            <a:r>
              <a:rPr lang="en-MY" sz="1800" dirty="0"/>
              <a:t>("Data error.")</a:t>
            </a:r>
          </a:p>
          <a:p>
            <a:pPr marL="0" indent="0">
              <a:lnSpc>
                <a:spcPct val="120000"/>
              </a:lnSpc>
              <a:spcBef>
                <a:spcPts val="0"/>
              </a:spcBef>
              <a:buNone/>
            </a:pPr>
            <a:r>
              <a:rPr lang="en-MY" sz="1800" dirty="0"/>
              <a:t>            Finally</a:t>
            </a:r>
          </a:p>
          <a:p>
            <a:pPr marL="0" indent="0">
              <a:lnSpc>
                <a:spcPct val="120000"/>
              </a:lnSpc>
              <a:spcBef>
                <a:spcPts val="0"/>
              </a:spcBef>
              <a:buNone/>
            </a:pPr>
            <a:r>
              <a:rPr lang="en-MY" sz="1800" dirty="0"/>
              <a:t>                </a:t>
            </a:r>
            <a:r>
              <a:rPr lang="en-MY" sz="1800" dirty="0" err="1"/>
              <a:t>con.Close</a:t>
            </a:r>
            <a:r>
              <a:rPr lang="en-MY" sz="1800" dirty="0"/>
              <a:t>()</a:t>
            </a:r>
          </a:p>
          <a:p>
            <a:pPr marL="0" indent="0">
              <a:lnSpc>
                <a:spcPct val="120000"/>
              </a:lnSpc>
              <a:spcBef>
                <a:spcPts val="0"/>
              </a:spcBef>
              <a:buNone/>
            </a:pPr>
            <a:r>
              <a:rPr lang="en-MY" sz="1800" dirty="0"/>
              <a:t>            End Try</a:t>
            </a:r>
          </a:p>
          <a:p>
            <a:pPr marL="0" indent="0">
              <a:lnSpc>
                <a:spcPct val="120000"/>
              </a:lnSpc>
              <a:spcBef>
                <a:spcPts val="0"/>
              </a:spcBef>
              <a:buNone/>
            </a:pPr>
            <a:r>
              <a:rPr lang="en-MY" sz="1800" dirty="0"/>
              <a:t>        End Function</a:t>
            </a:r>
          </a:p>
        </p:txBody>
      </p:sp>
    </p:spTree>
    <p:extLst>
      <p:ext uri="{BB962C8B-B14F-4D97-AF65-F5344CB8AC3E}">
        <p14:creationId xmlns:p14="http://schemas.microsoft.com/office/powerpoint/2010/main" val="1897333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1022</Words>
  <Application>Microsoft Office PowerPoint</Application>
  <PresentationFormat>Widescreen</PresentationFormat>
  <Paragraphs>186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ObjectDataSource</vt:lpstr>
      <vt:lpstr>ObjectDataSource</vt:lpstr>
      <vt:lpstr>A default, no-argument constructor</vt:lpstr>
      <vt:lpstr>Logic contained in a single class</vt:lpstr>
      <vt:lpstr>Logic contained in a single class</vt:lpstr>
      <vt:lpstr>TypeName property</vt:lpstr>
      <vt:lpstr>Selecting Records</vt:lpstr>
      <vt:lpstr>Binding ObjectDataSource to web page controls</vt:lpstr>
      <vt:lpstr>GetEmployees Subroutine</vt:lpstr>
      <vt:lpstr>Using Method Parameters</vt:lpstr>
      <vt:lpstr>Showing the Delete Button in GridView</vt:lpstr>
      <vt:lpstr>Stored Procedures</vt:lpstr>
      <vt:lpstr>Stored Procedures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ObjectDataSource</dc:title>
  <dc:creator>Sun Teik Heng</dc:creator>
  <cp:lastModifiedBy>Sun Teik Heng</cp:lastModifiedBy>
  <cp:revision>1</cp:revision>
  <dcterms:created xsi:type="dcterms:W3CDTF">2014-01-09T04:41:52Z</dcterms:created>
  <dcterms:modified xsi:type="dcterms:W3CDTF">2014-01-09T04:48:12Z</dcterms:modified>
</cp:coreProperties>
</file>