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95" autoAdjust="0"/>
  </p:normalViewPr>
  <p:slideViewPr>
    <p:cSldViewPr>
      <p:cViewPr>
        <p:scale>
          <a:sx n="80" d="100"/>
          <a:sy n="80" d="100"/>
        </p:scale>
        <p:origin x="-858" y="-48"/>
      </p:cViewPr>
      <p:guideLst>
        <p:guide orient="horz" pos="2160"/>
        <p:guide pos="2880"/>
      </p:guideLst>
    </p:cSldViewPr>
  </p:slideViewPr>
  <p:outlineViewPr>
    <p:cViewPr>
      <p:scale>
        <a:sx n="33" d="100"/>
        <a:sy n="33" d="100"/>
      </p:scale>
      <p:origin x="0" y="366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4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C305D-878A-46C7-A6F5-41FA5B578E47}" type="datetimeFigureOut">
              <a:rPr lang="en-MY" smtClean="0"/>
              <a:pPr/>
              <a:t>19/6/2012</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A0E85-1DAC-446A-B5E1-A72EE13C4622}"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fld id="{BBDA0E85-1DAC-446A-B5E1-A72EE13C4622}" type="slidenum">
              <a:rPr lang="en-MY" smtClean="0"/>
              <a:pPr/>
              <a:t>1</a:t>
            </a:fld>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6/19/2012</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6/19/2012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6/19/2012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lvl1pPr>
              <a:defRPr/>
            </a:lvl1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Date Placeholder 12"/>
          <p:cNvSpPr>
            <a:spLocks noGrp="1"/>
          </p:cNvSpPr>
          <p:nvPr>
            <p:ph type="dt" sz="half" idx="10"/>
          </p:nvPr>
        </p:nvSpPr>
        <p:spPr/>
        <p:txBody>
          <a:bodyPr/>
          <a:lstStyle/>
          <a:p>
            <a:fld id="{ACDF6120-F1F0-4C60-9FE9-39AC71A9C79D}" type="datetimeFigureOut">
              <a:rPr lang="en-US" smtClean="0"/>
              <a:pPr/>
              <a:t>6/19/2012</a:t>
            </a:fld>
            <a:endParaRPr lang="en-US" sz="1400" dirty="0">
              <a:solidFill>
                <a:schemeClr val="tx2"/>
              </a:solidFill>
            </a:endParaRPr>
          </a:p>
        </p:txBody>
      </p:sp>
      <p:sp>
        <p:nvSpPr>
          <p:cNvPr id="14" name="Slide Number Placeholder 13"/>
          <p:cNvSpPr>
            <a:spLocks noGrp="1"/>
          </p:cNvSpPr>
          <p:nvPr>
            <p:ph type="sldNum" sz="quarter" idx="11"/>
          </p:nvPr>
        </p:nvSpPr>
        <p:spPr/>
        <p:txBody>
          <a:body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15" name="Footer Placeholder 14"/>
          <p:cNvSpPr>
            <a:spLocks noGrp="1"/>
          </p:cNvSpPr>
          <p:nvPr>
            <p:ph type="ftr" sz="quarter" idx="12"/>
          </p:nvPr>
        </p:nvSpPr>
        <p:spPr/>
        <p:txBody>
          <a:bodyPr/>
          <a:lstStyle/>
          <a:p>
            <a:pPr algn="r" eaLnBrk="1" latinLnBrk="0" hangingPunct="1"/>
            <a:endParaRPr kumimoji="0" lang="en-US" sz="1400" dirty="0">
              <a:solidFill>
                <a:schemeClr val="tx2"/>
              </a:solidFill>
            </a:endParaRPr>
          </a:p>
        </p:txBody>
      </p:sp>
      <p:sp>
        <p:nvSpPr>
          <p:cNvPr id="16" name="Title 15"/>
          <p:cNvSpPr>
            <a:spLocks noGrp="1"/>
          </p:cNvSpPr>
          <p:nvPr>
            <p:ph type="title"/>
          </p:nvPr>
        </p:nvSpPr>
        <p:spPr/>
        <p:txBody>
          <a:bodyPr/>
          <a:lstStyle/>
          <a:p>
            <a:r>
              <a:rPr lang="en-US" smtClean="0"/>
              <a:t>Click to edit Master title style</a:t>
            </a:r>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6/19/2012</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6/19/2012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6/19/2012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6/19/2012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6/19/2012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6/19/2012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6/19/2012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6/19/2012</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The Rich Data Controls</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Formatting Fields</a:t>
            </a:r>
            <a:endParaRPr lang="en-MY" dirty="0"/>
          </a:p>
        </p:txBody>
      </p:sp>
      <p:sp>
        <p:nvSpPr>
          <p:cNvPr id="3" name="Content Placeholder 2"/>
          <p:cNvSpPr>
            <a:spLocks noGrp="1"/>
          </p:cNvSpPr>
          <p:nvPr>
            <p:ph sz="quarter" idx="1"/>
          </p:nvPr>
        </p:nvSpPr>
        <p:spPr/>
        <p:txBody>
          <a:bodyPr/>
          <a:lstStyle/>
          <a:p>
            <a:r>
              <a:rPr lang="en-MY" dirty="0" smtClean="0"/>
              <a:t>Use </a:t>
            </a:r>
            <a:r>
              <a:rPr lang="en-MY" i="1" dirty="0" smtClean="0"/>
              <a:t>format string </a:t>
            </a:r>
            <a:r>
              <a:rPr lang="en-MY" dirty="0" smtClean="0"/>
              <a:t>to configure the appearance of numbers and dates</a:t>
            </a:r>
          </a:p>
          <a:p>
            <a:pPr lvl="1"/>
            <a:r>
              <a:rPr lang="en-MY" dirty="0" smtClean="0"/>
              <a:t>{0:C}</a:t>
            </a:r>
          </a:p>
          <a:p>
            <a:r>
              <a:rPr lang="en-MY" dirty="0" smtClean="0"/>
              <a:t>The 0 represents the value that will be formatted, and the letter indicates a predetermined format style</a:t>
            </a:r>
          </a:p>
          <a:p>
            <a:r>
              <a:rPr lang="en-MY" dirty="0" smtClean="0"/>
              <a:t>C means currency format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UnitPrice</a:t>
            </a:r>
            <a:r>
              <a:rPr lang="en-MY" dirty="0" smtClean="0"/>
              <a:t>" </a:t>
            </a:r>
            <a:r>
              <a:rPr lang="en-MY" dirty="0" err="1" smtClean="0"/>
              <a:t>HeaderText</a:t>
            </a:r>
            <a:r>
              <a:rPr lang="en-MY" dirty="0" smtClean="0"/>
              <a:t>="Price“ </a:t>
            </a:r>
            <a:r>
              <a:rPr lang="en-MY" dirty="0" err="1" smtClean="0"/>
              <a:t>DataFormatString</a:t>
            </a:r>
            <a:r>
              <a:rPr lang="en-MY" dirty="0" smtClean="0"/>
              <a:t>="{0:C}" /&gt;</a:t>
            </a:r>
          </a:p>
          <a:p>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Numeric Format Strings</a:t>
            </a:r>
            <a:endParaRPr lang="en-MY" dirty="0"/>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1187624" y="2132856"/>
            <a:ext cx="6238875" cy="17811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Time and Date Format Strings</a:t>
            </a:r>
            <a:endParaRPr lang="en-MY" dirty="0"/>
          </a:p>
        </p:txBody>
      </p:sp>
      <p:sp>
        <p:nvSpPr>
          <p:cNvPr id="3" name="Content Placeholder 2"/>
          <p:cNvSpPr>
            <a:spLocks noGrp="1"/>
          </p:cNvSpPr>
          <p:nvPr>
            <p:ph sz="quarter" idx="1"/>
          </p:nvPr>
        </p:nvSpPr>
        <p:spPr/>
        <p:txBody>
          <a:bodyPr/>
          <a:lstStyle/>
          <a:p>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BirthDate</a:t>
            </a:r>
            <a:r>
              <a:rPr lang="en-MY" dirty="0" smtClean="0"/>
              <a:t>" </a:t>
            </a:r>
            <a:r>
              <a:rPr lang="en-MY" dirty="0" err="1" smtClean="0"/>
              <a:t>HeaderText</a:t>
            </a:r>
            <a:r>
              <a:rPr lang="en-MY" dirty="0" smtClean="0"/>
              <a:t>="Birth Date“ </a:t>
            </a:r>
            <a:r>
              <a:rPr lang="en-MY" dirty="0" err="1" smtClean="0"/>
              <a:t>DataFormatString</a:t>
            </a:r>
            <a:r>
              <a:rPr lang="en-MY" dirty="0" smtClean="0"/>
              <a:t>="{0:MM/</a:t>
            </a:r>
            <a:r>
              <a:rPr lang="en-MY" dirty="0" err="1" smtClean="0"/>
              <a:t>dd</a:t>
            </a:r>
            <a:r>
              <a:rPr lang="en-MY" dirty="0" smtClean="0"/>
              <a:t>/</a:t>
            </a:r>
            <a:r>
              <a:rPr lang="en-MY" dirty="0" err="1" smtClean="0"/>
              <a:t>yy</a:t>
            </a:r>
            <a:r>
              <a:rPr lang="en-MY" dirty="0" smtClean="0"/>
              <a:t>}" /&gt;</a:t>
            </a:r>
          </a:p>
          <a:p>
            <a:endParaRPr lang="en-MY" dirty="0"/>
          </a:p>
        </p:txBody>
      </p:sp>
      <p:pic>
        <p:nvPicPr>
          <p:cNvPr id="7170" name="Picture 2"/>
          <p:cNvPicPr>
            <a:picLocks noChangeAspect="1" noChangeArrowheads="1"/>
          </p:cNvPicPr>
          <p:nvPr/>
        </p:nvPicPr>
        <p:blipFill>
          <a:blip r:embed="rId2" cstate="print"/>
          <a:srcRect/>
          <a:stretch>
            <a:fillRect/>
          </a:stretch>
        </p:blipFill>
        <p:spPr bwMode="auto">
          <a:xfrm>
            <a:off x="1115616" y="2780928"/>
            <a:ext cx="6238875" cy="2933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Styles</a:t>
            </a:r>
            <a:endParaRPr lang="en-MY" dirty="0"/>
          </a:p>
        </p:txBody>
      </p:sp>
      <p:sp>
        <p:nvSpPr>
          <p:cNvPr id="3" name="Content Placeholder 2"/>
          <p:cNvSpPr>
            <a:spLocks noGrp="1"/>
          </p:cNvSpPr>
          <p:nvPr>
            <p:ph sz="quarter" idx="1"/>
          </p:nvPr>
        </p:nvSpPr>
        <p:spPr/>
        <p:txBody>
          <a:bodyPr/>
          <a:lstStyle/>
          <a:p>
            <a:r>
              <a:rPr lang="en-MY" dirty="0" smtClean="0"/>
              <a:t>There are eight </a:t>
            </a:r>
            <a:r>
              <a:rPr lang="en-MY" dirty="0" err="1" smtClean="0"/>
              <a:t>GridView</a:t>
            </a:r>
            <a:r>
              <a:rPr lang="en-MY" dirty="0" smtClean="0"/>
              <a:t> styles</a:t>
            </a:r>
          </a:p>
          <a:p>
            <a:endParaRPr lang="en-MY" dirty="0"/>
          </a:p>
        </p:txBody>
      </p:sp>
      <p:pic>
        <p:nvPicPr>
          <p:cNvPr id="8194" name="Picture 2"/>
          <p:cNvPicPr>
            <a:picLocks noChangeAspect="1" noChangeArrowheads="1"/>
          </p:cNvPicPr>
          <p:nvPr/>
        </p:nvPicPr>
        <p:blipFill>
          <a:blip r:embed="rId2" cstate="print"/>
          <a:srcRect/>
          <a:stretch>
            <a:fillRect/>
          </a:stretch>
        </p:blipFill>
        <p:spPr bwMode="auto">
          <a:xfrm>
            <a:off x="899592" y="1916832"/>
            <a:ext cx="6257925" cy="11620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899592" y="2996952"/>
            <a:ext cx="6248400" cy="28670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MY" dirty="0" smtClean="0"/>
              <a:t>indicate the extended style properties as attributes in the opening tag for the </a:t>
            </a:r>
            <a:r>
              <a:rPr lang="en-MY" dirty="0" err="1" smtClean="0"/>
              <a:t>GridView</a:t>
            </a:r>
            <a:endParaRPr lang="en-MY" dirty="0" smtClean="0"/>
          </a:p>
          <a:p>
            <a:pPr lvl="1">
              <a:buNone/>
            </a:pPr>
            <a:r>
              <a:rPr lang="en-MY" dirty="0" smtClean="0"/>
              <a:t>&lt;</a:t>
            </a:r>
            <a:r>
              <a:rPr lang="en-MY" dirty="0" err="1" smtClean="0"/>
              <a:t>asp:GridView</a:t>
            </a:r>
            <a:r>
              <a:rPr lang="en-MY" dirty="0" smtClean="0"/>
              <a:t> </a:t>
            </a:r>
            <a:r>
              <a:rPr lang="en-MY" dirty="0" err="1" smtClean="0"/>
              <a:t>runat</a:t>
            </a:r>
            <a:r>
              <a:rPr lang="en-MY" dirty="0" smtClean="0"/>
              <a:t>="server" ID="grid"</a:t>
            </a:r>
          </a:p>
          <a:p>
            <a:pPr lvl="1">
              <a:buNone/>
            </a:pPr>
            <a:r>
              <a:rPr lang="en-MY" dirty="0" err="1" smtClean="0"/>
              <a:t>RowStyle-ForeColor</a:t>
            </a:r>
            <a:r>
              <a:rPr lang="en-MY" dirty="0" smtClean="0"/>
              <a:t>="</a:t>
            </a:r>
            <a:r>
              <a:rPr lang="en-MY" dirty="0" err="1" smtClean="0"/>
              <a:t>DarkBlue</a:t>
            </a:r>
            <a:r>
              <a:rPr lang="en-MY" dirty="0" smtClean="0"/>
              <a:t>" ... /&gt;</a:t>
            </a:r>
          </a:p>
          <a:p>
            <a:pPr lvl="1">
              <a:buNone/>
            </a:pPr>
            <a:r>
              <a:rPr lang="en-MY" dirty="0" smtClean="0"/>
              <a:t>...</a:t>
            </a:r>
          </a:p>
          <a:p>
            <a:pPr lvl="1">
              <a:buNone/>
            </a:pPr>
            <a:r>
              <a:rPr lang="en-MY" dirty="0" smtClean="0"/>
              <a:t>&lt;/</a:t>
            </a:r>
            <a:r>
              <a:rPr lang="en-MY" dirty="0" err="1" smtClean="0"/>
              <a:t>asp:GridView</a:t>
            </a:r>
            <a:r>
              <a:rPr lang="en-MY" dirty="0" smtClean="0"/>
              <a:t>&gt;</a:t>
            </a:r>
          </a:p>
          <a:p>
            <a:r>
              <a:rPr lang="en-US" dirty="0" smtClean="0"/>
              <a:t>Or</a:t>
            </a:r>
          </a:p>
          <a:p>
            <a:r>
              <a:rPr lang="en-MY" dirty="0" smtClean="0"/>
              <a:t>Adding nested tags</a:t>
            </a:r>
          </a:p>
          <a:p>
            <a:pPr lvl="1">
              <a:buNone/>
            </a:pPr>
            <a:r>
              <a:rPr lang="en-MY" dirty="0" smtClean="0"/>
              <a:t>&lt;</a:t>
            </a:r>
            <a:r>
              <a:rPr lang="en-MY" dirty="0" err="1" smtClean="0"/>
              <a:t>asp:GridView</a:t>
            </a:r>
            <a:r>
              <a:rPr lang="en-MY" dirty="0" smtClean="0"/>
              <a:t> </a:t>
            </a:r>
            <a:r>
              <a:rPr lang="en-MY" dirty="0" err="1" smtClean="0"/>
              <a:t>runat</a:t>
            </a:r>
            <a:r>
              <a:rPr lang="en-MY" dirty="0" smtClean="0"/>
              <a:t>="server" ID="grid" ...&gt;</a:t>
            </a:r>
          </a:p>
          <a:p>
            <a:pPr lvl="1">
              <a:buNone/>
            </a:pPr>
            <a:r>
              <a:rPr lang="en-MY" dirty="0" smtClean="0"/>
              <a:t>&lt;</a:t>
            </a:r>
            <a:r>
              <a:rPr lang="en-MY" dirty="0" err="1" smtClean="0"/>
              <a:t>RowStyle</a:t>
            </a:r>
            <a:r>
              <a:rPr lang="en-MY" dirty="0" smtClean="0"/>
              <a:t> </a:t>
            </a:r>
            <a:r>
              <a:rPr lang="en-MY" dirty="0" err="1" smtClean="0"/>
              <a:t>ForeColor</a:t>
            </a:r>
            <a:r>
              <a:rPr lang="en-MY" dirty="0" smtClean="0"/>
              <a:t>="</a:t>
            </a:r>
            <a:r>
              <a:rPr lang="en-MY" dirty="0" err="1" smtClean="0"/>
              <a:t>DarkBlue</a:t>
            </a:r>
            <a:r>
              <a:rPr lang="en-MY" dirty="0" smtClean="0"/>
              <a:t>" ... /&gt;</a:t>
            </a:r>
          </a:p>
          <a:p>
            <a:pPr lvl="1">
              <a:buNone/>
            </a:pPr>
            <a:r>
              <a:rPr lang="en-MY" dirty="0" smtClean="0"/>
              <a:t>...</a:t>
            </a:r>
          </a:p>
          <a:p>
            <a:pPr lvl="1">
              <a:buNone/>
            </a:pPr>
            <a:r>
              <a:rPr lang="en-MY" dirty="0" smtClean="0"/>
              <a:t>&lt;/</a:t>
            </a:r>
            <a:r>
              <a:rPr lang="en-MY" dirty="0" err="1" smtClean="0"/>
              <a:t>asp:GridView</a:t>
            </a:r>
            <a:r>
              <a:rPr lang="en-MY" dirty="0" smtClean="0"/>
              <a:t>&gt;</a:t>
            </a:r>
            <a:endParaRPr lang="en-MY" dirty="0"/>
          </a:p>
        </p:txBody>
      </p:sp>
      <p:sp>
        <p:nvSpPr>
          <p:cNvPr id="2" name="Title 1"/>
          <p:cNvSpPr>
            <a:spLocks noGrp="1"/>
          </p:cNvSpPr>
          <p:nvPr>
            <p:ph type="title"/>
          </p:nvPr>
        </p:nvSpPr>
        <p:spPr/>
        <p:txBody>
          <a:bodyPr>
            <a:normAutofit/>
          </a:bodyPr>
          <a:lstStyle/>
          <a:p>
            <a:r>
              <a:rPr lang="en-MY" dirty="0" smtClean="0"/>
              <a:t>Defining Styles</a:t>
            </a:r>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endParaRPr lang="en-MY"/>
          </a:p>
        </p:txBody>
      </p:sp>
      <p:sp>
        <p:nvSpPr>
          <p:cNvPr id="3" name="Content Placeholder 2"/>
          <p:cNvSpPr>
            <a:spLocks noGrp="1"/>
          </p:cNvSpPr>
          <p:nvPr>
            <p:ph sz="quarter" idx="1"/>
          </p:nvPr>
        </p:nvSpPr>
        <p:spPr/>
        <p:txBody>
          <a:bodyPr>
            <a:normAutofit fontScale="70000" lnSpcReduction="20000"/>
          </a:bodyPr>
          <a:lstStyle/>
          <a:p>
            <a:r>
              <a:rPr lang="en-MY" dirty="0" smtClean="0"/>
              <a:t>To create a column-specific style, you need to add style attributes or a nested tag inside the appropriate column tag</a:t>
            </a:r>
          </a:p>
          <a:p>
            <a:pPr lvl="1">
              <a:buNone/>
            </a:pPr>
            <a:r>
              <a:rPr lang="en-MY" dirty="0" smtClean="0"/>
              <a:t>&lt;</a:t>
            </a:r>
            <a:r>
              <a:rPr lang="en-MY" dirty="0" err="1" smtClean="0"/>
              <a:t>asp:GridView</a:t>
            </a:r>
            <a:r>
              <a:rPr lang="en-MY" dirty="0" smtClean="0"/>
              <a:t> </a:t>
            </a:r>
            <a:r>
              <a:rPr lang="en-MY" dirty="0" err="1" smtClean="0"/>
              <a:t>runat</a:t>
            </a:r>
            <a:r>
              <a:rPr lang="en-MY" dirty="0" smtClean="0"/>
              <a:t>="server" ID="grid" ...&gt;</a:t>
            </a:r>
          </a:p>
          <a:p>
            <a:pPr lvl="1">
              <a:buNone/>
            </a:pPr>
            <a:r>
              <a:rPr lang="en-MY" dirty="0" smtClean="0"/>
              <a:t>&lt;Columns&gt;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EmployeeID</a:t>
            </a:r>
            <a:r>
              <a:rPr lang="en-MY" dirty="0" smtClean="0"/>
              <a:t>" </a:t>
            </a:r>
            <a:r>
              <a:rPr lang="en-MY" dirty="0" err="1" smtClean="0"/>
              <a:t>HeaderText</a:t>
            </a:r>
            <a:r>
              <a:rPr lang="en-MY" dirty="0" smtClean="0"/>
              <a:t>="ID" </a:t>
            </a:r>
            <a:r>
              <a:rPr lang="en-MY" dirty="0" err="1" smtClean="0"/>
              <a:t>ItemStyle</a:t>
            </a:r>
            <a:r>
              <a:rPr lang="en-MY" dirty="0" smtClean="0"/>
              <a:t>-Width="30px" /&gt;</a:t>
            </a:r>
          </a:p>
          <a:p>
            <a:pPr lvl="1">
              <a:buNone/>
            </a:pPr>
            <a:r>
              <a:rPr lang="en-MY" dirty="0" smtClean="0"/>
              <a:t>...</a:t>
            </a:r>
          </a:p>
          <a:p>
            <a:pPr lvl="1">
              <a:buNone/>
            </a:pPr>
            <a:r>
              <a:rPr lang="en-MY" dirty="0" smtClean="0"/>
              <a:t>&lt;/Columns&gt;</a:t>
            </a:r>
          </a:p>
          <a:p>
            <a:pPr lvl="1">
              <a:buNone/>
            </a:pPr>
            <a:r>
              <a:rPr lang="en-MY" dirty="0" smtClean="0"/>
              <a:t>&lt;/</a:t>
            </a:r>
            <a:r>
              <a:rPr lang="en-MY" dirty="0" err="1" smtClean="0"/>
              <a:t>asp:GridView</a:t>
            </a:r>
            <a:r>
              <a:rPr lang="en-MY" dirty="0" smtClean="0"/>
              <a:t>&gt;</a:t>
            </a:r>
          </a:p>
          <a:p>
            <a:r>
              <a:rPr lang="en-US" dirty="0" smtClean="0"/>
              <a:t>Or</a:t>
            </a:r>
          </a:p>
          <a:p>
            <a:pPr lvl="1">
              <a:buNone/>
            </a:pPr>
            <a:r>
              <a:rPr lang="en-MY" dirty="0" smtClean="0"/>
              <a:t>&lt;</a:t>
            </a:r>
            <a:r>
              <a:rPr lang="en-MY" dirty="0" err="1" smtClean="0"/>
              <a:t>asp:GridView</a:t>
            </a:r>
            <a:r>
              <a:rPr lang="en-MY" dirty="0" smtClean="0"/>
              <a:t> </a:t>
            </a:r>
            <a:r>
              <a:rPr lang="en-MY" dirty="0" err="1" smtClean="0"/>
              <a:t>runat</a:t>
            </a:r>
            <a:r>
              <a:rPr lang="en-MY" dirty="0" smtClean="0"/>
              <a:t>="server" ID="grid" ...&gt;</a:t>
            </a:r>
          </a:p>
          <a:p>
            <a:pPr lvl="1">
              <a:buNone/>
            </a:pPr>
            <a:r>
              <a:rPr lang="en-MY" dirty="0" smtClean="0"/>
              <a:t>&lt;Columns&gt;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EmployeeID</a:t>
            </a:r>
            <a:r>
              <a:rPr lang="en-MY" dirty="0" smtClean="0"/>
              <a:t>" </a:t>
            </a:r>
            <a:r>
              <a:rPr lang="en-MY" dirty="0" err="1" smtClean="0"/>
              <a:t>HeaderText</a:t>
            </a:r>
            <a:r>
              <a:rPr lang="en-MY" dirty="0" smtClean="0"/>
              <a:t>="ID"&gt;</a:t>
            </a:r>
          </a:p>
          <a:p>
            <a:pPr lvl="1">
              <a:buNone/>
            </a:pPr>
            <a:r>
              <a:rPr lang="en-MY" dirty="0" smtClean="0"/>
              <a:t>&lt;</a:t>
            </a:r>
            <a:r>
              <a:rPr lang="en-MY" dirty="0" err="1" smtClean="0"/>
              <a:t>ItemStyle</a:t>
            </a:r>
            <a:r>
              <a:rPr lang="en-MY" dirty="0" smtClean="0"/>
              <a:t> Width="30px" /&gt;</a:t>
            </a:r>
          </a:p>
          <a:p>
            <a:pPr lvl="1">
              <a:buNone/>
            </a:pPr>
            <a:r>
              <a:rPr lang="en-MY" dirty="0" smtClean="0"/>
              <a:t>&lt;/</a:t>
            </a:r>
            <a:r>
              <a:rPr lang="en-MY" dirty="0" err="1" smtClean="0"/>
              <a:t>asp:BoundField</a:t>
            </a:r>
            <a:r>
              <a:rPr lang="en-MY" dirty="0" smtClean="0"/>
              <a:t>&gt;</a:t>
            </a:r>
          </a:p>
          <a:p>
            <a:pPr lvl="1">
              <a:buNone/>
            </a:pPr>
            <a:r>
              <a:rPr lang="en-MY" dirty="0" smtClean="0"/>
              <a:t>...</a:t>
            </a:r>
          </a:p>
          <a:p>
            <a:pPr lvl="1">
              <a:buNone/>
            </a:pPr>
            <a:r>
              <a:rPr lang="en-MY" dirty="0" smtClean="0"/>
              <a:t>&lt;/Columns&gt;</a:t>
            </a:r>
          </a:p>
          <a:p>
            <a:pPr lvl="1">
              <a:buNone/>
            </a:pPr>
            <a:r>
              <a:rPr lang="en-MY" dirty="0" smtClean="0"/>
              <a:t>&lt;/</a:t>
            </a:r>
            <a:r>
              <a:rPr lang="en-MY" dirty="0" err="1" smtClean="0"/>
              <a:t>asp:GridView</a:t>
            </a:r>
            <a:r>
              <a:rPr lang="en-MY" dirty="0" smtClean="0"/>
              <a:t>&gt;</a:t>
            </a:r>
            <a:endParaRPr lang="en-MY"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A formatted </a:t>
            </a:r>
            <a:r>
              <a:rPr lang="en-MY" dirty="0" err="1" smtClean="0"/>
              <a:t>GridView</a:t>
            </a:r>
            <a:endParaRPr lang="en-MY" dirty="0"/>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900112" y="1373187"/>
            <a:ext cx="7343775" cy="46291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Formatting-Specific Values</a:t>
            </a:r>
            <a:endParaRPr lang="en-MY" dirty="0"/>
          </a:p>
        </p:txBody>
      </p:sp>
      <p:sp>
        <p:nvSpPr>
          <p:cNvPr id="3" name="Content Placeholder 2"/>
          <p:cNvSpPr>
            <a:spLocks noGrp="1"/>
          </p:cNvSpPr>
          <p:nvPr>
            <p:ph sz="quarter" idx="1"/>
          </p:nvPr>
        </p:nvSpPr>
        <p:spPr/>
        <p:txBody>
          <a:bodyPr/>
          <a:lstStyle/>
          <a:p>
            <a:r>
              <a:rPr lang="en-MY" dirty="0" smtClean="0"/>
              <a:t>React to the </a:t>
            </a:r>
            <a:r>
              <a:rPr lang="en-MY" dirty="0" err="1" smtClean="0"/>
              <a:t>GridView.RowDataBound</a:t>
            </a:r>
            <a:r>
              <a:rPr lang="en-MY" dirty="0" smtClean="0"/>
              <a:t> event</a:t>
            </a:r>
          </a:p>
          <a:p>
            <a:r>
              <a:rPr lang="en-MY" dirty="0" smtClean="0"/>
              <a:t>Access the current row as a </a:t>
            </a:r>
            <a:r>
              <a:rPr lang="en-MY" dirty="0" err="1" smtClean="0"/>
              <a:t>GridViewRow</a:t>
            </a:r>
            <a:r>
              <a:rPr lang="en-MY" dirty="0" smtClean="0"/>
              <a:t> control</a:t>
            </a:r>
          </a:p>
          <a:p>
            <a:r>
              <a:rPr lang="en-MY" dirty="0" err="1" smtClean="0"/>
              <a:t>GridViewRow.DataItem</a:t>
            </a:r>
            <a:r>
              <a:rPr lang="en-MY" dirty="0" smtClean="0"/>
              <a:t> property provides the data object for the given row</a:t>
            </a:r>
          </a:p>
          <a:p>
            <a:r>
              <a:rPr lang="en-MY" dirty="0" err="1" smtClean="0"/>
              <a:t>GridViewRow.Cells</a:t>
            </a:r>
            <a:r>
              <a:rPr lang="en-MY" dirty="0" smtClean="0"/>
              <a:t> collection allows you to retrieve the row content</a:t>
            </a:r>
          </a:p>
          <a:p>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smtClean="0"/>
              <a:t>Example</a:t>
            </a:r>
            <a:endParaRPr lang="en-MY" dirty="0"/>
          </a:p>
        </p:txBody>
      </p:sp>
      <p:sp>
        <p:nvSpPr>
          <p:cNvPr id="3" name="Content Placeholder 2"/>
          <p:cNvSpPr>
            <a:spLocks noGrp="1"/>
          </p:cNvSpPr>
          <p:nvPr>
            <p:ph sz="quarter" idx="1"/>
          </p:nvPr>
        </p:nvSpPr>
        <p:spPr/>
        <p:txBody>
          <a:bodyPr/>
          <a:lstStyle/>
          <a:p>
            <a:r>
              <a:rPr lang="en-MY" dirty="0" smtClean="0"/>
              <a:t>The item’s background </a:t>
            </a:r>
            <a:r>
              <a:rPr lang="en-MY" dirty="0" err="1" smtClean="0"/>
              <a:t>color</a:t>
            </a:r>
            <a:r>
              <a:rPr lang="en-MY" dirty="0" smtClean="0"/>
              <a:t> is set to pink and the foreground </a:t>
            </a:r>
            <a:r>
              <a:rPr lang="en-MY" dirty="0" err="1" smtClean="0"/>
              <a:t>color</a:t>
            </a:r>
            <a:r>
              <a:rPr lang="en-MY" dirty="0" smtClean="0"/>
              <a:t> is set to maroon if the title of courtesy is a title for a female—in this case Ms. or Mrs.</a:t>
            </a:r>
          </a:p>
          <a:p>
            <a:r>
              <a:rPr lang="en-MY" dirty="0" smtClean="0"/>
              <a:t>The item’s background </a:t>
            </a:r>
            <a:r>
              <a:rPr lang="en-MY" dirty="0" err="1" smtClean="0"/>
              <a:t>color</a:t>
            </a:r>
            <a:r>
              <a:rPr lang="en-MY" dirty="0" smtClean="0"/>
              <a:t> is set to dark blue and the foreground </a:t>
            </a:r>
            <a:r>
              <a:rPr lang="en-MY" dirty="0" err="1" smtClean="0"/>
              <a:t>color</a:t>
            </a:r>
            <a:r>
              <a:rPr lang="en-MY" dirty="0" smtClean="0"/>
              <a:t> is set to light cyan if the title of courtesy is Mr.</a:t>
            </a:r>
          </a:p>
          <a:p>
            <a:r>
              <a:rPr lang="en-MY" dirty="0" smtClean="0"/>
              <a:t>For other generic titles such as Dr., the item is rendered with the background </a:t>
            </a:r>
            <a:r>
              <a:rPr lang="en-MY" dirty="0" err="1" smtClean="0"/>
              <a:t>color</a:t>
            </a:r>
            <a:r>
              <a:rPr lang="en-MY" dirty="0" smtClean="0"/>
              <a:t> specified by the </a:t>
            </a:r>
            <a:r>
              <a:rPr lang="en-MY" dirty="0" err="1" smtClean="0"/>
              <a:t>GridView.BackColor</a:t>
            </a:r>
            <a:r>
              <a:rPr lang="en-MY" dirty="0" smtClean="0"/>
              <a:t> property.</a:t>
            </a:r>
            <a:endParaRPr lang="en-MY"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smtClean="0"/>
              <a:t>Example of Code-behind</a:t>
            </a:r>
            <a:endParaRPr lang="en-MY" dirty="0"/>
          </a:p>
        </p:txBody>
      </p:sp>
      <p:sp>
        <p:nvSpPr>
          <p:cNvPr id="3" name="Content Placeholder 2"/>
          <p:cNvSpPr>
            <a:spLocks noGrp="1"/>
          </p:cNvSpPr>
          <p:nvPr>
            <p:ph sz="quarter" idx="1"/>
          </p:nvPr>
        </p:nvSpPr>
        <p:spPr/>
        <p:txBody>
          <a:bodyPr>
            <a:normAutofit fontScale="62500" lnSpcReduction="20000"/>
          </a:bodyPr>
          <a:lstStyle/>
          <a:p>
            <a:pPr>
              <a:buNone/>
            </a:pPr>
            <a:r>
              <a:rPr lang="en-MY" dirty="0" smtClean="0"/>
              <a:t>Protected Sub </a:t>
            </a:r>
            <a:r>
              <a:rPr lang="en-MY" dirty="0" err="1" smtClean="0"/>
              <a:t>gridEmployees_RowDataBound</a:t>
            </a:r>
            <a:r>
              <a:rPr lang="en-MY" dirty="0" smtClean="0"/>
              <a:t>(</a:t>
            </a:r>
          </a:p>
          <a:p>
            <a:pPr>
              <a:buNone/>
            </a:pPr>
            <a:r>
              <a:rPr lang="en-MY" dirty="0" err="1" smtClean="0"/>
              <a:t>ByVal</a:t>
            </a:r>
            <a:r>
              <a:rPr lang="en-MY" dirty="0" smtClean="0"/>
              <a:t> sender As Object, </a:t>
            </a:r>
            <a:r>
              <a:rPr lang="en-MY" dirty="0" err="1" smtClean="0"/>
              <a:t>ByVal</a:t>
            </a:r>
            <a:r>
              <a:rPr lang="en-MY" dirty="0" smtClean="0"/>
              <a:t> e As </a:t>
            </a:r>
            <a:r>
              <a:rPr lang="en-MY" dirty="0" err="1" smtClean="0"/>
              <a:t>System.Web.UI.WebControls.GridViewRowEventArgs</a:t>
            </a:r>
            <a:endParaRPr lang="en-MY" dirty="0" smtClean="0"/>
          </a:p>
          <a:p>
            <a:pPr>
              <a:buNone/>
            </a:pPr>
            <a:r>
              <a:rPr lang="en-MY" dirty="0" smtClean="0"/>
              <a:t>) Handles </a:t>
            </a:r>
            <a:r>
              <a:rPr lang="en-MY" dirty="0" err="1" smtClean="0"/>
              <a:t>gridEmployees.RowDataBound</a:t>
            </a:r>
            <a:endParaRPr lang="en-MY" dirty="0" smtClean="0"/>
          </a:p>
          <a:p>
            <a:pPr>
              <a:buNone/>
            </a:pPr>
            <a:r>
              <a:rPr lang="en-MY" dirty="0" smtClean="0"/>
              <a:t>	If </a:t>
            </a:r>
            <a:r>
              <a:rPr lang="en-MY" dirty="0" err="1" smtClean="0"/>
              <a:t>e.Row.RowType</a:t>
            </a:r>
            <a:r>
              <a:rPr lang="en-MY" dirty="0" smtClean="0"/>
              <a:t> = </a:t>
            </a:r>
            <a:r>
              <a:rPr lang="en-MY" dirty="0" err="1" smtClean="0"/>
              <a:t>DataControlRowType.DataRow</a:t>
            </a:r>
            <a:r>
              <a:rPr lang="en-MY" dirty="0" smtClean="0"/>
              <a:t> Then</a:t>
            </a:r>
          </a:p>
          <a:p>
            <a:pPr>
              <a:buNone/>
            </a:pPr>
            <a:r>
              <a:rPr lang="en-MY" dirty="0" smtClean="0"/>
              <a:t>		' Get the title of courtesy for the item that's being created.</a:t>
            </a:r>
          </a:p>
          <a:p>
            <a:pPr>
              <a:buNone/>
            </a:pPr>
            <a:r>
              <a:rPr lang="en-MY" dirty="0" smtClean="0"/>
              <a:t>		Dim title As String =</a:t>
            </a:r>
          </a:p>
          <a:p>
            <a:pPr>
              <a:buNone/>
            </a:pPr>
            <a:r>
              <a:rPr lang="en-MY" dirty="0" smtClean="0"/>
              <a:t>		</a:t>
            </a:r>
            <a:r>
              <a:rPr lang="en-MY" dirty="0" err="1" smtClean="0"/>
              <a:t>DirectCast</a:t>
            </a:r>
            <a:r>
              <a:rPr lang="en-MY" dirty="0" smtClean="0"/>
              <a:t>(</a:t>
            </a:r>
            <a:r>
              <a:rPr lang="en-MY" dirty="0" err="1" smtClean="0"/>
              <a:t>DataBinder.Eval</a:t>
            </a:r>
            <a:r>
              <a:rPr lang="en-MY" dirty="0" smtClean="0"/>
              <a:t>(</a:t>
            </a:r>
            <a:r>
              <a:rPr lang="en-MY" dirty="0" err="1" smtClean="0"/>
              <a:t>e.Row.DataItem</a:t>
            </a:r>
            <a:r>
              <a:rPr lang="en-MY" dirty="0" smtClean="0"/>
              <a:t>, "</a:t>
            </a:r>
            <a:r>
              <a:rPr lang="en-MY" dirty="0" err="1" smtClean="0"/>
              <a:t>TitleOfCourtesy</a:t>
            </a:r>
            <a:r>
              <a:rPr lang="en-MY" dirty="0" smtClean="0"/>
              <a:t>"), String)</a:t>
            </a:r>
          </a:p>
          <a:p>
            <a:pPr>
              <a:buNone/>
            </a:pPr>
            <a:r>
              <a:rPr lang="en-MY" dirty="0" smtClean="0"/>
              <a:t>		' If the title of courtesy is "Ms.", "Mrs.", or "Mr.",</a:t>
            </a:r>
          </a:p>
          <a:p>
            <a:pPr>
              <a:buNone/>
            </a:pPr>
            <a:r>
              <a:rPr lang="en-MY" dirty="0" smtClean="0"/>
              <a:t>		' change the item's </a:t>
            </a:r>
            <a:r>
              <a:rPr lang="en-MY" dirty="0" err="1" smtClean="0"/>
              <a:t>colors</a:t>
            </a:r>
            <a:r>
              <a:rPr lang="en-MY" dirty="0" smtClean="0"/>
              <a:t>.</a:t>
            </a:r>
          </a:p>
          <a:p>
            <a:pPr>
              <a:buNone/>
            </a:pPr>
            <a:r>
              <a:rPr lang="en-MY" dirty="0" smtClean="0"/>
              <a:t>		If title = "Ms." </a:t>
            </a:r>
            <a:r>
              <a:rPr lang="en-MY" dirty="0" err="1" smtClean="0"/>
              <a:t>OrElse</a:t>
            </a:r>
            <a:r>
              <a:rPr lang="en-MY" dirty="0" smtClean="0"/>
              <a:t> title = "Mrs." Then</a:t>
            </a:r>
          </a:p>
          <a:p>
            <a:pPr>
              <a:buNone/>
            </a:pPr>
            <a:r>
              <a:rPr lang="en-MY" dirty="0" smtClean="0"/>
              <a:t>			</a:t>
            </a:r>
            <a:r>
              <a:rPr lang="en-MY" dirty="0" err="1" smtClean="0"/>
              <a:t>e.Row.BackColor</a:t>
            </a:r>
            <a:r>
              <a:rPr lang="en-MY" dirty="0" smtClean="0"/>
              <a:t> = </a:t>
            </a:r>
            <a:r>
              <a:rPr lang="en-MY" dirty="0" err="1" smtClean="0"/>
              <a:t>System.Drawing.Color.LightPink</a:t>
            </a:r>
            <a:endParaRPr lang="en-MY" dirty="0" smtClean="0"/>
          </a:p>
          <a:p>
            <a:pPr>
              <a:buNone/>
            </a:pPr>
            <a:r>
              <a:rPr lang="en-MY" dirty="0" smtClean="0"/>
              <a:t>			</a:t>
            </a:r>
            <a:r>
              <a:rPr lang="en-MY" dirty="0" err="1" smtClean="0"/>
              <a:t>e.Row.ForeColor</a:t>
            </a:r>
            <a:r>
              <a:rPr lang="en-MY" dirty="0" smtClean="0"/>
              <a:t> = </a:t>
            </a:r>
            <a:r>
              <a:rPr lang="en-MY" dirty="0" err="1" smtClean="0"/>
              <a:t>System.Drawing.Color.Maroon</a:t>
            </a:r>
            <a:endParaRPr lang="en-MY" dirty="0" smtClean="0"/>
          </a:p>
          <a:p>
            <a:pPr>
              <a:buNone/>
            </a:pPr>
            <a:r>
              <a:rPr lang="en-MY" dirty="0" smtClean="0"/>
              <a:t>		</a:t>
            </a:r>
            <a:r>
              <a:rPr lang="en-MY" dirty="0" err="1" smtClean="0"/>
              <a:t>ElseIf</a:t>
            </a:r>
            <a:r>
              <a:rPr lang="en-MY" dirty="0" smtClean="0"/>
              <a:t> title = "Mr." Then</a:t>
            </a:r>
          </a:p>
          <a:p>
            <a:pPr>
              <a:buNone/>
            </a:pPr>
            <a:r>
              <a:rPr lang="en-MY" dirty="0" smtClean="0"/>
              <a:t>			</a:t>
            </a:r>
            <a:r>
              <a:rPr lang="en-MY" dirty="0" err="1" smtClean="0"/>
              <a:t>e.Row.BackColor</a:t>
            </a:r>
            <a:r>
              <a:rPr lang="en-MY" dirty="0" smtClean="0"/>
              <a:t> = </a:t>
            </a:r>
            <a:r>
              <a:rPr lang="en-MY" dirty="0" err="1" smtClean="0"/>
              <a:t>System.Drawing.Color.LightCyan</a:t>
            </a:r>
            <a:endParaRPr lang="en-MY" dirty="0" smtClean="0"/>
          </a:p>
          <a:p>
            <a:pPr>
              <a:buNone/>
            </a:pPr>
            <a:r>
              <a:rPr lang="en-MY" dirty="0" smtClean="0"/>
              <a:t>			</a:t>
            </a:r>
            <a:r>
              <a:rPr lang="en-MY" dirty="0" err="1" smtClean="0"/>
              <a:t>e.Row.ForeColor</a:t>
            </a:r>
            <a:r>
              <a:rPr lang="en-MY" dirty="0" smtClean="0"/>
              <a:t> = </a:t>
            </a:r>
            <a:r>
              <a:rPr lang="en-MY" dirty="0" err="1" smtClean="0"/>
              <a:t>System.Drawing.Color.DarkBlue</a:t>
            </a:r>
            <a:endParaRPr lang="en-MY" dirty="0" smtClean="0"/>
          </a:p>
          <a:p>
            <a:pPr>
              <a:buNone/>
            </a:pPr>
            <a:r>
              <a:rPr lang="en-MY" dirty="0" smtClean="0"/>
              <a:t>		End If</a:t>
            </a:r>
          </a:p>
          <a:p>
            <a:pPr>
              <a:buNone/>
            </a:pPr>
            <a:r>
              <a:rPr lang="en-MY" dirty="0" smtClean="0"/>
              <a:t>	End If</a:t>
            </a:r>
          </a:p>
          <a:p>
            <a:pPr>
              <a:buNone/>
            </a:pPr>
            <a:r>
              <a:rPr lang="en-MY" dirty="0" smtClean="0"/>
              <a:t>End Sub</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The Rich Data Controls</a:t>
            </a:r>
            <a:endParaRPr lang="en-MY" dirty="0"/>
          </a:p>
        </p:txBody>
      </p:sp>
      <p:sp>
        <p:nvSpPr>
          <p:cNvPr id="3" name="Content Placeholder 2"/>
          <p:cNvSpPr>
            <a:spLocks noGrp="1"/>
          </p:cNvSpPr>
          <p:nvPr>
            <p:ph sz="quarter" idx="1"/>
          </p:nvPr>
        </p:nvSpPr>
        <p:spPr/>
        <p:txBody>
          <a:bodyPr/>
          <a:lstStyle/>
          <a:p>
            <a:r>
              <a:rPr lang="en-MY" dirty="0" smtClean="0"/>
              <a:t>Rich data controls that support repeated-value binding</a:t>
            </a:r>
          </a:p>
          <a:p>
            <a:r>
              <a:rPr lang="en-MY" dirty="0" smtClean="0"/>
              <a:t>Rich data controls include the following</a:t>
            </a:r>
          </a:p>
          <a:p>
            <a:pPr lvl="1"/>
            <a:r>
              <a:rPr lang="en-MY" b="1" dirty="0" err="1" smtClean="0"/>
              <a:t>GridView</a:t>
            </a:r>
            <a:endParaRPr lang="en-MY" b="1" dirty="0" smtClean="0"/>
          </a:p>
          <a:p>
            <a:pPr lvl="1"/>
            <a:r>
              <a:rPr lang="en-MY" b="1" dirty="0" err="1" smtClean="0"/>
              <a:t>DetailsView</a:t>
            </a:r>
            <a:endParaRPr lang="en-MY" b="1" dirty="0" smtClean="0"/>
          </a:p>
          <a:p>
            <a:pPr lvl="1"/>
            <a:r>
              <a:rPr lang="en-MY" b="1" dirty="0" err="1" smtClean="0"/>
              <a:t>FormView</a:t>
            </a:r>
            <a:endParaRPr lang="en-MY" b="1" dirty="0" smtClean="0"/>
          </a:p>
          <a:p>
            <a:pPr lvl="1"/>
            <a:r>
              <a:rPr lang="en-US" b="1" dirty="0" err="1" smtClean="0"/>
              <a:t>ListView</a:t>
            </a:r>
            <a:endParaRPr lang="en-MY" b="1" dirty="0" smtClean="0"/>
          </a:p>
          <a:p>
            <a:endParaRPr lang="en-MY"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Formatting individual rows based on values</a:t>
            </a:r>
            <a:endParaRPr lang="en-MY" dirty="0"/>
          </a:p>
        </p:txBody>
      </p:sp>
      <p:pic>
        <p:nvPicPr>
          <p:cNvPr id="10242" name="Picture 2"/>
          <p:cNvPicPr>
            <a:picLocks noGrp="1" noChangeAspect="1" noChangeArrowheads="1"/>
          </p:cNvPicPr>
          <p:nvPr>
            <p:ph sz="quarter" idx="1"/>
          </p:nvPr>
        </p:nvPicPr>
        <p:blipFill>
          <a:blip r:embed="rId2" cstate="print"/>
          <a:srcRect/>
          <a:stretch>
            <a:fillRect/>
          </a:stretch>
        </p:blipFill>
        <p:spPr bwMode="auto">
          <a:xfrm>
            <a:off x="1366837" y="1820862"/>
            <a:ext cx="6410325" cy="3733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err="1" smtClean="0"/>
              <a:t>GridView</a:t>
            </a:r>
            <a:r>
              <a:rPr lang="en-MY" dirty="0" smtClean="0"/>
              <a:t> Row Selection</a:t>
            </a:r>
            <a:endParaRPr lang="en-MY" dirty="0"/>
          </a:p>
        </p:txBody>
      </p:sp>
      <p:sp>
        <p:nvSpPr>
          <p:cNvPr id="3" name="Content Placeholder 2"/>
          <p:cNvSpPr>
            <a:spLocks noGrp="1"/>
          </p:cNvSpPr>
          <p:nvPr>
            <p:ph sz="quarter" idx="1"/>
          </p:nvPr>
        </p:nvSpPr>
        <p:spPr/>
        <p:txBody>
          <a:bodyPr>
            <a:normAutofit fontScale="70000" lnSpcReduction="20000"/>
          </a:bodyPr>
          <a:lstStyle/>
          <a:p>
            <a:r>
              <a:rPr lang="en-MY" dirty="0" smtClean="0"/>
              <a:t>Add a </a:t>
            </a:r>
            <a:r>
              <a:rPr lang="en-MY" dirty="0" err="1" smtClean="0"/>
              <a:t>CommandField</a:t>
            </a:r>
            <a:r>
              <a:rPr lang="en-MY" dirty="0" smtClean="0"/>
              <a:t> column with the </a:t>
            </a:r>
            <a:r>
              <a:rPr lang="en-MY" dirty="0" err="1" smtClean="0"/>
              <a:t>ShowSelectButton</a:t>
            </a:r>
            <a:r>
              <a:rPr lang="en-MY" dirty="0" smtClean="0"/>
              <a:t> property set to true</a:t>
            </a:r>
          </a:p>
          <a:p>
            <a:r>
              <a:rPr lang="en-MY" dirty="0" err="1" smtClean="0"/>
              <a:t>CommandField</a:t>
            </a:r>
            <a:r>
              <a:rPr lang="en-MY" dirty="0" smtClean="0"/>
              <a:t> can be rendered as a hyperlink, a button, or a fixed image through the </a:t>
            </a:r>
            <a:r>
              <a:rPr lang="en-MY" dirty="0" err="1" smtClean="0"/>
              <a:t>ButtonType</a:t>
            </a:r>
            <a:r>
              <a:rPr lang="en-MY" dirty="0" smtClean="0"/>
              <a:t> property</a:t>
            </a:r>
          </a:p>
          <a:p>
            <a:r>
              <a:rPr lang="en-MY" dirty="0" smtClean="0"/>
              <a:t>Specify the text through the </a:t>
            </a:r>
            <a:r>
              <a:rPr lang="en-MY" dirty="0" err="1" smtClean="0"/>
              <a:t>SelectText</a:t>
            </a:r>
            <a:r>
              <a:rPr lang="en-MY" dirty="0" smtClean="0"/>
              <a:t> property</a:t>
            </a:r>
          </a:p>
          <a:p>
            <a:r>
              <a:rPr lang="en-MY" dirty="0" smtClean="0"/>
              <a:t>Specify the link to the image through the </a:t>
            </a:r>
            <a:r>
              <a:rPr lang="en-MY" dirty="0" err="1" smtClean="0"/>
              <a:t>SelectImageUrl</a:t>
            </a:r>
            <a:r>
              <a:rPr lang="en-MY" dirty="0" smtClean="0"/>
              <a:t> property</a:t>
            </a:r>
          </a:p>
          <a:p>
            <a:pPr lvl="1">
              <a:buNone/>
            </a:pPr>
            <a:r>
              <a:rPr lang="en-MY" dirty="0" smtClean="0"/>
              <a:t>&lt;</a:t>
            </a:r>
            <a:r>
              <a:rPr lang="en-MY" dirty="0" err="1" smtClean="0"/>
              <a:t>asp:CommandField</a:t>
            </a:r>
            <a:r>
              <a:rPr lang="en-MY" dirty="0" smtClean="0"/>
              <a:t> </a:t>
            </a:r>
            <a:r>
              <a:rPr lang="en-MY" dirty="0" err="1" smtClean="0"/>
              <a:t>ShowSelectButton</a:t>
            </a:r>
            <a:r>
              <a:rPr lang="en-MY" dirty="0" smtClean="0"/>
              <a:t>="True" </a:t>
            </a:r>
            <a:r>
              <a:rPr lang="en-MY" dirty="0" err="1" smtClean="0"/>
              <a:t>ButtonType</a:t>
            </a:r>
            <a:r>
              <a:rPr lang="en-MY" dirty="0" smtClean="0"/>
              <a:t>="Button“ </a:t>
            </a:r>
            <a:r>
              <a:rPr lang="en-MY" dirty="0" err="1" smtClean="0"/>
              <a:t>SelectText</a:t>
            </a:r>
            <a:r>
              <a:rPr lang="en-MY" dirty="0" smtClean="0"/>
              <a:t>="Select" /&gt;</a:t>
            </a:r>
          </a:p>
          <a:p>
            <a:pPr lvl="1">
              <a:buNone/>
            </a:pPr>
            <a:r>
              <a:rPr lang="en-MY" dirty="0" smtClean="0"/>
              <a:t>&lt;</a:t>
            </a:r>
            <a:r>
              <a:rPr lang="en-MY" dirty="0" err="1" smtClean="0"/>
              <a:t>asp:CommandField</a:t>
            </a:r>
            <a:r>
              <a:rPr lang="en-MY" dirty="0" smtClean="0"/>
              <a:t> </a:t>
            </a:r>
            <a:r>
              <a:rPr lang="en-MY" dirty="0" err="1" smtClean="0"/>
              <a:t>ShowSelectButton</a:t>
            </a:r>
            <a:r>
              <a:rPr lang="en-MY" dirty="0" smtClean="0"/>
              <a:t>="True" </a:t>
            </a:r>
            <a:r>
              <a:rPr lang="en-MY" dirty="0" err="1" smtClean="0"/>
              <a:t>ButtonType</a:t>
            </a:r>
            <a:r>
              <a:rPr lang="en-MY" dirty="0" smtClean="0"/>
              <a:t>="Image“ </a:t>
            </a:r>
            <a:r>
              <a:rPr lang="en-MY" dirty="0" err="1" smtClean="0"/>
              <a:t>SelectImageUrl</a:t>
            </a:r>
            <a:r>
              <a:rPr lang="en-MY" dirty="0" smtClean="0"/>
              <a:t>="select.gif" /&gt;</a:t>
            </a:r>
          </a:p>
          <a:p>
            <a:r>
              <a:rPr lang="en-MY" sz="2800" dirty="0" smtClean="0"/>
              <a:t>When the select button is clicked, the page is posted back, and a series of steps unfolds. </a:t>
            </a:r>
          </a:p>
          <a:p>
            <a:pPr lvl="1"/>
            <a:r>
              <a:rPr lang="en-MY" sz="2500" dirty="0" smtClean="0"/>
              <a:t>First, the </a:t>
            </a:r>
            <a:r>
              <a:rPr lang="en-MY" sz="2500" dirty="0" err="1" smtClean="0"/>
              <a:t>GridView.SelectedIndexChanging</a:t>
            </a:r>
            <a:r>
              <a:rPr lang="en-MY" sz="2500" dirty="0" smtClean="0"/>
              <a:t> event fires</a:t>
            </a:r>
          </a:p>
          <a:p>
            <a:pPr lvl="1"/>
            <a:r>
              <a:rPr lang="en-MY" sz="2500" dirty="0" smtClean="0"/>
              <a:t>Next, the </a:t>
            </a:r>
            <a:r>
              <a:rPr lang="en-MY" sz="2500" dirty="0" err="1" smtClean="0"/>
              <a:t>GridView.SelectedIndex</a:t>
            </a:r>
            <a:r>
              <a:rPr lang="en-MY" sz="2500" dirty="0" smtClean="0"/>
              <a:t> property is adjusted to point to the selected row</a:t>
            </a:r>
          </a:p>
          <a:p>
            <a:pPr lvl="1"/>
            <a:r>
              <a:rPr lang="en-MY" sz="2500" dirty="0" smtClean="0"/>
              <a:t>Finally, the </a:t>
            </a:r>
            <a:r>
              <a:rPr lang="en-MY" sz="2500" dirty="0" err="1" smtClean="0"/>
              <a:t>GridView.SelectedIndexChanged</a:t>
            </a:r>
            <a:r>
              <a:rPr lang="en-MY" sz="2500" dirty="0" smtClean="0"/>
              <a:t> event fires, which lets you manually update other controls to reflect the new selection</a:t>
            </a:r>
          </a:p>
          <a:p>
            <a:r>
              <a:rPr lang="en-MY" sz="2800" dirty="0" smtClean="0"/>
              <a:t>When the page is rendered, the selected row is given the </a:t>
            </a:r>
            <a:r>
              <a:rPr lang="en-MY" sz="2800" dirty="0" err="1" smtClean="0"/>
              <a:t>SelectedRowStyle</a:t>
            </a:r>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err="1" smtClean="0"/>
              <a:t>GridView</a:t>
            </a:r>
            <a:r>
              <a:rPr lang="en-MY" dirty="0" smtClean="0"/>
              <a:t> selection</a:t>
            </a:r>
            <a:endParaRPr lang="en-MY"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1504950" y="1739900"/>
            <a:ext cx="6134100" cy="38957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Using Selection to Create a Master-Details Form</a:t>
            </a:r>
            <a:endParaRPr lang="en-MY" dirty="0"/>
          </a:p>
        </p:txBody>
      </p:sp>
      <p:pic>
        <p:nvPicPr>
          <p:cNvPr id="12290" name="Picture 2"/>
          <p:cNvPicPr>
            <a:picLocks noGrp="1" noChangeAspect="1" noChangeArrowheads="1"/>
          </p:cNvPicPr>
          <p:nvPr>
            <p:ph sz="quarter" idx="1"/>
          </p:nvPr>
        </p:nvPicPr>
        <p:blipFill>
          <a:blip r:embed="rId2" cstate="print"/>
          <a:srcRect/>
          <a:stretch>
            <a:fillRect/>
          </a:stretch>
        </p:blipFill>
        <p:spPr bwMode="auto">
          <a:xfrm>
            <a:off x="1476375" y="1263650"/>
            <a:ext cx="6191250" cy="4848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The </a:t>
            </a:r>
            <a:r>
              <a:rPr lang="en-MY" dirty="0" err="1" smtClean="0"/>
              <a:t>SelectedIndexChanged</a:t>
            </a:r>
            <a:r>
              <a:rPr lang="en-MY" dirty="0" smtClean="0"/>
              <a:t> Event</a:t>
            </a:r>
            <a:endParaRPr lang="en-MY" dirty="0"/>
          </a:p>
        </p:txBody>
      </p:sp>
      <p:sp>
        <p:nvSpPr>
          <p:cNvPr id="3" name="Content Placeholder 2"/>
          <p:cNvSpPr>
            <a:spLocks noGrp="1"/>
          </p:cNvSpPr>
          <p:nvPr>
            <p:ph sz="quarter" idx="1"/>
          </p:nvPr>
        </p:nvSpPr>
        <p:spPr/>
        <p:txBody>
          <a:bodyPr>
            <a:normAutofit fontScale="70000" lnSpcReduction="20000"/>
          </a:bodyPr>
          <a:lstStyle/>
          <a:p>
            <a:r>
              <a:rPr lang="en-MY" dirty="0" smtClean="0"/>
              <a:t>React to the </a:t>
            </a:r>
            <a:r>
              <a:rPr lang="en-MY" dirty="0" err="1" smtClean="0"/>
              <a:t>SelectedIndexChanged</a:t>
            </a:r>
            <a:r>
              <a:rPr lang="en-MY" dirty="0" smtClean="0"/>
              <a:t> event to redirect the user to a new page (possibly with the selected value in the query string) or to add a label describing the child table</a:t>
            </a:r>
          </a:p>
          <a:p>
            <a:endParaRPr lang="en-MY" dirty="0" smtClean="0"/>
          </a:p>
          <a:p>
            <a:pPr>
              <a:buNone/>
            </a:pPr>
            <a:r>
              <a:rPr lang="en-MY" dirty="0" smtClean="0"/>
              <a:t>Protected Sub </a:t>
            </a:r>
            <a:r>
              <a:rPr lang="en-MY" dirty="0" err="1" smtClean="0"/>
              <a:t>gridEmployees_SelectedIndexChanged</a:t>
            </a:r>
            <a:r>
              <a:rPr lang="en-MY" dirty="0" smtClean="0"/>
              <a:t>( </a:t>
            </a:r>
            <a:r>
              <a:rPr lang="en-MY" dirty="0" err="1" smtClean="0"/>
              <a:t>ByVal</a:t>
            </a:r>
            <a:r>
              <a:rPr lang="en-MY" dirty="0" smtClean="0"/>
              <a:t> sender As Object, </a:t>
            </a:r>
            <a:r>
              <a:rPr lang="en-MY" dirty="0" err="1" smtClean="0"/>
              <a:t>ByVal</a:t>
            </a:r>
            <a:r>
              <a:rPr lang="en-MY" dirty="0" smtClean="0"/>
              <a:t> e As </a:t>
            </a:r>
            <a:r>
              <a:rPr lang="en-MY" dirty="0" err="1" smtClean="0"/>
              <a:t>System.EventArgs</a:t>
            </a:r>
            <a:r>
              <a:rPr lang="en-MY" dirty="0" smtClean="0"/>
              <a:t>) Handles </a:t>
            </a:r>
            <a:r>
              <a:rPr lang="en-MY" dirty="0" err="1" smtClean="0"/>
              <a:t>gridEmployees.SelectedIndexChanged</a:t>
            </a:r>
            <a:endParaRPr lang="en-MY" dirty="0" smtClean="0"/>
          </a:p>
          <a:p>
            <a:pPr>
              <a:buNone/>
            </a:pPr>
            <a:r>
              <a:rPr lang="en-MY" dirty="0" smtClean="0"/>
              <a:t>	Dim index As Integer = </a:t>
            </a:r>
            <a:r>
              <a:rPr lang="en-MY" dirty="0" err="1" smtClean="0"/>
              <a:t>gridEmployees.SelectedIndex</a:t>
            </a:r>
            <a:endParaRPr lang="en-MY" dirty="0" smtClean="0"/>
          </a:p>
          <a:p>
            <a:pPr>
              <a:buNone/>
            </a:pPr>
            <a:r>
              <a:rPr lang="en-MY" dirty="0" smtClean="0"/>
              <a:t>	' You can retrieve the key field from the </a:t>
            </a:r>
            <a:r>
              <a:rPr lang="en-MY" dirty="0" err="1" smtClean="0"/>
              <a:t>SelectedDataKey</a:t>
            </a:r>
            <a:r>
              <a:rPr lang="en-MY" dirty="0" smtClean="0"/>
              <a:t> property.</a:t>
            </a:r>
          </a:p>
          <a:p>
            <a:pPr>
              <a:buNone/>
            </a:pPr>
            <a:r>
              <a:rPr lang="en-MY" dirty="0" smtClean="0"/>
              <a:t>	Dim ID As Integer = </a:t>
            </a:r>
            <a:r>
              <a:rPr lang="en-MY" dirty="0" err="1" smtClean="0"/>
              <a:t>CInt</a:t>
            </a:r>
            <a:r>
              <a:rPr lang="en-MY" dirty="0" smtClean="0"/>
              <a:t>(</a:t>
            </a:r>
            <a:r>
              <a:rPr lang="en-MY" dirty="0" err="1" smtClean="0"/>
              <a:t>gridEmployees.SelectedDataKey.Values</a:t>
            </a:r>
            <a:r>
              <a:rPr lang="en-MY" dirty="0" smtClean="0"/>
              <a:t>("</a:t>
            </a:r>
            <a:r>
              <a:rPr lang="en-MY" dirty="0" err="1" smtClean="0"/>
              <a:t>EmployeeID</a:t>
            </a:r>
            <a:r>
              <a:rPr lang="en-MY" dirty="0" smtClean="0"/>
              <a:t>"))</a:t>
            </a:r>
          </a:p>
          <a:p>
            <a:pPr>
              <a:buNone/>
            </a:pPr>
            <a:r>
              <a:rPr lang="en-MY" dirty="0" smtClean="0"/>
              <a:t>	' You can retrieve other data directly from the Cells collection,</a:t>
            </a:r>
          </a:p>
          <a:p>
            <a:pPr>
              <a:buNone/>
            </a:pPr>
            <a:r>
              <a:rPr lang="en-MY" dirty="0" smtClean="0"/>
              <a:t>	' as long as you know the column offset.</a:t>
            </a:r>
          </a:p>
          <a:p>
            <a:pPr>
              <a:buNone/>
            </a:pPr>
            <a:r>
              <a:rPr lang="en-MY" dirty="0" smtClean="0"/>
              <a:t>	Dim </a:t>
            </a:r>
            <a:r>
              <a:rPr lang="en-MY" dirty="0" err="1" smtClean="0"/>
              <a:t>firstName</a:t>
            </a:r>
            <a:r>
              <a:rPr lang="en-MY" dirty="0" smtClean="0"/>
              <a:t> As String = </a:t>
            </a:r>
            <a:r>
              <a:rPr lang="en-MY" dirty="0" err="1" smtClean="0"/>
              <a:t>gridEmployees.SelectedRow.Cells</a:t>
            </a:r>
            <a:r>
              <a:rPr lang="en-MY" dirty="0" smtClean="0"/>
              <a:t>(2).Text</a:t>
            </a:r>
          </a:p>
          <a:p>
            <a:pPr>
              <a:buNone/>
            </a:pPr>
            <a:r>
              <a:rPr lang="en-MY" dirty="0" smtClean="0"/>
              <a:t>	Dim </a:t>
            </a:r>
            <a:r>
              <a:rPr lang="en-MY" dirty="0" err="1" smtClean="0"/>
              <a:t>lastName</a:t>
            </a:r>
            <a:r>
              <a:rPr lang="en-MY" dirty="0" smtClean="0"/>
              <a:t> As String = </a:t>
            </a:r>
            <a:r>
              <a:rPr lang="en-MY" dirty="0" err="1" smtClean="0"/>
              <a:t>gridEmployees.SelectedRow.Cells</a:t>
            </a:r>
            <a:r>
              <a:rPr lang="en-MY" dirty="0" smtClean="0"/>
              <a:t>(3).Text</a:t>
            </a:r>
          </a:p>
          <a:p>
            <a:pPr>
              <a:buNone/>
            </a:pPr>
            <a:r>
              <a:rPr lang="en-MY" dirty="0" smtClean="0"/>
              <a:t>	</a:t>
            </a:r>
            <a:r>
              <a:rPr lang="en-MY" dirty="0" err="1" smtClean="0"/>
              <a:t>lblRegionCaption.Text</a:t>
            </a:r>
            <a:r>
              <a:rPr lang="en-MY" dirty="0" smtClean="0"/>
              <a:t> = "Regions that " &amp; </a:t>
            </a:r>
            <a:r>
              <a:rPr lang="en-MY" dirty="0" err="1" smtClean="0"/>
              <a:t>firstName</a:t>
            </a:r>
            <a:r>
              <a:rPr lang="en-MY" dirty="0" smtClean="0"/>
              <a:t> &amp; " " &amp; </a:t>
            </a:r>
            <a:r>
              <a:rPr lang="en-MY" dirty="0" err="1" smtClean="0"/>
              <a:t>lastName</a:t>
            </a:r>
            <a:r>
              <a:rPr lang="en-MY" dirty="0" smtClean="0"/>
              <a:t> &amp;</a:t>
            </a:r>
          </a:p>
          <a:p>
            <a:pPr>
              <a:buNone/>
            </a:pPr>
            <a:r>
              <a:rPr lang="en-MY" dirty="0" smtClean="0"/>
              <a:t>		" (employee " &amp; </a:t>
            </a:r>
            <a:r>
              <a:rPr lang="en-MY" dirty="0" err="1" smtClean="0"/>
              <a:t>ID.ToString</a:t>
            </a:r>
            <a:r>
              <a:rPr lang="en-MY" dirty="0" smtClean="0"/>
              <a:t>() &amp; ") is responsible for:"</a:t>
            </a:r>
          </a:p>
          <a:p>
            <a:pPr>
              <a:buNone/>
            </a:pPr>
            <a:r>
              <a:rPr lang="en-MY" dirty="0" smtClean="0"/>
              <a:t>End Sub</a:t>
            </a:r>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Using a Data Field As a Select Button</a:t>
            </a:r>
            <a:endParaRPr lang="en-MY" dirty="0"/>
          </a:p>
        </p:txBody>
      </p:sp>
      <p:sp>
        <p:nvSpPr>
          <p:cNvPr id="3" name="Content Placeholder 2"/>
          <p:cNvSpPr>
            <a:spLocks noGrp="1"/>
          </p:cNvSpPr>
          <p:nvPr>
            <p:ph sz="quarter" idx="1"/>
          </p:nvPr>
        </p:nvSpPr>
        <p:spPr/>
        <p:txBody>
          <a:bodyPr>
            <a:normAutofit fontScale="92500" lnSpcReduction="10000"/>
          </a:bodyPr>
          <a:lstStyle/>
          <a:p>
            <a:r>
              <a:rPr lang="en-MY" dirty="0" smtClean="0"/>
              <a:t>Can turn an existing column into a link</a:t>
            </a:r>
          </a:p>
          <a:p>
            <a:r>
              <a:rPr lang="en-MY" dirty="0" smtClean="0"/>
              <a:t>Add a </a:t>
            </a:r>
            <a:r>
              <a:rPr lang="en-MY" dirty="0" err="1" smtClean="0"/>
              <a:t>ButtonField</a:t>
            </a:r>
            <a:r>
              <a:rPr lang="en-MY" dirty="0" smtClean="0"/>
              <a:t> column and set the </a:t>
            </a:r>
            <a:r>
              <a:rPr lang="en-MY" dirty="0" err="1" smtClean="0"/>
              <a:t>DataTextField</a:t>
            </a:r>
            <a:r>
              <a:rPr lang="en-MY" dirty="0" smtClean="0"/>
              <a:t> to the name of the field you want to use.</a:t>
            </a:r>
          </a:p>
          <a:p>
            <a:pPr lvl="1">
              <a:buNone/>
            </a:pPr>
            <a:r>
              <a:rPr lang="en-MY" dirty="0" smtClean="0"/>
              <a:t>&lt;</a:t>
            </a:r>
            <a:r>
              <a:rPr lang="en-MY" dirty="0" err="1" smtClean="0"/>
              <a:t>asp:ButtonField</a:t>
            </a:r>
            <a:r>
              <a:rPr lang="en-MY" dirty="0" smtClean="0"/>
              <a:t> </a:t>
            </a:r>
            <a:r>
              <a:rPr lang="en-MY" dirty="0" err="1" smtClean="0"/>
              <a:t>ButtonType</a:t>
            </a:r>
            <a:r>
              <a:rPr lang="en-MY" dirty="0" smtClean="0"/>
              <a:t>="Button“ </a:t>
            </a:r>
            <a:r>
              <a:rPr lang="en-MY" dirty="0" err="1" smtClean="0"/>
              <a:t>DataTextField</a:t>
            </a:r>
            <a:r>
              <a:rPr lang="en-MY" dirty="0" smtClean="0"/>
              <a:t>="</a:t>
            </a:r>
            <a:r>
              <a:rPr lang="en-MY" dirty="0" err="1" smtClean="0"/>
              <a:t>EmployeeID</a:t>
            </a:r>
            <a:r>
              <a:rPr lang="en-MY" dirty="0" smtClean="0"/>
              <a:t>" /&gt;</a:t>
            </a:r>
          </a:p>
          <a:p>
            <a:r>
              <a:rPr lang="en-MY" dirty="0" smtClean="0"/>
              <a:t>This field will be underlined and turned into a link that, when clicked, will post back the page and trigger the </a:t>
            </a:r>
            <a:r>
              <a:rPr lang="en-MY" dirty="0" err="1" smtClean="0"/>
              <a:t>GridView.RowCommand</a:t>
            </a:r>
            <a:r>
              <a:rPr lang="en-MY" dirty="0" smtClean="0"/>
              <a:t> event</a:t>
            </a:r>
          </a:p>
          <a:p>
            <a:r>
              <a:rPr lang="en-US" dirty="0" smtClean="0"/>
              <a:t>Or</a:t>
            </a:r>
          </a:p>
          <a:p>
            <a:r>
              <a:rPr lang="en-MY" dirty="0" smtClean="0"/>
              <a:t>Configure the link to raise the </a:t>
            </a:r>
            <a:r>
              <a:rPr lang="en-MY" dirty="0" err="1" smtClean="0"/>
              <a:t>SelectedIndexChanged</a:t>
            </a:r>
            <a:r>
              <a:rPr lang="en-MY" dirty="0" smtClean="0"/>
              <a:t> event by specifying a </a:t>
            </a:r>
            <a:r>
              <a:rPr lang="en-MY" dirty="0" err="1" smtClean="0"/>
              <a:t>CommandName</a:t>
            </a:r>
            <a:r>
              <a:rPr lang="en-MY" dirty="0" smtClean="0"/>
              <a:t> with the text </a:t>
            </a:r>
            <a:r>
              <a:rPr lang="en-MY" i="1" dirty="0" smtClean="0"/>
              <a:t>Select</a:t>
            </a:r>
          </a:p>
          <a:p>
            <a:pPr lvl="1">
              <a:buNone/>
            </a:pPr>
            <a:r>
              <a:rPr lang="en-MY" dirty="0" smtClean="0"/>
              <a:t>&lt;</a:t>
            </a:r>
            <a:r>
              <a:rPr lang="en-MY" dirty="0" err="1" smtClean="0"/>
              <a:t>asp:ButtonField</a:t>
            </a:r>
            <a:r>
              <a:rPr lang="en-MY" dirty="0" smtClean="0"/>
              <a:t> </a:t>
            </a:r>
            <a:r>
              <a:rPr lang="en-MY" dirty="0" err="1" smtClean="0"/>
              <a:t>CommandName</a:t>
            </a:r>
            <a:r>
              <a:rPr lang="en-MY" dirty="0" smtClean="0"/>
              <a:t>="Select" </a:t>
            </a:r>
            <a:r>
              <a:rPr lang="en-MY" dirty="0" err="1" smtClean="0"/>
              <a:t>ButtonType</a:t>
            </a:r>
            <a:r>
              <a:rPr lang="en-MY" dirty="0" smtClean="0"/>
              <a:t>="Button“ </a:t>
            </a:r>
            <a:r>
              <a:rPr lang="en-MY" dirty="0" err="1" smtClean="0"/>
              <a:t>DataTextField</a:t>
            </a:r>
            <a:r>
              <a:rPr lang="en-MY" dirty="0" smtClean="0"/>
              <a:t>="</a:t>
            </a:r>
            <a:r>
              <a:rPr lang="en-MY" dirty="0" err="1" smtClean="0"/>
              <a:t>EmployeeID</a:t>
            </a:r>
            <a:r>
              <a:rPr lang="en-MY" dirty="0" smtClean="0"/>
              <a:t>" /&gt;</a:t>
            </a:r>
          </a:p>
          <a:p>
            <a:r>
              <a:rPr lang="en-MY" dirty="0" smtClean="0"/>
              <a:t>Clicking the data field automatically selects the record</a:t>
            </a:r>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Sorting the </a:t>
            </a:r>
            <a:r>
              <a:rPr lang="en-MY" dirty="0" err="1" smtClean="0"/>
              <a:t>GridView</a:t>
            </a:r>
            <a:endParaRPr lang="en-MY" dirty="0"/>
          </a:p>
        </p:txBody>
      </p:sp>
      <p:sp>
        <p:nvSpPr>
          <p:cNvPr id="3" name="Content Placeholder 2"/>
          <p:cNvSpPr>
            <a:spLocks noGrp="1"/>
          </p:cNvSpPr>
          <p:nvPr>
            <p:ph sz="quarter" idx="1"/>
          </p:nvPr>
        </p:nvSpPr>
        <p:spPr/>
        <p:txBody>
          <a:bodyPr>
            <a:normAutofit fontScale="92500"/>
          </a:bodyPr>
          <a:lstStyle/>
          <a:p>
            <a:r>
              <a:rPr lang="en-MY" dirty="0" smtClean="0"/>
              <a:t>Allows the user to reorder the results in the </a:t>
            </a:r>
            <a:r>
              <a:rPr lang="en-MY" dirty="0" err="1" smtClean="0"/>
              <a:t>GridView</a:t>
            </a:r>
            <a:r>
              <a:rPr lang="en-MY" dirty="0" smtClean="0"/>
              <a:t> by clicking a column header</a:t>
            </a:r>
          </a:p>
          <a:p>
            <a:r>
              <a:rPr lang="en-MY" dirty="0" smtClean="0"/>
              <a:t>Must set the </a:t>
            </a:r>
            <a:r>
              <a:rPr lang="en-MY" dirty="0" err="1" smtClean="0"/>
              <a:t>GridView.AllowSorting</a:t>
            </a:r>
            <a:r>
              <a:rPr lang="en-MY" dirty="0" smtClean="0"/>
              <a:t> property to true</a:t>
            </a:r>
          </a:p>
          <a:p>
            <a:r>
              <a:rPr lang="en-MY" dirty="0" smtClean="0"/>
              <a:t>Define a </a:t>
            </a:r>
            <a:r>
              <a:rPr lang="en-MY" dirty="0" err="1" smtClean="0"/>
              <a:t>SortExpression</a:t>
            </a:r>
            <a:r>
              <a:rPr lang="en-MY" dirty="0" smtClean="0"/>
              <a:t> for each column that can be sorted</a:t>
            </a:r>
          </a:p>
          <a:p>
            <a:r>
              <a:rPr lang="en-MY" dirty="0" smtClean="0"/>
              <a:t>The sort expression can include a single field or a list of comma-separated fields</a:t>
            </a:r>
          </a:p>
          <a:p>
            <a:r>
              <a:rPr lang="en-MY" dirty="0" smtClean="0"/>
              <a:t>Add the word </a:t>
            </a:r>
            <a:r>
              <a:rPr lang="en-MY" i="1" dirty="0" smtClean="0"/>
              <a:t>ASC or DESC after the column name to </a:t>
            </a:r>
            <a:r>
              <a:rPr lang="en-MY" dirty="0" smtClean="0"/>
              <a:t>sort in ascending or descending order</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FirstName</a:t>
            </a:r>
            <a:r>
              <a:rPr lang="en-MY" dirty="0" smtClean="0"/>
              <a:t>“ </a:t>
            </a:r>
            <a:r>
              <a:rPr lang="en-MY" dirty="0" err="1" smtClean="0"/>
              <a:t>HeaderText</a:t>
            </a:r>
            <a:r>
              <a:rPr lang="en-MY" dirty="0" smtClean="0"/>
              <a:t>="First Name“ </a:t>
            </a:r>
            <a:r>
              <a:rPr lang="en-MY" dirty="0" err="1" smtClean="0"/>
              <a:t>SortExpression</a:t>
            </a:r>
            <a:r>
              <a:rPr lang="en-MY" dirty="0" smtClean="0"/>
              <a:t>="</a:t>
            </a:r>
            <a:r>
              <a:rPr lang="en-MY" dirty="0" err="1" smtClean="0"/>
              <a:t>FirstName</a:t>
            </a:r>
            <a:r>
              <a:rPr lang="en-MY" dirty="0" smtClean="0"/>
              <a:t>"/&gt;</a:t>
            </a:r>
          </a:p>
          <a:p>
            <a:r>
              <a:rPr lang="en-MY" sz="2800" dirty="0" smtClean="0"/>
              <a:t>It’s up to the data source control to implement the actual sorting logic</a:t>
            </a:r>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Sorting with the </a:t>
            </a:r>
            <a:r>
              <a:rPr lang="en-MY" dirty="0" err="1" smtClean="0"/>
              <a:t>SqlDataSource</a:t>
            </a:r>
            <a:endParaRPr lang="en-MY" dirty="0"/>
          </a:p>
        </p:txBody>
      </p:sp>
      <p:sp>
        <p:nvSpPr>
          <p:cNvPr id="3" name="Content Placeholder 2"/>
          <p:cNvSpPr>
            <a:spLocks noGrp="1"/>
          </p:cNvSpPr>
          <p:nvPr>
            <p:ph sz="quarter" idx="1"/>
          </p:nvPr>
        </p:nvSpPr>
        <p:spPr/>
        <p:txBody>
          <a:bodyPr/>
          <a:lstStyle/>
          <a:p>
            <a:r>
              <a:rPr lang="en-MY" dirty="0" smtClean="0"/>
              <a:t>Sorting is performed using the built-in sorting capabilities of the </a:t>
            </a:r>
            <a:r>
              <a:rPr lang="en-MY" dirty="0" err="1" smtClean="0"/>
              <a:t>DataView</a:t>
            </a:r>
            <a:r>
              <a:rPr lang="en-MY" dirty="0" smtClean="0"/>
              <a:t> class</a:t>
            </a:r>
          </a:p>
          <a:p>
            <a:r>
              <a:rPr lang="en-MY" dirty="0" smtClean="0"/>
              <a:t>The </a:t>
            </a:r>
            <a:r>
              <a:rPr lang="en-MY" dirty="0" err="1" smtClean="0"/>
              <a:t>DataView.Sort</a:t>
            </a:r>
            <a:r>
              <a:rPr lang="en-MY" dirty="0" smtClean="0"/>
              <a:t> property is set to the sorting expression for that column</a:t>
            </a:r>
          </a:p>
          <a:p>
            <a:r>
              <a:rPr lang="en-MY" dirty="0" smtClean="0"/>
              <a:t>Without </a:t>
            </a:r>
            <a:r>
              <a:rPr lang="en-MY" dirty="0" err="1" smtClean="0"/>
              <a:t>DataView</a:t>
            </a:r>
            <a:r>
              <a:rPr lang="en-MY" dirty="0" smtClean="0"/>
              <a:t> sorting, a separate query is needed to retrieve the newly sorted data</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Paging the </a:t>
            </a:r>
            <a:r>
              <a:rPr lang="en-MY" dirty="0" err="1" smtClean="0"/>
              <a:t>GridView</a:t>
            </a:r>
            <a:endParaRPr lang="en-MY" dirty="0"/>
          </a:p>
        </p:txBody>
      </p:sp>
      <p:sp>
        <p:nvSpPr>
          <p:cNvPr id="3" name="Content Placeholder 2"/>
          <p:cNvSpPr>
            <a:spLocks noGrp="1"/>
          </p:cNvSpPr>
          <p:nvPr>
            <p:ph sz="quarter" idx="1"/>
          </p:nvPr>
        </p:nvSpPr>
        <p:spPr/>
        <p:txBody>
          <a:bodyPr/>
          <a:lstStyle/>
          <a:p>
            <a:r>
              <a:rPr lang="en-MY" dirty="0" smtClean="0"/>
              <a:t>Built-in support for pagination</a:t>
            </a:r>
          </a:p>
          <a:p>
            <a:r>
              <a:rPr lang="en-MY" dirty="0" smtClean="0"/>
              <a:t>Automatic Paging</a:t>
            </a:r>
          </a:p>
          <a:p>
            <a:pPr lvl="1"/>
            <a:r>
              <a:rPr lang="en-MY" dirty="0" smtClean="0"/>
              <a:t>set </a:t>
            </a:r>
            <a:r>
              <a:rPr lang="en-MY" dirty="0" err="1" smtClean="0"/>
              <a:t>AllowPaging</a:t>
            </a:r>
            <a:r>
              <a:rPr lang="en-MY" dirty="0" smtClean="0"/>
              <a:t> to true</a:t>
            </a:r>
          </a:p>
          <a:p>
            <a:pPr lvl="1"/>
            <a:r>
              <a:rPr lang="en-MY" dirty="0" smtClean="0"/>
              <a:t>set </a:t>
            </a:r>
            <a:r>
              <a:rPr lang="en-MY" dirty="0" err="1" smtClean="0"/>
              <a:t>PageSize</a:t>
            </a:r>
            <a:r>
              <a:rPr lang="en-MY" dirty="0" smtClean="0"/>
              <a:t> to determine how many rows are allowed on each page (default is 10)</a:t>
            </a:r>
          </a:p>
          <a:p>
            <a:r>
              <a:rPr lang="en-MY" dirty="0" smtClean="0"/>
              <a:t>Paging Members of the </a:t>
            </a:r>
            <a:r>
              <a:rPr lang="en-MY" dirty="0" err="1" smtClean="0"/>
              <a:t>GridView</a:t>
            </a:r>
            <a:endParaRPr lang="en-MY" dirty="0" smtClean="0"/>
          </a:p>
          <a:p>
            <a:pPr lvl="1"/>
            <a:endParaRPr lang="en-MY" dirty="0"/>
          </a:p>
        </p:txBody>
      </p:sp>
      <p:pic>
        <p:nvPicPr>
          <p:cNvPr id="13314" name="Picture 2"/>
          <p:cNvPicPr>
            <a:picLocks noChangeAspect="1" noChangeArrowheads="1"/>
          </p:cNvPicPr>
          <p:nvPr/>
        </p:nvPicPr>
        <p:blipFill>
          <a:blip r:embed="rId2" cstate="print"/>
          <a:srcRect/>
          <a:stretch>
            <a:fillRect/>
          </a:stretch>
        </p:blipFill>
        <p:spPr bwMode="auto">
          <a:xfrm>
            <a:off x="1691680" y="3933056"/>
            <a:ext cx="4664224" cy="23961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endParaRPr lang="en-MY"/>
          </a:p>
        </p:txBody>
      </p:sp>
      <p:sp>
        <p:nvSpPr>
          <p:cNvPr id="3" name="Content Placeholder 2"/>
          <p:cNvSpPr>
            <a:spLocks noGrp="1"/>
          </p:cNvSpPr>
          <p:nvPr>
            <p:ph sz="quarter" idx="1"/>
          </p:nvPr>
        </p:nvSpPr>
        <p:spPr/>
        <p:txBody>
          <a:bodyPr/>
          <a:lstStyle/>
          <a:p>
            <a:pPr>
              <a:buNone/>
            </a:pPr>
            <a:r>
              <a:rPr lang="en-MY" sz="2000" dirty="0" smtClean="0"/>
              <a:t>&lt;</a:t>
            </a:r>
            <a:r>
              <a:rPr lang="en-MY" sz="2000" dirty="0" err="1" smtClean="0"/>
              <a:t>asp:GridView</a:t>
            </a:r>
            <a:r>
              <a:rPr lang="en-MY" sz="2000" dirty="0" smtClean="0"/>
              <a:t> ID="GridView1" </a:t>
            </a:r>
            <a:r>
              <a:rPr lang="en-MY" sz="2000" dirty="0" err="1" smtClean="0"/>
              <a:t>runat</a:t>
            </a:r>
            <a:r>
              <a:rPr lang="en-MY" sz="2000" dirty="0" smtClean="0"/>
              <a:t>="server" </a:t>
            </a:r>
            <a:r>
              <a:rPr lang="en-MY" sz="2000" dirty="0" err="1" smtClean="0"/>
              <a:t>DataSourceID</a:t>
            </a:r>
            <a:r>
              <a:rPr lang="en-MY" sz="2000" dirty="0" smtClean="0"/>
              <a:t>="</a:t>
            </a:r>
            <a:r>
              <a:rPr lang="en-MY" sz="2000" dirty="0" err="1" smtClean="0"/>
              <a:t>sourceEmployees</a:t>
            </a:r>
            <a:r>
              <a:rPr lang="en-MY" sz="2000" dirty="0" smtClean="0"/>
              <a:t>“ </a:t>
            </a:r>
            <a:r>
              <a:rPr lang="en-MY" sz="2000" dirty="0" err="1" smtClean="0"/>
              <a:t>PageSize</a:t>
            </a:r>
            <a:r>
              <a:rPr lang="en-MY" sz="2000" dirty="0" smtClean="0"/>
              <a:t>="5" </a:t>
            </a:r>
            <a:r>
              <a:rPr lang="en-MY" sz="2000" dirty="0" err="1" smtClean="0"/>
              <a:t>AllowPaging</a:t>
            </a:r>
            <a:r>
              <a:rPr lang="en-MY" sz="2000" dirty="0" smtClean="0"/>
              <a:t>="True" ...&gt;</a:t>
            </a:r>
          </a:p>
          <a:p>
            <a:pPr>
              <a:buNone/>
            </a:pPr>
            <a:r>
              <a:rPr lang="en-MY" sz="2000" dirty="0" smtClean="0"/>
              <a:t>...</a:t>
            </a:r>
          </a:p>
          <a:p>
            <a:pPr>
              <a:buNone/>
            </a:pPr>
            <a:r>
              <a:rPr lang="en-MY" sz="2000" dirty="0" smtClean="0"/>
              <a:t>&lt;/</a:t>
            </a:r>
            <a:r>
              <a:rPr lang="en-MY" sz="2000" dirty="0" err="1" smtClean="0"/>
              <a:t>asp:GridView</a:t>
            </a:r>
            <a:r>
              <a:rPr lang="en-MY" sz="2000" dirty="0" smtClean="0"/>
              <a:t>&gt;</a:t>
            </a:r>
          </a:p>
          <a:p>
            <a:r>
              <a:rPr lang="en-MY" sz="2000" dirty="0" smtClean="0"/>
              <a:t>Paging 10 records at a time</a:t>
            </a:r>
          </a:p>
          <a:p>
            <a:endParaRPr lang="en-MY" dirty="0"/>
          </a:p>
        </p:txBody>
      </p:sp>
      <p:pic>
        <p:nvPicPr>
          <p:cNvPr id="14338" name="Picture 2"/>
          <p:cNvPicPr>
            <a:picLocks noChangeAspect="1" noChangeArrowheads="1"/>
          </p:cNvPicPr>
          <p:nvPr/>
        </p:nvPicPr>
        <p:blipFill>
          <a:blip r:embed="rId2" cstate="print"/>
          <a:srcRect/>
          <a:stretch>
            <a:fillRect/>
          </a:stretch>
        </p:blipFill>
        <p:spPr bwMode="auto">
          <a:xfrm>
            <a:off x="1979712" y="3140968"/>
            <a:ext cx="4618881" cy="3257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The </a:t>
            </a:r>
            <a:r>
              <a:rPr lang="en-MY" dirty="0" err="1" smtClean="0"/>
              <a:t>GridView</a:t>
            </a:r>
            <a:endParaRPr lang="en-MY" dirty="0"/>
          </a:p>
        </p:txBody>
      </p:sp>
      <p:sp>
        <p:nvSpPr>
          <p:cNvPr id="3" name="Content Placeholder 2"/>
          <p:cNvSpPr>
            <a:spLocks noGrp="1"/>
          </p:cNvSpPr>
          <p:nvPr>
            <p:ph sz="quarter" idx="1"/>
          </p:nvPr>
        </p:nvSpPr>
        <p:spPr/>
        <p:txBody>
          <a:bodyPr/>
          <a:lstStyle/>
          <a:p>
            <a:r>
              <a:rPr lang="en-MY" dirty="0" smtClean="0"/>
              <a:t>Shows data in a basic grid consisting of rows and columns</a:t>
            </a:r>
          </a:p>
          <a:p>
            <a:r>
              <a:rPr lang="en-MY" dirty="0" smtClean="0"/>
              <a:t>Features include selection, paging, sorting, and editing, and it is extensible through templates</a:t>
            </a:r>
          </a:p>
          <a:p>
            <a:r>
              <a:rPr lang="en-MY" dirty="0" smtClean="0"/>
              <a:t>Defining Columns</a:t>
            </a:r>
          </a:p>
          <a:p>
            <a:pPr lvl="1"/>
            <a:r>
              <a:rPr lang="en-MY" dirty="0" smtClean="0"/>
              <a:t>Set </a:t>
            </a:r>
            <a:r>
              <a:rPr lang="en-MY" dirty="0" err="1" smtClean="0"/>
              <a:t>GridView.AutoGenerateColumns</a:t>
            </a:r>
            <a:r>
              <a:rPr lang="en-MY" dirty="0" smtClean="0"/>
              <a:t> property to false</a:t>
            </a:r>
          </a:p>
          <a:p>
            <a:pPr lvl="1"/>
            <a:r>
              <a:rPr lang="en-MY" dirty="0" smtClean="0"/>
              <a:t>Define the columns in the &lt;Columns&gt; section</a:t>
            </a:r>
          </a:p>
          <a:p>
            <a:pPr lvl="1"/>
            <a:endParaRPr lang="en-MY" dirty="0" smtClean="0"/>
          </a:p>
          <a:p>
            <a:pPr lvl="1"/>
            <a:endParaRPr lang="en-MY" dirty="0"/>
          </a:p>
        </p:txBody>
      </p:sp>
      <p:pic>
        <p:nvPicPr>
          <p:cNvPr id="1026" name="Picture 2"/>
          <p:cNvPicPr>
            <a:picLocks noChangeAspect="1" noChangeArrowheads="1"/>
          </p:cNvPicPr>
          <p:nvPr/>
        </p:nvPicPr>
        <p:blipFill>
          <a:blip r:embed="rId2" cstate="print"/>
          <a:srcRect/>
          <a:stretch>
            <a:fillRect/>
          </a:stretch>
        </p:blipFill>
        <p:spPr bwMode="auto">
          <a:xfrm>
            <a:off x="899592" y="4005064"/>
            <a:ext cx="6219825"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Customizing the Pager Bar</a:t>
            </a:r>
            <a:endParaRPr lang="en-MY" dirty="0"/>
          </a:p>
        </p:txBody>
      </p:sp>
      <p:sp>
        <p:nvSpPr>
          <p:cNvPr id="3" name="Content Placeholder 2"/>
          <p:cNvSpPr>
            <a:spLocks noGrp="1"/>
          </p:cNvSpPr>
          <p:nvPr>
            <p:ph sz="quarter" idx="1"/>
          </p:nvPr>
        </p:nvSpPr>
        <p:spPr/>
        <p:txBody>
          <a:bodyPr>
            <a:normAutofit lnSpcReduction="10000"/>
          </a:bodyPr>
          <a:lstStyle/>
          <a:p>
            <a:r>
              <a:rPr lang="en-MY" dirty="0" smtClean="0"/>
              <a:t>customize them thoroughly using the </a:t>
            </a:r>
            <a:r>
              <a:rPr lang="en-MY" dirty="0" err="1" smtClean="0"/>
              <a:t>PagerStyle</a:t>
            </a:r>
            <a:r>
              <a:rPr lang="en-MY" dirty="0" smtClean="0"/>
              <a:t> property (for foreground and background </a:t>
            </a:r>
            <a:r>
              <a:rPr lang="en-MY" dirty="0" err="1" smtClean="0"/>
              <a:t>colors</a:t>
            </a:r>
            <a:r>
              <a:rPr lang="en-MY" dirty="0" smtClean="0"/>
              <a:t>, the font, </a:t>
            </a:r>
            <a:r>
              <a:rPr lang="en-MY" dirty="0" err="1" smtClean="0"/>
              <a:t>color</a:t>
            </a:r>
            <a:r>
              <a:rPr lang="en-MY" dirty="0" smtClean="0"/>
              <a:t>, size, and so on) and the </a:t>
            </a:r>
            <a:r>
              <a:rPr lang="en-MY" dirty="0" err="1" smtClean="0"/>
              <a:t>PagerSettings</a:t>
            </a:r>
            <a:r>
              <a:rPr lang="en-MY" dirty="0" smtClean="0"/>
              <a:t> property</a:t>
            </a:r>
          </a:p>
          <a:p>
            <a:pPr lvl="1">
              <a:buNone/>
            </a:pPr>
            <a:r>
              <a:rPr lang="en-MY" dirty="0" smtClean="0"/>
              <a:t>&lt;</a:t>
            </a:r>
            <a:r>
              <a:rPr lang="en-MY" dirty="0" err="1" smtClean="0"/>
              <a:t>asp:GridView</a:t>
            </a:r>
            <a:r>
              <a:rPr lang="en-MY" dirty="0" smtClean="0"/>
              <a:t> ID="GridView1" </a:t>
            </a:r>
            <a:r>
              <a:rPr lang="en-MY" dirty="0" err="1" smtClean="0"/>
              <a:t>runat</a:t>
            </a:r>
            <a:r>
              <a:rPr lang="en-MY" dirty="0" smtClean="0"/>
              <a:t>="server" </a:t>
            </a:r>
            <a:r>
              <a:rPr lang="en-MY" dirty="0" err="1" smtClean="0"/>
              <a:t>DataSourceID</a:t>
            </a:r>
            <a:r>
              <a:rPr lang="en-MY" dirty="0" smtClean="0"/>
              <a:t>="</a:t>
            </a:r>
            <a:r>
              <a:rPr lang="en-MY" dirty="0" err="1" smtClean="0"/>
              <a:t>sourceProducts</a:t>
            </a:r>
            <a:r>
              <a:rPr lang="en-MY" dirty="0" smtClean="0"/>
              <a:t>"</a:t>
            </a:r>
          </a:p>
          <a:p>
            <a:pPr lvl="1">
              <a:buNone/>
            </a:pPr>
            <a:r>
              <a:rPr lang="en-MY" dirty="0" err="1" smtClean="0"/>
              <a:t>AllowPaging</a:t>
            </a:r>
            <a:r>
              <a:rPr lang="en-MY" dirty="0" smtClean="0"/>
              <a:t>="True" ...&gt;</a:t>
            </a:r>
          </a:p>
          <a:p>
            <a:pPr lvl="1">
              <a:buNone/>
            </a:pPr>
            <a:r>
              <a:rPr lang="en-MY" dirty="0" smtClean="0"/>
              <a:t>&lt;</a:t>
            </a:r>
            <a:r>
              <a:rPr lang="en-MY" dirty="0" err="1" smtClean="0"/>
              <a:t>PagerSettings</a:t>
            </a:r>
            <a:r>
              <a:rPr lang="en-MY" dirty="0" smtClean="0"/>
              <a:t> Mode="</a:t>
            </a:r>
            <a:r>
              <a:rPr lang="en-MY" dirty="0" err="1" smtClean="0"/>
              <a:t>NextPrevious</a:t>
            </a:r>
            <a:r>
              <a:rPr lang="en-MY" dirty="0" smtClean="0"/>
              <a:t>" </a:t>
            </a:r>
            <a:r>
              <a:rPr lang="en-MY" dirty="0" err="1" smtClean="0"/>
              <a:t>PreviousPageText</a:t>
            </a:r>
            <a:r>
              <a:rPr lang="en-MY" dirty="0" smtClean="0"/>
              <a:t>="&lt; Back"</a:t>
            </a:r>
          </a:p>
          <a:p>
            <a:pPr lvl="1">
              <a:buNone/>
            </a:pPr>
            <a:r>
              <a:rPr lang="en-MY" dirty="0" err="1" smtClean="0"/>
              <a:t>NextPageText</a:t>
            </a:r>
            <a:r>
              <a:rPr lang="en-MY" dirty="0" smtClean="0"/>
              <a:t>="Forward &gt;" /&gt;</a:t>
            </a:r>
          </a:p>
          <a:p>
            <a:pPr lvl="1">
              <a:buNone/>
            </a:pPr>
            <a:r>
              <a:rPr lang="en-MY" dirty="0" smtClean="0"/>
              <a:t>&lt;</a:t>
            </a:r>
            <a:r>
              <a:rPr lang="en-MY" dirty="0" err="1" smtClean="0"/>
              <a:t>PagerStyle</a:t>
            </a:r>
            <a:r>
              <a:rPr lang="en-MY" dirty="0" smtClean="0"/>
              <a:t> </a:t>
            </a:r>
            <a:r>
              <a:rPr lang="en-MY" dirty="0" err="1" smtClean="0"/>
              <a:t>BackColor</a:t>
            </a:r>
            <a:r>
              <a:rPr lang="en-MY" dirty="0" smtClean="0"/>
              <a:t>="#FFCC66" </a:t>
            </a:r>
            <a:r>
              <a:rPr lang="en-MY" dirty="0" err="1" smtClean="0"/>
              <a:t>ForeColor</a:t>
            </a:r>
            <a:r>
              <a:rPr lang="en-MY" dirty="0" smtClean="0"/>
              <a:t>="#333333"</a:t>
            </a:r>
          </a:p>
          <a:p>
            <a:pPr lvl="1">
              <a:buNone/>
            </a:pPr>
            <a:r>
              <a:rPr lang="en-MY" dirty="0" err="1" smtClean="0"/>
              <a:t>HorizontalAlign</a:t>
            </a:r>
            <a:r>
              <a:rPr lang="en-MY" dirty="0" smtClean="0"/>
              <a:t>="</a:t>
            </a:r>
            <a:r>
              <a:rPr lang="en-MY" dirty="0" err="1" smtClean="0"/>
              <a:t>Center</a:t>
            </a:r>
            <a:r>
              <a:rPr lang="en-MY" dirty="0" smtClean="0"/>
              <a:t>" /&gt;</a:t>
            </a:r>
          </a:p>
          <a:p>
            <a:pPr lvl="1">
              <a:buNone/>
            </a:pPr>
            <a:r>
              <a:rPr lang="en-MY" dirty="0" smtClean="0"/>
              <a:t>...</a:t>
            </a:r>
          </a:p>
          <a:p>
            <a:pPr lvl="1">
              <a:buNone/>
            </a:pPr>
            <a:r>
              <a:rPr lang="en-MY" dirty="0" smtClean="0"/>
              <a:t>&lt;/</a:t>
            </a:r>
            <a:r>
              <a:rPr lang="en-MY" dirty="0" err="1" smtClean="0"/>
              <a:t>asp:GridView</a:t>
            </a:r>
            <a:r>
              <a:rPr lang="en-MY" dirty="0" smtClean="0"/>
              <a:t>&gt;</a:t>
            </a:r>
            <a:endParaRPr lang="en-US" dirty="0" smtClean="0"/>
          </a:p>
          <a:p>
            <a:endParaRPr lang="en-MY"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Pager Modes</a:t>
            </a:r>
            <a:endParaRPr lang="en-MY" dirty="0"/>
          </a:p>
        </p:txBody>
      </p:sp>
      <p:pic>
        <p:nvPicPr>
          <p:cNvPr id="15362" name="Picture 2"/>
          <p:cNvPicPr>
            <a:picLocks noGrp="1" noChangeAspect="1" noChangeArrowheads="1"/>
          </p:cNvPicPr>
          <p:nvPr>
            <p:ph sz="quarter" idx="1"/>
          </p:nvPr>
        </p:nvPicPr>
        <p:blipFill>
          <a:blip r:embed="rId2" cstate="print"/>
          <a:srcRect/>
          <a:stretch>
            <a:fillRect/>
          </a:stretch>
        </p:blipFill>
        <p:spPr bwMode="auto">
          <a:xfrm>
            <a:off x="1457325" y="2154237"/>
            <a:ext cx="6229350" cy="30670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err="1" smtClean="0"/>
              <a:t>GridView</a:t>
            </a:r>
            <a:r>
              <a:rPr lang="en-MY" dirty="0" smtClean="0"/>
              <a:t> Templates</a:t>
            </a:r>
            <a:endParaRPr lang="en-MY" dirty="0"/>
          </a:p>
        </p:txBody>
      </p:sp>
      <p:sp>
        <p:nvSpPr>
          <p:cNvPr id="3" name="Content Placeholder 2"/>
          <p:cNvSpPr>
            <a:spLocks noGrp="1"/>
          </p:cNvSpPr>
          <p:nvPr>
            <p:ph sz="quarter" idx="1"/>
          </p:nvPr>
        </p:nvSpPr>
        <p:spPr/>
        <p:txBody>
          <a:bodyPr>
            <a:normAutofit fontScale="77500" lnSpcReduction="20000"/>
          </a:bodyPr>
          <a:lstStyle/>
          <a:p>
            <a:r>
              <a:rPr lang="en-MY" dirty="0" smtClean="0"/>
              <a:t>Allows to define a completely customized </a:t>
            </a:r>
            <a:r>
              <a:rPr lang="en-MY" i="1" dirty="0" smtClean="0"/>
              <a:t>template for a column</a:t>
            </a:r>
          </a:p>
          <a:p>
            <a:r>
              <a:rPr lang="en-MY" dirty="0" smtClean="0"/>
              <a:t>Create a column that combines the first name, last name, and courtesy fields</a:t>
            </a:r>
          </a:p>
          <a:p>
            <a:r>
              <a:rPr lang="en-MY" dirty="0" smtClean="0"/>
              <a:t>&lt;</a:t>
            </a:r>
            <a:r>
              <a:rPr lang="en-MY" dirty="0" err="1" smtClean="0"/>
              <a:t>asp:TemplateField</a:t>
            </a:r>
            <a:r>
              <a:rPr lang="en-MY" dirty="0" smtClean="0"/>
              <a:t> </a:t>
            </a:r>
            <a:r>
              <a:rPr lang="en-MY" dirty="0" err="1" smtClean="0"/>
              <a:t>HeaderText</a:t>
            </a:r>
            <a:r>
              <a:rPr lang="en-MY" dirty="0" smtClean="0"/>
              <a:t>="Name"&gt;</a:t>
            </a:r>
          </a:p>
          <a:p>
            <a:r>
              <a:rPr lang="en-MY" dirty="0" smtClean="0"/>
              <a:t>&lt;</a:t>
            </a:r>
            <a:r>
              <a:rPr lang="en-MY" dirty="0" err="1" smtClean="0"/>
              <a:t>ItemTemplate</a:t>
            </a:r>
            <a:r>
              <a:rPr lang="en-MY" dirty="0" smtClean="0"/>
              <a:t>&gt;</a:t>
            </a:r>
          </a:p>
          <a:p>
            <a:r>
              <a:rPr lang="en-MY" dirty="0" smtClean="0"/>
              <a:t>&lt;%# </a:t>
            </a:r>
            <a:r>
              <a:rPr lang="en-MY" dirty="0" err="1" smtClean="0"/>
              <a:t>Eval</a:t>
            </a:r>
            <a:r>
              <a:rPr lang="en-MY" dirty="0" smtClean="0"/>
              <a:t>("</a:t>
            </a:r>
            <a:r>
              <a:rPr lang="en-MY" dirty="0" err="1" smtClean="0"/>
              <a:t>TitleOfCourtesy</a:t>
            </a:r>
            <a:r>
              <a:rPr lang="en-MY" dirty="0" smtClean="0"/>
              <a:t>") %&gt; &lt;%# </a:t>
            </a:r>
            <a:r>
              <a:rPr lang="en-MY" dirty="0" err="1" smtClean="0"/>
              <a:t>Eval</a:t>
            </a:r>
            <a:r>
              <a:rPr lang="en-MY" dirty="0" smtClean="0"/>
              <a:t>("</a:t>
            </a:r>
            <a:r>
              <a:rPr lang="en-MY" dirty="0" err="1" smtClean="0"/>
              <a:t>FirstName</a:t>
            </a:r>
            <a:r>
              <a:rPr lang="en-MY" dirty="0" smtClean="0"/>
              <a:t>") %&gt;</a:t>
            </a:r>
          </a:p>
          <a:p>
            <a:r>
              <a:rPr lang="en-MY" dirty="0" smtClean="0"/>
              <a:t>&lt;%# </a:t>
            </a:r>
            <a:r>
              <a:rPr lang="en-MY" dirty="0" err="1" smtClean="0"/>
              <a:t>Eval</a:t>
            </a:r>
            <a:r>
              <a:rPr lang="en-MY" dirty="0" smtClean="0"/>
              <a:t>("</a:t>
            </a:r>
            <a:r>
              <a:rPr lang="en-MY" dirty="0" err="1" smtClean="0"/>
              <a:t>LastName</a:t>
            </a:r>
            <a:r>
              <a:rPr lang="en-MY" dirty="0" smtClean="0"/>
              <a:t>") %&gt;</a:t>
            </a:r>
          </a:p>
          <a:p>
            <a:r>
              <a:rPr lang="en-MY" dirty="0" smtClean="0"/>
              <a:t>&lt;/</a:t>
            </a:r>
            <a:r>
              <a:rPr lang="en-MY" dirty="0" err="1" smtClean="0"/>
              <a:t>ItemTemplate</a:t>
            </a:r>
            <a:r>
              <a:rPr lang="en-MY" dirty="0" smtClean="0"/>
              <a:t>&gt;</a:t>
            </a:r>
          </a:p>
          <a:p>
            <a:r>
              <a:rPr lang="en-MY" dirty="0" smtClean="0"/>
              <a:t>&lt;/</a:t>
            </a:r>
            <a:r>
              <a:rPr lang="en-MY" dirty="0" err="1" smtClean="0"/>
              <a:t>asp:TemplateField</a:t>
            </a:r>
            <a:r>
              <a:rPr lang="en-MY" dirty="0" smtClean="0"/>
              <a:t>&gt;</a:t>
            </a:r>
          </a:p>
          <a:p>
            <a:r>
              <a:rPr lang="en-MY" dirty="0" smtClean="0"/>
              <a:t>The </a:t>
            </a:r>
            <a:r>
              <a:rPr lang="en-MY" dirty="0" err="1" smtClean="0"/>
              <a:t>Eval</a:t>
            </a:r>
            <a:r>
              <a:rPr lang="en-MY" dirty="0" smtClean="0"/>
              <a:t> method automatically retrieves the data item that’s  bound to the current row, uses reflection to find the matching field (for a </a:t>
            </a:r>
            <a:r>
              <a:rPr lang="en-MY" dirty="0" err="1" smtClean="0"/>
              <a:t>DataRowobject</a:t>
            </a:r>
            <a:r>
              <a:rPr lang="en-MY" dirty="0" smtClean="0"/>
              <a:t>) or property (for a custom data object), and retrieves the value</a:t>
            </a:r>
          </a:p>
          <a:p>
            <a:r>
              <a:rPr lang="en-MY" dirty="0" smtClean="0"/>
              <a:t>Without the </a:t>
            </a:r>
            <a:r>
              <a:rPr lang="en-MY" dirty="0" err="1" smtClean="0"/>
              <a:t>Eval</a:t>
            </a:r>
            <a:r>
              <a:rPr lang="en-MY" dirty="0" smtClean="0"/>
              <a:t>() method, you’d need to access the data object through the </a:t>
            </a:r>
            <a:r>
              <a:rPr lang="en-MY" dirty="0" err="1" smtClean="0"/>
              <a:t>Container.DataItem</a:t>
            </a:r>
            <a:r>
              <a:rPr lang="en-MY" dirty="0" smtClean="0"/>
              <a:t> property and use typecasting code like this</a:t>
            </a:r>
          </a:p>
          <a:p>
            <a:pPr lvl="1">
              <a:buNone/>
            </a:pPr>
            <a:r>
              <a:rPr lang="en-MY" dirty="0" smtClean="0"/>
              <a:t>&lt;%# ((</a:t>
            </a:r>
            <a:r>
              <a:rPr lang="en-MY" dirty="0" err="1" smtClean="0"/>
              <a:t>EmployeeDetails</a:t>
            </a:r>
            <a:r>
              <a:rPr lang="en-MY" dirty="0" smtClean="0"/>
              <a:t>)</a:t>
            </a:r>
            <a:r>
              <a:rPr lang="en-MY" dirty="0" err="1" smtClean="0"/>
              <a:t>Container.DataItem</a:t>
            </a:r>
            <a:r>
              <a:rPr lang="en-MY" dirty="0" smtClean="0"/>
              <a:t>)["</a:t>
            </a:r>
            <a:r>
              <a:rPr lang="en-MY" dirty="0" err="1" smtClean="0"/>
              <a:t>FirstName</a:t>
            </a:r>
            <a:r>
              <a:rPr lang="en-MY" dirty="0" smtClean="0"/>
              <a:t>"] %&gt;</a:t>
            </a:r>
            <a:endParaRPr lang="en-MY"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endParaRPr lang="en-MY"/>
          </a:p>
        </p:txBody>
      </p:sp>
      <p:sp>
        <p:nvSpPr>
          <p:cNvPr id="3" name="Content Placeholder 2"/>
          <p:cNvSpPr>
            <a:spLocks noGrp="1"/>
          </p:cNvSpPr>
          <p:nvPr>
            <p:ph sz="quarter" idx="1"/>
          </p:nvPr>
        </p:nvSpPr>
        <p:spPr/>
        <p:txBody>
          <a:bodyPr/>
          <a:lstStyle/>
          <a:p>
            <a:r>
              <a:rPr lang="en-US" dirty="0" err="1" smtClean="0"/>
              <a:t>Eval</a:t>
            </a:r>
            <a:r>
              <a:rPr lang="en-US" dirty="0" smtClean="0"/>
              <a:t>() method has the </a:t>
            </a:r>
            <a:r>
              <a:rPr lang="en-MY" dirty="0" smtClean="0"/>
              <a:t>ability to format data fields on the fly</a:t>
            </a:r>
          </a:p>
          <a:p>
            <a:r>
              <a:rPr lang="en-MY" dirty="0" smtClean="0"/>
              <a:t>&lt;%# </a:t>
            </a:r>
            <a:r>
              <a:rPr lang="en-MY" dirty="0" err="1" smtClean="0"/>
              <a:t>Eval</a:t>
            </a:r>
            <a:r>
              <a:rPr lang="en-MY" dirty="0" smtClean="0"/>
              <a:t>("</a:t>
            </a:r>
            <a:r>
              <a:rPr lang="en-MY" dirty="0" err="1" smtClean="0"/>
              <a:t>BirthDate</a:t>
            </a:r>
            <a:r>
              <a:rPr lang="en-MY" dirty="0" smtClean="0"/>
              <a:t>", "{0:MM/</a:t>
            </a:r>
            <a:r>
              <a:rPr lang="en-MY" dirty="0" err="1" smtClean="0"/>
              <a:t>dd</a:t>
            </a:r>
            <a:r>
              <a:rPr lang="en-MY" dirty="0" smtClean="0"/>
              <a:t>/</a:t>
            </a:r>
            <a:r>
              <a:rPr lang="en-MY" dirty="0" err="1" smtClean="0"/>
              <a:t>yy</a:t>
            </a:r>
            <a:r>
              <a:rPr lang="en-MY" dirty="0" smtClean="0"/>
              <a:t>}") %&gt;</a:t>
            </a:r>
          </a:p>
          <a:p>
            <a:endParaRPr lang="en-MY"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Creating a </a:t>
            </a:r>
            <a:r>
              <a:rPr lang="en-MY" dirty="0" err="1" smtClean="0"/>
              <a:t>templated</a:t>
            </a:r>
            <a:r>
              <a:rPr lang="en-MY" dirty="0" smtClean="0"/>
              <a:t> column</a:t>
            </a:r>
            <a:endParaRPr lang="en-MY" dirty="0"/>
          </a:p>
        </p:txBody>
      </p:sp>
      <p:pic>
        <p:nvPicPr>
          <p:cNvPr id="16386" name="Picture 2"/>
          <p:cNvPicPr>
            <a:picLocks noGrp="1" noChangeAspect="1" noChangeArrowheads="1"/>
          </p:cNvPicPr>
          <p:nvPr>
            <p:ph sz="quarter" idx="1"/>
          </p:nvPr>
        </p:nvPicPr>
        <p:blipFill>
          <a:blip r:embed="rId2" cstate="print"/>
          <a:srcRect/>
          <a:stretch>
            <a:fillRect/>
          </a:stretch>
        </p:blipFill>
        <p:spPr bwMode="auto">
          <a:xfrm>
            <a:off x="2433838" y="1219200"/>
            <a:ext cx="4276324" cy="49371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Using Multiple Templates</a:t>
            </a:r>
            <a:endParaRPr lang="en-MY" dirty="0"/>
          </a:p>
        </p:txBody>
      </p:sp>
      <p:sp>
        <p:nvSpPr>
          <p:cNvPr id="3" name="Content Placeholder 2"/>
          <p:cNvSpPr>
            <a:spLocks noGrp="1"/>
          </p:cNvSpPr>
          <p:nvPr>
            <p:ph sz="quarter" idx="1"/>
          </p:nvPr>
        </p:nvSpPr>
        <p:spPr/>
        <p:txBody>
          <a:bodyPr/>
          <a:lstStyle/>
          <a:p>
            <a:r>
              <a:rPr lang="en-US" dirty="0" err="1" smtClean="0"/>
              <a:t>GridView</a:t>
            </a:r>
            <a:r>
              <a:rPr lang="en-US" dirty="0" smtClean="0"/>
              <a:t> templates</a:t>
            </a:r>
          </a:p>
          <a:p>
            <a:r>
              <a:rPr lang="en-MY" dirty="0" smtClean="0"/>
              <a:t>Two templates that can be used outside of any column</a:t>
            </a:r>
          </a:p>
          <a:p>
            <a:pPr lvl="1"/>
            <a:r>
              <a:rPr lang="en-MY" dirty="0" err="1" smtClean="0"/>
              <a:t>PagerTemplate</a:t>
            </a:r>
            <a:r>
              <a:rPr lang="en-MY" dirty="0" smtClean="0"/>
              <a:t> (to customize the appearance of pager controls)</a:t>
            </a:r>
          </a:p>
          <a:p>
            <a:pPr lvl="1"/>
            <a:r>
              <a:rPr lang="en-MY" dirty="0" err="1" smtClean="0"/>
              <a:t>EmptyDataTemplate</a:t>
            </a:r>
            <a:r>
              <a:rPr lang="en-MY" dirty="0" smtClean="0"/>
              <a:t> (to set the content that should appear if the </a:t>
            </a:r>
            <a:r>
              <a:rPr lang="en-MY" dirty="0" err="1" smtClean="0"/>
              <a:t>GridView</a:t>
            </a:r>
            <a:r>
              <a:rPr lang="en-MY" dirty="0" smtClean="0"/>
              <a:t> is bound to an empty data object)</a:t>
            </a:r>
            <a:endParaRPr lang="en-US" dirty="0" smtClean="0"/>
          </a:p>
          <a:p>
            <a:endParaRPr lang="en-MY" dirty="0"/>
          </a:p>
        </p:txBody>
      </p:sp>
      <p:pic>
        <p:nvPicPr>
          <p:cNvPr id="17410" name="Picture 2"/>
          <p:cNvPicPr>
            <a:picLocks noChangeAspect="1" noChangeArrowheads="1"/>
          </p:cNvPicPr>
          <p:nvPr/>
        </p:nvPicPr>
        <p:blipFill>
          <a:blip r:embed="rId2" cstate="print"/>
          <a:srcRect/>
          <a:stretch>
            <a:fillRect/>
          </a:stretch>
        </p:blipFill>
        <p:spPr bwMode="auto">
          <a:xfrm>
            <a:off x="1187624" y="3717032"/>
            <a:ext cx="6257925" cy="25241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Binding to a Method</a:t>
            </a:r>
            <a:endParaRPr lang="en-MY" dirty="0"/>
          </a:p>
        </p:txBody>
      </p:sp>
      <p:sp>
        <p:nvSpPr>
          <p:cNvPr id="3" name="Content Placeholder 2"/>
          <p:cNvSpPr>
            <a:spLocks noGrp="1"/>
          </p:cNvSpPr>
          <p:nvPr>
            <p:ph sz="quarter" idx="1"/>
          </p:nvPr>
        </p:nvSpPr>
        <p:spPr/>
        <p:txBody>
          <a:bodyPr/>
          <a:lstStyle/>
          <a:p>
            <a:r>
              <a:rPr lang="en-MY" dirty="0" smtClean="0"/>
              <a:t>Ability to incorporate dynamic information and conditional logic</a:t>
            </a:r>
          </a:p>
          <a:p>
            <a:r>
              <a:rPr lang="en-US" dirty="0" smtClean="0"/>
              <a:t>Example, display </a:t>
            </a:r>
            <a:r>
              <a:rPr lang="en-MY" dirty="0" smtClean="0"/>
              <a:t>check marks indicate when there is a large quantity of a given item in stock (more than 50 units) and an </a:t>
            </a:r>
            <a:r>
              <a:rPr lang="en-MY" i="1" dirty="0" smtClean="0"/>
              <a:t>X indicates when stock is fully depleted</a:t>
            </a:r>
          </a:p>
          <a:p>
            <a:pPr lvl="1">
              <a:buNone/>
            </a:pPr>
            <a:r>
              <a:rPr lang="en-MY" dirty="0" smtClean="0"/>
              <a:t>&lt;</a:t>
            </a:r>
            <a:r>
              <a:rPr lang="en-MY" dirty="0" err="1" smtClean="0"/>
              <a:t>asp:TemplateField</a:t>
            </a:r>
            <a:r>
              <a:rPr lang="en-MY" dirty="0" smtClean="0"/>
              <a:t> </a:t>
            </a:r>
            <a:r>
              <a:rPr lang="en-MY" dirty="0" err="1" smtClean="0"/>
              <a:t>HeaderText</a:t>
            </a:r>
            <a:r>
              <a:rPr lang="en-MY" dirty="0" smtClean="0"/>
              <a:t>="Status"&gt;</a:t>
            </a:r>
          </a:p>
          <a:p>
            <a:pPr lvl="1">
              <a:buNone/>
            </a:pPr>
            <a:r>
              <a:rPr lang="en-MY" dirty="0" smtClean="0"/>
              <a:t>&lt;</a:t>
            </a:r>
            <a:r>
              <a:rPr lang="en-MY" dirty="0" err="1" smtClean="0"/>
              <a:t>ItemTemplate</a:t>
            </a:r>
            <a:r>
              <a:rPr lang="en-MY" dirty="0" smtClean="0"/>
              <a:t>&gt;</a:t>
            </a:r>
          </a:p>
          <a:p>
            <a:pPr lvl="1">
              <a:buNone/>
            </a:pPr>
            <a:r>
              <a:rPr lang="en-MY" dirty="0" smtClean="0"/>
              <a:t>&lt;</a:t>
            </a:r>
            <a:r>
              <a:rPr lang="en-MY" dirty="0" err="1" smtClean="0"/>
              <a:t>img</a:t>
            </a:r>
            <a:r>
              <a:rPr lang="en-MY" dirty="0" smtClean="0"/>
              <a:t> </a:t>
            </a:r>
            <a:r>
              <a:rPr lang="en-MY" dirty="0" err="1" smtClean="0"/>
              <a:t>src</a:t>
            </a:r>
            <a:r>
              <a:rPr lang="en-MY" dirty="0" smtClean="0"/>
              <a:t>='&lt;%# </a:t>
            </a:r>
            <a:r>
              <a:rPr lang="en-MY" dirty="0" err="1" smtClean="0"/>
              <a:t>GetStatusPicture</a:t>
            </a:r>
            <a:r>
              <a:rPr lang="en-MY" dirty="0" smtClean="0"/>
              <a:t>(</a:t>
            </a:r>
            <a:r>
              <a:rPr lang="en-MY" dirty="0" err="1" smtClean="0"/>
              <a:t>Container.DataItem</a:t>
            </a:r>
            <a:r>
              <a:rPr lang="en-MY" dirty="0" smtClean="0"/>
              <a:t>) %&gt;' alt="Status" /&gt;</a:t>
            </a:r>
          </a:p>
          <a:p>
            <a:pPr lvl="1">
              <a:buNone/>
            </a:pPr>
            <a:r>
              <a:rPr lang="en-MY" dirty="0" smtClean="0"/>
              <a:t>&lt;/</a:t>
            </a:r>
            <a:r>
              <a:rPr lang="en-MY" dirty="0" err="1" smtClean="0"/>
              <a:t>ItemTemplate</a:t>
            </a:r>
            <a:r>
              <a:rPr lang="en-MY" dirty="0" smtClean="0"/>
              <a:t>&gt;</a:t>
            </a:r>
          </a:p>
          <a:p>
            <a:pPr lvl="1">
              <a:buNone/>
            </a:pPr>
            <a:r>
              <a:rPr lang="en-MY" dirty="0" smtClean="0"/>
              <a:t>&lt;/</a:t>
            </a:r>
            <a:r>
              <a:rPr lang="en-MY" dirty="0" err="1" smtClean="0"/>
              <a:t>asp:TemplateField</a:t>
            </a:r>
            <a:r>
              <a:rPr lang="en-MY" dirty="0" smtClean="0"/>
              <a:t>&gt;</a:t>
            </a:r>
            <a:endParaRPr lang="en-MY"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Flagging rows conditionally</a:t>
            </a:r>
            <a:endParaRPr lang="en-MY" dirty="0"/>
          </a:p>
        </p:txBody>
      </p:sp>
      <p:pic>
        <p:nvPicPr>
          <p:cNvPr id="18434" name="Picture 2"/>
          <p:cNvPicPr>
            <a:picLocks noGrp="1" noChangeAspect="1" noChangeArrowheads="1"/>
          </p:cNvPicPr>
          <p:nvPr>
            <p:ph sz="quarter" idx="1"/>
          </p:nvPr>
        </p:nvPicPr>
        <p:blipFill>
          <a:blip r:embed="rId2" cstate="print"/>
          <a:srcRect/>
          <a:stretch>
            <a:fillRect/>
          </a:stretch>
        </p:blipFill>
        <p:spPr bwMode="auto">
          <a:xfrm>
            <a:off x="2266950" y="1997075"/>
            <a:ext cx="4610100" cy="33813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err="1" smtClean="0"/>
              <a:t>GetStatusPicture</a:t>
            </a:r>
            <a:r>
              <a:rPr lang="en-MY" dirty="0" smtClean="0"/>
              <a:t>() method</a:t>
            </a:r>
            <a:endParaRPr lang="en-MY" dirty="0"/>
          </a:p>
        </p:txBody>
      </p:sp>
      <p:sp>
        <p:nvSpPr>
          <p:cNvPr id="3" name="Content Placeholder 2"/>
          <p:cNvSpPr>
            <a:spLocks noGrp="1"/>
          </p:cNvSpPr>
          <p:nvPr>
            <p:ph sz="quarter" idx="1"/>
          </p:nvPr>
        </p:nvSpPr>
        <p:spPr/>
        <p:txBody>
          <a:bodyPr>
            <a:normAutofit fontScale="92500" lnSpcReduction="20000"/>
          </a:bodyPr>
          <a:lstStyle/>
          <a:p>
            <a:pPr>
              <a:buNone/>
            </a:pPr>
            <a:r>
              <a:rPr lang="en-MY" dirty="0" smtClean="0"/>
              <a:t>Protected Function </a:t>
            </a:r>
            <a:r>
              <a:rPr lang="en-MY" dirty="0" err="1" smtClean="0"/>
              <a:t>GetStatusPicture</a:t>
            </a:r>
            <a:r>
              <a:rPr lang="en-MY" dirty="0" smtClean="0"/>
              <a:t>(</a:t>
            </a:r>
            <a:r>
              <a:rPr lang="en-MY" dirty="0" err="1" smtClean="0"/>
              <a:t>ByVal</a:t>
            </a:r>
            <a:r>
              <a:rPr lang="en-MY" dirty="0" smtClean="0"/>
              <a:t> </a:t>
            </a:r>
            <a:r>
              <a:rPr lang="en-MY" dirty="0" err="1" smtClean="0"/>
              <a:t>dataItem</a:t>
            </a:r>
            <a:r>
              <a:rPr lang="en-MY" dirty="0" smtClean="0"/>
              <a:t> As Object</a:t>
            </a:r>
          </a:p>
          <a:p>
            <a:pPr>
              <a:buNone/>
            </a:pPr>
            <a:r>
              <a:rPr lang="en-MY" dirty="0" smtClean="0"/>
              <a:t>) As String</a:t>
            </a:r>
          </a:p>
          <a:p>
            <a:pPr>
              <a:buNone/>
            </a:pPr>
            <a:r>
              <a:rPr lang="en-MY" dirty="0" smtClean="0"/>
              <a:t>	Dim units As Integer =</a:t>
            </a:r>
          </a:p>
          <a:p>
            <a:pPr>
              <a:buNone/>
            </a:pPr>
            <a:r>
              <a:rPr lang="en-MY" dirty="0" smtClean="0"/>
              <a:t>		Int32.Parse(</a:t>
            </a:r>
            <a:r>
              <a:rPr lang="en-MY" dirty="0" err="1" smtClean="0"/>
              <a:t>DataBinder.Eval</a:t>
            </a:r>
            <a:r>
              <a:rPr lang="en-MY" dirty="0" smtClean="0"/>
              <a:t>(</a:t>
            </a:r>
            <a:r>
              <a:rPr lang="en-MY" dirty="0" err="1" smtClean="0"/>
              <a:t>dataItem</a:t>
            </a:r>
            <a:r>
              <a:rPr lang="en-MY" dirty="0" smtClean="0"/>
              <a:t>, 			"</a:t>
            </a:r>
            <a:r>
              <a:rPr lang="en-MY" dirty="0" err="1" smtClean="0"/>
              <a:t>UnitsInStock</a:t>
            </a:r>
            <a:r>
              <a:rPr lang="en-MY" dirty="0" smtClean="0"/>
              <a:t>").</a:t>
            </a:r>
            <a:r>
              <a:rPr lang="en-MY" dirty="0" err="1" smtClean="0"/>
              <a:t>ToString</a:t>
            </a:r>
            <a:r>
              <a:rPr lang="en-MY" dirty="0" smtClean="0"/>
              <a:t>())</a:t>
            </a:r>
          </a:p>
          <a:p>
            <a:pPr>
              <a:buNone/>
            </a:pPr>
            <a:r>
              <a:rPr lang="en-MY" dirty="0" smtClean="0"/>
              <a:t>	If units = 0 Then</a:t>
            </a:r>
          </a:p>
          <a:p>
            <a:pPr>
              <a:buNone/>
            </a:pPr>
            <a:r>
              <a:rPr lang="en-MY" dirty="0" smtClean="0"/>
              <a:t>		Return "Cancel.gif"</a:t>
            </a:r>
          </a:p>
          <a:p>
            <a:pPr>
              <a:buNone/>
            </a:pPr>
            <a:r>
              <a:rPr lang="en-MY" dirty="0" smtClean="0"/>
              <a:t>	</a:t>
            </a:r>
            <a:r>
              <a:rPr lang="en-MY" dirty="0" err="1" smtClean="0"/>
              <a:t>ElseIf</a:t>
            </a:r>
            <a:r>
              <a:rPr lang="en-MY" dirty="0" smtClean="0"/>
              <a:t> units &gt; 50 Then</a:t>
            </a:r>
          </a:p>
          <a:p>
            <a:pPr>
              <a:buNone/>
            </a:pPr>
            <a:r>
              <a:rPr lang="en-MY" dirty="0" smtClean="0"/>
              <a:t>		Return "OK.gif"</a:t>
            </a:r>
          </a:p>
          <a:p>
            <a:pPr>
              <a:buNone/>
            </a:pPr>
            <a:r>
              <a:rPr lang="en-MY" dirty="0" smtClean="0"/>
              <a:t>	Else</a:t>
            </a:r>
          </a:p>
          <a:p>
            <a:pPr>
              <a:buNone/>
            </a:pPr>
            <a:r>
              <a:rPr lang="en-MY" dirty="0" smtClean="0"/>
              <a:t>		Return "blank.gif"</a:t>
            </a:r>
          </a:p>
          <a:p>
            <a:pPr>
              <a:buNone/>
            </a:pPr>
            <a:r>
              <a:rPr lang="en-MY" dirty="0" smtClean="0"/>
              <a:t>	End If</a:t>
            </a:r>
          </a:p>
          <a:p>
            <a:pPr>
              <a:buNone/>
            </a:pPr>
            <a:r>
              <a:rPr lang="en-MY" dirty="0" smtClean="0"/>
              <a:t>End Function</a:t>
            </a:r>
            <a:endParaRPr lang="en-MY"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Handling Events in a Template</a:t>
            </a:r>
            <a:endParaRPr lang="en-MY" dirty="0"/>
          </a:p>
        </p:txBody>
      </p:sp>
      <p:sp>
        <p:nvSpPr>
          <p:cNvPr id="3" name="Content Placeholder 2"/>
          <p:cNvSpPr>
            <a:spLocks noGrp="1"/>
          </p:cNvSpPr>
          <p:nvPr>
            <p:ph sz="quarter" idx="1"/>
          </p:nvPr>
        </p:nvSpPr>
        <p:spPr/>
        <p:txBody>
          <a:bodyPr>
            <a:normAutofit fontScale="77500" lnSpcReduction="20000"/>
          </a:bodyPr>
          <a:lstStyle/>
          <a:p>
            <a:r>
              <a:rPr lang="en-US" dirty="0" smtClean="0"/>
              <a:t>To create </a:t>
            </a:r>
            <a:r>
              <a:rPr lang="en-MY" dirty="0" smtClean="0"/>
              <a:t>a clickable image link through the </a:t>
            </a:r>
            <a:r>
              <a:rPr lang="en-MY" dirty="0" err="1" smtClean="0"/>
              <a:t>ImageButton</a:t>
            </a:r>
            <a:r>
              <a:rPr lang="en-MY" dirty="0" smtClean="0"/>
              <a:t> control</a:t>
            </a:r>
          </a:p>
          <a:p>
            <a:r>
              <a:rPr lang="en-MY" dirty="0" smtClean="0"/>
              <a:t>&lt;</a:t>
            </a:r>
            <a:r>
              <a:rPr lang="en-MY" dirty="0" err="1" smtClean="0"/>
              <a:t>asp:TemplateField</a:t>
            </a:r>
            <a:r>
              <a:rPr lang="en-MY" dirty="0" smtClean="0"/>
              <a:t> </a:t>
            </a:r>
            <a:r>
              <a:rPr lang="en-MY" dirty="0" err="1" smtClean="0"/>
              <a:t>HeaderText</a:t>
            </a:r>
            <a:r>
              <a:rPr lang="en-MY" dirty="0" smtClean="0"/>
              <a:t>="Status"&gt;</a:t>
            </a:r>
          </a:p>
          <a:p>
            <a:r>
              <a:rPr lang="en-MY" dirty="0" smtClean="0"/>
              <a:t>&lt;</a:t>
            </a:r>
            <a:r>
              <a:rPr lang="en-MY" dirty="0" err="1" smtClean="0"/>
              <a:t>ItemTemplate</a:t>
            </a:r>
            <a:r>
              <a:rPr lang="en-MY" dirty="0" smtClean="0"/>
              <a:t>&gt;</a:t>
            </a:r>
          </a:p>
          <a:p>
            <a:r>
              <a:rPr lang="en-MY" dirty="0" smtClean="0"/>
              <a:t>&lt;</a:t>
            </a:r>
            <a:r>
              <a:rPr lang="en-MY" dirty="0" err="1" smtClean="0"/>
              <a:t>asp:ImageButton</a:t>
            </a:r>
            <a:r>
              <a:rPr lang="en-MY" dirty="0" smtClean="0"/>
              <a:t> ID="ImageButton1" </a:t>
            </a:r>
            <a:r>
              <a:rPr lang="en-MY" dirty="0" err="1" smtClean="0"/>
              <a:t>runat</a:t>
            </a:r>
            <a:r>
              <a:rPr lang="en-MY" dirty="0" smtClean="0"/>
              <a:t>="server"</a:t>
            </a:r>
          </a:p>
          <a:p>
            <a:r>
              <a:rPr lang="en-MY" dirty="0" err="1" smtClean="0"/>
              <a:t>ImageUrl</a:t>
            </a:r>
            <a:r>
              <a:rPr lang="en-MY" dirty="0" smtClean="0"/>
              <a:t>='&lt;%# </a:t>
            </a:r>
            <a:r>
              <a:rPr lang="en-MY" dirty="0" err="1" smtClean="0"/>
              <a:t>GetStatusPicture</a:t>
            </a:r>
            <a:r>
              <a:rPr lang="en-MY" dirty="0" smtClean="0"/>
              <a:t>(</a:t>
            </a:r>
            <a:r>
              <a:rPr lang="en-MY" dirty="0" err="1" smtClean="0"/>
              <a:t>Container.DataItem</a:t>
            </a:r>
            <a:r>
              <a:rPr lang="en-MY" dirty="0" smtClean="0"/>
              <a:t>) %&gt;' /&gt;</a:t>
            </a:r>
          </a:p>
          <a:p>
            <a:r>
              <a:rPr lang="en-MY" dirty="0" smtClean="0"/>
              <a:t>&lt;/</a:t>
            </a:r>
            <a:r>
              <a:rPr lang="en-MY" dirty="0" err="1" smtClean="0"/>
              <a:t>ItemTemplate</a:t>
            </a:r>
            <a:r>
              <a:rPr lang="en-MY" dirty="0" smtClean="0"/>
              <a:t>&gt;</a:t>
            </a:r>
          </a:p>
          <a:p>
            <a:r>
              <a:rPr lang="en-MY" dirty="0" smtClean="0"/>
              <a:t>&lt;/</a:t>
            </a:r>
            <a:r>
              <a:rPr lang="en-MY" dirty="0" err="1" smtClean="0"/>
              <a:t>asp:TemplateField</a:t>
            </a:r>
            <a:r>
              <a:rPr lang="en-MY" dirty="0" smtClean="0"/>
              <a:t>&gt;</a:t>
            </a:r>
          </a:p>
          <a:p>
            <a:r>
              <a:rPr lang="en-MY" dirty="0" smtClean="0"/>
              <a:t>Need a way to determine which image was clicked and which row it belongs to</a:t>
            </a:r>
          </a:p>
          <a:p>
            <a:r>
              <a:rPr lang="en-MY" dirty="0" err="1" smtClean="0"/>
              <a:t>GridView.RowCommand</a:t>
            </a:r>
            <a:r>
              <a:rPr lang="en-MY" dirty="0" smtClean="0"/>
              <a:t> event fires whenever any button is clicked in any template</a:t>
            </a:r>
          </a:p>
          <a:p>
            <a:r>
              <a:rPr lang="en-MY" dirty="0" smtClean="0"/>
              <a:t>Need a way to pass information to the </a:t>
            </a:r>
            <a:r>
              <a:rPr lang="en-MY" dirty="0" err="1" smtClean="0"/>
              <a:t>RowCommand</a:t>
            </a:r>
            <a:r>
              <a:rPr lang="en-MY" dirty="0" smtClean="0"/>
              <a:t> event to identify the row where the action took place</a:t>
            </a:r>
          </a:p>
          <a:p>
            <a:pPr lvl="1"/>
            <a:r>
              <a:rPr lang="en-MY" dirty="0" err="1" smtClean="0"/>
              <a:t>CommandName</a:t>
            </a:r>
            <a:r>
              <a:rPr lang="en-MY" dirty="0" smtClean="0"/>
              <a:t> and </a:t>
            </a:r>
            <a:r>
              <a:rPr lang="en-MY" dirty="0" err="1" smtClean="0"/>
              <a:t>CommandArgument</a:t>
            </a:r>
            <a:r>
              <a:rPr lang="en-MY" dirty="0" smtClean="0"/>
              <a:t>. </a:t>
            </a:r>
            <a:r>
              <a:rPr lang="en-MY" dirty="0" err="1" smtClean="0"/>
              <a:t>CommandName</a:t>
            </a:r>
            <a:endParaRPr lang="en-MY" dirty="0" smtClean="0"/>
          </a:p>
          <a:p>
            <a:pPr lvl="1"/>
            <a:r>
              <a:rPr lang="en-MY" sz="2500" dirty="0" err="1" smtClean="0"/>
              <a:t>CommandArgument</a:t>
            </a:r>
            <a:r>
              <a:rPr lang="en-MY" sz="2500" dirty="0" smtClean="0"/>
              <a:t> supplies a piece of row-specific data to identify the row that was clicked</a:t>
            </a:r>
          </a:p>
          <a:p>
            <a:pPr lvl="1"/>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smtClean="0"/>
              <a:t>Column Types</a:t>
            </a:r>
            <a:endParaRPr lang="en-MY"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403648" y="1556792"/>
            <a:ext cx="6219825" cy="20002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403648" y="3501008"/>
            <a:ext cx="6210300"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Example</a:t>
            </a:r>
            <a:endParaRPr lang="en-MY" dirty="0"/>
          </a:p>
        </p:txBody>
      </p:sp>
      <p:sp>
        <p:nvSpPr>
          <p:cNvPr id="3" name="Content Placeholder 2"/>
          <p:cNvSpPr>
            <a:spLocks noGrp="1"/>
          </p:cNvSpPr>
          <p:nvPr>
            <p:ph sz="quarter" idx="1"/>
          </p:nvPr>
        </p:nvSpPr>
        <p:spPr/>
        <p:txBody>
          <a:bodyPr>
            <a:normAutofit fontScale="77500" lnSpcReduction="20000"/>
          </a:bodyPr>
          <a:lstStyle/>
          <a:p>
            <a:pPr>
              <a:buNone/>
            </a:pPr>
            <a:r>
              <a:rPr lang="en-MY" dirty="0" smtClean="0"/>
              <a:t>&lt;</a:t>
            </a:r>
            <a:r>
              <a:rPr lang="en-MY" dirty="0" err="1" smtClean="0"/>
              <a:t>asp:TemplateField</a:t>
            </a:r>
            <a:r>
              <a:rPr lang="en-MY" dirty="0" smtClean="0"/>
              <a:t> </a:t>
            </a:r>
            <a:r>
              <a:rPr lang="en-MY" dirty="0" err="1" smtClean="0"/>
              <a:t>HeaderText</a:t>
            </a:r>
            <a:r>
              <a:rPr lang="en-MY" dirty="0" smtClean="0"/>
              <a:t>="Status"&gt;</a:t>
            </a:r>
          </a:p>
          <a:p>
            <a:pPr>
              <a:buNone/>
            </a:pPr>
            <a:r>
              <a:rPr lang="en-MY" dirty="0" smtClean="0"/>
              <a:t>&lt;</a:t>
            </a:r>
            <a:r>
              <a:rPr lang="en-MY" dirty="0" err="1" smtClean="0"/>
              <a:t>ItemTemplate</a:t>
            </a:r>
            <a:r>
              <a:rPr lang="en-MY" dirty="0" smtClean="0"/>
              <a:t>&gt;</a:t>
            </a:r>
          </a:p>
          <a:p>
            <a:pPr>
              <a:buNone/>
            </a:pPr>
            <a:r>
              <a:rPr lang="en-MY" dirty="0" smtClean="0"/>
              <a:t>&lt;</a:t>
            </a:r>
            <a:r>
              <a:rPr lang="en-MY" dirty="0" err="1" smtClean="0"/>
              <a:t>asp:ImageButton</a:t>
            </a:r>
            <a:r>
              <a:rPr lang="en-MY" dirty="0" smtClean="0"/>
              <a:t> ID="ImageButton1" </a:t>
            </a:r>
            <a:r>
              <a:rPr lang="en-MY" dirty="0" err="1" smtClean="0"/>
              <a:t>runat</a:t>
            </a:r>
            <a:r>
              <a:rPr lang="en-MY" dirty="0" smtClean="0"/>
              <a:t>="server"</a:t>
            </a:r>
          </a:p>
          <a:p>
            <a:pPr>
              <a:buNone/>
            </a:pPr>
            <a:r>
              <a:rPr lang="en-MY" dirty="0" err="1" smtClean="0"/>
              <a:t>ImageUrl</a:t>
            </a:r>
            <a:r>
              <a:rPr lang="en-MY" dirty="0" smtClean="0"/>
              <a:t>='&lt;%# </a:t>
            </a:r>
            <a:r>
              <a:rPr lang="en-MY" dirty="0" err="1" smtClean="0"/>
              <a:t>GetStatusPicture</a:t>
            </a:r>
            <a:r>
              <a:rPr lang="en-MY" dirty="0" smtClean="0"/>
              <a:t>(</a:t>
            </a:r>
            <a:r>
              <a:rPr lang="en-MY" dirty="0" err="1" smtClean="0"/>
              <a:t>Container.DataItem</a:t>
            </a:r>
            <a:r>
              <a:rPr lang="en-MY" dirty="0" smtClean="0"/>
              <a:t>) %&gt;'</a:t>
            </a:r>
          </a:p>
          <a:p>
            <a:pPr>
              <a:buNone/>
            </a:pPr>
            <a:r>
              <a:rPr lang="en-MY" dirty="0" err="1" smtClean="0"/>
              <a:t>CommandName</a:t>
            </a:r>
            <a:r>
              <a:rPr lang="en-MY" dirty="0" smtClean="0"/>
              <a:t>="</a:t>
            </a:r>
            <a:r>
              <a:rPr lang="en-MY" dirty="0" err="1" smtClean="0"/>
              <a:t>StatusClick</a:t>
            </a:r>
            <a:r>
              <a:rPr lang="en-MY" dirty="0" smtClean="0"/>
              <a:t>" </a:t>
            </a:r>
            <a:r>
              <a:rPr lang="en-MY" dirty="0" err="1" smtClean="0"/>
              <a:t>CommandArgument</a:t>
            </a:r>
            <a:r>
              <a:rPr lang="en-MY" dirty="0" smtClean="0"/>
              <a:t>='&lt;%# </a:t>
            </a:r>
            <a:r>
              <a:rPr lang="en-MY" dirty="0" err="1" smtClean="0"/>
              <a:t>Eval</a:t>
            </a:r>
            <a:r>
              <a:rPr lang="en-MY" dirty="0" smtClean="0"/>
              <a:t>("</a:t>
            </a:r>
            <a:r>
              <a:rPr lang="en-MY" dirty="0" err="1" smtClean="0"/>
              <a:t>ProductID</a:t>
            </a:r>
            <a:r>
              <a:rPr lang="en-MY" dirty="0" smtClean="0"/>
              <a:t>") %&gt;' /&gt;</a:t>
            </a:r>
          </a:p>
          <a:p>
            <a:pPr>
              <a:buNone/>
            </a:pPr>
            <a:r>
              <a:rPr lang="en-MY" dirty="0" smtClean="0"/>
              <a:t>&lt;/</a:t>
            </a:r>
            <a:r>
              <a:rPr lang="en-MY" dirty="0" err="1" smtClean="0"/>
              <a:t>ItemTemplate</a:t>
            </a:r>
            <a:r>
              <a:rPr lang="en-MY" dirty="0" smtClean="0"/>
              <a:t>&gt;</a:t>
            </a:r>
          </a:p>
          <a:p>
            <a:pPr>
              <a:buNone/>
            </a:pPr>
            <a:r>
              <a:rPr lang="en-MY" dirty="0" smtClean="0"/>
              <a:t>&lt;/</a:t>
            </a:r>
            <a:r>
              <a:rPr lang="en-MY" dirty="0" err="1" smtClean="0"/>
              <a:t>asp:TemplateField</a:t>
            </a:r>
            <a:r>
              <a:rPr lang="en-MY" dirty="0" smtClean="0"/>
              <a:t>&gt;</a:t>
            </a:r>
          </a:p>
          <a:p>
            <a:endParaRPr lang="en-US" dirty="0" smtClean="0"/>
          </a:p>
          <a:p>
            <a:pPr>
              <a:buNone/>
            </a:pPr>
            <a:r>
              <a:rPr lang="en-MY" dirty="0" smtClean="0"/>
              <a:t>Protected Sub </a:t>
            </a:r>
            <a:r>
              <a:rPr lang="en-MY" dirty="0" err="1" smtClean="0"/>
              <a:t>gridEmployees_RowCommand</a:t>
            </a:r>
            <a:r>
              <a:rPr lang="en-MY" dirty="0" smtClean="0"/>
              <a:t>(</a:t>
            </a:r>
            <a:r>
              <a:rPr lang="en-MY" dirty="0" err="1" smtClean="0"/>
              <a:t>ByVal</a:t>
            </a:r>
            <a:r>
              <a:rPr lang="en-MY" dirty="0" smtClean="0"/>
              <a:t> sender As Object, </a:t>
            </a:r>
            <a:r>
              <a:rPr lang="en-MY" dirty="0" err="1" smtClean="0"/>
              <a:t>ByVal</a:t>
            </a:r>
            <a:r>
              <a:rPr lang="en-MY" dirty="0" smtClean="0"/>
              <a:t> e As </a:t>
            </a:r>
            <a:r>
              <a:rPr lang="en-MY" dirty="0" err="1" smtClean="0"/>
              <a:t>System.Web.UI.WebControls.GridViewCommandEventArgs</a:t>
            </a:r>
            <a:endParaRPr lang="en-MY" dirty="0" smtClean="0"/>
          </a:p>
          <a:p>
            <a:pPr>
              <a:buNone/>
            </a:pPr>
            <a:r>
              <a:rPr lang="en-MY" dirty="0" smtClean="0"/>
              <a:t>) Handles </a:t>
            </a:r>
            <a:r>
              <a:rPr lang="en-MY" dirty="0" err="1" smtClean="0"/>
              <a:t>gridEmployees.RowCommand</a:t>
            </a:r>
            <a:endParaRPr lang="en-MY" dirty="0" smtClean="0"/>
          </a:p>
          <a:p>
            <a:pPr>
              <a:buNone/>
            </a:pPr>
            <a:r>
              <a:rPr lang="en-MY" dirty="0" smtClean="0"/>
              <a:t>	If </a:t>
            </a:r>
            <a:r>
              <a:rPr lang="en-MY" dirty="0" err="1" smtClean="0"/>
              <a:t>e.CommandName</a:t>
            </a:r>
            <a:r>
              <a:rPr lang="en-MY" dirty="0" smtClean="0"/>
              <a:t> = "</a:t>
            </a:r>
            <a:r>
              <a:rPr lang="en-MY" dirty="0" err="1" smtClean="0"/>
              <a:t>StatusClick</a:t>
            </a:r>
            <a:r>
              <a:rPr lang="en-MY" dirty="0" smtClean="0"/>
              <a:t>" Then _</a:t>
            </a:r>
          </a:p>
          <a:p>
            <a:pPr>
              <a:buNone/>
            </a:pPr>
            <a:r>
              <a:rPr lang="en-MY" dirty="0" smtClean="0"/>
              <a:t>	</a:t>
            </a:r>
            <a:r>
              <a:rPr lang="en-MY" dirty="0" err="1" smtClean="0"/>
              <a:t>lblInfo.Text</a:t>
            </a:r>
            <a:r>
              <a:rPr lang="en-MY" dirty="0" smtClean="0"/>
              <a:t> = "You clicked product #" &amp; </a:t>
            </a:r>
            <a:r>
              <a:rPr lang="en-MY" dirty="0" err="1" smtClean="0"/>
              <a:t>e.CommandArgument</a:t>
            </a:r>
            <a:endParaRPr lang="en-MY" dirty="0" smtClean="0"/>
          </a:p>
          <a:p>
            <a:pPr>
              <a:buNone/>
            </a:pPr>
            <a:r>
              <a:rPr lang="en-MY" dirty="0" smtClean="0"/>
              <a:t>End Sub</a:t>
            </a:r>
            <a:endParaRPr lang="en-MY"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Editing with a Template</a:t>
            </a:r>
            <a:endParaRPr lang="en-MY" dirty="0"/>
          </a:p>
        </p:txBody>
      </p:sp>
      <p:sp>
        <p:nvSpPr>
          <p:cNvPr id="3" name="Content Placeholder 2"/>
          <p:cNvSpPr>
            <a:spLocks noGrp="1"/>
          </p:cNvSpPr>
          <p:nvPr>
            <p:ph sz="quarter" idx="1"/>
          </p:nvPr>
        </p:nvSpPr>
        <p:spPr/>
        <p:txBody>
          <a:bodyPr>
            <a:normAutofit fontScale="92500" lnSpcReduction="10000"/>
          </a:bodyPr>
          <a:lstStyle/>
          <a:p>
            <a:r>
              <a:rPr lang="en-MY" dirty="0" smtClean="0"/>
              <a:t>Switch a row into edit mode by setting the </a:t>
            </a:r>
            <a:r>
              <a:rPr lang="en-MY" dirty="0" err="1" smtClean="0"/>
              <a:t>GridView.EditIndex</a:t>
            </a:r>
            <a:r>
              <a:rPr lang="en-MY" dirty="0" smtClean="0"/>
              <a:t> property</a:t>
            </a:r>
          </a:p>
          <a:p>
            <a:r>
              <a:rPr lang="en-MY" dirty="0" smtClean="0"/>
              <a:t>Add a </a:t>
            </a:r>
            <a:r>
              <a:rPr lang="en-MY" dirty="0" err="1" smtClean="0"/>
              <a:t>CommandField</a:t>
            </a:r>
            <a:r>
              <a:rPr lang="en-MY" dirty="0" smtClean="0"/>
              <a:t> column with the </a:t>
            </a:r>
            <a:r>
              <a:rPr lang="en-MY" dirty="0" err="1" smtClean="0"/>
              <a:t>ShowEditButton</a:t>
            </a:r>
            <a:r>
              <a:rPr lang="en-MY" dirty="0" smtClean="0"/>
              <a:t> property set to true (or set the </a:t>
            </a:r>
            <a:r>
              <a:rPr lang="en-MY" dirty="0" err="1" smtClean="0"/>
              <a:t>GridView.AutoGenerateEditButton</a:t>
            </a:r>
            <a:r>
              <a:rPr lang="en-MY" dirty="0" smtClean="0"/>
              <a:t> property to true)</a:t>
            </a:r>
          </a:p>
          <a:p>
            <a:r>
              <a:rPr lang="en-MY" dirty="0" smtClean="0"/>
              <a:t>Initially this column will display a link named Edit next to each record. When the user clicks an Edit link, every label in every column of that row will be replaced by a text box, unless the field is read-only</a:t>
            </a:r>
          </a:p>
          <a:p>
            <a:r>
              <a:rPr lang="en-MY" dirty="0" smtClean="0"/>
              <a:t>Limitations to standard editing:</a:t>
            </a:r>
          </a:p>
          <a:p>
            <a:pPr lvl="1"/>
            <a:r>
              <a:rPr lang="en-MY" b="1" dirty="0" smtClean="0"/>
              <a:t>It’s not always appropriate to edit values using a text box</a:t>
            </a:r>
          </a:p>
          <a:p>
            <a:pPr lvl="1"/>
            <a:r>
              <a:rPr lang="en-MY" b="1" dirty="0" smtClean="0"/>
              <a:t>No validation</a:t>
            </a:r>
          </a:p>
          <a:p>
            <a:pPr lvl="1"/>
            <a:r>
              <a:rPr lang="en-MY" b="1" dirty="0" smtClean="0"/>
              <a:t>It’s often ugly</a:t>
            </a:r>
            <a:endParaRPr lang="en-MY"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endParaRPr lang="en-MY"/>
          </a:p>
        </p:txBody>
      </p:sp>
      <p:sp>
        <p:nvSpPr>
          <p:cNvPr id="3" name="Content Placeholder 2"/>
          <p:cNvSpPr>
            <a:spLocks noGrp="1"/>
          </p:cNvSpPr>
          <p:nvPr>
            <p:ph sz="quarter" idx="1"/>
          </p:nvPr>
        </p:nvSpPr>
        <p:spPr/>
        <p:txBody>
          <a:bodyPr>
            <a:normAutofit fontScale="47500" lnSpcReduction="20000"/>
          </a:bodyPr>
          <a:lstStyle/>
          <a:p>
            <a:r>
              <a:rPr lang="en-MY" dirty="0" smtClean="0"/>
              <a:t>Explicitly define the edit controls and their layout using the </a:t>
            </a:r>
            <a:r>
              <a:rPr lang="en-MY" dirty="0" err="1" smtClean="0"/>
              <a:t>EditItemTemplate</a:t>
            </a:r>
            <a:endParaRPr lang="en-MY" dirty="0" smtClean="0"/>
          </a:p>
          <a:p>
            <a:r>
              <a:rPr lang="en-MY" dirty="0" smtClean="0"/>
              <a:t>&lt;</a:t>
            </a:r>
            <a:r>
              <a:rPr lang="en-MY" dirty="0" err="1" smtClean="0"/>
              <a:t>EditItemTemplate</a:t>
            </a:r>
            <a:r>
              <a:rPr lang="en-MY" dirty="0" smtClean="0"/>
              <a:t>&gt;</a:t>
            </a:r>
          </a:p>
          <a:p>
            <a:r>
              <a:rPr lang="en-MY" dirty="0" smtClean="0"/>
              <a:t>&lt;b&gt;</a:t>
            </a:r>
          </a:p>
          <a:p>
            <a:r>
              <a:rPr lang="en-MY" dirty="0" smtClean="0"/>
              <a:t>&lt;%# </a:t>
            </a:r>
            <a:r>
              <a:rPr lang="en-MY" dirty="0" err="1" smtClean="0"/>
              <a:t>Eval</a:t>
            </a:r>
            <a:r>
              <a:rPr lang="en-MY" dirty="0" smtClean="0"/>
              <a:t>("</a:t>
            </a:r>
            <a:r>
              <a:rPr lang="en-MY" dirty="0" err="1" smtClean="0"/>
              <a:t>EmployeeID</a:t>
            </a:r>
            <a:r>
              <a:rPr lang="en-MY" dirty="0" smtClean="0"/>
              <a:t>") %&gt; -</a:t>
            </a:r>
          </a:p>
          <a:p>
            <a:r>
              <a:rPr lang="en-MY" dirty="0" smtClean="0"/>
              <a:t>&lt;%# </a:t>
            </a:r>
            <a:r>
              <a:rPr lang="en-MY" dirty="0" err="1" smtClean="0"/>
              <a:t>Eval</a:t>
            </a:r>
            <a:r>
              <a:rPr lang="en-MY" dirty="0" smtClean="0"/>
              <a:t>("</a:t>
            </a:r>
            <a:r>
              <a:rPr lang="en-MY" dirty="0" err="1" smtClean="0"/>
              <a:t>TitleOfCourtesy</a:t>
            </a:r>
            <a:r>
              <a:rPr lang="en-MY" dirty="0" smtClean="0"/>
              <a:t>") %&gt; &lt;%# </a:t>
            </a:r>
            <a:r>
              <a:rPr lang="en-MY" dirty="0" err="1" smtClean="0"/>
              <a:t>Eval</a:t>
            </a:r>
            <a:r>
              <a:rPr lang="en-MY" dirty="0" smtClean="0"/>
              <a:t>("</a:t>
            </a:r>
            <a:r>
              <a:rPr lang="en-MY" dirty="0" err="1" smtClean="0"/>
              <a:t>FirstName</a:t>
            </a:r>
            <a:r>
              <a:rPr lang="en-MY" dirty="0" smtClean="0"/>
              <a:t>") %&gt;</a:t>
            </a:r>
          </a:p>
          <a:p>
            <a:r>
              <a:rPr lang="en-MY" dirty="0" smtClean="0"/>
              <a:t>&lt;%# </a:t>
            </a:r>
            <a:r>
              <a:rPr lang="en-MY" dirty="0" err="1" smtClean="0"/>
              <a:t>Eval</a:t>
            </a:r>
            <a:r>
              <a:rPr lang="en-MY" dirty="0" smtClean="0"/>
              <a:t>("</a:t>
            </a:r>
            <a:r>
              <a:rPr lang="en-MY" dirty="0" err="1" smtClean="0"/>
              <a:t>LastName</a:t>
            </a:r>
            <a:r>
              <a:rPr lang="en-MY" dirty="0" smtClean="0"/>
              <a:t>") %&gt;</a:t>
            </a:r>
          </a:p>
          <a:p>
            <a:r>
              <a:rPr lang="en-MY" dirty="0" smtClean="0"/>
              <a:t>&lt;/b&gt;</a:t>
            </a:r>
          </a:p>
          <a:p>
            <a:r>
              <a:rPr lang="en-MY" dirty="0" smtClean="0"/>
              <a:t>&lt;hr /&gt;</a:t>
            </a:r>
          </a:p>
          <a:p>
            <a:r>
              <a:rPr lang="en-MY" dirty="0" smtClean="0"/>
              <a:t>&lt;small&gt;&lt;</a:t>
            </a:r>
            <a:r>
              <a:rPr lang="en-MY" dirty="0" err="1" smtClean="0"/>
              <a:t>i</a:t>
            </a:r>
            <a:r>
              <a:rPr lang="en-MY" dirty="0" smtClean="0"/>
              <a:t>&gt;</a:t>
            </a:r>
          </a:p>
          <a:p>
            <a:r>
              <a:rPr lang="en-MY" dirty="0" smtClean="0"/>
              <a:t>&lt;%# </a:t>
            </a:r>
            <a:r>
              <a:rPr lang="en-MY" dirty="0" err="1" smtClean="0"/>
              <a:t>Eval</a:t>
            </a:r>
            <a:r>
              <a:rPr lang="en-MY" dirty="0" smtClean="0"/>
              <a:t>("Address") %&gt;&lt;</a:t>
            </a:r>
            <a:r>
              <a:rPr lang="en-MY" dirty="0" err="1" smtClean="0"/>
              <a:t>br</a:t>
            </a:r>
            <a:r>
              <a:rPr lang="en-MY" dirty="0" smtClean="0"/>
              <a:t> /&gt;</a:t>
            </a:r>
          </a:p>
          <a:p>
            <a:r>
              <a:rPr lang="en-MY" dirty="0" smtClean="0"/>
              <a:t>&lt;%# </a:t>
            </a:r>
            <a:r>
              <a:rPr lang="en-MY" dirty="0" err="1" smtClean="0"/>
              <a:t>Eval</a:t>
            </a:r>
            <a:r>
              <a:rPr lang="en-MY" dirty="0" smtClean="0"/>
              <a:t>("City") %&gt;, &lt;%# </a:t>
            </a:r>
            <a:r>
              <a:rPr lang="en-MY" dirty="0" err="1" smtClean="0"/>
              <a:t>Eval</a:t>
            </a:r>
            <a:r>
              <a:rPr lang="en-MY" dirty="0" smtClean="0"/>
              <a:t>("Country") %&gt;,</a:t>
            </a:r>
          </a:p>
          <a:p>
            <a:r>
              <a:rPr lang="en-MY" dirty="0" smtClean="0"/>
              <a:t>&lt;%# </a:t>
            </a:r>
            <a:r>
              <a:rPr lang="en-MY" dirty="0" err="1" smtClean="0"/>
              <a:t>Eval</a:t>
            </a:r>
            <a:r>
              <a:rPr lang="en-MY" dirty="0" smtClean="0"/>
              <a:t>("</a:t>
            </a:r>
            <a:r>
              <a:rPr lang="en-MY" dirty="0" err="1" smtClean="0"/>
              <a:t>PostalCode</a:t>
            </a:r>
            <a:r>
              <a:rPr lang="en-MY" dirty="0" smtClean="0"/>
              <a:t>") %&gt;&lt;</a:t>
            </a:r>
            <a:r>
              <a:rPr lang="en-MY" dirty="0" err="1" smtClean="0"/>
              <a:t>br</a:t>
            </a:r>
            <a:r>
              <a:rPr lang="en-MY" dirty="0" smtClean="0"/>
              <a:t> /&gt;</a:t>
            </a:r>
          </a:p>
          <a:p>
            <a:r>
              <a:rPr lang="en-MY" dirty="0" smtClean="0"/>
              <a:t>&lt;%# </a:t>
            </a:r>
            <a:r>
              <a:rPr lang="en-MY" dirty="0" err="1" smtClean="0"/>
              <a:t>Eval</a:t>
            </a:r>
            <a:r>
              <a:rPr lang="en-MY" dirty="0" smtClean="0"/>
              <a:t>("</a:t>
            </a:r>
            <a:r>
              <a:rPr lang="en-MY" dirty="0" err="1" smtClean="0"/>
              <a:t>HomePhone</a:t>
            </a:r>
            <a:r>
              <a:rPr lang="en-MY" dirty="0" smtClean="0"/>
              <a:t>") %&gt;&lt;/</a:t>
            </a:r>
            <a:r>
              <a:rPr lang="en-MY" dirty="0" err="1" smtClean="0"/>
              <a:t>i</a:t>
            </a:r>
            <a:r>
              <a:rPr lang="en-MY" dirty="0" smtClean="0"/>
              <a:t>&gt;</a:t>
            </a:r>
          </a:p>
          <a:p>
            <a:r>
              <a:rPr lang="en-MY" dirty="0" smtClean="0"/>
              <a:t>&lt;</a:t>
            </a:r>
            <a:r>
              <a:rPr lang="en-MY" dirty="0" err="1" smtClean="0"/>
              <a:t>br</a:t>
            </a:r>
            <a:r>
              <a:rPr lang="en-MY" dirty="0" smtClean="0"/>
              <a:t> /&gt;&lt;</a:t>
            </a:r>
            <a:r>
              <a:rPr lang="en-MY" dirty="0" err="1" smtClean="0"/>
              <a:t>br</a:t>
            </a:r>
            <a:r>
              <a:rPr lang="en-MY" dirty="0" smtClean="0"/>
              <a:t> /&gt;</a:t>
            </a:r>
          </a:p>
          <a:p>
            <a:r>
              <a:rPr lang="en-MY" dirty="0" smtClean="0"/>
              <a:t>&lt;</a:t>
            </a:r>
            <a:r>
              <a:rPr lang="en-MY" dirty="0" err="1" smtClean="0"/>
              <a:t>asp:TextBox</a:t>
            </a:r>
            <a:r>
              <a:rPr lang="en-MY" dirty="0" smtClean="0"/>
              <a:t> Text='&lt;%# Bind("Notes") %&gt;' </a:t>
            </a:r>
            <a:r>
              <a:rPr lang="en-MY" dirty="0" err="1" smtClean="0"/>
              <a:t>runat</a:t>
            </a:r>
            <a:r>
              <a:rPr lang="en-MY" dirty="0" smtClean="0"/>
              <a:t>="server" id="</a:t>
            </a:r>
            <a:r>
              <a:rPr lang="en-MY" dirty="0" err="1" smtClean="0"/>
              <a:t>textBox</a:t>
            </a:r>
            <a:r>
              <a:rPr lang="en-MY" dirty="0" smtClean="0"/>
              <a:t>"</a:t>
            </a:r>
          </a:p>
          <a:p>
            <a:r>
              <a:rPr lang="en-MY" dirty="0" err="1" smtClean="0"/>
              <a:t>TextMode</a:t>
            </a:r>
            <a:r>
              <a:rPr lang="en-MY" dirty="0" smtClean="0"/>
              <a:t>="</a:t>
            </a:r>
            <a:r>
              <a:rPr lang="en-MY" dirty="0" err="1" smtClean="0"/>
              <a:t>MultiLine</a:t>
            </a:r>
            <a:r>
              <a:rPr lang="en-MY" dirty="0" smtClean="0"/>
              <a:t>" Width="413px" /&gt;</a:t>
            </a:r>
          </a:p>
          <a:p>
            <a:r>
              <a:rPr lang="en-MY" dirty="0" smtClean="0"/>
              <a:t>&lt;/small&gt;</a:t>
            </a:r>
          </a:p>
          <a:p>
            <a:r>
              <a:rPr lang="en-MY" dirty="0" smtClean="0"/>
              <a:t>&lt;/</a:t>
            </a:r>
            <a:r>
              <a:rPr lang="en-MY" dirty="0" err="1" smtClean="0"/>
              <a:t>EditItemTemplate</a:t>
            </a:r>
            <a:r>
              <a:rPr lang="en-MY" dirty="0" smtClean="0"/>
              <a:t>&gt;</a:t>
            </a:r>
          </a:p>
          <a:p>
            <a:r>
              <a:rPr lang="en-MY" dirty="0" smtClean="0"/>
              <a:t>Must use the Bind() method in your data binding expression instead of the ordinary </a:t>
            </a:r>
            <a:r>
              <a:rPr lang="en-MY" dirty="0" err="1" smtClean="0"/>
              <a:t>Eval</a:t>
            </a:r>
            <a:r>
              <a:rPr lang="en-MY" dirty="0" smtClean="0"/>
              <a:t>() method</a:t>
            </a:r>
          </a:p>
          <a:p>
            <a:r>
              <a:rPr lang="en-MY" dirty="0" smtClean="0"/>
              <a:t>The Bind() method creates the two-way link, ensuring that updated values will be sent back to the server.</a:t>
            </a:r>
            <a:endParaRPr lang="en-MY"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endParaRPr lang="en-MY"/>
          </a:p>
        </p:txBody>
      </p:sp>
      <p:sp>
        <p:nvSpPr>
          <p:cNvPr id="3" name="Content Placeholder 2"/>
          <p:cNvSpPr>
            <a:spLocks noGrp="1"/>
          </p:cNvSpPr>
          <p:nvPr>
            <p:ph sz="quarter" idx="1"/>
          </p:nvPr>
        </p:nvSpPr>
        <p:spPr/>
        <p:txBody>
          <a:bodyPr>
            <a:normAutofit/>
          </a:bodyPr>
          <a:lstStyle/>
          <a:p>
            <a:r>
              <a:rPr lang="en-MY" dirty="0" smtClean="0"/>
              <a:t>Submits only the bound, editable parameters</a:t>
            </a:r>
          </a:p>
          <a:p>
            <a:pPr lvl="1">
              <a:buNone/>
            </a:pPr>
            <a:r>
              <a:rPr lang="en-MY" dirty="0" smtClean="0"/>
              <a:t>&lt;</a:t>
            </a:r>
            <a:r>
              <a:rPr lang="en-MY" dirty="0" err="1" smtClean="0"/>
              <a:t>asp:SqlDataSource</a:t>
            </a:r>
            <a:r>
              <a:rPr lang="en-MY" dirty="0" smtClean="0"/>
              <a:t> ID="</a:t>
            </a:r>
            <a:r>
              <a:rPr lang="en-MY" dirty="0" err="1" smtClean="0"/>
              <a:t>sourceEmployees</a:t>
            </a:r>
            <a:r>
              <a:rPr lang="en-MY" dirty="0" smtClean="0"/>
              <a:t>" </a:t>
            </a:r>
            <a:r>
              <a:rPr lang="en-MY" dirty="0" err="1" smtClean="0"/>
              <a:t>runat</a:t>
            </a:r>
            <a:r>
              <a:rPr lang="en-MY" dirty="0" smtClean="0"/>
              <a:t>="server"</a:t>
            </a:r>
          </a:p>
          <a:p>
            <a:pPr lvl="1">
              <a:buNone/>
            </a:pPr>
            <a:r>
              <a:rPr lang="en-MY" dirty="0" err="1" smtClean="0"/>
              <a:t>ConnectionString</a:t>
            </a:r>
            <a:r>
              <a:rPr lang="en-MY" dirty="0" smtClean="0"/>
              <a:t>="&lt;%$ </a:t>
            </a:r>
            <a:r>
              <a:rPr lang="en-MY" dirty="0" err="1" smtClean="0"/>
              <a:t>ConnectionStrings:Northwind</a:t>
            </a:r>
            <a:r>
              <a:rPr lang="en-MY" dirty="0" smtClean="0"/>
              <a:t> %&gt;"</a:t>
            </a:r>
          </a:p>
          <a:p>
            <a:pPr lvl="1">
              <a:buNone/>
            </a:pPr>
            <a:r>
              <a:rPr lang="en-MY" dirty="0" err="1" smtClean="0"/>
              <a:t>ProviderName</a:t>
            </a:r>
            <a:r>
              <a:rPr lang="en-MY" dirty="0" smtClean="0"/>
              <a:t>="</a:t>
            </a:r>
            <a:r>
              <a:rPr lang="en-MY" dirty="0" err="1" smtClean="0"/>
              <a:t>System.Data.SqlClient</a:t>
            </a:r>
            <a:r>
              <a:rPr lang="en-MY" dirty="0" smtClean="0"/>
              <a:t>"</a:t>
            </a:r>
          </a:p>
          <a:p>
            <a:pPr lvl="1">
              <a:buNone/>
            </a:pPr>
            <a:r>
              <a:rPr lang="en-MY" dirty="0" err="1" smtClean="0"/>
              <a:t>SelectCommand</a:t>
            </a:r>
            <a:r>
              <a:rPr lang="en-MY" dirty="0" smtClean="0"/>
              <a:t>="SELECT </a:t>
            </a:r>
            <a:r>
              <a:rPr lang="en-MY" dirty="0" err="1" smtClean="0"/>
              <a:t>EmployeeID</a:t>
            </a:r>
            <a:r>
              <a:rPr lang="en-MY" dirty="0" smtClean="0"/>
              <a:t>, </a:t>
            </a:r>
            <a:r>
              <a:rPr lang="en-MY" dirty="0" err="1" smtClean="0"/>
              <a:t>FirstName</a:t>
            </a:r>
            <a:r>
              <a:rPr lang="en-MY" dirty="0" smtClean="0"/>
              <a:t>, </a:t>
            </a:r>
            <a:r>
              <a:rPr lang="en-MY" dirty="0" err="1" smtClean="0"/>
              <a:t>LastName</a:t>
            </a:r>
            <a:r>
              <a:rPr lang="en-MY" dirty="0" smtClean="0"/>
              <a:t>, Title, City, Country,</a:t>
            </a:r>
          </a:p>
          <a:p>
            <a:pPr lvl="1">
              <a:buNone/>
            </a:pPr>
            <a:r>
              <a:rPr lang="en-MY" dirty="0" smtClean="0"/>
              <a:t>Notes, Address, Region, </a:t>
            </a:r>
            <a:r>
              <a:rPr lang="en-MY" dirty="0" err="1" smtClean="0"/>
              <a:t>PostalCode</a:t>
            </a:r>
            <a:r>
              <a:rPr lang="en-MY" dirty="0" smtClean="0"/>
              <a:t>, </a:t>
            </a:r>
            <a:r>
              <a:rPr lang="en-MY" dirty="0" err="1" smtClean="0"/>
              <a:t>HomePhone</a:t>
            </a:r>
            <a:r>
              <a:rPr lang="en-MY" dirty="0" smtClean="0"/>
              <a:t>, </a:t>
            </a:r>
            <a:r>
              <a:rPr lang="en-MY" dirty="0" err="1" smtClean="0"/>
              <a:t>TitleOfCourtesy</a:t>
            </a:r>
            <a:r>
              <a:rPr lang="en-MY" dirty="0" smtClean="0"/>
              <a:t> FROM Employees"</a:t>
            </a:r>
          </a:p>
          <a:p>
            <a:pPr lvl="1">
              <a:buNone/>
            </a:pPr>
            <a:r>
              <a:rPr lang="en-MY" dirty="0" err="1" smtClean="0"/>
              <a:t>UpdateCommand</a:t>
            </a:r>
            <a:r>
              <a:rPr lang="en-MY" dirty="0" smtClean="0"/>
              <a:t>="UPDATE Employees SET Notes=@Notes WHERE </a:t>
            </a:r>
            <a:r>
              <a:rPr lang="en-MY" dirty="0" err="1" smtClean="0"/>
              <a:t>EmployeeID</a:t>
            </a:r>
            <a:r>
              <a:rPr lang="en-MY" dirty="0" smtClean="0"/>
              <a:t>=@</a:t>
            </a:r>
            <a:r>
              <a:rPr lang="en-MY" dirty="0" err="1" smtClean="0"/>
              <a:t>EmployeeID</a:t>
            </a:r>
            <a:r>
              <a:rPr lang="en-MY" dirty="0" smtClean="0"/>
              <a:t>"&gt;</a:t>
            </a:r>
          </a:p>
          <a:p>
            <a:pPr lvl="1">
              <a:buNone/>
            </a:pPr>
            <a:r>
              <a:rPr lang="en-MY" dirty="0" smtClean="0"/>
              <a:t>&lt;/</a:t>
            </a:r>
            <a:r>
              <a:rPr lang="en-MY" dirty="0" err="1" smtClean="0"/>
              <a:t>asp:SqlDataSource</a:t>
            </a:r>
            <a:r>
              <a:rPr lang="en-MY" dirty="0" smtClean="0"/>
              <a:t>&gt;</a:t>
            </a:r>
            <a:endParaRPr lang="en-MY"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Editing with a template</a:t>
            </a:r>
            <a:endParaRPr lang="en-MY" dirty="0"/>
          </a:p>
        </p:txBody>
      </p:sp>
      <p:pic>
        <p:nvPicPr>
          <p:cNvPr id="19458" name="Picture 2"/>
          <p:cNvPicPr>
            <a:picLocks noGrp="1" noChangeAspect="1" noChangeArrowheads="1"/>
          </p:cNvPicPr>
          <p:nvPr>
            <p:ph sz="quarter" idx="1"/>
          </p:nvPr>
        </p:nvPicPr>
        <p:blipFill>
          <a:blip r:embed="rId2" cstate="print"/>
          <a:srcRect/>
          <a:stretch>
            <a:fillRect/>
          </a:stretch>
        </p:blipFill>
        <p:spPr bwMode="auto">
          <a:xfrm>
            <a:off x="652462" y="1306512"/>
            <a:ext cx="7839075" cy="47625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Editing with Advanced Controls</a:t>
            </a:r>
            <a:endParaRPr lang="en-MY" dirty="0"/>
          </a:p>
        </p:txBody>
      </p:sp>
      <p:sp>
        <p:nvSpPr>
          <p:cNvPr id="3" name="Content Placeholder 2"/>
          <p:cNvSpPr>
            <a:spLocks noGrp="1"/>
          </p:cNvSpPr>
          <p:nvPr>
            <p:ph sz="quarter" idx="1"/>
          </p:nvPr>
        </p:nvSpPr>
        <p:spPr/>
        <p:txBody>
          <a:bodyPr>
            <a:normAutofit fontScale="55000" lnSpcReduction="20000"/>
          </a:bodyPr>
          <a:lstStyle/>
          <a:p>
            <a:r>
              <a:rPr lang="en-MY" dirty="0" smtClean="0"/>
              <a:t>Make the </a:t>
            </a:r>
            <a:r>
              <a:rPr lang="en-MY" dirty="0" err="1" smtClean="0"/>
              <a:t>TitleOfCourtesy</a:t>
            </a:r>
            <a:r>
              <a:rPr lang="en-MY" dirty="0" smtClean="0"/>
              <a:t> field editable through a drop-down list</a:t>
            </a:r>
          </a:p>
          <a:p>
            <a:pPr lvl="1">
              <a:buNone/>
            </a:pPr>
            <a:r>
              <a:rPr lang="en-MY" dirty="0" smtClean="0"/>
              <a:t>&lt;</a:t>
            </a:r>
            <a:r>
              <a:rPr lang="en-MY" dirty="0" err="1" smtClean="0"/>
              <a:t>EditItemTemplate</a:t>
            </a:r>
            <a:r>
              <a:rPr lang="en-MY" dirty="0" smtClean="0"/>
              <a:t>&gt;</a:t>
            </a:r>
          </a:p>
          <a:p>
            <a:pPr lvl="1">
              <a:buNone/>
            </a:pPr>
            <a:r>
              <a:rPr lang="en-MY" dirty="0" smtClean="0"/>
              <a:t>&lt;b&gt;</a:t>
            </a:r>
          </a:p>
          <a:p>
            <a:pPr lvl="1">
              <a:buNone/>
            </a:pPr>
            <a:r>
              <a:rPr lang="en-MY" dirty="0" smtClean="0"/>
              <a:t>&lt;%# </a:t>
            </a:r>
            <a:r>
              <a:rPr lang="en-MY" dirty="0" err="1" smtClean="0"/>
              <a:t>Eval</a:t>
            </a:r>
            <a:r>
              <a:rPr lang="en-MY" dirty="0" smtClean="0"/>
              <a:t>("</a:t>
            </a:r>
            <a:r>
              <a:rPr lang="en-MY" dirty="0" err="1" smtClean="0"/>
              <a:t>EmployeeID</a:t>
            </a:r>
            <a:r>
              <a:rPr lang="en-MY" dirty="0" smtClean="0"/>
              <a:t>") %&gt; -</a:t>
            </a:r>
          </a:p>
          <a:p>
            <a:pPr lvl="1">
              <a:buNone/>
            </a:pPr>
            <a:r>
              <a:rPr lang="en-MY" b="1" dirty="0" smtClean="0"/>
              <a:t>&lt;</a:t>
            </a:r>
            <a:r>
              <a:rPr lang="en-MY" b="1" dirty="0" err="1" smtClean="0"/>
              <a:t>asp:DropDownList</a:t>
            </a:r>
            <a:r>
              <a:rPr lang="en-MY" b="1" dirty="0" smtClean="0"/>
              <a:t> </a:t>
            </a:r>
            <a:r>
              <a:rPr lang="en-MY" b="1" dirty="0" err="1" smtClean="0"/>
              <a:t>runat</a:t>
            </a:r>
            <a:r>
              <a:rPr lang="en-MY" b="1" dirty="0" smtClean="0"/>
              <a:t>="server" ID="</a:t>
            </a:r>
            <a:r>
              <a:rPr lang="en-MY" b="1" dirty="0" err="1" smtClean="0"/>
              <a:t>EditTitle</a:t>
            </a:r>
            <a:r>
              <a:rPr lang="en-MY" b="1" dirty="0" smtClean="0"/>
              <a:t>"</a:t>
            </a:r>
          </a:p>
          <a:p>
            <a:pPr lvl="1">
              <a:buNone/>
            </a:pPr>
            <a:r>
              <a:rPr lang="en-MY" b="1" dirty="0" err="1" smtClean="0"/>
              <a:t>SelectedIndex</a:t>
            </a:r>
            <a:r>
              <a:rPr lang="en-MY" b="1" dirty="0" smtClean="0"/>
              <a:t>='&lt;%# </a:t>
            </a:r>
            <a:r>
              <a:rPr lang="en-MY" b="1" dirty="0" err="1" smtClean="0"/>
              <a:t>GetSelectedTitle</a:t>
            </a:r>
            <a:r>
              <a:rPr lang="en-MY" b="1" dirty="0" smtClean="0"/>
              <a:t>(</a:t>
            </a:r>
            <a:r>
              <a:rPr lang="en-MY" b="1" dirty="0" err="1" smtClean="0"/>
              <a:t>Eval</a:t>
            </a:r>
            <a:r>
              <a:rPr lang="en-MY" b="1" dirty="0" smtClean="0"/>
              <a:t>("</a:t>
            </a:r>
            <a:r>
              <a:rPr lang="en-MY" b="1" dirty="0" err="1" smtClean="0"/>
              <a:t>TitleOfCourtesy</a:t>
            </a:r>
            <a:r>
              <a:rPr lang="en-MY" b="1" dirty="0" smtClean="0"/>
              <a:t>")) %&gt;'</a:t>
            </a:r>
          </a:p>
          <a:p>
            <a:pPr lvl="1">
              <a:buNone/>
            </a:pPr>
            <a:r>
              <a:rPr lang="en-MY" b="1" dirty="0" err="1" smtClean="0"/>
              <a:t>DataSource</a:t>
            </a:r>
            <a:r>
              <a:rPr lang="en-MY" b="1" dirty="0" smtClean="0"/>
              <a:t>='&lt;%# </a:t>
            </a:r>
            <a:r>
              <a:rPr lang="en-MY" b="1" dirty="0" err="1" smtClean="0"/>
              <a:t>TitlesOfCourtesy</a:t>
            </a:r>
            <a:r>
              <a:rPr lang="en-MY" b="1" dirty="0" smtClean="0"/>
              <a:t> %&gt;' /&gt;</a:t>
            </a:r>
          </a:p>
          <a:p>
            <a:pPr lvl="1">
              <a:buNone/>
            </a:pPr>
            <a:r>
              <a:rPr lang="en-MY" dirty="0" smtClean="0"/>
              <a:t>&lt;%# </a:t>
            </a:r>
            <a:r>
              <a:rPr lang="en-MY" dirty="0" err="1" smtClean="0"/>
              <a:t>Eval</a:t>
            </a:r>
            <a:r>
              <a:rPr lang="en-MY" dirty="0" smtClean="0"/>
              <a:t>("</a:t>
            </a:r>
            <a:r>
              <a:rPr lang="en-MY" dirty="0" err="1" smtClean="0"/>
              <a:t>FirstName</a:t>
            </a:r>
            <a:r>
              <a:rPr lang="en-MY" dirty="0" smtClean="0"/>
              <a:t>") %&gt;</a:t>
            </a:r>
          </a:p>
          <a:p>
            <a:pPr lvl="1">
              <a:buNone/>
            </a:pPr>
            <a:r>
              <a:rPr lang="en-MY" dirty="0" smtClean="0"/>
              <a:t>&lt;%# </a:t>
            </a:r>
            <a:r>
              <a:rPr lang="en-MY" dirty="0" err="1" smtClean="0"/>
              <a:t>Eval</a:t>
            </a:r>
            <a:r>
              <a:rPr lang="en-MY" dirty="0" smtClean="0"/>
              <a:t>("</a:t>
            </a:r>
            <a:r>
              <a:rPr lang="en-MY" dirty="0" err="1" smtClean="0"/>
              <a:t>LastName</a:t>
            </a:r>
            <a:r>
              <a:rPr lang="en-MY" dirty="0" smtClean="0"/>
              <a:t>") %&gt;</a:t>
            </a:r>
          </a:p>
          <a:p>
            <a:pPr lvl="1">
              <a:buNone/>
            </a:pPr>
            <a:r>
              <a:rPr lang="en-MY" dirty="0" smtClean="0"/>
              <a:t>&lt;/b&gt;</a:t>
            </a:r>
          </a:p>
          <a:p>
            <a:pPr lvl="1">
              <a:buNone/>
            </a:pPr>
            <a:r>
              <a:rPr lang="en-MY" dirty="0" smtClean="0"/>
              <a:t>&lt;hr /&gt;</a:t>
            </a:r>
          </a:p>
          <a:p>
            <a:pPr lvl="1">
              <a:buNone/>
            </a:pPr>
            <a:r>
              <a:rPr lang="en-MY" dirty="0" smtClean="0"/>
              <a:t>&lt;small&gt;&lt;</a:t>
            </a:r>
            <a:r>
              <a:rPr lang="en-MY" dirty="0" err="1" smtClean="0"/>
              <a:t>i</a:t>
            </a:r>
            <a:r>
              <a:rPr lang="en-MY" dirty="0" smtClean="0"/>
              <a:t>&gt;</a:t>
            </a:r>
          </a:p>
          <a:p>
            <a:pPr lvl="1">
              <a:buNone/>
            </a:pPr>
            <a:r>
              <a:rPr lang="en-MY" dirty="0" smtClean="0"/>
              <a:t>&lt;%# </a:t>
            </a:r>
            <a:r>
              <a:rPr lang="en-MY" dirty="0" err="1" smtClean="0"/>
              <a:t>Eval</a:t>
            </a:r>
            <a:r>
              <a:rPr lang="en-MY" dirty="0" smtClean="0"/>
              <a:t>("Address") %&gt;&lt;</a:t>
            </a:r>
            <a:r>
              <a:rPr lang="en-MY" dirty="0" err="1" smtClean="0"/>
              <a:t>br</a:t>
            </a:r>
            <a:r>
              <a:rPr lang="en-MY" dirty="0" smtClean="0"/>
              <a:t> /&gt;</a:t>
            </a:r>
          </a:p>
          <a:p>
            <a:pPr lvl="1">
              <a:buNone/>
            </a:pPr>
            <a:r>
              <a:rPr lang="en-MY" dirty="0" smtClean="0"/>
              <a:t>&lt;%# </a:t>
            </a:r>
            <a:r>
              <a:rPr lang="en-MY" dirty="0" err="1" smtClean="0"/>
              <a:t>Eval</a:t>
            </a:r>
            <a:r>
              <a:rPr lang="en-MY" dirty="0" smtClean="0"/>
              <a:t>("City") %&gt;, &lt;%# </a:t>
            </a:r>
            <a:r>
              <a:rPr lang="en-MY" dirty="0" err="1" smtClean="0"/>
              <a:t>Eval</a:t>
            </a:r>
            <a:r>
              <a:rPr lang="en-MY" dirty="0" smtClean="0"/>
              <a:t>("Country") %&gt;,</a:t>
            </a:r>
          </a:p>
          <a:p>
            <a:pPr lvl="1">
              <a:buNone/>
            </a:pPr>
            <a:r>
              <a:rPr lang="en-MY" dirty="0" smtClean="0"/>
              <a:t>&lt;%# </a:t>
            </a:r>
            <a:r>
              <a:rPr lang="en-MY" dirty="0" err="1" smtClean="0"/>
              <a:t>Eval</a:t>
            </a:r>
            <a:r>
              <a:rPr lang="en-MY" dirty="0" smtClean="0"/>
              <a:t>("</a:t>
            </a:r>
            <a:r>
              <a:rPr lang="en-MY" dirty="0" err="1" smtClean="0"/>
              <a:t>PostalCode</a:t>
            </a:r>
            <a:r>
              <a:rPr lang="en-MY" dirty="0" smtClean="0"/>
              <a:t>") %&gt;&lt;</a:t>
            </a:r>
            <a:r>
              <a:rPr lang="en-MY" dirty="0" err="1" smtClean="0"/>
              <a:t>br</a:t>
            </a:r>
            <a:r>
              <a:rPr lang="en-MY" dirty="0" smtClean="0"/>
              <a:t> /&gt;</a:t>
            </a:r>
          </a:p>
          <a:p>
            <a:pPr lvl="1">
              <a:buNone/>
            </a:pPr>
            <a:r>
              <a:rPr lang="en-MY" dirty="0" smtClean="0"/>
              <a:t>&lt;%# </a:t>
            </a:r>
            <a:r>
              <a:rPr lang="en-MY" dirty="0" err="1" smtClean="0"/>
              <a:t>Eval</a:t>
            </a:r>
            <a:r>
              <a:rPr lang="en-MY" dirty="0" smtClean="0"/>
              <a:t>("</a:t>
            </a:r>
            <a:r>
              <a:rPr lang="en-MY" dirty="0" err="1" smtClean="0"/>
              <a:t>HomePhone</a:t>
            </a:r>
            <a:r>
              <a:rPr lang="en-MY" dirty="0" smtClean="0"/>
              <a:t>") %&gt;&lt;/</a:t>
            </a:r>
            <a:r>
              <a:rPr lang="en-MY" dirty="0" err="1" smtClean="0"/>
              <a:t>i</a:t>
            </a:r>
            <a:r>
              <a:rPr lang="en-MY" dirty="0" smtClean="0"/>
              <a:t>&gt;</a:t>
            </a:r>
          </a:p>
          <a:p>
            <a:pPr lvl="1">
              <a:buNone/>
            </a:pPr>
            <a:r>
              <a:rPr lang="en-MY" dirty="0" smtClean="0"/>
              <a:t>&lt;</a:t>
            </a:r>
            <a:r>
              <a:rPr lang="en-MY" dirty="0" err="1" smtClean="0"/>
              <a:t>br</a:t>
            </a:r>
            <a:r>
              <a:rPr lang="en-MY" dirty="0" smtClean="0"/>
              <a:t> /&gt;&lt;</a:t>
            </a:r>
            <a:r>
              <a:rPr lang="en-MY" dirty="0" err="1" smtClean="0"/>
              <a:t>br</a:t>
            </a:r>
            <a:r>
              <a:rPr lang="en-MY" dirty="0" smtClean="0"/>
              <a:t> /&gt;</a:t>
            </a:r>
          </a:p>
          <a:p>
            <a:pPr lvl="1">
              <a:buNone/>
            </a:pPr>
            <a:r>
              <a:rPr lang="en-MY" dirty="0" smtClean="0"/>
              <a:t>&lt;</a:t>
            </a:r>
            <a:r>
              <a:rPr lang="en-MY" dirty="0" err="1" smtClean="0"/>
              <a:t>asp:TextBox</a:t>
            </a:r>
            <a:r>
              <a:rPr lang="en-MY" dirty="0" smtClean="0"/>
              <a:t> Text='&lt;%# Bind("Notes") %&gt;' </a:t>
            </a:r>
            <a:r>
              <a:rPr lang="en-MY" dirty="0" err="1" smtClean="0"/>
              <a:t>runat</a:t>
            </a:r>
            <a:r>
              <a:rPr lang="en-MY" dirty="0" smtClean="0"/>
              <a:t>="server" id="</a:t>
            </a:r>
            <a:r>
              <a:rPr lang="en-MY" dirty="0" err="1" smtClean="0"/>
              <a:t>textBox</a:t>
            </a:r>
            <a:r>
              <a:rPr lang="en-MY" dirty="0" smtClean="0"/>
              <a:t>"</a:t>
            </a:r>
          </a:p>
          <a:p>
            <a:pPr lvl="1">
              <a:buNone/>
            </a:pPr>
            <a:r>
              <a:rPr lang="en-MY" dirty="0" err="1" smtClean="0"/>
              <a:t>TextMode</a:t>
            </a:r>
            <a:r>
              <a:rPr lang="en-MY" dirty="0" smtClean="0"/>
              <a:t>="</a:t>
            </a:r>
            <a:r>
              <a:rPr lang="en-MY" dirty="0" err="1" smtClean="0"/>
              <a:t>MultiLine</a:t>
            </a:r>
            <a:r>
              <a:rPr lang="en-MY" dirty="0" smtClean="0"/>
              <a:t>" Width="413px" /&gt;</a:t>
            </a:r>
          </a:p>
          <a:p>
            <a:pPr lvl="1">
              <a:buNone/>
            </a:pPr>
            <a:r>
              <a:rPr lang="en-MY" dirty="0" smtClean="0"/>
              <a:t>&lt;/small&gt;</a:t>
            </a:r>
          </a:p>
          <a:p>
            <a:pPr lvl="1">
              <a:buNone/>
            </a:pPr>
            <a:r>
              <a:rPr lang="en-MY" dirty="0" smtClean="0"/>
              <a:t>&lt;/</a:t>
            </a:r>
            <a:r>
              <a:rPr lang="en-MY" dirty="0" err="1" smtClean="0"/>
              <a:t>EditItemTemplate</a:t>
            </a:r>
            <a:r>
              <a:rPr lang="en-MY" dirty="0" smtClean="0"/>
              <a:t>&gt;</a:t>
            </a:r>
          </a:p>
          <a:p>
            <a:endParaRPr lang="en-MY"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endParaRPr lang="en-MY"/>
          </a:p>
        </p:txBody>
      </p:sp>
      <p:sp>
        <p:nvSpPr>
          <p:cNvPr id="3" name="Content Placeholder 2"/>
          <p:cNvSpPr>
            <a:spLocks noGrp="1"/>
          </p:cNvSpPr>
          <p:nvPr>
            <p:ph sz="quarter" idx="1"/>
          </p:nvPr>
        </p:nvSpPr>
        <p:spPr/>
        <p:txBody>
          <a:bodyPr/>
          <a:lstStyle/>
          <a:p>
            <a:r>
              <a:rPr lang="en-MY" dirty="0" smtClean="0"/>
              <a:t>Set the </a:t>
            </a:r>
            <a:r>
              <a:rPr lang="en-MY" dirty="0" err="1" smtClean="0"/>
              <a:t>DropDownList.DataSource</a:t>
            </a:r>
            <a:r>
              <a:rPr lang="en-MY" dirty="0" smtClean="0"/>
              <a:t> with a data binding expression that points to a custom property</a:t>
            </a:r>
          </a:p>
          <a:p>
            <a:pPr>
              <a:buNone/>
            </a:pPr>
            <a:r>
              <a:rPr lang="en-MY" dirty="0" smtClean="0"/>
              <a:t>Protected </a:t>
            </a:r>
            <a:r>
              <a:rPr lang="en-MY" dirty="0" err="1" smtClean="0"/>
              <a:t>ReadOnly</a:t>
            </a:r>
            <a:r>
              <a:rPr lang="en-MY" dirty="0" smtClean="0"/>
              <a:t> Property </a:t>
            </a:r>
            <a:r>
              <a:rPr lang="en-MY" dirty="0" err="1" smtClean="0"/>
              <a:t>TitlesOfCourtesy</a:t>
            </a:r>
            <a:r>
              <a:rPr lang="en-MY" dirty="0" smtClean="0"/>
              <a:t>() As String()</a:t>
            </a:r>
          </a:p>
          <a:p>
            <a:pPr>
              <a:buNone/>
            </a:pPr>
            <a:r>
              <a:rPr lang="en-MY" dirty="0" smtClean="0"/>
              <a:t>	Get</a:t>
            </a:r>
          </a:p>
          <a:p>
            <a:pPr>
              <a:buNone/>
            </a:pPr>
            <a:r>
              <a:rPr lang="en-MY" dirty="0" smtClean="0"/>
              <a:t>		Return New String() {"Mr.", "Dr.", "Ms.", "Mrs."}</a:t>
            </a:r>
          </a:p>
          <a:p>
            <a:pPr>
              <a:buNone/>
            </a:pPr>
            <a:r>
              <a:rPr lang="en-MY" dirty="0" smtClean="0"/>
              <a:t>	End Get</a:t>
            </a:r>
          </a:p>
          <a:p>
            <a:pPr>
              <a:buNone/>
            </a:pPr>
            <a:r>
              <a:rPr lang="en-MY" dirty="0" smtClean="0"/>
              <a:t>End Property</a:t>
            </a:r>
          </a:p>
          <a:p>
            <a:endParaRPr lang="en-MY"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endParaRPr lang="en-MY"/>
          </a:p>
        </p:txBody>
      </p:sp>
      <p:sp>
        <p:nvSpPr>
          <p:cNvPr id="3" name="Content Placeholder 2"/>
          <p:cNvSpPr>
            <a:spLocks noGrp="1"/>
          </p:cNvSpPr>
          <p:nvPr>
            <p:ph sz="quarter" idx="1"/>
          </p:nvPr>
        </p:nvSpPr>
        <p:spPr/>
        <p:txBody>
          <a:bodyPr/>
          <a:lstStyle/>
          <a:p>
            <a:r>
              <a:rPr lang="en-MY" dirty="0" smtClean="0"/>
              <a:t>Binds the </a:t>
            </a:r>
            <a:r>
              <a:rPr lang="en-MY" dirty="0" err="1" smtClean="0"/>
              <a:t>SelectedIndex</a:t>
            </a:r>
            <a:r>
              <a:rPr lang="en-MY" dirty="0" smtClean="0"/>
              <a:t> to a custom method that takes the current title and returns the index of that value</a:t>
            </a:r>
          </a:p>
          <a:p>
            <a:pPr>
              <a:buNone/>
            </a:pPr>
            <a:r>
              <a:rPr lang="en-MY" dirty="0" smtClean="0"/>
              <a:t>Protected Function </a:t>
            </a:r>
            <a:r>
              <a:rPr lang="en-MY" dirty="0" err="1" smtClean="0"/>
              <a:t>GetSelectedTitle</a:t>
            </a:r>
            <a:r>
              <a:rPr lang="en-MY" dirty="0" smtClean="0"/>
              <a:t>(</a:t>
            </a:r>
            <a:r>
              <a:rPr lang="en-MY" dirty="0" err="1" smtClean="0"/>
              <a:t>ByVal</a:t>
            </a:r>
            <a:r>
              <a:rPr lang="en-MY" dirty="0" smtClean="0"/>
              <a:t> title As Object</a:t>
            </a:r>
          </a:p>
          <a:p>
            <a:pPr>
              <a:buNone/>
            </a:pPr>
            <a:r>
              <a:rPr lang="en-MY" dirty="0" smtClean="0"/>
              <a:t>) As Integer</a:t>
            </a:r>
          </a:p>
          <a:p>
            <a:pPr>
              <a:buNone/>
            </a:pPr>
            <a:r>
              <a:rPr lang="en-MY" dirty="0" smtClean="0"/>
              <a:t>	Return </a:t>
            </a:r>
            <a:r>
              <a:rPr lang="en-MY" dirty="0" err="1" smtClean="0"/>
              <a:t>Array.IndexOf</a:t>
            </a:r>
            <a:r>
              <a:rPr lang="en-MY" dirty="0" smtClean="0"/>
              <a:t>(</a:t>
            </a:r>
            <a:r>
              <a:rPr lang="en-MY" dirty="0" err="1" smtClean="0"/>
              <a:t>TitlesOfCourtesy</a:t>
            </a:r>
            <a:r>
              <a:rPr lang="en-MY" dirty="0" smtClean="0"/>
              <a:t>, </a:t>
            </a:r>
            <a:r>
              <a:rPr lang="en-MY" dirty="0" err="1" smtClean="0"/>
              <a:t>title.ToString</a:t>
            </a:r>
            <a:r>
              <a:rPr lang="en-MY" dirty="0" smtClean="0"/>
              <a:t>())</a:t>
            </a:r>
          </a:p>
          <a:p>
            <a:pPr>
              <a:buNone/>
            </a:pPr>
            <a:r>
              <a:rPr lang="en-MY" dirty="0" smtClean="0"/>
              <a:t>End Function</a:t>
            </a:r>
          </a:p>
          <a:p>
            <a:endParaRPr lang="en-MY"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Editing with a drop-down list of values</a:t>
            </a:r>
            <a:endParaRPr lang="en-MY" dirty="0"/>
          </a:p>
        </p:txBody>
      </p:sp>
      <p:pic>
        <p:nvPicPr>
          <p:cNvPr id="20482" name="Picture 2"/>
          <p:cNvPicPr>
            <a:picLocks noGrp="1" noChangeAspect="1" noChangeArrowheads="1"/>
          </p:cNvPicPr>
          <p:nvPr>
            <p:ph sz="quarter" idx="1"/>
          </p:nvPr>
        </p:nvPicPr>
        <p:blipFill>
          <a:blip r:embed="rId2" cstate="print"/>
          <a:srcRect/>
          <a:stretch>
            <a:fillRect/>
          </a:stretch>
        </p:blipFill>
        <p:spPr bwMode="auto">
          <a:xfrm>
            <a:off x="1612677" y="1219200"/>
            <a:ext cx="5918646" cy="49371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endParaRPr lang="en-MY" dirty="0"/>
          </a:p>
        </p:txBody>
      </p:sp>
      <p:sp>
        <p:nvSpPr>
          <p:cNvPr id="3" name="Content Placeholder 2"/>
          <p:cNvSpPr>
            <a:spLocks noGrp="1"/>
          </p:cNvSpPr>
          <p:nvPr>
            <p:ph sz="quarter" idx="1"/>
          </p:nvPr>
        </p:nvSpPr>
        <p:spPr/>
        <p:txBody>
          <a:bodyPr>
            <a:normAutofit fontScale="62500" lnSpcReduction="20000"/>
          </a:bodyPr>
          <a:lstStyle/>
          <a:p>
            <a:r>
              <a:rPr lang="en-MY" dirty="0" smtClean="0"/>
              <a:t>Handle the </a:t>
            </a:r>
            <a:r>
              <a:rPr lang="en-MY" dirty="0" err="1" smtClean="0"/>
              <a:t>RowUpdating</a:t>
            </a:r>
            <a:r>
              <a:rPr lang="en-MY" dirty="0" smtClean="0"/>
              <a:t> event, find the list control in the current row, and extract the text</a:t>
            </a:r>
          </a:p>
          <a:p>
            <a:pPr>
              <a:buNone/>
            </a:pPr>
            <a:r>
              <a:rPr lang="en-MY" dirty="0" smtClean="0"/>
              <a:t>Protected Sub </a:t>
            </a:r>
            <a:r>
              <a:rPr lang="en-MY" dirty="0" err="1" smtClean="0"/>
              <a:t>gridEmployees_RowUpdating</a:t>
            </a:r>
            <a:r>
              <a:rPr lang="en-MY" dirty="0" smtClean="0"/>
              <a:t>(</a:t>
            </a:r>
            <a:r>
              <a:rPr lang="en-MY" dirty="0" err="1" smtClean="0"/>
              <a:t>ByVal</a:t>
            </a:r>
            <a:r>
              <a:rPr lang="en-MY" dirty="0" smtClean="0"/>
              <a:t> sender As Object, </a:t>
            </a:r>
            <a:r>
              <a:rPr lang="en-MY" dirty="0" err="1" smtClean="0"/>
              <a:t>ByVal</a:t>
            </a:r>
            <a:r>
              <a:rPr lang="en-MY" dirty="0" smtClean="0"/>
              <a:t> e As </a:t>
            </a:r>
            <a:r>
              <a:rPr lang="en-MY" dirty="0" err="1" smtClean="0"/>
              <a:t>System.Web.UI.WebControls.GridViewUpdateEventArgs</a:t>
            </a:r>
            <a:endParaRPr lang="en-MY" dirty="0" smtClean="0"/>
          </a:p>
          <a:p>
            <a:pPr>
              <a:buNone/>
            </a:pPr>
            <a:r>
              <a:rPr lang="en-MY" dirty="0" smtClean="0"/>
              <a:t>) Handles </a:t>
            </a:r>
            <a:r>
              <a:rPr lang="en-MY" dirty="0" err="1" smtClean="0"/>
              <a:t>gridEmployees.RowUpdating</a:t>
            </a:r>
            <a:endParaRPr lang="en-MY" dirty="0" smtClean="0"/>
          </a:p>
          <a:p>
            <a:pPr>
              <a:buNone/>
            </a:pPr>
            <a:r>
              <a:rPr lang="en-MY" dirty="0" smtClean="0"/>
              <a:t>	' Get the reference to the list control.</a:t>
            </a:r>
          </a:p>
          <a:p>
            <a:pPr>
              <a:buNone/>
            </a:pPr>
            <a:r>
              <a:rPr lang="en-MY" dirty="0" smtClean="0"/>
              <a:t>	Dim title As </a:t>
            </a:r>
            <a:r>
              <a:rPr lang="en-MY" dirty="0" err="1" smtClean="0"/>
              <a:t>DropDownList</a:t>
            </a:r>
            <a:r>
              <a:rPr lang="en-MY" dirty="0" smtClean="0"/>
              <a:t> =</a:t>
            </a:r>
          </a:p>
          <a:p>
            <a:pPr>
              <a:buNone/>
            </a:pPr>
            <a:r>
              <a:rPr lang="en-MY" dirty="0" smtClean="0"/>
              <a:t>	</a:t>
            </a:r>
            <a:r>
              <a:rPr lang="en-MY" dirty="0" err="1" smtClean="0"/>
              <a:t>DirectCast</a:t>
            </a:r>
            <a:r>
              <a:rPr lang="en-MY" dirty="0" smtClean="0"/>
              <a:t>((</a:t>
            </a:r>
            <a:r>
              <a:rPr lang="en-MY" dirty="0" err="1" smtClean="0"/>
              <a:t>gridEmployees.Rows</a:t>
            </a:r>
            <a:r>
              <a:rPr lang="en-MY" dirty="0" smtClean="0"/>
              <a:t>(</a:t>
            </a:r>
            <a:r>
              <a:rPr lang="en-MY" dirty="0" err="1" smtClean="0"/>
              <a:t>e.RowIndex</a:t>
            </a:r>
            <a:r>
              <a:rPr lang="en-MY" dirty="0" smtClean="0"/>
              <a:t>).</a:t>
            </a:r>
            <a:r>
              <a:rPr lang="en-MY" dirty="0" err="1" smtClean="0"/>
              <a:t>FindControl</a:t>
            </a:r>
            <a:r>
              <a:rPr lang="en-MY" dirty="0" smtClean="0"/>
              <a:t>("</a:t>
            </a:r>
            <a:r>
              <a:rPr lang="en-MY" dirty="0" err="1" smtClean="0"/>
              <a:t>EditTitle</a:t>
            </a:r>
            <a:r>
              <a:rPr lang="en-MY" dirty="0" smtClean="0"/>
              <a:t>")),</a:t>
            </a:r>
            <a:r>
              <a:rPr lang="en-MY" dirty="0" err="1" smtClean="0"/>
              <a:t>DropDownList</a:t>
            </a:r>
            <a:r>
              <a:rPr lang="en-MY" dirty="0" smtClean="0"/>
              <a:t>)</a:t>
            </a:r>
          </a:p>
          <a:p>
            <a:pPr>
              <a:buNone/>
            </a:pPr>
            <a:r>
              <a:rPr lang="en-MY" dirty="0" smtClean="0"/>
              <a:t>	' Add it to the parameters.</a:t>
            </a:r>
          </a:p>
          <a:p>
            <a:pPr>
              <a:buNone/>
            </a:pPr>
            <a:r>
              <a:rPr lang="en-MY" dirty="0" smtClean="0"/>
              <a:t>	</a:t>
            </a:r>
            <a:r>
              <a:rPr lang="en-MY" dirty="0" err="1" smtClean="0"/>
              <a:t>e.NewValues.Add</a:t>
            </a:r>
            <a:r>
              <a:rPr lang="en-MY" dirty="0" smtClean="0"/>
              <a:t>("</a:t>
            </a:r>
            <a:r>
              <a:rPr lang="en-MY" dirty="0" err="1" smtClean="0"/>
              <a:t>TitleOfCourtesy</a:t>
            </a:r>
            <a:r>
              <a:rPr lang="en-MY" dirty="0" smtClean="0"/>
              <a:t>", </a:t>
            </a:r>
            <a:r>
              <a:rPr lang="en-MY" dirty="0" err="1" smtClean="0"/>
              <a:t>title.Text</a:t>
            </a:r>
            <a:r>
              <a:rPr lang="en-MY" dirty="0" smtClean="0"/>
              <a:t>)</a:t>
            </a:r>
          </a:p>
          <a:p>
            <a:pPr>
              <a:buNone/>
            </a:pPr>
            <a:r>
              <a:rPr lang="en-MY" dirty="0" smtClean="0"/>
              <a:t>End Sub</a:t>
            </a:r>
          </a:p>
          <a:p>
            <a:pPr>
              <a:buNone/>
            </a:pPr>
            <a:endParaRPr lang="en-MY" dirty="0" smtClean="0"/>
          </a:p>
          <a:p>
            <a:r>
              <a:rPr lang="en-MY" dirty="0" smtClean="0"/>
              <a:t>The </a:t>
            </a:r>
            <a:r>
              <a:rPr lang="en-MY" dirty="0" err="1" smtClean="0"/>
              <a:t>UpdateCommand</a:t>
            </a:r>
            <a:r>
              <a:rPr lang="en-MY" dirty="0" smtClean="0"/>
              <a:t> in the </a:t>
            </a:r>
            <a:r>
              <a:rPr lang="en-MY" dirty="0" err="1" smtClean="0"/>
              <a:t>SqlDataSource</a:t>
            </a:r>
            <a:r>
              <a:rPr lang="en-MY" dirty="0" smtClean="0"/>
              <a:t> must also be updated to use the @</a:t>
            </a:r>
            <a:r>
              <a:rPr lang="en-MY" dirty="0" err="1" smtClean="0"/>
              <a:t>TitleOfCourtesy</a:t>
            </a:r>
            <a:r>
              <a:rPr lang="en-MY" dirty="0" smtClean="0"/>
              <a:t> parameter</a:t>
            </a:r>
          </a:p>
          <a:p>
            <a:endParaRPr lang="en-MY" dirty="0" smtClean="0"/>
          </a:p>
          <a:p>
            <a:pPr>
              <a:buNone/>
            </a:pPr>
            <a:r>
              <a:rPr lang="en-MY" dirty="0" smtClean="0"/>
              <a:t>	</a:t>
            </a:r>
            <a:r>
              <a:rPr lang="en-MY" dirty="0" err="1" smtClean="0"/>
              <a:t>UpdateCommand</a:t>
            </a:r>
            <a:r>
              <a:rPr lang="en-MY" dirty="0" smtClean="0"/>
              <a:t>="UPDATE Employees SET Notes=@Notes, </a:t>
            </a:r>
            <a:r>
              <a:rPr lang="en-MY" dirty="0" err="1" smtClean="0"/>
              <a:t>TitleOfCourtesy</a:t>
            </a:r>
            <a:r>
              <a:rPr lang="en-MY" dirty="0" smtClean="0"/>
              <a:t>=@</a:t>
            </a:r>
            <a:r>
              <a:rPr lang="en-MY" dirty="0" err="1" smtClean="0"/>
              <a:t>TitleOfCourtesy</a:t>
            </a:r>
            <a:r>
              <a:rPr lang="en-MY" dirty="0" smtClean="0"/>
              <a:t> WHERE </a:t>
            </a:r>
            <a:r>
              <a:rPr lang="en-MY" dirty="0" err="1" smtClean="0"/>
              <a:t>EmployeeID</a:t>
            </a:r>
            <a:r>
              <a:rPr lang="en-MY" dirty="0" smtClean="0"/>
              <a:t>=@</a:t>
            </a:r>
            <a:r>
              <a:rPr lang="en-MY" dirty="0" err="1" smtClean="0"/>
              <a:t>EmployeeID</a:t>
            </a:r>
            <a:r>
              <a:rPr lang="en-MY" dirty="0" smtClean="0"/>
              <a:t>"</a:t>
            </a:r>
            <a:endParaRPr lang="en-MY"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990600"/>
          </a:xfrm>
        </p:spPr>
        <p:txBody>
          <a:bodyPr/>
          <a:lstStyle/>
          <a:p>
            <a:endParaRPr lang="en-MY"/>
          </a:p>
        </p:txBody>
      </p:sp>
      <p:sp>
        <p:nvSpPr>
          <p:cNvPr id="3" name="Content Placeholder 2"/>
          <p:cNvSpPr>
            <a:spLocks noGrp="1"/>
          </p:cNvSpPr>
          <p:nvPr>
            <p:ph sz="quarter" idx="1"/>
          </p:nvPr>
        </p:nvSpPr>
        <p:spPr/>
        <p:txBody>
          <a:bodyPr/>
          <a:lstStyle/>
          <a:p>
            <a:r>
              <a:rPr lang="en-MY" dirty="0" err="1" smtClean="0"/>
              <a:t>BoundField</a:t>
            </a:r>
            <a:r>
              <a:rPr lang="en-MY" dirty="0" smtClean="0"/>
              <a:t>, which binds to one field in the data object</a:t>
            </a:r>
          </a:p>
          <a:p>
            <a:r>
              <a:rPr lang="en-MY" dirty="0" smtClean="0"/>
              <a:t>A single data-bound column that displays the </a:t>
            </a:r>
            <a:r>
              <a:rPr lang="en-MY" dirty="0" err="1" smtClean="0"/>
              <a:t>EmployeeID</a:t>
            </a:r>
            <a:r>
              <a:rPr lang="en-MY" dirty="0" smtClean="0"/>
              <a:t> field</a:t>
            </a:r>
          </a:p>
          <a:p>
            <a:pPr>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EmployeeID</a:t>
            </a:r>
            <a:r>
              <a:rPr lang="en-MY" dirty="0" smtClean="0"/>
              <a:t>" </a:t>
            </a:r>
            <a:r>
              <a:rPr lang="en-MY" dirty="0" err="1" smtClean="0"/>
              <a:t>HeaderText</a:t>
            </a:r>
            <a:r>
              <a:rPr lang="en-MY" dirty="0" smtClean="0"/>
              <a:t>="ID" /&gt;</a:t>
            </a:r>
          </a:p>
          <a:p>
            <a:endParaRPr lang="en-MY"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Editing Without a Command Column</a:t>
            </a:r>
            <a:endParaRPr lang="en-MY" dirty="0"/>
          </a:p>
        </p:txBody>
      </p:sp>
      <p:sp>
        <p:nvSpPr>
          <p:cNvPr id="3" name="Content Placeholder 2"/>
          <p:cNvSpPr>
            <a:spLocks noGrp="1"/>
          </p:cNvSpPr>
          <p:nvPr>
            <p:ph sz="quarter" idx="1"/>
          </p:nvPr>
        </p:nvSpPr>
        <p:spPr/>
        <p:txBody>
          <a:bodyPr>
            <a:normAutofit fontScale="62500" lnSpcReduction="20000"/>
          </a:bodyPr>
          <a:lstStyle/>
          <a:p>
            <a:r>
              <a:rPr lang="en-MY" dirty="0" smtClean="0"/>
              <a:t>Add a button control to the </a:t>
            </a:r>
            <a:r>
              <a:rPr lang="en-MY" dirty="0" err="1" smtClean="0"/>
              <a:t>ItemTemplate</a:t>
            </a:r>
            <a:r>
              <a:rPr lang="en-MY" dirty="0" smtClean="0"/>
              <a:t> and set the </a:t>
            </a:r>
            <a:r>
              <a:rPr lang="en-MY" dirty="0" err="1" smtClean="0"/>
              <a:t>CommandName</a:t>
            </a:r>
            <a:r>
              <a:rPr lang="en-MY" dirty="0" smtClean="0"/>
              <a:t> to Edit</a:t>
            </a:r>
          </a:p>
          <a:p>
            <a:pPr lvl="1">
              <a:buNone/>
            </a:pPr>
            <a:r>
              <a:rPr lang="en-MY" dirty="0" smtClean="0"/>
              <a:t>&lt;</a:t>
            </a:r>
            <a:r>
              <a:rPr lang="en-MY" dirty="0" err="1" smtClean="0"/>
              <a:t>ItemTemplate</a:t>
            </a:r>
            <a:r>
              <a:rPr lang="en-MY" dirty="0" smtClean="0"/>
              <a:t>&gt;</a:t>
            </a:r>
          </a:p>
          <a:p>
            <a:pPr lvl="1">
              <a:buNone/>
            </a:pPr>
            <a:r>
              <a:rPr lang="en-MY" dirty="0" smtClean="0"/>
              <a:t>&lt;b&gt;</a:t>
            </a:r>
          </a:p>
          <a:p>
            <a:pPr lvl="1">
              <a:buNone/>
            </a:pPr>
            <a:r>
              <a:rPr lang="en-MY" dirty="0" smtClean="0"/>
              <a:t>&lt;%# </a:t>
            </a:r>
            <a:r>
              <a:rPr lang="en-MY" dirty="0" err="1" smtClean="0"/>
              <a:t>Eval</a:t>
            </a:r>
            <a:r>
              <a:rPr lang="en-MY" dirty="0" smtClean="0"/>
              <a:t>("</a:t>
            </a:r>
            <a:r>
              <a:rPr lang="en-MY" dirty="0" err="1" smtClean="0"/>
              <a:t>EmployeeID</a:t>
            </a:r>
            <a:r>
              <a:rPr lang="en-MY" dirty="0" smtClean="0"/>
              <a:t>") %&gt; - &lt;%# </a:t>
            </a:r>
            <a:r>
              <a:rPr lang="en-MY" dirty="0" err="1" smtClean="0"/>
              <a:t>Eval</a:t>
            </a:r>
            <a:r>
              <a:rPr lang="en-MY" dirty="0" smtClean="0"/>
              <a:t>("</a:t>
            </a:r>
            <a:r>
              <a:rPr lang="en-MY" dirty="0" err="1" smtClean="0"/>
              <a:t>TitleOfCourtesy</a:t>
            </a:r>
            <a:r>
              <a:rPr lang="en-MY" dirty="0" smtClean="0"/>
              <a:t>") %&gt;</a:t>
            </a:r>
          </a:p>
          <a:p>
            <a:pPr lvl="1">
              <a:buNone/>
            </a:pPr>
            <a:r>
              <a:rPr lang="en-MY" dirty="0" smtClean="0"/>
              <a:t>&lt;%# </a:t>
            </a:r>
            <a:r>
              <a:rPr lang="en-MY" dirty="0" err="1" smtClean="0"/>
              <a:t>Eval</a:t>
            </a:r>
            <a:r>
              <a:rPr lang="en-MY" dirty="0" smtClean="0"/>
              <a:t>("</a:t>
            </a:r>
            <a:r>
              <a:rPr lang="en-MY" dirty="0" err="1" smtClean="0"/>
              <a:t>TitleOfCourtesy</a:t>
            </a:r>
            <a:r>
              <a:rPr lang="en-MY" dirty="0" smtClean="0"/>
              <a:t>") %&gt; &lt;%# </a:t>
            </a:r>
            <a:r>
              <a:rPr lang="en-MY" dirty="0" err="1" smtClean="0"/>
              <a:t>Eval</a:t>
            </a:r>
            <a:r>
              <a:rPr lang="en-MY" dirty="0" smtClean="0"/>
              <a:t>("</a:t>
            </a:r>
            <a:r>
              <a:rPr lang="en-MY" dirty="0" err="1" smtClean="0"/>
              <a:t>FirstName</a:t>
            </a:r>
            <a:r>
              <a:rPr lang="en-MY" dirty="0" smtClean="0"/>
              <a:t>") %&gt;</a:t>
            </a:r>
          </a:p>
          <a:p>
            <a:pPr lvl="1">
              <a:buNone/>
            </a:pPr>
            <a:r>
              <a:rPr lang="en-MY" dirty="0" smtClean="0"/>
              <a:t>&lt;%# </a:t>
            </a:r>
            <a:r>
              <a:rPr lang="en-MY" dirty="0" err="1" smtClean="0"/>
              <a:t>Eval</a:t>
            </a:r>
            <a:r>
              <a:rPr lang="en-MY" dirty="0" smtClean="0"/>
              <a:t>("</a:t>
            </a:r>
            <a:r>
              <a:rPr lang="en-MY" dirty="0" err="1" smtClean="0"/>
              <a:t>LastName</a:t>
            </a:r>
            <a:r>
              <a:rPr lang="en-MY" dirty="0" smtClean="0"/>
              <a:t>") %&gt;</a:t>
            </a:r>
          </a:p>
          <a:p>
            <a:pPr lvl="1">
              <a:buNone/>
            </a:pPr>
            <a:r>
              <a:rPr lang="en-MY" dirty="0" smtClean="0"/>
              <a:t>&lt;/b&gt;</a:t>
            </a:r>
          </a:p>
          <a:p>
            <a:pPr lvl="1">
              <a:buNone/>
            </a:pPr>
            <a:r>
              <a:rPr lang="en-MY" dirty="0" smtClean="0"/>
              <a:t>&lt;hr /&gt;</a:t>
            </a:r>
          </a:p>
          <a:p>
            <a:pPr lvl="1">
              <a:buNone/>
            </a:pPr>
            <a:r>
              <a:rPr lang="en-MY" dirty="0" smtClean="0"/>
              <a:t>&lt;small&gt;&lt;</a:t>
            </a:r>
            <a:r>
              <a:rPr lang="en-MY" dirty="0" err="1" smtClean="0"/>
              <a:t>i</a:t>
            </a:r>
            <a:r>
              <a:rPr lang="en-MY" dirty="0" smtClean="0"/>
              <a:t>&gt;</a:t>
            </a:r>
          </a:p>
          <a:p>
            <a:pPr lvl="1">
              <a:buNone/>
            </a:pPr>
            <a:r>
              <a:rPr lang="en-MY" dirty="0" smtClean="0"/>
              <a:t>&lt;%# </a:t>
            </a:r>
            <a:r>
              <a:rPr lang="en-MY" dirty="0" err="1" smtClean="0"/>
              <a:t>Eval</a:t>
            </a:r>
            <a:r>
              <a:rPr lang="en-MY" dirty="0" smtClean="0"/>
              <a:t>("Address") %&gt;&lt;</a:t>
            </a:r>
            <a:r>
              <a:rPr lang="en-MY" dirty="0" err="1" smtClean="0"/>
              <a:t>br</a:t>
            </a:r>
            <a:r>
              <a:rPr lang="en-MY" dirty="0" smtClean="0"/>
              <a:t> /&gt;</a:t>
            </a:r>
          </a:p>
          <a:p>
            <a:pPr lvl="1">
              <a:buNone/>
            </a:pPr>
            <a:r>
              <a:rPr lang="en-MY" dirty="0" smtClean="0"/>
              <a:t>&lt;%# </a:t>
            </a:r>
            <a:r>
              <a:rPr lang="en-MY" dirty="0" err="1" smtClean="0"/>
              <a:t>Eval</a:t>
            </a:r>
            <a:r>
              <a:rPr lang="en-MY" dirty="0" smtClean="0"/>
              <a:t>("City") %&gt;, &lt;%# </a:t>
            </a:r>
            <a:r>
              <a:rPr lang="en-MY" dirty="0" err="1" smtClean="0"/>
              <a:t>Eval</a:t>
            </a:r>
            <a:r>
              <a:rPr lang="en-MY" dirty="0" smtClean="0"/>
              <a:t>("Country") %&gt;,</a:t>
            </a:r>
          </a:p>
          <a:p>
            <a:pPr lvl="1">
              <a:buNone/>
            </a:pPr>
            <a:r>
              <a:rPr lang="en-MY" dirty="0" smtClean="0"/>
              <a:t>&lt;%# </a:t>
            </a:r>
            <a:r>
              <a:rPr lang="en-MY" dirty="0" err="1" smtClean="0"/>
              <a:t>Eval</a:t>
            </a:r>
            <a:r>
              <a:rPr lang="en-MY" dirty="0" smtClean="0"/>
              <a:t>("</a:t>
            </a:r>
            <a:r>
              <a:rPr lang="en-MY" dirty="0" err="1" smtClean="0"/>
              <a:t>PostalCode</a:t>
            </a:r>
            <a:r>
              <a:rPr lang="en-MY" dirty="0" smtClean="0"/>
              <a:t>") %&gt;&lt;</a:t>
            </a:r>
            <a:r>
              <a:rPr lang="en-MY" dirty="0" err="1" smtClean="0"/>
              <a:t>br</a:t>
            </a:r>
            <a:r>
              <a:rPr lang="en-MY" dirty="0" smtClean="0"/>
              <a:t> /&gt;</a:t>
            </a:r>
          </a:p>
          <a:p>
            <a:pPr lvl="1">
              <a:buNone/>
            </a:pPr>
            <a:r>
              <a:rPr lang="en-MY" dirty="0" smtClean="0"/>
              <a:t>&lt;%# </a:t>
            </a:r>
            <a:r>
              <a:rPr lang="en-MY" dirty="0" err="1" smtClean="0"/>
              <a:t>Eval</a:t>
            </a:r>
            <a:r>
              <a:rPr lang="en-MY" dirty="0" smtClean="0"/>
              <a:t>("</a:t>
            </a:r>
            <a:r>
              <a:rPr lang="en-MY" dirty="0" err="1" smtClean="0"/>
              <a:t>HomePhone</a:t>
            </a:r>
            <a:r>
              <a:rPr lang="en-MY" dirty="0" smtClean="0"/>
              <a:t>") %&gt;&lt;/</a:t>
            </a:r>
            <a:r>
              <a:rPr lang="en-MY" dirty="0" err="1" smtClean="0"/>
              <a:t>i</a:t>
            </a:r>
            <a:r>
              <a:rPr lang="en-MY" dirty="0" smtClean="0"/>
              <a:t>&gt;</a:t>
            </a:r>
          </a:p>
          <a:p>
            <a:pPr lvl="1">
              <a:buNone/>
            </a:pPr>
            <a:r>
              <a:rPr lang="en-MY" dirty="0" smtClean="0"/>
              <a:t>&lt;</a:t>
            </a:r>
            <a:r>
              <a:rPr lang="en-MY" dirty="0" err="1" smtClean="0"/>
              <a:t>br</a:t>
            </a:r>
            <a:r>
              <a:rPr lang="en-MY" dirty="0" smtClean="0"/>
              <a:t> /&gt;&lt;</a:t>
            </a:r>
            <a:r>
              <a:rPr lang="en-MY" dirty="0" err="1" smtClean="0"/>
              <a:t>br</a:t>
            </a:r>
            <a:r>
              <a:rPr lang="en-MY" dirty="0" smtClean="0"/>
              <a:t> /&gt;</a:t>
            </a:r>
          </a:p>
          <a:p>
            <a:pPr lvl="1">
              <a:buNone/>
            </a:pPr>
            <a:r>
              <a:rPr lang="en-MY" dirty="0" smtClean="0"/>
              <a:t>&lt;%# </a:t>
            </a:r>
            <a:r>
              <a:rPr lang="en-MY" dirty="0" err="1" smtClean="0"/>
              <a:t>Eval</a:t>
            </a:r>
            <a:r>
              <a:rPr lang="en-MY" dirty="0" smtClean="0"/>
              <a:t>("Notes") %&gt;</a:t>
            </a:r>
          </a:p>
          <a:p>
            <a:pPr lvl="1">
              <a:buNone/>
            </a:pPr>
            <a:r>
              <a:rPr lang="en-MY" dirty="0" smtClean="0"/>
              <a:t>&lt;</a:t>
            </a:r>
            <a:r>
              <a:rPr lang="en-MY" dirty="0" err="1" smtClean="0"/>
              <a:t>br</a:t>
            </a:r>
            <a:r>
              <a:rPr lang="en-MY" dirty="0" smtClean="0"/>
              <a:t> /&gt;&lt;</a:t>
            </a:r>
            <a:r>
              <a:rPr lang="en-MY" dirty="0" err="1" smtClean="0"/>
              <a:t>br</a:t>
            </a:r>
            <a:r>
              <a:rPr lang="en-MY" dirty="0" smtClean="0"/>
              <a:t> /&gt;</a:t>
            </a:r>
          </a:p>
          <a:p>
            <a:pPr lvl="1">
              <a:buNone/>
            </a:pPr>
            <a:r>
              <a:rPr lang="en-MY" b="1" dirty="0" smtClean="0"/>
              <a:t>&lt;</a:t>
            </a:r>
            <a:r>
              <a:rPr lang="en-MY" b="1" dirty="0" err="1" smtClean="0"/>
              <a:t>asp:LinkButton</a:t>
            </a:r>
            <a:r>
              <a:rPr lang="en-MY" b="1" dirty="0" smtClean="0"/>
              <a:t> </a:t>
            </a:r>
            <a:r>
              <a:rPr lang="en-MY" b="1" dirty="0" err="1" smtClean="0"/>
              <a:t>runat</a:t>
            </a:r>
            <a:r>
              <a:rPr lang="en-MY" b="1" dirty="0" smtClean="0"/>
              <a:t>="server" Text="Edit"</a:t>
            </a:r>
          </a:p>
          <a:p>
            <a:pPr lvl="1">
              <a:buNone/>
            </a:pPr>
            <a:r>
              <a:rPr lang="en-MY" b="1" dirty="0" err="1" smtClean="0"/>
              <a:t>CommandName</a:t>
            </a:r>
            <a:r>
              <a:rPr lang="en-MY" b="1" dirty="0" smtClean="0"/>
              <a:t>="Edit" ID="</a:t>
            </a:r>
            <a:r>
              <a:rPr lang="en-MY" b="1" dirty="0" err="1" smtClean="0"/>
              <a:t>cmdEdit</a:t>
            </a:r>
            <a:r>
              <a:rPr lang="en-MY" b="1" dirty="0" smtClean="0"/>
              <a:t>" /&gt;</a:t>
            </a:r>
          </a:p>
          <a:p>
            <a:pPr lvl="1">
              <a:buNone/>
            </a:pPr>
            <a:r>
              <a:rPr lang="en-MY" dirty="0" smtClean="0"/>
              <a:t>&lt;/small&gt;</a:t>
            </a:r>
          </a:p>
          <a:p>
            <a:pPr lvl="1">
              <a:buNone/>
            </a:pPr>
            <a:r>
              <a:rPr lang="en-MY" dirty="0" smtClean="0"/>
              <a:t>&lt;/</a:t>
            </a:r>
            <a:r>
              <a:rPr lang="en-MY" dirty="0" err="1" smtClean="0"/>
              <a:t>ItemTemplate</a:t>
            </a:r>
            <a:r>
              <a:rPr lang="en-MY" dirty="0" smtClean="0"/>
              <a:t>&gt;</a:t>
            </a:r>
          </a:p>
          <a:p>
            <a:endParaRPr lang="en-MY"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endParaRPr lang="en-MY"/>
          </a:p>
        </p:txBody>
      </p:sp>
      <p:sp>
        <p:nvSpPr>
          <p:cNvPr id="3" name="Content Placeholder 2"/>
          <p:cNvSpPr>
            <a:spLocks noGrp="1"/>
          </p:cNvSpPr>
          <p:nvPr>
            <p:ph sz="quarter" idx="1"/>
          </p:nvPr>
        </p:nvSpPr>
        <p:spPr/>
        <p:txBody>
          <a:bodyPr>
            <a:normAutofit fontScale="40000" lnSpcReduction="20000"/>
          </a:bodyPr>
          <a:lstStyle/>
          <a:p>
            <a:r>
              <a:rPr lang="en-MY" dirty="0" smtClean="0"/>
              <a:t>Need to have two a button with a </a:t>
            </a:r>
            <a:r>
              <a:rPr lang="en-MY" dirty="0" err="1" smtClean="0"/>
              <a:t>CommandName</a:t>
            </a:r>
            <a:r>
              <a:rPr lang="en-MY" dirty="0" smtClean="0"/>
              <a:t> of Update and another button with a </a:t>
            </a:r>
            <a:r>
              <a:rPr lang="en-MY" dirty="0" err="1" smtClean="0"/>
              <a:t>CommandName</a:t>
            </a:r>
            <a:r>
              <a:rPr lang="en-MY" dirty="0" smtClean="0"/>
              <a:t> of  Cancel in the </a:t>
            </a:r>
            <a:r>
              <a:rPr lang="en-MY" dirty="0" err="1" smtClean="0"/>
              <a:t>EditItemTemplate</a:t>
            </a:r>
            <a:r>
              <a:rPr lang="en-MY" dirty="0" smtClean="0"/>
              <a:t>.</a:t>
            </a:r>
          </a:p>
          <a:p>
            <a:pPr lvl="1">
              <a:buNone/>
            </a:pPr>
            <a:r>
              <a:rPr lang="en-MY" dirty="0" smtClean="0"/>
              <a:t>&lt;</a:t>
            </a:r>
            <a:r>
              <a:rPr lang="en-MY" dirty="0" err="1" smtClean="0"/>
              <a:t>EditItemTemplate</a:t>
            </a:r>
            <a:r>
              <a:rPr lang="en-MY" dirty="0" smtClean="0"/>
              <a:t>&gt;</a:t>
            </a:r>
          </a:p>
          <a:p>
            <a:pPr lvl="1">
              <a:buNone/>
            </a:pPr>
            <a:r>
              <a:rPr lang="en-MY" dirty="0" smtClean="0"/>
              <a:t>&lt;b&gt;</a:t>
            </a:r>
          </a:p>
          <a:p>
            <a:pPr lvl="1">
              <a:buNone/>
            </a:pPr>
            <a:r>
              <a:rPr lang="en-MY" dirty="0" smtClean="0"/>
              <a:t>&lt;%# </a:t>
            </a:r>
            <a:r>
              <a:rPr lang="en-MY" dirty="0" err="1" smtClean="0"/>
              <a:t>Eval</a:t>
            </a:r>
            <a:r>
              <a:rPr lang="en-MY" dirty="0" smtClean="0"/>
              <a:t>("</a:t>
            </a:r>
            <a:r>
              <a:rPr lang="en-MY" dirty="0" err="1" smtClean="0"/>
              <a:t>EmployeeID</a:t>
            </a:r>
            <a:r>
              <a:rPr lang="en-MY" dirty="0" smtClean="0"/>
              <a:t>") %&gt; -</a:t>
            </a:r>
          </a:p>
          <a:p>
            <a:pPr lvl="1">
              <a:buNone/>
            </a:pPr>
            <a:r>
              <a:rPr lang="en-MY" dirty="0" smtClean="0"/>
              <a:t>&lt;</a:t>
            </a:r>
            <a:r>
              <a:rPr lang="en-MY" dirty="0" err="1" smtClean="0"/>
              <a:t>asp:DropDownList</a:t>
            </a:r>
            <a:r>
              <a:rPr lang="en-MY" dirty="0" smtClean="0"/>
              <a:t> </a:t>
            </a:r>
            <a:r>
              <a:rPr lang="en-MY" dirty="0" err="1" smtClean="0"/>
              <a:t>runat</a:t>
            </a:r>
            <a:r>
              <a:rPr lang="en-MY" dirty="0" smtClean="0"/>
              <a:t>="server" ID="</a:t>
            </a:r>
            <a:r>
              <a:rPr lang="en-MY" dirty="0" err="1" smtClean="0"/>
              <a:t>EditTitle</a:t>
            </a:r>
            <a:r>
              <a:rPr lang="en-MY" dirty="0" smtClean="0"/>
              <a:t>"</a:t>
            </a:r>
          </a:p>
          <a:p>
            <a:pPr lvl="1">
              <a:buNone/>
            </a:pPr>
            <a:r>
              <a:rPr lang="en-MY" dirty="0" err="1" smtClean="0"/>
              <a:t>SelectedIndex</a:t>
            </a:r>
            <a:r>
              <a:rPr lang="en-MY" dirty="0" smtClean="0"/>
              <a:t>='&lt;%# </a:t>
            </a:r>
            <a:r>
              <a:rPr lang="en-MY" dirty="0" err="1" smtClean="0"/>
              <a:t>GetSelectedTitle</a:t>
            </a:r>
            <a:r>
              <a:rPr lang="en-MY" dirty="0" smtClean="0"/>
              <a:t>(</a:t>
            </a:r>
            <a:r>
              <a:rPr lang="en-MY" dirty="0" err="1" smtClean="0"/>
              <a:t>Eval</a:t>
            </a:r>
            <a:r>
              <a:rPr lang="en-MY" dirty="0" smtClean="0"/>
              <a:t>("</a:t>
            </a:r>
            <a:r>
              <a:rPr lang="en-MY" dirty="0" err="1" smtClean="0"/>
              <a:t>TitleOfCourtesy</a:t>
            </a:r>
            <a:r>
              <a:rPr lang="en-MY" dirty="0" smtClean="0"/>
              <a:t>")) %&gt;'</a:t>
            </a:r>
          </a:p>
          <a:p>
            <a:pPr lvl="1">
              <a:buNone/>
            </a:pPr>
            <a:r>
              <a:rPr lang="en-MY" dirty="0" err="1" smtClean="0"/>
              <a:t>DataSource</a:t>
            </a:r>
            <a:r>
              <a:rPr lang="en-MY" dirty="0" smtClean="0"/>
              <a:t>='&lt;%# </a:t>
            </a:r>
            <a:r>
              <a:rPr lang="en-MY" dirty="0" err="1" smtClean="0"/>
              <a:t>TitlesOfCourtesy</a:t>
            </a:r>
            <a:r>
              <a:rPr lang="en-MY" dirty="0" smtClean="0"/>
              <a:t> %&gt;' /&gt;</a:t>
            </a:r>
          </a:p>
          <a:p>
            <a:pPr lvl="1">
              <a:buNone/>
            </a:pPr>
            <a:r>
              <a:rPr lang="en-MY" dirty="0" smtClean="0"/>
              <a:t>&lt;%# </a:t>
            </a:r>
            <a:r>
              <a:rPr lang="en-MY" dirty="0" err="1" smtClean="0"/>
              <a:t>Eval</a:t>
            </a:r>
            <a:r>
              <a:rPr lang="en-MY" dirty="0" smtClean="0"/>
              <a:t>("</a:t>
            </a:r>
            <a:r>
              <a:rPr lang="en-MY" dirty="0" err="1" smtClean="0"/>
              <a:t>FirstName</a:t>
            </a:r>
            <a:r>
              <a:rPr lang="en-MY" dirty="0" smtClean="0"/>
              <a:t>") %&gt;</a:t>
            </a:r>
          </a:p>
          <a:p>
            <a:pPr lvl="1">
              <a:buNone/>
            </a:pPr>
            <a:r>
              <a:rPr lang="en-MY" dirty="0" smtClean="0"/>
              <a:t>&lt;%# </a:t>
            </a:r>
            <a:r>
              <a:rPr lang="en-MY" dirty="0" err="1" smtClean="0"/>
              <a:t>Eval</a:t>
            </a:r>
            <a:r>
              <a:rPr lang="en-MY" dirty="0" smtClean="0"/>
              <a:t>("</a:t>
            </a:r>
            <a:r>
              <a:rPr lang="en-MY" dirty="0" err="1" smtClean="0"/>
              <a:t>LastName</a:t>
            </a:r>
            <a:r>
              <a:rPr lang="en-MY" dirty="0" smtClean="0"/>
              <a:t>") %&gt;</a:t>
            </a:r>
          </a:p>
          <a:p>
            <a:pPr lvl="1">
              <a:buNone/>
            </a:pPr>
            <a:r>
              <a:rPr lang="en-MY" dirty="0" smtClean="0"/>
              <a:t>&lt;/b&gt;</a:t>
            </a:r>
          </a:p>
          <a:p>
            <a:pPr lvl="1">
              <a:buNone/>
            </a:pPr>
            <a:r>
              <a:rPr lang="en-MY" dirty="0" smtClean="0"/>
              <a:t>&lt;hr /&gt;</a:t>
            </a:r>
          </a:p>
          <a:p>
            <a:pPr lvl="1">
              <a:buNone/>
            </a:pPr>
            <a:r>
              <a:rPr lang="en-MY" dirty="0" smtClean="0"/>
              <a:t>&lt;small&gt;&lt;</a:t>
            </a:r>
            <a:r>
              <a:rPr lang="en-MY" dirty="0" err="1" smtClean="0"/>
              <a:t>i</a:t>
            </a:r>
            <a:r>
              <a:rPr lang="en-MY" dirty="0" smtClean="0"/>
              <a:t>&gt;</a:t>
            </a:r>
          </a:p>
          <a:p>
            <a:pPr lvl="1">
              <a:buNone/>
            </a:pPr>
            <a:r>
              <a:rPr lang="en-MY" dirty="0" smtClean="0"/>
              <a:t>&lt;%# </a:t>
            </a:r>
            <a:r>
              <a:rPr lang="en-MY" dirty="0" err="1" smtClean="0"/>
              <a:t>Eval</a:t>
            </a:r>
            <a:r>
              <a:rPr lang="en-MY" dirty="0" smtClean="0"/>
              <a:t>("Address") %&gt;&lt;</a:t>
            </a:r>
            <a:r>
              <a:rPr lang="en-MY" dirty="0" err="1" smtClean="0"/>
              <a:t>br</a:t>
            </a:r>
            <a:r>
              <a:rPr lang="en-MY" dirty="0" smtClean="0"/>
              <a:t> /&gt;</a:t>
            </a:r>
          </a:p>
          <a:p>
            <a:pPr lvl="1">
              <a:buNone/>
            </a:pPr>
            <a:r>
              <a:rPr lang="en-MY" dirty="0" smtClean="0"/>
              <a:t>&lt;%# </a:t>
            </a:r>
            <a:r>
              <a:rPr lang="en-MY" dirty="0" err="1" smtClean="0"/>
              <a:t>Eval</a:t>
            </a:r>
            <a:r>
              <a:rPr lang="en-MY" dirty="0" smtClean="0"/>
              <a:t>("City") %&gt;, &lt;%# </a:t>
            </a:r>
            <a:r>
              <a:rPr lang="en-MY" dirty="0" err="1" smtClean="0"/>
              <a:t>Eval</a:t>
            </a:r>
            <a:r>
              <a:rPr lang="en-MY" dirty="0" smtClean="0"/>
              <a:t>("Country") %&gt;,</a:t>
            </a:r>
          </a:p>
          <a:p>
            <a:pPr lvl="1">
              <a:buNone/>
            </a:pPr>
            <a:r>
              <a:rPr lang="en-MY" dirty="0" smtClean="0"/>
              <a:t>&lt;%# </a:t>
            </a:r>
            <a:r>
              <a:rPr lang="en-MY" dirty="0" err="1" smtClean="0"/>
              <a:t>Eval</a:t>
            </a:r>
            <a:r>
              <a:rPr lang="en-MY" dirty="0" smtClean="0"/>
              <a:t>("</a:t>
            </a:r>
            <a:r>
              <a:rPr lang="en-MY" dirty="0" err="1" smtClean="0"/>
              <a:t>PostalCode</a:t>
            </a:r>
            <a:r>
              <a:rPr lang="en-MY" dirty="0" smtClean="0"/>
              <a:t>") %&gt;&lt;</a:t>
            </a:r>
            <a:r>
              <a:rPr lang="en-MY" dirty="0" err="1" smtClean="0"/>
              <a:t>br</a:t>
            </a:r>
            <a:r>
              <a:rPr lang="en-MY" dirty="0" smtClean="0"/>
              <a:t> /&gt;</a:t>
            </a:r>
          </a:p>
          <a:p>
            <a:pPr lvl="1">
              <a:buNone/>
            </a:pPr>
            <a:r>
              <a:rPr lang="en-MY" dirty="0" smtClean="0"/>
              <a:t>&lt;%# </a:t>
            </a:r>
            <a:r>
              <a:rPr lang="en-MY" dirty="0" err="1" smtClean="0"/>
              <a:t>Eval</a:t>
            </a:r>
            <a:r>
              <a:rPr lang="en-MY" dirty="0" smtClean="0"/>
              <a:t>("</a:t>
            </a:r>
            <a:r>
              <a:rPr lang="en-MY" dirty="0" err="1" smtClean="0"/>
              <a:t>HomePhone</a:t>
            </a:r>
            <a:r>
              <a:rPr lang="en-MY" dirty="0" smtClean="0"/>
              <a:t>") %&gt;&lt;/</a:t>
            </a:r>
            <a:r>
              <a:rPr lang="en-MY" dirty="0" err="1" smtClean="0"/>
              <a:t>i</a:t>
            </a:r>
            <a:r>
              <a:rPr lang="en-MY" dirty="0" smtClean="0"/>
              <a:t>&gt;</a:t>
            </a:r>
          </a:p>
          <a:p>
            <a:pPr lvl="1">
              <a:buNone/>
            </a:pPr>
            <a:r>
              <a:rPr lang="en-MY" dirty="0" smtClean="0"/>
              <a:t>&lt;</a:t>
            </a:r>
            <a:r>
              <a:rPr lang="en-MY" dirty="0" err="1" smtClean="0"/>
              <a:t>br</a:t>
            </a:r>
            <a:r>
              <a:rPr lang="en-MY" dirty="0" smtClean="0"/>
              <a:t> /&gt;&lt;</a:t>
            </a:r>
            <a:r>
              <a:rPr lang="en-MY" dirty="0" err="1" smtClean="0"/>
              <a:t>br</a:t>
            </a:r>
            <a:r>
              <a:rPr lang="en-MY" dirty="0" smtClean="0"/>
              <a:t> /&gt;</a:t>
            </a:r>
          </a:p>
          <a:p>
            <a:pPr lvl="1">
              <a:buNone/>
            </a:pPr>
            <a:r>
              <a:rPr lang="en-MY" dirty="0" smtClean="0"/>
              <a:t>&lt;</a:t>
            </a:r>
            <a:r>
              <a:rPr lang="en-MY" dirty="0" err="1" smtClean="0"/>
              <a:t>asp:TextBox</a:t>
            </a:r>
            <a:r>
              <a:rPr lang="en-MY" dirty="0" smtClean="0"/>
              <a:t> Text='&lt;%# Bind("Notes") %&gt;' </a:t>
            </a:r>
            <a:r>
              <a:rPr lang="en-MY" dirty="0" err="1" smtClean="0"/>
              <a:t>runat</a:t>
            </a:r>
            <a:r>
              <a:rPr lang="en-MY" dirty="0" smtClean="0"/>
              <a:t>="server" id="</a:t>
            </a:r>
            <a:r>
              <a:rPr lang="en-MY" dirty="0" err="1" smtClean="0"/>
              <a:t>textBox</a:t>
            </a:r>
            <a:r>
              <a:rPr lang="en-MY" dirty="0" smtClean="0"/>
              <a:t>"</a:t>
            </a:r>
          </a:p>
          <a:p>
            <a:pPr lvl="1">
              <a:buNone/>
            </a:pPr>
            <a:r>
              <a:rPr lang="en-MY" dirty="0" err="1" smtClean="0"/>
              <a:t>TextMode</a:t>
            </a:r>
            <a:r>
              <a:rPr lang="en-MY" dirty="0" smtClean="0"/>
              <a:t>="</a:t>
            </a:r>
            <a:r>
              <a:rPr lang="en-MY" dirty="0" err="1" smtClean="0"/>
              <a:t>MultiLine</a:t>
            </a:r>
            <a:r>
              <a:rPr lang="en-MY" dirty="0" smtClean="0"/>
              <a:t>" Width="413px" /&gt;</a:t>
            </a:r>
          </a:p>
          <a:p>
            <a:pPr lvl="1">
              <a:buNone/>
            </a:pPr>
            <a:r>
              <a:rPr lang="en-MY" dirty="0" smtClean="0"/>
              <a:t>&lt;</a:t>
            </a:r>
            <a:r>
              <a:rPr lang="en-MY" dirty="0" err="1" smtClean="0"/>
              <a:t>br</a:t>
            </a:r>
            <a:r>
              <a:rPr lang="en-MY" dirty="0" smtClean="0"/>
              <a:t> /&gt;&lt;</a:t>
            </a:r>
            <a:r>
              <a:rPr lang="en-MY" dirty="0" err="1" smtClean="0"/>
              <a:t>br</a:t>
            </a:r>
            <a:r>
              <a:rPr lang="en-MY" dirty="0" smtClean="0"/>
              <a:t> /&gt;</a:t>
            </a:r>
          </a:p>
          <a:p>
            <a:pPr lvl="1">
              <a:buNone/>
            </a:pPr>
            <a:r>
              <a:rPr lang="en-MY" b="1" dirty="0" smtClean="0"/>
              <a:t>&lt;</a:t>
            </a:r>
            <a:r>
              <a:rPr lang="en-MY" b="1" dirty="0" err="1" smtClean="0"/>
              <a:t>asp:LinkButton</a:t>
            </a:r>
            <a:r>
              <a:rPr lang="en-MY" b="1" dirty="0" smtClean="0"/>
              <a:t> </a:t>
            </a:r>
            <a:r>
              <a:rPr lang="en-MY" b="1" dirty="0" err="1" smtClean="0"/>
              <a:t>runat</a:t>
            </a:r>
            <a:r>
              <a:rPr lang="en-MY" b="1" dirty="0" smtClean="0"/>
              <a:t>="server" Text="Update"</a:t>
            </a:r>
          </a:p>
          <a:p>
            <a:pPr lvl="1">
              <a:buNone/>
            </a:pPr>
            <a:r>
              <a:rPr lang="en-MY" b="1" dirty="0" err="1" smtClean="0"/>
              <a:t>CommandName</a:t>
            </a:r>
            <a:r>
              <a:rPr lang="en-MY" b="1" dirty="0" smtClean="0"/>
              <a:t>="Update" ID="</a:t>
            </a:r>
            <a:r>
              <a:rPr lang="en-MY" b="1" dirty="0" err="1" smtClean="0"/>
              <a:t>cmdUpdate</a:t>
            </a:r>
            <a:r>
              <a:rPr lang="en-MY" b="1" dirty="0" smtClean="0"/>
              <a:t>" /&gt;</a:t>
            </a:r>
          </a:p>
          <a:p>
            <a:pPr lvl="1">
              <a:buNone/>
            </a:pPr>
            <a:r>
              <a:rPr lang="en-MY" b="1" dirty="0" smtClean="0"/>
              <a:t>&lt;</a:t>
            </a:r>
            <a:r>
              <a:rPr lang="en-MY" b="1" dirty="0" err="1" smtClean="0"/>
              <a:t>asp:LinkButton</a:t>
            </a:r>
            <a:r>
              <a:rPr lang="en-MY" b="1" dirty="0" smtClean="0"/>
              <a:t> </a:t>
            </a:r>
            <a:r>
              <a:rPr lang="en-MY" b="1" dirty="0" err="1" smtClean="0"/>
              <a:t>runat</a:t>
            </a:r>
            <a:r>
              <a:rPr lang="en-MY" b="1" dirty="0" smtClean="0"/>
              <a:t>="server" Text="Cancel"</a:t>
            </a:r>
          </a:p>
          <a:p>
            <a:pPr lvl="1">
              <a:buNone/>
            </a:pPr>
            <a:r>
              <a:rPr lang="en-MY" b="1" dirty="0" err="1" smtClean="0"/>
              <a:t>CommandName</a:t>
            </a:r>
            <a:r>
              <a:rPr lang="en-MY" b="1" dirty="0" smtClean="0"/>
              <a:t>="Cancel" ID="</a:t>
            </a:r>
            <a:r>
              <a:rPr lang="en-MY" b="1" dirty="0" err="1" smtClean="0"/>
              <a:t>cmdCancel</a:t>
            </a:r>
            <a:r>
              <a:rPr lang="en-MY" b="1" dirty="0" smtClean="0"/>
              <a:t>" /&gt;</a:t>
            </a:r>
          </a:p>
          <a:p>
            <a:pPr lvl="1">
              <a:buNone/>
            </a:pPr>
            <a:r>
              <a:rPr lang="en-MY" dirty="0" smtClean="0"/>
              <a:t>&lt;/small&gt;</a:t>
            </a:r>
          </a:p>
          <a:p>
            <a:pPr lvl="1">
              <a:buNone/>
            </a:pPr>
            <a:r>
              <a:rPr lang="en-MY" dirty="0" smtClean="0"/>
              <a:t>&lt;/</a:t>
            </a:r>
            <a:r>
              <a:rPr lang="en-MY" dirty="0" err="1" smtClean="0"/>
              <a:t>EditItemTemplate</a:t>
            </a:r>
            <a:r>
              <a:rPr lang="en-MY" dirty="0" smtClean="0"/>
              <a:t>&gt;</a:t>
            </a:r>
            <a:endParaRPr lang="en-MY"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Client IDs in Templates</a:t>
            </a:r>
            <a:endParaRPr lang="en-MY" dirty="0"/>
          </a:p>
        </p:txBody>
      </p:sp>
      <p:sp>
        <p:nvSpPr>
          <p:cNvPr id="3" name="Content Placeholder 2"/>
          <p:cNvSpPr>
            <a:spLocks noGrp="1"/>
          </p:cNvSpPr>
          <p:nvPr>
            <p:ph sz="quarter" idx="1"/>
          </p:nvPr>
        </p:nvSpPr>
        <p:spPr/>
        <p:txBody>
          <a:bodyPr>
            <a:normAutofit fontScale="92500" lnSpcReduction="20000"/>
          </a:bodyPr>
          <a:lstStyle/>
          <a:p>
            <a:r>
              <a:rPr lang="en-MY" dirty="0" smtClean="0"/>
              <a:t>Set </a:t>
            </a:r>
            <a:r>
              <a:rPr lang="en-MY" dirty="0" err="1" smtClean="0"/>
              <a:t>ClientIDMode</a:t>
            </a:r>
            <a:r>
              <a:rPr lang="en-MY" dirty="0" smtClean="0"/>
              <a:t> for the </a:t>
            </a:r>
            <a:r>
              <a:rPr lang="en-MY" dirty="0" err="1" smtClean="0"/>
              <a:t>GridView</a:t>
            </a:r>
            <a:r>
              <a:rPr lang="en-MY" dirty="0" smtClean="0"/>
              <a:t> to be predictable</a:t>
            </a:r>
          </a:p>
          <a:p>
            <a:r>
              <a:rPr lang="en-MY" dirty="0" smtClean="0"/>
              <a:t>Use the </a:t>
            </a:r>
            <a:r>
              <a:rPr lang="en-MY" dirty="0" err="1" smtClean="0"/>
              <a:t>ClientIDRowSuffix</a:t>
            </a:r>
            <a:r>
              <a:rPr lang="en-MY" dirty="0" smtClean="0"/>
              <a:t> to choose a data field for the suffix</a:t>
            </a:r>
          </a:p>
          <a:p>
            <a:endParaRPr lang="en-MY" dirty="0" smtClean="0"/>
          </a:p>
          <a:p>
            <a:pPr lvl="1">
              <a:buNone/>
            </a:pPr>
            <a:r>
              <a:rPr lang="en-MY" dirty="0" smtClean="0"/>
              <a:t>&lt;</a:t>
            </a:r>
            <a:r>
              <a:rPr lang="en-MY" dirty="0" err="1" smtClean="0"/>
              <a:t>asp:GridView</a:t>
            </a:r>
            <a:r>
              <a:rPr lang="en-MY" dirty="0" smtClean="0"/>
              <a:t> ID="</a:t>
            </a:r>
            <a:r>
              <a:rPr lang="en-MY" dirty="0" err="1" smtClean="0"/>
              <a:t>gridEmployees</a:t>
            </a:r>
            <a:r>
              <a:rPr lang="en-MY" dirty="0" smtClean="0"/>
              <a:t>" </a:t>
            </a:r>
            <a:r>
              <a:rPr lang="en-MY" dirty="0" err="1" smtClean="0"/>
              <a:t>runat</a:t>
            </a:r>
            <a:r>
              <a:rPr lang="en-MY" dirty="0" smtClean="0"/>
              <a:t>="server" ...</a:t>
            </a:r>
          </a:p>
          <a:p>
            <a:pPr lvl="1">
              <a:buNone/>
            </a:pPr>
            <a:r>
              <a:rPr lang="en-MY" dirty="0" err="1" smtClean="0"/>
              <a:t>ClientIDMode</a:t>
            </a:r>
            <a:r>
              <a:rPr lang="en-MY" dirty="0" smtClean="0"/>
              <a:t>="Predictable" </a:t>
            </a:r>
            <a:r>
              <a:rPr lang="en-MY" dirty="0" err="1" smtClean="0"/>
              <a:t>ClientIDRowSuffix</a:t>
            </a:r>
            <a:r>
              <a:rPr lang="en-MY" dirty="0" smtClean="0"/>
              <a:t>="</a:t>
            </a:r>
            <a:r>
              <a:rPr lang="en-MY" dirty="0" err="1" smtClean="0"/>
              <a:t>EmployeeID</a:t>
            </a:r>
            <a:r>
              <a:rPr lang="en-MY" dirty="0" smtClean="0"/>
              <a:t>"&gt;</a:t>
            </a:r>
          </a:p>
          <a:p>
            <a:pPr lvl="1">
              <a:buNone/>
            </a:pPr>
            <a:r>
              <a:rPr lang="en-US" dirty="0" smtClean="0"/>
              <a:t>…</a:t>
            </a:r>
          </a:p>
          <a:p>
            <a:pPr lvl="1">
              <a:buNone/>
            </a:pPr>
            <a:r>
              <a:rPr lang="en-MY" dirty="0" smtClean="0"/>
              <a:t>&lt;</a:t>
            </a:r>
            <a:r>
              <a:rPr lang="en-MY" dirty="0" err="1" smtClean="0"/>
              <a:t>asp:LinkButton</a:t>
            </a:r>
            <a:r>
              <a:rPr lang="en-MY" dirty="0" smtClean="0"/>
              <a:t> </a:t>
            </a:r>
            <a:r>
              <a:rPr lang="en-MY" dirty="0" err="1" smtClean="0"/>
              <a:t>runat</a:t>
            </a:r>
            <a:r>
              <a:rPr lang="en-MY" dirty="0" smtClean="0"/>
              <a:t>="server" Text="Edit" </a:t>
            </a:r>
            <a:r>
              <a:rPr lang="en-MY" dirty="0" err="1" smtClean="0"/>
              <a:t>CommandName</a:t>
            </a:r>
            <a:r>
              <a:rPr lang="en-MY" dirty="0" smtClean="0"/>
              <a:t>="Edit" ID="</a:t>
            </a:r>
            <a:r>
              <a:rPr lang="en-MY" dirty="0" err="1" smtClean="0"/>
              <a:t>cmdEdit</a:t>
            </a:r>
            <a:r>
              <a:rPr lang="en-MY" dirty="0" smtClean="0"/>
              <a:t>" /&gt;</a:t>
            </a:r>
          </a:p>
          <a:p>
            <a:pPr lvl="1">
              <a:buNone/>
            </a:pPr>
            <a:r>
              <a:rPr lang="en-US" dirty="0" smtClean="0"/>
              <a:t>…</a:t>
            </a:r>
          </a:p>
          <a:p>
            <a:endParaRPr lang="en-MY" dirty="0" smtClean="0"/>
          </a:p>
          <a:p>
            <a:r>
              <a:rPr lang="en-MY" dirty="0" smtClean="0"/>
              <a:t>ASP.NET generates an anchor like this:</a:t>
            </a:r>
          </a:p>
          <a:p>
            <a:endParaRPr lang="en-US" dirty="0" smtClean="0"/>
          </a:p>
          <a:p>
            <a:pPr lvl="1">
              <a:buNone/>
            </a:pPr>
            <a:r>
              <a:rPr lang="en-MY" dirty="0" smtClean="0"/>
              <a:t>&lt;a id="gridEmployees_cmdEdit_45HJ77" </a:t>
            </a:r>
            <a:r>
              <a:rPr lang="en-MY" dirty="0" err="1" smtClean="0"/>
              <a:t>href</a:t>
            </a:r>
            <a:r>
              <a:rPr lang="en-MY" dirty="0" smtClean="0"/>
              <a:t>="</a:t>
            </a:r>
            <a:r>
              <a:rPr lang="en-MY" dirty="0" err="1" smtClean="0"/>
              <a:t>javascript:__doPostBack</a:t>
            </a:r>
            <a:r>
              <a:rPr lang="en-MY" dirty="0" smtClean="0"/>
              <a:t>(...)"&gt;Edit&lt;/a&gt;</a:t>
            </a:r>
            <a:endParaRPr lang="en-MY"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The </a:t>
            </a:r>
            <a:r>
              <a:rPr lang="en-MY" dirty="0" err="1" smtClean="0"/>
              <a:t>ListView</a:t>
            </a:r>
            <a:endParaRPr lang="en-MY" dirty="0"/>
          </a:p>
        </p:txBody>
      </p:sp>
      <p:sp>
        <p:nvSpPr>
          <p:cNvPr id="3" name="Content Placeholder 2"/>
          <p:cNvSpPr>
            <a:spLocks noGrp="1"/>
          </p:cNvSpPr>
          <p:nvPr>
            <p:ph sz="quarter" idx="1"/>
          </p:nvPr>
        </p:nvSpPr>
        <p:spPr/>
        <p:txBody>
          <a:bodyPr/>
          <a:lstStyle/>
          <a:p>
            <a:r>
              <a:rPr lang="en-MY" dirty="0" smtClean="0"/>
              <a:t>Includes a more extensive set of templates than the </a:t>
            </a:r>
            <a:r>
              <a:rPr lang="en-MY" dirty="0" err="1" smtClean="0"/>
              <a:t>GridView</a:t>
            </a:r>
            <a:endParaRPr lang="en-MY" dirty="0" smtClean="0"/>
          </a:p>
          <a:p>
            <a:r>
              <a:rPr lang="en-US" dirty="0" err="1" smtClean="0"/>
              <a:t>ListView</a:t>
            </a:r>
            <a:r>
              <a:rPr lang="en-US" dirty="0" smtClean="0"/>
              <a:t> templates</a:t>
            </a:r>
            <a:endParaRPr lang="en-MY" dirty="0"/>
          </a:p>
        </p:txBody>
      </p:sp>
      <p:pic>
        <p:nvPicPr>
          <p:cNvPr id="1026" name="Picture 2"/>
          <p:cNvPicPr>
            <a:picLocks noChangeAspect="1" noChangeArrowheads="1"/>
          </p:cNvPicPr>
          <p:nvPr/>
        </p:nvPicPr>
        <p:blipFill>
          <a:blip r:embed="rId2" cstate="print"/>
          <a:srcRect/>
          <a:stretch>
            <a:fillRect/>
          </a:stretch>
        </p:blipFill>
        <p:spPr bwMode="auto">
          <a:xfrm>
            <a:off x="827584" y="2852936"/>
            <a:ext cx="7515225" cy="22383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err="1" smtClean="0"/>
              <a:t>ListView</a:t>
            </a:r>
            <a:r>
              <a:rPr lang="en-US" dirty="0" smtClean="0"/>
              <a:t> templates</a:t>
            </a:r>
            <a:endParaRPr lang="en-MY" dirty="0"/>
          </a:p>
        </p:txBody>
      </p:sp>
      <p:pic>
        <p:nvPicPr>
          <p:cNvPr id="4" name="Content Placeholder 3"/>
          <p:cNvPicPr>
            <a:picLocks noGrp="1" noChangeAspect="1" noChangeArrowheads="1"/>
          </p:cNvPicPr>
          <p:nvPr>
            <p:ph sz="quarter" idx="1"/>
          </p:nvPr>
        </p:nvPicPr>
        <p:blipFill>
          <a:blip r:embed="rId2" cstate="print"/>
          <a:srcRect/>
          <a:stretch>
            <a:fillRect/>
          </a:stretch>
        </p:blipFill>
        <p:spPr bwMode="auto">
          <a:xfrm>
            <a:off x="819150" y="1397000"/>
            <a:ext cx="7505700" cy="45815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err="1" smtClean="0"/>
              <a:t>ItemTemplate</a:t>
            </a:r>
            <a:endParaRPr lang="en-MY" dirty="0"/>
          </a:p>
        </p:txBody>
      </p:sp>
      <p:sp>
        <p:nvSpPr>
          <p:cNvPr id="3" name="Content Placeholder 2"/>
          <p:cNvSpPr>
            <a:spLocks noGrp="1"/>
          </p:cNvSpPr>
          <p:nvPr>
            <p:ph sz="quarter" idx="1"/>
          </p:nvPr>
        </p:nvSpPr>
        <p:spPr/>
        <p:txBody>
          <a:bodyPr>
            <a:normAutofit/>
          </a:bodyPr>
          <a:lstStyle/>
          <a:p>
            <a:r>
              <a:rPr lang="en-MY" dirty="0" smtClean="0"/>
              <a:t>Need the </a:t>
            </a:r>
            <a:r>
              <a:rPr lang="en-MY" dirty="0" err="1" smtClean="0"/>
              <a:t>ItemTemplate</a:t>
            </a:r>
            <a:r>
              <a:rPr lang="en-MY" dirty="0" smtClean="0"/>
              <a:t> at a minimum</a:t>
            </a:r>
          </a:p>
          <a:p>
            <a:r>
              <a:rPr lang="en-MY" dirty="0" smtClean="0"/>
              <a:t>Iterates over the bound data and renders the </a:t>
            </a:r>
            <a:r>
              <a:rPr lang="en-MY" dirty="0" err="1" smtClean="0"/>
              <a:t>ItemTemplate</a:t>
            </a:r>
            <a:r>
              <a:rPr lang="en-MY" dirty="0" smtClean="0"/>
              <a:t> for each item. </a:t>
            </a:r>
          </a:p>
          <a:p>
            <a:r>
              <a:rPr lang="en-MY" dirty="0" smtClean="0"/>
              <a:t>It places all of this content inside an ordinary &lt;span&gt;</a:t>
            </a:r>
          </a:p>
          <a:p>
            <a:endParaRPr lang="en-MY"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err="1" smtClean="0"/>
              <a:t>ItemTemplate</a:t>
            </a:r>
            <a:endParaRPr lang="en-MY" dirty="0"/>
          </a:p>
        </p:txBody>
      </p:sp>
      <p:sp>
        <p:nvSpPr>
          <p:cNvPr id="3" name="Content Placeholder 2"/>
          <p:cNvSpPr>
            <a:spLocks noGrp="1"/>
          </p:cNvSpPr>
          <p:nvPr>
            <p:ph sz="quarter" idx="1"/>
          </p:nvPr>
        </p:nvSpPr>
        <p:spPr/>
        <p:txBody>
          <a:bodyPr>
            <a:normAutofit fontScale="47500" lnSpcReduction="20000"/>
          </a:bodyPr>
          <a:lstStyle/>
          <a:p>
            <a:pPr lvl="1">
              <a:buNone/>
            </a:pPr>
            <a:r>
              <a:rPr lang="en-MY" sz="2800" dirty="0" smtClean="0"/>
              <a:t>&lt;</a:t>
            </a:r>
            <a:r>
              <a:rPr lang="en-MY" sz="2800" dirty="0" err="1" smtClean="0"/>
              <a:t>asp:ListView</a:t>
            </a:r>
            <a:r>
              <a:rPr lang="en-MY" sz="2800" dirty="0" smtClean="0"/>
              <a:t> ID="</a:t>
            </a:r>
            <a:r>
              <a:rPr lang="en-MY" sz="2800" dirty="0" err="1" smtClean="0"/>
              <a:t>listEmployees</a:t>
            </a:r>
            <a:r>
              <a:rPr lang="en-MY" sz="2800" dirty="0" smtClean="0"/>
              <a:t>" </a:t>
            </a:r>
            <a:r>
              <a:rPr lang="en-MY" sz="2800" dirty="0" err="1" smtClean="0"/>
              <a:t>DataSourceID</a:t>
            </a:r>
            <a:r>
              <a:rPr lang="en-MY" sz="2800" dirty="0" smtClean="0"/>
              <a:t>="</a:t>
            </a:r>
            <a:r>
              <a:rPr lang="en-MY" sz="2800" dirty="0" err="1" smtClean="0"/>
              <a:t>sourceEmployees</a:t>
            </a:r>
            <a:r>
              <a:rPr lang="en-MY" sz="2800" dirty="0" smtClean="0"/>
              <a:t>" </a:t>
            </a:r>
            <a:r>
              <a:rPr lang="en-MY" sz="2800" dirty="0" err="1" smtClean="0"/>
              <a:t>runat</a:t>
            </a:r>
            <a:r>
              <a:rPr lang="en-MY" sz="2800" dirty="0" smtClean="0"/>
              <a:t>="server"&gt;</a:t>
            </a:r>
          </a:p>
          <a:p>
            <a:pPr lvl="1">
              <a:buNone/>
            </a:pPr>
            <a:r>
              <a:rPr lang="en-MY" sz="2800" dirty="0" smtClean="0"/>
              <a:t>&lt;</a:t>
            </a:r>
            <a:r>
              <a:rPr lang="en-MY" sz="2800" dirty="0" err="1" smtClean="0"/>
              <a:t>ItemTemplate</a:t>
            </a:r>
            <a:r>
              <a:rPr lang="en-MY" sz="2800" dirty="0" smtClean="0"/>
              <a:t>&gt;</a:t>
            </a:r>
          </a:p>
          <a:p>
            <a:pPr lvl="1">
              <a:buNone/>
            </a:pPr>
            <a:r>
              <a:rPr lang="en-MY" sz="2800" dirty="0" smtClean="0"/>
              <a:t>&lt;span&gt;</a:t>
            </a:r>
          </a:p>
          <a:p>
            <a:pPr lvl="1">
              <a:buNone/>
            </a:pPr>
            <a:r>
              <a:rPr lang="en-MY" sz="2800" dirty="0" smtClean="0"/>
              <a:t>&lt;b&gt;</a:t>
            </a:r>
          </a:p>
          <a:p>
            <a:pPr lvl="1">
              <a:buNone/>
            </a:pPr>
            <a:r>
              <a:rPr lang="en-MY" sz="2800" dirty="0" smtClean="0"/>
              <a:t>&lt;%# </a:t>
            </a:r>
            <a:r>
              <a:rPr lang="en-MY" sz="2800" dirty="0" err="1" smtClean="0"/>
              <a:t>Eval</a:t>
            </a:r>
            <a:r>
              <a:rPr lang="en-MY" sz="2800" dirty="0" smtClean="0"/>
              <a:t>("</a:t>
            </a:r>
            <a:r>
              <a:rPr lang="en-MY" sz="2800" dirty="0" err="1" smtClean="0"/>
              <a:t>EmployeeID</a:t>
            </a:r>
            <a:r>
              <a:rPr lang="en-MY" sz="2800" dirty="0" smtClean="0"/>
              <a:t>") %&gt; -</a:t>
            </a:r>
          </a:p>
          <a:p>
            <a:pPr lvl="1">
              <a:buNone/>
            </a:pPr>
            <a:r>
              <a:rPr lang="en-MY" sz="2800" dirty="0" smtClean="0"/>
              <a:t>&lt;%# </a:t>
            </a:r>
            <a:r>
              <a:rPr lang="en-MY" sz="2800" dirty="0" err="1" smtClean="0"/>
              <a:t>Eval</a:t>
            </a:r>
            <a:r>
              <a:rPr lang="en-MY" sz="2800" dirty="0" smtClean="0"/>
              <a:t>("</a:t>
            </a:r>
            <a:r>
              <a:rPr lang="en-MY" sz="2800" dirty="0" err="1" smtClean="0"/>
              <a:t>TitleOfCourtesy</a:t>
            </a:r>
            <a:r>
              <a:rPr lang="en-MY" sz="2800" dirty="0" smtClean="0"/>
              <a:t>") %&gt; &lt;%# </a:t>
            </a:r>
            <a:r>
              <a:rPr lang="en-MY" sz="2800" dirty="0" err="1" smtClean="0"/>
              <a:t>Eval</a:t>
            </a:r>
            <a:r>
              <a:rPr lang="en-MY" sz="2800" dirty="0" smtClean="0"/>
              <a:t>("</a:t>
            </a:r>
            <a:r>
              <a:rPr lang="en-MY" sz="2800" dirty="0" err="1" smtClean="0"/>
              <a:t>FirstName</a:t>
            </a:r>
            <a:r>
              <a:rPr lang="en-MY" sz="2800" dirty="0" smtClean="0"/>
              <a:t>") %&gt;</a:t>
            </a:r>
          </a:p>
          <a:p>
            <a:pPr lvl="1">
              <a:buNone/>
            </a:pPr>
            <a:r>
              <a:rPr lang="en-MY" sz="2800" dirty="0" smtClean="0"/>
              <a:t>&lt;%# </a:t>
            </a:r>
            <a:r>
              <a:rPr lang="en-MY" sz="2800" dirty="0" err="1" smtClean="0"/>
              <a:t>Eval</a:t>
            </a:r>
            <a:r>
              <a:rPr lang="en-MY" sz="2800" dirty="0" smtClean="0"/>
              <a:t>("</a:t>
            </a:r>
            <a:r>
              <a:rPr lang="en-MY" sz="2800" dirty="0" err="1" smtClean="0"/>
              <a:t>LastName</a:t>
            </a:r>
            <a:r>
              <a:rPr lang="en-MY" sz="2800" dirty="0" smtClean="0"/>
              <a:t>") %&gt;</a:t>
            </a:r>
          </a:p>
          <a:p>
            <a:pPr lvl="1">
              <a:buNone/>
            </a:pPr>
            <a:r>
              <a:rPr lang="en-MY" sz="2800" dirty="0" smtClean="0"/>
              <a:t>&lt;/b&gt;</a:t>
            </a:r>
          </a:p>
          <a:p>
            <a:pPr lvl="1">
              <a:buNone/>
            </a:pPr>
            <a:r>
              <a:rPr lang="en-MY" sz="2800" dirty="0" smtClean="0"/>
              <a:t>&lt;hr /&gt;</a:t>
            </a:r>
          </a:p>
          <a:p>
            <a:pPr lvl="1">
              <a:buNone/>
            </a:pPr>
            <a:r>
              <a:rPr lang="en-MY" sz="2800" dirty="0" smtClean="0"/>
              <a:t>&lt;small&gt;</a:t>
            </a:r>
          </a:p>
          <a:p>
            <a:pPr lvl="1">
              <a:buNone/>
            </a:pPr>
            <a:r>
              <a:rPr lang="en-MY" sz="2800" dirty="0" smtClean="0"/>
              <a:t>&lt;</a:t>
            </a:r>
            <a:r>
              <a:rPr lang="en-MY" sz="2800" dirty="0" err="1" smtClean="0"/>
              <a:t>i</a:t>
            </a:r>
            <a:r>
              <a:rPr lang="en-MY" sz="2800" dirty="0" smtClean="0"/>
              <a:t>&gt;&lt;%# </a:t>
            </a:r>
            <a:r>
              <a:rPr lang="en-MY" sz="2800" dirty="0" err="1" smtClean="0"/>
              <a:t>Eval</a:t>
            </a:r>
            <a:r>
              <a:rPr lang="en-MY" sz="2800" dirty="0" smtClean="0"/>
              <a:t>("Address") %&gt;&lt;</a:t>
            </a:r>
            <a:r>
              <a:rPr lang="en-MY" sz="2800" dirty="0" err="1" smtClean="0"/>
              <a:t>br</a:t>
            </a:r>
            <a:r>
              <a:rPr lang="en-MY" sz="2800" dirty="0" smtClean="0"/>
              <a:t> /&gt;</a:t>
            </a:r>
          </a:p>
          <a:p>
            <a:pPr lvl="1">
              <a:buNone/>
            </a:pPr>
            <a:r>
              <a:rPr lang="en-MY" sz="2800" dirty="0" smtClean="0"/>
              <a:t>&lt;%# </a:t>
            </a:r>
            <a:r>
              <a:rPr lang="en-MY" sz="2800" dirty="0" err="1" smtClean="0"/>
              <a:t>Eval</a:t>
            </a:r>
            <a:r>
              <a:rPr lang="en-MY" sz="2800" dirty="0" smtClean="0"/>
              <a:t>("City") %&gt;, &lt;%# </a:t>
            </a:r>
            <a:r>
              <a:rPr lang="en-MY" sz="2800" dirty="0" err="1" smtClean="0"/>
              <a:t>Eval</a:t>
            </a:r>
            <a:r>
              <a:rPr lang="en-MY" sz="2800" dirty="0" smtClean="0"/>
              <a:t>("Country") %&gt;,</a:t>
            </a:r>
          </a:p>
          <a:p>
            <a:pPr lvl="1">
              <a:buNone/>
            </a:pPr>
            <a:r>
              <a:rPr lang="en-MY" sz="2800" dirty="0" smtClean="0"/>
              <a:t>&lt;%# </a:t>
            </a:r>
            <a:r>
              <a:rPr lang="en-MY" sz="2800" dirty="0" err="1" smtClean="0"/>
              <a:t>Eval</a:t>
            </a:r>
            <a:r>
              <a:rPr lang="en-MY" sz="2800" dirty="0" smtClean="0"/>
              <a:t>("</a:t>
            </a:r>
            <a:r>
              <a:rPr lang="en-MY" sz="2800" dirty="0" err="1" smtClean="0"/>
              <a:t>PostalCode</a:t>
            </a:r>
            <a:r>
              <a:rPr lang="en-MY" sz="2800" dirty="0" smtClean="0"/>
              <a:t>") %&gt;&lt;</a:t>
            </a:r>
            <a:r>
              <a:rPr lang="en-MY" sz="2800" dirty="0" err="1" smtClean="0"/>
              <a:t>br</a:t>
            </a:r>
            <a:r>
              <a:rPr lang="en-MY" sz="2800" dirty="0" smtClean="0"/>
              <a:t> /&gt;</a:t>
            </a:r>
          </a:p>
          <a:p>
            <a:pPr lvl="1">
              <a:buNone/>
            </a:pPr>
            <a:r>
              <a:rPr lang="en-MY" sz="2800" dirty="0" smtClean="0"/>
              <a:t>&lt;%# </a:t>
            </a:r>
            <a:r>
              <a:rPr lang="en-MY" sz="2800" dirty="0" err="1" smtClean="0"/>
              <a:t>Eval</a:t>
            </a:r>
            <a:r>
              <a:rPr lang="en-MY" sz="2800" dirty="0" smtClean="0"/>
              <a:t>("</a:t>
            </a:r>
            <a:r>
              <a:rPr lang="en-MY" sz="2800" dirty="0" err="1" smtClean="0"/>
              <a:t>HomePhone</a:t>
            </a:r>
            <a:r>
              <a:rPr lang="en-MY" sz="2800" dirty="0" smtClean="0"/>
              <a:t>") %&gt;&lt;/</a:t>
            </a:r>
            <a:r>
              <a:rPr lang="en-MY" sz="2800" dirty="0" err="1" smtClean="0"/>
              <a:t>i</a:t>
            </a:r>
            <a:r>
              <a:rPr lang="en-MY" sz="2800" dirty="0" smtClean="0"/>
              <a:t>&gt;</a:t>
            </a:r>
          </a:p>
          <a:p>
            <a:pPr lvl="1">
              <a:buNone/>
            </a:pPr>
            <a:r>
              <a:rPr lang="en-MY" sz="2800" dirty="0" smtClean="0"/>
              <a:t>&lt;</a:t>
            </a:r>
            <a:r>
              <a:rPr lang="en-MY" sz="2800" dirty="0" err="1" smtClean="0"/>
              <a:t>br</a:t>
            </a:r>
            <a:r>
              <a:rPr lang="en-MY" sz="2800" dirty="0" smtClean="0"/>
              <a:t> /&gt;&lt;</a:t>
            </a:r>
            <a:r>
              <a:rPr lang="en-MY" sz="2800" dirty="0" err="1" smtClean="0"/>
              <a:t>br</a:t>
            </a:r>
            <a:r>
              <a:rPr lang="en-MY" sz="2800" dirty="0" smtClean="0"/>
              <a:t> /&gt;</a:t>
            </a:r>
          </a:p>
          <a:p>
            <a:pPr lvl="1">
              <a:buNone/>
            </a:pPr>
            <a:r>
              <a:rPr lang="en-MY" sz="2800" dirty="0" smtClean="0"/>
              <a:t>&lt;%# </a:t>
            </a:r>
            <a:r>
              <a:rPr lang="en-MY" sz="2800" dirty="0" err="1" smtClean="0"/>
              <a:t>Eval</a:t>
            </a:r>
            <a:r>
              <a:rPr lang="en-MY" sz="2800" dirty="0" smtClean="0"/>
              <a:t>("Notes") %&gt;</a:t>
            </a:r>
          </a:p>
          <a:p>
            <a:pPr lvl="1">
              <a:buNone/>
            </a:pPr>
            <a:r>
              <a:rPr lang="en-MY" sz="2800" dirty="0" smtClean="0"/>
              <a:t>&lt;</a:t>
            </a:r>
            <a:r>
              <a:rPr lang="en-MY" sz="2800" dirty="0" err="1" smtClean="0"/>
              <a:t>br</a:t>
            </a:r>
            <a:r>
              <a:rPr lang="en-MY" sz="2800" dirty="0" smtClean="0"/>
              <a:t> /&gt;&lt;</a:t>
            </a:r>
            <a:r>
              <a:rPr lang="en-MY" sz="2800" dirty="0" err="1" smtClean="0"/>
              <a:t>br</a:t>
            </a:r>
            <a:r>
              <a:rPr lang="en-MY" sz="2800" dirty="0" smtClean="0"/>
              <a:t> /&gt;</a:t>
            </a:r>
          </a:p>
          <a:p>
            <a:pPr lvl="1">
              <a:buNone/>
            </a:pPr>
            <a:r>
              <a:rPr lang="en-MY" sz="2800" dirty="0" smtClean="0"/>
              <a:t>&lt;/small&gt;</a:t>
            </a:r>
          </a:p>
          <a:p>
            <a:pPr lvl="1">
              <a:buNone/>
            </a:pPr>
            <a:r>
              <a:rPr lang="en-MY" sz="2800" dirty="0" smtClean="0"/>
              <a:t>&lt;/span&gt;</a:t>
            </a:r>
          </a:p>
          <a:p>
            <a:pPr lvl="1">
              <a:buNone/>
            </a:pPr>
            <a:r>
              <a:rPr lang="en-MY" sz="2800" dirty="0" smtClean="0"/>
              <a:t>&lt;/</a:t>
            </a:r>
            <a:r>
              <a:rPr lang="en-MY" sz="2800" dirty="0" err="1" smtClean="0"/>
              <a:t>ItemTemplate</a:t>
            </a:r>
            <a:r>
              <a:rPr lang="en-MY" sz="2800" dirty="0" smtClean="0"/>
              <a:t>&gt;</a:t>
            </a:r>
          </a:p>
          <a:p>
            <a:pPr lvl="1">
              <a:buNone/>
            </a:pPr>
            <a:r>
              <a:rPr lang="en-MY" sz="2800" dirty="0" smtClean="0"/>
              <a:t>&lt;/</a:t>
            </a:r>
            <a:r>
              <a:rPr lang="en-MY" sz="2800" dirty="0" err="1" smtClean="0"/>
              <a:t>asp:ListView</a:t>
            </a:r>
            <a:r>
              <a:rPr lang="en-MY" sz="2800" dirty="0" smtClean="0"/>
              <a:t>&gt;</a:t>
            </a:r>
          </a:p>
          <a:p>
            <a:endParaRPr lang="en-MY"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endParaRPr lang="en-MY"/>
          </a:p>
        </p:txBody>
      </p:sp>
      <p:sp>
        <p:nvSpPr>
          <p:cNvPr id="3" name="Content Placeholder 2"/>
          <p:cNvSpPr>
            <a:spLocks noGrp="1"/>
          </p:cNvSpPr>
          <p:nvPr>
            <p:ph sz="quarter" idx="1"/>
          </p:nvPr>
        </p:nvSpPr>
        <p:spPr/>
        <p:txBody>
          <a:bodyPr>
            <a:normAutofit fontScale="92500" lnSpcReduction="20000"/>
          </a:bodyPr>
          <a:lstStyle/>
          <a:p>
            <a:r>
              <a:rPr lang="en-MY" dirty="0" smtClean="0"/>
              <a:t>Use </a:t>
            </a:r>
            <a:r>
              <a:rPr lang="en-MY" dirty="0" err="1" smtClean="0"/>
              <a:t>LayoutTemplate</a:t>
            </a:r>
            <a:r>
              <a:rPr lang="en-MY" dirty="0" smtClean="0"/>
              <a:t> to get more control over the arrangement of items</a:t>
            </a:r>
          </a:p>
          <a:p>
            <a:r>
              <a:rPr lang="en-MY" dirty="0" smtClean="0"/>
              <a:t>Indicate where the </a:t>
            </a:r>
            <a:r>
              <a:rPr lang="en-MY" dirty="0" err="1" smtClean="0"/>
              <a:t>ItemTemplate</a:t>
            </a:r>
            <a:r>
              <a:rPr lang="en-MY" dirty="0" smtClean="0"/>
              <a:t> content should be inserted when creating the </a:t>
            </a:r>
            <a:r>
              <a:rPr lang="en-MY" dirty="0" err="1" smtClean="0"/>
              <a:t>LayoutTemplate</a:t>
            </a:r>
            <a:r>
              <a:rPr lang="en-MY" dirty="0" smtClean="0"/>
              <a:t> for a </a:t>
            </a:r>
            <a:r>
              <a:rPr lang="en-MY" dirty="0" err="1" smtClean="0"/>
              <a:t>ListView</a:t>
            </a:r>
            <a:r>
              <a:rPr lang="en-MY" dirty="0" smtClean="0"/>
              <a:t> by adding a </a:t>
            </a:r>
            <a:r>
              <a:rPr lang="en-MY" i="1" dirty="0" smtClean="0"/>
              <a:t>placeholder</a:t>
            </a:r>
            <a:endParaRPr lang="en-MY" dirty="0" smtClean="0"/>
          </a:p>
          <a:p>
            <a:r>
              <a:rPr lang="en-MY" dirty="0" smtClean="0"/>
              <a:t>Set an </a:t>
            </a:r>
            <a:r>
              <a:rPr lang="en-MY" dirty="0" err="1" smtClean="0"/>
              <a:t>intem’s</a:t>
            </a:r>
            <a:r>
              <a:rPr lang="en-MY" dirty="0" smtClean="0"/>
              <a:t> ID to </a:t>
            </a:r>
            <a:r>
              <a:rPr lang="en-MY" dirty="0" err="1" smtClean="0"/>
              <a:t>itemPlaceholder</a:t>
            </a:r>
            <a:r>
              <a:rPr lang="en-MY" dirty="0" smtClean="0"/>
              <a:t> to designate the element as the placeholder</a:t>
            </a:r>
          </a:p>
          <a:p>
            <a:r>
              <a:rPr lang="en-MY" dirty="0" smtClean="0"/>
              <a:t>For example,  to place each item in a separate row (as the </a:t>
            </a:r>
            <a:r>
              <a:rPr lang="en-MY" dirty="0" err="1" smtClean="0"/>
              <a:t>GridView</a:t>
            </a:r>
            <a:r>
              <a:rPr lang="en-MY" dirty="0" smtClean="0"/>
              <a:t> does), use a table row (the &lt;</a:t>
            </a:r>
            <a:r>
              <a:rPr lang="en-MY" dirty="0" err="1" smtClean="0"/>
              <a:t>tr</a:t>
            </a:r>
            <a:r>
              <a:rPr lang="en-MY" dirty="0" smtClean="0"/>
              <a:t>&gt; element) for the item placeholder</a:t>
            </a:r>
          </a:p>
          <a:p>
            <a:endParaRPr lang="en-MY" dirty="0" smtClean="0"/>
          </a:p>
          <a:p>
            <a:pPr lvl="1">
              <a:buNone/>
            </a:pPr>
            <a:r>
              <a:rPr lang="en-MY" dirty="0" smtClean="0"/>
              <a:t>&lt;</a:t>
            </a:r>
            <a:r>
              <a:rPr lang="en-MY" dirty="0" err="1" smtClean="0"/>
              <a:t>LayoutTemplate</a:t>
            </a:r>
            <a:r>
              <a:rPr lang="en-MY" dirty="0" smtClean="0"/>
              <a:t>&gt;</a:t>
            </a:r>
          </a:p>
          <a:p>
            <a:pPr lvl="1">
              <a:buNone/>
            </a:pPr>
            <a:r>
              <a:rPr lang="en-MY" dirty="0" smtClean="0"/>
              <a:t>&lt;table border="1"&gt;</a:t>
            </a:r>
          </a:p>
          <a:p>
            <a:pPr lvl="1">
              <a:buNone/>
            </a:pPr>
            <a:r>
              <a:rPr lang="da-DK" dirty="0" smtClean="0"/>
              <a:t>&lt;tr id="itemPlaceholder" runat="server" /&gt;</a:t>
            </a:r>
          </a:p>
          <a:p>
            <a:pPr lvl="1">
              <a:buNone/>
            </a:pPr>
            <a:r>
              <a:rPr lang="en-MY" dirty="0" smtClean="0"/>
              <a:t>&lt;/</a:t>
            </a:r>
            <a:r>
              <a:rPr lang="en-MY" dirty="0" err="1" smtClean="0"/>
              <a:t>LayoutTemplate</a:t>
            </a:r>
            <a:r>
              <a:rPr lang="en-MY" dirty="0" smtClean="0"/>
              <a:t>&gt;</a:t>
            </a:r>
            <a:endParaRPr lang="en-MY"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MY" dirty="0" smtClean="0"/>
              <a:t>Grouping</a:t>
            </a:r>
            <a:endParaRPr lang="en-MY" dirty="0"/>
          </a:p>
        </p:txBody>
      </p:sp>
      <p:sp>
        <p:nvSpPr>
          <p:cNvPr id="3" name="Content Placeholder 2"/>
          <p:cNvSpPr>
            <a:spLocks noGrp="1"/>
          </p:cNvSpPr>
          <p:nvPr>
            <p:ph sz="quarter" idx="1"/>
          </p:nvPr>
        </p:nvSpPr>
        <p:spPr/>
        <p:txBody>
          <a:bodyPr>
            <a:normAutofit fontScale="70000" lnSpcReduction="20000"/>
          </a:bodyPr>
          <a:lstStyle/>
          <a:p>
            <a:r>
              <a:rPr lang="en-MY" dirty="0" smtClean="0"/>
              <a:t>Set the </a:t>
            </a:r>
            <a:r>
              <a:rPr lang="en-MY" dirty="0" err="1" smtClean="0"/>
              <a:t>GroupItemCount</a:t>
            </a:r>
            <a:r>
              <a:rPr lang="en-MY" dirty="0" smtClean="0"/>
              <a:t> property, which determines the number of data items in each group</a:t>
            </a:r>
          </a:p>
          <a:p>
            <a:endParaRPr lang="en-MY" dirty="0" smtClean="0"/>
          </a:p>
          <a:p>
            <a:pPr>
              <a:buNone/>
            </a:pPr>
            <a:r>
              <a:rPr lang="en-MY" dirty="0" smtClean="0"/>
              <a:t>&lt;</a:t>
            </a:r>
            <a:r>
              <a:rPr lang="en-MY" dirty="0" err="1" smtClean="0"/>
              <a:t>asp:ListView</a:t>
            </a:r>
            <a:r>
              <a:rPr lang="en-MY" dirty="0" smtClean="0"/>
              <a:t> ID="</a:t>
            </a:r>
            <a:r>
              <a:rPr lang="en-MY" dirty="0" err="1" smtClean="0"/>
              <a:t>listEmployees</a:t>
            </a:r>
            <a:r>
              <a:rPr lang="en-MY" dirty="0" smtClean="0"/>
              <a:t>" </a:t>
            </a:r>
            <a:r>
              <a:rPr lang="en-MY" dirty="0" err="1" smtClean="0"/>
              <a:t>GroupItemCount</a:t>
            </a:r>
            <a:r>
              <a:rPr lang="en-MY" dirty="0" smtClean="0"/>
              <a:t>="3" ... &gt;	</a:t>
            </a:r>
          </a:p>
          <a:p>
            <a:r>
              <a:rPr lang="en-MY" dirty="0" smtClean="0"/>
              <a:t>Change the ID from </a:t>
            </a:r>
            <a:r>
              <a:rPr lang="en-MY" dirty="0" err="1" smtClean="0"/>
              <a:t>itemPlaceholder</a:t>
            </a:r>
            <a:r>
              <a:rPr lang="en-MY" dirty="0" smtClean="0"/>
              <a:t> to </a:t>
            </a:r>
            <a:r>
              <a:rPr lang="en-MY" dirty="0" err="1" smtClean="0"/>
              <a:t>groupPlaceholder</a:t>
            </a:r>
            <a:endParaRPr lang="en-MY" dirty="0" smtClean="0"/>
          </a:p>
          <a:p>
            <a:endParaRPr lang="en-MY" dirty="0" smtClean="0"/>
          </a:p>
          <a:p>
            <a:pPr lvl="1">
              <a:buNone/>
            </a:pPr>
            <a:r>
              <a:rPr lang="en-MY" dirty="0" smtClean="0"/>
              <a:t>&lt;</a:t>
            </a:r>
            <a:r>
              <a:rPr lang="en-MY" dirty="0" err="1" smtClean="0"/>
              <a:t>LayoutTemplate</a:t>
            </a:r>
            <a:r>
              <a:rPr lang="en-MY" dirty="0" smtClean="0"/>
              <a:t>&gt;</a:t>
            </a:r>
          </a:p>
          <a:p>
            <a:pPr lvl="1">
              <a:buNone/>
            </a:pPr>
            <a:r>
              <a:rPr lang="en-MY" dirty="0" smtClean="0"/>
              <a:t>&lt;table border="1"&gt;</a:t>
            </a:r>
          </a:p>
          <a:p>
            <a:pPr lvl="1">
              <a:buNone/>
            </a:pPr>
            <a:r>
              <a:rPr lang="da-DK" dirty="0" smtClean="0"/>
              <a:t>&lt;tr id="groupPlaceholder" runat="server"&gt;</a:t>
            </a:r>
          </a:p>
          <a:p>
            <a:pPr lvl="1">
              <a:buNone/>
            </a:pPr>
            <a:r>
              <a:rPr lang="en-MY" dirty="0" smtClean="0"/>
              <a:t>&lt;/</a:t>
            </a:r>
            <a:r>
              <a:rPr lang="en-MY" dirty="0" err="1" smtClean="0"/>
              <a:t>LayoutTemplate</a:t>
            </a:r>
            <a:r>
              <a:rPr lang="en-MY" dirty="0" smtClean="0"/>
              <a:t>&gt;</a:t>
            </a:r>
          </a:p>
          <a:p>
            <a:endParaRPr lang="en-MY" dirty="0" smtClean="0"/>
          </a:p>
          <a:p>
            <a:r>
              <a:rPr lang="en-MY" dirty="0" smtClean="0"/>
              <a:t>Supply a </a:t>
            </a:r>
            <a:r>
              <a:rPr lang="en-MY" dirty="0" err="1" smtClean="0"/>
              <a:t>GroupTemplate</a:t>
            </a:r>
            <a:r>
              <a:rPr lang="en-MY" dirty="0" smtClean="0"/>
              <a:t>, which is used to wrap each group. </a:t>
            </a:r>
          </a:p>
          <a:p>
            <a:r>
              <a:rPr lang="en-MY" dirty="0" smtClean="0"/>
              <a:t>The </a:t>
            </a:r>
            <a:r>
              <a:rPr lang="en-MY" dirty="0" err="1" smtClean="0"/>
              <a:t>GroupTemplate</a:t>
            </a:r>
            <a:r>
              <a:rPr lang="en-MY" dirty="0" smtClean="0"/>
              <a:t> must provide the item placeholder that was formerly in the </a:t>
            </a:r>
            <a:r>
              <a:rPr lang="en-MY" dirty="0" err="1" smtClean="0"/>
              <a:t>LayoutTemplate</a:t>
            </a:r>
            <a:r>
              <a:rPr lang="en-MY" dirty="0" smtClean="0"/>
              <a:t>.</a:t>
            </a:r>
          </a:p>
          <a:p>
            <a:endParaRPr lang="en-US" dirty="0" smtClean="0"/>
          </a:p>
          <a:p>
            <a:pPr lvl="1">
              <a:buNone/>
            </a:pPr>
            <a:r>
              <a:rPr lang="en-MY" dirty="0" smtClean="0"/>
              <a:t>&lt;</a:t>
            </a:r>
            <a:r>
              <a:rPr lang="en-MY" dirty="0" err="1" smtClean="0"/>
              <a:t>GroupTemplate</a:t>
            </a:r>
            <a:r>
              <a:rPr lang="en-MY" dirty="0" smtClean="0"/>
              <a:t>&gt;</a:t>
            </a:r>
          </a:p>
          <a:p>
            <a:pPr lvl="1">
              <a:buNone/>
            </a:pPr>
            <a:r>
              <a:rPr lang="en-MY" dirty="0" smtClean="0"/>
              <a:t>&lt;</a:t>
            </a:r>
            <a:r>
              <a:rPr lang="en-MY" dirty="0" err="1" smtClean="0"/>
              <a:t>tr</a:t>
            </a:r>
            <a:r>
              <a:rPr lang="en-MY" dirty="0" smtClean="0"/>
              <a:t>&gt;&lt;td </a:t>
            </a:r>
            <a:r>
              <a:rPr lang="en-MY" dirty="0" err="1" smtClean="0"/>
              <a:t>runat</a:t>
            </a:r>
            <a:r>
              <a:rPr lang="en-MY" dirty="0" smtClean="0"/>
              <a:t>="server" id="</a:t>
            </a:r>
            <a:r>
              <a:rPr lang="en-MY" dirty="0" err="1" smtClean="0"/>
              <a:t>itemPlaceholder</a:t>
            </a:r>
            <a:r>
              <a:rPr lang="en-MY" dirty="0" smtClean="0"/>
              <a:t>" </a:t>
            </a:r>
            <a:r>
              <a:rPr lang="en-MY" dirty="0" err="1" smtClean="0"/>
              <a:t>valign</a:t>
            </a:r>
            <a:r>
              <a:rPr lang="en-MY" dirty="0" smtClean="0"/>
              <a:t>="top" /&gt;&lt;/</a:t>
            </a:r>
            <a:r>
              <a:rPr lang="en-MY" dirty="0" err="1" smtClean="0"/>
              <a:t>GroupTemplate</a:t>
            </a:r>
            <a:r>
              <a:rPr lang="en-MY" dirty="0" smtClean="0"/>
              <a:t>&gt;</a:t>
            </a:r>
            <a:endParaRPr lang="en-MY"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endParaRPr lang="en-MY"/>
          </a:p>
        </p:txBody>
      </p:sp>
      <p:sp>
        <p:nvSpPr>
          <p:cNvPr id="3" name="Content Placeholder 2"/>
          <p:cNvSpPr>
            <a:spLocks noGrp="1"/>
          </p:cNvSpPr>
          <p:nvPr>
            <p:ph sz="quarter" idx="1"/>
          </p:nvPr>
        </p:nvSpPr>
        <p:spPr/>
        <p:txBody>
          <a:bodyPr/>
          <a:lstStyle/>
          <a:p>
            <a:r>
              <a:rPr lang="en-MY" dirty="0" smtClean="0"/>
              <a:t>Group placeholder and the item placeholder need to be server controls, and they need to be content elements</a:t>
            </a:r>
          </a:p>
          <a:p>
            <a:r>
              <a:rPr lang="en-US" dirty="0" smtClean="0"/>
              <a:t>A </a:t>
            </a:r>
            <a:r>
              <a:rPr lang="en-US" dirty="0" err="1" smtClean="0"/>
              <a:t>ListView</a:t>
            </a:r>
            <a:r>
              <a:rPr lang="en-US" dirty="0" smtClean="0"/>
              <a:t> with grouping</a:t>
            </a:r>
          </a:p>
          <a:p>
            <a:endParaRPr lang="en-MY" dirty="0"/>
          </a:p>
        </p:txBody>
      </p:sp>
      <p:pic>
        <p:nvPicPr>
          <p:cNvPr id="1026" name="Picture 2"/>
          <p:cNvPicPr>
            <a:picLocks noChangeAspect="1" noChangeArrowheads="1"/>
          </p:cNvPicPr>
          <p:nvPr/>
        </p:nvPicPr>
        <p:blipFill>
          <a:blip r:embed="rId2" cstate="print"/>
          <a:srcRect/>
          <a:stretch>
            <a:fillRect/>
          </a:stretch>
        </p:blipFill>
        <p:spPr bwMode="auto">
          <a:xfrm>
            <a:off x="1691680" y="2636912"/>
            <a:ext cx="6003429" cy="36969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endParaRPr lang="en-MY"/>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452562" y="1816100"/>
            <a:ext cx="623887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MY" dirty="0" smtClean="0"/>
              <a:t>Paging</a:t>
            </a:r>
            <a:endParaRPr lang="en-MY" dirty="0"/>
          </a:p>
        </p:txBody>
      </p:sp>
      <p:sp>
        <p:nvSpPr>
          <p:cNvPr id="3" name="Content Placeholder 2"/>
          <p:cNvSpPr>
            <a:spLocks noGrp="1"/>
          </p:cNvSpPr>
          <p:nvPr>
            <p:ph sz="quarter" idx="1"/>
          </p:nvPr>
        </p:nvSpPr>
        <p:spPr/>
        <p:txBody>
          <a:bodyPr>
            <a:normAutofit fontScale="77500" lnSpcReduction="20000"/>
          </a:bodyPr>
          <a:lstStyle/>
          <a:p>
            <a:r>
              <a:rPr lang="en-MY" dirty="0" smtClean="0"/>
              <a:t>Doesn’t have a hard-wired paging feature</a:t>
            </a:r>
          </a:p>
          <a:p>
            <a:r>
              <a:rPr lang="en-US" dirty="0" smtClean="0"/>
              <a:t>Rely on the </a:t>
            </a:r>
            <a:r>
              <a:rPr lang="en-MY" dirty="0" smtClean="0"/>
              <a:t>supports from another control like </a:t>
            </a:r>
            <a:r>
              <a:rPr lang="en-MY" dirty="0" err="1" smtClean="0"/>
              <a:t>DataPager</a:t>
            </a:r>
            <a:r>
              <a:rPr lang="en-MY" dirty="0" smtClean="0"/>
              <a:t> for paging</a:t>
            </a:r>
          </a:p>
          <a:p>
            <a:r>
              <a:rPr lang="en-MY" dirty="0" smtClean="0"/>
              <a:t>Example of </a:t>
            </a:r>
            <a:r>
              <a:rPr lang="en-MY" dirty="0" err="1" smtClean="0"/>
              <a:t>DataPager</a:t>
            </a:r>
            <a:r>
              <a:rPr lang="en-MY" dirty="0" smtClean="0"/>
              <a:t> that is put at the bottom of the </a:t>
            </a:r>
            <a:r>
              <a:rPr lang="en-MY" dirty="0" err="1" smtClean="0"/>
              <a:t>ListView</a:t>
            </a:r>
            <a:r>
              <a:rPr lang="en-MY" dirty="0" smtClean="0"/>
              <a:t>, and is given buttons for moving forward or backward one page at a time or jumping straight to the first or last page</a:t>
            </a:r>
          </a:p>
          <a:p>
            <a:endParaRPr lang="en-MY" dirty="0" smtClean="0"/>
          </a:p>
          <a:p>
            <a:pPr lvl="1">
              <a:buNone/>
            </a:pPr>
            <a:r>
              <a:rPr lang="en-MY" dirty="0" smtClean="0"/>
              <a:t>&lt;</a:t>
            </a:r>
            <a:r>
              <a:rPr lang="en-MY" dirty="0" err="1" smtClean="0"/>
              <a:t>LayoutTemplate</a:t>
            </a:r>
            <a:r>
              <a:rPr lang="en-MY" dirty="0" smtClean="0"/>
              <a:t>&gt;</a:t>
            </a:r>
          </a:p>
          <a:p>
            <a:pPr lvl="1">
              <a:buNone/>
            </a:pPr>
            <a:r>
              <a:rPr lang="en-MY" dirty="0" smtClean="0"/>
              <a:t>&lt;table id="</a:t>
            </a:r>
            <a:r>
              <a:rPr lang="en-MY" dirty="0" err="1" smtClean="0"/>
              <a:t>groupPlaceholder</a:t>
            </a:r>
            <a:r>
              <a:rPr lang="en-MY" dirty="0" smtClean="0"/>
              <a:t>" </a:t>
            </a:r>
            <a:r>
              <a:rPr lang="en-MY" dirty="0" err="1" smtClean="0"/>
              <a:t>runat</a:t>
            </a:r>
            <a:r>
              <a:rPr lang="en-MY" dirty="0" smtClean="0"/>
              <a:t>="server"&gt;</a:t>
            </a:r>
          </a:p>
          <a:p>
            <a:pPr lvl="1">
              <a:buNone/>
            </a:pPr>
            <a:r>
              <a:rPr lang="en-MY" dirty="0" smtClean="0"/>
              <a:t>&lt;</a:t>
            </a:r>
            <a:r>
              <a:rPr lang="en-MY" dirty="0" err="1" smtClean="0"/>
              <a:t>asp:DataPager</a:t>
            </a:r>
            <a:r>
              <a:rPr lang="en-MY" dirty="0" smtClean="0"/>
              <a:t> </a:t>
            </a:r>
            <a:r>
              <a:rPr lang="en-MY" dirty="0" err="1" smtClean="0"/>
              <a:t>runat</a:t>
            </a:r>
            <a:r>
              <a:rPr lang="en-MY" dirty="0" smtClean="0"/>
              <a:t>="server" ID="</a:t>
            </a:r>
            <a:r>
              <a:rPr lang="en-MY" dirty="0" err="1" smtClean="0"/>
              <a:t>ContactsDataPager</a:t>
            </a:r>
            <a:r>
              <a:rPr lang="en-MY" dirty="0" smtClean="0"/>
              <a:t>" </a:t>
            </a:r>
            <a:r>
              <a:rPr lang="en-MY" dirty="0" err="1" smtClean="0"/>
              <a:t>PageSize</a:t>
            </a:r>
            <a:r>
              <a:rPr lang="en-MY" dirty="0" smtClean="0"/>
              <a:t>="6"&gt;</a:t>
            </a:r>
          </a:p>
          <a:p>
            <a:pPr lvl="1">
              <a:buNone/>
            </a:pPr>
            <a:r>
              <a:rPr lang="en-MY" dirty="0" smtClean="0"/>
              <a:t>&lt;Fields&gt;</a:t>
            </a:r>
          </a:p>
          <a:p>
            <a:pPr lvl="1">
              <a:buNone/>
            </a:pPr>
            <a:r>
              <a:rPr lang="en-MY" dirty="0" smtClean="0"/>
              <a:t>&lt;</a:t>
            </a:r>
            <a:r>
              <a:rPr lang="en-MY" dirty="0" err="1" smtClean="0"/>
              <a:t>asp:NextPreviousPagerField</a:t>
            </a:r>
            <a:endParaRPr lang="en-MY" dirty="0" smtClean="0"/>
          </a:p>
          <a:p>
            <a:pPr lvl="1">
              <a:buNone/>
            </a:pPr>
            <a:r>
              <a:rPr lang="en-MY" dirty="0" err="1" smtClean="0"/>
              <a:t>ShowFirstPageButton</a:t>
            </a:r>
            <a:r>
              <a:rPr lang="en-MY" dirty="0" smtClean="0"/>
              <a:t>="true" </a:t>
            </a:r>
            <a:r>
              <a:rPr lang="en-MY" dirty="0" err="1" smtClean="0"/>
              <a:t>ShowLastPageButton</a:t>
            </a:r>
            <a:r>
              <a:rPr lang="en-MY" dirty="0" smtClean="0"/>
              <a:t>="true"</a:t>
            </a:r>
          </a:p>
          <a:p>
            <a:pPr lvl="1">
              <a:buNone/>
            </a:pPr>
            <a:r>
              <a:rPr lang="en-MY" dirty="0" err="1" smtClean="0"/>
              <a:t>FirstPageText</a:t>
            </a:r>
            <a:r>
              <a:rPr lang="en-MY" dirty="0" smtClean="0"/>
              <a:t>="|&amp;</a:t>
            </a:r>
            <a:r>
              <a:rPr lang="en-MY" dirty="0" err="1" smtClean="0"/>
              <a:t>lt</a:t>
            </a:r>
            <a:r>
              <a:rPr lang="en-MY" dirty="0" smtClean="0"/>
              <a:t>;&amp;</a:t>
            </a:r>
            <a:r>
              <a:rPr lang="en-MY" dirty="0" err="1" smtClean="0"/>
              <a:t>lt</a:t>
            </a:r>
            <a:r>
              <a:rPr lang="en-MY" dirty="0" smtClean="0"/>
              <a:t>; " </a:t>
            </a:r>
            <a:r>
              <a:rPr lang="en-MY" dirty="0" err="1" smtClean="0"/>
              <a:t>LastPageText</a:t>
            </a:r>
            <a:r>
              <a:rPr lang="en-MY" dirty="0" smtClean="0"/>
              <a:t>=" &amp;</a:t>
            </a:r>
            <a:r>
              <a:rPr lang="en-MY" dirty="0" err="1" smtClean="0"/>
              <a:t>gt</a:t>
            </a:r>
            <a:r>
              <a:rPr lang="en-MY" dirty="0" smtClean="0"/>
              <a:t>;&amp;</a:t>
            </a:r>
            <a:r>
              <a:rPr lang="en-MY" dirty="0" err="1" smtClean="0"/>
              <a:t>gt</a:t>
            </a:r>
            <a:r>
              <a:rPr lang="en-MY" dirty="0" smtClean="0"/>
              <a:t>;|"</a:t>
            </a:r>
          </a:p>
          <a:p>
            <a:pPr lvl="1">
              <a:buNone/>
            </a:pPr>
            <a:r>
              <a:rPr lang="en-MY" dirty="0" err="1" smtClean="0"/>
              <a:t>NextPageText</a:t>
            </a:r>
            <a:r>
              <a:rPr lang="en-MY" dirty="0" smtClean="0"/>
              <a:t>=" &amp;</a:t>
            </a:r>
            <a:r>
              <a:rPr lang="en-MY" dirty="0" err="1" smtClean="0"/>
              <a:t>gt</a:t>
            </a:r>
            <a:r>
              <a:rPr lang="en-MY" dirty="0" smtClean="0"/>
              <a:t>; " </a:t>
            </a:r>
            <a:r>
              <a:rPr lang="en-MY" dirty="0" err="1" smtClean="0"/>
              <a:t>PreviousPageText</a:t>
            </a:r>
            <a:r>
              <a:rPr lang="en-MY" dirty="0" smtClean="0"/>
              <a:t>=" &amp;</a:t>
            </a:r>
            <a:r>
              <a:rPr lang="en-MY" dirty="0" err="1" smtClean="0"/>
              <a:t>lt</a:t>
            </a:r>
            <a:r>
              <a:rPr lang="en-MY" dirty="0" smtClean="0"/>
              <a:t>; " /&gt;</a:t>
            </a:r>
          </a:p>
          <a:p>
            <a:pPr lvl="1">
              <a:buNone/>
            </a:pPr>
            <a:r>
              <a:rPr lang="en-MY" dirty="0" smtClean="0"/>
              <a:t>&lt;/Fields&gt;</a:t>
            </a:r>
          </a:p>
          <a:p>
            <a:pPr lvl="1">
              <a:buNone/>
            </a:pPr>
            <a:r>
              <a:rPr lang="en-MY" dirty="0" smtClean="0"/>
              <a:t>&lt;/</a:t>
            </a:r>
            <a:r>
              <a:rPr lang="en-MY" dirty="0" err="1" smtClean="0"/>
              <a:t>asp:DataPager</a:t>
            </a:r>
            <a:r>
              <a:rPr lang="en-MY" dirty="0" smtClean="0"/>
              <a:t>&gt;</a:t>
            </a:r>
          </a:p>
          <a:p>
            <a:pPr lvl="1">
              <a:buNone/>
            </a:pPr>
            <a:r>
              <a:rPr lang="en-MY" dirty="0" smtClean="0"/>
              <a:t>&lt;/</a:t>
            </a:r>
            <a:r>
              <a:rPr lang="en-MY" dirty="0" err="1" smtClean="0"/>
              <a:t>LayoutTemplate</a:t>
            </a:r>
            <a:r>
              <a:rPr lang="en-MY" dirty="0" smtClean="0"/>
              <a:t>&gt;</a:t>
            </a:r>
            <a:endParaRPr lang="en-MY"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MY" dirty="0" smtClean="0"/>
              <a:t>A </a:t>
            </a:r>
            <a:r>
              <a:rPr lang="en-MY" dirty="0" err="1" smtClean="0"/>
              <a:t>ListView</a:t>
            </a:r>
            <a:r>
              <a:rPr lang="en-MY" dirty="0" smtClean="0"/>
              <a:t> and </a:t>
            </a:r>
            <a:r>
              <a:rPr lang="en-MY" dirty="0" err="1" smtClean="0"/>
              <a:t>DataPager</a:t>
            </a:r>
            <a:r>
              <a:rPr lang="en-MY" dirty="0" smtClean="0"/>
              <a:t> working in conjunction</a:t>
            </a:r>
            <a:endParaRPr lang="en-MY"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284937" y="1219200"/>
            <a:ext cx="6574126" cy="49371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MY" dirty="0" smtClean="0"/>
              <a:t>The </a:t>
            </a:r>
            <a:r>
              <a:rPr lang="en-MY" dirty="0" err="1" smtClean="0"/>
              <a:t>DetailsView</a:t>
            </a:r>
            <a:r>
              <a:rPr lang="en-MY" dirty="0" smtClean="0"/>
              <a:t> and </a:t>
            </a:r>
            <a:r>
              <a:rPr lang="en-MY" dirty="0" err="1" smtClean="0"/>
              <a:t>FormView</a:t>
            </a:r>
            <a:endParaRPr lang="en-MY" dirty="0"/>
          </a:p>
        </p:txBody>
      </p:sp>
      <p:sp>
        <p:nvSpPr>
          <p:cNvPr id="3" name="Content Placeholder 2"/>
          <p:cNvSpPr>
            <a:spLocks noGrp="1"/>
          </p:cNvSpPr>
          <p:nvPr>
            <p:ph sz="quarter" idx="1"/>
          </p:nvPr>
        </p:nvSpPr>
        <p:spPr/>
        <p:txBody>
          <a:bodyPr>
            <a:normAutofit/>
          </a:bodyPr>
          <a:lstStyle/>
          <a:p>
            <a:r>
              <a:rPr lang="en-MY" dirty="0" smtClean="0"/>
              <a:t>Both show a single record at a time but can include optional pager buttons for stepping through a series of records (showing one per page)</a:t>
            </a:r>
          </a:p>
          <a:p>
            <a:r>
              <a:rPr lang="en-US" dirty="0" smtClean="0"/>
              <a:t>Differences between </a:t>
            </a:r>
            <a:r>
              <a:rPr lang="en-US" dirty="0" err="1" smtClean="0"/>
              <a:t>DetailsView</a:t>
            </a:r>
            <a:r>
              <a:rPr lang="en-US" dirty="0" smtClean="0"/>
              <a:t> and </a:t>
            </a:r>
            <a:r>
              <a:rPr lang="en-US" dirty="0" err="1" smtClean="0"/>
              <a:t>FormView</a:t>
            </a:r>
            <a:r>
              <a:rPr lang="en-MY" dirty="0" smtClean="0"/>
              <a:t>:-</a:t>
            </a:r>
          </a:p>
          <a:p>
            <a:pPr lvl="1"/>
            <a:r>
              <a:rPr lang="en-MY" dirty="0" smtClean="0"/>
              <a:t>Both support templates, but the </a:t>
            </a:r>
            <a:r>
              <a:rPr lang="en-MY" dirty="0" err="1" smtClean="0"/>
              <a:t>FormView</a:t>
            </a:r>
            <a:r>
              <a:rPr lang="en-MY" dirty="0" smtClean="0"/>
              <a:t> </a:t>
            </a:r>
            <a:r>
              <a:rPr lang="en-MY" i="1" dirty="0" smtClean="0"/>
              <a:t>requires them</a:t>
            </a:r>
          </a:p>
          <a:p>
            <a:pPr lvl="1"/>
            <a:r>
              <a:rPr lang="en-MY" dirty="0" err="1" smtClean="0"/>
              <a:t>DetailsView</a:t>
            </a:r>
            <a:r>
              <a:rPr lang="en-MY" dirty="0" smtClean="0"/>
              <a:t> renders its content inside a table, while the </a:t>
            </a:r>
            <a:r>
              <a:rPr lang="en-MY" dirty="0" err="1" smtClean="0"/>
              <a:t>FormView</a:t>
            </a:r>
            <a:r>
              <a:rPr lang="en-MY" dirty="0" smtClean="0"/>
              <a:t> gives the flexibility to display the content without a table</a:t>
            </a:r>
          </a:p>
          <a:p>
            <a:r>
              <a:rPr lang="en-MY" dirty="0" err="1" smtClean="0"/>
              <a:t>FormView</a:t>
            </a:r>
            <a:r>
              <a:rPr lang="en-MY" dirty="0" smtClean="0"/>
              <a:t> gives the most flexibility if templates are used</a:t>
            </a:r>
          </a:p>
          <a:p>
            <a:r>
              <a:rPr lang="en-MY" dirty="0" err="1" smtClean="0"/>
              <a:t>DetailsView</a:t>
            </a:r>
            <a:r>
              <a:rPr lang="en-MY" dirty="0" smtClean="0"/>
              <a:t> gives a simpler model to build a </a:t>
            </a:r>
            <a:r>
              <a:rPr lang="en-MY" dirty="0" err="1" smtClean="0"/>
              <a:t>multirow</a:t>
            </a:r>
            <a:r>
              <a:rPr lang="en-MY" dirty="0" smtClean="0"/>
              <a:t> data display out of field objects</a:t>
            </a:r>
            <a:endParaRPr lang="en-MY"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MY" dirty="0" smtClean="0"/>
              <a:t>The </a:t>
            </a:r>
            <a:r>
              <a:rPr lang="en-MY" dirty="0" err="1" smtClean="0"/>
              <a:t>DetailsView</a:t>
            </a:r>
            <a:endParaRPr lang="en-MY" dirty="0"/>
          </a:p>
        </p:txBody>
      </p:sp>
      <p:sp>
        <p:nvSpPr>
          <p:cNvPr id="3" name="Content Placeholder 2"/>
          <p:cNvSpPr>
            <a:spLocks noGrp="1"/>
          </p:cNvSpPr>
          <p:nvPr>
            <p:ph sz="quarter" idx="1"/>
          </p:nvPr>
        </p:nvSpPr>
        <p:spPr/>
        <p:txBody>
          <a:bodyPr/>
          <a:lstStyle/>
          <a:p>
            <a:r>
              <a:rPr lang="en-MY" dirty="0" smtClean="0"/>
              <a:t>Is designed to display a single record at a time</a:t>
            </a:r>
          </a:p>
          <a:p>
            <a:r>
              <a:rPr lang="en-MY" dirty="0" smtClean="0"/>
              <a:t>Each piece of information is placed in a separate row of a table</a:t>
            </a:r>
          </a:p>
          <a:p>
            <a:r>
              <a:rPr lang="en-US" dirty="0" smtClean="0"/>
              <a:t>The </a:t>
            </a:r>
            <a:r>
              <a:rPr lang="en-US" dirty="0" err="1" smtClean="0"/>
              <a:t>DetailsView</a:t>
            </a:r>
            <a:r>
              <a:rPr lang="en-US" dirty="0" smtClean="0"/>
              <a:t> with paging</a:t>
            </a:r>
          </a:p>
          <a:p>
            <a:endParaRPr lang="en-MY" dirty="0"/>
          </a:p>
        </p:txBody>
      </p:sp>
      <p:pic>
        <p:nvPicPr>
          <p:cNvPr id="3074" name="Picture 2"/>
          <p:cNvPicPr>
            <a:picLocks noChangeAspect="1" noChangeArrowheads="1"/>
          </p:cNvPicPr>
          <p:nvPr/>
        </p:nvPicPr>
        <p:blipFill>
          <a:blip r:embed="rId2" cstate="print"/>
          <a:srcRect/>
          <a:stretch>
            <a:fillRect/>
          </a:stretch>
        </p:blipFill>
        <p:spPr bwMode="auto">
          <a:xfrm>
            <a:off x="1547664" y="3068960"/>
            <a:ext cx="6275462" cy="3382998"/>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MY" dirty="0" smtClean="0"/>
              <a:t>Defining Fields</a:t>
            </a:r>
            <a:endParaRPr lang="en-MY" dirty="0"/>
          </a:p>
        </p:txBody>
      </p:sp>
      <p:sp>
        <p:nvSpPr>
          <p:cNvPr id="3" name="Content Placeholder 2"/>
          <p:cNvSpPr>
            <a:spLocks noGrp="1"/>
          </p:cNvSpPr>
          <p:nvPr>
            <p:ph sz="quarter" idx="1"/>
          </p:nvPr>
        </p:nvSpPr>
        <p:spPr/>
        <p:txBody>
          <a:bodyPr>
            <a:normAutofit fontScale="62500" lnSpcReduction="20000"/>
          </a:bodyPr>
          <a:lstStyle/>
          <a:p>
            <a:r>
              <a:rPr lang="en-MY" dirty="0" smtClean="0"/>
              <a:t>Can disable automatic field generation by setting </a:t>
            </a:r>
            <a:r>
              <a:rPr lang="en-MY" dirty="0" err="1" smtClean="0"/>
              <a:t>AutoGenerateRows</a:t>
            </a:r>
            <a:r>
              <a:rPr lang="en-MY" dirty="0" smtClean="0"/>
              <a:t> to false</a:t>
            </a:r>
          </a:p>
          <a:p>
            <a:r>
              <a:rPr lang="en-MY" dirty="0" smtClean="0"/>
              <a:t>Field objects used to build a </a:t>
            </a:r>
            <a:r>
              <a:rPr lang="en-MY" dirty="0" err="1" smtClean="0"/>
              <a:t>DetailsView</a:t>
            </a:r>
            <a:r>
              <a:rPr lang="en-MY" dirty="0" smtClean="0"/>
              <a:t> and a </a:t>
            </a:r>
            <a:r>
              <a:rPr lang="en-MY" dirty="0" err="1" smtClean="0"/>
              <a:t>GridView</a:t>
            </a:r>
            <a:r>
              <a:rPr lang="en-MY" dirty="0" smtClean="0"/>
              <a:t> are the same</a:t>
            </a:r>
          </a:p>
          <a:p>
            <a:r>
              <a:rPr lang="en-US" dirty="0" smtClean="0"/>
              <a:t>Example</a:t>
            </a:r>
          </a:p>
          <a:p>
            <a:endParaRPr lang="en-US" dirty="0" smtClean="0"/>
          </a:p>
          <a:p>
            <a:pPr lvl="1">
              <a:buNone/>
            </a:pPr>
            <a:r>
              <a:rPr lang="en-MY" dirty="0" smtClean="0"/>
              <a:t>&lt;</a:t>
            </a:r>
            <a:r>
              <a:rPr lang="en-MY" dirty="0" err="1" smtClean="0"/>
              <a:t>asp:DetailsView</a:t>
            </a:r>
            <a:r>
              <a:rPr lang="en-MY" dirty="0" smtClean="0"/>
              <a:t> ID="DetailsView1" </a:t>
            </a:r>
            <a:r>
              <a:rPr lang="en-MY" dirty="0" err="1" smtClean="0"/>
              <a:t>runat</a:t>
            </a:r>
            <a:r>
              <a:rPr lang="en-MY" dirty="0" smtClean="0"/>
              <a:t>="server" </a:t>
            </a:r>
            <a:r>
              <a:rPr lang="en-MY" dirty="0" err="1" smtClean="0"/>
              <a:t>DataSourceID</a:t>
            </a:r>
            <a:r>
              <a:rPr lang="en-MY" dirty="0" smtClean="0"/>
              <a:t>="</a:t>
            </a:r>
            <a:r>
              <a:rPr lang="en-MY" dirty="0" err="1" smtClean="0"/>
              <a:t>sourceEmployees</a:t>
            </a:r>
            <a:r>
              <a:rPr lang="en-MY" dirty="0" smtClean="0"/>
              <a:t>"</a:t>
            </a:r>
          </a:p>
          <a:p>
            <a:pPr lvl="1">
              <a:buNone/>
            </a:pPr>
            <a:r>
              <a:rPr lang="en-MY" dirty="0" err="1" smtClean="0"/>
              <a:t>AutoGenerateRows</a:t>
            </a:r>
            <a:r>
              <a:rPr lang="en-MY" dirty="0" smtClean="0"/>
              <a:t>="False"&gt;</a:t>
            </a:r>
          </a:p>
          <a:p>
            <a:pPr lvl="1">
              <a:buNone/>
            </a:pPr>
            <a:r>
              <a:rPr lang="en-MY" dirty="0" smtClean="0"/>
              <a:t>&lt;Fields&gt;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EmployeeID</a:t>
            </a:r>
            <a:r>
              <a:rPr lang="en-MY" dirty="0" smtClean="0"/>
              <a:t>" </a:t>
            </a:r>
            <a:r>
              <a:rPr lang="en-MY" dirty="0" err="1" smtClean="0"/>
              <a:t>HeaderText</a:t>
            </a:r>
            <a:r>
              <a:rPr lang="en-MY" dirty="0" smtClean="0"/>
              <a:t>="</a:t>
            </a:r>
            <a:r>
              <a:rPr lang="en-MY" dirty="0" err="1" smtClean="0"/>
              <a:t>EmployeeID</a:t>
            </a:r>
            <a:r>
              <a:rPr lang="en-MY" dirty="0" smtClean="0"/>
              <a:t>" /&gt;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FirstName</a:t>
            </a:r>
            <a:r>
              <a:rPr lang="en-MY" dirty="0" smtClean="0"/>
              <a:t>" </a:t>
            </a:r>
            <a:r>
              <a:rPr lang="en-MY" dirty="0" err="1" smtClean="0"/>
              <a:t>HeaderText</a:t>
            </a:r>
            <a:r>
              <a:rPr lang="en-MY" dirty="0" smtClean="0"/>
              <a:t>="</a:t>
            </a:r>
            <a:r>
              <a:rPr lang="en-MY" dirty="0" err="1" smtClean="0"/>
              <a:t>FirstName</a:t>
            </a:r>
            <a:r>
              <a:rPr lang="en-MY" dirty="0" smtClean="0"/>
              <a:t>" /&gt;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LastName</a:t>
            </a:r>
            <a:r>
              <a:rPr lang="en-MY" dirty="0" smtClean="0"/>
              <a:t>" </a:t>
            </a:r>
            <a:r>
              <a:rPr lang="en-MY" dirty="0" err="1" smtClean="0"/>
              <a:t>HeaderText</a:t>
            </a:r>
            <a:r>
              <a:rPr lang="en-MY" dirty="0" smtClean="0"/>
              <a:t>="</a:t>
            </a:r>
            <a:r>
              <a:rPr lang="en-MY" dirty="0" err="1" smtClean="0"/>
              <a:t>LastName</a:t>
            </a:r>
            <a:r>
              <a:rPr lang="en-MY" dirty="0" smtClean="0"/>
              <a:t>" /&gt;</a:t>
            </a:r>
          </a:p>
          <a:p>
            <a:pPr lvl="1">
              <a:buNone/>
            </a:pPr>
            <a:r>
              <a:rPr lang="en-MY" dirty="0" smtClean="0"/>
              <a:t>&lt;</a:t>
            </a:r>
            <a:r>
              <a:rPr lang="en-MY" dirty="0" err="1" smtClean="0"/>
              <a:t>asp:BoundField</a:t>
            </a:r>
            <a:r>
              <a:rPr lang="en-MY" dirty="0" smtClean="0"/>
              <a:t> </a:t>
            </a:r>
            <a:r>
              <a:rPr lang="en-MY" dirty="0" err="1" smtClean="0"/>
              <a:t>DataField</a:t>
            </a:r>
            <a:r>
              <a:rPr lang="en-MY" dirty="0" smtClean="0"/>
              <a:t>="Title" </a:t>
            </a:r>
            <a:r>
              <a:rPr lang="en-MY" dirty="0" err="1" smtClean="0"/>
              <a:t>HeaderText</a:t>
            </a:r>
            <a:r>
              <a:rPr lang="en-MY" dirty="0" smtClean="0"/>
              <a:t>="Title" /&gt;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TitleOfCourtesy</a:t>
            </a:r>
            <a:r>
              <a:rPr lang="en-MY" dirty="0" smtClean="0"/>
              <a:t>" </a:t>
            </a:r>
            <a:r>
              <a:rPr lang="en-MY" dirty="0" err="1" smtClean="0"/>
              <a:t>HeaderText</a:t>
            </a:r>
            <a:r>
              <a:rPr lang="en-MY" dirty="0" smtClean="0"/>
              <a:t>="</a:t>
            </a:r>
            <a:r>
              <a:rPr lang="en-MY" dirty="0" err="1" smtClean="0"/>
              <a:t>TitleOfCourtesy</a:t>
            </a:r>
            <a:r>
              <a:rPr lang="en-MY" dirty="0" smtClean="0"/>
              <a:t>" /&gt;</a:t>
            </a:r>
          </a:p>
          <a:p>
            <a:pPr lvl="1">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BirthDate</a:t>
            </a:r>
            <a:r>
              <a:rPr lang="en-MY" dirty="0" smtClean="0"/>
              <a:t>" </a:t>
            </a:r>
            <a:r>
              <a:rPr lang="en-MY" dirty="0" err="1" smtClean="0"/>
              <a:t>HeaderText</a:t>
            </a:r>
            <a:r>
              <a:rPr lang="en-MY" dirty="0" smtClean="0"/>
              <a:t>="</a:t>
            </a:r>
            <a:r>
              <a:rPr lang="en-MY" dirty="0" err="1" smtClean="0"/>
              <a:t>BirthDate</a:t>
            </a:r>
            <a:r>
              <a:rPr lang="en-MY" dirty="0" smtClean="0"/>
              <a:t>" /&gt;</a:t>
            </a:r>
          </a:p>
          <a:p>
            <a:pPr lvl="1">
              <a:buNone/>
            </a:pPr>
            <a:r>
              <a:rPr lang="en-MY" dirty="0" smtClean="0"/>
              <a:t>...</a:t>
            </a:r>
          </a:p>
          <a:p>
            <a:pPr lvl="1">
              <a:buNone/>
            </a:pPr>
            <a:r>
              <a:rPr lang="en-MY" dirty="0" smtClean="0"/>
              <a:t>&lt;/Fields&gt;</a:t>
            </a:r>
          </a:p>
          <a:p>
            <a:pPr lvl="1">
              <a:buNone/>
            </a:pPr>
            <a:r>
              <a:rPr lang="en-MY" dirty="0" smtClean="0"/>
              <a:t>...</a:t>
            </a:r>
          </a:p>
          <a:p>
            <a:pPr lvl="1">
              <a:buNone/>
            </a:pPr>
            <a:r>
              <a:rPr lang="en-MY" dirty="0" smtClean="0"/>
              <a:t>&lt;/</a:t>
            </a:r>
            <a:r>
              <a:rPr lang="en-MY" dirty="0" err="1" smtClean="0"/>
              <a:t>asp:DetailsView</a:t>
            </a:r>
            <a:r>
              <a:rPr lang="en-MY" dirty="0" smtClean="0"/>
              <a:t>&gt;</a:t>
            </a:r>
          </a:p>
          <a:p>
            <a:r>
              <a:rPr lang="en-MY" sz="2800" dirty="0" err="1" smtClean="0"/>
              <a:t>DetailsView</a:t>
            </a:r>
            <a:r>
              <a:rPr lang="en-MY" sz="2800" dirty="0" smtClean="0"/>
              <a:t> also uses a similar set of styles, events, and editing model as </a:t>
            </a:r>
            <a:r>
              <a:rPr lang="en-MY" sz="2800" dirty="0" err="1" smtClean="0"/>
              <a:t>GridView</a:t>
            </a:r>
            <a:r>
              <a:rPr lang="en-MY" sz="2800" dirty="0" smtClean="0"/>
              <a:t> </a:t>
            </a:r>
            <a:endParaRPr lang="en-MY"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MY" dirty="0" smtClean="0"/>
              <a:t>Record Operations</a:t>
            </a:r>
            <a:endParaRPr lang="en-MY" dirty="0"/>
          </a:p>
        </p:txBody>
      </p:sp>
      <p:sp>
        <p:nvSpPr>
          <p:cNvPr id="3" name="Content Placeholder 2"/>
          <p:cNvSpPr>
            <a:spLocks noGrp="1"/>
          </p:cNvSpPr>
          <p:nvPr>
            <p:ph sz="quarter" idx="1"/>
          </p:nvPr>
        </p:nvSpPr>
        <p:spPr/>
        <p:txBody>
          <a:bodyPr>
            <a:normAutofit fontScale="92500" lnSpcReduction="20000"/>
          </a:bodyPr>
          <a:lstStyle/>
          <a:p>
            <a:r>
              <a:rPr lang="en-MY" dirty="0" err="1" smtClean="0"/>
              <a:t>DetailsView</a:t>
            </a:r>
            <a:r>
              <a:rPr lang="en-MY" dirty="0" smtClean="0"/>
              <a:t> supports delete, insert, and edit operations</a:t>
            </a:r>
          </a:p>
          <a:p>
            <a:r>
              <a:rPr lang="en-MY" dirty="0" smtClean="0"/>
              <a:t>Don’t need to add a </a:t>
            </a:r>
            <a:r>
              <a:rPr lang="en-MY" dirty="0" err="1" smtClean="0"/>
              <a:t>CommandField</a:t>
            </a:r>
            <a:r>
              <a:rPr lang="en-MY" dirty="0" smtClean="0"/>
              <a:t> with edit controls</a:t>
            </a:r>
          </a:p>
          <a:p>
            <a:r>
              <a:rPr lang="en-MY" dirty="0" smtClean="0"/>
              <a:t>Set the Boolean </a:t>
            </a:r>
            <a:r>
              <a:rPr lang="en-MY" dirty="0" err="1" smtClean="0"/>
              <a:t>AutoGenerateDeleteButton</a:t>
            </a:r>
            <a:r>
              <a:rPr lang="en-MY" dirty="0" smtClean="0"/>
              <a:t>, </a:t>
            </a:r>
            <a:r>
              <a:rPr lang="en-MY" dirty="0" err="1" smtClean="0"/>
              <a:t>AutoGenerateEditButton</a:t>
            </a:r>
            <a:r>
              <a:rPr lang="en-MY" dirty="0" smtClean="0"/>
              <a:t>, and </a:t>
            </a:r>
            <a:r>
              <a:rPr lang="en-MY" dirty="0" err="1" smtClean="0"/>
              <a:t>AutoGenerateInsertButton</a:t>
            </a:r>
            <a:r>
              <a:rPr lang="en-MY" dirty="0" smtClean="0"/>
              <a:t> properties on the </a:t>
            </a:r>
            <a:r>
              <a:rPr lang="en-MY" dirty="0" err="1" smtClean="0"/>
              <a:t>DetailsView</a:t>
            </a:r>
            <a:r>
              <a:rPr lang="en-MY" dirty="0" smtClean="0"/>
              <a:t> control</a:t>
            </a:r>
          </a:p>
          <a:p>
            <a:r>
              <a:rPr lang="en-MY" dirty="0" smtClean="0"/>
              <a:t>The delete operation is performed immediately when the Delete button is clicked</a:t>
            </a:r>
          </a:p>
          <a:p>
            <a:r>
              <a:rPr lang="en-MY" dirty="0" smtClean="0"/>
              <a:t>The </a:t>
            </a:r>
            <a:r>
              <a:rPr lang="en-MY" dirty="0" err="1" smtClean="0"/>
              <a:t>DetailsView</a:t>
            </a:r>
            <a:r>
              <a:rPr lang="en-MY" dirty="0" smtClean="0"/>
              <a:t> changes into edit or insert mode when the Edit or Insert button is clicked</a:t>
            </a:r>
          </a:p>
          <a:p>
            <a:r>
              <a:rPr lang="en-MY" dirty="0" err="1" smtClean="0"/>
              <a:t>DetailsView</a:t>
            </a:r>
            <a:r>
              <a:rPr lang="en-MY" dirty="0" smtClean="0"/>
              <a:t> has three modes; </a:t>
            </a:r>
            <a:r>
              <a:rPr lang="en-MY" dirty="0" err="1" smtClean="0"/>
              <a:t>ReadOnly</a:t>
            </a:r>
            <a:r>
              <a:rPr lang="en-MY" dirty="0" smtClean="0"/>
              <a:t>, Edit, and Insert</a:t>
            </a:r>
          </a:p>
          <a:p>
            <a:r>
              <a:rPr lang="en-MY" dirty="0" smtClean="0"/>
              <a:t>Use </a:t>
            </a:r>
            <a:r>
              <a:rPr lang="en-MY" dirty="0" err="1" smtClean="0"/>
              <a:t>CurrentMode</a:t>
            </a:r>
            <a:r>
              <a:rPr lang="en-MY" dirty="0" smtClean="0"/>
              <a:t> property to determine the current mode</a:t>
            </a:r>
          </a:p>
          <a:p>
            <a:r>
              <a:rPr lang="en-MY" dirty="0" smtClean="0"/>
              <a:t>Call </a:t>
            </a:r>
            <a:r>
              <a:rPr lang="en-MY" dirty="0" err="1" smtClean="0"/>
              <a:t>ChangeMode</a:t>
            </a:r>
            <a:r>
              <a:rPr lang="en-MY" dirty="0" smtClean="0"/>
              <a:t>() to change the current mode</a:t>
            </a:r>
          </a:p>
          <a:p>
            <a:r>
              <a:rPr lang="en-MY" dirty="0" smtClean="0"/>
              <a:t>Use the </a:t>
            </a:r>
            <a:r>
              <a:rPr lang="en-MY" dirty="0" err="1" smtClean="0"/>
              <a:t>DefaultMode</a:t>
            </a:r>
            <a:r>
              <a:rPr lang="en-MY" dirty="0" smtClean="0"/>
              <a:t> property to set the default mode</a:t>
            </a:r>
            <a:endParaRPr lang="en-MY"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smtClean="0"/>
              <a:t>Editing in the </a:t>
            </a:r>
            <a:r>
              <a:rPr lang="en-MY" dirty="0" err="1" smtClean="0"/>
              <a:t>DetailsView</a:t>
            </a:r>
            <a:endParaRPr lang="en-MY" dirty="0"/>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457200" y="2249444"/>
            <a:ext cx="8229600" cy="2876636"/>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77500" lnSpcReduction="20000"/>
          </a:bodyPr>
          <a:lstStyle/>
          <a:p>
            <a:r>
              <a:rPr lang="en-MY" dirty="0" err="1" smtClean="0"/>
              <a:t>FormView</a:t>
            </a:r>
            <a:r>
              <a:rPr lang="en-MY" dirty="0" smtClean="0"/>
              <a:t> provides a template-only control for displaying and editing a single record</a:t>
            </a:r>
          </a:p>
          <a:p>
            <a:r>
              <a:rPr lang="en-MY" dirty="0" smtClean="0"/>
              <a:t>Templates available:-</a:t>
            </a:r>
          </a:p>
          <a:p>
            <a:pPr lvl="1"/>
            <a:r>
              <a:rPr lang="en-MY" dirty="0" err="1" smtClean="0"/>
              <a:t>ItemTemplate</a:t>
            </a:r>
            <a:endParaRPr lang="en-MY" dirty="0" smtClean="0"/>
          </a:p>
          <a:p>
            <a:pPr lvl="1"/>
            <a:r>
              <a:rPr lang="en-MY" dirty="0" err="1" smtClean="0"/>
              <a:t>EditItemTemplate</a:t>
            </a:r>
            <a:endParaRPr lang="en-MY" dirty="0" smtClean="0"/>
          </a:p>
          <a:p>
            <a:pPr lvl="1"/>
            <a:r>
              <a:rPr lang="en-MY" dirty="0" err="1" smtClean="0"/>
              <a:t>InsertItemTemplate</a:t>
            </a:r>
            <a:endParaRPr lang="en-MY" dirty="0" smtClean="0"/>
          </a:p>
          <a:p>
            <a:pPr lvl="1"/>
            <a:r>
              <a:rPr lang="en-MY" dirty="0" err="1" smtClean="0"/>
              <a:t>FooterTemplate</a:t>
            </a:r>
            <a:endParaRPr lang="en-MY" dirty="0" smtClean="0"/>
          </a:p>
          <a:p>
            <a:pPr lvl="1"/>
            <a:r>
              <a:rPr lang="en-MY" dirty="0" err="1" smtClean="0"/>
              <a:t>HeaderTemplate</a:t>
            </a:r>
            <a:endParaRPr lang="en-MY" dirty="0" smtClean="0"/>
          </a:p>
          <a:p>
            <a:pPr lvl="1"/>
            <a:r>
              <a:rPr lang="en-MY" dirty="0" err="1" smtClean="0"/>
              <a:t>EmptyDataTemplate</a:t>
            </a:r>
            <a:endParaRPr lang="en-MY" dirty="0" smtClean="0"/>
          </a:p>
          <a:p>
            <a:pPr lvl="1"/>
            <a:r>
              <a:rPr lang="en-MY" dirty="0" err="1" smtClean="0"/>
              <a:t>PagerTemplate</a:t>
            </a:r>
            <a:endParaRPr lang="en-MY" dirty="0" smtClean="0"/>
          </a:p>
          <a:p>
            <a:r>
              <a:rPr lang="en-MY" dirty="0" smtClean="0"/>
              <a:t>Three distinct modes: read-only, insert, and edit</a:t>
            </a:r>
          </a:p>
          <a:p>
            <a:r>
              <a:rPr lang="en-MY" dirty="0" smtClean="0"/>
              <a:t>Unlike the </a:t>
            </a:r>
            <a:r>
              <a:rPr lang="en-MY" dirty="0" err="1" smtClean="0"/>
              <a:t>DetailsView</a:t>
            </a:r>
            <a:r>
              <a:rPr lang="en-MY" dirty="0" smtClean="0"/>
              <a:t> and the </a:t>
            </a:r>
            <a:r>
              <a:rPr lang="en-MY" dirty="0" err="1" smtClean="0"/>
              <a:t>GridView</a:t>
            </a:r>
            <a:r>
              <a:rPr lang="en-MY" dirty="0" smtClean="0"/>
              <a:t>, the </a:t>
            </a:r>
            <a:r>
              <a:rPr lang="en-MY" dirty="0" err="1" smtClean="0"/>
              <a:t>FormView</a:t>
            </a:r>
            <a:r>
              <a:rPr lang="en-MY" dirty="0" smtClean="0"/>
              <a:t> control doesn’t support the </a:t>
            </a:r>
            <a:r>
              <a:rPr lang="en-MY" dirty="0" err="1" smtClean="0"/>
              <a:t>CommandField</a:t>
            </a:r>
            <a:r>
              <a:rPr lang="en-MY" dirty="0" smtClean="0"/>
              <a:t> class that automatically creates editing buttons</a:t>
            </a:r>
          </a:p>
          <a:p>
            <a:r>
              <a:rPr lang="en-MY" dirty="0" smtClean="0"/>
              <a:t>Add a Button or </a:t>
            </a:r>
            <a:r>
              <a:rPr lang="en-MY" dirty="0" err="1" smtClean="0"/>
              <a:t>LinkButton</a:t>
            </a:r>
            <a:r>
              <a:rPr lang="en-MY" dirty="0" smtClean="0"/>
              <a:t> control and set its </a:t>
            </a:r>
            <a:r>
              <a:rPr lang="en-MY" dirty="0" err="1" smtClean="0"/>
              <a:t>CommandName</a:t>
            </a:r>
            <a:r>
              <a:rPr lang="en-MY" dirty="0" smtClean="0"/>
              <a:t> property to the appropriate value</a:t>
            </a:r>
          </a:p>
          <a:p>
            <a:r>
              <a:rPr lang="en-US" dirty="0" smtClean="0"/>
              <a:t>For example, </a:t>
            </a:r>
            <a:r>
              <a:rPr lang="en-MY" dirty="0" smtClean="0"/>
              <a:t>a Button with a </a:t>
            </a:r>
            <a:r>
              <a:rPr lang="en-MY" dirty="0" err="1" smtClean="0"/>
              <a:t>CommandName</a:t>
            </a:r>
            <a:r>
              <a:rPr lang="en-MY" dirty="0" smtClean="0"/>
              <a:t> set to Edit switches the </a:t>
            </a:r>
            <a:r>
              <a:rPr lang="en-MY" dirty="0" err="1" smtClean="0"/>
              <a:t>FormView</a:t>
            </a:r>
            <a:r>
              <a:rPr lang="en-MY" dirty="0" smtClean="0"/>
              <a:t> into edit mode</a:t>
            </a:r>
            <a:endParaRPr lang="en-MY" dirty="0"/>
          </a:p>
        </p:txBody>
      </p:sp>
      <p:sp>
        <p:nvSpPr>
          <p:cNvPr id="3" name="Title 2"/>
          <p:cNvSpPr>
            <a:spLocks noGrp="1"/>
          </p:cNvSpPr>
          <p:nvPr>
            <p:ph type="title"/>
          </p:nvPr>
        </p:nvSpPr>
        <p:spPr/>
        <p:txBody>
          <a:bodyPr/>
          <a:lstStyle/>
          <a:p>
            <a:r>
              <a:rPr lang="en-MY" dirty="0" smtClean="0"/>
              <a:t>The </a:t>
            </a:r>
            <a:r>
              <a:rPr lang="en-MY" dirty="0" err="1" smtClean="0"/>
              <a:t>FormView</a:t>
            </a:r>
            <a:endParaRPr lang="en-MY"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MY" dirty="0" smtClean="0"/>
              <a:t>Developers often use match-all or timestamp-based concurrency</a:t>
            </a:r>
          </a:p>
          <a:p>
            <a:r>
              <a:rPr lang="en-MY" dirty="0" smtClean="0"/>
              <a:t>UPDATE statement must match every value from the original record, or the update won’t be allowed to continue</a:t>
            </a:r>
          </a:p>
          <a:p>
            <a:pPr>
              <a:buNone/>
            </a:pPr>
            <a:r>
              <a:rPr lang="en-MY" dirty="0" smtClean="0"/>
              <a:t>UPDATE Shippers SET </a:t>
            </a:r>
            <a:r>
              <a:rPr lang="en-MY" dirty="0" err="1" smtClean="0"/>
              <a:t>CompanyName</a:t>
            </a:r>
            <a:r>
              <a:rPr lang="en-MY" dirty="0" smtClean="0"/>
              <a:t>=@</a:t>
            </a:r>
            <a:r>
              <a:rPr lang="en-MY" dirty="0" err="1" smtClean="0"/>
              <a:t>CompanyName</a:t>
            </a:r>
            <a:r>
              <a:rPr lang="en-MY" dirty="0" smtClean="0"/>
              <a:t>, Phone=@Phone</a:t>
            </a:r>
          </a:p>
          <a:p>
            <a:pPr>
              <a:buNone/>
            </a:pPr>
            <a:r>
              <a:rPr lang="en-MY" dirty="0" smtClean="0"/>
              <a:t>WHERE </a:t>
            </a:r>
            <a:r>
              <a:rPr lang="en-MY" dirty="0" err="1" smtClean="0"/>
              <a:t>ShipperID</a:t>
            </a:r>
            <a:r>
              <a:rPr lang="en-MY" dirty="0" smtClean="0"/>
              <a:t>=@</a:t>
            </a:r>
            <a:r>
              <a:rPr lang="en-MY" dirty="0" err="1" smtClean="0"/>
              <a:t>original_ShipperID</a:t>
            </a:r>
            <a:r>
              <a:rPr lang="en-MY" dirty="0" smtClean="0"/>
              <a:t> AND </a:t>
            </a:r>
            <a:r>
              <a:rPr lang="en-MY" dirty="0" err="1" smtClean="0"/>
              <a:t>CompanyName</a:t>
            </a:r>
            <a:r>
              <a:rPr lang="en-MY" dirty="0" smtClean="0"/>
              <a:t>=@</a:t>
            </a:r>
            <a:r>
              <a:rPr lang="en-MY" dirty="0" err="1" smtClean="0"/>
              <a:t>original_CompanyName</a:t>
            </a:r>
            <a:endParaRPr lang="en-MY" dirty="0" smtClean="0"/>
          </a:p>
          <a:p>
            <a:pPr>
              <a:buNone/>
            </a:pPr>
            <a:r>
              <a:rPr lang="en-MY" dirty="0" smtClean="0"/>
              <a:t>AND Phone=@</a:t>
            </a:r>
            <a:r>
              <a:rPr lang="en-MY" dirty="0" err="1" smtClean="0"/>
              <a:t>original_Phone</a:t>
            </a:r>
            <a:r>
              <a:rPr lang="en-MY" dirty="0" smtClean="0"/>
              <a:t>"</a:t>
            </a:r>
            <a:endParaRPr lang="en-MY" dirty="0"/>
          </a:p>
        </p:txBody>
      </p:sp>
      <p:sp>
        <p:nvSpPr>
          <p:cNvPr id="3" name="Title 2"/>
          <p:cNvSpPr>
            <a:spLocks noGrp="1"/>
          </p:cNvSpPr>
          <p:nvPr>
            <p:ph type="title"/>
          </p:nvPr>
        </p:nvSpPr>
        <p:spPr/>
        <p:txBody>
          <a:bodyPr/>
          <a:lstStyle/>
          <a:p>
            <a:r>
              <a:rPr lang="en-MY" dirty="0" smtClean="0"/>
              <a:t>Detecting Concurrency Conflicts</a:t>
            </a:r>
            <a:endParaRPr lang="en-MY"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85000" lnSpcReduction="20000"/>
          </a:bodyPr>
          <a:lstStyle/>
          <a:p>
            <a:r>
              <a:rPr lang="en-MY" dirty="0" smtClean="0"/>
              <a:t>Need to at least check for lost updates</a:t>
            </a:r>
          </a:p>
          <a:p>
            <a:r>
              <a:rPr lang="en-MY" dirty="0" smtClean="0"/>
              <a:t>Handling the </a:t>
            </a:r>
            <a:r>
              <a:rPr lang="en-MY" dirty="0" err="1" smtClean="0"/>
              <a:t>RowUpdated</a:t>
            </a:r>
            <a:r>
              <a:rPr lang="en-MY" dirty="0" smtClean="0"/>
              <a:t> event of the </a:t>
            </a:r>
            <a:r>
              <a:rPr lang="en-MY" dirty="0" err="1" smtClean="0"/>
              <a:t>GridView</a:t>
            </a:r>
            <a:r>
              <a:rPr lang="en-MY" dirty="0" smtClean="0"/>
              <a:t> control, or the </a:t>
            </a:r>
            <a:r>
              <a:rPr lang="en-MY" dirty="0" err="1" smtClean="0"/>
              <a:t>ItemUpdated</a:t>
            </a:r>
            <a:r>
              <a:rPr lang="en-MY" dirty="0" smtClean="0"/>
              <a:t> event of the </a:t>
            </a:r>
            <a:r>
              <a:rPr lang="en-MY" dirty="0" err="1" smtClean="0"/>
              <a:t>DetailsView</a:t>
            </a:r>
            <a:r>
              <a:rPr lang="en-MY" dirty="0" smtClean="0"/>
              <a:t>, </a:t>
            </a:r>
            <a:r>
              <a:rPr lang="en-MY" dirty="0" err="1" smtClean="0"/>
              <a:t>FormView</a:t>
            </a:r>
            <a:r>
              <a:rPr lang="en-MY" dirty="0" smtClean="0"/>
              <a:t>, or </a:t>
            </a:r>
            <a:r>
              <a:rPr lang="en-MY" dirty="0" err="1" smtClean="0"/>
              <a:t>ListView</a:t>
            </a:r>
            <a:r>
              <a:rPr lang="en-MY" dirty="0" smtClean="0"/>
              <a:t> controls</a:t>
            </a:r>
          </a:p>
          <a:p>
            <a:pPr lvl="1"/>
            <a:r>
              <a:rPr lang="en-MY" dirty="0" smtClean="0"/>
              <a:t>Check the </a:t>
            </a:r>
            <a:r>
              <a:rPr lang="en-MY" dirty="0" err="1" smtClean="0"/>
              <a:t>AffectedRows</a:t>
            </a:r>
            <a:r>
              <a:rPr lang="en-MY" dirty="0" smtClean="0"/>
              <a:t> property of the appropriate </a:t>
            </a:r>
            <a:r>
              <a:rPr lang="en-MY" dirty="0" err="1" smtClean="0"/>
              <a:t>EventArgs</a:t>
            </a:r>
            <a:r>
              <a:rPr lang="en-MY" dirty="0" smtClean="0"/>
              <a:t> object (such as </a:t>
            </a:r>
            <a:r>
              <a:rPr lang="en-MY" dirty="0" err="1" smtClean="0"/>
              <a:t>GridViewUpdatedEventArgs</a:t>
            </a:r>
            <a:r>
              <a:rPr lang="en-MY" dirty="0" smtClean="0"/>
              <a:t>)</a:t>
            </a:r>
          </a:p>
          <a:p>
            <a:r>
              <a:rPr lang="en-MY" dirty="0" smtClean="0"/>
              <a:t>Example that checks for a failed update in the </a:t>
            </a:r>
            <a:r>
              <a:rPr lang="en-MY" dirty="0" err="1" smtClean="0"/>
              <a:t>DetailsView</a:t>
            </a:r>
            <a:r>
              <a:rPr lang="en-MY" dirty="0" smtClean="0"/>
              <a:t> control</a:t>
            </a:r>
          </a:p>
          <a:p>
            <a:pPr lvl="1">
              <a:buNone/>
            </a:pPr>
            <a:r>
              <a:rPr lang="en-MY" dirty="0" smtClean="0"/>
              <a:t>Protected Sub DetailsView1_ItemUpdated(</a:t>
            </a:r>
          </a:p>
          <a:p>
            <a:pPr lvl="1">
              <a:buNone/>
            </a:pPr>
            <a:r>
              <a:rPr lang="en-MY" dirty="0" err="1" smtClean="0"/>
              <a:t>ByVal</a:t>
            </a:r>
            <a:r>
              <a:rPr lang="en-MY" dirty="0" smtClean="0"/>
              <a:t> sender As Object, </a:t>
            </a:r>
            <a:r>
              <a:rPr lang="en-MY" dirty="0" err="1" smtClean="0"/>
              <a:t>ByVal</a:t>
            </a:r>
            <a:r>
              <a:rPr lang="en-MY" dirty="0" smtClean="0"/>
              <a:t> e As </a:t>
            </a:r>
            <a:r>
              <a:rPr lang="en-MY" dirty="0" err="1" smtClean="0"/>
              <a:t>DetailsViewUpdatedEventArgs</a:t>
            </a:r>
            <a:endParaRPr lang="en-MY" dirty="0" smtClean="0"/>
          </a:p>
          <a:p>
            <a:pPr lvl="1">
              <a:buNone/>
            </a:pPr>
            <a:r>
              <a:rPr lang="en-MY" dirty="0" smtClean="0"/>
              <a:t>)</a:t>
            </a:r>
          </a:p>
          <a:p>
            <a:pPr lvl="1">
              <a:buNone/>
            </a:pPr>
            <a:r>
              <a:rPr lang="en-MY" dirty="0" smtClean="0"/>
              <a:t>If </a:t>
            </a:r>
            <a:r>
              <a:rPr lang="en-MY" dirty="0" err="1" smtClean="0"/>
              <a:t>e.AffectedRows</a:t>
            </a:r>
            <a:r>
              <a:rPr lang="en-MY" dirty="0" smtClean="0"/>
              <a:t> = 0 Then</a:t>
            </a:r>
          </a:p>
          <a:p>
            <a:pPr lvl="1">
              <a:buNone/>
            </a:pPr>
            <a:r>
              <a:rPr lang="en-MY" dirty="0" err="1" smtClean="0"/>
              <a:t>lblStatus.Text</a:t>
            </a:r>
            <a:r>
              <a:rPr lang="en-MY" dirty="0" smtClean="0"/>
              <a:t> = "A conflicting change has already been made to this " &amp;</a:t>
            </a:r>
          </a:p>
          <a:p>
            <a:pPr lvl="1">
              <a:buNone/>
            </a:pPr>
            <a:r>
              <a:rPr lang="en-MY" dirty="0" smtClean="0"/>
              <a:t>"record by another user. No records were updated."</a:t>
            </a:r>
          </a:p>
          <a:p>
            <a:pPr lvl="1">
              <a:buNone/>
            </a:pPr>
            <a:r>
              <a:rPr lang="en-MY" dirty="0" smtClean="0"/>
              <a:t>End If</a:t>
            </a:r>
          </a:p>
          <a:p>
            <a:pPr lvl="1">
              <a:buNone/>
            </a:pPr>
            <a:r>
              <a:rPr lang="en-MY" dirty="0" smtClean="0"/>
              <a:t>End Sub</a:t>
            </a:r>
            <a:endParaRPr lang="en-MY" dirty="0"/>
          </a:p>
        </p:txBody>
      </p:sp>
      <p:sp>
        <p:nvSpPr>
          <p:cNvPr id="3" name="Title 2"/>
          <p:cNvSpPr>
            <a:spLocks noGrp="1"/>
          </p:cNvSpPr>
          <p:nvPr>
            <p:ph type="title"/>
          </p:nvPr>
        </p:nvSpPr>
        <p:spPr/>
        <p:txBody>
          <a:bodyPr/>
          <a:lstStyle/>
          <a:p>
            <a:endParaRPr lang="en-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endParaRPr lang="en-MY"/>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1476875" y="1219200"/>
            <a:ext cx="6190250" cy="493712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MY" dirty="0" smtClean="0"/>
              <a:t>Ideally, the page would show the current value of the record (taking any recent changes into account) and allow the user to apply the original edited values, cancel the update, or make additional refinements and then apply the update</a:t>
            </a:r>
          </a:p>
          <a:p>
            <a:endParaRPr lang="en-MY" dirty="0"/>
          </a:p>
        </p:txBody>
      </p:sp>
      <p:sp>
        <p:nvSpPr>
          <p:cNvPr id="3" name="Title 2"/>
          <p:cNvSpPr>
            <a:spLocks noGrp="1"/>
          </p:cNvSpPr>
          <p:nvPr>
            <p:ph type="title"/>
          </p:nvPr>
        </p:nvSpPr>
        <p:spPr/>
        <p:txBody>
          <a:bodyPr/>
          <a:lstStyle/>
          <a:p>
            <a:endParaRPr lang="en-MY"/>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smtClean="0"/>
              <a:t>Detecting a concurrency error during an edit</a:t>
            </a:r>
            <a:endParaRPr lang="en-MY"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2647855" y="1219200"/>
            <a:ext cx="3848289" cy="493712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20000"/>
          </a:bodyPr>
          <a:lstStyle/>
          <a:p>
            <a:pPr>
              <a:buNone/>
            </a:pPr>
            <a:r>
              <a:rPr lang="en-MY" dirty="0" smtClean="0"/>
              <a:t>&lt;</a:t>
            </a:r>
            <a:r>
              <a:rPr lang="en-MY" dirty="0" err="1" smtClean="0"/>
              <a:t>asp:DetailsView</a:t>
            </a:r>
            <a:r>
              <a:rPr lang="en-MY" dirty="0" smtClean="0"/>
              <a:t> ID="</a:t>
            </a:r>
            <a:r>
              <a:rPr lang="en-MY" dirty="0" err="1" smtClean="0"/>
              <a:t>detailsEditing</a:t>
            </a:r>
            <a:r>
              <a:rPr lang="en-MY" dirty="0" smtClean="0"/>
              <a:t>" </a:t>
            </a:r>
            <a:r>
              <a:rPr lang="en-MY" dirty="0" err="1" smtClean="0"/>
              <a:t>runat</a:t>
            </a:r>
            <a:r>
              <a:rPr lang="en-MY" dirty="0" smtClean="0"/>
              <a:t>="server"</a:t>
            </a:r>
          </a:p>
          <a:p>
            <a:pPr>
              <a:buNone/>
            </a:pPr>
            <a:r>
              <a:rPr lang="en-MY" dirty="0" err="1" smtClean="0"/>
              <a:t>DataKeyNames</a:t>
            </a:r>
            <a:r>
              <a:rPr lang="en-MY" dirty="0" smtClean="0"/>
              <a:t>="</a:t>
            </a:r>
            <a:r>
              <a:rPr lang="en-MY" dirty="0" err="1" smtClean="0"/>
              <a:t>ShipperID</a:t>
            </a:r>
            <a:r>
              <a:rPr lang="en-MY" dirty="0" smtClean="0"/>
              <a:t>" </a:t>
            </a:r>
            <a:r>
              <a:rPr lang="en-MY" dirty="0" err="1" smtClean="0"/>
              <a:t>AllowPaging</a:t>
            </a:r>
            <a:r>
              <a:rPr lang="en-MY" dirty="0" smtClean="0"/>
              <a:t>="True" </a:t>
            </a:r>
            <a:r>
              <a:rPr lang="en-MY" dirty="0" err="1" smtClean="0"/>
              <a:t>AutoGenerateRows</a:t>
            </a:r>
            <a:r>
              <a:rPr lang="en-MY" dirty="0" smtClean="0"/>
              <a:t>="False"</a:t>
            </a:r>
          </a:p>
          <a:p>
            <a:pPr>
              <a:buNone/>
            </a:pPr>
            <a:r>
              <a:rPr lang="en-MY" dirty="0" err="1" smtClean="0"/>
              <a:t>DataSourceID</a:t>
            </a:r>
            <a:r>
              <a:rPr lang="en-MY" dirty="0" smtClean="0"/>
              <a:t>="</a:t>
            </a:r>
            <a:r>
              <a:rPr lang="en-MY" dirty="0" err="1" smtClean="0"/>
              <a:t>sourceShippers</a:t>
            </a:r>
            <a:r>
              <a:rPr lang="en-MY" dirty="0" smtClean="0"/>
              <a:t>" </a:t>
            </a:r>
            <a:r>
              <a:rPr lang="en-MY" dirty="0" err="1" smtClean="0"/>
              <a:t>OnItemUpdated</a:t>
            </a:r>
            <a:r>
              <a:rPr lang="en-MY" dirty="0" smtClean="0"/>
              <a:t>="DetailsView1_ItemUpdated" ...&gt;</a:t>
            </a:r>
          </a:p>
          <a:p>
            <a:pPr>
              <a:buNone/>
            </a:pPr>
            <a:r>
              <a:rPr lang="en-MY" dirty="0" smtClean="0"/>
              <a:t>&lt;Fields&gt;</a:t>
            </a:r>
          </a:p>
          <a:p>
            <a:pPr>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ShipperID</a:t>
            </a:r>
            <a:r>
              <a:rPr lang="en-MY" dirty="0" smtClean="0"/>
              <a:t>" </a:t>
            </a:r>
            <a:r>
              <a:rPr lang="en-MY" dirty="0" err="1" smtClean="0"/>
              <a:t>ReadOnly</a:t>
            </a:r>
            <a:r>
              <a:rPr lang="en-MY" dirty="0" smtClean="0"/>
              <a:t>="True" /&gt;</a:t>
            </a:r>
          </a:p>
          <a:p>
            <a:pPr>
              <a:buNone/>
            </a:pPr>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CompanyName</a:t>
            </a:r>
            <a:r>
              <a:rPr lang="en-MY" dirty="0" smtClean="0"/>
              <a:t>" /&gt;</a:t>
            </a:r>
          </a:p>
          <a:p>
            <a:pPr>
              <a:buNone/>
            </a:pPr>
            <a:r>
              <a:rPr lang="en-MY" dirty="0" smtClean="0"/>
              <a:t>&lt;</a:t>
            </a:r>
            <a:r>
              <a:rPr lang="en-MY" dirty="0" err="1" smtClean="0"/>
              <a:t>asp:BoundField</a:t>
            </a:r>
            <a:r>
              <a:rPr lang="en-MY" dirty="0" smtClean="0"/>
              <a:t> </a:t>
            </a:r>
            <a:r>
              <a:rPr lang="en-MY" dirty="0" err="1" smtClean="0"/>
              <a:t>DataField</a:t>
            </a:r>
            <a:r>
              <a:rPr lang="en-MY" dirty="0" smtClean="0"/>
              <a:t>="Phone" /&gt;</a:t>
            </a:r>
          </a:p>
          <a:p>
            <a:pPr>
              <a:buNone/>
            </a:pPr>
            <a:r>
              <a:rPr lang="en-MY" dirty="0" smtClean="0"/>
              <a:t>&lt;</a:t>
            </a:r>
            <a:r>
              <a:rPr lang="en-MY" dirty="0" err="1" smtClean="0"/>
              <a:t>asp:CommandField</a:t>
            </a:r>
            <a:r>
              <a:rPr lang="en-MY" dirty="0" smtClean="0"/>
              <a:t> </a:t>
            </a:r>
            <a:r>
              <a:rPr lang="en-MY" dirty="0" err="1" smtClean="0"/>
              <a:t>ShowEditButton</a:t>
            </a:r>
            <a:r>
              <a:rPr lang="en-MY" dirty="0" smtClean="0"/>
              <a:t>="True" /&gt;</a:t>
            </a:r>
          </a:p>
          <a:p>
            <a:pPr>
              <a:buNone/>
            </a:pPr>
            <a:r>
              <a:rPr lang="en-MY" dirty="0" smtClean="0"/>
              <a:t>&lt;/Fields&gt;</a:t>
            </a:r>
          </a:p>
          <a:p>
            <a:pPr>
              <a:buNone/>
            </a:pPr>
            <a:r>
              <a:rPr lang="en-MY" dirty="0" smtClean="0"/>
              <a:t>...</a:t>
            </a:r>
          </a:p>
          <a:p>
            <a:pPr>
              <a:buNone/>
            </a:pPr>
            <a:r>
              <a:rPr lang="en-MY" dirty="0" smtClean="0"/>
              <a:t>&lt;/</a:t>
            </a:r>
            <a:r>
              <a:rPr lang="en-MY" dirty="0" err="1" smtClean="0"/>
              <a:t>asp:DetailsView</a:t>
            </a:r>
            <a:r>
              <a:rPr lang="en-MY" dirty="0" smtClean="0"/>
              <a:t>&gt;</a:t>
            </a:r>
            <a:endParaRPr lang="en-MY" dirty="0"/>
          </a:p>
        </p:txBody>
      </p:sp>
      <p:sp>
        <p:nvSpPr>
          <p:cNvPr id="3" name="Title 2"/>
          <p:cNvSpPr>
            <a:spLocks noGrp="1"/>
          </p:cNvSpPr>
          <p:nvPr>
            <p:ph type="title"/>
          </p:nvPr>
        </p:nvSpPr>
        <p:spPr/>
        <p:txBody>
          <a:bodyPr>
            <a:normAutofit fontScale="90000"/>
          </a:bodyPr>
          <a:lstStyle/>
          <a:p>
            <a:r>
              <a:rPr lang="en-MY" dirty="0" smtClean="0"/>
              <a:t>Abbreviated definition of the </a:t>
            </a:r>
            <a:r>
              <a:rPr lang="en-MY" dirty="0" err="1" smtClean="0"/>
              <a:t>DetailsView</a:t>
            </a:r>
            <a:endParaRPr lang="en-MY"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70000" lnSpcReduction="20000"/>
          </a:bodyPr>
          <a:lstStyle/>
          <a:p>
            <a:pPr>
              <a:buNone/>
            </a:pPr>
            <a:r>
              <a:rPr lang="en-MY" dirty="0" smtClean="0"/>
              <a:t>&lt;</a:t>
            </a:r>
            <a:r>
              <a:rPr lang="en-MY" dirty="0" err="1" smtClean="0"/>
              <a:t>asp:SqlDataSource</a:t>
            </a:r>
            <a:r>
              <a:rPr lang="en-MY" dirty="0" smtClean="0"/>
              <a:t> ID="</a:t>
            </a:r>
            <a:r>
              <a:rPr lang="en-MY" dirty="0" err="1" smtClean="0"/>
              <a:t>sourceShippers</a:t>
            </a:r>
            <a:r>
              <a:rPr lang="en-MY" dirty="0" smtClean="0"/>
              <a:t>" </a:t>
            </a:r>
            <a:r>
              <a:rPr lang="en-MY" dirty="0" err="1" smtClean="0"/>
              <a:t>runat</a:t>
            </a:r>
            <a:r>
              <a:rPr lang="en-MY" dirty="0" smtClean="0"/>
              <a:t>="server"</a:t>
            </a:r>
          </a:p>
          <a:p>
            <a:pPr>
              <a:buNone/>
            </a:pPr>
            <a:r>
              <a:rPr lang="en-MY" dirty="0" err="1" smtClean="0"/>
              <a:t>ConnectionString</a:t>
            </a:r>
            <a:r>
              <a:rPr lang="en-MY" dirty="0" smtClean="0"/>
              <a:t>="&lt;%$ </a:t>
            </a:r>
            <a:r>
              <a:rPr lang="en-MY" dirty="0" err="1" smtClean="0"/>
              <a:t>ConnectionStrings:Northwind</a:t>
            </a:r>
            <a:r>
              <a:rPr lang="en-MY" dirty="0" smtClean="0"/>
              <a:t> %&gt;"</a:t>
            </a:r>
          </a:p>
          <a:p>
            <a:pPr>
              <a:buNone/>
            </a:pPr>
            <a:r>
              <a:rPr lang="en-MY" dirty="0" err="1" smtClean="0"/>
              <a:t>SelectCommand</a:t>
            </a:r>
            <a:r>
              <a:rPr lang="en-MY" dirty="0" smtClean="0"/>
              <a:t>="SELECT * FROM Shippers" </a:t>
            </a:r>
            <a:r>
              <a:rPr lang="en-MY" dirty="0" err="1" smtClean="0"/>
              <a:t>UpdateCommand</a:t>
            </a:r>
            <a:r>
              <a:rPr lang="en-MY" dirty="0" smtClean="0"/>
              <a:t>="UPDATE Shippers SET</a:t>
            </a:r>
          </a:p>
          <a:p>
            <a:pPr>
              <a:buNone/>
            </a:pPr>
            <a:r>
              <a:rPr lang="en-MY" dirty="0" err="1" smtClean="0"/>
              <a:t>CompanyName</a:t>
            </a:r>
            <a:r>
              <a:rPr lang="en-MY" dirty="0" smtClean="0"/>
              <a:t>=@</a:t>
            </a:r>
            <a:r>
              <a:rPr lang="en-MY" dirty="0" err="1" smtClean="0"/>
              <a:t>CompanyName</a:t>
            </a:r>
            <a:r>
              <a:rPr lang="en-MY" dirty="0" smtClean="0"/>
              <a:t>, Phone=@Phone WHERE </a:t>
            </a:r>
            <a:r>
              <a:rPr lang="en-MY" dirty="0" err="1" smtClean="0"/>
              <a:t>ShipperID</a:t>
            </a:r>
            <a:r>
              <a:rPr lang="en-MY" dirty="0" smtClean="0"/>
              <a:t>=@</a:t>
            </a:r>
            <a:r>
              <a:rPr lang="en-MY" dirty="0" err="1" smtClean="0"/>
              <a:t>original_ShipperID</a:t>
            </a:r>
            <a:r>
              <a:rPr lang="en-MY" dirty="0" smtClean="0"/>
              <a:t> AND</a:t>
            </a:r>
          </a:p>
          <a:p>
            <a:pPr>
              <a:buNone/>
            </a:pPr>
            <a:r>
              <a:rPr lang="en-MY" dirty="0" err="1" smtClean="0"/>
              <a:t>CompanyName</a:t>
            </a:r>
            <a:r>
              <a:rPr lang="en-MY" dirty="0" smtClean="0"/>
              <a:t>=@</a:t>
            </a:r>
            <a:r>
              <a:rPr lang="en-MY" dirty="0" err="1" smtClean="0"/>
              <a:t>original_CompanyName</a:t>
            </a:r>
            <a:r>
              <a:rPr lang="en-MY" dirty="0" smtClean="0"/>
              <a:t> AND Phone=@</a:t>
            </a:r>
            <a:r>
              <a:rPr lang="en-MY" dirty="0" err="1" smtClean="0"/>
              <a:t>original_Phone</a:t>
            </a:r>
            <a:r>
              <a:rPr lang="en-MY" dirty="0" smtClean="0"/>
              <a:t>"</a:t>
            </a:r>
          </a:p>
          <a:p>
            <a:pPr>
              <a:buNone/>
            </a:pPr>
            <a:r>
              <a:rPr lang="en-MY" dirty="0" err="1" smtClean="0"/>
              <a:t>ConflictDetection</a:t>
            </a:r>
            <a:r>
              <a:rPr lang="en-MY" dirty="0" smtClean="0"/>
              <a:t>="</a:t>
            </a:r>
            <a:r>
              <a:rPr lang="en-MY" dirty="0" err="1" smtClean="0"/>
              <a:t>CompareAllValues</a:t>
            </a:r>
            <a:r>
              <a:rPr lang="en-MY" dirty="0" smtClean="0"/>
              <a:t>" </a:t>
            </a:r>
            <a:r>
              <a:rPr lang="en-MY" dirty="0" err="1" smtClean="0"/>
              <a:t>OldValuesParameterFormatString</a:t>
            </a:r>
            <a:r>
              <a:rPr lang="en-MY" dirty="0" smtClean="0"/>
              <a:t>="original_{0}"&gt;</a:t>
            </a:r>
          </a:p>
          <a:p>
            <a:pPr>
              <a:buNone/>
            </a:pPr>
            <a:r>
              <a:rPr lang="en-MY" dirty="0" smtClean="0"/>
              <a:t>&lt;</a:t>
            </a:r>
            <a:r>
              <a:rPr lang="en-MY" dirty="0" err="1" smtClean="0"/>
              <a:t>UpdateParameters</a:t>
            </a:r>
            <a:r>
              <a:rPr lang="en-MY" dirty="0" smtClean="0"/>
              <a:t>&gt;</a:t>
            </a:r>
          </a:p>
          <a:p>
            <a:pPr>
              <a:buNone/>
            </a:pPr>
            <a:r>
              <a:rPr lang="en-MY" dirty="0" smtClean="0"/>
              <a:t>&lt;</a:t>
            </a:r>
            <a:r>
              <a:rPr lang="en-MY" dirty="0" err="1" smtClean="0"/>
              <a:t>asp:Parameter</a:t>
            </a:r>
            <a:r>
              <a:rPr lang="en-MY" dirty="0" smtClean="0"/>
              <a:t> Name="</a:t>
            </a:r>
            <a:r>
              <a:rPr lang="en-MY" dirty="0" err="1" smtClean="0"/>
              <a:t>CompanyName</a:t>
            </a:r>
            <a:r>
              <a:rPr lang="en-MY" dirty="0" smtClean="0"/>
              <a:t>" /&gt;</a:t>
            </a:r>
          </a:p>
          <a:p>
            <a:pPr>
              <a:buNone/>
            </a:pPr>
            <a:r>
              <a:rPr lang="en-MY" dirty="0" smtClean="0"/>
              <a:t>&lt;</a:t>
            </a:r>
            <a:r>
              <a:rPr lang="en-MY" dirty="0" err="1" smtClean="0"/>
              <a:t>asp:Parameter</a:t>
            </a:r>
            <a:r>
              <a:rPr lang="en-MY" dirty="0" smtClean="0"/>
              <a:t> Name="Phone" /&gt;</a:t>
            </a:r>
          </a:p>
          <a:p>
            <a:pPr>
              <a:buNone/>
            </a:pPr>
            <a:r>
              <a:rPr lang="en-MY" dirty="0" smtClean="0"/>
              <a:t>&lt;</a:t>
            </a:r>
            <a:r>
              <a:rPr lang="en-MY" dirty="0" err="1" smtClean="0"/>
              <a:t>asp:Parameter</a:t>
            </a:r>
            <a:r>
              <a:rPr lang="en-MY" dirty="0" smtClean="0"/>
              <a:t> Name="</a:t>
            </a:r>
            <a:r>
              <a:rPr lang="en-MY" dirty="0" err="1" smtClean="0"/>
              <a:t>original_ShipperID</a:t>
            </a:r>
            <a:r>
              <a:rPr lang="en-MY" dirty="0" smtClean="0"/>
              <a:t>" /&gt;</a:t>
            </a:r>
          </a:p>
          <a:p>
            <a:pPr>
              <a:buNone/>
            </a:pPr>
            <a:r>
              <a:rPr lang="en-MY" dirty="0" smtClean="0"/>
              <a:t>&lt;</a:t>
            </a:r>
            <a:r>
              <a:rPr lang="en-MY" dirty="0" err="1" smtClean="0"/>
              <a:t>asp:Parameter</a:t>
            </a:r>
            <a:r>
              <a:rPr lang="en-MY" dirty="0" smtClean="0"/>
              <a:t> Name="</a:t>
            </a:r>
            <a:r>
              <a:rPr lang="en-MY" dirty="0" err="1" smtClean="0"/>
              <a:t>original_CompanyName</a:t>
            </a:r>
            <a:r>
              <a:rPr lang="en-MY" dirty="0" smtClean="0"/>
              <a:t>" /&gt;</a:t>
            </a:r>
          </a:p>
          <a:p>
            <a:pPr>
              <a:buNone/>
            </a:pPr>
            <a:r>
              <a:rPr lang="en-MY" dirty="0" smtClean="0"/>
              <a:t>&lt;</a:t>
            </a:r>
            <a:r>
              <a:rPr lang="en-MY" dirty="0" err="1" smtClean="0"/>
              <a:t>asp:Parameter</a:t>
            </a:r>
            <a:r>
              <a:rPr lang="en-MY" dirty="0" smtClean="0"/>
              <a:t> Name="</a:t>
            </a:r>
            <a:r>
              <a:rPr lang="en-MY" dirty="0" err="1" smtClean="0"/>
              <a:t>original_Phone</a:t>
            </a:r>
            <a:r>
              <a:rPr lang="en-MY" dirty="0" smtClean="0"/>
              <a:t>" /&gt;</a:t>
            </a:r>
          </a:p>
          <a:p>
            <a:pPr>
              <a:buNone/>
            </a:pPr>
            <a:r>
              <a:rPr lang="en-MY" dirty="0" smtClean="0"/>
              <a:t>&lt;/</a:t>
            </a:r>
            <a:r>
              <a:rPr lang="en-MY" dirty="0" err="1" smtClean="0"/>
              <a:t>UpdateParameters</a:t>
            </a:r>
            <a:r>
              <a:rPr lang="en-MY" dirty="0" smtClean="0"/>
              <a:t>&gt;</a:t>
            </a:r>
          </a:p>
          <a:p>
            <a:pPr>
              <a:buNone/>
            </a:pPr>
            <a:r>
              <a:rPr lang="en-MY" dirty="0" smtClean="0"/>
              <a:t>&lt;/</a:t>
            </a:r>
            <a:r>
              <a:rPr lang="en-MY" dirty="0" err="1" smtClean="0"/>
              <a:t>asp:SqlDataSource</a:t>
            </a:r>
            <a:r>
              <a:rPr lang="en-MY" dirty="0" smtClean="0"/>
              <a:t>&gt;</a:t>
            </a:r>
            <a:endParaRPr lang="en-MY" dirty="0"/>
          </a:p>
        </p:txBody>
      </p:sp>
      <p:sp>
        <p:nvSpPr>
          <p:cNvPr id="3" name="Title 2"/>
          <p:cNvSpPr>
            <a:spLocks noGrp="1"/>
          </p:cNvSpPr>
          <p:nvPr>
            <p:ph type="title"/>
          </p:nvPr>
        </p:nvSpPr>
        <p:spPr/>
        <p:txBody>
          <a:bodyPr>
            <a:normAutofit fontScale="90000"/>
          </a:bodyPr>
          <a:lstStyle/>
          <a:p>
            <a:r>
              <a:rPr lang="en-MY" dirty="0" smtClean="0"/>
              <a:t>Data source control that’s bound to the </a:t>
            </a:r>
            <a:r>
              <a:rPr lang="en-MY" dirty="0" err="1" smtClean="0"/>
              <a:t>DetailsView</a:t>
            </a:r>
            <a:endParaRPr lang="en-MY"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a:buNone/>
            </a:pPr>
            <a:r>
              <a:rPr lang="en-MY" dirty="0" smtClean="0"/>
              <a:t>Protected Sub DetailsView1_ItemUpdated(</a:t>
            </a:r>
            <a:r>
              <a:rPr lang="en-MY" dirty="0" err="1" smtClean="0"/>
              <a:t>ByVal</a:t>
            </a:r>
            <a:r>
              <a:rPr lang="en-MY" dirty="0" smtClean="0"/>
              <a:t> sender As Object, </a:t>
            </a:r>
            <a:r>
              <a:rPr lang="en-MY" dirty="0" err="1" smtClean="0"/>
              <a:t>ByVal</a:t>
            </a:r>
            <a:r>
              <a:rPr lang="en-MY" dirty="0" smtClean="0"/>
              <a:t> e As </a:t>
            </a:r>
            <a:r>
              <a:rPr lang="en-MY" dirty="0" err="1" smtClean="0"/>
              <a:t>DetailsViewUpdatedEventArgs</a:t>
            </a:r>
            <a:endParaRPr lang="en-MY" dirty="0" smtClean="0"/>
          </a:p>
          <a:p>
            <a:pPr>
              <a:buNone/>
            </a:pPr>
            <a:r>
              <a:rPr lang="en-MY" dirty="0" smtClean="0"/>
              <a:t>)</a:t>
            </a:r>
          </a:p>
          <a:p>
            <a:pPr>
              <a:buNone/>
            </a:pPr>
            <a:r>
              <a:rPr lang="en-MY" dirty="0" smtClean="0"/>
              <a:t>If </a:t>
            </a:r>
            <a:r>
              <a:rPr lang="en-MY" dirty="0" err="1" smtClean="0"/>
              <a:t>e.AffectedRows</a:t>
            </a:r>
            <a:r>
              <a:rPr lang="en-MY" dirty="0" smtClean="0"/>
              <a:t> = 0 Then</a:t>
            </a:r>
          </a:p>
          <a:p>
            <a:pPr>
              <a:buNone/>
            </a:pPr>
            <a:r>
              <a:rPr lang="en-MY" dirty="0" smtClean="0"/>
              <a:t>'</a:t>
            </a:r>
            <a:r>
              <a:rPr lang="en-MY" dirty="0" err="1" smtClean="0"/>
              <a:t>lblStatus.Text</a:t>
            </a:r>
            <a:r>
              <a:rPr lang="en-MY" dirty="0" smtClean="0"/>
              <a:t> = "No records were updated."</a:t>
            </a:r>
          </a:p>
          <a:p>
            <a:pPr>
              <a:buNone/>
            </a:pPr>
            <a:r>
              <a:rPr lang="en-MY" dirty="0" err="1" smtClean="0"/>
              <a:t>e.KeepInEditMode</a:t>
            </a:r>
            <a:r>
              <a:rPr lang="en-MY" dirty="0" smtClean="0"/>
              <a:t> = True</a:t>
            </a:r>
          </a:p>
          <a:p>
            <a:pPr>
              <a:buNone/>
            </a:pPr>
            <a:r>
              <a:rPr lang="en-MY" dirty="0" smtClean="0"/>
              <a:t>...</a:t>
            </a:r>
          </a:p>
          <a:p>
            <a:pPr>
              <a:buNone/>
            </a:pPr>
            <a:r>
              <a:rPr lang="en-MY" dirty="0" smtClean="0"/>
              <a:t>' Allow more editing.</a:t>
            </a:r>
          </a:p>
          <a:p>
            <a:pPr>
              <a:buNone/>
            </a:pPr>
            <a:r>
              <a:rPr lang="en-MY" dirty="0" err="1" smtClean="0"/>
              <a:t>detailsEditing.DataBind</a:t>
            </a:r>
            <a:r>
              <a:rPr lang="en-MY" dirty="0" smtClean="0"/>
              <a:t>()</a:t>
            </a:r>
          </a:p>
          <a:p>
            <a:pPr>
              <a:buNone/>
            </a:pPr>
            <a:r>
              <a:rPr lang="en-MY" dirty="0" smtClean="0"/>
              <a:t>...</a:t>
            </a:r>
            <a:endParaRPr lang="en-MY" dirty="0"/>
          </a:p>
        </p:txBody>
      </p:sp>
      <p:sp>
        <p:nvSpPr>
          <p:cNvPr id="3" name="Title 2"/>
          <p:cNvSpPr>
            <a:spLocks noGrp="1"/>
          </p:cNvSpPr>
          <p:nvPr>
            <p:ph type="title"/>
          </p:nvPr>
        </p:nvSpPr>
        <p:spPr/>
        <p:txBody>
          <a:bodyPr>
            <a:normAutofit fontScale="90000"/>
          </a:bodyPr>
          <a:lstStyle/>
          <a:p>
            <a:r>
              <a:rPr lang="en-MY" dirty="0" smtClean="0"/>
              <a:t>The code that catches all failed updates and explicitly keeps the </a:t>
            </a:r>
            <a:r>
              <a:rPr lang="en-MY" dirty="0" err="1" smtClean="0"/>
              <a:t>DetailsView</a:t>
            </a:r>
            <a:r>
              <a:rPr lang="en-MY" dirty="0" smtClean="0"/>
              <a:t> in edit mode</a:t>
            </a:r>
            <a:endParaRPr lang="en-MY"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pPr>
              <a:buNone/>
            </a:pPr>
            <a:r>
              <a:rPr lang="en-MY" dirty="0" smtClean="0"/>
              <a:t>...</a:t>
            </a:r>
          </a:p>
          <a:p>
            <a:pPr>
              <a:buNone/>
            </a:pPr>
            <a:r>
              <a:rPr lang="en-MY" dirty="0" smtClean="0"/>
              <a:t>' Re-populate </a:t>
            </a:r>
            <a:r>
              <a:rPr lang="en-MY" dirty="0" err="1" smtClean="0"/>
              <a:t>DetailsView</a:t>
            </a:r>
            <a:r>
              <a:rPr lang="en-MY" dirty="0" smtClean="0"/>
              <a:t> with values entered by user</a:t>
            </a:r>
          </a:p>
          <a:p>
            <a:pPr>
              <a:buNone/>
            </a:pPr>
            <a:r>
              <a:rPr lang="en-MY" dirty="0" smtClean="0"/>
              <a:t>Dim t As </a:t>
            </a:r>
            <a:r>
              <a:rPr lang="en-MY" dirty="0" err="1" smtClean="0"/>
              <a:t>TextBox</a:t>
            </a:r>
            <a:endParaRPr lang="en-MY" dirty="0" smtClean="0"/>
          </a:p>
          <a:p>
            <a:pPr>
              <a:buNone/>
            </a:pPr>
            <a:r>
              <a:rPr lang="en-MY" dirty="0" smtClean="0"/>
              <a:t>t = </a:t>
            </a:r>
            <a:r>
              <a:rPr lang="en-MY" dirty="0" err="1" smtClean="0"/>
              <a:t>DirectCast</a:t>
            </a:r>
            <a:r>
              <a:rPr lang="en-MY" dirty="0" smtClean="0"/>
              <a:t>(</a:t>
            </a:r>
            <a:r>
              <a:rPr lang="en-MY" dirty="0" err="1" smtClean="0"/>
              <a:t>detailsEditing.Rows</a:t>
            </a:r>
            <a:r>
              <a:rPr lang="en-MY" dirty="0" smtClean="0"/>
              <a:t>(1).Cells(1).Controls(0), </a:t>
            </a:r>
            <a:r>
              <a:rPr lang="en-MY" dirty="0" err="1" smtClean="0"/>
              <a:t>TextBox</a:t>
            </a:r>
            <a:r>
              <a:rPr lang="en-MY" dirty="0" smtClean="0"/>
              <a:t>)</a:t>
            </a:r>
          </a:p>
          <a:p>
            <a:pPr>
              <a:buNone/>
            </a:pPr>
            <a:r>
              <a:rPr lang="en-MY" dirty="0" err="1" smtClean="0"/>
              <a:t>t.Text</a:t>
            </a:r>
            <a:r>
              <a:rPr lang="en-MY" dirty="0" smtClean="0"/>
              <a:t> = </a:t>
            </a:r>
            <a:r>
              <a:rPr lang="en-MY" dirty="0" err="1" smtClean="0"/>
              <a:t>DirectCast</a:t>
            </a:r>
            <a:r>
              <a:rPr lang="en-MY" dirty="0" smtClean="0"/>
              <a:t>(</a:t>
            </a:r>
            <a:r>
              <a:rPr lang="en-MY" dirty="0" err="1" smtClean="0"/>
              <a:t>e.NewValues</a:t>
            </a:r>
            <a:r>
              <a:rPr lang="en-MY" dirty="0" smtClean="0"/>
              <a:t>("</a:t>
            </a:r>
            <a:r>
              <a:rPr lang="en-MY" dirty="0" err="1" smtClean="0"/>
              <a:t>CompanyName</a:t>
            </a:r>
            <a:r>
              <a:rPr lang="en-MY" dirty="0" smtClean="0"/>
              <a:t>"), String)</a:t>
            </a:r>
          </a:p>
          <a:p>
            <a:pPr>
              <a:buNone/>
            </a:pPr>
            <a:r>
              <a:rPr lang="en-MY" dirty="0" smtClean="0"/>
              <a:t>t = </a:t>
            </a:r>
            <a:r>
              <a:rPr lang="en-MY" dirty="0" err="1" smtClean="0"/>
              <a:t>DirectCast</a:t>
            </a:r>
            <a:r>
              <a:rPr lang="en-MY" dirty="0" smtClean="0"/>
              <a:t>(</a:t>
            </a:r>
            <a:r>
              <a:rPr lang="en-MY" dirty="0" err="1" smtClean="0"/>
              <a:t>detailsEditing.Rows</a:t>
            </a:r>
            <a:r>
              <a:rPr lang="en-MY" dirty="0" smtClean="0"/>
              <a:t>(2).Cells(1).Controls(0), </a:t>
            </a:r>
            <a:r>
              <a:rPr lang="en-MY" dirty="0" err="1" smtClean="0"/>
              <a:t>TextBox</a:t>
            </a:r>
            <a:r>
              <a:rPr lang="en-MY" dirty="0" smtClean="0"/>
              <a:t>)</a:t>
            </a:r>
          </a:p>
          <a:p>
            <a:pPr>
              <a:buNone/>
            </a:pPr>
            <a:r>
              <a:rPr lang="en-MY" dirty="0" err="1" smtClean="0"/>
              <a:t>t.Text</a:t>
            </a:r>
            <a:r>
              <a:rPr lang="en-MY" dirty="0" smtClean="0"/>
              <a:t> = </a:t>
            </a:r>
            <a:r>
              <a:rPr lang="en-MY" dirty="0" err="1" smtClean="0"/>
              <a:t>DirectCast</a:t>
            </a:r>
            <a:r>
              <a:rPr lang="en-MY" dirty="0" smtClean="0"/>
              <a:t>(</a:t>
            </a:r>
            <a:r>
              <a:rPr lang="en-MY" dirty="0" err="1" smtClean="0"/>
              <a:t>e.NewValues</a:t>
            </a:r>
            <a:r>
              <a:rPr lang="en-MY" dirty="0" smtClean="0"/>
              <a:t>("Phone"), String)</a:t>
            </a:r>
          </a:p>
          <a:p>
            <a:pPr>
              <a:buNone/>
            </a:pPr>
            <a:r>
              <a:rPr lang="en-MY" dirty="0" smtClean="0"/>
              <a:t>...</a:t>
            </a:r>
            <a:endParaRPr lang="en-MY" dirty="0"/>
          </a:p>
        </p:txBody>
      </p:sp>
      <p:sp>
        <p:nvSpPr>
          <p:cNvPr id="3" name="Title 2"/>
          <p:cNvSpPr>
            <a:spLocks noGrp="1"/>
          </p:cNvSpPr>
          <p:nvPr>
            <p:ph type="title"/>
          </p:nvPr>
        </p:nvSpPr>
        <p:spPr/>
        <p:txBody>
          <a:bodyPr>
            <a:normAutofit fontScale="90000"/>
          </a:bodyPr>
          <a:lstStyle/>
          <a:p>
            <a:r>
              <a:rPr lang="en-MY" dirty="0" smtClean="0"/>
              <a:t>To maintain the values that the user is</a:t>
            </a:r>
            <a:br>
              <a:rPr lang="en-MY" dirty="0" smtClean="0"/>
            </a:br>
            <a:r>
              <a:rPr lang="en-MY" dirty="0" smtClean="0"/>
              <a:t>trying to apply</a:t>
            </a:r>
            <a:endParaRPr lang="en-MY"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r>
              <a:rPr lang="en-MY" dirty="0" smtClean="0"/>
              <a:t>...</a:t>
            </a:r>
          </a:p>
          <a:p>
            <a:pPr>
              <a:buNone/>
            </a:pPr>
            <a:r>
              <a:rPr lang="en-MY" dirty="0" smtClean="0"/>
              <a:t>' Show the panel with errors.</a:t>
            </a:r>
          </a:p>
          <a:p>
            <a:pPr>
              <a:buNone/>
            </a:pPr>
            <a:r>
              <a:rPr lang="en-MY" dirty="0" err="1" smtClean="0"/>
              <a:t>ErrorPanel.Visible</a:t>
            </a:r>
            <a:r>
              <a:rPr lang="en-MY" dirty="0" smtClean="0"/>
              <a:t> = True</a:t>
            </a:r>
            <a:endParaRPr lang="en-MY" dirty="0"/>
          </a:p>
        </p:txBody>
      </p:sp>
      <p:sp>
        <p:nvSpPr>
          <p:cNvPr id="3" name="Title 2"/>
          <p:cNvSpPr>
            <a:spLocks noGrp="1"/>
          </p:cNvSpPr>
          <p:nvPr>
            <p:ph type="title"/>
          </p:nvPr>
        </p:nvSpPr>
        <p:spPr/>
        <p:txBody>
          <a:bodyPr>
            <a:normAutofit fontScale="90000"/>
          </a:bodyPr>
          <a:lstStyle/>
          <a:p>
            <a:r>
              <a:rPr lang="en-MY" dirty="0" smtClean="0"/>
              <a:t>List the current values in a label or another</a:t>
            </a:r>
            <a:br>
              <a:rPr lang="en-MY" dirty="0" smtClean="0"/>
            </a:br>
            <a:r>
              <a:rPr lang="en-MY" dirty="0" smtClean="0"/>
              <a:t>control</a:t>
            </a:r>
            <a:endParaRPr lang="en-MY"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32500" lnSpcReduction="20000"/>
          </a:bodyPr>
          <a:lstStyle/>
          <a:p>
            <a:r>
              <a:rPr lang="en-MY" dirty="0" smtClean="0"/>
              <a:t>&lt;</a:t>
            </a:r>
            <a:r>
              <a:rPr lang="en-MY" dirty="0" err="1" smtClean="0"/>
              <a:t>asp:Panel</a:t>
            </a:r>
            <a:r>
              <a:rPr lang="en-MY" dirty="0" smtClean="0"/>
              <a:t> ID="</a:t>
            </a:r>
            <a:r>
              <a:rPr lang="en-MY" dirty="0" err="1" smtClean="0"/>
              <a:t>ErrorPanel</a:t>
            </a:r>
            <a:r>
              <a:rPr lang="en-MY" dirty="0" smtClean="0"/>
              <a:t>" </a:t>
            </a:r>
            <a:r>
              <a:rPr lang="en-MY" dirty="0" err="1" smtClean="0"/>
              <a:t>runat</a:t>
            </a:r>
            <a:r>
              <a:rPr lang="en-MY" dirty="0" smtClean="0"/>
              <a:t>="server" Visible="False" </a:t>
            </a:r>
            <a:r>
              <a:rPr lang="en-MY" dirty="0" err="1" smtClean="0"/>
              <a:t>EnableViewState</a:t>
            </a:r>
            <a:r>
              <a:rPr lang="en-MY" dirty="0" smtClean="0"/>
              <a:t>="False"&gt;</a:t>
            </a:r>
          </a:p>
          <a:p>
            <a:r>
              <a:rPr lang="en-MY" dirty="0" smtClean="0"/>
              <a:t>There is a newer version of this record in the database.&lt;</a:t>
            </a:r>
            <a:r>
              <a:rPr lang="en-MY" dirty="0" err="1" smtClean="0"/>
              <a:t>br</a:t>
            </a:r>
            <a:r>
              <a:rPr lang="en-MY" dirty="0" smtClean="0"/>
              <a:t> /&gt;</a:t>
            </a:r>
          </a:p>
          <a:p>
            <a:r>
              <a:rPr lang="en-MY" dirty="0" smtClean="0"/>
              <a:t>The current record has the values shown below.&lt;</a:t>
            </a:r>
            <a:r>
              <a:rPr lang="en-MY" dirty="0" err="1" smtClean="0"/>
              <a:t>br</a:t>
            </a:r>
            <a:r>
              <a:rPr lang="en-MY" dirty="0" smtClean="0"/>
              <a:t> /&gt;</a:t>
            </a:r>
          </a:p>
          <a:p>
            <a:r>
              <a:rPr lang="en-MY" dirty="0" smtClean="0"/>
              <a:t>&lt;</a:t>
            </a:r>
            <a:r>
              <a:rPr lang="en-MY" dirty="0" err="1" smtClean="0"/>
              <a:t>br</a:t>
            </a:r>
            <a:r>
              <a:rPr lang="en-MY" dirty="0" smtClean="0"/>
              <a:t> /&gt;</a:t>
            </a:r>
          </a:p>
          <a:p>
            <a:r>
              <a:rPr lang="en-MY" dirty="0" smtClean="0"/>
              <a:t>&lt;</a:t>
            </a:r>
            <a:r>
              <a:rPr lang="en-MY" dirty="0" err="1" smtClean="0"/>
              <a:t>asp:DetailsView</a:t>
            </a:r>
            <a:r>
              <a:rPr lang="en-MY" dirty="0" smtClean="0"/>
              <a:t> ID="</a:t>
            </a:r>
            <a:r>
              <a:rPr lang="en-MY" dirty="0" err="1" smtClean="0"/>
              <a:t>detailsConflicting</a:t>
            </a:r>
            <a:r>
              <a:rPr lang="en-MY" dirty="0" smtClean="0"/>
              <a:t>" </a:t>
            </a:r>
            <a:r>
              <a:rPr lang="en-MY" dirty="0" err="1" smtClean="0"/>
              <a:t>runat</a:t>
            </a:r>
            <a:r>
              <a:rPr lang="en-MY" dirty="0" smtClean="0"/>
              <a:t>="server"</a:t>
            </a:r>
          </a:p>
          <a:p>
            <a:r>
              <a:rPr lang="en-MY" dirty="0" err="1" smtClean="0"/>
              <a:t>AutoGenerateRows</a:t>
            </a:r>
            <a:r>
              <a:rPr lang="en-MY" dirty="0" smtClean="0"/>
              <a:t>="False" </a:t>
            </a:r>
            <a:r>
              <a:rPr lang="en-MY" dirty="0" err="1" smtClean="0"/>
              <a:t>DataSourceID</a:t>
            </a:r>
            <a:r>
              <a:rPr lang="en-MY" dirty="0" smtClean="0"/>
              <a:t>="</a:t>
            </a:r>
            <a:r>
              <a:rPr lang="en-MY" dirty="0" err="1" smtClean="0"/>
              <a:t>sourceUpdateValues</a:t>
            </a:r>
            <a:r>
              <a:rPr lang="en-MY" dirty="0" smtClean="0"/>
              <a:t>" ...&gt;</a:t>
            </a:r>
          </a:p>
          <a:p>
            <a:r>
              <a:rPr lang="en-MY" dirty="0" smtClean="0"/>
              <a:t>&lt;Fields&gt;</a:t>
            </a:r>
          </a:p>
          <a:p>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ShipperID</a:t>
            </a:r>
            <a:r>
              <a:rPr lang="en-MY" dirty="0" smtClean="0"/>
              <a:t>" /&gt;</a:t>
            </a:r>
          </a:p>
          <a:p>
            <a:r>
              <a:rPr lang="en-MY" dirty="0" smtClean="0"/>
              <a:t>&lt;</a:t>
            </a:r>
            <a:r>
              <a:rPr lang="en-MY" dirty="0" err="1" smtClean="0"/>
              <a:t>asp:BoundField</a:t>
            </a:r>
            <a:r>
              <a:rPr lang="en-MY" dirty="0" smtClean="0"/>
              <a:t> </a:t>
            </a:r>
            <a:r>
              <a:rPr lang="en-MY" dirty="0" err="1" smtClean="0"/>
              <a:t>DataField</a:t>
            </a:r>
            <a:r>
              <a:rPr lang="en-MY" dirty="0" smtClean="0"/>
              <a:t>="</a:t>
            </a:r>
            <a:r>
              <a:rPr lang="en-MY" dirty="0" err="1" smtClean="0"/>
              <a:t>CompanyName</a:t>
            </a:r>
            <a:r>
              <a:rPr lang="en-MY" dirty="0" smtClean="0"/>
              <a:t>" /&gt;</a:t>
            </a:r>
          </a:p>
          <a:p>
            <a:r>
              <a:rPr lang="en-MY" dirty="0" smtClean="0"/>
              <a:t>&lt;</a:t>
            </a:r>
            <a:r>
              <a:rPr lang="en-MY" dirty="0" err="1" smtClean="0"/>
              <a:t>asp:BoundField</a:t>
            </a:r>
            <a:r>
              <a:rPr lang="en-MY" dirty="0" smtClean="0"/>
              <a:t> </a:t>
            </a:r>
            <a:r>
              <a:rPr lang="en-MY" dirty="0" err="1" smtClean="0"/>
              <a:t>DataField</a:t>
            </a:r>
            <a:r>
              <a:rPr lang="en-MY" dirty="0" smtClean="0"/>
              <a:t>="Phone" /&gt;</a:t>
            </a:r>
          </a:p>
          <a:p>
            <a:r>
              <a:rPr lang="en-MY" dirty="0" smtClean="0"/>
              <a:t>&lt;/Fields&gt;</a:t>
            </a:r>
          </a:p>
          <a:p>
            <a:r>
              <a:rPr lang="en-MY" dirty="0" smtClean="0"/>
              <a:t>...</a:t>
            </a:r>
          </a:p>
          <a:p>
            <a:r>
              <a:rPr lang="en-MY" dirty="0" smtClean="0"/>
              <a:t>&lt;/</a:t>
            </a:r>
            <a:r>
              <a:rPr lang="en-MY" dirty="0" err="1" smtClean="0"/>
              <a:t>asp:DetailsView</a:t>
            </a:r>
            <a:r>
              <a:rPr lang="en-MY" dirty="0" smtClean="0"/>
              <a:t>&gt;</a:t>
            </a:r>
          </a:p>
          <a:p>
            <a:r>
              <a:rPr lang="en-MY" dirty="0" smtClean="0"/>
              <a:t>&lt;</a:t>
            </a:r>
            <a:r>
              <a:rPr lang="en-MY" dirty="0" err="1" smtClean="0"/>
              <a:t>br</a:t>
            </a:r>
            <a:r>
              <a:rPr lang="en-MY" dirty="0" smtClean="0"/>
              <a:t> /&gt;</a:t>
            </a:r>
          </a:p>
          <a:p>
            <a:r>
              <a:rPr lang="en-MY" dirty="0" smtClean="0"/>
              <a:t>* Click &lt;b&gt;Update&lt;/b&gt; to override these values with your changes.&lt;</a:t>
            </a:r>
            <a:r>
              <a:rPr lang="en-MY" dirty="0" err="1" smtClean="0"/>
              <a:t>br</a:t>
            </a:r>
            <a:r>
              <a:rPr lang="en-MY" dirty="0" smtClean="0"/>
              <a:t> /&gt;</a:t>
            </a:r>
          </a:p>
          <a:p>
            <a:r>
              <a:rPr lang="en-MY" dirty="0" smtClean="0"/>
              <a:t>* Click &lt;b&gt;Cancel&lt;/b&gt; to abandon your edit.&lt;/span&gt;&amp;</a:t>
            </a:r>
            <a:r>
              <a:rPr lang="en-MY" dirty="0" err="1" smtClean="0"/>
              <a:t>nbsp</a:t>
            </a:r>
            <a:r>
              <a:rPr lang="en-MY" dirty="0" smtClean="0"/>
              <a:t>;</a:t>
            </a:r>
          </a:p>
          <a:p>
            <a:r>
              <a:rPr lang="en-MY" dirty="0" smtClean="0"/>
              <a:t>&lt;</a:t>
            </a:r>
            <a:r>
              <a:rPr lang="en-MY" dirty="0" err="1" smtClean="0"/>
              <a:t>asp:SqlDataSource</a:t>
            </a:r>
            <a:r>
              <a:rPr lang="en-MY" dirty="0" smtClean="0"/>
              <a:t> </a:t>
            </a:r>
            <a:r>
              <a:rPr lang="en-MY" dirty="0" err="1" smtClean="0"/>
              <a:t>ConnectionString</a:t>
            </a:r>
            <a:r>
              <a:rPr lang="en-MY" dirty="0" smtClean="0"/>
              <a:t>="&lt;%$ </a:t>
            </a:r>
            <a:r>
              <a:rPr lang="en-MY" dirty="0" err="1" smtClean="0"/>
              <a:t>ConnectionStrings:Northwind</a:t>
            </a:r>
            <a:r>
              <a:rPr lang="en-MY" dirty="0" smtClean="0"/>
              <a:t> %&gt;"</a:t>
            </a:r>
          </a:p>
          <a:p>
            <a:r>
              <a:rPr lang="en-MY" dirty="0" smtClean="0"/>
              <a:t>ID="</a:t>
            </a:r>
            <a:r>
              <a:rPr lang="en-MY" dirty="0" err="1" smtClean="0"/>
              <a:t>sourceUpdateValues</a:t>
            </a:r>
            <a:r>
              <a:rPr lang="en-MY" dirty="0" smtClean="0"/>
              <a:t>" </a:t>
            </a:r>
            <a:r>
              <a:rPr lang="en-MY" dirty="0" err="1" smtClean="0"/>
              <a:t>runat</a:t>
            </a:r>
            <a:r>
              <a:rPr lang="en-MY" dirty="0" smtClean="0"/>
              <a:t>="server"</a:t>
            </a:r>
          </a:p>
          <a:p>
            <a:r>
              <a:rPr lang="en-MY" dirty="0" err="1" smtClean="0"/>
              <a:t>SelectCommand</a:t>
            </a:r>
            <a:r>
              <a:rPr lang="en-MY" dirty="0" smtClean="0"/>
              <a:t>="SELECT * FROM Shippers WHERE (</a:t>
            </a:r>
            <a:r>
              <a:rPr lang="en-MY" dirty="0" err="1" smtClean="0"/>
              <a:t>ShipperID</a:t>
            </a:r>
            <a:r>
              <a:rPr lang="en-MY" dirty="0" smtClean="0"/>
              <a:t> = @</a:t>
            </a:r>
            <a:r>
              <a:rPr lang="en-MY" dirty="0" err="1" smtClean="0"/>
              <a:t>ShipperID</a:t>
            </a:r>
            <a:r>
              <a:rPr lang="en-MY" dirty="0" smtClean="0"/>
              <a:t>)"</a:t>
            </a:r>
          </a:p>
          <a:p>
            <a:r>
              <a:rPr lang="en-MY" dirty="0" err="1" smtClean="0"/>
              <a:t>OnSelecting</a:t>
            </a:r>
            <a:r>
              <a:rPr lang="en-MY" dirty="0" smtClean="0"/>
              <a:t>="SqlDataSource2_Selecting"&gt;</a:t>
            </a:r>
          </a:p>
          <a:p>
            <a:r>
              <a:rPr lang="en-MY" dirty="0" smtClean="0"/>
              <a:t>&lt;</a:t>
            </a:r>
            <a:r>
              <a:rPr lang="en-MY" dirty="0" err="1" smtClean="0"/>
              <a:t>SelectParameters</a:t>
            </a:r>
            <a:r>
              <a:rPr lang="en-MY" dirty="0" smtClean="0"/>
              <a:t>&gt;</a:t>
            </a:r>
          </a:p>
          <a:p>
            <a:r>
              <a:rPr lang="en-MY" dirty="0" smtClean="0"/>
              <a:t>&lt;</a:t>
            </a:r>
            <a:r>
              <a:rPr lang="en-MY" dirty="0" err="1" smtClean="0"/>
              <a:t>asp:ControlParameter</a:t>
            </a:r>
            <a:r>
              <a:rPr lang="en-MY" dirty="0" smtClean="0"/>
              <a:t> </a:t>
            </a:r>
            <a:r>
              <a:rPr lang="en-MY" dirty="0" err="1" smtClean="0"/>
              <a:t>ControlID</a:t>
            </a:r>
            <a:r>
              <a:rPr lang="en-MY" dirty="0" smtClean="0"/>
              <a:t>="</a:t>
            </a:r>
            <a:r>
              <a:rPr lang="en-MY" dirty="0" err="1" smtClean="0"/>
              <a:t>detailsEditing</a:t>
            </a:r>
            <a:r>
              <a:rPr lang="en-MY" dirty="0" smtClean="0"/>
              <a:t>" Name="</a:t>
            </a:r>
            <a:r>
              <a:rPr lang="en-MY" dirty="0" err="1" smtClean="0"/>
              <a:t>ShipperID</a:t>
            </a:r>
            <a:r>
              <a:rPr lang="en-MY" dirty="0" smtClean="0"/>
              <a:t>"</a:t>
            </a:r>
          </a:p>
          <a:p>
            <a:r>
              <a:rPr lang="en-MY" dirty="0" err="1" smtClean="0"/>
              <a:t>PropertyName</a:t>
            </a:r>
            <a:r>
              <a:rPr lang="en-MY" dirty="0" smtClean="0"/>
              <a:t>="</a:t>
            </a:r>
            <a:r>
              <a:rPr lang="en-MY" dirty="0" err="1" smtClean="0"/>
              <a:t>SelectedValue</a:t>
            </a:r>
            <a:r>
              <a:rPr lang="en-MY" dirty="0" smtClean="0"/>
              <a:t>" Type="Int32" /&gt;</a:t>
            </a:r>
          </a:p>
          <a:p>
            <a:r>
              <a:rPr lang="en-MY" dirty="0" smtClean="0"/>
              <a:t>&lt;/</a:t>
            </a:r>
            <a:r>
              <a:rPr lang="en-MY" dirty="0" err="1" smtClean="0"/>
              <a:t>SelectParameters</a:t>
            </a:r>
            <a:r>
              <a:rPr lang="en-MY" dirty="0" smtClean="0"/>
              <a:t>&gt;</a:t>
            </a:r>
          </a:p>
          <a:p>
            <a:r>
              <a:rPr lang="en-MY" dirty="0" smtClean="0"/>
              <a:t>&lt;/</a:t>
            </a:r>
            <a:r>
              <a:rPr lang="en-MY" dirty="0" err="1" smtClean="0"/>
              <a:t>asp:SqlDataSource</a:t>
            </a:r>
            <a:r>
              <a:rPr lang="en-MY" dirty="0" smtClean="0"/>
              <a:t>&gt;</a:t>
            </a:r>
          </a:p>
          <a:p>
            <a:r>
              <a:rPr lang="en-MY" dirty="0" smtClean="0"/>
              <a:t>&lt;/</a:t>
            </a:r>
            <a:r>
              <a:rPr lang="en-MY" dirty="0" err="1" smtClean="0"/>
              <a:t>asp:Panel</a:t>
            </a:r>
            <a:r>
              <a:rPr lang="en-MY" dirty="0" smtClean="0"/>
              <a:t>&gt;</a:t>
            </a:r>
            <a:endParaRPr lang="en-MY" dirty="0"/>
          </a:p>
        </p:txBody>
      </p:sp>
      <p:sp>
        <p:nvSpPr>
          <p:cNvPr id="3" name="Title 2"/>
          <p:cNvSpPr>
            <a:spLocks noGrp="1"/>
          </p:cNvSpPr>
          <p:nvPr>
            <p:ph type="title"/>
          </p:nvPr>
        </p:nvSpPr>
        <p:spPr/>
        <p:txBody>
          <a:bodyPr>
            <a:normAutofit/>
          </a:bodyPr>
          <a:lstStyle/>
          <a:p>
            <a:r>
              <a:rPr lang="en-MY" sz="1800" dirty="0" smtClean="0"/>
              <a:t>A</a:t>
            </a:r>
            <a:r>
              <a:rPr lang="en-MY" sz="1800" dirty="0" smtClean="0"/>
              <a:t> second </a:t>
            </a:r>
            <a:r>
              <a:rPr lang="en-MY" sz="1800" dirty="0" err="1" smtClean="0"/>
              <a:t>DetailsView</a:t>
            </a:r>
            <a:r>
              <a:rPr lang="en-MY" sz="1800" dirty="0" smtClean="0"/>
              <a:t> </a:t>
            </a:r>
            <a:r>
              <a:rPr lang="en-MY" sz="1800" dirty="0" smtClean="0"/>
              <a:t>that binds to the matching row to show the current value of the record in question</a:t>
            </a:r>
            <a:endParaRPr lang="en-MY"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fontScale="92500" lnSpcReduction="10000"/>
          </a:bodyPr>
          <a:lstStyle/>
          <a:p>
            <a:r>
              <a:rPr lang="en-MY" dirty="0" smtClean="0"/>
              <a:t>The code reacts to the </a:t>
            </a:r>
            <a:r>
              <a:rPr lang="en-MY" dirty="0" err="1" smtClean="0"/>
              <a:t>SqlDataSource.Selecting</a:t>
            </a:r>
            <a:r>
              <a:rPr lang="en-MY" dirty="0" smtClean="0"/>
              <a:t> event for the second </a:t>
            </a:r>
            <a:r>
              <a:rPr lang="en-MY" dirty="0" err="1" smtClean="0"/>
              <a:t>SqlDataSource</a:t>
            </a:r>
            <a:r>
              <a:rPr lang="en-MY" dirty="0" smtClean="0"/>
              <a:t> control (</a:t>
            </a:r>
            <a:r>
              <a:rPr lang="en-MY" dirty="0" err="1" smtClean="0"/>
              <a:t>sourceUpdateValues</a:t>
            </a:r>
            <a:r>
              <a:rPr lang="en-MY" dirty="0" smtClean="0"/>
              <a:t>) and cancels the query if the error panel isn’t currently visible.</a:t>
            </a:r>
          </a:p>
          <a:p>
            <a:endParaRPr lang="en-US" dirty="0" smtClean="0"/>
          </a:p>
          <a:p>
            <a:pPr>
              <a:buNone/>
            </a:pPr>
            <a:r>
              <a:rPr lang="en-MY" dirty="0" smtClean="0"/>
              <a:t>Protected Sub SqlDataSource2_Selecting(</a:t>
            </a:r>
          </a:p>
          <a:p>
            <a:pPr>
              <a:buNone/>
            </a:pPr>
            <a:r>
              <a:rPr lang="en-MY" dirty="0" err="1" smtClean="0"/>
              <a:t>ByVal</a:t>
            </a:r>
            <a:r>
              <a:rPr lang="en-MY" dirty="0" smtClean="0"/>
              <a:t> sender As Object, </a:t>
            </a:r>
            <a:r>
              <a:rPr lang="en-MY" dirty="0" err="1" smtClean="0"/>
              <a:t>ByVal</a:t>
            </a:r>
            <a:r>
              <a:rPr lang="en-MY" dirty="0" smtClean="0"/>
              <a:t> e As </a:t>
            </a:r>
            <a:r>
              <a:rPr lang="en-MY" dirty="0" err="1" smtClean="0"/>
              <a:t>SqlDataSourceSelectingEventArgs</a:t>
            </a:r>
            <a:endParaRPr lang="en-MY" dirty="0" smtClean="0"/>
          </a:p>
          <a:p>
            <a:pPr>
              <a:buNone/>
            </a:pPr>
            <a:r>
              <a:rPr lang="en-MY" dirty="0" smtClean="0"/>
              <a:t>)</a:t>
            </a:r>
          </a:p>
          <a:p>
            <a:pPr>
              <a:buNone/>
            </a:pPr>
            <a:r>
              <a:rPr lang="en-MY" dirty="0" smtClean="0"/>
              <a:t>If Not </a:t>
            </a:r>
            <a:r>
              <a:rPr lang="en-MY" dirty="0" err="1" smtClean="0"/>
              <a:t>ErrorPanel.Visible</a:t>
            </a:r>
            <a:r>
              <a:rPr lang="en-MY" dirty="0" smtClean="0"/>
              <a:t> Then</a:t>
            </a:r>
          </a:p>
          <a:p>
            <a:pPr>
              <a:buNone/>
            </a:pPr>
            <a:r>
              <a:rPr lang="en-MY" dirty="0" err="1" smtClean="0"/>
              <a:t>e.Cancel</a:t>
            </a:r>
            <a:r>
              <a:rPr lang="en-MY" dirty="0" smtClean="0"/>
              <a:t> = True</a:t>
            </a:r>
          </a:p>
          <a:p>
            <a:pPr>
              <a:buNone/>
            </a:pPr>
            <a:r>
              <a:rPr lang="en-MY" dirty="0" smtClean="0"/>
              <a:t>End If</a:t>
            </a:r>
          </a:p>
          <a:p>
            <a:pPr>
              <a:buNone/>
            </a:pPr>
            <a:r>
              <a:rPr lang="en-MY" dirty="0" smtClean="0"/>
              <a:t>End Sub</a:t>
            </a:r>
            <a:endParaRPr lang="en-MY" dirty="0"/>
          </a:p>
        </p:txBody>
      </p:sp>
      <p:sp>
        <p:nvSpPr>
          <p:cNvPr id="3" name="Title 2"/>
          <p:cNvSpPr>
            <a:spLocks noGrp="1"/>
          </p:cNvSpPr>
          <p:nvPr>
            <p:ph type="title"/>
          </p:nvPr>
        </p:nvSpPr>
        <p:spPr/>
        <p:txBody>
          <a:bodyPr/>
          <a:lstStyle/>
          <a:p>
            <a:endParaRPr lang="en-MY"/>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Configuring columns in Visual Studio</a:t>
            </a:r>
            <a:endParaRPr lang="en-MY"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1404937" y="1273175"/>
            <a:ext cx="6334125" cy="48291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MY" dirty="0" smtClean="0"/>
              <a:t>Formatting the </a:t>
            </a:r>
            <a:r>
              <a:rPr lang="en-MY" dirty="0" err="1" smtClean="0"/>
              <a:t>GridView</a:t>
            </a:r>
            <a:endParaRPr lang="en-MY" dirty="0"/>
          </a:p>
        </p:txBody>
      </p:sp>
      <p:sp>
        <p:nvSpPr>
          <p:cNvPr id="3" name="Content Placeholder 2"/>
          <p:cNvSpPr>
            <a:spLocks noGrp="1"/>
          </p:cNvSpPr>
          <p:nvPr>
            <p:ph sz="quarter" idx="1"/>
          </p:nvPr>
        </p:nvSpPr>
        <p:spPr/>
        <p:txBody>
          <a:bodyPr/>
          <a:lstStyle/>
          <a:p>
            <a:r>
              <a:rPr lang="en-MY" dirty="0" err="1" smtClean="0"/>
              <a:t>DataFormatString</a:t>
            </a:r>
            <a:r>
              <a:rPr lang="en-MY" dirty="0" smtClean="0"/>
              <a:t> property</a:t>
            </a:r>
          </a:p>
          <a:p>
            <a:r>
              <a:rPr lang="en-MY" dirty="0" smtClean="0"/>
              <a:t>Styles</a:t>
            </a:r>
          </a:p>
          <a:p>
            <a:r>
              <a:rPr lang="en-MY" dirty="0" smtClean="0"/>
              <a:t>Intercept events, examine row data, and apply formatting to specific data points programmatically</a:t>
            </a:r>
          </a:p>
          <a:p>
            <a:r>
              <a:rPr lang="en-MY" dirty="0" smtClean="0"/>
              <a:t>Other properties:- </a:t>
            </a:r>
          </a:p>
          <a:p>
            <a:pPr lvl="1"/>
            <a:r>
              <a:rPr lang="en-MY" dirty="0" err="1" smtClean="0"/>
              <a:t>GridLines</a:t>
            </a:r>
            <a:r>
              <a:rPr lang="en-MY" dirty="0" smtClean="0"/>
              <a:t> (for adding or hiding table borders), </a:t>
            </a:r>
          </a:p>
          <a:p>
            <a:pPr lvl="1"/>
            <a:r>
              <a:rPr lang="en-MY" dirty="0" err="1" smtClean="0"/>
              <a:t>CellPadding</a:t>
            </a:r>
            <a:r>
              <a:rPr lang="en-MY" dirty="0" smtClean="0"/>
              <a:t> and </a:t>
            </a:r>
            <a:r>
              <a:rPr lang="en-MY" dirty="0" err="1" smtClean="0"/>
              <a:t>CellSpacing</a:t>
            </a:r>
            <a:r>
              <a:rPr lang="en-MY" dirty="0" smtClean="0"/>
              <a:t> (for controlling the overall spacing between cells)</a:t>
            </a:r>
          </a:p>
          <a:p>
            <a:pPr lvl="1"/>
            <a:r>
              <a:rPr lang="en-MY" dirty="0" smtClean="0"/>
              <a:t>Caption and </a:t>
            </a:r>
            <a:r>
              <a:rPr lang="en-MY" dirty="0" err="1" smtClean="0"/>
              <a:t>CaptionAlign</a:t>
            </a:r>
            <a:r>
              <a:rPr lang="en-MY" dirty="0" smtClean="0"/>
              <a:t> (for adding a title to the top of the grid).</a:t>
            </a:r>
            <a:endParaRPr lang="en-MY"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384</TotalTime>
  <Words>4318</Words>
  <Application>Microsoft Office PowerPoint</Application>
  <PresentationFormat>On-screen Show (4:3)</PresentationFormat>
  <Paragraphs>615</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Origin</vt:lpstr>
      <vt:lpstr>The Rich Data Controls</vt:lpstr>
      <vt:lpstr>The Rich Data Controls</vt:lpstr>
      <vt:lpstr>The GridView</vt:lpstr>
      <vt:lpstr>Column Types</vt:lpstr>
      <vt:lpstr>Slide 5</vt:lpstr>
      <vt:lpstr>Slide 6</vt:lpstr>
      <vt:lpstr>Slide 7</vt:lpstr>
      <vt:lpstr>Configuring columns in Visual Studio</vt:lpstr>
      <vt:lpstr>Formatting the GridView</vt:lpstr>
      <vt:lpstr>Formatting Fields</vt:lpstr>
      <vt:lpstr>Numeric Format Strings</vt:lpstr>
      <vt:lpstr>Time and Date Format Strings</vt:lpstr>
      <vt:lpstr>Styles</vt:lpstr>
      <vt:lpstr>Defining Styles</vt:lpstr>
      <vt:lpstr>Slide 15</vt:lpstr>
      <vt:lpstr>A formatted GridView</vt:lpstr>
      <vt:lpstr>Formatting-Specific Values</vt:lpstr>
      <vt:lpstr>Example</vt:lpstr>
      <vt:lpstr>Example of Code-behind</vt:lpstr>
      <vt:lpstr>Formatting individual rows based on values</vt:lpstr>
      <vt:lpstr>GridView Row Selection</vt:lpstr>
      <vt:lpstr>GridView selection</vt:lpstr>
      <vt:lpstr>Using Selection to Create a Master-Details Form</vt:lpstr>
      <vt:lpstr>The SelectedIndexChanged Event</vt:lpstr>
      <vt:lpstr>Using a Data Field As a Select Button</vt:lpstr>
      <vt:lpstr>Sorting the GridView</vt:lpstr>
      <vt:lpstr>Sorting with the SqlDataSource</vt:lpstr>
      <vt:lpstr>Paging the GridView</vt:lpstr>
      <vt:lpstr>Slide 29</vt:lpstr>
      <vt:lpstr>Customizing the Pager Bar</vt:lpstr>
      <vt:lpstr>Pager Modes</vt:lpstr>
      <vt:lpstr>GridView Templates</vt:lpstr>
      <vt:lpstr>Slide 33</vt:lpstr>
      <vt:lpstr>Creating a templated column</vt:lpstr>
      <vt:lpstr>Using Multiple Templates</vt:lpstr>
      <vt:lpstr>Binding to a Method</vt:lpstr>
      <vt:lpstr>Flagging rows conditionally</vt:lpstr>
      <vt:lpstr>GetStatusPicture() method</vt:lpstr>
      <vt:lpstr>Handling Events in a Template</vt:lpstr>
      <vt:lpstr>Example</vt:lpstr>
      <vt:lpstr>Editing with a Template</vt:lpstr>
      <vt:lpstr>Slide 42</vt:lpstr>
      <vt:lpstr>Slide 43</vt:lpstr>
      <vt:lpstr>Editing with a template</vt:lpstr>
      <vt:lpstr>Editing with Advanced Controls</vt:lpstr>
      <vt:lpstr>Slide 46</vt:lpstr>
      <vt:lpstr>Slide 47</vt:lpstr>
      <vt:lpstr>Editing with a drop-down list of values</vt:lpstr>
      <vt:lpstr>Slide 49</vt:lpstr>
      <vt:lpstr>Editing Without a Command Column</vt:lpstr>
      <vt:lpstr>Slide 51</vt:lpstr>
      <vt:lpstr>Client IDs in Templates</vt:lpstr>
      <vt:lpstr>The ListView</vt:lpstr>
      <vt:lpstr>ListView templates</vt:lpstr>
      <vt:lpstr>ItemTemplate</vt:lpstr>
      <vt:lpstr>ItemTemplate</vt:lpstr>
      <vt:lpstr>Slide 57</vt:lpstr>
      <vt:lpstr>Grouping</vt:lpstr>
      <vt:lpstr>Slide 59</vt:lpstr>
      <vt:lpstr>Paging</vt:lpstr>
      <vt:lpstr>A ListView and DataPager working in conjunction</vt:lpstr>
      <vt:lpstr>The DetailsView and FormView</vt:lpstr>
      <vt:lpstr>The DetailsView</vt:lpstr>
      <vt:lpstr>Defining Fields</vt:lpstr>
      <vt:lpstr>Record Operations</vt:lpstr>
      <vt:lpstr>Editing in the DetailsView</vt:lpstr>
      <vt:lpstr>The FormView</vt:lpstr>
      <vt:lpstr>Detecting Concurrency Conflicts</vt:lpstr>
      <vt:lpstr>Slide 69</vt:lpstr>
      <vt:lpstr>Slide 70</vt:lpstr>
      <vt:lpstr>Detecting a concurrency error during an edit</vt:lpstr>
      <vt:lpstr>Abbreviated definition of the DetailsView</vt:lpstr>
      <vt:lpstr>Data source control that’s bound to the DetailsView</vt:lpstr>
      <vt:lpstr>The code that catches all failed updates and explicitly keeps the DetailsView in edit mode</vt:lpstr>
      <vt:lpstr>To maintain the values that the user is trying to apply</vt:lpstr>
      <vt:lpstr>List the current values in a label or another control</vt:lpstr>
      <vt:lpstr>A second DetailsView that binds to the matching row to show the current value of the record in question</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Rich Data Controls</dc:title>
  <dc:creator>Sun Teik Heng</dc:creator>
  <cp:lastModifiedBy>Sun Teik Heng</cp:lastModifiedBy>
  <cp:revision>42</cp:revision>
  <dcterms:created xsi:type="dcterms:W3CDTF">2012-06-17T14:03:39Z</dcterms:created>
  <dcterms:modified xsi:type="dcterms:W3CDTF">2012-06-19T05:15:27Z</dcterms:modified>
</cp:coreProperties>
</file>