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18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13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67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28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7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285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6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36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85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19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570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7627-5F2A-45BF-92E5-524843767B66}" type="datetimeFigureOut">
              <a:rPr lang="en-MY" smtClean="0"/>
              <a:t>26/5/2014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DFB3-8C69-4F1D-A46C-7ADEC78158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25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The Visual Basic Language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MY" dirty="0" smtClean="0"/>
              <a:t>You’ll learn about:-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 smtClean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 smtClean="0"/>
              <a:t>the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dirty="0" smtClean="0"/>
              <a:t>define functions, loops, and conditional logic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886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S</a:t>
            </a:r>
            <a:r>
              <a:rPr lang="en-MY" dirty="0" smtClean="0"/>
              <a:t>pecify the corresponding index number in parentheses to access an element in the array.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IntArray</a:t>
            </a:r>
            <a:r>
              <a:rPr lang="en-MY" dirty="0" smtClean="0"/>
              <a:t>() As Integer = {1, 2, 3, 4}</a:t>
            </a:r>
          </a:p>
          <a:p>
            <a:pPr marL="457200" lvl="1" indent="0">
              <a:buNone/>
            </a:pPr>
            <a:r>
              <a:rPr lang="en-MY" dirty="0" smtClean="0"/>
              <a:t>Dim Element As Integer</a:t>
            </a:r>
          </a:p>
          <a:p>
            <a:pPr marL="457200" lvl="1" indent="0">
              <a:buNone/>
            </a:pPr>
            <a:r>
              <a:rPr lang="en-MY" dirty="0" smtClean="0"/>
              <a:t>Element = </a:t>
            </a:r>
            <a:r>
              <a:rPr lang="en-MY" dirty="0" err="1" smtClean="0"/>
              <a:t>IntArray</a:t>
            </a:r>
            <a:r>
              <a:rPr lang="en-MY" dirty="0" smtClean="0"/>
              <a:t>(2) ' Element is now set to 3.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IntArray</a:t>
            </a:r>
            <a:r>
              <a:rPr lang="en-MY" dirty="0" smtClean="0"/>
              <a:t>(,) As Integer = {{1, 2}, {3, 4}, {5, 6}, {7, 8}}</a:t>
            </a:r>
          </a:p>
          <a:p>
            <a:pPr marL="457200" lvl="1" indent="0">
              <a:buNone/>
            </a:pPr>
            <a:r>
              <a:rPr lang="en-MY" dirty="0" smtClean="0"/>
              <a:t>' Access the value in row 0 (first row), column 1 (second column).</a:t>
            </a:r>
          </a:p>
          <a:p>
            <a:pPr marL="457200" lvl="1" indent="0">
              <a:buNone/>
            </a:pPr>
            <a:r>
              <a:rPr lang="en-MY" dirty="0" smtClean="0"/>
              <a:t>Dim Element As Integer</a:t>
            </a:r>
          </a:p>
          <a:p>
            <a:pPr marL="457200" lvl="1" indent="0">
              <a:buNone/>
            </a:pPr>
            <a:r>
              <a:rPr lang="en-MY" dirty="0" smtClean="0"/>
              <a:t>Element = </a:t>
            </a:r>
            <a:r>
              <a:rPr lang="en-MY" dirty="0" err="1" smtClean="0"/>
              <a:t>IntArray</a:t>
            </a:r>
            <a:r>
              <a:rPr lang="en-MY" dirty="0" smtClean="0"/>
              <a:t>(0, 1) ' Element is now set to 2.</a:t>
            </a:r>
          </a:p>
        </p:txBody>
      </p:sp>
    </p:spTree>
    <p:extLst>
      <p:ext uri="{BB962C8B-B14F-4D97-AF65-F5344CB8AC3E}">
        <p14:creationId xmlns:p14="http://schemas.microsoft.com/office/powerpoint/2010/main" val="77898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U</a:t>
            </a:r>
            <a:r>
              <a:rPr lang="en-MY" dirty="0" smtClean="0"/>
              <a:t>se the </a:t>
            </a:r>
            <a:r>
              <a:rPr lang="en-MY" dirty="0" err="1" smtClean="0"/>
              <a:t>ReDim</a:t>
            </a:r>
            <a:r>
              <a:rPr lang="en-MY" dirty="0" smtClean="0"/>
              <a:t> keyword to resize an array.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MyArray</a:t>
            </a:r>
            <a:r>
              <a:rPr lang="en-MY" dirty="0" smtClean="0"/>
              <a:t>(10, 10) As Integer</a:t>
            </a:r>
          </a:p>
          <a:p>
            <a:pPr marL="457200" lvl="1" indent="0">
              <a:buNone/>
            </a:pPr>
            <a:r>
              <a:rPr lang="en-MY" dirty="0" err="1" smtClean="0"/>
              <a:t>ReDim</a:t>
            </a:r>
            <a:r>
              <a:rPr lang="en-MY" dirty="0" smtClean="0"/>
              <a:t> </a:t>
            </a:r>
            <a:r>
              <a:rPr lang="en-MY" dirty="0" err="1" smtClean="0"/>
              <a:t>MyArray</a:t>
            </a:r>
            <a:r>
              <a:rPr lang="en-MY" dirty="0" smtClean="0"/>
              <a:t>(20, 20)</a:t>
            </a:r>
          </a:p>
          <a:p>
            <a:r>
              <a:rPr lang="en-MY" dirty="0"/>
              <a:t>U</a:t>
            </a:r>
            <a:r>
              <a:rPr lang="en-MY" dirty="0" smtClean="0"/>
              <a:t>se the optional Preserve keyword when </a:t>
            </a:r>
            <a:r>
              <a:rPr lang="en-MY" dirty="0" err="1" smtClean="0"/>
              <a:t>redimensioning</a:t>
            </a:r>
            <a:r>
              <a:rPr lang="en-MY" dirty="0" smtClean="0"/>
              <a:t> the array to preserve the contents.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MyArray</a:t>
            </a:r>
            <a:r>
              <a:rPr lang="en-MY" dirty="0" smtClean="0"/>
              <a:t>(10, 10) As Integer</a:t>
            </a:r>
          </a:p>
          <a:p>
            <a:pPr marL="457200" lvl="1" indent="0">
              <a:buNone/>
            </a:pPr>
            <a:r>
              <a:rPr lang="en-MY" dirty="0" err="1" smtClean="0"/>
              <a:t>ReDim</a:t>
            </a:r>
            <a:r>
              <a:rPr lang="en-MY" dirty="0" smtClean="0"/>
              <a:t> Preserve </a:t>
            </a:r>
            <a:r>
              <a:rPr lang="en-MY" dirty="0" err="1" smtClean="0"/>
              <a:t>MyArray</a:t>
            </a:r>
            <a:r>
              <a:rPr lang="en-MY" dirty="0" smtClean="0"/>
              <a:t>(10, 20) ' Allowed, and the contents will remain.</a:t>
            </a:r>
          </a:p>
          <a:p>
            <a:pPr marL="457200" lvl="1" indent="0">
              <a:buNone/>
            </a:pPr>
            <a:r>
              <a:rPr lang="en-MY" dirty="0" err="1" smtClean="0"/>
              <a:t>ReDim</a:t>
            </a:r>
            <a:r>
              <a:rPr lang="en-MY" dirty="0" smtClean="0"/>
              <a:t> Preserve </a:t>
            </a:r>
            <a:r>
              <a:rPr lang="en-MY" dirty="0" err="1" smtClean="0"/>
              <a:t>MyArray</a:t>
            </a:r>
            <a:r>
              <a:rPr lang="en-MY" dirty="0" smtClean="0"/>
              <a:t>(20, 20) ' Not allowed. A runtime error will occur. </a:t>
            </a:r>
          </a:p>
          <a:p>
            <a:pPr marL="457200" lvl="1" indent="0">
              <a:buNone/>
            </a:pPr>
            <a:r>
              <a:rPr lang="en-MY" dirty="0"/>
              <a:t>	</a:t>
            </a:r>
            <a:r>
              <a:rPr lang="en-MY" dirty="0" smtClean="0"/>
              <a:t>			             ' Only the last dimension can be changed.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626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</a:t>
            </a:r>
            <a:r>
              <a:rPr lang="en-MY" dirty="0" err="1" smtClean="0"/>
              <a:t>ArrayList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dirty="0" smtClean="0"/>
              <a:t>The </a:t>
            </a:r>
            <a:r>
              <a:rPr lang="en-MY" dirty="0" err="1" smtClean="0"/>
              <a:t>ArrayList</a:t>
            </a:r>
            <a:r>
              <a:rPr lang="en-MY" dirty="0" smtClean="0"/>
              <a:t> is a collection class.</a:t>
            </a:r>
          </a:p>
          <a:p>
            <a:r>
              <a:rPr lang="en-MY" dirty="0"/>
              <a:t>A</a:t>
            </a:r>
            <a:r>
              <a:rPr lang="en-MY" dirty="0" smtClean="0"/>
              <a:t>llows dynamic resizing.</a:t>
            </a:r>
          </a:p>
          <a:p>
            <a:r>
              <a:rPr lang="en-MY" dirty="0"/>
              <a:t>A</a:t>
            </a:r>
            <a:r>
              <a:rPr lang="en-MY" dirty="0" smtClean="0"/>
              <a:t> snippet of VB code that uses an </a:t>
            </a:r>
            <a:r>
              <a:rPr lang="en-MY" dirty="0" err="1" smtClean="0"/>
              <a:t>ArrayList</a:t>
            </a:r>
            <a:r>
              <a:rPr lang="en-MY" dirty="0" smtClean="0"/>
              <a:t>:</a:t>
            </a:r>
          </a:p>
          <a:p>
            <a:pPr marL="457200" lvl="1" indent="0">
              <a:buNone/>
            </a:pPr>
            <a:r>
              <a:rPr lang="en-MY" dirty="0" smtClean="0"/>
              <a:t>' Create an </a:t>
            </a:r>
            <a:r>
              <a:rPr lang="en-MY" dirty="0" err="1" smtClean="0"/>
              <a:t>ArrayList</a:t>
            </a:r>
            <a:r>
              <a:rPr lang="en-MY" dirty="0" smtClean="0"/>
              <a:t> object. It's a collection, not an array,</a:t>
            </a:r>
          </a:p>
          <a:p>
            <a:pPr marL="457200" lvl="1" indent="0">
              <a:buNone/>
            </a:pPr>
            <a:r>
              <a:rPr lang="en-MY" dirty="0" smtClean="0"/>
              <a:t>' so the syntax is slightly different.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DynamicList</a:t>
            </a:r>
            <a:r>
              <a:rPr lang="en-MY" dirty="0" smtClean="0"/>
              <a:t> As New </a:t>
            </a:r>
            <a:r>
              <a:rPr lang="en-MY" dirty="0" err="1" smtClean="0"/>
              <a:t>ArrayList</a:t>
            </a:r>
            <a:r>
              <a:rPr lang="en-MY" dirty="0" smtClean="0"/>
              <a:t>()</a:t>
            </a:r>
          </a:p>
          <a:p>
            <a:pPr marL="457200" lvl="1" indent="0">
              <a:buNone/>
            </a:pPr>
            <a:r>
              <a:rPr lang="en-MY" dirty="0" smtClean="0"/>
              <a:t>' Add several strings to the list.</a:t>
            </a:r>
          </a:p>
          <a:p>
            <a:pPr marL="457200" lvl="1" indent="0">
              <a:buNone/>
            </a:pPr>
            <a:r>
              <a:rPr lang="en-MY" dirty="0" smtClean="0"/>
              <a:t>' The </a:t>
            </a:r>
            <a:r>
              <a:rPr lang="en-MY" dirty="0" err="1" smtClean="0"/>
              <a:t>ArrayList</a:t>
            </a:r>
            <a:r>
              <a:rPr lang="en-MY" dirty="0" smtClean="0"/>
              <a:t> is not strongly typed, so you can add any data type</a:t>
            </a:r>
          </a:p>
          <a:p>
            <a:pPr marL="457200" lvl="1" indent="0">
              <a:buNone/>
            </a:pPr>
            <a:r>
              <a:rPr lang="en-MY" dirty="0" smtClean="0"/>
              <a:t>' although it's simplest if you store just one type of object</a:t>
            </a:r>
          </a:p>
          <a:p>
            <a:pPr marL="457200" lvl="1" indent="0">
              <a:buNone/>
            </a:pPr>
            <a:r>
              <a:rPr lang="en-MY" dirty="0" smtClean="0"/>
              <a:t>' in any given collection.</a:t>
            </a:r>
          </a:p>
          <a:p>
            <a:pPr marL="457200" lvl="1" indent="0">
              <a:buNone/>
            </a:pPr>
            <a:r>
              <a:rPr lang="en-MY" dirty="0" err="1" smtClean="0"/>
              <a:t>DynamicList.Add</a:t>
            </a:r>
            <a:r>
              <a:rPr lang="en-MY" dirty="0" smtClean="0"/>
              <a:t>("one")</a:t>
            </a:r>
          </a:p>
          <a:p>
            <a:pPr marL="457200" lvl="1" indent="0">
              <a:buNone/>
            </a:pPr>
            <a:r>
              <a:rPr lang="en-MY" dirty="0" err="1" smtClean="0"/>
              <a:t>DynamicList.Add</a:t>
            </a:r>
            <a:r>
              <a:rPr lang="en-MY" dirty="0" smtClean="0"/>
              <a:t>("two")</a:t>
            </a:r>
          </a:p>
          <a:p>
            <a:pPr marL="457200" lvl="1" indent="0">
              <a:buNone/>
            </a:pPr>
            <a:r>
              <a:rPr lang="en-MY" dirty="0" err="1" smtClean="0"/>
              <a:t>DynamicList.Add</a:t>
            </a:r>
            <a:r>
              <a:rPr lang="en-MY" dirty="0" smtClean="0"/>
              <a:t>("three")</a:t>
            </a:r>
          </a:p>
          <a:p>
            <a:pPr marL="457200" lvl="1" indent="0">
              <a:buNone/>
            </a:pPr>
            <a:r>
              <a:rPr lang="en-MY" dirty="0" smtClean="0"/>
              <a:t>' Retrieve the first string. Notice that the object must be converted to a</a:t>
            </a:r>
          </a:p>
          <a:p>
            <a:pPr marL="457200" lvl="1" indent="0">
              <a:buNone/>
            </a:pPr>
            <a:r>
              <a:rPr lang="en-MY" dirty="0" smtClean="0"/>
              <a:t>' string, because there's no way for .NET to be certain what it is.</a:t>
            </a:r>
          </a:p>
          <a:p>
            <a:pPr marL="457200" lvl="1" indent="0">
              <a:buNone/>
            </a:pPr>
            <a:r>
              <a:rPr lang="en-MY" dirty="0" smtClean="0"/>
              <a:t>Dim Item As String = </a:t>
            </a:r>
            <a:r>
              <a:rPr lang="en-MY" dirty="0" err="1" smtClean="0"/>
              <a:t>CType</a:t>
            </a:r>
            <a:r>
              <a:rPr lang="en-MY" dirty="0" smtClean="0"/>
              <a:t>(</a:t>
            </a:r>
            <a:r>
              <a:rPr lang="en-MY" dirty="0" err="1" smtClean="0"/>
              <a:t>DynamicList</a:t>
            </a:r>
            <a:r>
              <a:rPr lang="en-MY" dirty="0" smtClean="0"/>
              <a:t>(0), String)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Enumerations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An enumeration is a group of related constants, each of which is given a descriptive name.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Define an enumeration called </a:t>
            </a:r>
            <a:r>
              <a:rPr lang="en-MY" dirty="0" err="1" smtClean="0"/>
              <a:t>UserType</a:t>
            </a:r>
            <a:r>
              <a:rPr lang="en-MY" dirty="0" smtClean="0"/>
              <a:t> with three possible values.</a:t>
            </a:r>
          </a:p>
          <a:p>
            <a:pPr marL="457200" lvl="1" indent="0">
              <a:buNone/>
            </a:pPr>
            <a:r>
              <a:rPr lang="en-MY" dirty="0" err="1" smtClean="0"/>
              <a:t>Enum</a:t>
            </a:r>
            <a:r>
              <a:rPr lang="en-MY" dirty="0" smtClean="0"/>
              <a:t> </a:t>
            </a:r>
            <a:r>
              <a:rPr lang="en-MY" dirty="0" err="1" smtClean="0"/>
              <a:t>UserType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Admin</a:t>
            </a:r>
          </a:p>
          <a:p>
            <a:pPr marL="457200" lvl="1" indent="0">
              <a:buNone/>
            </a:pPr>
            <a:r>
              <a:rPr lang="en-MY" dirty="0" smtClean="0"/>
              <a:t>Guest</a:t>
            </a:r>
          </a:p>
          <a:p>
            <a:pPr marL="457200" lvl="1" indent="0">
              <a:buNone/>
            </a:pPr>
            <a:r>
              <a:rPr lang="en-MY" dirty="0" smtClean="0"/>
              <a:t>Other</a:t>
            </a:r>
          </a:p>
          <a:p>
            <a:pPr marL="457200" lvl="1" indent="0">
              <a:buNone/>
            </a:pPr>
            <a:r>
              <a:rPr lang="en-MY" dirty="0" smtClean="0"/>
              <a:t>End </a:t>
            </a:r>
            <a:r>
              <a:rPr lang="en-MY" dirty="0" err="1" smtClean="0"/>
              <a:t>Enum</a:t>
            </a:r>
            <a:endParaRPr lang="en-MY" dirty="0" smtClean="0"/>
          </a:p>
          <a:p>
            <a:pPr marL="457200" lvl="1" indent="0">
              <a:buNone/>
            </a:pP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' Create a new value and set it equal to the </a:t>
            </a:r>
            <a:r>
              <a:rPr lang="en-MY" dirty="0" err="1" smtClean="0"/>
              <a:t>UserType.Admin</a:t>
            </a:r>
            <a:r>
              <a:rPr lang="en-MY" dirty="0" smtClean="0"/>
              <a:t> constant.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NewUserType</a:t>
            </a:r>
            <a:r>
              <a:rPr lang="en-MY" dirty="0" smtClean="0"/>
              <a:t> As </a:t>
            </a:r>
            <a:r>
              <a:rPr lang="en-MY" dirty="0" err="1" smtClean="0"/>
              <a:t>UserType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err="1" smtClean="0"/>
              <a:t>NewUserType</a:t>
            </a:r>
            <a:r>
              <a:rPr lang="en-MY" dirty="0" smtClean="0"/>
              <a:t> = </a:t>
            </a:r>
            <a:r>
              <a:rPr lang="en-MY" dirty="0" err="1" smtClean="0"/>
              <a:t>UserType.Admin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58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Variable Operations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433637"/>
            <a:ext cx="7543800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24100" y="4746664"/>
            <a:ext cx="226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/>
              <a:t>Arithmetic Operations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6616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Number As Integer</a:t>
            </a:r>
          </a:p>
          <a:p>
            <a:pPr marL="457200" lvl="1" indent="0">
              <a:buNone/>
            </a:pPr>
            <a:r>
              <a:rPr lang="en-MY" dirty="0" smtClean="0"/>
              <a:t>Number = 4 + 2 * 3</a:t>
            </a:r>
          </a:p>
          <a:p>
            <a:pPr marL="457200" lvl="1" indent="0">
              <a:buNone/>
            </a:pPr>
            <a:r>
              <a:rPr lang="en-MY" dirty="0" smtClean="0"/>
              <a:t>' Number will be 10.</a:t>
            </a:r>
          </a:p>
          <a:p>
            <a:pPr marL="457200" lvl="1" indent="0">
              <a:buNone/>
            </a:pPr>
            <a:r>
              <a:rPr lang="en-MY" dirty="0" smtClean="0"/>
              <a:t>Number = (4 + 2) * 3</a:t>
            </a:r>
          </a:p>
          <a:p>
            <a:pPr marL="457200" lvl="1" indent="0">
              <a:buNone/>
            </a:pPr>
            <a:r>
              <a:rPr lang="en-MY" dirty="0" smtClean="0"/>
              <a:t>' Number will be 18.</a:t>
            </a:r>
          </a:p>
        </p:txBody>
      </p:sp>
    </p:spTree>
    <p:extLst>
      <p:ext uri="{BB962C8B-B14F-4D97-AF65-F5344CB8AC3E}">
        <p14:creationId xmlns:p14="http://schemas.microsoft.com/office/powerpoint/2010/main" val="309879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</a:t>
            </a:r>
            <a:r>
              <a:rPr lang="en-MY" dirty="0" smtClean="0"/>
              <a:t>se the concatenation operator (&amp;) to join two strings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Join two strings together. Could also use the + operator.</a:t>
            </a:r>
          </a:p>
          <a:p>
            <a:pPr marL="457200" lvl="1" indent="0">
              <a:buNone/>
            </a:pPr>
            <a:r>
              <a:rPr lang="en-MY" dirty="0" err="1" smtClean="0"/>
              <a:t>MyName</a:t>
            </a:r>
            <a:r>
              <a:rPr lang="en-MY" dirty="0" smtClean="0"/>
              <a:t> = </a:t>
            </a:r>
            <a:r>
              <a:rPr lang="en-MY" dirty="0" err="1" smtClean="0"/>
              <a:t>FirstName</a:t>
            </a:r>
            <a:r>
              <a:rPr lang="en-MY" dirty="0" smtClean="0"/>
              <a:t> &amp; " " &amp; </a:t>
            </a:r>
            <a:r>
              <a:rPr lang="en-MY" dirty="0" err="1" smtClean="0"/>
              <a:t>LastName</a:t>
            </a:r>
            <a:endParaRPr lang="en-MY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244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</a:t>
            </a:r>
            <a:r>
              <a:rPr lang="en-MY" dirty="0" smtClean="0"/>
              <a:t>pecial shorthand assignment operators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Add 10 to </a:t>
            </a:r>
            <a:r>
              <a:rPr lang="en-MY" dirty="0" err="1" smtClean="0"/>
              <a:t>MyValue</a:t>
            </a:r>
            <a:r>
              <a:rPr lang="en-MY" dirty="0" smtClean="0"/>
              <a:t> (the same as </a:t>
            </a: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MyValue</a:t>
            </a:r>
            <a:r>
              <a:rPr lang="en-MY" dirty="0" smtClean="0"/>
              <a:t> + 10).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+= 10</a:t>
            </a:r>
          </a:p>
          <a:p>
            <a:pPr marL="457200" lvl="1" indent="0">
              <a:buNone/>
            </a:pPr>
            <a:r>
              <a:rPr lang="en-MY" dirty="0" smtClean="0"/>
              <a:t>' Multiply </a:t>
            </a:r>
            <a:r>
              <a:rPr lang="en-MY" dirty="0" err="1" smtClean="0"/>
              <a:t>MyValue</a:t>
            </a:r>
            <a:r>
              <a:rPr lang="en-MY" dirty="0" smtClean="0"/>
              <a:t> by 3 (the same as </a:t>
            </a: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MyValue</a:t>
            </a:r>
            <a:r>
              <a:rPr lang="en-MY" dirty="0" smtClean="0"/>
              <a:t> * 3).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*= 3</a:t>
            </a:r>
          </a:p>
          <a:p>
            <a:pPr marL="457200" lvl="1" indent="0">
              <a:buNone/>
            </a:pPr>
            <a:r>
              <a:rPr lang="en-MY" dirty="0" smtClean="0"/>
              <a:t>' Divide </a:t>
            </a:r>
            <a:r>
              <a:rPr lang="en-MY" dirty="0" err="1" smtClean="0"/>
              <a:t>MyValue</a:t>
            </a:r>
            <a:r>
              <a:rPr lang="en-MY" dirty="0" smtClean="0"/>
              <a:t> by 12 (the same as </a:t>
            </a: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MyValue</a:t>
            </a:r>
            <a:r>
              <a:rPr lang="en-MY" dirty="0" smtClean="0"/>
              <a:t> / 12).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/= 12</a:t>
            </a:r>
          </a:p>
        </p:txBody>
      </p:sp>
    </p:spTree>
    <p:extLst>
      <p:ext uri="{BB962C8B-B14F-4D97-AF65-F5344CB8AC3E}">
        <p14:creationId xmlns:p14="http://schemas.microsoft.com/office/powerpoint/2010/main" val="344665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LINE TERMINATION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</a:t>
            </a:r>
            <a:r>
              <a:rPr lang="en-MY" dirty="0" smtClean="0"/>
              <a:t>an break a code statement over multiple lines by adding a space followed by the line-continuation character (an underscore) to the end of the line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A long line of code.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MyValue1 + MyValue2 + MyValue3</a:t>
            </a:r>
          </a:p>
          <a:p>
            <a:pPr marL="457200" lvl="1" indent="0">
              <a:buNone/>
            </a:pPr>
            <a:r>
              <a:rPr lang="en-MY" dirty="0" smtClean="0"/>
              <a:t>' A code statement split over several lines in VB.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MyValue1 + MyValue2 + _</a:t>
            </a:r>
          </a:p>
          <a:p>
            <a:pPr marL="457200" lvl="1" indent="0">
              <a:buNone/>
            </a:pPr>
            <a:r>
              <a:rPr lang="en-MY" dirty="0" smtClean="0"/>
              <a:t>MyValue3</a:t>
            </a:r>
          </a:p>
        </p:txBody>
      </p:sp>
    </p:spTree>
    <p:extLst>
      <p:ext uri="{BB962C8B-B14F-4D97-AF65-F5344CB8AC3E}">
        <p14:creationId xmlns:p14="http://schemas.microsoft.com/office/powerpoint/2010/main" val="256884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Advanced Math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Performing calculations using the Math class,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MyValue</a:t>
            </a:r>
            <a:r>
              <a:rPr lang="en-MY" dirty="0" smtClean="0"/>
              <a:t> As Double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Math.Sqrt</a:t>
            </a:r>
            <a:r>
              <a:rPr lang="en-MY" dirty="0" smtClean="0"/>
              <a:t>(81) ' </a:t>
            </a:r>
            <a:r>
              <a:rPr lang="en-MY" dirty="0" err="1" smtClean="0"/>
              <a:t>MyValue</a:t>
            </a:r>
            <a:r>
              <a:rPr lang="en-MY" dirty="0" smtClean="0"/>
              <a:t> = 9.0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Math.Round</a:t>
            </a:r>
            <a:r>
              <a:rPr lang="en-MY" dirty="0" smtClean="0"/>
              <a:t>(42.889, 2) ' </a:t>
            </a:r>
            <a:r>
              <a:rPr lang="en-MY" dirty="0" err="1" smtClean="0"/>
              <a:t>MyValue</a:t>
            </a:r>
            <a:r>
              <a:rPr lang="en-MY" dirty="0" smtClean="0"/>
              <a:t> = 42.89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Math.Abs</a:t>
            </a:r>
            <a:r>
              <a:rPr lang="en-MY" dirty="0" smtClean="0"/>
              <a:t>(−10) ' </a:t>
            </a:r>
            <a:r>
              <a:rPr lang="en-MY" dirty="0" err="1" smtClean="0"/>
              <a:t>MyValue</a:t>
            </a:r>
            <a:r>
              <a:rPr lang="en-MY" dirty="0" smtClean="0"/>
              <a:t> = 10.0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Math.Log</a:t>
            </a:r>
            <a:r>
              <a:rPr lang="en-MY" dirty="0" smtClean="0"/>
              <a:t>(24.212) ' </a:t>
            </a:r>
            <a:r>
              <a:rPr lang="en-MY" dirty="0" err="1" smtClean="0"/>
              <a:t>MyValue</a:t>
            </a:r>
            <a:r>
              <a:rPr lang="en-MY" dirty="0" smtClean="0"/>
              <a:t> = 3.18.. (and so on)</a:t>
            </a:r>
          </a:p>
          <a:p>
            <a:pPr marL="457200" lvl="1" indent="0">
              <a:buNone/>
            </a:pPr>
            <a:r>
              <a:rPr lang="en-MY" dirty="0" err="1" smtClean="0"/>
              <a:t>MyValue</a:t>
            </a:r>
            <a:r>
              <a:rPr lang="en-MY" dirty="0" smtClean="0"/>
              <a:t> = </a:t>
            </a:r>
            <a:r>
              <a:rPr lang="en-MY" dirty="0" err="1" smtClean="0"/>
              <a:t>Math.PI</a:t>
            </a:r>
            <a:r>
              <a:rPr lang="en-MY" dirty="0" smtClean="0"/>
              <a:t> ' </a:t>
            </a:r>
            <a:r>
              <a:rPr lang="en-MY" dirty="0" err="1" smtClean="0"/>
              <a:t>MyValue</a:t>
            </a:r>
            <a:r>
              <a:rPr lang="en-MY" dirty="0" smtClean="0"/>
              <a:t> = 3.14.. (and so on)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404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Variables and Data Types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</a:t>
            </a:r>
            <a:r>
              <a:rPr lang="en-MY" dirty="0" smtClean="0"/>
              <a:t>ive the variable a name and specify the type of data it will store</a:t>
            </a:r>
          </a:p>
          <a:p>
            <a:r>
              <a:rPr lang="en-MY" dirty="0"/>
              <a:t>U</a:t>
            </a:r>
            <a:r>
              <a:rPr lang="en-MY" dirty="0" smtClean="0"/>
              <a:t>se the Dim statement </a:t>
            </a:r>
            <a:r>
              <a:rPr lang="en-MY" dirty="0"/>
              <a:t>t</a:t>
            </a:r>
            <a:r>
              <a:rPr lang="en-MY" dirty="0" smtClean="0"/>
              <a:t>o declare a local variable</a:t>
            </a:r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Examples,</a:t>
            </a:r>
            <a:endParaRPr lang="en-MY" dirty="0"/>
          </a:p>
          <a:p>
            <a:pPr marL="0" indent="0">
              <a:buNone/>
            </a:pPr>
            <a:r>
              <a:rPr lang="en-MY" dirty="0" smtClean="0"/>
              <a:t>' Declare an integer variable named </a:t>
            </a:r>
            <a:r>
              <a:rPr lang="en-MY" dirty="0" err="1" smtClean="0"/>
              <a:t>ErrorCode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ErrorCode</a:t>
            </a:r>
            <a:r>
              <a:rPr lang="en-MY" dirty="0" smtClean="0"/>
              <a:t> As Integer</a:t>
            </a:r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' Declare a string variable named </a:t>
            </a:r>
            <a:r>
              <a:rPr lang="en-MY" dirty="0" err="1" smtClean="0"/>
              <a:t>MyName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MyName</a:t>
            </a:r>
            <a:r>
              <a:rPr lang="en-MY" dirty="0" smtClean="0"/>
              <a:t> As String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4557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 Conversions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 smtClean="0"/>
              <a:t>Type conversion is converting information from one data type to another.</a:t>
            </a:r>
          </a:p>
          <a:p>
            <a:r>
              <a:rPr lang="en-MY" dirty="0" smtClean="0"/>
              <a:t>VB allows automatic or implicit data type conversions but this feature can be disabled by adding an Option Strict instruction to the beginning of your code files.</a:t>
            </a:r>
          </a:p>
          <a:p>
            <a:pPr marL="914400" lvl="2" indent="0">
              <a:buNone/>
            </a:pP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Option Strict On</a:t>
            </a:r>
          </a:p>
          <a:p>
            <a:pPr marL="457200" lvl="1" indent="0">
              <a:buNone/>
            </a:pPr>
            <a:endParaRPr lang="en-MY" dirty="0" smtClean="0"/>
          </a:p>
          <a:p>
            <a:r>
              <a:rPr lang="en-MY" dirty="0" smtClean="0"/>
              <a:t>Two types of conversion: widening and narrowing.</a:t>
            </a:r>
          </a:p>
          <a:p>
            <a:r>
              <a:rPr lang="en-MY" dirty="0" smtClean="0"/>
              <a:t>Widening conversions always succeed. Example, converting a number into a string, or a 16-bit integer into a 32-bit integer.</a:t>
            </a:r>
          </a:p>
          <a:p>
            <a:r>
              <a:rPr lang="en-MY" dirty="0"/>
              <a:t>N</a:t>
            </a:r>
            <a:r>
              <a:rPr lang="en-MY" dirty="0" smtClean="0"/>
              <a:t>arrowing conversions may or may not succeed, depending on the data.</a:t>
            </a:r>
          </a:p>
          <a:p>
            <a:r>
              <a:rPr lang="en-MY" dirty="0"/>
              <a:t>C</a:t>
            </a:r>
            <a:r>
              <a:rPr lang="en-MY" dirty="0" smtClean="0"/>
              <a:t>onverting a 32-bit integer to a 16-bit integer could result in a runtime error if the 32-bit number is larger than the maximum value that can be stored in the 16-bit data type.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306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U</a:t>
            </a:r>
            <a:r>
              <a:rPr lang="en-MY" dirty="0" smtClean="0"/>
              <a:t>se the </a:t>
            </a:r>
            <a:r>
              <a:rPr lang="en-MY" dirty="0" err="1" smtClean="0"/>
              <a:t>CType</a:t>
            </a:r>
            <a:r>
              <a:rPr lang="en-MY" dirty="0" smtClean="0"/>
              <a:t>() function to perform an explicit data type conversion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BigValue</a:t>
            </a:r>
            <a:r>
              <a:rPr lang="en-MY" dirty="0" smtClean="0"/>
              <a:t> As Integer = 100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SmallValue</a:t>
            </a:r>
            <a:r>
              <a:rPr lang="en-MY" dirty="0" smtClean="0"/>
              <a:t> As Short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MyText</a:t>
            </a:r>
            <a:r>
              <a:rPr lang="en-MY" dirty="0" smtClean="0"/>
              <a:t> As String = "100"</a:t>
            </a:r>
          </a:p>
          <a:p>
            <a:pPr marL="457200" lvl="1" indent="0">
              <a:buNone/>
            </a:pPr>
            <a:r>
              <a:rPr lang="en-MY" dirty="0" smtClean="0"/>
              <a:t>' Explicitly convert your 32-bit number into a 16-bit number.</a:t>
            </a:r>
          </a:p>
          <a:p>
            <a:pPr marL="457200" lvl="1" indent="0">
              <a:buNone/>
            </a:pPr>
            <a:r>
              <a:rPr lang="en-MY" dirty="0" err="1" smtClean="0"/>
              <a:t>SmallValue</a:t>
            </a:r>
            <a:r>
              <a:rPr lang="en-MY" dirty="0" smtClean="0"/>
              <a:t> = </a:t>
            </a:r>
            <a:r>
              <a:rPr lang="en-MY" dirty="0" err="1" smtClean="0"/>
              <a:t>CType</a:t>
            </a:r>
            <a:r>
              <a:rPr lang="en-MY" dirty="0" smtClean="0"/>
              <a:t>(</a:t>
            </a:r>
            <a:r>
              <a:rPr lang="en-MY" dirty="0" err="1" smtClean="0"/>
              <a:t>BigValue</a:t>
            </a:r>
            <a:r>
              <a:rPr lang="en-MY" dirty="0" smtClean="0"/>
              <a:t>, Short)</a:t>
            </a:r>
          </a:p>
          <a:p>
            <a:pPr marL="457200" lvl="1" indent="0">
              <a:buNone/>
            </a:pPr>
            <a:r>
              <a:rPr lang="en-MY" dirty="0" smtClean="0"/>
              <a:t>' Explicitly convert your string into a number.</a:t>
            </a:r>
          </a:p>
          <a:p>
            <a:pPr marL="457200" lvl="1" indent="0">
              <a:buNone/>
            </a:pPr>
            <a:r>
              <a:rPr lang="en-MY" dirty="0" err="1" smtClean="0"/>
              <a:t>BigValue</a:t>
            </a:r>
            <a:r>
              <a:rPr lang="en-MY" dirty="0" smtClean="0"/>
              <a:t> = </a:t>
            </a:r>
            <a:r>
              <a:rPr lang="en-MY" dirty="0" err="1" smtClean="0"/>
              <a:t>CType</a:t>
            </a:r>
            <a:r>
              <a:rPr lang="en-MY" dirty="0" smtClean="0"/>
              <a:t>(</a:t>
            </a:r>
            <a:r>
              <a:rPr lang="en-MY" dirty="0" err="1" smtClean="0"/>
              <a:t>MyText</a:t>
            </a:r>
            <a:r>
              <a:rPr lang="en-MY" dirty="0" smtClean="0"/>
              <a:t>, Integer)</a:t>
            </a:r>
          </a:p>
          <a:p>
            <a:r>
              <a:rPr lang="en-MY" dirty="0"/>
              <a:t>C</a:t>
            </a:r>
            <a:r>
              <a:rPr lang="en-MY" dirty="0" smtClean="0"/>
              <a:t>an also use the classic Visual Basic keywords such as Val(), </a:t>
            </a:r>
            <a:r>
              <a:rPr lang="en-MY" dirty="0" err="1" smtClean="0"/>
              <a:t>CStr</a:t>
            </a:r>
            <a:r>
              <a:rPr lang="en-MY" dirty="0" smtClean="0"/>
              <a:t>(), </a:t>
            </a:r>
            <a:r>
              <a:rPr lang="en-MY" dirty="0" err="1" smtClean="0"/>
              <a:t>CInt</a:t>
            </a:r>
            <a:r>
              <a:rPr lang="en-MY" dirty="0" smtClean="0"/>
              <a:t>(), </a:t>
            </a:r>
            <a:r>
              <a:rPr lang="en-MY" dirty="0" err="1" smtClean="0"/>
              <a:t>CBool</a:t>
            </a:r>
            <a:r>
              <a:rPr lang="en-MY" dirty="0" smtClean="0"/>
              <a:t>(), and so on to </a:t>
            </a:r>
            <a:r>
              <a:rPr lang="en-MY" dirty="0" err="1" smtClean="0"/>
              <a:t>performdata</a:t>
            </a:r>
            <a:r>
              <a:rPr lang="en-MY" dirty="0" smtClean="0"/>
              <a:t> type conversions with the standard data types.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420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Object-Based Manipulation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</a:t>
            </a:r>
            <a:r>
              <a:rPr lang="en-MY" dirty="0" smtClean="0"/>
              <a:t>very type in the .NET class library includes a </a:t>
            </a:r>
            <a:r>
              <a:rPr lang="en-MY" dirty="0" err="1" smtClean="0"/>
              <a:t>ToString</a:t>
            </a:r>
            <a:r>
              <a:rPr lang="en-MY" dirty="0" smtClean="0"/>
              <a:t>() method.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MyString</a:t>
            </a:r>
            <a:r>
              <a:rPr lang="en-MY" dirty="0" smtClean="0"/>
              <a:t> As String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MyInteger</a:t>
            </a:r>
            <a:r>
              <a:rPr lang="en-MY" dirty="0" smtClean="0"/>
              <a:t> As Integer = 100</a:t>
            </a:r>
          </a:p>
          <a:p>
            <a:pPr marL="457200" lvl="1" indent="0">
              <a:buNone/>
            </a:pPr>
            <a:r>
              <a:rPr lang="en-MY" dirty="0" smtClean="0"/>
              <a:t>' Convert a number to a string. </a:t>
            </a:r>
            <a:r>
              <a:rPr lang="en-MY" dirty="0" err="1" smtClean="0"/>
              <a:t>MyString</a:t>
            </a:r>
            <a:r>
              <a:rPr lang="en-MY" dirty="0" smtClean="0"/>
              <a:t> will have the contents "100".</a:t>
            </a:r>
          </a:p>
          <a:p>
            <a:pPr marL="457200" lvl="1" indent="0">
              <a:buNone/>
            </a:pPr>
            <a:r>
              <a:rPr lang="en-MY" dirty="0" err="1" smtClean="0"/>
              <a:t>MyString</a:t>
            </a:r>
            <a:r>
              <a:rPr lang="en-MY" dirty="0" smtClean="0"/>
              <a:t> = </a:t>
            </a:r>
            <a:r>
              <a:rPr lang="en-MY" dirty="0" err="1" smtClean="0"/>
              <a:t>MyInteger.ToString</a:t>
            </a:r>
            <a:r>
              <a:rPr lang="en-MY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190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String Type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</a:t>
            </a:r>
            <a:r>
              <a:rPr lang="en-MY" dirty="0" smtClean="0"/>
              <a:t>everal ways to manipulate a string by using the methods in the String type: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MyString</a:t>
            </a:r>
            <a:r>
              <a:rPr lang="en-MY" dirty="0" smtClean="0"/>
              <a:t> As String = "This is a test string "</a:t>
            </a:r>
          </a:p>
          <a:p>
            <a:pPr marL="457200" lvl="1" indent="0">
              <a:buNone/>
            </a:pPr>
            <a:r>
              <a:rPr lang="en-MY" dirty="0" err="1" smtClean="0"/>
              <a:t>MyString</a:t>
            </a:r>
            <a:r>
              <a:rPr lang="en-MY" dirty="0" smtClean="0"/>
              <a:t> = </a:t>
            </a:r>
            <a:r>
              <a:rPr lang="en-MY" dirty="0" err="1" smtClean="0"/>
              <a:t>MyString.Trim</a:t>
            </a:r>
            <a:r>
              <a:rPr lang="en-MY" dirty="0" smtClean="0"/>
              <a:t>() ' = "This is a test string"</a:t>
            </a:r>
          </a:p>
          <a:p>
            <a:pPr marL="457200" lvl="1" indent="0">
              <a:buNone/>
            </a:pPr>
            <a:r>
              <a:rPr lang="en-MY" dirty="0" err="1" smtClean="0"/>
              <a:t>MyString</a:t>
            </a:r>
            <a:r>
              <a:rPr lang="en-MY" dirty="0" smtClean="0"/>
              <a:t> = </a:t>
            </a:r>
            <a:r>
              <a:rPr lang="en-MY" dirty="0" err="1" smtClean="0"/>
              <a:t>MyString.Substring</a:t>
            </a:r>
            <a:r>
              <a:rPr lang="en-MY" dirty="0" smtClean="0"/>
              <a:t>(0, 4) ' = "This"</a:t>
            </a:r>
          </a:p>
          <a:p>
            <a:pPr marL="457200" lvl="1" indent="0">
              <a:buNone/>
            </a:pPr>
            <a:r>
              <a:rPr lang="en-MY" dirty="0" err="1" smtClean="0"/>
              <a:t>MyString</a:t>
            </a:r>
            <a:r>
              <a:rPr lang="en-MY" dirty="0" smtClean="0"/>
              <a:t> = </a:t>
            </a:r>
            <a:r>
              <a:rPr lang="en-MY" dirty="0" err="1" smtClean="0"/>
              <a:t>MyString.ToUpper</a:t>
            </a:r>
            <a:r>
              <a:rPr lang="en-MY" dirty="0" smtClean="0"/>
              <a:t>() ' = "THIS"</a:t>
            </a:r>
          </a:p>
          <a:p>
            <a:pPr marL="457200" lvl="1" indent="0">
              <a:buNone/>
            </a:pPr>
            <a:r>
              <a:rPr lang="en-MY" dirty="0" err="1" smtClean="0"/>
              <a:t>MyString</a:t>
            </a:r>
            <a:r>
              <a:rPr lang="en-MY" dirty="0" smtClean="0"/>
              <a:t> = </a:t>
            </a:r>
            <a:r>
              <a:rPr lang="en-MY" dirty="0" err="1" smtClean="0"/>
              <a:t>MyString.Replace</a:t>
            </a:r>
            <a:r>
              <a:rPr lang="en-MY" dirty="0" smtClean="0"/>
              <a:t>("IS", "AT") ' = "THAT"</a:t>
            </a:r>
          </a:p>
          <a:p>
            <a:pPr marL="457200" lvl="1" indent="0">
              <a:buNone/>
            </a:pPr>
            <a:r>
              <a:rPr lang="en-MY" dirty="0" smtClean="0"/>
              <a:t>Dim Length As Integer = </a:t>
            </a:r>
            <a:r>
              <a:rPr lang="en-MY" dirty="0" err="1" smtClean="0"/>
              <a:t>MyString.Length</a:t>
            </a:r>
            <a:r>
              <a:rPr lang="en-MY" dirty="0" smtClean="0"/>
              <a:t> ' = 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045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Useful String Members*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65" y="1745957"/>
            <a:ext cx="50093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66" y="6204338"/>
            <a:ext cx="5009314" cy="6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2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</a:t>
            </a:r>
            <a:r>
              <a:rPr lang="en-MY" dirty="0" err="1" smtClean="0"/>
              <a:t>DateTime</a:t>
            </a:r>
            <a:r>
              <a:rPr lang="en-MY" dirty="0" smtClean="0"/>
              <a:t> and </a:t>
            </a:r>
            <a:r>
              <a:rPr lang="en-MY" dirty="0" err="1" smtClean="0"/>
              <a:t>TimeSpan</a:t>
            </a:r>
            <a:r>
              <a:rPr lang="en-MY" dirty="0" smtClean="0"/>
              <a:t> Types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Can be used to perform three useful tasks:-</a:t>
            </a:r>
          </a:p>
          <a:p>
            <a:pPr lvl="1"/>
            <a:r>
              <a:rPr lang="en-MY" dirty="0" smtClean="0"/>
              <a:t>Extract a part of a </a:t>
            </a:r>
            <a:r>
              <a:rPr lang="en-MY" dirty="0" err="1" smtClean="0"/>
              <a:t>DateTime</a:t>
            </a:r>
            <a:r>
              <a:rPr lang="en-MY" dirty="0" smtClean="0"/>
              <a:t> (for example, just the year) or convert a </a:t>
            </a:r>
            <a:r>
              <a:rPr lang="en-MY" dirty="0" err="1" smtClean="0"/>
              <a:t>TimeSpan</a:t>
            </a:r>
            <a:r>
              <a:rPr lang="en-MY" dirty="0" smtClean="0"/>
              <a:t> to a specific representation (such as the total number of days or total number of minutes)</a:t>
            </a:r>
          </a:p>
          <a:p>
            <a:pPr lvl="1"/>
            <a:r>
              <a:rPr lang="en-MY" dirty="0" smtClean="0"/>
              <a:t>Easily perform date and time calculations</a:t>
            </a:r>
          </a:p>
          <a:p>
            <a:pPr lvl="1"/>
            <a:r>
              <a:rPr lang="en-MY" dirty="0" smtClean="0"/>
              <a:t>Determine the current date and time and other information (such as the day of the week or whether the date occurs in a leap year)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920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MyDate</a:t>
            </a:r>
            <a:r>
              <a:rPr lang="en-MY" dirty="0" smtClean="0"/>
              <a:t> As </a:t>
            </a:r>
            <a:r>
              <a:rPr lang="en-MY" dirty="0" err="1" smtClean="0"/>
              <a:t>DateTime</a:t>
            </a:r>
            <a:r>
              <a:rPr lang="en-MY" dirty="0" smtClean="0"/>
              <a:t> = </a:t>
            </a:r>
            <a:r>
              <a:rPr lang="en-MY" dirty="0" err="1" smtClean="0"/>
              <a:t>DateTime.Now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err="1" smtClean="0"/>
              <a:t>MyDate</a:t>
            </a:r>
            <a:r>
              <a:rPr lang="en-MY" dirty="0" smtClean="0"/>
              <a:t> = </a:t>
            </a:r>
            <a:r>
              <a:rPr lang="en-MY" dirty="0" err="1" smtClean="0"/>
              <a:t>MyDate.AddDays</a:t>
            </a:r>
            <a:r>
              <a:rPr lang="en-MY" dirty="0" smtClean="0"/>
              <a:t>(100)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DateString</a:t>
            </a:r>
            <a:r>
              <a:rPr lang="en-MY" dirty="0" smtClean="0"/>
              <a:t> As String = </a:t>
            </a:r>
            <a:r>
              <a:rPr lang="en-MY" dirty="0" err="1" smtClean="0"/>
              <a:t>MyDate.Year.ToString</a:t>
            </a:r>
            <a:r>
              <a:rPr lang="en-MY" dirty="0" smtClean="0"/>
              <a:t>()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Dim MyDate1 As Date = </a:t>
            </a:r>
            <a:r>
              <a:rPr lang="en-MY" dirty="0" err="1" smtClean="0"/>
              <a:t>DateTime.Now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Dim MyDate2 As Date = </a:t>
            </a:r>
            <a:r>
              <a:rPr lang="en-MY" dirty="0" err="1" smtClean="0"/>
              <a:t>DateTime.Now.AddHours</a:t>
            </a:r>
            <a:r>
              <a:rPr lang="en-MY" dirty="0" smtClean="0"/>
              <a:t>(3000)</a:t>
            </a:r>
          </a:p>
          <a:p>
            <a:pPr marL="457200" lvl="1" indent="0">
              <a:buNone/>
            </a:pPr>
            <a:r>
              <a:rPr lang="en-MY" dirty="0" smtClean="0"/>
              <a:t>Dim Difference As </a:t>
            </a:r>
            <a:r>
              <a:rPr lang="en-MY" dirty="0" err="1" smtClean="0"/>
              <a:t>TimeSpan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Difference = MyDate2.Subtract(MyDate1)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NumberOfMinutes</a:t>
            </a:r>
            <a:r>
              <a:rPr lang="en-MY" dirty="0" smtClean="0"/>
              <a:t> As Double</a:t>
            </a:r>
          </a:p>
          <a:p>
            <a:pPr marL="457200" lvl="1" indent="0">
              <a:buNone/>
            </a:pPr>
            <a:r>
              <a:rPr lang="en-MY" dirty="0" err="1" smtClean="0"/>
              <a:t>NumberOfMinutes</a:t>
            </a:r>
            <a:r>
              <a:rPr lang="en-MY" dirty="0" smtClean="0"/>
              <a:t> = </a:t>
            </a:r>
            <a:r>
              <a:rPr lang="en-MY" dirty="0" err="1" smtClean="0"/>
              <a:t>Difference.TotalMinutes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11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The </a:t>
            </a:r>
            <a:r>
              <a:rPr lang="en-MY" dirty="0" err="1" smtClean="0"/>
              <a:t>DateTime</a:t>
            </a:r>
            <a:r>
              <a:rPr lang="en-MY" dirty="0" smtClean="0"/>
              <a:t> and </a:t>
            </a:r>
            <a:r>
              <a:rPr lang="en-MY" dirty="0" err="1" smtClean="0"/>
              <a:t>TimeSpan</a:t>
            </a:r>
            <a:r>
              <a:rPr lang="en-MY" dirty="0" smtClean="0"/>
              <a:t> classes also support the + and – arithmetic operators.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Dim MyDate1 As </a:t>
            </a:r>
            <a:r>
              <a:rPr lang="en-MY" dirty="0" err="1" smtClean="0"/>
              <a:t>DateTime</a:t>
            </a:r>
            <a:r>
              <a:rPr lang="en-MY" dirty="0" smtClean="0"/>
              <a:t> = </a:t>
            </a:r>
            <a:r>
              <a:rPr lang="en-MY" dirty="0" err="1" smtClean="0"/>
              <a:t>DateTime.Now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Dim Interval As </a:t>
            </a:r>
            <a:r>
              <a:rPr lang="en-MY" dirty="0" err="1" smtClean="0"/>
              <a:t>TimeSpan</a:t>
            </a:r>
            <a:r>
              <a:rPr lang="en-MY" dirty="0" smtClean="0"/>
              <a:t> = </a:t>
            </a:r>
            <a:r>
              <a:rPr lang="en-MY" dirty="0" err="1" smtClean="0"/>
              <a:t>TimeSpan.FromHours</a:t>
            </a:r>
            <a:r>
              <a:rPr lang="en-MY" dirty="0" smtClean="0"/>
              <a:t>(3000)</a:t>
            </a:r>
          </a:p>
          <a:p>
            <a:pPr marL="457200" lvl="1" indent="0">
              <a:buNone/>
            </a:pPr>
            <a:r>
              <a:rPr lang="en-MY" dirty="0" smtClean="0"/>
              <a:t>Dim MyDate2 As </a:t>
            </a:r>
            <a:r>
              <a:rPr lang="en-MY" dirty="0" err="1" smtClean="0"/>
              <a:t>DateTime</a:t>
            </a:r>
            <a:r>
              <a:rPr lang="en-MY" dirty="0" smtClean="0"/>
              <a:t> = MyDate1 + Interval</a:t>
            </a:r>
          </a:p>
          <a:p>
            <a:pPr marL="457200" lvl="1" indent="0">
              <a:buNone/>
            </a:pPr>
            <a:r>
              <a:rPr lang="en-MY" dirty="0" smtClean="0"/>
              <a:t>' Subtracting one </a:t>
            </a:r>
            <a:r>
              <a:rPr lang="en-MY" dirty="0" err="1" smtClean="0"/>
              <a:t>DateTime</a:t>
            </a:r>
            <a:r>
              <a:rPr lang="en-MY" dirty="0" smtClean="0"/>
              <a:t> object from another produces a </a:t>
            </a:r>
            <a:r>
              <a:rPr lang="en-MY" dirty="0" err="1" smtClean="0"/>
              <a:t>TimeSpan</a:t>
            </a:r>
            <a:r>
              <a:rPr lang="en-MY" dirty="0" smtClean="0"/>
              <a:t>.</a:t>
            </a:r>
          </a:p>
          <a:p>
            <a:pPr marL="457200" lvl="1" indent="0">
              <a:buNone/>
            </a:pPr>
            <a:r>
              <a:rPr lang="en-MY" dirty="0" smtClean="0"/>
              <a:t>Dim Difference As </a:t>
            </a:r>
            <a:r>
              <a:rPr lang="en-MY" dirty="0" err="1" smtClean="0"/>
              <a:t>TimeSpan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Difference = MyDate2 - MyDate1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071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Useful </a:t>
            </a:r>
            <a:r>
              <a:rPr lang="en-MY" dirty="0" err="1" smtClean="0"/>
              <a:t>DateTime</a:t>
            </a:r>
            <a:r>
              <a:rPr lang="en-MY" dirty="0" smtClean="0"/>
              <a:t> Members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86" y="1469365"/>
            <a:ext cx="493952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86" y="5571382"/>
            <a:ext cx="4939527" cy="11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5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Useful </a:t>
            </a:r>
            <a:r>
              <a:rPr lang="en-MY" dirty="0" err="1" smtClean="0"/>
              <a:t>TimeSpan</a:t>
            </a:r>
            <a:r>
              <a:rPr lang="en-MY" dirty="0" smtClean="0"/>
              <a:t> Members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062956"/>
            <a:ext cx="7486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Common Data Types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213" y="1825625"/>
            <a:ext cx="5381558" cy="46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06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Array Type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/>
              <a:t>E</a:t>
            </a:r>
            <a:r>
              <a:rPr lang="en-MY" dirty="0" smtClean="0"/>
              <a:t>very array is an instance of the </a:t>
            </a:r>
            <a:r>
              <a:rPr lang="en-MY" dirty="0" err="1" smtClean="0"/>
              <a:t>System.Array</a:t>
            </a:r>
            <a:r>
              <a:rPr lang="en-MY" dirty="0"/>
              <a:t> </a:t>
            </a:r>
            <a:r>
              <a:rPr lang="en-MY" dirty="0" smtClean="0"/>
              <a:t>type.</a:t>
            </a:r>
          </a:p>
          <a:p>
            <a:r>
              <a:rPr lang="en-MY" dirty="0"/>
              <a:t>B</a:t>
            </a:r>
            <a:r>
              <a:rPr lang="en-MY" dirty="0" smtClean="0"/>
              <a:t>uilt-in features include the Length property, </a:t>
            </a:r>
            <a:r>
              <a:rPr lang="en-MY" dirty="0" err="1" smtClean="0"/>
              <a:t>GetLength</a:t>
            </a:r>
            <a:r>
              <a:rPr lang="en-MY" dirty="0" smtClean="0"/>
              <a:t>() method, </a:t>
            </a:r>
            <a:r>
              <a:rPr lang="en-MY" dirty="0" err="1" smtClean="0"/>
              <a:t>GetUpperBound</a:t>
            </a:r>
            <a:r>
              <a:rPr lang="en-MY" dirty="0" smtClean="0"/>
              <a:t>() method, etc.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MyArray</a:t>
            </a:r>
            <a:r>
              <a:rPr lang="en-MY" dirty="0" smtClean="0"/>
              <a:t>() As Integer = {1, 2, 3, 4, 5}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NumberOfElements</a:t>
            </a:r>
            <a:r>
              <a:rPr lang="en-MY" dirty="0" smtClean="0"/>
              <a:t> As Integer</a:t>
            </a:r>
          </a:p>
          <a:p>
            <a:pPr marL="457200" lvl="1" indent="0">
              <a:buNone/>
            </a:pPr>
            <a:r>
              <a:rPr lang="en-MY" dirty="0" err="1" smtClean="0"/>
              <a:t>NumberOfElements</a:t>
            </a:r>
            <a:r>
              <a:rPr lang="en-MY" dirty="0" smtClean="0"/>
              <a:t> = </a:t>
            </a:r>
            <a:r>
              <a:rPr lang="en-MY" dirty="0" err="1" smtClean="0"/>
              <a:t>MyArray.Length</a:t>
            </a:r>
            <a:r>
              <a:rPr lang="en-MY" dirty="0" smtClean="0"/>
              <a:t> ' </a:t>
            </a:r>
            <a:r>
              <a:rPr lang="en-MY" dirty="0" err="1" smtClean="0"/>
              <a:t>NumberOfElements</a:t>
            </a:r>
            <a:r>
              <a:rPr lang="en-MY" dirty="0" smtClean="0"/>
              <a:t> = 5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MyArray</a:t>
            </a:r>
            <a:r>
              <a:rPr lang="en-MY" dirty="0" smtClean="0"/>
              <a:t>() As Integer = {1, 2, 3, 4, 5}</a:t>
            </a:r>
          </a:p>
          <a:p>
            <a:pPr marL="457200" lvl="1" indent="0">
              <a:buNone/>
            </a:pPr>
            <a:r>
              <a:rPr lang="en-MY" dirty="0" smtClean="0"/>
              <a:t>Dim Bound As Integer</a:t>
            </a:r>
          </a:p>
          <a:p>
            <a:pPr marL="457200" lvl="1" indent="0">
              <a:buNone/>
            </a:pPr>
            <a:r>
              <a:rPr lang="en-MY" dirty="0" smtClean="0"/>
              <a:t>' Zero represents the first dimension of an array.</a:t>
            </a:r>
          </a:p>
          <a:p>
            <a:pPr marL="457200" lvl="1" indent="0">
              <a:buNone/>
            </a:pPr>
            <a:r>
              <a:rPr lang="en-MY" dirty="0" smtClean="0"/>
              <a:t>Bound = </a:t>
            </a:r>
            <a:r>
              <a:rPr lang="en-MY" dirty="0" err="1" smtClean="0"/>
              <a:t>MyArray.GetUpperBound</a:t>
            </a:r>
            <a:r>
              <a:rPr lang="en-MY" dirty="0" smtClean="0"/>
              <a:t>(0) ' Bound = 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2489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 the case of a one-dimensional array, you must always specify 0 to get the index number from the first dimension. In a </a:t>
            </a:r>
            <a:r>
              <a:rPr lang="en-MY" dirty="0" err="1" smtClean="0"/>
              <a:t>twodimensional</a:t>
            </a:r>
            <a:r>
              <a:rPr lang="en-MY" dirty="0"/>
              <a:t> </a:t>
            </a:r>
            <a:r>
              <a:rPr lang="en-MY" dirty="0" smtClean="0"/>
              <a:t>array, you can also use 1 for the second bound; in a three-dimensional array, you can also use 2 for the third bound; and so 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103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3,</a:t>
            </a:r>
          </a:p>
          <a:p>
            <a:pPr marL="457200" lvl="1" indent="0">
              <a:buNone/>
            </a:pPr>
            <a:r>
              <a:rPr lang="en-MY" dirty="0" smtClean="0"/>
              <a:t>' Create a 4 x 2 array (a grid with four rows and two columns).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IntArray</a:t>
            </a:r>
            <a:r>
              <a:rPr lang="en-MY" dirty="0" smtClean="0"/>
              <a:t>(,) As Integer = {{1, 2}, {3, 4}, {5, 6}, {7, 8}}</a:t>
            </a:r>
          </a:p>
          <a:p>
            <a:pPr marL="457200" lvl="1" indent="0">
              <a:buNone/>
            </a:pPr>
            <a:r>
              <a:rPr lang="en-MY" dirty="0" smtClean="0"/>
              <a:t>Dim Rows, Columns As Integer</a:t>
            </a:r>
          </a:p>
          <a:p>
            <a:pPr marL="457200" lvl="1" indent="0">
              <a:buNone/>
            </a:pPr>
            <a:r>
              <a:rPr lang="en-MY" dirty="0" smtClean="0"/>
              <a:t>Rows = </a:t>
            </a:r>
            <a:r>
              <a:rPr lang="en-MY" dirty="0" err="1" smtClean="0"/>
              <a:t>IntArray.GetUpperBound</a:t>
            </a:r>
            <a:r>
              <a:rPr lang="en-MY" dirty="0" smtClean="0"/>
              <a:t>(0) + 1 ' Rows = 4</a:t>
            </a:r>
          </a:p>
          <a:p>
            <a:pPr marL="457200" lvl="1" indent="0">
              <a:buNone/>
            </a:pPr>
            <a:r>
              <a:rPr lang="en-MY" dirty="0" smtClean="0"/>
              <a:t>Columns = </a:t>
            </a:r>
            <a:r>
              <a:rPr lang="en-MY" dirty="0" err="1" smtClean="0"/>
              <a:t>IntArray.GetUpperBound</a:t>
            </a:r>
            <a:r>
              <a:rPr lang="en-MY" dirty="0" smtClean="0"/>
              <a:t>(1) + 1 ' Columns = 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8989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Useful Array Members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62" y="2215356"/>
            <a:ext cx="7458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6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Conditional Logic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All conditional logic starts with a condition: a simple expression that can be evaluated to True or False.</a:t>
            </a:r>
          </a:p>
          <a:p>
            <a:r>
              <a:rPr lang="en-MY" dirty="0" smtClean="0"/>
              <a:t>To build a condition, you can use any combination of literal values or variables along with logical operators.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17340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Logical Operators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010569"/>
            <a:ext cx="7486650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4228" y="5992019"/>
            <a:ext cx="7473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smtClean="0"/>
              <a:t>* A string is deemed to be “less than” another string if it occurs earlier in an alphabetic sort. Thus apple is less than attach.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3943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If . . . End If Block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If </a:t>
            </a:r>
            <a:r>
              <a:rPr lang="en-MY" dirty="0" err="1" smtClean="0"/>
              <a:t>MyNumber</a:t>
            </a:r>
            <a:r>
              <a:rPr lang="en-MY" dirty="0" smtClean="0"/>
              <a:t> &gt; 10 Then</a:t>
            </a:r>
          </a:p>
          <a:p>
            <a:pPr marL="457200" lvl="1" indent="0">
              <a:buNone/>
            </a:pPr>
            <a:r>
              <a:rPr lang="en-MY" dirty="0" smtClean="0"/>
              <a:t>' Do something.</a:t>
            </a:r>
          </a:p>
          <a:p>
            <a:pPr marL="457200" lvl="1" indent="0">
              <a:buNone/>
            </a:pPr>
            <a:r>
              <a:rPr lang="en-MY" dirty="0" err="1" smtClean="0"/>
              <a:t>ElseIf</a:t>
            </a:r>
            <a:r>
              <a:rPr lang="en-MY" dirty="0" smtClean="0"/>
              <a:t> </a:t>
            </a:r>
            <a:r>
              <a:rPr lang="en-MY" dirty="0" err="1" smtClean="0"/>
              <a:t>MyString</a:t>
            </a:r>
            <a:r>
              <a:rPr lang="en-MY" dirty="0" smtClean="0"/>
              <a:t> = "hello" Then</a:t>
            </a:r>
          </a:p>
          <a:p>
            <a:pPr marL="457200" lvl="1" indent="0">
              <a:buNone/>
            </a:pPr>
            <a:r>
              <a:rPr lang="en-MY" dirty="0" smtClean="0"/>
              <a:t>' Do something.</a:t>
            </a:r>
          </a:p>
          <a:p>
            <a:pPr marL="457200" lvl="1" indent="0">
              <a:buNone/>
            </a:pPr>
            <a:r>
              <a:rPr lang="en-MY" dirty="0" smtClean="0"/>
              <a:t>Else</a:t>
            </a:r>
          </a:p>
          <a:p>
            <a:pPr marL="457200" lvl="1" indent="0">
              <a:buNone/>
            </a:pPr>
            <a:r>
              <a:rPr lang="en-MY" dirty="0" smtClean="0"/>
              <a:t>' Do something.</a:t>
            </a:r>
          </a:p>
          <a:p>
            <a:pPr marL="457200" lvl="1" indent="0">
              <a:buNone/>
            </a:pPr>
            <a:r>
              <a:rPr lang="en-MY" dirty="0" smtClean="0"/>
              <a:t>End If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5145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Select Case Block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 smtClean="0"/>
              <a:t>Can be used to evaluate a single variable or expression for multiple possible values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 smtClean="0"/>
              <a:t>Select Case </a:t>
            </a:r>
            <a:r>
              <a:rPr lang="en-MY" dirty="0" err="1" smtClean="0"/>
              <a:t>MyNumber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Case 1</a:t>
            </a:r>
          </a:p>
          <a:p>
            <a:pPr marL="457200" lvl="1" indent="0">
              <a:buNone/>
            </a:pPr>
            <a:r>
              <a:rPr lang="en-MY" dirty="0" smtClean="0"/>
              <a:t>' Do something if </a:t>
            </a:r>
            <a:r>
              <a:rPr lang="en-MY" dirty="0" err="1" smtClean="0"/>
              <a:t>MyNumber</a:t>
            </a:r>
            <a:r>
              <a:rPr lang="en-MY" dirty="0" smtClean="0"/>
              <a:t> = 1.</a:t>
            </a:r>
          </a:p>
          <a:p>
            <a:pPr marL="457200" lvl="1" indent="0">
              <a:buNone/>
            </a:pPr>
            <a:r>
              <a:rPr lang="en-MY" dirty="0" smtClean="0"/>
              <a:t>Case 2</a:t>
            </a:r>
          </a:p>
          <a:p>
            <a:pPr marL="457200" lvl="1" indent="0">
              <a:buNone/>
            </a:pPr>
            <a:r>
              <a:rPr lang="en-MY" dirty="0" smtClean="0"/>
              <a:t>' Do something if </a:t>
            </a:r>
            <a:r>
              <a:rPr lang="en-MY" dirty="0" err="1" smtClean="0"/>
              <a:t>MyNumber</a:t>
            </a:r>
            <a:r>
              <a:rPr lang="en-MY" dirty="0" smtClean="0"/>
              <a:t> = 2.</a:t>
            </a:r>
          </a:p>
          <a:p>
            <a:pPr marL="457200" lvl="1" indent="0">
              <a:buNone/>
            </a:pPr>
            <a:r>
              <a:rPr lang="en-MY" dirty="0" smtClean="0"/>
              <a:t>Case Else</a:t>
            </a:r>
          </a:p>
          <a:p>
            <a:pPr marL="457200" lvl="1" indent="0">
              <a:buNone/>
            </a:pPr>
            <a:r>
              <a:rPr lang="en-MY" dirty="0" smtClean="0"/>
              <a:t>' Do something if </a:t>
            </a:r>
            <a:r>
              <a:rPr lang="en-MY" dirty="0" err="1" smtClean="0"/>
              <a:t>MyNumber</a:t>
            </a:r>
            <a:r>
              <a:rPr lang="en-MY" dirty="0" smtClean="0"/>
              <a:t> is anything else.</a:t>
            </a:r>
          </a:p>
          <a:p>
            <a:pPr marL="457200" lvl="1" indent="0">
              <a:buNone/>
            </a:pPr>
            <a:r>
              <a:rPr lang="en-MY" dirty="0" smtClean="0"/>
              <a:t>End Select</a:t>
            </a:r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 smtClean="0"/>
              <a:t>Select Case </a:t>
            </a:r>
            <a:r>
              <a:rPr lang="en-MY" dirty="0" err="1" smtClean="0"/>
              <a:t>MyNumber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 smtClean="0"/>
              <a:t>Case 1, 2</a:t>
            </a:r>
          </a:p>
          <a:p>
            <a:pPr marL="457200" lvl="1" indent="0">
              <a:buNone/>
            </a:pPr>
            <a:r>
              <a:rPr lang="en-MY" dirty="0" smtClean="0"/>
              <a:t>' Do something if </a:t>
            </a:r>
            <a:r>
              <a:rPr lang="en-MY" dirty="0" err="1" smtClean="0"/>
              <a:t>MyNumber</a:t>
            </a:r>
            <a:r>
              <a:rPr lang="en-MY" dirty="0" smtClean="0"/>
              <a:t> = 1 Or </a:t>
            </a:r>
            <a:r>
              <a:rPr lang="en-MY" dirty="0" err="1" smtClean="0"/>
              <a:t>MyNumber</a:t>
            </a:r>
            <a:r>
              <a:rPr lang="en-MY" dirty="0" smtClean="0"/>
              <a:t> = 2.</a:t>
            </a:r>
          </a:p>
          <a:p>
            <a:pPr marL="457200" lvl="1" indent="0">
              <a:buNone/>
            </a:pPr>
            <a:r>
              <a:rPr lang="en-MY" dirty="0" smtClean="0"/>
              <a:t>Case Else</a:t>
            </a:r>
          </a:p>
          <a:p>
            <a:pPr marL="457200" lvl="1" indent="0">
              <a:buNone/>
            </a:pPr>
            <a:r>
              <a:rPr lang="en-MY" dirty="0" smtClean="0"/>
              <a:t>' Do something if </a:t>
            </a:r>
            <a:r>
              <a:rPr lang="en-MY" dirty="0" err="1" smtClean="0"/>
              <a:t>MyNumber</a:t>
            </a:r>
            <a:r>
              <a:rPr lang="en-MY" dirty="0" smtClean="0"/>
              <a:t> is anything else.</a:t>
            </a:r>
          </a:p>
          <a:p>
            <a:pPr marL="457200" lvl="1" indent="0">
              <a:buNone/>
            </a:pPr>
            <a:r>
              <a:rPr lang="en-MY" dirty="0" smtClean="0"/>
              <a:t>End Select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77747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Loops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Three basic types of loops:-</a:t>
            </a:r>
          </a:p>
          <a:p>
            <a:pPr lvl="1"/>
            <a:r>
              <a:rPr lang="en-MY" dirty="0" smtClean="0"/>
              <a:t>loop </a:t>
            </a:r>
            <a:r>
              <a:rPr lang="en-MY" dirty="0"/>
              <a:t>a set number of times with a For . . . Next loop.</a:t>
            </a:r>
          </a:p>
          <a:p>
            <a:pPr lvl="1"/>
            <a:r>
              <a:rPr lang="en-MY" dirty="0" smtClean="0"/>
              <a:t>loop </a:t>
            </a:r>
            <a:r>
              <a:rPr lang="en-MY" dirty="0"/>
              <a:t>through all the items in a collection of data by using a For Each loop.</a:t>
            </a:r>
          </a:p>
          <a:p>
            <a:pPr lvl="1"/>
            <a:r>
              <a:rPr lang="en-MY" dirty="0" smtClean="0"/>
              <a:t>loop </a:t>
            </a:r>
            <a:r>
              <a:rPr lang="en-MY" dirty="0"/>
              <a:t>until a certain condition is met, using a Do . . . Loop</a:t>
            </a:r>
            <a:r>
              <a:rPr lang="en-MY" dirty="0" smtClean="0"/>
              <a:t>.</a:t>
            </a:r>
          </a:p>
          <a:p>
            <a:pPr lvl="1"/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6454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For . . . Next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i</a:t>
            </a:r>
            <a:r>
              <a:rPr lang="en-MY" dirty="0"/>
              <a:t> As Integer</a:t>
            </a:r>
          </a:p>
          <a:p>
            <a:pPr marL="457200" lvl="1" indent="0">
              <a:buNone/>
            </a:pPr>
            <a:r>
              <a:rPr lang="en-MY" dirty="0"/>
              <a:t>For </a:t>
            </a:r>
            <a:r>
              <a:rPr lang="en-MY" dirty="0" err="1"/>
              <a:t>i</a:t>
            </a:r>
            <a:r>
              <a:rPr lang="en-MY" dirty="0"/>
              <a:t> = 1 To 10 Step 1</a:t>
            </a:r>
          </a:p>
          <a:p>
            <a:pPr marL="457200" lvl="1" indent="0">
              <a:buNone/>
            </a:pPr>
            <a:r>
              <a:rPr lang="en-MY" dirty="0"/>
              <a:t>' This code executes 10 times.</a:t>
            </a:r>
          </a:p>
          <a:p>
            <a:pPr marL="457200" lvl="1" indent="0">
              <a:buNone/>
            </a:pPr>
            <a:r>
              <a:rPr lang="en-MY" dirty="0" err="1"/>
              <a:t>Debug.Write</a:t>
            </a:r>
            <a:r>
              <a:rPr lang="en-MY" dirty="0"/>
              <a:t>(</a:t>
            </a:r>
            <a:r>
              <a:rPr lang="en-MY" dirty="0" err="1"/>
              <a:t>i</a:t>
            </a:r>
            <a:r>
              <a:rPr lang="en-MY" dirty="0"/>
              <a:t> &amp; " ")</a:t>
            </a:r>
          </a:p>
          <a:p>
            <a:pPr marL="457200" lvl="1" indent="0">
              <a:buNone/>
            </a:pPr>
            <a:r>
              <a:rPr lang="en-MY" dirty="0" smtClean="0"/>
              <a:t>Next</a:t>
            </a:r>
          </a:p>
          <a:p>
            <a:pPr marL="457200" lvl="1" indent="0">
              <a:buNone/>
            </a:pPr>
            <a:endParaRPr lang="en-MY" dirty="0"/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/>
              <a:t>For </a:t>
            </a:r>
            <a:r>
              <a:rPr lang="en-MY" dirty="0" err="1"/>
              <a:t>i</a:t>
            </a:r>
            <a:r>
              <a:rPr lang="en-MY" dirty="0"/>
              <a:t> As Integer = 1 To 10</a:t>
            </a:r>
          </a:p>
          <a:p>
            <a:pPr marL="457200" lvl="1" indent="0">
              <a:buNone/>
            </a:pPr>
            <a:r>
              <a:rPr lang="en-MY" dirty="0"/>
              <a:t>' This code executes 10 times.</a:t>
            </a:r>
          </a:p>
          <a:p>
            <a:pPr marL="457200" lvl="1" indent="0">
              <a:buNone/>
            </a:pPr>
            <a:r>
              <a:rPr lang="en-MY" dirty="0" err="1"/>
              <a:t>Debug.Write</a:t>
            </a:r>
            <a:r>
              <a:rPr lang="en-MY" dirty="0"/>
              <a:t>(</a:t>
            </a:r>
            <a:r>
              <a:rPr lang="en-MY" dirty="0" err="1"/>
              <a:t>i</a:t>
            </a:r>
            <a:r>
              <a:rPr lang="en-MY" dirty="0"/>
              <a:t> &amp; " ")</a:t>
            </a:r>
          </a:p>
          <a:p>
            <a:pPr marL="457200" lvl="1" indent="0">
              <a:buNone/>
            </a:pPr>
            <a:r>
              <a:rPr lang="en-MY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32495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Assignment and Initializers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Assigning values to variables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 smtClean="0"/>
              <a:t>' Declare variables.</a:t>
            </a:r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ErrorCode</a:t>
            </a:r>
            <a:r>
              <a:rPr lang="en-MY" dirty="0" smtClean="0"/>
              <a:t> As Integer</a:t>
            </a:r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MyName</a:t>
            </a:r>
            <a:r>
              <a:rPr lang="en-MY" dirty="0" smtClean="0"/>
              <a:t> As String</a:t>
            </a:r>
          </a:p>
          <a:p>
            <a:pPr marL="0" indent="0">
              <a:buNone/>
            </a:pPr>
            <a:r>
              <a:rPr lang="en-MY" dirty="0" smtClean="0"/>
              <a:t>' Assign values.</a:t>
            </a:r>
          </a:p>
          <a:p>
            <a:pPr marL="0" indent="0">
              <a:buNone/>
            </a:pPr>
            <a:r>
              <a:rPr lang="en-MY" dirty="0" err="1" smtClean="0"/>
              <a:t>ErrorCode</a:t>
            </a:r>
            <a:r>
              <a:rPr lang="en-MY" dirty="0" smtClean="0"/>
              <a:t> = 10</a:t>
            </a:r>
          </a:p>
          <a:p>
            <a:pPr marL="0" indent="0">
              <a:buNone/>
            </a:pPr>
            <a:r>
              <a:rPr lang="en-MY" dirty="0" err="1" smtClean="0"/>
              <a:t>MyName</a:t>
            </a:r>
            <a:r>
              <a:rPr lang="en-MY" dirty="0" smtClean="0"/>
              <a:t> = "Matthew"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142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3,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StringArray</a:t>
            </a:r>
            <a:r>
              <a:rPr lang="en-MY" dirty="0"/>
              <a:t>() As String = {"one", "two", "three"}</a:t>
            </a:r>
          </a:p>
          <a:p>
            <a:pPr marL="457200" lvl="1" indent="0">
              <a:buNone/>
            </a:pPr>
            <a:r>
              <a:rPr lang="en-MY" dirty="0"/>
              <a:t>For </a:t>
            </a:r>
            <a:r>
              <a:rPr lang="en-MY" dirty="0" err="1"/>
              <a:t>i</a:t>
            </a:r>
            <a:r>
              <a:rPr lang="en-MY" dirty="0"/>
              <a:t> As Integer = 0 To </a:t>
            </a:r>
            <a:r>
              <a:rPr lang="en-MY" dirty="0" err="1"/>
              <a:t>StringArray.GetUpperBound</a:t>
            </a:r>
            <a:r>
              <a:rPr lang="en-MY" dirty="0"/>
              <a:t>(0)</a:t>
            </a:r>
          </a:p>
          <a:p>
            <a:pPr marL="457200" lvl="1" indent="0">
              <a:buNone/>
            </a:pPr>
            <a:r>
              <a:rPr lang="en-MY" dirty="0" err="1"/>
              <a:t>Debug.Write</a:t>
            </a:r>
            <a:r>
              <a:rPr lang="en-MY" dirty="0"/>
              <a:t>(</a:t>
            </a:r>
            <a:r>
              <a:rPr lang="en-MY" dirty="0" err="1"/>
              <a:t>StringArray</a:t>
            </a:r>
            <a:r>
              <a:rPr lang="en-MY" dirty="0"/>
              <a:t>(</a:t>
            </a:r>
            <a:r>
              <a:rPr lang="en-MY" dirty="0" err="1"/>
              <a:t>i</a:t>
            </a:r>
            <a:r>
              <a:rPr lang="en-MY" dirty="0"/>
              <a:t>) &amp; " ")</a:t>
            </a:r>
          </a:p>
          <a:p>
            <a:pPr marL="457200" lvl="1" indent="0">
              <a:buNone/>
            </a:pPr>
            <a:r>
              <a:rPr lang="en-MY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83076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For Each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StringArray</a:t>
            </a:r>
            <a:r>
              <a:rPr lang="en-MY" dirty="0"/>
              <a:t>() As String = {"one", "two", "three"}</a:t>
            </a:r>
          </a:p>
          <a:p>
            <a:pPr marL="457200" lvl="1" indent="0">
              <a:buNone/>
            </a:pPr>
            <a:r>
              <a:rPr lang="en-MY" dirty="0"/>
              <a:t>For Each Element As String In </a:t>
            </a:r>
            <a:r>
              <a:rPr lang="en-MY" dirty="0" err="1"/>
              <a:t>StringArray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' This code loops three times, with the Element variable set to</a:t>
            </a:r>
          </a:p>
          <a:p>
            <a:pPr marL="457200" lvl="1" indent="0">
              <a:buNone/>
            </a:pPr>
            <a:r>
              <a:rPr lang="en-MY" dirty="0"/>
              <a:t>' "one", then "two", and then "three".</a:t>
            </a:r>
          </a:p>
          <a:p>
            <a:pPr marL="457200" lvl="1" indent="0">
              <a:buNone/>
            </a:pPr>
            <a:r>
              <a:rPr lang="en-MY" dirty="0" err="1"/>
              <a:t>Debug.Write</a:t>
            </a:r>
            <a:r>
              <a:rPr lang="en-MY" dirty="0"/>
              <a:t>(Element &amp; " ")</a:t>
            </a:r>
          </a:p>
          <a:p>
            <a:pPr marL="457200" lvl="1" indent="0">
              <a:buNone/>
            </a:pPr>
            <a:r>
              <a:rPr lang="en-MY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4052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Do . . . Loop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i</a:t>
            </a:r>
            <a:r>
              <a:rPr lang="en-MY" dirty="0"/>
              <a:t> As Integer = 0</a:t>
            </a:r>
          </a:p>
          <a:p>
            <a:pPr marL="457200" lvl="1" indent="0">
              <a:buNone/>
            </a:pPr>
            <a:r>
              <a:rPr lang="en-MY" dirty="0"/>
              <a:t>Do</a:t>
            </a:r>
          </a:p>
          <a:p>
            <a:pPr marL="457200" lvl="1" indent="0">
              <a:buNone/>
            </a:pPr>
            <a:r>
              <a:rPr lang="en-MY" dirty="0" err="1"/>
              <a:t>i</a:t>
            </a:r>
            <a:r>
              <a:rPr lang="en-MY" dirty="0"/>
              <a:t> += 1</a:t>
            </a:r>
          </a:p>
          <a:p>
            <a:pPr marL="457200" lvl="1" indent="0">
              <a:buNone/>
            </a:pPr>
            <a:r>
              <a:rPr lang="en-MY" dirty="0"/>
              <a:t>' This code executes 10 times.</a:t>
            </a:r>
          </a:p>
          <a:p>
            <a:pPr marL="457200" lvl="1" indent="0">
              <a:buNone/>
            </a:pPr>
            <a:r>
              <a:rPr lang="en-MY" dirty="0"/>
              <a:t>Loop While </a:t>
            </a:r>
            <a:r>
              <a:rPr lang="en-MY" dirty="0" err="1"/>
              <a:t>i</a:t>
            </a:r>
            <a:r>
              <a:rPr lang="en-MY" dirty="0"/>
              <a:t> &lt; </a:t>
            </a:r>
            <a:r>
              <a:rPr lang="en-MY" dirty="0" smtClean="0"/>
              <a:t>10</a:t>
            </a:r>
          </a:p>
          <a:p>
            <a:pPr marL="457200" lvl="1" indent="0">
              <a:buNone/>
            </a:pPr>
            <a:endParaRPr lang="en-MY" dirty="0"/>
          </a:p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i</a:t>
            </a:r>
            <a:r>
              <a:rPr lang="en-MY" dirty="0"/>
              <a:t> As Integer = 0</a:t>
            </a:r>
          </a:p>
          <a:p>
            <a:pPr marL="457200" lvl="1" indent="0">
              <a:buNone/>
            </a:pPr>
            <a:r>
              <a:rPr lang="en-MY" dirty="0"/>
              <a:t>Do While </a:t>
            </a:r>
            <a:r>
              <a:rPr lang="en-MY" dirty="0" err="1"/>
              <a:t>i</a:t>
            </a:r>
            <a:r>
              <a:rPr lang="en-MY" dirty="0"/>
              <a:t> &lt; 10</a:t>
            </a:r>
          </a:p>
          <a:p>
            <a:pPr marL="457200" lvl="1" indent="0">
              <a:buNone/>
            </a:pPr>
            <a:r>
              <a:rPr lang="en-MY" dirty="0" err="1"/>
              <a:t>i</a:t>
            </a:r>
            <a:r>
              <a:rPr lang="en-MY" dirty="0"/>
              <a:t> + = 1</a:t>
            </a:r>
          </a:p>
          <a:p>
            <a:pPr marL="457200" lvl="1" indent="0">
              <a:buNone/>
            </a:pPr>
            <a:r>
              <a:rPr lang="en-MY" dirty="0"/>
              <a:t>' This code executes 10 times.</a:t>
            </a:r>
          </a:p>
          <a:p>
            <a:pPr marL="457200" lvl="1" indent="0">
              <a:buNone/>
            </a:pPr>
            <a:r>
              <a:rPr lang="en-MY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10446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There are two </a:t>
            </a:r>
            <a:r>
              <a:rPr lang="en-MY" dirty="0"/>
              <a:t>types of methods: subroutines and </a:t>
            </a:r>
            <a:r>
              <a:rPr lang="en-MY" dirty="0" smtClean="0"/>
              <a:t>functions</a:t>
            </a:r>
          </a:p>
          <a:p>
            <a:r>
              <a:rPr lang="en-MY" dirty="0" smtClean="0"/>
              <a:t>Functions </a:t>
            </a:r>
            <a:r>
              <a:rPr lang="en-MY" dirty="0"/>
              <a:t>return a value, while subroutines do </a:t>
            </a:r>
            <a:r>
              <a:rPr lang="en-MY" dirty="0" smtClean="0"/>
              <a:t>not.</a:t>
            </a:r>
          </a:p>
          <a:p>
            <a:r>
              <a:rPr lang="en-MY" dirty="0"/>
              <a:t>Subroutines are declared with the Sub keyword, and functions are declared with the Function keyword</a:t>
            </a:r>
            <a:r>
              <a:rPr lang="en-MY" dirty="0" smtClean="0"/>
              <a:t>.</a:t>
            </a:r>
          </a:p>
          <a:p>
            <a:r>
              <a:rPr lang="en-MY" dirty="0" smtClean="0"/>
              <a:t>Example 1,</a:t>
            </a:r>
          </a:p>
          <a:p>
            <a:pPr marL="457200" lvl="1" indent="0">
              <a:buNone/>
            </a:pPr>
            <a:r>
              <a:rPr lang="en-MY" dirty="0"/>
              <a:t>' This method doesn't return any information.</a:t>
            </a:r>
          </a:p>
          <a:p>
            <a:pPr marL="457200" lvl="1" indent="0">
              <a:buNone/>
            </a:pPr>
            <a:r>
              <a:rPr lang="en-MY" dirty="0"/>
              <a:t>Private Sub </a:t>
            </a:r>
            <a:r>
              <a:rPr lang="en-MY" dirty="0" err="1"/>
              <a:t>MySub</a:t>
            </a:r>
            <a:r>
              <a:rPr lang="en-MY" dirty="0"/>
              <a:t>()</a:t>
            </a:r>
          </a:p>
          <a:p>
            <a:pPr marL="457200" lvl="1" indent="0">
              <a:buNone/>
            </a:pPr>
            <a:r>
              <a:rPr lang="en-MY" dirty="0"/>
              <a:t>' Code goes here.</a:t>
            </a:r>
          </a:p>
          <a:p>
            <a:pPr marL="457200" lvl="1" indent="0">
              <a:buNone/>
            </a:pPr>
            <a:r>
              <a:rPr lang="en-MY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173216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2,</a:t>
            </a:r>
          </a:p>
          <a:p>
            <a:pPr marL="457200" lvl="1" indent="0">
              <a:buNone/>
            </a:pPr>
            <a:r>
              <a:rPr lang="en-MY" dirty="0"/>
              <a:t>' This method returns an integer.</a:t>
            </a:r>
          </a:p>
          <a:p>
            <a:pPr marL="457200" lvl="1" indent="0">
              <a:buNone/>
            </a:pPr>
            <a:r>
              <a:rPr lang="en-MY" dirty="0"/>
              <a:t>Private Function </a:t>
            </a:r>
            <a:r>
              <a:rPr lang="en-MY" dirty="0" err="1"/>
              <a:t>MyFunc</a:t>
            </a:r>
            <a:r>
              <a:rPr lang="en-MY" dirty="0"/>
              <a:t>() As Integer</a:t>
            </a:r>
          </a:p>
          <a:p>
            <a:pPr marL="457200" lvl="1" indent="0">
              <a:buNone/>
            </a:pPr>
            <a:r>
              <a:rPr lang="en-MY" dirty="0"/>
              <a:t>' As an example, return the number 10.</a:t>
            </a:r>
          </a:p>
          <a:p>
            <a:pPr marL="457200" lvl="1" indent="0">
              <a:buNone/>
            </a:pPr>
            <a:r>
              <a:rPr lang="en-MY" dirty="0"/>
              <a:t>Return 10</a:t>
            </a:r>
          </a:p>
          <a:p>
            <a:pPr marL="457200" lvl="1" indent="0">
              <a:buNone/>
            </a:pPr>
            <a:r>
              <a:rPr lang="en-MY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18932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Calling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/>
              <a:t>' This call is allowed.</a:t>
            </a:r>
          </a:p>
          <a:p>
            <a:pPr marL="457200" lvl="1" indent="0">
              <a:buNone/>
            </a:pPr>
            <a:r>
              <a:rPr lang="en-MY" dirty="0" err="1"/>
              <a:t>MySub</a:t>
            </a:r>
            <a:r>
              <a:rPr lang="en-MY" dirty="0"/>
              <a:t>()</a:t>
            </a:r>
          </a:p>
          <a:p>
            <a:pPr marL="457200" lvl="1" indent="0">
              <a:buNone/>
            </a:pPr>
            <a:r>
              <a:rPr lang="en-MY" dirty="0"/>
              <a:t>' This call is allowed.</a:t>
            </a:r>
          </a:p>
          <a:p>
            <a:pPr marL="457200" lvl="1" indent="0">
              <a:buNone/>
            </a:pPr>
            <a:r>
              <a:rPr lang="en-MY" dirty="0" err="1"/>
              <a:t>MyFunc</a:t>
            </a:r>
            <a:r>
              <a:rPr lang="en-MY" dirty="0"/>
              <a:t>()</a:t>
            </a:r>
          </a:p>
          <a:p>
            <a:pPr marL="457200" lvl="1" indent="0">
              <a:buNone/>
            </a:pPr>
            <a:r>
              <a:rPr lang="en-MY" dirty="0"/>
              <a:t>' This call is allowed.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MyNumber</a:t>
            </a:r>
            <a:r>
              <a:rPr lang="en-MY" dirty="0"/>
              <a:t> As Integer</a:t>
            </a:r>
          </a:p>
          <a:p>
            <a:pPr marL="457200" lvl="1" indent="0">
              <a:buNone/>
            </a:pPr>
            <a:r>
              <a:rPr lang="en-MY" dirty="0" err="1"/>
              <a:t>MyNumber</a:t>
            </a:r>
            <a:r>
              <a:rPr lang="en-MY" dirty="0"/>
              <a:t> = </a:t>
            </a:r>
            <a:r>
              <a:rPr lang="en-MY" dirty="0" err="1"/>
              <a:t>MyFunc</a:t>
            </a:r>
            <a:r>
              <a:rPr lang="en-MY" dirty="0"/>
              <a:t>()</a:t>
            </a:r>
          </a:p>
          <a:p>
            <a:pPr marL="457200" lvl="1" indent="0">
              <a:buNone/>
            </a:pPr>
            <a:r>
              <a:rPr lang="en-MY" dirty="0"/>
              <a:t>' This call isn't allowed.</a:t>
            </a:r>
          </a:p>
          <a:p>
            <a:pPr marL="457200" lvl="1" indent="0">
              <a:buNone/>
            </a:pPr>
            <a:r>
              <a:rPr lang="en-MY" dirty="0"/>
              <a:t>' </a:t>
            </a:r>
            <a:r>
              <a:rPr lang="en-MY" dirty="0" err="1"/>
              <a:t>MySub</a:t>
            </a:r>
            <a:r>
              <a:rPr lang="en-MY" dirty="0"/>
              <a:t> does not return any information.</a:t>
            </a:r>
          </a:p>
          <a:p>
            <a:pPr marL="457200" lvl="1" indent="0">
              <a:buNone/>
            </a:pPr>
            <a:r>
              <a:rPr lang="en-MY" dirty="0" err="1"/>
              <a:t>MyNumber</a:t>
            </a:r>
            <a:r>
              <a:rPr lang="en-MY" dirty="0"/>
              <a:t> = </a:t>
            </a:r>
            <a:r>
              <a:rPr lang="en-MY" dirty="0" err="1"/>
              <a:t>MySub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0673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of a </a:t>
            </a:r>
            <a:r>
              <a:rPr lang="en-MY" dirty="0"/>
              <a:t>function that accepts two parameters and returns their sum</a:t>
            </a:r>
            <a:r>
              <a:rPr lang="en-MY" dirty="0" smtClean="0"/>
              <a:t>:</a:t>
            </a:r>
          </a:p>
          <a:p>
            <a:pPr marL="457200" lvl="1" indent="0">
              <a:buNone/>
            </a:pPr>
            <a:r>
              <a:rPr lang="en-MY" dirty="0"/>
              <a:t>Private Function </a:t>
            </a:r>
            <a:r>
              <a:rPr lang="en-MY" dirty="0" err="1"/>
              <a:t>AddNumbers</a:t>
            </a:r>
            <a:r>
              <a:rPr lang="en-MY" dirty="0"/>
              <a:t>(number1 As Integer, number2 As Integer) _</a:t>
            </a:r>
          </a:p>
          <a:p>
            <a:pPr marL="457200" lvl="1" indent="0">
              <a:buNone/>
            </a:pPr>
            <a:r>
              <a:rPr lang="en-MY" dirty="0"/>
              <a:t>As Integer</a:t>
            </a:r>
          </a:p>
          <a:p>
            <a:pPr marL="457200" lvl="1" indent="0">
              <a:buNone/>
            </a:pPr>
            <a:r>
              <a:rPr lang="en-MY" dirty="0"/>
              <a:t>Return number1 + number2</a:t>
            </a:r>
          </a:p>
          <a:p>
            <a:pPr marL="457200" lvl="1" indent="0">
              <a:buNone/>
            </a:pPr>
            <a:r>
              <a:rPr lang="en-MY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639131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Can create </a:t>
            </a:r>
            <a:r>
              <a:rPr lang="en-MY" dirty="0"/>
              <a:t>more than one method with the same name </a:t>
            </a:r>
            <a:r>
              <a:rPr lang="en-MY" dirty="0" smtClean="0"/>
              <a:t>but with </a:t>
            </a:r>
            <a:r>
              <a:rPr lang="en-MY" dirty="0"/>
              <a:t>a </a:t>
            </a:r>
            <a:r>
              <a:rPr lang="en-MY" dirty="0" smtClean="0"/>
              <a:t>different </a:t>
            </a:r>
            <a:r>
              <a:rPr lang="en-MY" dirty="0"/>
              <a:t>set of </a:t>
            </a:r>
            <a:r>
              <a:rPr lang="en-MY" dirty="0" smtClean="0"/>
              <a:t>parameters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/>
              <a:t>Private Overloads Function </a:t>
            </a:r>
            <a:r>
              <a:rPr lang="en-MY" dirty="0" err="1"/>
              <a:t>GetProductPrice</a:t>
            </a:r>
            <a:r>
              <a:rPr lang="en-MY" dirty="0"/>
              <a:t>(id As Integer) As Decimal</a:t>
            </a:r>
          </a:p>
          <a:p>
            <a:pPr marL="457200" lvl="1" indent="0">
              <a:buNone/>
            </a:pPr>
            <a:r>
              <a:rPr lang="en-MY" dirty="0"/>
              <a:t>' Code here.</a:t>
            </a:r>
          </a:p>
          <a:p>
            <a:pPr marL="457200" lvl="1" indent="0">
              <a:buNone/>
            </a:pPr>
            <a:r>
              <a:rPr lang="en-MY" dirty="0"/>
              <a:t>End Function</a:t>
            </a:r>
          </a:p>
          <a:p>
            <a:pPr marL="457200" lvl="1" indent="0">
              <a:buNone/>
            </a:pPr>
            <a:r>
              <a:rPr lang="en-MY" dirty="0"/>
              <a:t>Private Overloads Function </a:t>
            </a:r>
            <a:r>
              <a:rPr lang="en-MY" dirty="0" err="1"/>
              <a:t>GetProductPrice</a:t>
            </a:r>
            <a:r>
              <a:rPr lang="en-MY" dirty="0"/>
              <a:t>(name As String) As Decimal</a:t>
            </a:r>
          </a:p>
          <a:p>
            <a:pPr marL="457200" lvl="1" indent="0">
              <a:buNone/>
            </a:pPr>
            <a:r>
              <a:rPr lang="en-MY" dirty="0"/>
              <a:t>' Code here.</a:t>
            </a:r>
          </a:p>
          <a:p>
            <a:pPr marL="457200" lvl="1" indent="0">
              <a:buNone/>
            </a:pPr>
            <a:r>
              <a:rPr lang="en-MY" dirty="0"/>
              <a:t>End Function</a:t>
            </a:r>
          </a:p>
          <a:p>
            <a:pPr marL="457200" lvl="1" indent="0">
              <a:buNone/>
            </a:pPr>
            <a:r>
              <a:rPr lang="en-MY" dirty="0"/>
              <a:t>' And so on...</a:t>
            </a:r>
          </a:p>
        </p:txBody>
      </p:sp>
    </p:spTree>
    <p:extLst>
      <p:ext uri="{BB962C8B-B14F-4D97-AF65-F5344CB8AC3E}">
        <p14:creationId xmlns:p14="http://schemas.microsoft.com/office/powerpoint/2010/main" val="3220980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Optional </a:t>
            </a:r>
            <a:r>
              <a:rPr lang="en-MY" dirty="0"/>
              <a:t>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Add </a:t>
            </a:r>
            <a:r>
              <a:rPr lang="en-MY" dirty="0"/>
              <a:t>the keyword Optional before </a:t>
            </a:r>
            <a:r>
              <a:rPr lang="en-MY" dirty="0" smtClean="0"/>
              <a:t>the parameter </a:t>
            </a:r>
            <a:r>
              <a:rPr lang="en-MY" dirty="0"/>
              <a:t>name and assign a default </a:t>
            </a:r>
            <a:r>
              <a:rPr lang="en-MY" dirty="0" smtClean="0"/>
              <a:t>value.</a:t>
            </a:r>
          </a:p>
          <a:p>
            <a:r>
              <a:rPr lang="en-MY" dirty="0"/>
              <a:t>If </a:t>
            </a:r>
            <a:r>
              <a:rPr lang="en-MY" dirty="0" smtClean="0"/>
              <a:t>the method </a:t>
            </a:r>
            <a:r>
              <a:rPr lang="en-MY" dirty="0"/>
              <a:t>has normal parameters and optional parameters, the optional parameters must be placed </a:t>
            </a:r>
            <a:r>
              <a:rPr lang="en-MY" dirty="0" smtClean="0"/>
              <a:t>at the </a:t>
            </a:r>
            <a:r>
              <a:rPr lang="en-MY" dirty="0"/>
              <a:t>end of the parameter list</a:t>
            </a:r>
            <a:r>
              <a:rPr lang="en-MY" dirty="0" smtClean="0"/>
              <a:t>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/>
              <a:t>Private Function </a:t>
            </a:r>
            <a:r>
              <a:rPr lang="en-MY" dirty="0" err="1"/>
              <a:t>GetUserName</a:t>
            </a:r>
            <a:r>
              <a:rPr lang="en-MY" dirty="0"/>
              <a:t>(</a:t>
            </a:r>
            <a:r>
              <a:rPr lang="en-MY" dirty="0" err="1"/>
              <a:t>ByVal</a:t>
            </a:r>
            <a:r>
              <a:rPr lang="en-MY" dirty="0"/>
              <a:t> ID As Integer, _</a:t>
            </a:r>
          </a:p>
          <a:p>
            <a:pPr marL="457200" lvl="1" indent="0">
              <a:buNone/>
            </a:pPr>
            <a:r>
              <a:rPr lang="en-MY" dirty="0"/>
              <a:t>Optional </a:t>
            </a:r>
            <a:r>
              <a:rPr lang="en-MY" dirty="0" err="1"/>
              <a:t>ByVal</a:t>
            </a:r>
            <a:r>
              <a:rPr lang="en-MY" dirty="0"/>
              <a:t> </a:t>
            </a:r>
            <a:r>
              <a:rPr lang="en-MY" dirty="0" err="1"/>
              <a:t>useShortForm</a:t>
            </a:r>
            <a:r>
              <a:rPr lang="en-MY" dirty="0"/>
              <a:t> As Boolean = False) As String</a:t>
            </a:r>
          </a:p>
          <a:p>
            <a:pPr marL="457200" lvl="1" indent="0">
              <a:buNone/>
            </a:pPr>
            <a:r>
              <a:rPr lang="en-MY" dirty="0"/>
              <a:t>' Code here.</a:t>
            </a:r>
          </a:p>
          <a:p>
            <a:pPr marL="457200" lvl="1" indent="0">
              <a:buNone/>
            </a:pPr>
            <a:r>
              <a:rPr lang="en-MY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455728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of calling the method with optional parameter:-</a:t>
            </a:r>
          </a:p>
          <a:p>
            <a:pPr marL="457200" lvl="1" indent="0">
              <a:buNone/>
            </a:pPr>
            <a:r>
              <a:rPr lang="en-MY" dirty="0"/>
              <a:t>' Explicitly set the </a:t>
            </a:r>
            <a:r>
              <a:rPr lang="en-MY" dirty="0" err="1"/>
              <a:t>useShortForm</a:t>
            </a:r>
            <a:r>
              <a:rPr lang="en-MY" dirty="0"/>
              <a:t> parameter.</a:t>
            </a:r>
          </a:p>
          <a:p>
            <a:pPr marL="457200" lvl="1" indent="0">
              <a:buNone/>
            </a:pPr>
            <a:r>
              <a:rPr lang="en-MY" dirty="0"/>
              <a:t>Name = </a:t>
            </a:r>
            <a:r>
              <a:rPr lang="en-MY" dirty="0" err="1"/>
              <a:t>GetUserName</a:t>
            </a:r>
            <a:r>
              <a:rPr lang="en-MY" dirty="0"/>
              <a:t>(401, True)</a:t>
            </a:r>
          </a:p>
          <a:p>
            <a:pPr marL="457200" lvl="1" indent="0">
              <a:buNone/>
            </a:pPr>
            <a:r>
              <a:rPr lang="en-MY" dirty="0"/>
              <a:t>' Don't set the </a:t>
            </a:r>
            <a:r>
              <a:rPr lang="en-MY" dirty="0" err="1"/>
              <a:t>useShortForm</a:t>
            </a:r>
            <a:r>
              <a:rPr lang="en-MY" dirty="0"/>
              <a:t> parameter, and use the default value (False).</a:t>
            </a:r>
          </a:p>
          <a:p>
            <a:pPr marL="457200" lvl="1" indent="0">
              <a:buNone/>
            </a:pPr>
            <a:r>
              <a:rPr lang="en-MY" dirty="0"/>
              <a:t>Name = </a:t>
            </a:r>
            <a:r>
              <a:rPr lang="en-MY" dirty="0" err="1"/>
              <a:t>GetUserName</a:t>
            </a:r>
            <a:r>
              <a:rPr lang="en-MY" dirty="0"/>
              <a:t>(401)</a:t>
            </a:r>
          </a:p>
        </p:txBody>
      </p:sp>
    </p:spTree>
    <p:extLst>
      <p:ext uri="{BB962C8B-B14F-4D97-AF65-F5344CB8AC3E}">
        <p14:creationId xmlns:p14="http://schemas.microsoft.com/office/powerpoint/2010/main" val="8385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Assignment and Initializers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Assigning a value to a variable in the same line that it is declared:-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ErrorCode</a:t>
            </a:r>
            <a:r>
              <a:rPr lang="en-MY" dirty="0" smtClean="0"/>
              <a:t> As Integer = 10</a:t>
            </a:r>
          </a:p>
          <a:p>
            <a:pPr marL="0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MyName</a:t>
            </a:r>
            <a:r>
              <a:rPr lang="en-MY" dirty="0" smtClean="0"/>
              <a:t> As String = "Matthew"</a:t>
            </a:r>
          </a:p>
        </p:txBody>
      </p:sp>
    </p:spTree>
    <p:extLst>
      <p:ext uri="{BB962C8B-B14F-4D97-AF65-F5344CB8AC3E}">
        <p14:creationId xmlns:p14="http://schemas.microsoft.com/office/powerpoint/2010/main" val="4136156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Multiple </a:t>
            </a:r>
            <a:r>
              <a:rPr lang="en-MY" dirty="0"/>
              <a:t>optional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/>
              <a:t>Private Function </a:t>
            </a:r>
            <a:r>
              <a:rPr lang="en-MY" dirty="0" err="1"/>
              <a:t>GetSalesTotalForRegion</a:t>
            </a:r>
            <a:r>
              <a:rPr lang="en-MY" dirty="0"/>
              <a:t>(</a:t>
            </a:r>
            <a:r>
              <a:rPr lang="en-MY" dirty="0" err="1"/>
              <a:t>ByVal</a:t>
            </a:r>
            <a:r>
              <a:rPr lang="en-MY" dirty="0"/>
              <a:t> </a:t>
            </a:r>
            <a:r>
              <a:rPr lang="en-MY" dirty="0" err="1"/>
              <a:t>regionID</a:t>
            </a:r>
            <a:r>
              <a:rPr lang="en-MY" dirty="0"/>
              <a:t> As Integer, _</a:t>
            </a:r>
          </a:p>
          <a:p>
            <a:pPr marL="457200" lvl="1" indent="0">
              <a:buNone/>
            </a:pPr>
            <a:r>
              <a:rPr lang="en-MY" dirty="0"/>
              <a:t>Optional </a:t>
            </a:r>
            <a:r>
              <a:rPr lang="en-MY" dirty="0" err="1"/>
              <a:t>ByVal</a:t>
            </a:r>
            <a:r>
              <a:rPr lang="en-MY" dirty="0"/>
              <a:t> </a:t>
            </a:r>
            <a:r>
              <a:rPr lang="en-MY" dirty="0" err="1"/>
              <a:t>minSale</a:t>
            </a:r>
            <a:r>
              <a:rPr lang="en-MY" dirty="0"/>
              <a:t> As Decimal = 0, _</a:t>
            </a:r>
          </a:p>
          <a:p>
            <a:pPr marL="457200" lvl="1" indent="0">
              <a:buNone/>
            </a:pPr>
            <a:r>
              <a:rPr lang="en-MY" dirty="0"/>
              <a:t>Optional </a:t>
            </a:r>
            <a:r>
              <a:rPr lang="en-MY" dirty="0" err="1"/>
              <a:t>ByVal</a:t>
            </a:r>
            <a:r>
              <a:rPr lang="en-MY" dirty="0"/>
              <a:t> </a:t>
            </a:r>
            <a:r>
              <a:rPr lang="en-MY" dirty="0" err="1"/>
              <a:t>maxSale</a:t>
            </a:r>
            <a:r>
              <a:rPr lang="en-MY" dirty="0"/>
              <a:t> As Decimal = </a:t>
            </a:r>
            <a:r>
              <a:rPr lang="en-MY" dirty="0" err="1"/>
              <a:t>Decimal.MaxValue</a:t>
            </a:r>
            <a:r>
              <a:rPr lang="en-MY" dirty="0"/>
              <a:t>, _</a:t>
            </a:r>
          </a:p>
          <a:p>
            <a:pPr marL="457200" lvl="1" indent="0">
              <a:buNone/>
            </a:pPr>
            <a:r>
              <a:rPr lang="en-MY" dirty="0"/>
              <a:t>Optional </a:t>
            </a:r>
            <a:r>
              <a:rPr lang="en-MY" dirty="0" err="1"/>
              <a:t>ByVal</a:t>
            </a:r>
            <a:r>
              <a:rPr lang="en-MY" dirty="0"/>
              <a:t> </a:t>
            </a:r>
            <a:r>
              <a:rPr lang="en-MY" dirty="0" err="1"/>
              <a:t>includeTax</a:t>
            </a:r>
            <a:r>
              <a:rPr lang="en-MY" dirty="0"/>
              <a:t> As Boolean = False) As Decimal</a:t>
            </a:r>
          </a:p>
          <a:p>
            <a:pPr marL="457200" lvl="1" indent="0">
              <a:buNone/>
            </a:pPr>
            <a:r>
              <a:rPr lang="en-MY" dirty="0"/>
              <a:t>' Code here.</a:t>
            </a:r>
          </a:p>
          <a:p>
            <a:pPr marL="457200" lvl="1" indent="0">
              <a:buNone/>
            </a:pPr>
            <a:r>
              <a:rPr lang="en-MY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216703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Example of calling a method with multiple optional parameters:-</a:t>
            </a:r>
          </a:p>
          <a:p>
            <a:pPr marL="457200" lvl="1" indent="0">
              <a:buNone/>
            </a:pPr>
            <a:r>
              <a:rPr lang="en-MY" dirty="0"/>
              <a:t>Total = </a:t>
            </a:r>
            <a:r>
              <a:rPr lang="en-MY" dirty="0" err="1"/>
              <a:t>GetSalesTotalForRegion</a:t>
            </a:r>
            <a:r>
              <a:rPr lang="en-MY" dirty="0"/>
              <a:t>(523, </a:t>
            </a:r>
            <a:r>
              <a:rPr lang="en-MY" dirty="0" err="1"/>
              <a:t>maxSale</a:t>
            </a:r>
            <a:r>
              <a:rPr lang="en-MY" dirty="0"/>
              <a:t>:=5000</a:t>
            </a:r>
            <a:r>
              <a:rPr lang="en-MY" dirty="0" smtClean="0"/>
              <a:t>)</a:t>
            </a:r>
          </a:p>
          <a:p>
            <a:r>
              <a:rPr lang="en-MY" dirty="0" smtClean="0"/>
              <a:t>Pick </a:t>
            </a:r>
            <a:r>
              <a:rPr lang="en-MY" dirty="0"/>
              <a:t>the parameters you want to set by name. This feature is </a:t>
            </a:r>
            <a:r>
              <a:rPr lang="en-MY" dirty="0" smtClean="0"/>
              <a:t>called named parameters.</a:t>
            </a:r>
          </a:p>
          <a:p>
            <a:r>
              <a:rPr lang="en-MY" dirty="0" smtClean="0"/>
              <a:t>Add </a:t>
            </a:r>
            <a:r>
              <a:rPr lang="en-MY" dirty="0"/>
              <a:t>the parameter name followed by a colon and equal sign </a:t>
            </a:r>
            <a:r>
              <a:rPr lang="en-MY" dirty="0" smtClean="0"/>
              <a:t>(:=), followed </a:t>
            </a:r>
            <a:r>
              <a:rPr lang="en-MY" dirty="0"/>
              <a:t>by the value</a:t>
            </a:r>
          </a:p>
        </p:txBody>
      </p:sp>
    </p:spTree>
    <p:extLst>
      <p:ext uri="{BB962C8B-B14F-4D97-AF65-F5344CB8AC3E}">
        <p14:creationId xmlns:p14="http://schemas.microsoft.com/office/powerpoint/2010/main" val="380427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Delegates allow you to create a variable that “points” to a method</a:t>
            </a:r>
            <a:r>
              <a:rPr lang="en-MY" dirty="0" smtClean="0"/>
              <a:t>.</a:t>
            </a:r>
          </a:p>
          <a:p>
            <a:pPr lvl="1"/>
            <a:r>
              <a:rPr lang="en-MY" dirty="0"/>
              <a:t>F</a:t>
            </a:r>
            <a:r>
              <a:rPr lang="en-MY" dirty="0" smtClean="0"/>
              <a:t>lexible </a:t>
            </a:r>
            <a:r>
              <a:rPr lang="en-MY" dirty="0"/>
              <a:t>code that can be reused in many </a:t>
            </a:r>
            <a:r>
              <a:rPr lang="en-MY" dirty="0" smtClean="0"/>
              <a:t>situations</a:t>
            </a:r>
          </a:p>
          <a:p>
            <a:pPr lvl="1"/>
            <a:r>
              <a:rPr lang="en-MY" dirty="0" smtClean="0"/>
              <a:t>The basis for events</a:t>
            </a:r>
          </a:p>
          <a:p>
            <a:r>
              <a:rPr lang="en-MY" dirty="0"/>
              <a:t>Step 1: </a:t>
            </a:r>
            <a:r>
              <a:rPr lang="en-MY" dirty="0" smtClean="0"/>
              <a:t>Define </a:t>
            </a:r>
            <a:r>
              <a:rPr lang="en-MY" dirty="0"/>
              <a:t>its signature.</a:t>
            </a:r>
            <a:endParaRPr lang="en-MY" dirty="0" smtClean="0"/>
          </a:p>
          <a:p>
            <a:pPr marL="457200" lvl="1" indent="0">
              <a:buNone/>
            </a:pPr>
            <a:r>
              <a:rPr lang="en-MY" dirty="0"/>
              <a:t>Private Function </a:t>
            </a:r>
            <a:r>
              <a:rPr lang="en-MY" dirty="0" err="1"/>
              <a:t>TranslateEnglishToFrench</a:t>
            </a:r>
            <a:r>
              <a:rPr lang="en-MY" dirty="0"/>
              <a:t>(English As String) As String</a:t>
            </a:r>
          </a:p>
          <a:p>
            <a:pPr marL="457200" lvl="1" indent="0">
              <a:buNone/>
            </a:pPr>
            <a:r>
              <a:rPr lang="en-MY" dirty="0"/>
              <a:t>' Code goes here.</a:t>
            </a:r>
          </a:p>
          <a:p>
            <a:pPr marL="457200" lvl="1" indent="0">
              <a:buNone/>
            </a:pPr>
            <a:r>
              <a:rPr lang="en-MY" dirty="0"/>
              <a:t>End </a:t>
            </a:r>
            <a:r>
              <a:rPr lang="en-MY" dirty="0" smtClean="0"/>
              <a:t>Function</a:t>
            </a:r>
          </a:p>
          <a:p>
            <a:r>
              <a:rPr lang="en-MY" dirty="0"/>
              <a:t>Step 2: </a:t>
            </a:r>
            <a:r>
              <a:rPr lang="en-MY" dirty="0" smtClean="0"/>
              <a:t>Define </a:t>
            </a:r>
            <a:r>
              <a:rPr lang="en-MY" dirty="0"/>
              <a:t>a delegate type that matches this signature</a:t>
            </a:r>
          </a:p>
          <a:p>
            <a:pPr marL="457200" lvl="1" indent="0">
              <a:buNone/>
            </a:pPr>
            <a:r>
              <a:rPr lang="en-MY" dirty="0"/>
              <a:t>Private Delegate Function </a:t>
            </a:r>
            <a:r>
              <a:rPr lang="en-MY" dirty="0" err="1"/>
              <a:t>StringFunction</a:t>
            </a:r>
            <a:r>
              <a:rPr lang="en-MY" dirty="0"/>
              <a:t>(</a:t>
            </a:r>
            <a:r>
              <a:rPr lang="en-MY" dirty="0" err="1"/>
              <a:t>inputText</a:t>
            </a:r>
            <a:r>
              <a:rPr lang="en-MY" dirty="0"/>
              <a:t> As String) As </a:t>
            </a:r>
            <a:r>
              <a:rPr lang="en-MY" dirty="0" smtClean="0"/>
              <a:t>String</a:t>
            </a:r>
          </a:p>
          <a:p>
            <a:r>
              <a:rPr lang="en-MY" dirty="0"/>
              <a:t>Step 3: </a:t>
            </a:r>
            <a:r>
              <a:rPr lang="en-MY" dirty="0" smtClean="0"/>
              <a:t>Create </a:t>
            </a:r>
            <a:r>
              <a:rPr lang="en-MY" dirty="0"/>
              <a:t>and assign a delegate </a:t>
            </a:r>
            <a:r>
              <a:rPr lang="en-MY" dirty="0" smtClean="0"/>
              <a:t>variable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FunctionReference</a:t>
            </a:r>
            <a:r>
              <a:rPr lang="en-MY" dirty="0"/>
              <a:t> As </a:t>
            </a:r>
            <a:r>
              <a:rPr lang="en-MY" dirty="0" err="1"/>
              <a:t>StringFunction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8936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Step 4: Using your delegate variable (point </a:t>
            </a:r>
            <a:r>
              <a:rPr lang="en-MY" dirty="0" smtClean="0"/>
              <a:t>to any </a:t>
            </a:r>
            <a:r>
              <a:rPr lang="en-MY" dirty="0"/>
              <a:t>method that has the matching </a:t>
            </a:r>
            <a:r>
              <a:rPr lang="en-MY" dirty="0" smtClean="0"/>
              <a:t>signature)</a:t>
            </a:r>
            <a:endParaRPr lang="en-MY" dirty="0"/>
          </a:p>
          <a:p>
            <a:pPr marL="457200" lvl="1" indent="0">
              <a:buNone/>
            </a:pPr>
            <a:r>
              <a:rPr lang="en-MY" dirty="0" err="1"/>
              <a:t>FunctionReference</a:t>
            </a:r>
            <a:r>
              <a:rPr lang="en-MY" dirty="0"/>
              <a:t> = </a:t>
            </a:r>
            <a:r>
              <a:rPr lang="en-MY" dirty="0" err="1"/>
              <a:t>AddressOf</a:t>
            </a:r>
            <a:r>
              <a:rPr lang="en-MY" dirty="0"/>
              <a:t> </a:t>
            </a:r>
            <a:r>
              <a:rPr lang="en-MY" dirty="0" err="1" smtClean="0"/>
              <a:t>TranslateEnglishToFrench</a:t>
            </a:r>
            <a:endParaRPr lang="en-MY" dirty="0" smtClean="0"/>
          </a:p>
          <a:p>
            <a:r>
              <a:rPr lang="en-MY" dirty="0"/>
              <a:t>Step 5: </a:t>
            </a:r>
            <a:r>
              <a:rPr lang="en-MY" dirty="0" smtClean="0"/>
              <a:t>Invoke </a:t>
            </a:r>
            <a:r>
              <a:rPr lang="en-MY" dirty="0"/>
              <a:t>the function through </a:t>
            </a:r>
            <a:r>
              <a:rPr lang="en-MY" dirty="0" smtClean="0"/>
              <a:t>the delegate</a:t>
            </a:r>
          </a:p>
          <a:p>
            <a:pPr marL="457200" lvl="1" indent="0">
              <a:buNone/>
            </a:pPr>
            <a:r>
              <a:rPr lang="en-MY" dirty="0"/>
              <a:t>Dim </a:t>
            </a:r>
            <a:r>
              <a:rPr lang="en-MY" dirty="0" err="1"/>
              <a:t>FrenchString</a:t>
            </a:r>
            <a:r>
              <a:rPr lang="en-MY" dirty="0"/>
              <a:t> As String</a:t>
            </a:r>
          </a:p>
          <a:p>
            <a:pPr marL="457200" lvl="1" indent="0">
              <a:buNone/>
            </a:pPr>
            <a:r>
              <a:rPr lang="en-MY" dirty="0" err="1"/>
              <a:t>FrenchString</a:t>
            </a:r>
            <a:r>
              <a:rPr lang="en-MY" dirty="0"/>
              <a:t> = </a:t>
            </a:r>
            <a:r>
              <a:rPr lang="en-MY" dirty="0" err="1"/>
              <a:t>FunctionReference</a:t>
            </a:r>
            <a:r>
              <a:rPr lang="en-MY" dirty="0"/>
              <a:t>("Hello")</a:t>
            </a:r>
          </a:p>
        </p:txBody>
      </p:sp>
    </p:spTree>
    <p:extLst>
      <p:ext uri="{BB962C8B-B14F-4D97-AF65-F5344CB8AC3E}">
        <p14:creationId xmlns:p14="http://schemas.microsoft.com/office/powerpoint/2010/main" val="791779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Events are </a:t>
            </a:r>
            <a:r>
              <a:rPr lang="en-MY" dirty="0"/>
              <a:t>based on delegates but work at a slightly higher level. </a:t>
            </a:r>
            <a:endParaRPr lang="en-MY" dirty="0" smtClean="0"/>
          </a:p>
          <a:p>
            <a:r>
              <a:rPr lang="en-MY" dirty="0" smtClean="0"/>
              <a:t>Events are used extensively in a </a:t>
            </a:r>
            <a:r>
              <a:rPr lang="en-MY" dirty="0"/>
              <a:t>typical </a:t>
            </a:r>
            <a:r>
              <a:rPr lang="en-MY"/>
              <a:t>ASP.NET </a:t>
            </a:r>
            <a:r>
              <a:rPr lang="en-MY" smtClean="0"/>
              <a:t>application</a:t>
            </a:r>
            <a:r>
              <a:rPr lang="en-MY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68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Can use simple data types without initializing them.</a:t>
            </a:r>
          </a:p>
          <a:p>
            <a:r>
              <a:rPr lang="en-MY" dirty="0" smtClean="0"/>
              <a:t>Numbers are automatically initialized to 0, and strings are initialized to an empty string ("").</a:t>
            </a:r>
          </a:p>
          <a:p>
            <a:endParaRPr lang="en-MY" dirty="0"/>
          </a:p>
          <a:p>
            <a:r>
              <a:rPr lang="en-MY" dirty="0" smtClean="0"/>
              <a:t>Example,</a:t>
            </a:r>
          </a:p>
          <a:p>
            <a:pPr marL="0" indent="0">
              <a:buNone/>
            </a:pPr>
            <a:r>
              <a:rPr lang="en-MY" dirty="0" smtClean="0"/>
              <a:t>Dim Number As Integer ' Number now contains 0.</a:t>
            </a:r>
          </a:p>
          <a:p>
            <a:pPr marL="0" indent="0">
              <a:buNone/>
            </a:pPr>
            <a:r>
              <a:rPr lang="en-MY" dirty="0" smtClean="0"/>
              <a:t>Number = Number + 1 ' Number now contains 1.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020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Arrays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Arrays allow you to store a series of values that have the same data type.</a:t>
            </a:r>
          </a:p>
          <a:p>
            <a:r>
              <a:rPr lang="en-MY" dirty="0" smtClean="0"/>
              <a:t>All arrays start at a fixed lower bound of 0.</a:t>
            </a:r>
          </a:p>
          <a:p>
            <a:r>
              <a:rPr lang="en-MY" dirty="0" smtClean="0"/>
              <a:t>When you create an array in VB, you simply specify the upper bound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Create an array with four strings (from index 0 to index 3).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StringArray</a:t>
            </a:r>
            <a:r>
              <a:rPr lang="en-MY" dirty="0" smtClean="0"/>
              <a:t>(3) As String</a:t>
            </a:r>
          </a:p>
          <a:p>
            <a:pPr marL="457200" lvl="1" indent="0">
              <a:buNone/>
            </a:pPr>
            <a:r>
              <a:rPr lang="en-MY" dirty="0" smtClean="0"/>
              <a:t>' Create a 2 x 4 grid array (with a total of eight integers).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IntArray</a:t>
            </a:r>
            <a:r>
              <a:rPr lang="en-MY" dirty="0" smtClean="0"/>
              <a:t>(1, 3) As Integer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199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</a:t>
            </a:r>
            <a:r>
              <a:rPr lang="en-MY" dirty="0" smtClean="0"/>
              <a:t>ill an array with data at the same time when it is created.</a:t>
            </a:r>
          </a:p>
          <a:p>
            <a:r>
              <a:rPr lang="en-MY" dirty="0" smtClean="0"/>
              <a:t>Example,</a:t>
            </a:r>
          </a:p>
          <a:p>
            <a:pPr marL="457200" lvl="1" indent="0">
              <a:buNone/>
            </a:pPr>
            <a:r>
              <a:rPr lang="en-MY" dirty="0" smtClean="0"/>
              <a:t>' Create an array with four strings, one for each number from 1 to 4.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StringArray</a:t>
            </a:r>
            <a:r>
              <a:rPr lang="en-MY" dirty="0" smtClean="0"/>
              <a:t>() As String = {"1", "2", "3", "4"}</a:t>
            </a:r>
          </a:p>
          <a:p>
            <a:pPr lvl="1"/>
            <a:endParaRPr lang="en-MY" dirty="0"/>
          </a:p>
          <a:p>
            <a:pPr marL="457200" lvl="1" indent="0">
              <a:buNone/>
            </a:pPr>
            <a:r>
              <a:rPr lang="en-MY" dirty="0" smtClean="0"/>
              <a:t>' Create a 4 x 2 array (a grid with four rows and two columns).</a:t>
            </a:r>
          </a:p>
          <a:p>
            <a:pPr marL="457200" lvl="1" indent="0">
              <a:buNone/>
            </a:pPr>
            <a:r>
              <a:rPr lang="en-MY" dirty="0" smtClean="0"/>
              <a:t>Dim </a:t>
            </a:r>
            <a:r>
              <a:rPr lang="en-MY" dirty="0" err="1" smtClean="0"/>
              <a:t>IntArray</a:t>
            </a:r>
            <a:r>
              <a:rPr lang="en-MY" dirty="0" smtClean="0"/>
              <a:t>(,) As Integer = {{1, 2}, {3, 4}, {5, 6}, {7, 8}}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6780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 sample two-dimensional array of integers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412" y="2458244"/>
            <a:ext cx="48291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3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2871</Words>
  <Application>Microsoft Office PowerPoint</Application>
  <PresentationFormat>Widescreen</PresentationFormat>
  <Paragraphs>386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The Visual Basic Language</vt:lpstr>
      <vt:lpstr>Variables and Data Types</vt:lpstr>
      <vt:lpstr>Common Data Types</vt:lpstr>
      <vt:lpstr>Assignment and Initializers</vt:lpstr>
      <vt:lpstr>Assignment and Initializers</vt:lpstr>
      <vt:lpstr>PowerPoint Presentation</vt:lpstr>
      <vt:lpstr>Arrays</vt:lpstr>
      <vt:lpstr>PowerPoint Presentation</vt:lpstr>
      <vt:lpstr>A sample two-dimensional array of integers</vt:lpstr>
      <vt:lpstr>PowerPoint Presentation</vt:lpstr>
      <vt:lpstr>PowerPoint Presentation</vt:lpstr>
      <vt:lpstr>The ArrayList</vt:lpstr>
      <vt:lpstr>Enumerations</vt:lpstr>
      <vt:lpstr>Variable Operations</vt:lpstr>
      <vt:lpstr>PowerPoint Presentation</vt:lpstr>
      <vt:lpstr>PowerPoint Presentation</vt:lpstr>
      <vt:lpstr>PowerPoint Presentation</vt:lpstr>
      <vt:lpstr>LINE TERMINATION</vt:lpstr>
      <vt:lpstr>Advanced Math</vt:lpstr>
      <vt:lpstr>Type Conversions</vt:lpstr>
      <vt:lpstr>PowerPoint Presentation</vt:lpstr>
      <vt:lpstr>Object-Based Manipulation</vt:lpstr>
      <vt:lpstr>The String Type</vt:lpstr>
      <vt:lpstr>Useful String Members*</vt:lpstr>
      <vt:lpstr>The DateTime and TimeSpan Types</vt:lpstr>
      <vt:lpstr>PowerPoint Presentation</vt:lpstr>
      <vt:lpstr>PowerPoint Presentation</vt:lpstr>
      <vt:lpstr>Useful DateTime Members</vt:lpstr>
      <vt:lpstr>Useful TimeSpan Members</vt:lpstr>
      <vt:lpstr>The Array Type</vt:lpstr>
      <vt:lpstr>PowerPoint Presentation</vt:lpstr>
      <vt:lpstr>PowerPoint Presentation</vt:lpstr>
      <vt:lpstr>Useful Array Members</vt:lpstr>
      <vt:lpstr>Conditional Logic</vt:lpstr>
      <vt:lpstr>Logical Operators</vt:lpstr>
      <vt:lpstr>The If . . . End If Block</vt:lpstr>
      <vt:lpstr>The Select Case Block</vt:lpstr>
      <vt:lpstr>Loops</vt:lpstr>
      <vt:lpstr>The For . . . Next Block</vt:lpstr>
      <vt:lpstr>PowerPoint Presentation</vt:lpstr>
      <vt:lpstr>The For Each Block</vt:lpstr>
      <vt:lpstr>The Do . . . Loop Block</vt:lpstr>
      <vt:lpstr>Methods</vt:lpstr>
      <vt:lpstr>PowerPoint Presentation</vt:lpstr>
      <vt:lpstr>Calling a method</vt:lpstr>
      <vt:lpstr>Parameters</vt:lpstr>
      <vt:lpstr>Method Overloading</vt:lpstr>
      <vt:lpstr>Optional parameters.</vt:lpstr>
      <vt:lpstr>PowerPoint Presentation</vt:lpstr>
      <vt:lpstr>Multiple optional parameters</vt:lpstr>
      <vt:lpstr>PowerPoint Presentation</vt:lpstr>
      <vt:lpstr>Delegates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Visual Basic Language</dc:title>
  <dc:creator>Sun Teik Heng</dc:creator>
  <cp:lastModifiedBy>Sun Teik Heng</cp:lastModifiedBy>
  <cp:revision>18</cp:revision>
  <dcterms:created xsi:type="dcterms:W3CDTF">2014-05-26T03:09:43Z</dcterms:created>
  <dcterms:modified xsi:type="dcterms:W3CDTF">2014-05-26T15:48:23Z</dcterms:modified>
</cp:coreProperties>
</file>