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FE69-2774-426B-9021-D09A81EEC2CC}" type="datetimeFigureOut">
              <a:rPr lang="en-MY" smtClean="0"/>
              <a:t>4/6/2014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E36B-F002-473C-9663-C9B7C3B4D2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266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FE69-2774-426B-9021-D09A81EEC2CC}" type="datetimeFigureOut">
              <a:rPr lang="en-MY" smtClean="0"/>
              <a:t>4/6/2014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E36B-F002-473C-9663-C9B7C3B4D2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0675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FE69-2774-426B-9021-D09A81EEC2CC}" type="datetimeFigureOut">
              <a:rPr lang="en-MY" smtClean="0"/>
              <a:t>4/6/2014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E36B-F002-473C-9663-C9B7C3B4D2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5990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FE69-2774-426B-9021-D09A81EEC2CC}" type="datetimeFigureOut">
              <a:rPr lang="en-MY" smtClean="0"/>
              <a:t>4/6/2014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E36B-F002-473C-9663-C9B7C3B4D2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229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FE69-2774-426B-9021-D09A81EEC2CC}" type="datetimeFigureOut">
              <a:rPr lang="en-MY" smtClean="0"/>
              <a:t>4/6/2014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E36B-F002-473C-9663-C9B7C3B4D2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715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FE69-2774-426B-9021-D09A81EEC2CC}" type="datetimeFigureOut">
              <a:rPr lang="en-MY" smtClean="0"/>
              <a:t>4/6/2014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E36B-F002-473C-9663-C9B7C3B4D2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975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FE69-2774-426B-9021-D09A81EEC2CC}" type="datetimeFigureOut">
              <a:rPr lang="en-MY" smtClean="0"/>
              <a:t>4/6/2014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E36B-F002-473C-9663-C9B7C3B4D2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33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FE69-2774-426B-9021-D09A81EEC2CC}" type="datetimeFigureOut">
              <a:rPr lang="en-MY" smtClean="0"/>
              <a:t>4/6/2014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E36B-F002-473C-9663-C9B7C3B4D2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692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FE69-2774-426B-9021-D09A81EEC2CC}" type="datetimeFigureOut">
              <a:rPr lang="en-MY" smtClean="0"/>
              <a:t>4/6/2014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E36B-F002-473C-9663-C9B7C3B4D2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464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FE69-2774-426B-9021-D09A81EEC2CC}" type="datetimeFigureOut">
              <a:rPr lang="en-MY" smtClean="0"/>
              <a:t>4/6/2014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E36B-F002-473C-9663-C9B7C3B4D2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873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FE69-2774-426B-9021-D09A81EEC2CC}" type="datetimeFigureOut">
              <a:rPr lang="en-MY" smtClean="0"/>
              <a:t>4/6/2014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E36B-F002-473C-9663-C9B7C3B4D2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4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1FE69-2774-426B-9021-D09A81EEC2CC}" type="datetimeFigureOut">
              <a:rPr lang="en-MY" smtClean="0"/>
              <a:t>4/6/2014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EE36B-F002-473C-9663-C9B7C3B4D2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8825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Types, Objects, and Namespaces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42563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To call a function that generates an object for you, and then use the object that’s returned from the function:-</a:t>
            </a:r>
          </a:p>
          <a:p>
            <a:r>
              <a:rPr lang="en-MY" dirty="0" smtClean="0"/>
              <a:t>Example 1,</a:t>
            </a:r>
          </a:p>
          <a:p>
            <a:pPr marL="457200" lvl="1" indent="0">
              <a:buNone/>
            </a:pPr>
            <a:r>
              <a:rPr lang="en-MY" dirty="0" smtClean="0"/>
              <a:t>' Declare but don't create the product.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saleProduct</a:t>
            </a:r>
            <a:r>
              <a:rPr lang="en-MY" dirty="0" smtClean="0"/>
              <a:t> As Product</a:t>
            </a:r>
          </a:p>
          <a:p>
            <a:pPr marL="457200" lvl="1" indent="0">
              <a:buNone/>
            </a:pPr>
            <a:r>
              <a:rPr lang="en-MY" dirty="0" smtClean="0"/>
              <a:t>' Call a function that accepts a numeric product ID parameter,</a:t>
            </a:r>
          </a:p>
          <a:p>
            <a:pPr marL="457200" lvl="1" indent="0">
              <a:buNone/>
            </a:pPr>
            <a:r>
              <a:rPr lang="en-MY" dirty="0" smtClean="0"/>
              <a:t>' and returns a Product object.</a:t>
            </a:r>
          </a:p>
          <a:p>
            <a:pPr marL="457200" lvl="1" indent="0">
              <a:buNone/>
            </a:pPr>
            <a:r>
              <a:rPr lang="en-MY" dirty="0" smtClean="0"/>
              <a:t>' Assign the Product object to the </a:t>
            </a:r>
            <a:r>
              <a:rPr lang="en-MY" dirty="0" err="1" smtClean="0"/>
              <a:t>saleProduct</a:t>
            </a:r>
            <a:r>
              <a:rPr lang="en-MY" dirty="0" smtClean="0"/>
              <a:t> variable.</a:t>
            </a:r>
          </a:p>
          <a:p>
            <a:pPr marL="457200" lvl="1" indent="0">
              <a:buNone/>
            </a:pPr>
            <a:r>
              <a:rPr lang="en-MY" dirty="0" err="1" smtClean="0"/>
              <a:t>saleProduct</a:t>
            </a:r>
            <a:r>
              <a:rPr lang="en-MY" dirty="0" smtClean="0"/>
              <a:t> = </a:t>
            </a:r>
            <a:r>
              <a:rPr lang="en-MY" dirty="0" err="1" smtClean="0"/>
              <a:t>FetchProduct</a:t>
            </a:r>
            <a:r>
              <a:rPr lang="en-MY" dirty="0" smtClean="0"/>
              <a:t>(23)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9920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 2,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saleProduct</a:t>
            </a:r>
            <a:r>
              <a:rPr lang="en-MY" dirty="0" smtClean="0"/>
              <a:t> As Product = </a:t>
            </a:r>
            <a:r>
              <a:rPr lang="en-MY" dirty="0" err="1" smtClean="0"/>
              <a:t>FetchProduct</a:t>
            </a:r>
            <a:r>
              <a:rPr lang="en-MY" dirty="0" smtClean="0"/>
              <a:t>(23)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18403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Adding Properties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err="1" smtClean="0"/>
              <a:t>Accessors</a:t>
            </a:r>
            <a:r>
              <a:rPr lang="en-MY" dirty="0" smtClean="0"/>
              <a:t> usually have two parts:-</a:t>
            </a:r>
          </a:p>
          <a:p>
            <a:pPr lvl="1"/>
            <a:r>
              <a:rPr lang="en-MY" dirty="0" smtClean="0"/>
              <a:t>The Get </a:t>
            </a:r>
            <a:r>
              <a:rPr lang="en-MY" dirty="0" err="1" smtClean="0"/>
              <a:t>accessor</a:t>
            </a:r>
            <a:r>
              <a:rPr lang="en-MY" dirty="0" smtClean="0"/>
              <a:t> allows your code to retrieve data from the object. </a:t>
            </a:r>
          </a:p>
          <a:p>
            <a:pPr lvl="1"/>
            <a:r>
              <a:rPr lang="en-MY" dirty="0" smtClean="0"/>
              <a:t>The Set </a:t>
            </a:r>
            <a:r>
              <a:rPr lang="en-MY" dirty="0" err="1" smtClean="0"/>
              <a:t>accessor</a:t>
            </a:r>
            <a:r>
              <a:rPr lang="en-MY" dirty="0" smtClean="0"/>
              <a:t> allows your code to set the object’s data.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466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Example,</a:t>
            </a:r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976" y="2313697"/>
            <a:ext cx="2252662" cy="42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65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The client can now create and configure an instance of the class by using its properties and the familiar dot syntax.</a:t>
            </a:r>
          </a:p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saleProduct</a:t>
            </a:r>
            <a:r>
              <a:rPr lang="en-MY" dirty="0" smtClean="0"/>
              <a:t> As New Product()</a:t>
            </a:r>
          </a:p>
          <a:p>
            <a:pPr marL="457200" lvl="1" indent="0">
              <a:buNone/>
            </a:pPr>
            <a:r>
              <a:rPr lang="en-MY" dirty="0" err="1" smtClean="0"/>
              <a:t>saleProduct.Name</a:t>
            </a:r>
            <a:r>
              <a:rPr lang="en-MY" dirty="0" smtClean="0"/>
              <a:t> = "Kitchen Garbage"</a:t>
            </a:r>
          </a:p>
          <a:p>
            <a:pPr marL="457200" lvl="1" indent="0">
              <a:buNone/>
            </a:pPr>
            <a:r>
              <a:rPr lang="en-MY" dirty="0" err="1" smtClean="0"/>
              <a:t>saleProduct.Price</a:t>
            </a:r>
            <a:r>
              <a:rPr lang="en-MY" dirty="0" smtClean="0"/>
              <a:t> = 49.99D</a:t>
            </a:r>
          </a:p>
          <a:p>
            <a:pPr marL="457200" lvl="1" indent="0">
              <a:buNone/>
            </a:pPr>
            <a:r>
              <a:rPr lang="en-MY" dirty="0" err="1" smtClean="0"/>
              <a:t>saleProduct.ImageUrl</a:t>
            </a:r>
            <a:r>
              <a:rPr lang="en-MY" dirty="0" smtClean="0"/>
              <a:t> = "http://mysite/garbage.png"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3078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You can create properties that can be read but not set (which are called read-only properties), and you can create properties that can be set but not retrieved (called write-only).</a:t>
            </a:r>
          </a:p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 smtClean="0"/>
              <a:t>Public </a:t>
            </a:r>
            <a:r>
              <a:rPr lang="en-MY" dirty="0" err="1" smtClean="0"/>
              <a:t>ReadOnly</a:t>
            </a:r>
            <a:r>
              <a:rPr lang="en-MY" dirty="0" smtClean="0"/>
              <a:t> Property Price() As Decimal</a:t>
            </a:r>
          </a:p>
          <a:p>
            <a:pPr marL="457200" lvl="1" indent="0">
              <a:buNone/>
            </a:pPr>
            <a:r>
              <a:rPr lang="en-MY" dirty="0" smtClean="0"/>
              <a:t>Get</a:t>
            </a:r>
          </a:p>
          <a:p>
            <a:pPr marL="457200" lvl="1" indent="0">
              <a:buNone/>
            </a:pPr>
            <a:r>
              <a:rPr lang="en-MY" dirty="0" smtClean="0"/>
              <a:t>Return _price</a:t>
            </a:r>
          </a:p>
          <a:p>
            <a:pPr marL="457200" lvl="1" indent="0">
              <a:buNone/>
            </a:pPr>
            <a:r>
              <a:rPr lang="en-MY" dirty="0" smtClean="0"/>
              <a:t>End Get</a:t>
            </a:r>
          </a:p>
          <a:p>
            <a:pPr marL="457200" lvl="1" indent="0">
              <a:buNone/>
            </a:pPr>
            <a:r>
              <a:rPr lang="en-MY" dirty="0" smtClean="0"/>
              <a:t>End Property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8981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Using Automatic Properties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</a:t>
            </a:r>
            <a:r>
              <a:rPr lang="en-MY" dirty="0" smtClean="0"/>
              <a:t>roperties that do nothing except set or get the value of a private member variable.</a:t>
            </a:r>
          </a:p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 smtClean="0"/>
              <a:t>Public Class Product</a:t>
            </a:r>
          </a:p>
          <a:p>
            <a:pPr marL="457200" lvl="1" indent="0">
              <a:buNone/>
            </a:pPr>
            <a:r>
              <a:rPr lang="en-MY" dirty="0" smtClean="0"/>
              <a:t>Public Property Name As String</a:t>
            </a:r>
          </a:p>
          <a:p>
            <a:pPr marL="457200" lvl="1" indent="0">
              <a:buNone/>
            </a:pPr>
            <a:r>
              <a:rPr lang="en-MY" dirty="0" smtClean="0"/>
              <a:t>Public Property Price As Decimal</a:t>
            </a:r>
          </a:p>
          <a:p>
            <a:pPr marL="457200" lvl="1" indent="0">
              <a:buNone/>
            </a:pPr>
            <a:r>
              <a:rPr lang="en-MY" dirty="0" smtClean="0"/>
              <a:t>Public Property </a:t>
            </a:r>
            <a:r>
              <a:rPr lang="en-MY" dirty="0" err="1" smtClean="0"/>
              <a:t>ImageUrl</a:t>
            </a:r>
            <a:r>
              <a:rPr lang="en-MY" dirty="0" smtClean="0"/>
              <a:t> As String</a:t>
            </a:r>
          </a:p>
          <a:p>
            <a:pPr marL="457200" lvl="1" indent="0">
              <a:buNone/>
            </a:pPr>
            <a:r>
              <a:rPr lang="en-MY" dirty="0" smtClean="0"/>
              <a:t>End Class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6437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Adding a Method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MY" dirty="0" smtClean="0"/>
              <a:t>Methods are simply procedures or functions that are built into your class.</a:t>
            </a:r>
          </a:p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 smtClean="0"/>
              <a:t>Public Class Product</a:t>
            </a:r>
          </a:p>
          <a:p>
            <a:pPr marL="457200" lvl="1" indent="0">
              <a:buNone/>
            </a:pPr>
            <a:r>
              <a:rPr lang="en-MY" dirty="0" smtClean="0"/>
              <a:t>' (Additional class code omitted for clarity.)</a:t>
            </a:r>
          </a:p>
          <a:p>
            <a:pPr marL="457200" lvl="1" indent="0">
              <a:buNone/>
            </a:pPr>
            <a:r>
              <a:rPr lang="en-MY" dirty="0" smtClean="0"/>
              <a:t>Public Function </a:t>
            </a:r>
            <a:r>
              <a:rPr lang="en-MY" dirty="0" err="1" smtClean="0"/>
              <a:t>GetHtml</a:t>
            </a:r>
            <a:r>
              <a:rPr lang="en-MY" dirty="0" smtClean="0"/>
              <a:t>() As String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htmlString</a:t>
            </a:r>
            <a:r>
              <a:rPr lang="en-MY" dirty="0" smtClean="0"/>
              <a:t> As String = " &lt;h1&gt; " &amp; Name &amp; "&lt;/h1&gt; &lt;</a:t>
            </a:r>
            <a:r>
              <a:rPr lang="en-MY" dirty="0" err="1" smtClean="0"/>
              <a:t>br</a:t>
            </a:r>
            <a:r>
              <a:rPr lang="en-MY" dirty="0" smtClean="0"/>
              <a:t> /&gt;" &amp;</a:t>
            </a:r>
          </a:p>
          <a:p>
            <a:pPr marL="457200" lvl="1" indent="0">
              <a:buNone/>
            </a:pPr>
            <a:r>
              <a:rPr lang="en-MY" dirty="0" smtClean="0"/>
              <a:t>" &lt;h3&gt; Costs: " &amp; </a:t>
            </a:r>
            <a:r>
              <a:rPr lang="en-MY" dirty="0" err="1" smtClean="0"/>
              <a:t>Price.ToString</a:t>
            </a:r>
            <a:r>
              <a:rPr lang="en-MY" dirty="0" smtClean="0"/>
              <a:t>() &amp; "&lt;/h3&gt; &lt;</a:t>
            </a:r>
            <a:r>
              <a:rPr lang="en-MY" dirty="0" err="1" smtClean="0"/>
              <a:t>br</a:t>
            </a:r>
            <a:r>
              <a:rPr lang="en-MY" dirty="0" smtClean="0"/>
              <a:t> /&gt;" &amp;</a:t>
            </a:r>
          </a:p>
          <a:p>
            <a:pPr marL="457200" lvl="1" indent="0">
              <a:buNone/>
            </a:pPr>
            <a:r>
              <a:rPr lang="en-MY" dirty="0" smtClean="0"/>
              <a:t>" &lt;</a:t>
            </a:r>
            <a:r>
              <a:rPr lang="en-MY" dirty="0" err="1" smtClean="0"/>
              <a:t>img</a:t>
            </a:r>
            <a:r>
              <a:rPr lang="en-MY" dirty="0" smtClean="0"/>
              <a:t> </a:t>
            </a:r>
            <a:r>
              <a:rPr lang="en-MY" dirty="0" err="1" smtClean="0"/>
              <a:t>src</a:t>
            </a:r>
            <a:r>
              <a:rPr lang="en-MY" dirty="0" smtClean="0"/>
              <a:t> = '" &amp; </a:t>
            </a:r>
            <a:r>
              <a:rPr lang="en-MY" dirty="0" err="1" smtClean="0"/>
              <a:t>ImageUrl</a:t>
            </a:r>
            <a:r>
              <a:rPr lang="en-MY" dirty="0" smtClean="0"/>
              <a:t> &amp; "' /&gt;"</a:t>
            </a:r>
          </a:p>
          <a:p>
            <a:pPr marL="457200" lvl="1" indent="0">
              <a:buNone/>
            </a:pPr>
            <a:r>
              <a:rPr lang="en-MY" dirty="0" smtClean="0"/>
              <a:t>Return </a:t>
            </a:r>
            <a:r>
              <a:rPr lang="en-MY" dirty="0" err="1" smtClean="0"/>
              <a:t>htmlString</a:t>
            </a:r>
            <a:endParaRPr lang="en-MY" dirty="0" smtClean="0"/>
          </a:p>
          <a:p>
            <a:pPr marL="457200" lvl="1" indent="0">
              <a:buNone/>
            </a:pPr>
            <a:r>
              <a:rPr lang="en-MY" dirty="0" smtClean="0"/>
              <a:t>End Function</a:t>
            </a:r>
          </a:p>
          <a:p>
            <a:pPr marL="457200" lvl="1" indent="0">
              <a:buNone/>
            </a:pPr>
            <a:r>
              <a:rPr lang="en-MY" dirty="0" smtClean="0"/>
              <a:t>End Class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44535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Adding a Constructor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 smtClean="0"/>
              <a:t>A constructor is a method that automatically runs when an instance is created. In VB, the constructor is always a method with the name New().</a:t>
            </a:r>
          </a:p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 smtClean="0"/>
              <a:t>Public Class Product</a:t>
            </a:r>
          </a:p>
          <a:p>
            <a:pPr marL="457200" lvl="1" indent="0">
              <a:buNone/>
            </a:pPr>
            <a:r>
              <a:rPr lang="en-MY" dirty="0" smtClean="0"/>
              <a:t>' (Additional class code omitted for clarity.)</a:t>
            </a:r>
          </a:p>
          <a:p>
            <a:pPr marL="457200" lvl="1" indent="0">
              <a:buNone/>
            </a:pPr>
            <a:r>
              <a:rPr lang="en-MY" dirty="0" smtClean="0"/>
              <a:t>Public Sub New(</a:t>
            </a:r>
            <a:r>
              <a:rPr lang="en-MY" dirty="0" err="1" smtClean="0"/>
              <a:t>ByVal</a:t>
            </a:r>
            <a:r>
              <a:rPr lang="en-MY" dirty="0" smtClean="0"/>
              <a:t> name As String, </a:t>
            </a:r>
            <a:r>
              <a:rPr lang="en-MY" dirty="0" err="1" smtClean="0"/>
              <a:t>ByVal</a:t>
            </a:r>
            <a:r>
              <a:rPr lang="en-MY" dirty="0" smtClean="0"/>
              <a:t> price As Decimal)</a:t>
            </a:r>
          </a:p>
          <a:p>
            <a:pPr marL="457200" lvl="1" indent="0">
              <a:buNone/>
            </a:pPr>
            <a:r>
              <a:rPr lang="en-MY" dirty="0" err="1" smtClean="0"/>
              <a:t>Me.Name</a:t>
            </a:r>
            <a:r>
              <a:rPr lang="en-MY" dirty="0" smtClean="0"/>
              <a:t> = name</a:t>
            </a:r>
          </a:p>
          <a:p>
            <a:pPr marL="457200" lvl="1" indent="0">
              <a:buNone/>
            </a:pPr>
            <a:r>
              <a:rPr lang="en-MY" dirty="0" err="1" smtClean="0"/>
              <a:t>Me.Price</a:t>
            </a:r>
            <a:r>
              <a:rPr lang="en-MY" dirty="0" smtClean="0"/>
              <a:t> = price</a:t>
            </a:r>
          </a:p>
          <a:p>
            <a:pPr marL="457200" lvl="1" indent="0">
              <a:buNone/>
            </a:pPr>
            <a:r>
              <a:rPr lang="en-MY" dirty="0" smtClean="0"/>
              <a:t>End Sub</a:t>
            </a:r>
          </a:p>
          <a:p>
            <a:pPr marL="457200" lvl="1" indent="0">
              <a:buNone/>
            </a:pPr>
            <a:r>
              <a:rPr lang="en-MY" dirty="0" smtClean="0"/>
              <a:t>End Class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7163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The previous example shows overlapping variables that share the same name</a:t>
            </a:r>
          </a:p>
          <a:p>
            <a:r>
              <a:rPr lang="en-MY" dirty="0"/>
              <a:t>I</a:t>
            </a:r>
            <a:r>
              <a:rPr lang="en-MY" dirty="0" smtClean="0"/>
              <a:t>f you type Price, it assumes you mean the price parameter, not the Price property. To access the Price property, you need to use the Me keyword.</a:t>
            </a:r>
          </a:p>
          <a:p>
            <a:r>
              <a:rPr lang="en-MY" dirty="0"/>
              <a:t>T</a:t>
            </a:r>
            <a:r>
              <a:rPr lang="en-MY" dirty="0" smtClean="0"/>
              <a:t>o use the Product class constructor,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saleProduct</a:t>
            </a:r>
            <a:r>
              <a:rPr lang="en-MY" dirty="0" smtClean="0"/>
              <a:t> As New Product("Kitchen Garbage", 49.99D)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4274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Almost every ingredient you’ll need to use to create a web application is, on some level, really a kind of object.</a:t>
            </a:r>
          </a:p>
          <a:p>
            <a:r>
              <a:rPr lang="en-MY" dirty="0"/>
              <a:t>Y</a:t>
            </a:r>
            <a:r>
              <a:rPr lang="en-MY" dirty="0" smtClean="0"/>
              <a:t>ou’ll see the types of objects .NET allows, how they’re constructed, and how they fit into the larger framework of namespaces and assemblies.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15502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</a:t>
            </a:r>
            <a:r>
              <a:rPr lang="en-MY" dirty="0" smtClean="0"/>
              <a:t>onstructors can be overloaded with multiple versions</a:t>
            </a:r>
          </a:p>
          <a:p>
            <a:r>
              <a:rPr lang="en-MY" dirty="0" smtClean="0"/>
              <a:t>Example,</a:t>
            </a:r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29" y="3004756"/>
            <a:ext cx="52673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88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Adding an Event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Classes can also use events to notify your code.</a:t>
            </a:r>
          </a:p>
          <a:p>
            <a:r>
              <a:rPr lang="en-MY" dirty="0" smtClean="0"/>
              <a:t>To define an event in VB, you use the Event keyword, followed by the name of the event, and a list of parameters that the event will use.</a:t>
            </a:r>
          </a:p>
          <a:p>
            <a:r>
              <a:rPr lang="en-MY" dirty="0" smtClean="0"/>
              <a:t>Example,</a:t>
            </a:r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471" y="3614510"/>
            <a:ext cx="3344037" cy="302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74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Handling an Event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Step 1: Create a method called an event handler. </a:t>
            </a:r>
          </a:p>
          <a:p>
            <a:r>
              <a:rPr lang="en-MY" dirty="0" smtClean="0"/>
              <a:t>Step 2: Connect the event handler to the event.</a:t>
            </a:r>
          </a:p>
          <a:p>
            <a:r>
              <a:rPr lang="en-MY" dirty="0" smtClean="0"/>
              <a:t>In the Product example, the </a:t>
            </a:r>
            <a:r>
              <a:rPr lang="en-MY" dirty="0" err="1" smtClean="0"/>
              <a:t>PriceChanged</a:t>
            </a:r>
            <a:r>
              <a:rPr lang="en-MY" dirty="0" smtClean="0"/>
              <a:t> event has no parameters, so the event handler would look like following:-</a:t>
            </a:r>
          </a:p>
          <a:p>
            <a:pPr marL="457200" lvl="1" indent="0">
              <a:buNone/>
            </a:pPr>
            <a:r>
              <a:rPr lang="en-MY" dirty="0" smtClean="0"/>
              <a:t>Private Sub </a:t>
            </a:r>
            <a:r>
              <a:rPr lang="en-MY" dirty="0" err="1" smtClean="0"/>
              <a:t>ChangeDetected</a:t>
            </a:r>
            <a:r>
              <a:rPr lang="en-MY" dirty="0" smtClean="0"/>
              <a:t>()</a:t>
            </a:r>
          </a:p>
          <a:p>
            <a:pPr marL="457200" lvl="1" indent="0">
              <a:buNone/>
            </a:pPr>
            <a:r>
              <a:rPr lang="en-MY" dirty="0" smtClean="0"/>
              <a:t>' This code executes in response to the </a:t>
            </a:r>
            <a:r>
              <a:rPr lang="en-MY" dirty="0" err="1" smtClean="0"/>
              <a:t>PriceChanged</a:t>
            </a:r>
            <a:r>
              <a:rPr lang="en-MY" dirty="0" smtClean="0"/>
              <a:t> event.</a:t>
            </a:r>
          </a:p>
          <a:p>
            <a:pPr marL="457200" lvl="1" indent="0">
              <a:buNone/>
            </a:pPr>
            <a:r>
              <a:rPr lang="en-MY" dirty="0" smtClean="0"/>
              <a:t>End Sub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59502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T</a:t>
            </a:r>
            <a:r>
              <a:rPr lang="en-MY" dirty="0" smtClean="0"/>
              <a:t>wo ways to connect an event handler:-</a:t>
            </a:r>
          </a:p>
          <a:p>
            <a:r>
              <a:rPr lang="en-MY" dirty="0" smtClean="0"/>
              <a:t>Example 1, using the </a:t>
            </a:r>
            <a:r>
              <a:rPr lang="en-MY" dirty="0" err="1" smtClean="0"/>
              <a:t>AddHandler</a:t>
            </a:r>
            <a:r>
              <a:rPr lang="en-MY" dirty="0" smtClean="0"/>
              <a:t> statement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saleProduct</a:t>
            </a:r>
            <a:r>
              <a:rPr lang="en-MY" dirty="0" smtClean="0"/>
              <a:t> As New Product("Kitchen Garbage", 49.99D)</a:t>
            </a:r>
          </a:p>
          <a:p>
            <a:pPr marL="457200" lvl="1" indent="0">
              <a:buNone/>
            </a:pPr>
            <a:r>
              <a:rPr lang="en-MY" dirty="0" smtClean="0"/>
              <a:t>' This connects the </a:t>
            </a:r>
            <a:r>
              <a:rPr lang="en-MY" dirty="0" err="1" smtClean="0"/>
              <a:t>saleProduct.PriceChanged</a:t>
            </a:r>
            <a:r>
              <a:rPr lang="en-MY" dirty="0" smtClean="0"/>
              <a:t> event to an event handling</a:t>
            </a:r>
          </a:p>
          <a:p>
            <a:pPr marL="457200" lvl="1" indent="0">
              <a:buNone/>
            </a:pPr>
            <a:r>
              <a:rPr lang="en-MY" dirty="0" smtClean="0"/>
              <a:t>' method called </a:t>
            </a:r>
            <a:r>
              <a:rPr lang="en-MY" dirty="0" err="1" smtClean="0"/>
              <a:t>ChangeDetected</a:t>
            </a:r>
            <a:r>
              <a:rPr lang="en-MY" dirty="0" smtClean="0"/>
              <a:t>.</a:t>
            </a:r>
          </a:p>
          <a:p>
            <a:pPr marL="457200" lvl="1" indent="0">
              <a:buNone/>
            </a:pPr>
            <a:r>
              <a:rPr lang="en-MY" dirty="0" err="1" smtClean="0"/>
              <a:t>AddHandler</a:t>
            </a:r>
            <a:r>
              <a:rPr lang="en-MY" dirty="0" smtClean="0"/>
              <a:t> </a:t>
            </a:r>
            <a:r>
              <a:rPr lang="en-MY" dirty="0" err="1" smtClean="0"/>
              <a:t>saleProduct.PriceChanged</a:t>
            </a:r>
            <a:r>
              <a:rPr lang="en-MY" dirty="0" smtClean="0"/>
              <a:t>, </a:t>
            </a:r>
            <a:r>
              <a:rPr lang="en-MY" dirty="0" err="1" smtClean="0"/>
              <a:t>AddressOf</a:t>
            </a:r>
            <a:r>
              <a:rPr lang="en-MY" dirty="0" smtClean="0"/>
              <a:t> </a:t>
            </a:r>
            <a:r>
              <a:rPr lang="en-MY" dirty="0" err="1" smtClean="0"/>
              <a:t>ChangeDetected</a:t>
            </a:r>
            <a:endParaRPr lang="en-MY" dirty="0" smtClean="0"/>
          </a:p>
          <a:p>
            <a:pPr marL="457200" lvl="1" indent="0">
              <a:buNone/>
            </a:pPr>
            <a:r>
              <a:rPr lang="en-MY" dirty="0" smtClean="0"/>
              <a:t>' Now the event will occur in response to this code:</a:t>
            </a:r>
          </a:p>
          <a:p>
            <a:pPr marL="457200" lvl="1" indent="0">
              <a:buNone/>
            </a:pPr>
            <a:r>
              <a:rPr lang="en-MY" dirty="0" err="1" smtClean="0"/>
              <a:t>saleProduct.Price</a:t>
            </a:r>
            <a:r>
              <a:rPr lang="en-MY" dirty="0" smtClean="0"/>
              <a:t> = </a:t>
            </a:r>
            <a:r>
              <a:rPr lang="en-MY" dirty="0" err="1" smtClean="0"/>
              <a:t>saleProduct.Price</a:t>
            </a:r>
            <a:r>
              <a:rPr lang="en-MY" dirty="0" smtClean="0"/>
              <a:t> * 2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75146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 2, Using Declarative Event Handling</a:t>
            </a:r>
          </a:p>
          <a:p>
            <a:r>
              <a:rPr lang="en-MY" dirty="0" smtClean="0"/>
              <a:t>Two steps:-</a:t>
            </a:r>
          </a:p>
          <a:p>
            <a:r>
              <a:rPr lang="en-MY" dirty="0" smtClean="0"/>
              <a:t>Step 1: Declare the event-firing object at the class level</a:t>
            </a:r>
          </a:p>
          <a:p>
            <a:r>
              <a:rPr lang="en-MY" dirty="0" smtClean="0"/>
              <a:t>Step 2: To hook up the event handler, use the </a:t>
            </a:r>
            <a:r>
              <a:rPr lang="en-MY" dirty="0" err="1" smtClean="0"/>
              <a:t>WithEvents</a:t>
            </a:r>
            <a:r>
              <a:rPr lang="en-MY" dirty="0" smtClean="0"/>
              <a:t> keyword and the Handles clause.</a:t>
            </a:r>
          </a:p>
          <a:p>
            <a:endParaRPr lang="en-MY" dirty="0" smtClean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07915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161" y="3113945"/>
            <a:ext cx="6000750" cy="1847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1392" y="2474976"/>
            <a:ext cx="132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Example,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8857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Value Types and Reference Types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</a:t>
            </a:r>
            <a:r>
              <a:rPr lang="en-MY" dirty="0" smtClean="0"/>
              <a:t>imple data types are value types, while classes are reference types.</a:t>
            </a:r>
          </a:p>
          <a:p>
            <a:r>
              <a:rPr lang="en-MY" dirty="0"/>
              <a:t>A</a:t>
            </a:r>
            <a:r>
              <a:rPr lang="en-MY" dirty="0" smtClean="0"/>
              <a:t> simple data type contains the actual information you put in it.</a:t>
            </a:r>
          </a:p>
          <a:p>
            <a:r>
              <a:rPr lang="en-MY" dirty="0"/>
              <a:t>O</a:t>
            </a:r>
            <a:r>
              <a:rPr lang="en-MY" dirty="0" smtClean="0"/>
              <a:t>bject variables store a reference that points to a location in memory where the full object is stored.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6209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Assignment Operations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 1,</a:t>
            </a:r>
          </a:p>
          <a:p>
            <a:endParaRPr lang="en-MY" dirty="0" smtClean="0"/>
          </a:p>
          <a:p>
            <a:r>
              <a:rPr lang="en-MY" dirty="0" smtClean="0"/>
              <a:t>Example 2,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41" y="2439733"/>
            <a:ext cx="5848350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166" y="3348418"/>
            <a:ext cx="58388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44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Equality Testing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MY" dirty="0" smtClean="0"/>
              <a:t>When you compare value types (such as integers), you’re comparing the contents.</a:t>
            </a:r>
          </a:p>
          <a:p>
            <a:r>
              <a:rPr lang="en-MY" dirty="0" smtClean="0"/>
              <a:t>When you compare reference type variables, you’re actually testing whether they’re the same instance.</a:t>
            </a:r>
          </a:p>
          <a:p>
            <a:r>
              <a:rPr lang="en-MY" dirty="0" smtClean="0"/>
              <a:t>Example 1,</a:t>
            </a:r>
          </a:p>
          <a:p>
            <a:pPr marL="457200" lvl="1" indent="0">
              <a:buNone/>
            </a:pPr>
            <a:r>
              <a:rPr lang="en-MY" dirty="0" smtClean="0"/>
              <a:t>If </a:t>
            </a:r>
            <a:r>
              <a:rPr lang="en-MY" dirty="0" err="1" smtClean="0"/>
              <a:t>integerA</a:t>
            </a:r>
            <a:r>
              <a:rPr lang="en-MY" dirty="0" smtClean="0"/>
              <a:t> = </a:t>
            </a:r>
            <a:r>
              <a:rPr lang="en-MY" dirty="0" err="1" smtClean="0"/>
              <a:t>integerB</a:t>
            </a:r>
            <a:r>
              <a:rPr lang="en-MY" dirty="0" smtClean="0"/>
              <a:t> Then</a:t>
            </a:r>
          </a:p>
          <a:p>
            <a:pPr marL="457200" lvl="1" indent="0">
              <a:buNone/>
            </a:pPr>
            <a:r>
              <a:rPr lang="en-MY" dirty="0" smtClean="0"/>
              <a:t>' This is true as long as the integers have the same content.</a:t>
            </a:r>
          </a:p>
          <a:p>
            <a:pPr marL="457200" lvl="1" indent="0">
              <a:buNone/>
            </a:pPr>
            <a:r>
              <a:rPr lang="en-MY" dirty="0"/>
              <a:t>E</a:t>
            </a:r>
            <a:r>
              <a:rPr lang="en-MY" dirty="0" smtClean="0"/>
              <a:t>nd If</a:t>
            </a:r>
          </a:p>
          <a:p>
            <a:r>
              <a:rPr lang="en-MY" dirty="0" smtClean="0"/>
              <a:t>Example 2,</a:t>
            </a:r>
          </a:p>
          <a:p>
            <a:pPr marL="457200" lvl="1" indent="0">
              <a:buNone/>
            </a:pPr>
            <a:r>
              <a:rPr lang="en-MY" dirty="0" smtClean="0"/>
              <a:t>If productVariable1 Is productVariable2 Then</a:t>
            </a:r>
          </a:p>
          <a:p>
            <a:pPr marL="457200" lvl="1" indent="0">
              <a:buNone/>
            </a:pPr>
            <a:r>
              <a:rPr lang="en-MY" dirty="0" smtClean="0"/>
              <a:t>' This is True if both productVariable1 and productVariable2</a:t>
            </a:r>
          </a:p>
          <a:p>
            <a:pPr marL="457200" lvl="1" indent="0">
              <a:buNone/>
            </a:pPr>
            <a:r>
              <a:rPr lang="en-MY" dirty="0" smtClean="0"/>
              <a:t>' point to the same thing.</a:t>
            </a:r>
          </a:p>
          <a:p>
            <a:pPr marL="457200" lvl="1" indent="0">
              <a:buNone/>
            </a:pPr>
            <a:r>
              <a:rPr lang="en-MY" dirty="0" smtClean="0"/>
              <a:t>' This is False if they are separate objects, even if they have</a:t>
            </a:r>
          </a:p>
          <a:p>
            <a:pPr marL="457200" lvl="1" indent="0">
              <a:buNone/>
            </a:pPr>
            <a:r>
              <a:rPr lang="en-MY" dirty="0" smtClean="0"/>
              <a:t>' identical content.</a:t>
            </a:r>
          </a:p>
          <a:p>
            <a:pPr marL="457200" lvl="1" indent="0">
              <a:buNone/>
            </a:pPr>
            <a:r>
              <a:rPr lang="en-MY" dirty="0" smtClean="0"/>
              <a:t>End If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27542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Passing Parameters by Reference and by Value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 smtClean="0"/>
              <a:t>When you use pass-by-value parameters, the method receives a copy of the parameter data.</a:t>
            </a:r>
          </a:p>
          <a:p>
            <a:pPr lvl="1"/>
            <a:r>
              <a:rPr lang="en-MY" dirty="0" smtClean="0"/>
              <a:t>By default, all parameters are pass-by-value.</a:t>
            </a:r>
          </a:p>
          <a:p>
            <a:r>
              <a:rPr lang="en-MY" dirty="0" smtClean="0"/>
              <a:t>With pass-by-reference, the method accesses the parameter value directly.</a:t>
            </a:r>
          </a:p>
          <a:p>
            <a:r>
              <a:rPr lang="en-MY" dirty="0" smtClean="0"/>
              <a:t>Example 1,</a:t>
            </a:r>
          </a:p>
          <a:p>
            <a:pPr marL="457200" lvl="1" indent="0">
              <a:buNone/>
            </a:pPr>
            <a:r>
              <a:rPr lang="en-MY" dirty="0" smtClean="0"/>
              <a:t>Private Sub </a:t>
            </a:r>
            <a:r>
              <a:rPr lang="en-MY" dirty="0" err="1" smtClean="0"/>
              <a:t>ProcessNumber</a:t>
            </a:r>
            <a:r>
              <a:rPr lang="en-MY" dirty="0" smtClean="0"/>
              <a:t>(</a:t>
            </a:r>
            <a:r>
              <a:rPr lang="en-MY" dirty="0" err="1" smtClean="0"/>
              <a:t>ByVal</a:t>
            </a:r>
            <a:r>
              <a:rPr lang="en-MY" dirty="0" smtClean="0"/>
              <a:t> number As Integer)</a:t>
            </a:r>
          </a:p>
          <a:p>
            <a:pPr marL="457200" lvl="1" indent="0">
              <a:buNone/>
            </a:pPr>
            <a:r>
              <a:rPr lang="en-MY" dirty="0" smtClean="0"/>
              <a:t>number *= 2</a:t>
            </a:r>
          </a:p>
          <a:p>
            <a:pPr marL="457200" lvl="1" indent="0">
              <a:buNone/>
            </a:pPr>
            <a:r>
              <a:rPr lang="en-MY" dirty="0" smtClean="0"/>
              <a:t>End Sub</a:t>
            </a:r>
          </a:p>
          <a:p>
            <a:r>
              <a:rPr lang="en-MY" dirty="0" smtClean="0"/>
              <a:t>Example 2,</a:t>
            </a:r>
          </a:p>
          <a:p>
            <a:pPr marL="457200" lvl="1" indent="0">
              <a:buNone/>
            </a:pPr>
            <a:r>
              <a:rPr lang="en-MY" dirty="0" smtClean="0"/>
              <a:t>Private Sub </a:t>
            </a:r>
            <a:r>
              <a:rPr lang="en-MY" dirty="0" err="1" smtClean="0"/>
              <a:t>ProcessNumber</a:t>
            </a:r>
            <a:r>
              <a:rPr lang="en-MY" dirty="0" smtClean="0"/>
              <a:t>(</a:t>
            </a:r>
            <a:r>
              <a:rPr lang="en-MY" dirty="0" err="1" smtClean="0"/>
              <a:t>ByRef</a:t>
            </a:r>
            <a:r>
              <a:rPr lang="en-MY" dirty="0" smtClean="0"/>
              <a:t> number As Integer)</a:t>
            </a:r>
          </a:p>
          <a:p>
            <a:pPr marL="457200" lvl="1" indent="0">
              <a:buNone/>
            </a:pPr>
            <a:r>
              <a:rPr lang="en-MY" dirty="0" smtClean="0"/>
              <a:t>number *= 2</a:t>
            </a:r>
          </a:p>
          <a:p>
            <a:pPr marL="457200" lvl="1" indent="0">
              <a:buNone/>
            </a:pPr>
            <a:r>
              <a:rPr lang="en-MY" dirty="0" smtClean="0"/>
              <a:t>End Sub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7715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Understanding Classes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963" y="1690688"/>
            <a:ext cx="5534025" cy="3305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20811" y="4995863"/>
            <a:ext cx="333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 smtClean="0"/>
              <a:t>Classes are used to create objects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73610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</a:t>
            </a:r>
            <a:r>
              <a:rPr lang="en-MY" dirty="0" smtClean="0"/>
              <a:t>f you use reference types, such as a Product object or an array, the entire object isn’t passed in the parameter. Instead, it’s just the reference that’s transmitted.</a:t>
            </a:r>
          </a:p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 smtClean="0"/>
              <a:t>Private Sub </a:t>
            </a:r>
            <a:r>
              <a:rPr lang="en-MY" dirty="0" err="1" smtClean="0"/>
              <a:t>ProcessProduct</a:t>
            </a:r>
            <a:r>
              <a:rPr lang="en-MY" dirty="0" smtClean="0"/>
              <a:t>(</a:t>
            </a:r>
            <a:r>
              <a:rPr lang="en-MY" dirty="0" err="1" smtClean="0"/>
              <a:t>ByVal</a:t>
            </a:r>
            <a:r>
              <a:rPr lang="en-MY" dirty="0" smtClean="0"/>
              <a:t> prod As Product)</a:t>
            </a:r>
          </a:p>
          <a:p>
            <a:pPr marL="457200" lvl="1" indent="0">
              <a:buNone/>
            </a:pPr>
            <a:r>
              <a:rPr lang="en-MY" dirty="0" err="1" smtClean="0"/>
              <a:t>prod.Price</a:t>
            </a:r>
            <a:r>
              <a:rPr lang="en-MY" dirty="0" smtClean="0"/>
              <a:t> *= 2</a:t>
            </a:r>
          </a:p>
          <a:p>
            <a:pPr marL="457200" lvl="1" indent="0">
              <a:buNone/>
            </a:pPr>
            <a:r>
              <a:rPr lang="en-MY" dirty="0" smtClean="0"/>
              <a:t>End Sub</a:t>
            </a:r>
          </a:p>
          <a:p>
            <a:r>
              <a:rPr lang="en-MY" dirty="0"/>
              <a:t>T</a:t>
            </a:r>
            <a:r>
              <a:rPr lang="en-MY" dirty="0" smtClean="0"/>
              <a:t>he change shown in this example will affect the calling code.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17449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Common Reference and Value Types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812" y="1690688"/>
            <a:ext cx="75438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62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Understanding Namespaces and Assemblies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E</a:t>
            </a:r>
            <a:r>
              <a:rPr lang="en-MY" dirty="0" smtClean="0"/>
              <a:t>very piece of code in .NET exists inside a .NET type (typically a class). In turn, every type exists inside a namespace.</a:t>
            </a:r>
          </a:p>
          <a:p>
            <a:r>
              <a:rPr lang="en-MY" dirty="0" smtClean="0"/>
              <a:t>A look at two namespaces,</a:t>
            </a:r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26" y="3176588"/>
            <a:ext cx="60864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70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Using Namespaces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MY" dirty="0" smtClean="0"/>
              <a:t>Example 1,</a:t>
            </a:r>
          </a:p>
          <a:p>
            <a:pPr marL="457200" lvl="1" indent="0">
              <a:buNone/>
            </a:pPr>
            <a:r>
              <a:rPr lang="en-MY" dirty="0" smtClean="0"/>
              <a:t>Namespace </a:t>
            </a:r>
            <a:r>
              <a:rPr lang="en-MY" dirty="0" err="1" smtClean="0"/>
              <a:t>MyCompany</a:t>
            </a:r>
            <a:endParaRPr lang="en-MY" dirty="0" smtClean="0"/>
          </a:p>
          <a:p>
            <a:pPr marL="457200" lvl="1" indent="0">
              <a:buNone/>
            </a:pPr>
            <a:r>
              <a:rPr lang="en-MY" dirty="0"/>
              <a:t>	</a:t>
            </a:r>
            <a:r>
              <a:rPr lang="en-MY" dirty="0" smtClean="0"/>
              <a:t>Namespace </a:t>
            </a:r>
            <a:r>
              <a:rPr lang="en-MY" dirty="0" err="1" smtClean="0"/>
              <a:t>MyApp</a:t>
            </a:r>
            <a:endParaRPr lang="en-MY" dirty="0" smtClean="0"/>
          </a:p>
          <a:p>
            <a:pPr marL="457200" lvl="1" indent="0">
              <a:buNone/>
            </a:pPr>
            <a:r>
              <a:rPr lang="en-MY" dirty="0" smtClean="0"/>
              <a:t>		Public Class Product</a:t>
            </a:r>
          </a:p>
          <a:p>
            <a:pPr marL="457200" lvl="1" indent="0">
              <a:buNone/>
            </a:pPr>
            <a:r>
              <a:rPr lang="en-MY" dirty="0" smtClean="0"/>
              <a:t>			' Code goes here.</a:t>
            </a:r>
          </a:p>
          <a:p>
            <a:pPr marL="457200" lvl="1" indent="0">
              <a:buNone/>
            </a:pPr>
            <a:r>
              <a:rPr lang="en-MY" dirty="0" smtClean="0"/>
              <a:t>		End Class</a:t>
            </a:r>
          </a:p>
          <a:p>
            <a:pPr marL="457200" lvl="1" indent="0">
              <a:buNone/>
            </a:pPr>
            <a:r>
              <a:rPr lang="en-MY" dirty="0" smtClean="0"/>
              <a:t>	End Namespace</a:t>
            </a:r>
          </a:p>
          <a:p>
            <a:pPr marL="457200" lvl="1" indent="0">
              <a:buNone/>
            </a:pPr>
            <a:r>
              <a:rPr lang="en-MY" dirty="0" smtClean="0"/>
              <a:t>End Namespace</a:t>
            </a:r>
          </a:p>
          <a:p>
            <a:r>
              <a:rPr lang="en-MY" dirty="0" smtClean="0"/>
              <a:t>Example 2,</a:t>
            </a:r>
          </a:p>
          <a:p>
            <a:pPr marL="457200" lvl="1" indent="0">
              <a:buNone/>
            </a:pPr>
            <a:r>
              <a:rPr lang="en-MY" dirty="0" smtClean="0"/>
              <a:t>Namespace </a:t>
            </a:r>
            <a:r>
              <a:rPr lang="en-MY" dirty="0" err="1" smtClean="0"/>
              <a:t>MyCompany.MyApp</a:t>
            </a:r>
            <a:endParaRPr lang="en-MY" dirty="0" smtClean="0"/>
          </a:p>
          <a:p>
            <a:pPr marL="457200" lvl="1" indent="0">
              <a:buNone/>
            </a:pPr>
            <a:r>
              <a:rPr lang="en-MY" dirty="0" smtClean="0"/>
              <a:t>	Public Class Product</a:t>
            </a:r>
          </a:p>
          <a:p>
            <a:pPr marL="457200" lvl="1" indent="0">
              <a:buNone/>
            </a:pPr>
            <a:r>
              <a:rPr lang="en-MY" dirty="0" smtClean="0"/>
              <a:t>		' Code goes here.</a:t>
            </a:r>
          </a:p>
          <a:p>
            <a:pPr marL="457200" lvl="1" indent="0">
              <a:buNone/>
            </a:pPr>
            <a:r>
              <a:rPr lang="en-MY" dirty="0" smtClean="0"/>
              <a:t>	End Class</a:t>
            </a:r>
          </a:p>
          <a:p>
            <a:pPr marL="457200" lvl="1" indent="0">
              <a:buNone/>
            </a:pPr>
            <a:r>
              <a:rPr lang="en-MY" dirty="0" smtClean="0"/>
              <a:t>End Namespace</a:t>
            </a:r>
          </a:p>
          <a:p>
            <a:r>
              <a:rPr lang="en-MY" dirty="0" smtClean="0"/>
              <a:t>The Product class is in the namespace </a:t>
            </a:r>
            <a:r>
              <a:rPr lang="en-MY" dirty="0" err="1" smtClean="0"/>
              <a:t>MyCompany.MyApp</a:t>
            </a:r>
            <a:endParaRPr lang="en-MY" dirty="0" smtClean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54610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Importing Namespaces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U</a:t>
            </a:r>
            <a:r>
              <a:rPr lang="en-MY" dirty="0" smtClean="0"/>
              <a:t>se the Imports statement.</a:t>
            </a:r>
          </a:p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 smtClean="0"/>
              <a:t>Imports </a:t>
            </a:r>
            <a:r>
              <a:rPr lang="en-MY" dirty="0" err="1" smtClean="0"/>
              <a:t>MyCompany.MyApp</a:t>
            </a:r>
            <a:endParaRPr lang="en-MY" dirty="0" smtClean="0"/>
          </a:p>
          <a:p>
            <a:r>
              <a:rPr lang="en-MY" dirty="0" smtClean="0"/>
              <a:t>Once you have done that, you can use this shortened syntax,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salesProduct</a:t>
            </a:r>
            <a:r>
              <a:rPr lang="en-MY" dirty="0" smtClean="0"/>
              <a:t> As New Product(...)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21249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Assemblies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 smtClean="0"/>
              <a:t>Assemblies are the physical files that contain compiled code.</a:t>
            </a:r>
          </a:p>
          <a:p>
            <a:r>
              <a:rPr lang="en-MY" dirty="0" smtClean="0"/>
              <a:t>A strict relationship doesn’t exist between assemblies and namespaces. An assembly can contain multiple namespaces. Conversely, more than one assembly file can contain classes in the same namespace.</a:t>
            </a:r>
          </a:p>
          <a:p>
            <a:r>
              <a:rPr lang="en-MY" dirty="0" smtClean="0"/>
              <a:t>The .NET classes are actually contained in a number of assemblies. For example, the basic types in the System namespace come from the mscorlib.dll assembly.</a:t>
            </a:r>
          </a:p>
          <a:p>
            <a:r>
              <a:rPr lang="en-MY" dirty="0" smtClean="0"/>
              <a:t>Many ASP.NET types are found in the System.Web.dll assembly.</a:t>
            </a:r>
          </a:p>
          <a:p>
            <a:r>
              <a:rPr lang="en-MY" dirty="0" smtClean="0"/>
              <a:t>By default, a wide range of .NET assemblies are automatically made available to ASP.NET applications. If you need to use additional assemblies, you need to define them in a configuration file for your website. This could be done by using the Website ä Add Reference command.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6098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Generics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MY" dirty="0" smtClean="0"/>
              <a:t>Generics allow you to create classes that are parameterized by type.</a:t>
            </a:r>
          </a:p>
          <a:p>
            <a:r>
              <a:rPr lang="en-MY" dirty="0" smtClean="0"/>
              <a:t>An example is the generic List collection class.</a:t>
            </a:r>
          </a:p>
          <a:p>
            <a:r>
              <a:rPr lang="en-MY" dirty="0"/>
              <a:t>Y</a:t>
            </a:r>
            <a:r>
              <a:rPr lang="en-MY" dirty="0" smtClean="0"/>
              <a:t>ou must lock it into a specific type whenever you instantiate a List object. To do this, you specify the class you want to use in parentheses, preceded by the word Of.</a:t>
            </a:r>
          </a:p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 smtClean="0"/>
              <a:t>' Create the List for storing Product objects.</a:t>
            </a:r>
          </a:p>
          <a:p>
            <a:pPr marL="457200" lvl="1" indent="0">
              <a:buNone/>
            </a:pPr>
            <a:r>
              <a:rPr lang="en-MY" dirty="0" smtClean="0"/>
              <a:t>Dim products As New List(Of Product)()</a:t>
            </a:r>
          </a:p>
          <a:p>
            <a:pPr marL="457200" lvl="1" indent="0">
              <a:buNone/>
            </a:pPr>
            <a:endParaRPr lang="en-MY" dirty="0"/>
          </a:p>
          <a:p>
            <a:pPr marL="457200" lvl="1" indent="0">
              <a:buNone/>
            </a:pPr>
            <a:r>
              <a:rPr lang="en-MY" dirty="0" smtClean="0"/>
              <a:t>' Add several Product objects.</a:t>
            </a:r>
          </a:p>
          <a:p>
            <a:pPr marL="457200" lvl="1" indent="0">
              <a:buNone/>
            </a:pPr>
            <a:r>
              <a:rPr lang="en-MY" dirty="0" err="1" smtClean="0"/>
              <a:t>products.Add</a:t>
            </a:r>
            <a:r>
              <a:rPr lang="en-MY" dirty="0" smtClean="0"/>
              <a:t>(product1)</a:t>
            </a:r>
          </a:p>
          <a:p>
            <a:pPr marL="457200" lvl="1" indent="0">
              <a:buNone/>
            </a:pPr>
            <a:r>
              <a:rPr lang="en-MY" dirty="0" err="1" smtClean="0"/>
              <a:t>products.Add</a:t>
            </a:r>
            <a:r>
              <a:rPr lang="en-MY" dirty="0" smtClean="0"/>
              <a:t>(product2)</a:t>
            </a:r>
          </a:p>
          <a:p>
            <a:pPr marL="457200" lvl="1" indent="0">
              <a:buNone/>
            </a:pPr>
            <a:r>
              <a:rPr lang="en-MY" dirty="0" err="1" smtClean="0"/>
              <a:t>products.Add</a:t>
            </a:r>
            <a:r>
              <a:rPr lang="en-MY" dirty="0" smtClean="0"/>
              <a:t>(product3)</a:t>
            </a:r>
          </a:p>
          <a:p>
            <a:pPr marL="457200" lvl="1" indent="0">
              <a:buNone/>
            </a:pPr>
            <a:endParaRPr lang="en-MY" dirty="0" smtClean="0"/>
          </a:p>
          <a:p>
            <a:pPr marL="457200" lvl="1" indent="0">
              <a:buNone/>
            </a:pPr>
            <a:r>
              <a:rPr lang="en-MY" dirty="0" smtClean="0"/>
              <a:t>' This line fails. In fact, it won't even compile.</a:t>
            </a:r>
          </a:p>
          <a:p>
            <a:pPr marL="457200" lvl="1" indent="0">
              <a:buNone/>
            </a:pPr>
            <a:r>
              <a:rPr lang="en-MY" dirty="0" err="1" smtClean="0"/>
              <a:t>products.Add</a:t>
            </a:r>
            <a:r>
              <a:rPr lang="en-MY" dirty="0" smtClean="0"/>
              <a:t>("This string can't be inserted.")</a:t>
            </a:r>
          </a:p>
          <a:p>
            <a:r>
              <a:rPr lang="en-MY" dirty="0"/>
              <a:t>M</a:t>
            </a:r>
            <a:r>
              <a:rPr lang="en-MY" dirty="0" smtClean="0"/>
              <a:t>any more collections that use generics can be found in the </a:t>
            </a:r>
            <a:r>
              <a:rPr lang="en-MY" dirty="0" err="1" smtClean="0"/>
              <a:t>System.Collections.Generic</a:t>
            </a:r>
            <a:r>
              <a:rPr lang="en-MY" dirty="0"/>
              <a:t> </a:t>
            </a:r>
            <a:r>
              <a:rPr lang="en-MY" dirty="0" smtClean="0"/>
              <a:t>namespace.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4920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Classes interact with each other with the help of three key ingredients:</a:t>
            </a:r>
          </a:p>
          <a:p>
            <a:pPr lvl="1"/>
            <a:r>
              <a:rPr lang="en-MY" dirty="0" smtClean="0"/>
              <a:t>Properties</a:t>
            </a:r>
          </a:p>
          <a:p>
            <a:pPr lvl="1"/>
            <a:r>
              <a:rPr lang="en-MY" dirty="0" smtClean="0"/>
              <a:t>Methods</a:t>
            </a:r>
          </a:p>
          <a:p>
            <a:pPr lvl="1"/>
            <a:r>
              <a:rPr lang="en-MY" dirty="0" smtClean="0"/>
              <a:t>Events</a:t>
            </a:r>
          </a:p>
          <a:p>
            <a:pPr lvl="1"/>
            <a:endParaRPr lang="en-MY" dirty="0"/>
          </a:p>
          <a:p>
            <a:r>
              <a:rPr lang="en-MY" dirty="0" smtClean="0"/>
              <a:t>For the most part, however, you’ll be using prebuilt classes from the .NET class library, rather than programming your own.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8561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Shared and Instance Members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MY" dirty="0"/>
              <a:t>S</a:t>
            </a:r>
            <a:r>
              <a:rPr lang="en-MY" dirty="0" smtClean="0"/>
              <a:t>hared members can be accessed by their class name</a:t>
            </a:r>
          </a:p>
          <a:p>
            <a:r>
              <a:rPr lang="en-MY" dirty="0" smtClean="0"/>
              <a:t>Example, using the shared property </a:t>
            </a:r>
            <a:r>
              <a:rPr lang="en-MY" dirty="0" err="1" smtClean="0"/>
              <a:t>DateTime.Now</a:t>
            </a:r>
            <a:r>
              <a:rPr lang="en-MY" dirty="0" smtClean="0"/>
              <a:t> to retrieve a </a:t>
            </a:r>
            <a:r>
              <a:rPr lang="en-MY" dirty="0" err="1" smtClean="0"/>
              <a:t>DateTime</a:t>
            </a:r>
            <a:r>
              <a:rPr lang="en-MY" dirty="0" smtClean="0"/>
              <a:t> object. </a:t>
            </a:r>
          </a:p>
          <a:p>
            <a:r>
              <a:rPr lang="en-MY" dirty="0"/>
              <a:t>D</a:t>
            </a:r>
            <a:r>
              <a:rPr lang="en-MY" dirty="0" smtClean="0"/>
              <a:t>on’t need to create a </a:t>
            </a:r>
            <a:r>
              <a:rPr lang="en-MY" dirty="0" err="1" smtClean="0"/>
              <a:t>DateTime</a:t>
            </a:r>
            <a:r>
              <a:rPr lang="en-MY" dirty="0" smtClean="0"/>
              <a:t> object first.</a:t>
            </a:r>
          </a:p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 smtClean="0"/>
              <a:t>' Get the current date using a shared property.</a:t>
            </a:r>
          </a:p>
          <a:p>
            <a:pPr marL="457200" lvl="1" indent="0">
              <a:buNone/>
            </a:pPr>
            <a:r>
              <a:rPr lang="en-MY" dirty="0" smtClean="0"/>
              <a:t>' Note that you use the type name </a:t>
            </a:r>
            <a:r>
              <a:rPr lang="en-MY" dirty="0" err="1" smtClean="0"/>
              <a:t>DateTime</a:t>
            </a:r>
            <a:r>
              <a:rPr lang="en-MY" dirty="0" smtClean="0"/>
              <a:t>.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myDate</a:t>
            </a:r>
            <a:r>
              <a:rPr lang="en-MY" dirty="0" smtClean="0"/>
              <a:t> As </a:t>
            </a:r>
            <a:r>
              <a:rPr lang="en-MY" dirty="0" err="1" smtClean="0"/>
              <a:t>DateTime</a:t>
            </a:r>
            <a:r>
              <a:rPr lang="en-MY" dirty="0" smtClean="0"/>
              <a:t> = </a:t>
            </a:r>
            <a:r>
              <a:rPr lang="en-MY" dirty="0" err="1" smtClean="0"/>
              <a:t>DateTime.Now</a:t>
            </a:r>
            <a:endParaRPr lang="en-MY" dirty="0" smtClean="0"/>
          </a:p>
          <a:p>
            <a:pPr marL="457200" lvl="1" indent="0">
              <a:buNone/>
            </a:pPr>
            <a:r>
              <a:rPr lang="en-MY" dirty="0" smtClean="0"/>
              <a:t>' Use an instance method to add a day.</a:t>
            </a:r>
          </a:p>
          <a:p>
            <a:pPr marL="457200" lvl="1" indent="0">
              <a:buNone/>
            </a:pPr>
            <a:r>
              <a:rPr lang="en-MY" dirty="0" smtClean="0"/>
              <a:t>' Note that you need to use the object name </a:t>
            </a:r>
            <a:r>
              <a:rPr lang="en-MY" dirty="0" err="1" smtClean="0"/>
              <a:t>myDate</a:t>
            </a:r>
            <a:r>
              <a:rPr lang="en-MY" dirty="0" smtClean="0"/>
              <a:t>.</a:t>
            </a:r>
          </a:p>
          <a:p>
            <a:pPr marL="457200" lvl="1" indent="0">
              <a:buNone/>
            </a:pPr>
            <a:r>
              <a:rPr lang="en-MY" dirty="0" err="1" smtClean="0"/>
              <a:t>myDate</a:t>
            </a:r>
            <a:r>
              <a:rPr lang="en-MY" dirty="0" smtClean="0"/>
              <a:t> = </a:t>
            </a:r>
            <a:r>
              <a:rPr lang="en-MY" dirty="0" err="1" smtClean="0"/>
              <a:t>myDate.AddDays</a:t>
            </a:r>
            <a:r>
              <a:rPr lang="en-MY" dirty="0" smtClean="0"/>
              <a:t>(1)</a:t>
            </a:r>
          </a:p>
          <a:p>
            <a:pPr marL="457200" lvl="1" indent="0">
              <a:buNone/>
            </a:pPr>
            <a:r>
              <a:rPr lang="en-MY" dirty="0" smtClean="0"/>
              <a:t>' The following code makes no sense.</a:t>
            </a:r>
          </a:p>
          <a:p>
            <a:pPr marL="457200" lvl="1" indent="0">
              <a:buNone/>
            </a:pPr>
            <a:r>
              <a:rPr lang="en-MY" dirty="0" smtClean="0"/>
              <a:t>' It tries to use the instance method </a:t>
            </a:r>
            <a:r>
              <a:rPr lang="en-MY" dirty="0" err="1" smtClean="0"/>
              <a:t>AddDays</a:t>
            </a:r>
            <a:r>
              <a:rPr lang="en-MY" dirty="0" smtClean="0"/>
              <a:t>() with the class name </a:t>
            </a:r>
            <a:r>
              <a:rPr lang="en-MY" dirty="0" err="1" smtClean="0"/>
              <a:t>DateTime</a:t>
            </a:r>
            <a:r>
              <a:rPr lang="en-MY" dirty="0" smtClean="0"/>
              <a:t>!</a:t>
            </a:r>
          </a:p>
          <a:p>
            <a:pPr marL="457200" lvl="1" indent="0">
              <a:buNone/>
            </a:pPr>
            <a:r>
              <a:rPr lang="en-MY" dirty="0" err="1" smtClean="0"/>
              <a:t>myDate</a:t>
            </a:r>
            <a:r>
              <a:rPr lang="en-MY" dirty="0" smtClean="0"/>
              <a:t> = </a:t>
            </a:r>
            <a:r>
              <a:rPr lang="en-MY" dirty="0" err="1" smtClean="0"/>
              <a:t>DateTime.AddDays</a:t>
            </a:r>
            <a:r>
              <a:rPr lang="en-MY" dirty="0" smtClean="0"/>
              <a:t>(1)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9954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A Simple Class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 smtClean="0"/>
              <a:t>Public Class Product</a:t>
            </a:r>
          </a:p>
          <a:p>
            <a:pPr marL="457200" lvl="1" indent="0">
              <a:buNone/>
            </a:pPr>
            <a:r>
              <a:rPr lang="en-MY" dirty="0" smtClean="0"/>
              <a:t>  Private </a:t>
            </a:r>
            <a:r>
              <a:rPr lang="en-MY" dirty="0" smtClean="0"/>
              <a:t>name As String</a:t>
            </a:r>
          </a:p>
          <a:p>
            <a:pPr marL="457200" lvl="1" indent="0">
              <a:buNone/>
            </a:pPr>
            <a:r>
              <a:rPr lang="en-MY" dirty="0" smtClean="0"/>
              <a:t>  Private </a:t>
            </a:r>
            <a:r>
              <a:rPr lang="en-MY" dirty="0" smtClean="0"/>
              <a:t>price As Decimal</a:t>
            </a:r>
          </a:p>
          <a:p>
            <a:pPr marL="457200" lvl="1" indent="0">
              <a:buNone/>
            </a:pPr>
            <a:r>
              <a:rPr lang="en-MY" dirty="0" smtClean="0"/>
              <a:t>  Private </a:t>
            </a:r>
            <a:r>
              <a:rPr lang="en-MY" dirty="0" err="1" smtClean="0"/>
              <a:t>imageUrl</a:t>
            </a:r>
            <a:r>
              <a:rPr lang="en-MY" dirty="0" smtClean="0"/>
              <a:t> As String</a:t>
            </a:r>
          </a:p>
          <a:p>
            <a:pPr marL="457200" lvl="1" indent="0">
              <a:buNone/>
            </a:pPr>
            <a:r>
              <a:rPr lang="en-MY" dirty="0" smtClean="0"/>
              <a:t>End Class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5062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Accessibility Keywords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452" y="1690688"/>
            <a:ext cx="7572375" cy="2238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34452" y="4410379"/>
            <a:ext cx="8029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Accessibility keywords apply to member variables, methods, properties, and events.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7697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Creating an Object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saleProduct</a:t>
            </a:r>
            <a:r>
              <a:rPr lang="en-MY" dirty="0" smtClean="0"/>
              <a:t> As New Product()</a:t>
            </a:r>
          </a:p>
          <a:p>
            <a:pPr marL="457200" lvl="1" indent="0">
              <a:buNone/>
            </a:pPr>
            <a:r>
              <a:rPr lang="en-MY" dirty="0" smtClean="0"/>
              <a:t>' Optionally you could do this in two steps:</a:t>
            </a:r>
          </a:p>
          <a:p>
            <a:pPr marL="457200" lvl="1" indent="0">
              <a:buNone/>
            </a:pPr>
            <a:r>
              <a:rPr lang="en-MY" dirty="0" smtClean="0"/>
              <a:t>' Dim </a:t>
            </a:r>
            <a:r>
              <a:rPr lang="en-MY" dirty="0" err="1" smtClean="0"/>
              <a:t>saleProduct</a:t>
            </a:r>
            <a:r>
              <a:rPr lang="en-MY" dirty="0" smtClean="0"/>
              <a:t> As Product</a:t>
            </a:r>
          </a:p>
          <a:p>
            <a:pPr marL="457200" lvl="1" indent="0">
              <a:buNone/>
            </a:pPr>
            <a:r>
              <a:rPr lang="en-MY" dirty="0" smtClean="0"/>
              <a:t>' </a:t>
            </a:r>
            <a:r>
              <a:rPr lang="en-MY" dirty="0" err="1" smtClean="0"/>
              <a:t>saleProduct</a:t>
            </a:r>
            <a:r>
              <a:rPr lang="en-MY" dirty="0" smtClean="0"/>
              <a:t> = new Product()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9436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To release the </a:t>
            </a:r>
            <a:r>
              <a:rPr lang="en-MY" dirty="0" err="1" smtClean="0"/>
              <a:t>saleProduct</a:t>
            </a:r>
            <a:r>
              <a:rPr lang="en-MY" dirty="0" smtClean="0"/>
              <a:t> reference,</a:t>
            </a:r>
          </a:p>
          <a:p>
            <a:pPr marL="457200" lvl="1" indent="0">
              <a:buNone/>
            </a:pPr>
            <a:r>
              <a:rPr lang="en-MY" dirty="0" err="1" smtClean="0"/>
              <a:t>saleProduct</a:t>
            </a:r>
            <a:r>
              <a:rPr lang="en-MY" dirty="0" smtClean="0"/>
              <a:t> = Nothing</a:t>
            </a:r>
          </a:p>
          <a:p>
            <a:pPr marL="457200" lvl="1" indent="0">
              <a:buNone/>
            </a:pPr>
            <a:endParaRPr lang="en-MY" dirty="0"/>
          </a:p>
          <a:p>
            <a:r>
              <a:rPr lang="en-MY" dirty="0"/>
              <a:t>O</a:t>
            </a:r>
            <a:r>
              <a:rPr lang="en-MY" dirty="0" smtClean="0"/>
              <a:t>bjects are automatically released when the appropriate variable goes out of scope.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6477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1641</Words>
  <Application>Microsoft Office PowerPoint</Application>
  <PresentationFormat>Widescreen</PresentationFormat>
  <Paragraphs>220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Types, Objects, and Namespaces</vt:lpstr>
      <vt:lpstr>PowerPoint Presentation</vt:lpstr>
      <vt:lpstr>Understanding Classes</vt:lpstr>
      <vt:lpstr>PowerPoint Presentation</vt:lpstr>
      <vt:lpstr>Shared and Instance Members</vt:lpstr>
      <vt:lpstr>A Simple Class</vt:lpstr>
      <vt:lpstr>Accessibility Keywords</vt:lpstr>
      <vt:lpstr>Creating an Object</vt:lpstr>
      <vt:lpstr>PowerPoint Presentation</vt:lpstr>
      <vt:lpstr>PowerPoint Presentation</vt:lpstr>
      <vt:lpstr>PowerPoint Presentation</vt:lpstr>
      <vt:lpstr>Adding Properties</vt:lpstr>
      <vt:lpstr>PowerPoint Presentation</vt:lpstr>
      <vt:lpstr>PowerPoint Presentation</vt:lpstr>
      <vt:lpstr>PowerPoint Presentation</vt:lpstr>
      <vt:lpstr>Using Automatic Properties</vt:lpstr>
      <vt:lpstr>Adding a Method</vt:lpstr>
      <vt:lpstr>Adding a Constructor</vt:lpstr>
      <vt:lpstr>PowerPoint Presentation</vt:lpstr>
      <vt:lpstr>PowerPoint Presentation</vt:lpstr>
      <vt:lpstr>Adding an Event</vt:lpstr>
      <vt:lpstr>Handling an Event</vt:lpstr>
      <vt:lpstr>PowerPoint Presentation</vt:lpstr>
      <vt:lpstr>PowerPoint Presentation</vt:lpstr>
      <vt:lpstr>PowerPoint Presentation</vt:lpstr>
      <vt:lpstr>Value Types and Reference Types</vt:lpstr>
      <vt:lpstr>Assignment Operations</vt:lpstr>
      <vt:lpstr>Equality Testing</vt:lpstr>
      <vt:lpstr>Passing Parameters by Reference and by Value</vt:lpstr>
      <vt:lpstr>PowerPoint Presentation</vt:lpstr>
      <vt:lpstr>Common Reference and Value Types</vt:lpstr>
      <vt:lpstr>Understanding Namespaces and Assemblies</vt:lpstr>
      <vt:lpstr>Using Namespaces</vt:lpstr>
      <vt:lpstr>Importing Namespaces</vt:lpstr>
      <vt:lpstr>Assemblies</vt:lpstr>
      <vt:lpstr>Generics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Types, Objects, and Namespaces</dc:title>
  <dc:creator>Sun Teik Heng</dc:creator>
  <cp:lastModifiedBy>Sun Teik Heng</cp:lastModifiedBy>
  <cp:revision>11</cp:revision>
  <dcterms:created xsi:type="dcterms:W3CDTF">2014-05-26T15:48:33Z</dcterms:created>
  <dcterms:modified xsi:type="dcterms:W3CDTF">2014-06-04T02:57:57Z</dcterms:modified>
</cp:coreProperties>
</file>