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301" r:id="rId12"/>
    <p:sldId id="302" r:id="rId13"/>
    <p:sldId id="303" r:id="rId14"/>
    <p:sldId id="267" r:id="rId15"/>
    <p:sldId id="268" r:id="rId16"/>
    <p:sldId id="269" r:id="rId17"/>
    <p:sldId id="275" r:id="rId18"/>
    <p:sldId id="270" r:id="rId19"/>
    <p:sldId id="276" r:id="rId20"/>
    <p:sldId id="277" r:id="rId21"/>
    <p:sldId id="271" r:id="rId22"/>
    <p:sldId id="279" r:id="rId23"/>
    <p:sldId id="280" r:id="rId24"/>
    <p:sldId id="281" r:id="rId25"/>
    <p:sldId id="287" r:id="rId26"/>
    <p:sldId id="283" r:id="rId27"/>
    <p:sldId id="288" r:id="rId28"/>
    <p:sldId id="289" r:id="rId29"/>
    <p:sldId id="290" r:id="rId30"/>
    <p:sldId id="291" r:id="rId31"/>
    <p:sldId id="292" r:id="rId32"/>
    <p:sldId id="293" r:id="rId33"/>
    <p:sldId id="294" r:id="rId34"/>
    <p:sldId id="295" r:id="rId35"/>
    <p:sldId id="296" r:id="rId36"/>
    <p:sldId id="272" r:id="rId37"/>
    <p:sldId id="297" r:id="rId38"/>
    <p:sldId id="298" r:id="rId39"/>
    <p:sldId id="284" r:id="rId40"/>
    <p:sldId id="285" r:id="rId41"/>
    <p:sldId id="299" r:id="rId42"/>
    <p:sldId id="300" r:id="rId43"/>
    <p:sldId id="286"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92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MY" b="1" dirty="0" smtClean="0"/>
              <a:t>Securing a Microsoft ASP.NET Web Application</a:t>
            </a:r>
            <a:endParaRPr lang="en-MY" dirty="0"/>
          </a:p>
        </p:txBody>
      </p:sp>
      <p:sp>
        <p:nvSpPr>
          <p:cNvPr id="3" name="Subtitle 2"/>
          <p:cNvSpPr>
            <a:spLocks noGrp="1"/>
          </p:cNvSpPr>
          <p:nvPr>
            <p:ph type="subTitle" idx="1"/>
          </p:nvPr>
        </p:nvSpPr>
        <p:spPr/>
        <p:txBody>
          <a:bodyPr/>
          <a:lstStyle/>
          <a:p>
            <a:endParaRPr lang="en-MY"/>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b="1" dirty="0" smtClean="0"/>
              <a:t>Enabling Windows-Based Authentication</a:t>
            </a:r>
            <a:endParaRPr lang="en-MY" dirty="0"/>
          </a:p>
        </p:txBody>
      </p:sp>
      <p:sp>
        <p:nvSpPr>
          <p:cNvPr id="3" name="Content Placeholder 2"/>
          <p:cNvSpPr>
            <a:spLocks noGrp="1"/>
          </p:cNvSpPr>
          <p:nvPr>
            <p:ph idx="1"/>
          </p:nvPr>
        </p:nvSpPr>
        <p:spPr/>
        <p:txBody>
          <a:bodyPr>
            <a:normAutofit fontScale="85000" lnSpcReduction="20000"/>
          </a:bodyPr>
          <a:lstStyle/>
          <a:p>
            <a:r>
              <a:rPr lang="en-US" dirty="0" smtClean="0"/>
              <a:t>Configure IIS to use one or more of the following authentication mechanism:</a:t>
            </a:r>
          </a:p>
          <a:p>
            <a:pPr lvl="1"/>
            <a:r>
              <a:rPr lang="en-US" dirty="0" smtClean="0"/>
              <a:t>Basic, Digest, Integrated Windows security</a:t>
            </a:r>
          </a:p>
          <a:p>
            <a:r>
              <a:rPr lang="en-US" dirty="0" smtClean="0"/>
              <a:t>Set Windows-based authentication in </a:t>
            </a:r>
            <a:r>
              <a:rPr lang="en-US" dirty="0" err="1" smtClean="0"/>
              <a:t>Web.config</a:t>
            </a:r>
            <a:endParaRPr lang="en-US" dirty="0" smtClean="0"/>
          </a:p>
          <a:p>
            <a:pPr lvl="2">
              <a:buNone/>
            </a:pPr>
            <a:r>
              <a:rPr lang="en-MY" dirty="0" smtClean="0"/>
              <a:t>&lt;system.web&gt;</a:t>
            </a:r>
          </a:p>
          <a:p>
            <a:pPr lvl="2">
              <a:buNone/>
            </a:pPr>
            <a:r>
              <a:rPr lang="en-MY" dirty="0" smtClean="0"/>
              <a:t>      &lt;authentication mode="Windows" /&gt;</a:t>
            </a:r>
          </a:p>
          <a:p>
            <a:pPr lvl="2">
              <a:buNone/>
            </a:pPr>
            <a:r>
              <a:rPr lang="en-MY" dirty="0" smtClean="0"/>
              <a:t>&lt;/system.web&gt;</a:t>
            </a:r>
          </a:p>
          <a:p>
            <a:r>
              <a:rPr lang="en-US" dirty="0" smtClean="0"/>
              <a:t>Set up authorization in </a:t>
            </a:r>
            <a:r>
              <a:rPr lang="en-US" dirty="0" err="1" smtClean="0"/>
              <a:t>Web.config</a:t>
            </a:r>
            <a:endParaRPr lang="en-US" dirty="0" smtClean="0"/>
          </a:p>
          <a:p>
            <a:pPr lvl="2">
              <a:buNone/>
            </a:pPr>
            <a:r>
              <a:rPr lang="en-MY" dirty="0" smtClean="0"/>
              <a:t>&lt;authorization&gt;</a:t>
            </a:r>
          </a:p>
          <a:p>
            <a:pPr lvl="2">
              <a:buNone/>
            </a:pPr>
            <a:r>
              <a:rPr lang="en-MY" dirty="0" smtClean="0"/>
              <a:t>            &lt;deny users="</a:t>
            </a:r>
            <a:r>
              <a:rPr lang="en-MY" dirty="0" err="1" smtClean="0"/>
              <a:t>thsun</a:t>
            </a:r>
            <a:r>
              <a:rPr lang="en-MY" dirty="0" smtClean="0"/>
              <a:t>-PC\</a:t>
            </a:r>
            <a:r>
              <a:rPr lang="en-MY" dirty="0" err="1" smtClean="0"/>
              <a:t>thsun</a:t>
            </a:r>
            <a:r>
              <a:rPr lang="en-MY" dirty="0" smtClean="0"/>
              <a:t>" /&gt;</a:t>
            </a:r>
          </a:p>
          <a:p>
            <a:pPr lvl="2">
              <a:buNone/>
            </a:pPr>
            <a:r>
              <a:rPr lang="en-MY" dirty="0" smtClean="0"/>
              <a:t> &lt;/authorization&gt;</a:t>
            </a:r>
          </a:p>
          <a:p>
            <a:r>
              <a:rPr lang="en-US" dirty="0" smtClean="0"/>
              <a:t>When users access the Web Form, IIS requests login information</a:t>
            </a:r>
            <a:endParaRPr lang="en-MY"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Restrict </a:t>
            </a:r>
            <a:r>
              <a:rPr lang="en-MY" dirty="0"/>
              <a:t>certain types of users,</a:t>
            </a:r>
          </a:p>
        </p:txBody>
      </p:sp>
      <p:sp>
        <p:nvSpPr>
          <p:cNvPr id="3" name="Content Placeholder 2"/>
          <p:cNvSpPr>
            <a:spLocks noGrp="1"/>
          </p:cNvSpPr>
          <p:nvPr>
            <p:ph idx="1"/>
          </p:nvPr>
        </p:nvSpPr>
        <p:spPr/>
        <p:txBody>
          <a:bodyPr>
            <a:normAutofit/>
          </a:bodyPr>
          <a:lstStyle/>
          <a:p>
            <a:pPr marL="0" indent="0">
              <a:buNone/>
            </a:pPr>
            <a:r>
              <a:rPr lang="en-MY" sz="1800" dirty="0"/>
              <a:t>&lt;authorization&gt;</a:t>
            </a:r>
          </a:p>
          <a:p>
            <a:pPr marL="0" indent="0">
              <a:buNone/>
            </a:pPr>
            <a:r>
              <a:rPr lang="en-MY" sz="1800" dirty="0"/>
              <a:t>&lt;deny users = "?" /&gt;</a:t>
            </a:r>
          </a:p>
          <a:p>
            <a:pPr marL="0" indent="0">
              <a:buNone/>
            </a:pPr>
            <a:r>
              <a:rPr lang="en-MY" sz="1800" dirty="0"/>
              <a:t>&lt;allow roles = ".\</a:t>
            </a:r>
            <a:r>
              <a:rPr lang="en-MY" sz="1800" dirty="0" err="1"/>
              <a:t>SalesAdministrator</a:t>
            </a:r>
            <a:r>
              <a:rPr lang="en-MY" sz="1800" dirty="0"/>
              <a:t>,.\</a:t>
            </a:r>
            <a:r>
              <a:rPr lang="en-MY" sz="1800" dirty="0" err="1"/>
              <a:t>SalesStaff</a:t>
            </a:r>
            <a:r>
              <a:rPr lang="en-MY" sz="1800" dirty="0"/>
              <a:t>" /&gt;</a:t>
            </a:r>
          </a:p>
          <a:p>
            <a:pPr marL="0" indent="0">
              <a:buNone/>
            </a:pPr>
            <a:r>
              <a:rPr lang="en-MY" sz="1800" dirty="0"/>
              <a:t>&lt;deny users = ".\</a:t>
            </a:r>
            <a:r>
              <a:rPr lang="en-MY" sz="1800" dirty="0" err="1"/>
              <a:t>matthew</a:t>
            </a:r>
            <a:r>
              <a:rPr lang="en-MY" sz="1800" dirty="0"/>
              <a:t>" /&gt;</a:t>
            </a:r>
          </a:p>
          <a:p>
            <a:pPr marL="0" indent="0">
              <a:buNone/>
            </a:pPr>
            <a:r>
              <a:rPr lang="en-MY" sz="1800" dirty="0"/>
              <a:t>&lt;/authorization&gt;</a:t>
            </a:r>
          </a:p>
        </p:txBody>
      </p:sp>
    </p:spTree>
    <p:extLst>
      <p:ext uri="{BB962C8B-B14F-4D97-AF65-F5344CB8AC3E}">
        <p14:creationId xmlns:p14="http://schemas.microsoft.com/office/powerpoint/2010/main" val="1453607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dirty="0" smtClean="0"/>
              <a:t>Examine </a:t>
            </a:r>
            <a:r>
              <a:rPr lang="en-MY" dirty="0"/>
              <a:t>a user’s group membership programmatically</a:t>
            </a:r>
          </a:p>
        </p:txBody>
      </p:sp>
      <p:sp>
        <p:nvSpPr>
          <p:cNvPr id="3" name="Content Placeholder 2"/>
          <p:cNvSpPr>
            <a:spLocks noGrp="1"/>
          </p:cNvSpPr>
          <p:nvPr>
            <p:ph idx="1"/>
          </p:nvPr>
        </p:nvSpPr>
        <p:spPr/>
        <p:txBody>
          <a:bodyPr>
            <a:normAutofit/>
          </a:bodyPr>
          <a:lstStyle/>
          <a:p>
            <a:pPr marL="0" indent="0">
              <a:buNone/>
            </a:pPr>
            <a:r>
              <a:rPr lang="en-MY" sz="1800" dirty="0"/>
              <a:t>Protected Sub </a:t>
            </a:r>
            <a:r>
              <a:rPr lang="en-MY" sz="1800" dirty="0" err="1"/>
              <a:t>Page_Load</a:t>
            </a:r>
            <a:r>
              <a:rPr lang="en-MY" sz="1800" dirty="0"/>
              <a:t>(sender As Object, _</a:t>
            </a:r>
          </a:p>
          <a:p>
            <a:pPr marL="0" indent="0">
              <a:buNone/>
            </a:pPr>
            <a:r>
              <a:rPr lang="en-MY" sz="1800" dirty="0"/>
              <a:t>e As </a:t>
            </a:r>
            <a:r>
              <a:rPr lang="en-MY" sz="1800" dirty="0" err="1"/>
              <a:t>System.EventArgs</a:t>
            </a:r>
            <a:r>
              <a:rPr lang="en-MY" sz="1800" dirty="0"/>
              <a:t>) Handles </a:t>
            </a:r>
            <a:r>
              <a:rPr lang="en-MY" sz="1800" dirty="0" err="1"/>
              <a:t>Me.Load</a:t>
            </a:r>
            <a:endParaRPr lang="en-MY" sz="1800" dirty="0"/>
          </a:p>
          <a:p>
            <a:pPr marL="0" indent="0">
              <a:buNone/>
            </a:pPr>
            <a:r>
              <a:rPr lang="en-MY" sz="1800" dirty="0"/>
              <a:t>If </a:t>
            </a:r>
            <a:r>
              <a:rPr lang="en-MY" sz="1800" dirty="0" err="1"/>
              <a:t>User.IsInRole</a:t>
            </a:r>
            <a:r>
              <a:rPr lang="en-MY" sz="1800" dirty="0"/>
              <a:t>("</a:t>
            </a:r>
            <a:r>
              <a:rPr lang="en-MY" sz="1800" dirty="0" err="1"/>
              <a:t>MyDomainName</a:t>
            </a:r>
            <a:r>
              <a:rPr lang="en-MY" sz="1800" dirty="0"/>
              <a:t>\</a:t>
            </a:r>
            <a:r>
              <a:rPr lang="en-MY" sz="1800" dirty="0" err="1"/>
              <a:t>SalesAdministrators</a:t>
            </a:r>
            <a:r>
              <a:rPr lang="en-MY" sz="1800" dirty="0"/>
              <a:t>") Then</a:t>
            </a:r>
          </a:p>
          <a:p>
            <a:pPr marL="0" indent="0">
              <a:buNone/>
            </a:pPr>
            <a:r>
              <a:rPr lang="en-MY" sz="1800" dirty="0"/>
              <a:t>' Do nothing; the page should be accessed as normal because</a:t>
            </a:r>
          </a:p>
          <a:p>
            <a:pPr marL="0" indent="0">
              <a:buNone/>
            </a:pPr>
            <a:r>
              <a:rPr lang="en-MY" sz="1800" dirty="0"/>
              <a:t>' the user has administrator privileges.</a:t>
            </a:r>
          </a:p>
          <a:p>
            <a:pPr marL="0" indent="0">
              <a:buNone/>
            </a:pPr>
            <a:r>
              <a:rPr lang="en-MY" sz="1800" dirty="0"/>
              <a:t>Else</a:t>
            </a:r>
          </a:p>
          <a:p>
            <a:pPr marL="0" indent="0">
              <a:buNone/>
            </a:pPr>
            <a:r>
              <a:rPr lang="en-MY" sz="1800" dirty="0"/>
              <a:t>' Don't allow this page. Instead, redirect to the home page.</a:t>
            </a:r>
          </a:p>
          <a:p>
            <a:pPr marL="0" indent="0">
              <a:buNone/>
            </a:pPr>
            <a:r>
              <a:rPr lang="en-MY" sz="1800" dirty="0" err="1"/>
              <a:t>Response.Redirect</a:t>
            </a:r>
            <a:r>
              <a:rPr lang="en-MY" sz="1800" dirty="0"/>
              <a:t>("Default.aspx")</a:t>
            </a:r>
          </a:p>
          <a:p>
            <a:pPr marL="0" indent="0">
              <a:buNone/>
            </a:pPr>
            <a:r>
              <a:rPr lang="en-MY" sz="1800" dirty="0"/>
              <a:t>End If</a:t>
            </a:r>
          </a:p>
          <a:p>
            <a:pPr marL="0" indent="0">
              <a:buNone/>
            </a:pPr>
            <a:r>
              <a:rPr lang="en-MY" sz="1800" dirty="0"/>
              <a:t>End Sub</a:t>
            </a:r>
          </a:p>
        </p:txBody>
      </p:sp>
    </p:spTree>
    <p:extLst>
      <p:ext uri="{BB962C8B-B14F-4D97-AF65-F5344CB8AC3E}">
        <p14:creationId xmlns:p14="http://schemas.microsoft.com/office/powerpoint/2010/main" val="1787657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dirty="0"/>
              <a:t>Examine a user’s group membership programmatically</a:t>
            </a:r>
          </a:p>
        </p:txBody>
      </p:sp>
      <p:sp>
        <p:nvSpPr>
          <p:cNvPr id="3" name="Content Placeholder 2"/>
          <p:cNvSpPr>
            <a:spLocks noGrp="1"/>
          </p:cNvSpPr>
          <p:nvPr>
            <p:ph idx="1"/>
          </p:nvPr>
        </p:nvSpPr>
        <p:spPr/>
        <p:txBody>
          <a:bodyPr/>
          <a:lstStyle/>
          <a:p>
            <a:r>
              <a:rPr lang="en-MY" dirty="0" smtClean="0"/>
              <a:t>To </a:t>
            </a:r>
            <a:r>
              <a:rPr lang="en-MY" dirty="0"/>
              <a:t>check whether a user is a member of one of the built-in </a:t>
            </a:r>
            <a:r>
              <a:rPr lang="en-MY" dirty="0" smtClean="0"/>
              <a:t>groups</a:t>
            </a:r>
          </a:p>
          <a:p>
            <a:endParaRPr lang="en-MY" dirty="0"/>
          </a:p>
          <a:p>
            <a:pPr marL="0" indent="0">
              <a:buNone/>
            </a:pPr>
            <a:r>
              <a:rPr lang="en-MY" sz="1800" dirty="0" smtClean="0"/>
              <a:t>If </a:t>
            </a:r>
            <a:r>
              <a:rPr lang="en-MY" sz="1800" dirty="0" err="1"/>
              <a:t>User.IsInRole</a:t>
            </a:r>
            <a:r>
              <a:rPr lang="en-MY" sz="1800" dirty="0"/>
              <a:t>("BUILTIN\Administrators") Then</a:t>
            </a:r>
          </a:p>
          <a:p>
            <a:pPr marL="0" indent="0">
              <a:buNone/>
            </a:pPr>
            <a:r>
              <a:rPr lang="en-MY" sz="1800" dirty="0"/>
              <a:t>' (Code goes here.)</a:t>
            </a:r>
          </a:p>
          <a:p>
            <a:pPr marL="0" indent="0">
              <a:buNone/>
            </a:pPr>
            <a:r>
              <a:rPr lang="en-MY" sz="1800" dirty="0"/>
              <a:t>End If</a:t>
            </a:r>
          </a:p>
        </p:txBody>
      </p:sp>
    </p:spTree>
    <p:extLst>
      <p:ext uri="{BB962C8B-B14F-4D97-AF65-F5344CB8AC3E}">
        <p14:creationId xmlns:p14="http://schemas.microsoft.com/office/powerpoint/2010/main" val="2092268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b="1" dirty="0" smtClean="0"/>
              <a:t>Reading User Information</a:t>
            </a:r>
            <a:endParaRPr lang="en-MY" dirty="0"/>
          </a:p>
        </p:txBody>
      </p:sp>
      <p:sp>
        <p:nvSpPr>
          <p:cNvPr id="3" name="Content Placeholder 2"/>
          <p:cNvSpPr>
            <a:spLocks noGrp="1"/>
          </p:cNvSpPr>
          <p:nvPr>
            <p:ph idx="1"/>
          </p:nvPr>
        </p:nvSpPr>
        <p:spPr/>
        <p:txBody>
          <a:bodyPr>
            <a:normAutofit fontScale="85000" lnSpcReduction="20000"/>
          </a:bodyPr>
          <a:lstStyle/>
          <a:p>
            <a:r>
              <a:rPr lang="en-US" dirty="0" smtClean="0"/>
              <a:t>After authentication, the Web server can read the user Identity</a:t>
            </a:r>
          </a:p>
          <a:p>
            <a:pPr lvl="2">
              <a:buNone/>
            </a:pPr>
            <a:r>
              <a:rPr lang="en-MY" dirty="0" err="1" smtClean="0"/>
              <a:t>userLabel.Text</a:t>
            </a:r>
            <a:r>
              <a:rPr lang="en-MY" dirty="0" smtClean="0"/>
              <a:t> = </a:t>
            </a:r>
            <a:r>
              <a:rPr lang="en-MY" dirty="0" err="1" smtClean="0"/>
              <a:t>User.Identity.Name</a:t>
            </a:r>
            <a:endParaRPr lang="en-MY" dirty="0" smtClean="0"/>
          </a:p>
          <a:p>
            <a:pPr lvl="2">
              <a:buNone/>
            </a:pPr>
            <a:r>
              <a:rPr lang="en-MY" dirty="0" err="1" smtClean="0"/>
              <a:t>userTypeLabel.Text</a:t>
            </a:r>
            <a:r>
              <a:rPr lang="en-MY" dirty="0" smtClean="0"/>
              <a:t> = </a:t>
            </a:r>
            <a:r>
              <a:rPr lang="en-MY" dirty="0" err="1" smtClean="0"/>
              <a:t>User.Identity.AuthenticationType</a:t>
            </a:r>
            <a:endParaRPr lang="en-MY" dirty="0" smtClean="0"/>
          </a:p>
          <a:p>
            <a:pPr lvl="2">
              <a:buNone/>
            </a:pPr>
            <a:r>
              <a:rPr lang="en-MY" dirty="0" err="1" smtClean="0"/>
              <a:t>userAuthenticatedLabel.Text</a:t>
            </a:r>
            <a:r>
              <a:rPr lang="en-MY" dirty="0" smtClean="0"/>
              <a:t> = </a:t>
            </a:r>
            <a:r>
              <a:rPr lang="en-MY" dirty="0" err="1" smtClean="0"/>
              <a:t>User.Identity.IsAuthenticated</a:t>
            </a:r>
            <a:endParaRPr lang="en-MY" dirty="0" smtClean="0"/>
          </a:p>
          <a:p>
            <a:r>
              <a:rPr lang="en-MY" dirty="0" smtClean="0"/>
              <a:t>Read the user identity using </a:t>
            </a:r>
            <a:r>
              <a:rPr lang="en-MY" b="1" dirty="0" err="1" smtClean="0"/>
              <a:t>User.Identity.Name</a:t>
            </a:r>
            <a:endParaRPr lang="en-MY" dirty="0" smtClean="0"/>
          </a:p>
          <a:p>
            <a:r>
              <a:rPr lang="en-MY" dirty="0" smtClean="0"/>
              <a:t>Use </a:t>
            </a:r>
            <a:r>
              <a:rPr lang="en-MY" b="1" dirty="0" err="1" smtClean="0"/>
              <a:t>User.Identity.AuthenticationType</a:t>
            </a:r>
            <a:r>
              <a:rPr lang="en-MY" dirty="0" smtClean="0"/>
              <a:t> to identify the IIS authentication mechanism</a:t>
            </a:r>
          </a:p>
          <a:p>
            <a:r>
              <a:rPr lang="en-MY" dirty="0" smtClean="0"/>
              <a:t>Test if the user is authenticated by using </a:t>
            </a:r>
            <a:r>
              <a:rPr lang="en-MY" b="1" dirty="0" err="1" smtClean="0"/>
              <a:t>User.Identity.IsAuthenticated</a:t>
            </a:r>
            <a:r>
              <a:rPr lang="en-MY" dirty="0" smtClean="0"/>
              <a:t>.</a:t>
            </a:r>
          </a:p>
          <a:p>
            <a:r>
              <a:rPr lang="en-MY" b="1" dirty="0" err="1" smtClean="0"/>
              <a:t>User.Identity</a:t>
            </a:r>
            <a:r>
              <a:rPr lang="en-MY" dirty="0" smtClean="0"/>
              <a:t> is an object of the </a:t>
            </a:r>
            <a:r>
              <a:rPr lang="en-MY" b="1" dirty="0" err="1" smtClean="0"/>
              <a:t>WindowsIdentity</a:t>
            </a:r>
            <a:r>
              <a:rPr lang="en-MY" dirty="0" smtClean="0"/>
              <a:t> class and does not require a reference or import statement.</a:t>
            </a:r>
          </a:p>
          <a:p>
            <a:endParaRPr lang="en-MY"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b="1" dirty="0" smtClean="0"/>
              <a:t>Forms-Based Authentication</a:t>
            </a:r>
            <a:endParaRPr lang="en-MY" dirty="0"/>
          </a:p>
        </p:txBody>
      </p:sp>
      <p:sp>
        <p:nvSpPr>
          <p:cNvPr id="3" name="Content Placeholder 2"/>
          <p:cNvSpPr>
            <a:spLocks noGrp="1"/>
          </p:cNvSpPr>
          <p:nvPr>
            <p:ph idx="1"/>
          </p:nvPr>
        </p:nvSpPr>
        <p:spPr/>
        <p:txBody>
          <a:bodyPr/>
          <a:lstStyle/>
          <a:p>
            <a:r>
              <a:rPr lang="en-US" dirty="0" smtClean="0"/>
              <a:t>Overview of Forms-Based Authentication</a:t>
            </a:r>
          </a:p>
          <a:p>
            <a:r>
              <a:rPr lang="en-US" dirty="0" smtClean="0"/>
              <a:t>Enabling Forms-Based Authentication</a:t>
            </a:r>
          </a:p>
          <a:p>
            <a:r>
              <a:rPr lang="en-US" dirty="0" smtClean="0"/>
              <a:t>Creating a Logon Page</a:t>
            </a:r>
          </a:p>
          <a:p>
            <a:endParaRPr lang="en-MY"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b="1" dirty="0" smtClean="0"/>
              <a:t>Overview of Forms-Based Authentication</a:t>
            </a:r>
            <a:endParaRPr lang="en-MY"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812819" y="1676400"/>
            <a:ext cx="7618167" cy="49225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The forms authentication process</a:t>
            </a:r>
            <a:endParaRPr lang="en-MY"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2497315" y="1600200"/>
            <a:ext cx="4149370" cy="4525963"/>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b="1" dirty="0" smtClean="0"/>
              <a:t>Events of Forms-Based Authentication</a:t>
            </a:r>
            <a:endParaRPr lang="en-MY" dirty="0"/>
          </a:p>
        </p:txBody>
      </p:sp>
      <p:sp>
        <p:nvSpPr>
          <p:cNvPr id="3" name="Content Placeholder 2"/>
          <p:cNvSpPr>
            <a:spLocks noGrp="1"/>
          </p:cNvSpPr>
          <p:nvPr>
            <p:ph idx="1"/>
          </p:nvPr>
        </p:nvSpPr>
        <p:spPr/>
        <p:txBody>
          <a:bodyPr>
            <a:normAutofit fontScale="40000" lnSpcReduction="20000"/>
          </a:bodyPr>
          <a:lstStyle/>
          <a:p>
            <a:pPr marL="514350" indent="-514350">
              <a:buFont typeface="+mj-lt"/>
              <a:buAutoNum type="arabicPeriod"/>
            </a:pPr>
            <a:r>
              <a:rPr lang="en-MY" sz="4500" dirty="0" smtClean="0"/>
              <a:t>A client generates a request for a protected .</a:t>
            </a:r>
            <a:r>
              <a:rPr lang="en-MY" sz="4500" dirty="0" err="1" smtClean="0"/>
              <a:t>aspx</a:t>
            </a:r>
            <a:r>
              <a:rPr lang="en-MY" sz="4500" dirty="0" smtClean="0"/>
              <a:t> page.</a:t>
            </a:r>
          </a:p>
          <a:p>
            <a:pPr marL="514350" indent="-514350">
              <a:buFont typeface="+mj-lt"/>
              <a:buAutoNum type="arabicPeriod"/>
            </a:pPr>
            <a:r>
              <a:rPr lang="en-MY" sz="4500" dirty="0" smtClean="0"/>
              <a:t>IIS receives the request and passes it to ASP.NET. </a:t>
            </a:r>
          </a:p>
          <a:p>
            <a:pPr marL="514350" indent="-514350">
              <a:buFont typeface="+mj-lt"/>
              <a:buAutoNum type="arabicPeriod"/>
            </a:pPr>
            <a:r>
              <a:rPr lang="en-MY" sz="4500" dirty="0" smtClean="0"/>
              <a:t>ASP.NET checks to see if a valid authentication cookie is attached to the request. If it is then the request is tested for authorization by comparing the credentials that are contained in the request’s authorization cookie with the authorization settings that are in the </a:t>
            </a:r>
            <a:r>
              <a:rPr lang="en-MY" sz="4500" dirty="0" err="1" smtClean="0"/>
              <a:t>web.config</a:t>
            </a:r>
            <a:r>
              <a:rPr lang="en-MY" sz="4500" dirty="0" smtClean="0"/>
              <a:t> file. If the user is authorized, access to the requested secure page is granted.</a:t>
            </a:r>
          </a:p>
          <a:p>
            <a:pPr marL="514350" indent="-514350">
              <a:buFont typeface="+mj-lt"/>
              <a:buAutoNum type="arabicPeriod"/>
            </a:pPr>
            <a:r>
              <a:rPr lang="en-MY" sz="4500" dirty="0" smtClean="0"/>
              <a:t>If there is no cookie attached to the request, ASP.NET redirects the request to a logon page (the path of which resides in the application’s configuration file).</a:t>
            </a:r>
          </a:p>
          <a:p>
            <a:pPr marL="514350" indent="-514350">
              <a:buFont typeface="+mj-lt"/>
              <a:buAutoNum type="arabicPeriod"/>
            </a:pPr>
            <a:r>
              <a:rPr lang="en-MY" sz="4500" dirty="0" smtClean="0"/>
              <a:t>The application code on the logon page checks the credentials to confirm their authenticity. If authenticated, the code attaches a cookie that contains the credentials of the request.</a:t>
            </a:r>
          </a:p>
          <a:p>
            <a:pPr marL="514350" indent="-514350">
              <a:buFont typeface="+mj-lt"/>
              <a:buAutoNum type="arabicPeriod"/>
            </a:pPr>
            <a:r>
              <a:rPr lang="en-MY" sz="4500" dirty="0" smtClean="0"/>
              <a:t>If authentication fails, the request is returned with an "Access Denied" message.</a:t>
            </a:r>
          </a:p>
          <a:p>
            <a:pPr marL="514350" indent="-514350">
              <a:buFont typeface="+mj-lt"/>
              <a:buAutoNum type="arabicPeriod"/>
            </a:pPr>
            <a:r>
              <a:rPr lang="en-MY" sz="4500" dirty="0" smtClean="0"/>
              <a:t>If the user is authenticated, ASP.NET checks authorization (as in Step 3) and can then either allow access to the originally requested secure page or redirect the request to another page, depending on the design of the application</a:t>
            </a:r>
            <a:r>
              <a:rPr lang="en-MY" dirty="0" smtClean="0"/>
              <a:t>.</a:t>
            </a:r>
          </a:p>
          <a:p>
            <a:endParaRPr lang="en-MY"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Why Use Forms Authentication?</a:t>
            </a:r>
            <a:endParaRPr lang="en-MY" dirty="0"/>
          </a:p>
        </p:txBody>
      </p:sp>
      <p:sp>
        <p:nvSpPr>
          <p:cNvPr id="3" name="Content Placeholder 2"/>
          <p:cNvSpPr>
            <a:spLocks noGrp="1"/>
          </p:cNvSpPr>
          <p:nvPr>
            <p:ph idx="1"/>
          </p:nvPr>
        </p:nvSpPr>
        <p:spPr/>
        <p:txBody>
          <a:bodyPr/>
          <a:lstStyle/>
          <a:p>
            <a:r>
              <a:rPr lang="en-MY" dirty="0" smtClean="0"/>
              <a:t>Full control over the authentication code</a:t>
            </a:r>
          </a:p>
          <a:p>
            <a:r>
              <a:rPr lang="en-MY" dirty="0" smtClean="0"/>
              <a:t>Full control over the appearance of the login form</a:t>
            </a:r>
          </a:p>
          <a:p>
            <a:r>
              <a:rPr lang="en-MY" dirty="0" smtClean="0"/>
              <a:t>It works with any browser</a:t>
            </a:r>
          </a:p>
          <a:p>
            <a:r>
              <a:rPr lang="en-MY" dirty="0" smtClean="0"/>
              <a:t>It allows you to decide how to store user information.</a:t>
            </a:r>
            <a:endParaRPr lang="en-MY"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b="1" dirty="0" smtClean="0"/>
              <a:t>Authentication vs. Authorization</a:t>
            </a:r>
            <a:endParaRPr lang="en-MY" dirty="0"/>
          </a:p>
        </p:txBody>
      </p:sp>
      <p:sp>
        <p:nvSpPr>
          <p:cNvPr id="3" name="Content Placeholder 2"/>
          <p:cNvSpPr>
            <a:spLocks noGrp="1"/>
          </p:cNvSpPr>
          <p:nvPr>
            <p:ph idx="1"/>
          </p:nvPr>
        </p:nvSpPr>
        <p:spPr/>
        <p:txBody>
          <a:bodyPr/>
          <a:lstStyle/>
          <a:p>
            <a:r>
              <a:rPr lang="en-MY" b="1" dirty="0" smtClean="0"/>
              <a:t>Authentication</a:t>
            </a:r>
          </a:p>
          <a:p>
            <a:pPr lvl="1"/>
            <a:r>
              <a:rPr lang="en-MY" dirty="0" smtClean="0"/>
              <a:t>obtaining identification credentials such as a name and a password from a user </a:t>
            </a:r>
          </a:p>
          <a:p>
            <a:pPr lvl="1"/>
            <a:r>
              <a:rPr lang="en-MY" dirty="0" smtClean="0"/>
              <a:t>validating those credentials against some authority such as a database.</a:t>
            </a:r>
          </a:p>
          <a:p>
            <a:r>
              <a:rPr lang="en-MY" b="1" dirty="0" smtClean="0"/>
              <a:t>Authorization</a:t>
            </a:r>
          </a:p>
          <a:p>
            <a:pPr lvl="1"/>
            <a:r>
              <a:rPr lang="en-MY" dirty="0" smtClean="0"/>
              <a:t>determines if that identity has access to a specified resource</a:t>
            </a:r>
          </a:p>
          <a:p>
            <a:pPr lvl="1"/>
            <a:r>
              <a:rPr lang="en-US" dirty="0" smtClean="0"/>
              <a:t>Assign authorization by user name or by role</a:t>
            </a:r>
            <a:endParaRPr lang="en-MY"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dirty="0" smtClean="0"/>
              <a:t>Why Would You Not Use Forms Authentication?</a:t>
            </a:r>
            <a:endParaRPr lang="en-MY" dirty="0"/>
          </a:p>
        </p:txBody>
      </p:sp>
      <p:sp>
        <p:nvSpPr>
          <p:cNvPr id="3" name="Content Placeholder 2"/>
          <p:cNvSpPr>
            <a:spLocks noGrp="1"/>
          </p:cNvSpPr>
          <p:nvPr>
            <p:ph idx="1"/>
          </p:nvPr>
        </p:nvSpPr>
        <p:spPr/>
        <p:txBody>
          <a:bodyPr/>
          <a:lstStyle/>
          <a:p>
            <a:r>
              <a:rPr lang="en-US" dirty="0" smtClean="0"/>
              <a:t>Need </a:t>
            </a:r>
            <a:r>
              <a:rPr lang="en-MY" dirty="0" smtClean="0"/>
              <a:t>to create the user interface for users to log in</a:t>
            </a:r>
          </a:p>
          <a:p>
            <a:r>
              <a:rPr lang="en-US" dirty="0" smtClean="0"/>
              <a:t>Need </a:t>
            </a:r>
            <a:r>
              <a:rPr lang="en-MY" dirty="0" smtClean="0"/>
              <a:t>to maintain a </a:t>
            </a:r>
            <a:r>
              <a:rPr lang="en-MY" dirty="0" err="1" smtClean="0"/>
              <a:t>catalog</a:t>
            </a:r>
            <a:r>
              <a:rPr lang="en-MY" dirty="0" smtClean="0"/>
              <a:t> with user credentials</a:t>
            </a:r>
          </a:p>
          <a:p>
            <a:r>
              <a:rPr lang="en-US" dirty="0" smtClean="0"/>
              <a:t>Need </a:t>
            </a:r>
            <a:r>
              <a:rPr lang="en-MY" dirty="0" smtClean="0"/>
              <a:t>to take additional precautions against the interception of network traffic</a:t>
            </a:r>
          </a:p>
          <a:p>
            <a:endParaRPr lang="en-MY"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b="1" dirty="0" smtClean="0"/>
              <a:t>Enabling Forms-Based Authentication</a:t>
            </a:r>
            <a:endParaRPr lang="en-MY" dirty="0"/>
          </a:p>
        </p:txBody>
      </p:sp>
      <p:sp>
        <p:nvSpPr>
          <p:cNvPr id="3" name="Content Placeholder 2"/>
          <p:cNvSpPr>
            <a:spLocks noGrp="1"/>
          </p:cNvSpPr>
          <p:nvPr>
            <p:ph idx="1"/>
          </p:nvPr>
        </p:nvSpPr>
        <p:spPr/>
        <p:txBody>
          <a:bodyPr>
            <a:normAutofit fontScale="92500"/>
          </a:bodyPr>
          <a:lstStyle/>
          <a:p>
            <a:pPr marL="514350" indent="-514350">
              <a:buFont typeface="+mj-lt"/>
              <a:buAutoNum type="arabicPeriod"/>
            </a:pPr>
            <a:r>
              <a:rPr lang="en-US" dirty="0" smtClean="0"/>
              <a:t>Configure IIS to use Anonymous authentication</a:t>
            </a:r>
          </a:p>
          <a:p>
            <a:pPr marL="514350" indent="-514350">
              <a:buFont typeface="+mj-lt"/>
              <a:buAutoNum type="arabicPeriod"/>
            </a:pPr>
            <a:r>
              <a:rPr lang="en-US" dirty="0" smtClean="0"/>
              <a:t>Set Forms-based authentication in </a:t>
            </a:r>
            <a:r>
              <a:rPr lang="en-US" dirty="0" err="1" smtClean="0"/>
              <a:t>Web.config</a:t>
            </a:r>
            <a:endParaRPr lang="en-US" dirty="0" smtClean="0"/>
          </a:p>
          <a:p>
            <a:pPr lvl="2">
              <a:buNone/>
            </a:pPr>
            <a:r>
              <a:rPr lang="en-MY" dirty="0" smtClean="0"/>
              <a:t>&lt;system.web&gt;</a:t>
            </a:r>
          </a:p>
          <a:p>
            <a:pPr lvl="2">
              <a:buNone/>
            </a:pPr>
            <a:r>
              <a:rPr lang="en-MY" dirty="0" smtClean="0"/>
              <a:t>    &lt;authentication mode="Forms"&gt;</a:t>
            </a:r>
          </a:p>
          <a:p>
            <a:pPr lvl="2">
              <a:buNone/>
            </a:pPr>
            <a:r>
              <a:rPr lang="en-MY" dirty="0" smtClean="0"/>
              <a:t>        &lt;forms name=".ASPXAUTH" </a:t>
            </a:r>
            <a:r>
              <a:rPr lang="en-MY" dirty="0" err="1" smtClean="0"/>
              <a:t>loginUrl</a:t>
            </a:r>
            <a:r>
              <a:rPr lang="en-MY" dirty="0" smtClean="0"/>
              <a:t>="login.aspx" /&gt;</a:t>
            </a:r>
          </a:p>
          <a:p>
            <a:pPr lvl="2">
              <a:buNone/>
            </a:pPr>
            <a:r>
              <a:rPr lang="en-MY" dirty="0" smtClean="0"/>
              <a:t>    &lt;/authentication&gt;</a:t>
            </a:r>
          </a:p>
          <a:p>
            <a:pPr lvl="2">
              <a:buNone/>
            </a:pPr>
            <a:r>
              <a:rPr lang="en-MY" dirty="0" smtClean="0"/>
              <a:t>&lt;/system.web&gt;</a:t>
            </a:r>
            <a:endParaRPr lang="en-US" dirty="0" smtClean="0"/>
          </a:p>
          <a:p>
            <a:pPr marL="514350" indent="-514350">
              <a:buAutoNum type="arabicPeriod" startAt="3"/>
            </a:pPr>
            <a:r>
              <a:rPr lang="en-US" dirty="0" smtClean="0"/>
              <a:t>Set up authorization</a:t>
            </a:r>
          </a:p>
          <a:p>
            <a:pPr marL="514350" indent="-514350">
              <a:buFont typeface="Arial" pitchFamily="34" charset="0"/>
              <a:buAutoNum type="arabicPeriod" startAt="3"/>
            </a:pPr>
            <a:r>
              <a:rPr lang="en-US" dirty="0" smtClean="0"/>
              <a:t>Build a logon Web Form</a:t>
            </a:r>
            <a:endParaRPr lang="en-MY" dirty="0" smtClean="0"/>
          </a:p>
          <a:p>
            <a:pPr marL="514350" indent="-514350">
              <a:buAutoNum type="arabicPeriod" startAt="3"/>
            </a:pPr>
            <a:endParaRPr lang="en-US"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dirty="0" smtClean="0"/>
              <a:t>The complete set of options for the forms tag:</a:t>
            </a:r>
            <a:endParaRPr lang="en-MY" dirty="0"/>
          </a:p>
        </p:txBody>
      </p:sp>
      <p:sp>
        <p:nvSpPr>
          <p:cNvPr id="3" name="Content Placeholder 2"/>
          <p:cNvSpPr>
            <a:spLocks noGrp="1"/>
          </p:cNvSpPr>
          <p:nvPr>
            <p:ph idx="1"/>
          </p:nvPr>
        </p:nvSpPr>
        <p:spPr/>
        <p:txBody>
          <a:bodyPr>
            <a:normAutofit fontScale="70000" lnSpcReduction="20000"/>
          </a:bodyPr>
          <a:lstStyle/>
          <a:p>
            <a:pPr>
              <a:buNone/>
            </a:pPr>
            <a:r>
              <a:rPr lang="en-MY" dirty="0" smtClean="0"/>
              <a:t>&lt;authentication mode="Forms"&gt;</a:t>
            </a:r>
          </a:p>
          <a:p>
            <a:pPr>
              <a:buNone/>
            </a:pPr>
            <a:r>
              <a:rPr lang="en-MY" dirty="0" smtClean="0"/>
              <a:t>&lt;!-- Detailed configuration options --&gt;</a:t>
            </a:r>
          </a:p>
          <a:p>
            <a:pPr>
              <a:buNone/>
            </a:pPr>
            <a:r>
              <a:rPr lang="en-MY" dirty="0" smtClean="0"/>
              <a:t>&lt;forms name="</a:t>
            </a:r>
            <a:r>
              <a:rPr lang="en-MY" dirty="0" err="1" smtClean="0"/>
              <a:t>MyCookieName</a:t>
            </a:r>
            <a:r>
              <a:rPr lang="en-MY" dirty="0" smtClean="0"/>
              <a:t>"</a:t>
            </a:r>
          </a:p>
          <a:p>
            <a:pPr>
              <a:buNone/>
            </a:pPr>
            <a:r>
              <a:rPr lang="en-MY" dirty="0" err="1" smtClean="0"/>
              <a:t>loginUrl</a:t>
            </a:r>
            <a:r>
              <a:rPr lang="en-MY" dirty="0" smtClean="0"/>
              <a:t>="DbLogin.aspx"</a:t>
            </a:r>
          </a:p>
          <a:p>
            <a:pPr>
              <a:buNone/>
            </a:pPr>
            <a:r>
              <a:rPr lang="en-MY" dirty="0" smtClean="0"/>
              <a:t>timeout="20"</a:t>
            </a:r>
          </a:p>
          <a:p>
            <a:pPr>
              <a:buNone/>
            </a:pPr>
            <a:r>
              <a:rPr lang="en-MY" dirty="0" err="1" smtClean="0"/>
              <a:t>slidingExpiration</a:t>
            </a:r>
            <a:r>
              <a:rPr lang="en-MY" dirty="0" smtClean="0"/>
              <a:t>="true"</a:t>
            </a:r>
          </a:p>
          <a:p>
            <a:pPr>
              <a:buNone/>
            </a:pPr>
            <a:r>
              <a:rPr lang="en-MY" dirty="0" err="1" smtClean="0"/>
              <a:t>cookieless</a:t>
            </a:r>
            <a:r>
              <a:rPr lang="en-MY" dirty="0" smtClean="0"/>
              <a:t>="AutoDetect"</a:t>
            </a:r>
          </a:p>
          <a:p>
            <a:pPr>
              <a:buNone/>
            </a:pPr>
            <a:r>
              <a:rPr lang="en-MY" dirty="0" smtClean="0"/>
              <a:t>protection="All"</a:t>
            </a:r>
          </a:p>
          <a:p>
            <a:pPr>
              <a:buNone/>
            </a:pPr>
            <a:r>
              <a:rPr lang="en-MY" dirty="0" err="1" smtClean="0"/>
              <a:t>requireSSL</a:t>
            </a:r>
            <a:r>
              <a:rPr lang="en-MY" dirty="0" smtClean="0"/>
              <a:t>="false"</a:t>
            </a:r>
          </a:p>
          <a:p>
            <a:pPr>
              <a:buNone/>
            </a:pPr>
            <a:r>
              <a:rPr lang="en-MY" dirty="0" err="1" smtClean="0"/>
              <a:t>enableCrossAppRedirects</a:t>
            </a:r>
            <a:r>
              <a:rPr lang="en-MY" dirty="0" smtClean="0"/>
              <a:t>="false"</a:t>
            </a:r>
          </a:p>
          <a:p>
            <a:pPr>
              <a:buNone/>
            </a:pPr>
            <a:r>
              <a:rPr lang="en-MY" dirty="0" err="1" smtClean="0"/>
              <a:t>defaultUrl</a:t>
            </a:r>
            <a:r>
              <a:rPr lang="en-MY" dirty="0" smtClean="0"/>
              <a:t>="</a:t>
            </a:r>
            <a:r>
              <a:rPr lang="en-MY" dirty="0" smtClean="0"/>
              <a:t>MyDefault.aspx“</a:t>
            </a:r>
          </a:p>
          <a:p>
            <a:pPr>
              <a:buNone/>
            </a:pPr>
            <a:r>
              <a:rPr lang="en-MY" dirty="0" smtClean="0"/>
              <a:t>path</a:t>
            </a:r>
            <a:r>
              <a:rPr lang="en-MY" dirty="0" smtClean="0"/>
              <a:t>="/" /&gt;</a:t>
            </a:r>
          </a:p>
          <a:p>
            <a:pPr>
              <a:buNone/>
            </a:pPr>
            <a:r>
              <a:rPr lang="en-MY" dirty="0" smtClean="0"/>
              <a:t>&lt;/authentication&gt;</a:t>
            </a:r>
            <a:endParaRPr lang="en-MY"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The Forms Authentication Options</a:t>
            </a:r>
            <a:endParaRPr lang="en-MY"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2466406" y="1600200"/>
            <a:ext cx="4211187"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The Forms Authentication Options</a:t>
            </a:r>
            <a:endParaRPr lang="en-MY" dirty="0"/>
          </a:p>
        </p:txBody>
      </p:sp>
      <p:pic>
        <p:nvPicPr>
          <p:cNvPr id="4099" name="Picture 3"/>
          <p:cNvPicPr>
            <a:picLocks noGrp="1" noChangeAspect="1" noChangeArrowheads="1"/>
          </p:cNvPicPr>
          <p:nvPr>
            <p:ph idx="1"/>
          </p:nvPr>
        </p:nvPicPr>
        <p:blipFill>
          <a:blip r:embed="rId2" cstate="print"/>
          <a:srcRect/>
          <a:stretch>
            <a:fillRect/>
          </a:stretch>
        </p:blipFill>
        <p:spPr bwMode="auto">
          <a:xfrm>
            <a:off x="1379718" y="1600200"/>
            <a:ext cx="6384563"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Authorization Rules</a:t>
            </a:r>
          </a:p>
        </p:txBody>
      </p:sp>
      <p:sp>
        <p:nvSpPr>
          <p:cNvPr id="3" name="Content Placeholder 2"/>
          <p:cNvSpPr>
            <a:spLocks noGrp="1"/>
          </p:cNvSpPr>
          <p:nvPr>
            <p:ph idx="1"/>
          </p:nvPr>
        </p:nvSpPr>
        <p:spPr/>
        <p:txBody>
          <a:bodyPr>
            <a:normAutofit fontScale="85000" lnSpcReduction="10000"/>
          </a:bodyPr>
          <a:lstStyle/>
          <a:p>
            <a:pPr marL="0" indent="0">
              <a:buNone/>
            </a:pPr>
            <a:r>
              <a:rPr lang="en-MY" sz="1800" dirty="0"/>
              <a:t>&lt;configuration&gt;</a:t>
            </a:r>
          </a:p>
          <a:p>
            <a:pPr marL="0" indent="0">
              <a:buNone/>
            </a:pPr>
            <a:r>
              <a:rPr lang="en-MY" sz="1800" dirty="0"/>
              <a:t>...</a:t>
            </a:r>
          </a:p>
          <a:p>
            <a:pPr marL="0" indent="0">
              <a:buNone/>
            </a:pPr>
            <a:r>
              <a:rPr lang="en-MY" sz="1800" dirty="0"/>
              <a:t>&lt;</a:t>
            </a:r>
            <a:r>
              <a:rPr lang="en-MY" sz="1800" dirty="0" err="1"/>
              <a:t>system.web</a:t>
            </a:r>
            <a:r>
              <a:rPr lang="en-MY" sz="1800" dirty="0"/>
              <a:t>&gt;</a:t>
            </a:r>
          </a:p>
          <a:p>
            <a:pPr marL="0" indent="0">
              <a:buNone/>
            </a:pPr>
            <a:r>
              <a:rPr lang="en-MY" sz="1800" dirty="0"/>
              <a:t>...</a:t>
            </a:r>
          </a:p>
          <a:p>
            <a:pPr marL="0" indent="0">
              <a:buNone/>
            </a:pPr>
            <a:r>
              <a:rPr lang="en-MY" sz="1800" dirty="0"/>
              <a:t>&lt;authentication mode = "Forms"&gt;</a:t>
            </a:r>
          </a:p>
          <a:p>
            <a:pPr marL="0" indent="0">
              <a:buNone/>
            </a:pPr>
            <a:r>
              <a:rPr lang="en-MY" sz="1800" dirty="0"/>
              <a:t>&lt;forms </a:t>
            </a:r>
            <a:r>
              <a:rPr lang="en-MY" sz="1800" dirty="0" err="1"/>
              <a:t>loginUrl</a:t>
            </a:r>
            <a:r>
              <a:rPr lang="en-MY" sz="1800" dirty="0"/>
              <a:t> = "~/Login.aspx" /&gt;</a:t>
            </a:r>
          </a:p>
          <a:p>
            <a:pPr marL="0" indent="0">
              <a:buNone/>
            </a:pPr>
            <a:r>
              <a:rPr lang="en-MY" sz="1800" dirty="0"/>
              <a:t>&lt;/authentication&gt;</a:t>
            </a:r>
          </a:p>
          <a:p>
            <a:pPr marL="0" indent="0">
              <a:buNone/>
            </a:pPr>
            <a:r>
              <a:rPr lang="en-MY" sz="1800" dirty="0"/>
              <a:t>&lt;authorization&gt;</a:t>
            </a:r>
          </a:p>
          <a:p>
            <a:pPr marL="0" indent="0">
              <a:buNone/>
            </a:pPr>
            <a:r>
              <a:rPr lang="en-MY" sz="1800" dirty="0"/>
              <a:t>&lt;allow users = "*" /&gt;</a:t>
            </a:r>
          </a:p>
          <a:p>
            <a:pPr marL="0" indent="0">
              <a:buNone/>
            </a:pPr>
            <a:r>
              <a:rPr lang="en-MY" sz="1800" dirty="0"/>
              <a:t>&lt;/authorization&gt;</a:t>
            </a:r>
          </a:p>
          <a:p>
            <a:pPr marL="0" indent="0">
              <a:buNone/>
            </a:pPr>
            <a:r>
              <a:rPr lang="en-MY" sz="1800" dirty="0"/>
              <a:t>&lt;/</a:t>
            </a:r>
            <a:r>
              <a:rPr lang="en-MY" sz="1800" dirty="0" err="1"/>
              <a:t>system.web</a:t>
            </a:r>
            <a:r>
              <a:rPr lang="en-MY" sz="1800" dirty="0"/>
              <a:t>&gt;</a:t>
            </a:r>
          </a:p>
          <a:p>
            <a:pPr marL="0" indent="0">
              <a:buNone/>
            </a:pPr>
            <a:r>
              <a:rPr lang="en-MY" sz="1800" dirty="0"/>
              <a:t>&lt;/configuration</a:t>
            </a:r>
            <a:r>
              <a:rPr lang="en-MY" sz="1800" dirty="0" smtClean="0"/>
              <a:t>&gt;</a:t>
            </a:r>
          </a:p>
          <a:p>
            <a:pPr marL="0" indent="0">
              <a:buNone/>
            </a:pPr>
            <a:endParaRPr lang="en-MY" sz="1800" dirty="0"/>
          </a:p>
          <a:p>
            <a:r>
              <a:rPr lang="en-MY" dirty="0" smtClean="0"/>
              <a:t>The </a:t>
            </a:r>
            <a:r>
              <a:rPr lang="en-MY" dirty="0"/>
              <a:t>asterisk (*) is a wildcard character that explicitly permits all users to use the application—even </a:t>
            </a:r>
            <a:r>
              <a:rPr lang="en-MY" dirty="0" smtClean="0"/>
              <a:t>those who </a:t>
            </a:r>
            <a:r>
              <a:rPr lang="en-MY" dirty="0"/>
              <a:t>haven’t been authenticated.</a:t>
            </a:r>
          </a:p>
        </p:txBody>
      </p:sp>
    </p:spTree>
    <p:extLst>
      <p:ext uri="{BB962C8B-B14F-4D97-AF65-F5344CB8AC3E}">
        <p14:creationId xmlns:p14="http://schemas.microsoft.com/office/powerpoint/2010/main" val="8690450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dirty="0" smtClean="0"/>
              <a:t>Denying Access to Anonymous Users</a:t>
            </a:r>
            <a:endParaRPr lang="en-MY" dirty="0"/>
          </a:p>
        </p:txBody>
      </p:sp>
      <p:sp>
        <p:nvSpPr>
          <p:cNvPr id="3" name="Content Placeholder 2"/>
          <p:cNvSpPr>
            <a:spLocks noGrp="1"/>
          </p:cNvSpPr>
          <p:nvPr>
            <p:ph idx="1"/>
          </p:nvPr>
        </p:nvSpPr>
        <p:spPr/>
        <p:txBody>
          <a:bodyPr>
            <a:normAutofit fontScale="85000" lnSpcReduction="20000"/>
          </a:bodyPr>
          <a:lstStyle/>
          <a:p>
            <a:pPr>
              <a:buNone/>
            </a:pPr>
            <a:r>
              <a:rPr lang="en-MY" dirty="0" smtClean="0"/>
              <a:t>&lt;configuration&gt;</a:t>
            </a:r>
          </a:p>
          <a:p>
            <a:pPr>
              <a:buNone/>
            </a:pPr>
            <a:r>
              <a:rPr lang="en-MY" dirty="0" smtClean="0"/>
              <a:t>&lt;system.web&gt;</a:t>
            </a:r>
          </a:p>
          <a:p>
            <a:pPr>
              <a:buNone/>
            </a:pPr>
            <a:r>
              <a:rPr lang="en-MY" dirty="0" smtClean="0"/>
              <a:t>&lt;!-- Other settings omitted. --&gt;</a:t>
            </a:r>
          </a:p>
          <a:p>
            <a:pPr>
              <a:buNone/>
            </a:pPr>
            <a:r>
              <a:rPr lang="en-MY" dirty="0" smtClean="0"/>
              <a:t>&lt;authorization&gt;</a:t>
            </a:r>
          </a:p>
          <a:p>
            <a:pPr>
              <a:buNone/>
            </a:pPr>
            <a:r>
              <a:rPr lang="en-MY" b="1" dirty="0" smtClean="0"/>
              <a:t>&lt;deny users="?" /&gt;</a:t>
            </a:r>
          </a:p>
          <a:p>
            <a:pPr>
              <a:buNone/>
            </a:pPr>
            <a:r>
              <a:rPr lang="en-MY" dirty="0" smtClean="0"/>
              <a:t>&lt;/authorization&gt;</a:t>
            </a:r>
          </a:p>
          <a:p>
            <a:pPr>
              <a:buNone/>
            </a:pPr>
            <a:r>
              <a:rPr lang="en-MY" dirty="0" smtClean="0"/>
              <a:t>&lt;/system.web&gt;</a:t>
            </a:r>
          </a:p>
          <a:p>
            <a:pPr>
              <a:buNone/>
            </a:pPr>
            <a:r>
              <a:rPr lang="en-MY" dirty="0" smtClean="0"/>
              <a:t>&lt;/configuration&gt;</a:t>
            </a:r>
          </a:p>
          <a:p>
            <a:endParaRPr lang="en-MY" dirty="0" smtClean="0"/>
          </a:p>
          <a:p>
            <a:r>
              <a:rPr lang="en-MY" dirty="0" smtClean="0"/>
              <a:t>The </a:t>
            </a:r>
            <a:r>
              <a:rPr lang="en-MY" dirty="0" smtClean="0"/>
              <a:t>question mark (?) is a wildcard character that matches all anonymous users</a:t>
            </a:r>
            <a:endParaRPr lang="en-MY"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dirty="0" smtClean="0"/>
              <a:t>What </a:t>
            </a:r>
            <a:r>
              <a:rPr lang="en-MY" dirty="0"/>
              <a:t>happens if you add more than one rule to the authorization </a:t>
            </a:r>
            <a:r>
              <a:rPr lang="en-MY" dirty="0" smtClean="0"/>
              <a:t>section ?</a:t>
            </a:r>
            <a:endParaRPr lang="en-MY" dirty="0"/>
          </a:p>
        </p:txBody>
      </p:sp>
      <p:sp>
        <p:nvSpPr>
          <p:cNvPr id="3" name="Content Placeholder 2"/>
          <p:cNvSpPr>
            <a:spLocks noGrp="1"/>
          </p:cNvSpPr>
          <p:nvPr>
            <p:ph idx="1"/>
          </p:nvPr>
        </p:nvSpPr>
        <p:spPr/>
        <p:txBody>
          <a:bodyPr>
            <a:normAutofit fontScale="85000" lnSpcReduction="10000"/>
          </a:bodyPr>
          <a:lstStyle/>
          <a:p>
            <a:r>
              <a:rPr lang="en-MY" dirty="0" smtClean="0"/>
              <a:t>Example,</a:t>
            </a:r>
          </a:p>
          <a:p>
            <a:pPr marL="0" indent="0">
              <a:buNone/>
            </a:pPr>
            <a:r>
              <a:rPr lang="en-MY" sz="1800" dirty="0"/>
              <a:t>&lt;authorization&gt;</a:t>
            </a:r>
          </a:p>
          <a:p>
            <a:pPr marL="0" indent="0">
              <a:buNone/>
            </a:pPr>
            <a:r>
              <a:rPr lang="en-MY" sz="1800" dirty="0"/>
              <a:t>&lt;allow users = "*" /&gt;</a:t>
            </a:r>
          </a:p>
          <a:p>
            <a:pPr marL="0" indent="0">
              <a:buNone/>
            </a:pPr>
            <a:r>
              <a:rPr lang="en-MY" sz="1800" dirty="0"/>
              <a:t>&lt;deny users = "?" /&gt;</a:t>
            </a:r>
          </a:p>
          <a:p>
            <a:pPr marL="0" indent="0">
              <a:buNone/>
            </a:pPr>
            <a:r>
              <a:rPr lang="en-MY" sz="1800" dirty="0"/>
              <a:t>&lt;/authorization&gt;</a:t>
            </a:r>
          </a:p>
          <a:p>
            <a:r>
              <a:rPr lang="en-MY" dirty="0"/>
              <a:t>ASP.NET scans the list from top to bottom and then continues with the settings </a:t>
            </a:r>
            <a:r>
              <a:rPr lang="en-MY" dirty="0" smtClean="0"/>
              <a:t>in any </a:t>
            </a:r>
            <a:r>
              <a:rPr lang="en-MY" dirty="0"/>
              <a:t>.</a:t>
            </a:r>
            <a:r>
              <a:rPr lang="en-MY" dirty="0" err="1"/>
              <a:t>config</a:t>
            </a:r>
            <a:r>
              <a:rPr lang="en-MY" dirty="0"/>
              <a:t> file inherited from a parent directory, ending with the settings in the base </a:t>
            </a:r>
            <a:r>
              <a:rPr lang="en-MY" dirty="0" err="1"/>
              <a:t>machine.config</a:t>
            </a:r>
            <a:r>
              <a:rPr lang="en-MY" dirty="0"/>
              <a:t> file. </a:t>
            </a:r>
            <a:endParaRPr lang="en-MY" dirty="0" smtClean="0"/>
          </a:p>
          <a:p>
            <a:r>
              <a:rPr lang="en-MY" dirty="0" smtClean="0"/>
              <a:t>As soon as </a:t>
            </a:r>
            <a:r>
              <a:rPr lang="en-MY" dirty="0"/>
              <a:t>it finds an applicable rule, it stops its search</a:t>
            </a:r>
            <a:r>
              <a:rPr lang="en-MY" dirty="0" smtClean="0"/>
              <a:t>.</a:t>
            </a:r>
          </a:p>
          <a:p>
            <a:r>
              <a:rPr lang="en-MY" dirty="0" smtClean="0"/>
              <a:t>These rules </a:t>
            </a:r>
            <a:r>
              <a:rPr lang="en-MY" dirty="0"/>
              <a:t>will allow all users, including anonymous users</a:t>
            </a:r>
          </a:p>
        </p:txBody>
      </p:sp>
    </p:spTree>
    <p:extLst>
      <p:ext uri="{BB962C8B-B14F-4D97-AF65-F5344CB8AC3E}">
        <p14:creationId xmlns:p14="http://schemas.microsoft.com/office/powerpoint/2010/main" val="14617749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How about this?</a:t>
            </a:r>
            <a:endParaRPr lang="en-MY" dirty="0"/>
          </a:p>
        </p:txBody>
      </p:sp>
      <p:sp>
        <p:nvSpPr>
          <p:cNvPr id="3" name="Content Placeholder 2"/>
          <p:cNvSpPr>
            <a:spLocks noGrp="1"/>
          </p:cNvSpPr>
          <p:nvPr>
            <p:ph idx="1"/>
          </p:nvPr>
        </p:nvSpPr>
        <p:spPr/>
        <p:txBody>
          <a:bodyPr>
            <a:normAutofit/>
          </a:bodyPr>
          <a:lstStyle/>
          <a:p>
            <a:pPr marL="0" indent="0">
              <a:buNone/>
            </a:pPr>
            <a:r>
              <a:rPr lang="en-MY" sz="1800" dirty="0" smtClean="0"/>
              <a:t>&lt;authorization&gt;</a:t>
            </a:r>
          </a:p>
          <a:p>
            <a:pPr marL="0" indent="0">
              <a:buNone/>
            </a:pPr>
            <a:r>
              <a:rPr lang="en-MY" sz="1800" dirty="0" smtClean="0"/>
              <a:t>&lt;</a:t>
            </a:r>
            <a:r>
              <a:rPr lang="en-MY" sz="1800" dirty="0"/>
              <a:t>deny users = "?" /&gt;</a:t>
            </a:r>
          </a:p>
          <a:p>
            <a:pPr marL="0" indent="0">
              <a:buNone/>
            </a:pPr>
            <a:r>
              <a:rPr lang="en-MY" sz="1800" dirty="0"/>
              <a:t>&lt;</a:t>
            </a:r>
            <a:r>
              <a:rPr lang="en-MY" sz="1800" dirty="0" smtClean="0"/>
              <a:t>allow users = "*" /&gt;</a:t>
            </a:r>
          </a:p>
          <a:p>
            <a:pPr marL="0" indent="0">
              <a:buNone/>
            </a:pPr>
            <a:r>
              <a:rPr lang="en-MY" sz="1800" dirty="0" smtClean="0"/>
              <a:t>&lt;/authorization&gt;</a:t>
            </a:r>
          </a:p>
          <a:p>
            <a:pPr marL="0" indent="0">
              <a:buNone/>
            </a:pPr>
            <a:endParaRPr lang="en-MY" sz="1800" dirty="0"/>
          </a:p>
          <a:p>
            <a:r>
              <a:rPr lang="en-MY" sz="1800" dirty="0" smtClean="0"/>
              <a:t>These </a:t>
            </a:r>
            <a:r>
              <a:rPr lang="en-MY" sz="1800" dirty="0"/>
              <a:t>rules will deny anonymous users (by matching the first rule) and allow all other users (</a:t>
            </a:r>
            <a:r>
              <a:rPr lang="en-MY" sz="1800" dirty="0" smtClean="0"/>
              <a:t>by matching </a:t>
            </a:r>
            <a:r>
              <a:rPr lang="en-MY" sz="1800" dirty="0"/>
              <a:t>the second rule).</a:t>
            </a:r>
          </a:p>
        </p:txBody>
      </p:sp>
    </p:spTree>
    <p:extLst>
      <p:ext uri="{BB962C8B-B14F-4D97-AF65-F5344CB8AC3E}">
        <p14:creationId xmlns:p14="http://schemas.microsoft.com/office/powerpoint/2010/main" val="1829682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Controlling Access to Specific Files</a:t>
            </a:r>
          </a:p>
        </p:txBody>
      </p:sp>
      <p:sp>
        <p:nvSpPr>
          <p:cNvPr id="3" name="Content Placeholder 2"/>
          <p:cNvSpPr>
            <a:spLocks noGrp="1"/>
          </p:cNvSpPr>
          <p:nvPr>
            <p:ph idx="1"/>
          </p:nvPr>
        </p:nvSpPr>
        <p:spPr/>
        <p:txBody>
          <a:bodyPr>
            <a:normAutofit fontScale="85000" lnSpcReduction="20000"/>
          </a:bodyPr>
          <a:lstStyle/>
          <a:p>
            <a:r>
              <a:rPr lang="en-MY" dirty="0"/>
              <a:t>A</a:t>
            </a:r>
            <a:r>
              <a:rPr lang="en-MY" dirty="0" smtClean="0"/>
              <a:t>dd </a:t>
            </a:r>
            <a:r>
              <a:rPr lang="en-MY" dirty="0"/>
              <a:t>&lt; location &gt; tags to </a:t>
            </a:r>
            <a:r>
              <a:rPr lang="en-MY" dirty="0" err="1" smtClean="0"/>
              <a:t>web.config</a:t>
            </a:r>
            <a:r>
              <a:rPr lang="en-MY" dirty="0" smtClean="0"/>
              <a:t> file</a:t>
            </a:r>
          </a:p>
          <a:p>
            <a:r>
              <a:rPr lang="en-MY" dirty="0"/>
              <a:t>The location tags sit outside the main &lt; </a:t>
            </a:r>
            <a:r>
              <a:rPr lang="en-MY" dirty="0" err="1"/>
              <a:t>system.web</a:t>
            </a:r>
            <a:r>
              <a:rPr lang="en-MY" dirty="0"/>
              <a:t> &gt; tag and are nested directly in </a:t>
            </a:r>
            <a:r>
              <a:rPr lang="en-MY" dirty="0" smtClean="0"/>
              <a:t>the base </a:t>
            </a:r>
            <a:r>
              <a:rPr lang="en-MY" dirty="0"/>
              <a:t>&lt; configuration &gt; tag,</a:t>
            </a:r>
            <a:endParaRPr lang="en-MY" dirty="0" smtClean="0"/>
          </a:p>
          <a:p>
            <a:pPr marL="0" indent="0">
              <a:buNone/>
            </a:pPr>
            <a:r>
              <a:rPr lang="en-MY" sz="1800" dirty="0"/>
              <a:t>&lt;configuration&gt;</a:t>
            </a:r>
          </a:p>
          <a:p>
            <a:pPr marL="0" indent="0">
              <a:buNone/>
            </a:pPr>
            <a:r>
              <a:rPr lang="en-MY" sz="1800" dirty="0"/>
              <a:t>...</a:t>
            </a:r>
          </a:p>
          <a:p>
            <a:pPr marL="0" indent="0">
              <a:buNone/>
            </a:pPr>
            <a:r>
              <a:rPr lang="en-MY" sz="1800" dirty="0"/>
              <a:t>&lt;</a:t>
            </a:r>
            <a:r>
              <a:rPr lang="en-MY" sz="1800" dirty="0" err="1"/>
              <a:t>system.web</a:t>
            </a:r>
            <a:r>
              <a:rPr lang="en-MY" sz="1800" dirty="0"/>
              <a:t>&gt;</a:t>
            </a:r>
          </a:p>
          <a:p>
            <a:pPr marL="0" indent="0">
              <a:buNone/>
            </a:pPr>
            <a:r>
              <a:rPr lang="en-MY" sz="1800" dirty="0"/>
              <a:t>...</a:t>
            </a:r>
          </a:p>
          <a:p>
            <a:pPr marL="0" indent="0">
              <a:buNone/>
            </a:pPr>
            <a:r>
              <a:rPr lang="en-MY" sz="1800" dirty="0"/>
              <a:t>&lt;authentication mode = "Forms"&gt;</a:t>
            </a:r>
          </a:p>
          <a:p>
            <a:pPr marL="0" indent="0">
              <a:buNone/>
            </a:pPr>
            <a:r>
              <a:rPr lang="en-MY" sz="1800" dirty="0"/>
              <a:t>&lt;forms </a:t>
            </a:r>
            <a:r>
              <a:rPr lang="en-MY" sz="1800" dirty="0" err="1"/>
              <a:t>loginUrl</a:t>
            </a:r>
            <a:r>
              <a:rPr lang="en-MY" sz="1800" dirty="0"/>
              <a:t> = "~/Login.aspx" /&gt;</a:t>
            </a:r>
          </a:p>
          <a:p>
            <a:pPr marL="0" indent="0">
              <a:buNone/>
            </a:pPr>
            <a:r>
              <a:rPr lang="en-MY" sz="1800" dirty="0"/>
              <a:t>&lt;/authentication&gt;</a:t>
            </a:r>
          </a:p>
          <a:p>
            <a:pPr marL="0" indent="0">
              <a:buNone/>
            </a:pPr>
            <a:r>
              <a:rPr lang="en-MY" sz="1800" dirty="0"/>
              <a:t>&lt;authorization&gt;</a:t>
            </a:r>
          </a:p>
          <a:p>
            <a:pPr marL="0" indent="0">
              <a:buNone/>
            </a:pPr>
            <a:r>
              <a:rPr lang="en-MY" sz="1800" dirty="0"/>
              <a:t>&lt;allow users = "*" /&gt;</a:t>
            </a:r>
          </a:p>
          <a:p>
            <a:pPr marL="0" indent="0">
              <a:buNone/>
            </a:pPr>
            <a:r>
              <a:rPr lang="en-MY" sz="1800" dirty="0"/>
              <a:t>&lt;/authorization&gt;</a:t>
            </a:r>
          </a:p>
          <a:p>
            <a:pPr marL="0" indent="0">
              <a:buNone/>
            </a:pPr>
            <a:r>
              <a:rPr lang="en-MY" sz="1800" dirty="0"/>
              <a:t>&lt;/</a:t>
            </a:r>
            <a:r>
              <a:rPr lang="en-MY" sz="1800" dirty="0" err="1"/>
              <a:t>system.web</a:t>
            </a:r>
            <a:r>
              <a:rPr lang="en-MY" sz="1800" dirty="0"/>
              <a:t>&gt;</a:t>
            </a:r>
          </a:p>
          <a:p>
            <a:pPr marL="0" indent="0">
              <a:buNone/>
            </a:pPr>
            <a:r>
              <a:rPr lang="en-MY" sz="1800" dirty="0"/>
              <a:t>&lt;location path = "SecuredPage.aspx"&gt;</a:t>
            </a:r>
          </a:p>
          <a:p>
            <a:pPr marL="0" indent="0">
              <a:buNone/>
            </a:pPr>
            <a:r>
              <a:rPr lang="en-MY" sz="1800" dirty="0"/>
              <a:t>&lt;</a:t>
            </a:r>
            <a:r>
              <a:rPr lang="en-MY" sz="1800" dirty="0" err="1"/>
              <a:t>system.web</a:t>
            </a:r>
            <a:r>
              <a:rPr lang="en-MY" sz="1800" dirty="0"/>
              <a:t>&gt;</a:t>
            </a:r>
          </a:p>
        </p:txBody>
      </p:sp>
    </p:spTree>
    <p:extLst>
      <p:ext uri="{BB962C8B-B14F-4D97-AF65-F5344CB8AC3E}">
        <p14:creationId xmlns:p14="http://schemas.microsoft.com/office/powerpoint/2010/main" val="1511171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b="1" dirty="0" smtClean="0"/>
              <a:t>What Are the ASP.NET Authentication Methods?</a:t>
            </a:r>
            <a:endParaRPr lang="en-MY" dirty="0"/>
          </a:p>
        </p:txBody>
      </p:sp>
      <p:sp>
        <p:nvSpPr>
          <p:cNvPr id="3" name="Content Placeholder 2"/>
          <p:cNvSpPr>
            <a:spLocks noGrp="1"/>
          </p:cNvSpPr>
          <p:nvPr>
            <p:ph idx="1"/>
          </p:nvPr>
        </p:nvSpPr>
        <p:spPr/>
        <p:txBody>
          <a:bodyPr/>
          <a:lstStyle/>
          <a:p>
            <a:r>
              <a:rPr lang="en-MY" dirty="0" smtClean="0"/>
              <a:t>Windows-based authentication</a:t>
            </a:r>
          </a:p>
          <a:p>
            <a:r>
              <a:rPr lang="en-MY" dirty="0" smtClean="0"/>
              <a:t>Forms-based authentication</a:t>
            </a:r>
          </a:p>
          <a:p>
            <a:r>
              <a:rPr lang="en-MY" dirty="0" smtClean="0"/>
              <a:t>Microsoft Passport authentication</a:t>
            </a:r>
          </a:p>
          <a:p>
            <a:endParaRPr lang="en-MY"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Controlling Access to Specific Files</a:t>
            </a:r>
          </a:p>
        </p:txBody>
      </p:sp>
      <p:sp>
        <p:nvSpPr>
          <p:cNvPr id="3" name="Content Placeholder 2"/>
          <p:cNvSpPr>
            <a:spLocks noGrp="1"/>
          </p:cNvSpPr>
          <p:nvPr>
            <p:ph idx="1"/>
          </p:nvPr>
        </p:nvSpPr>
        <p:spPr/>
        <p:txBody>
          <a:bodyPr>
            <a:normAutofit/>
          </a:bodyPr>
          <a:lstStyle/>
          <a:p>
            <a:pPr marL="0" indent="0">
              <a:buNone/>
            </a:pPr>
            <a:r>
              <a:rPr lang="en-MY" sz="1800" dirty="0"/>
              <a:t>&lt;authorization&gt;</a:t>
            </a:r>
          </a:p>
          <a:p>
            <a:pPr marL="0" indent="0">
              <a:buNone/>
            </a:pPr>
            <a:r>
              <a:rPr lang="en-MY" sz="1800" dirty="0"/>
              <a:t>&lt;deny users = "?" /&gt;</a:t>
            </a:r>
          </a:p>
          <a:p>
            <a:pPr marL="0" indent="0">
              <a:buNone/>
            </a:pPr>
            <a:r>
              <a:rPr lang="en-MY" sz="1800" dirty="0"/>
              <a:t>&lt;/authorization&gt;</a:t>
            </a:r>
          </a:p>
          <a:p>
            <a:pPr marL="0" indent="0">
              <a:buNone/>
            </a:pPr>
            <a:r>
              <a:rPr lang="en-MY" sz="1800" dirty="0"/>
              <a:t>&lt;/</a:t>
            </a:r>
            <a:r>
              <a:rPr lang="en-MY" sz="1800" dirty="0" err="1"/>
              <a:t>system.web</a:t>
            </a:r>
            <a:r>
              <a:rPr lang="en-MY" sz="1800" dirty="0"/>
              <a:t>&gt;</a:t>
            </a:r>
          </a:p>
          <a:p>
            <a:pPr marL="0" indent="0">
              <a:buNone/>
            </a:pPr>
            <a:r>
              <a:rPr lang="en-MY" sz="1800" dirty="0"/>
              <a:t>&lt;/location&gt;</a:t>
            </a:r>
          </a:p>
          <a:p>
            <a:pPr marL="0" indent="0">
              <a:buNone/>
            </a:pPr>
            <a:r>
              <a:rPr lang="en-MY" sz="1800" dirty="0"/>
              <a:t>&lt;location path = "AnotherSecuredPage.aspx"&gt;</a:t>
            </a:r>
          </a:p>
          <a:p>
            <a:pPr marL="0" indent="0">
              <a:buNone/>
            </a:pPr>
            <a:r>
              <a:rPr lang="en-MY" sz="1800" dirty="0"/>
              <a:t>&lt;</a:t>
            </a:r>
            <a:r>
              <a:rPr lang="en-MY" sz="1800" dirty="0" err="1"/>
              <a:t>system.web</a:t>
            </a:r>
            <a:r>
              <a:rPr lang="en-MY" sz="1800" dirty="0"/>
              <a:t>&gt;</a:t>
            </a:r>
          </a:p>
          <a:p>
            <a:pPr marL="0" indent="0">
              <a:buNone/>
            </a:pPr>
            <a:r>
              <a:rPr lang="en-MY" sz="1800" dirty="0"/>
              <a:t>&lt;authorization&gt;</a:t>
            </a:r>
          </a:p>
          <a:p>
            <a:pPr marL="0" indent="0">
              <a:buNone/>
            </a:pPr>
            <a:r>
              <a:rPr lang="en-MY" sz="1800" dirty="0"/>
              <a:t>&lt;deny users = "?" /&gt;</a:t>
            </a:r>
          </a:p>
          <a:p>
            <a:pPr marL="0" indent="0">
              <a:buNone/>
            </a:pPr>
            <a:r>
              <a:rPr lang="en-MY" sz="1800" dirty="0"/>
              <a:t>&lt;/authorization&gt;</a:t>
            </a:r>
          </a:p>
          <a:p>
            <a:pPr marL="0" indent="0">
              <a:buNone/>
            </a:pPr>
            <a:r>
              <a:rPr lang="en-MY" sz="1800" dirty="0"/>
              <a:t>&lt;/</a:t>
            </a:r>
            <a:r>
              <a:rPr lang="en-MY" sz="1800" dirty="0" err="1"/>
              <a:t>system.web</a:t>
            </a:r>
            <a:r>
              <a:rPr lang="en-MY" sz="1800" dirty="0"/>
              <a:t>&gt;</a:t>
            </a:r>
          </a:p>
          <a:p>
            <a:pPr marL="0" indent="0">
              <a:buNone/>
            </a:pPr>
            <a:r>
              <a:rPr lang="en-MY" sz="1800" dirty="0"/>
              <a:t>&lt;/location&gt;</a:t>
            </a:r>
          </a:p>
          <a:p>
            <a:pPr marL="0" indent="0">
              <a:buNone/>
            </a:pPr>
            <a:r>
              <a:rPr lang="en-MY" sz="1800" dirty="0"/>
              <a:t>&lt;/configuration&gt;</a:t>
            </a:r>
          </a:p>
        </p:txBody>
      </p:sp>
    </p:spTree>
    <p:extLst>
      <p:ext uri="{BB962C8B-B14F-4D97-AF65-F5344CB8AC3E}">
        <p14:creationId xmlns:p14="http://schemas.microsoft.com/office/powerpoint/2010/main" val="1002054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dirty="0"/>
              <a:t>Controlling Access for Specific Users</a:t>
            </a:r>
          </a:p>
        </p:txBody>
      </p:sp>
      <p:sp>
        <p:nvSpPr>
          <p:cNvPr id="3" name="Content Placeholder 2"/>
          <p:cNvSpPr>
            <a:spLocks noGrp="1"/>
          </p:cNvSpPr>
          <p:nvPr>
            <p:ph idx="1"/>
          </p:nvPr>
        </p:nvSpPr>
        <p:spPr/>
        <p:txBody>
          <a:bodyPr>
            <a:normAutofit/>
          </a:bodyPr>
          <a:lstStyle/>
          <a:p>
            <a:pPr marL="0" indent="0">
              <a:buNone/>
            </a:pPr>
            <a:r>
              <a:rPr lang="en-MY" sz="1800" dirty="0"/>
              <a:t>&lt;authorization&gt;</a:t>
            </a:r>
          </a:p>
          <a:p>
            <a:pPr marL="0" indent="0">
              <a:buNone/>
            </a:pPr>
            <a:r>
              <a:rPr lang="en-MY" sz="1800" dirty="0"/>
              <a:t>&lt;deny users = "?" /&gt;</a:t>
            </a:r>
          </a:p>
          <a:p>
            <a:pPr marL="0" indent="0">
              <a:buNone/>
            </a:pPr>
            <a:r>
              <a:rPr lang="en-MY" sz="1800" dirty="0"/>
              <a:t>&lt;deny users = "</a:t>
            </a:r>
            <a:r>
              <a:rPr lang="en-MY" sz="1800" dirty="0" err="1"/>
              <a:t>matthew,sarah</a:t>
            </a:r>
            <a:r>
              <a:rPr lang="en-MY" sz="1800" dirty="0"/>
              <a:t>" /&gt;</a:t>
            </a:r>
          </a:p>
          <a:p>
            <a:pPr marL="0" indent="0">
              <a:buNone/>
            </a:pPr>
            <a:r>
              <a:rPr lang="en-MY" sz="1800" dirty="0"/>
              <a:t>&lt;deny users = "john" /&gt;</a:t>
            </a:r>
          </a:p>
          <a:p>
            <a:pPr marL="0" indent="0">
              <a:buNone/>
            </a:pPr>
            <a:r>
              <a:rPr lang="en-MY" sz="1800" dirty="0"/>
              <a:t>&lt;allow users = "*" /&gt;</a:t>
            </a:r>
          </a:p>
          <a:p>
            <a:pPr marL="0" indent="0">
              <a:buNone/>
            </a:pPr>
            <a:r>
              <a:rPr lang="en-MY" sz="1800" dirty="0"/>
              <a:t>&lt;/authorization</a:t>
            </a:r>
            <a:r>
              <a:rPr lang="en-MY" sz="1800" dirty="0" smtClean="0"/>
              <a:t>&gt;</a:t>
            </a:r>
          </a:p>
          <a:p>
            <a:pPr marL="0" indent="0">
              <a:buNone/>
            </a:pPr>
            <a:endParaRPr lang="en-MY" sz="1800" dirty="0"/>
          </a:p>
          <a:p>
            <a:r>
              <a:rPr lang="en-MY" sz="1800" dirty="0" smtClean="0"/>
              <a:t>All anonymous users, </a:t>
            </a:r>
            <a:r>
              <a:rPr lang="en-MY" sz="1800" dirty="0" err="1" smtClean="0"/>
              <a:t>matthew</a:t>
            </a:r>
            <a:r>
              <a:rPr lang="en-MY" sz="1800" dirty="0" smtClean="0"/>
              <a:t>, </a:t>
            </a:r>
            <a:r>
              <a:rPr lang="en-MY" sz="1800" dirty="0" err="1" smtClean="0"/>
              <a:t>sarah</a:t>
            </a:r>
            <a:r>
              <a:rPr lang="en-MY" sz="1800" dirty="0" smtClean="0"/>
              <a:t> and john are denied access but all other successfully logged in users will be granted access.</a:t>
            </a:r>
            <a:endParaRPr lang="en-MY" sz="1800" dirty="0"/>
          </a:p>
        </p:txBody>
      </p:sp>
    </p:spTree>
    <p:extLst>
      <p:ext uri="{BB962C8B-B14F-4D97-AF65-F5344CB8AC3E}">
        <p14:creationId xmlns:p14="http://schemas.microsoft.com/office/powerpoint/2010/main" val="2197710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dirty="0" smtClean="0"/>
              <a:t>Rules that explicitly </a:t>
            </a:r>
            <a:r>
              <a:rPr lang="en-MY" dirty="0"/>
              <a:t>allow two users</a:t>
            </a:r>
          </a:p>
        </p:txBody>
      </p:sp>
      <p:sp>
        <p:nvSpPr>
          <p:cNvPr id="3" name="Content Placeholder 2"/>
          <p:cNvSpPr>
            <a:spLocks noGrp="1"/>
          </p:cNvSpPr>
          <p:nvPr>
            <p:ph idx="1"/>
          </p:nvPr>
        </p:nvSpPr>
        <p:spPr/>
        <p:txBody>
          <a:bodyPr>
            <a:normAutofit/>
          </a:bodyPr>
          <a:lstStyle/>
          <a:p>
            <a:pPr marL="0" indent="0">
              <a:buNone/>
            </a:pPr>
            <a:r>
              <a:rPr lang="en-MY" sz="1800" dirty="0"/>
              <a:t>&lt;authorization&gt;</a:t>
            </a:r>
          </a:p>
          <a:p>
            <a:pPr marL="0" indent="0">
              <a:buNone/>
            </a:pPr>
            <a:r>
              <a:rPr lang="en-MY" sz="1800" dirty="0"/>
              <a:t>&lt;deny users = "?" /&gt;</a:t>
            </a:r>
          </a:p>
          <a:p>
            <a:pPr marL="0" indent="0">
              <a:buNone/>
            </a:pPr>
            <a:r>
              <a:rPr lang="en-MY" sz="1800" dirty="0"/>
              <a:t>&lt;allow users = "</a:t>
            </a:r>
            <a:r>
              <a:rPr lang="en-MY" sz="1800" dirty="0" err="1"/>
              <a:t>matthew,sarah</a:t>
            </a:r>
            <a:r>
              <a:rPr lang="en-MY" sz="1800" dirty="0"/>
              <a:t>" /&gt;</a:t>
            </a:r>
          </a:p>
          <a:p>
            <a:pPr marL="0" indent="0">
              <a:buNone/>
            </a:pPr>
            <a:r>
              <a:rPr lang="en-MY" sz="1800" dirty="0"/>
              <a:t>&lt;deny users = "*" /&gt;</a:t>
            </a:r>
          </a:p>
          <a:p>
            <a:pPr marL="0" indent="0">
              <a:buNone/>
            </a:pPr>
            <a:r>
              <a:rPr lang="en-MY" sz="1800" dirty="0"/>
              <a:t>&lt;/authorization&gt;</a:t>
            </a:r>
          </a:p>
        </p:txBody>
      </p:sp>
    </p:spTree>
    <p:extLst>
      <p:ext uri="{BB962C8B-B14F-4D97-AF65-F5344CB8AC3E}">
        <p14:creationId xmlns:p14="http://schemas.microsoft.com/office/powerpoint/2010/main" val="13121403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Using WAT to set the rules</a:t>
            </a:r>
            <a:endParaRPr lang="en-MY" dirty="0"/>
          </a:p>
        </p:txBody>
      </p:sp>
      <p:pic>
        <p:nvPicPr>
          <p:cNvPr id="4" name="Content Placeholder 3"/>
          <p:cNvPicPr>
            <a:picLocks noGrp="1" noChangeAspect="1"/>
          </p:cNvPicPr>
          <p:nvPr>
            <p:ph idx="1"/>
          </p:nvPr>
        </p:nvPicPr>
        <p:blipFill>
          <a:blip r:embed="rId2"/>
          <a:stretch>
            <a:fillRect/>
          </a:stretch>
        </p:blipFill>
        <p:spPr>
          <a:xfrm>
            <a:off x="2262835" y="1600200"/>
            <a:ext cx="4618329" cy="4525963"/>
          </a:xfrm>
          <a:prstGeom prst="rect">
            <a:avLst/>
          </a:prstGeom>
        </p:spPr>
      </p:pic>
    </p:spTree>
    <p:extLst>
      <p:ext uri="{BB962C8B-B14F-4D97-AF65-F5344CB8AC3E}">
        <p14:creationId xmlns:p14="http://schemas.microsoft.com/office/powerpoint/2010/main" val="25556393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Adding an authorization rule</a:t>
            </a:r>
          </a:p>
        </p:txBody>
      </p:sp>
      <p:pic>
        <p:nvPicPr>
          <p:cNvPr id="4" name="Content Placeholder 3"/>
          <p:cNvPicPr>
            <a:picLocks noGrp="1" noChangeAspect="1"/>
          </p:cNvPicPr>
          <p:nvPr>
            <p:ph idx="1"/>
          </p:nvPr>
        </p:nvPicPr>
        <p:blipFill>
          <a:blip r:embed="rId2"/>
          <a:stretch>
            <a:fillRect/>
          </a:stretch>
        </p:blipFill>
        <p:spPr>
          <a:xfrm>
            <a:off x="2262835" y="1600200"/>
            <a:ext cx="4618329" cy="4525963"/>
          </a:xfrm>
          <a:prstGeom prst="rect">
            <a:avLst/>
          </a:prstGeom>
        </p:spPr>
      </p:pic>
    </p:spTree>
    <p:extLst>
      <p:ext uri="{BB962C8B-B14F-4D97-AF65-F5344CB8AC3E}">
        <p14:creationId xmlns:p14="http://schemas.microsoft.com/office/powerpoint/2010/main" val="20863411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Manage Access Rules </a:t>
            </a:r>
            <a:r>
              <a:rPr lang="en-MY" dirty="0" smtClean="0"/>
              <a:t>link</a:t>
            </a:r>
            <a:endParaRPr lang="en-MY" dirty="0"/>
          </a:p>
        </p:txBody>
      </p:sp>
      <p:sp>
        <p:nvSpPr>
          <p:cNvPr id="3" name="Content Placeholder 2"/>
          <p:cNvSpPr>
            <a:spLocks noGrp="1"/>
          </p:cNvSpPr>
          <p:nvPr>
            <p:ph idx="1"/>
          </p:nvPr>
        </p:nvSpPr>
        <p:spPr/>
        <p:txBody>
          <a:bodyPr/>
          <a:lstStyle/>
          <a:p>
            <a:r>
              <a:rPr lang="en-MY" dirty="0"/>
              <a:t>Ordering authorization </a:t>
            </a:r>
            <a:r>
              <a:rPr lang="en-MY" dirty="0" smtClean="0"/>
              <a:t>rules</a:t>
            </a:r>
          </a:p>
          <a:p>
            <a:endParaRPr lang="en-MY" dirty="0"/>
          </a:p>
        </p:txBody>
      </p:sp>
      <p:pic>
        <p:nvPicPr>
          <p:cNvPr id="4" name="Picture 3"/>
          <p:cNvPicPr>
            <a:picLocks noChangeAspect="1"/>
          </p:cNvPicPr>
          <p:nvPr/>
        </p:nvPicPr>
        <p:blipFill>
          <a:blip r:embed="rId2"/>
          <a:stretch>
            <a:fillRect/>
          </a:stretch>
        </p:blipFill>
        <p:spPr>
          <a:xfrm>
            <a:off x="1601999" y="2383535"/>
            <a:ext cx="4036801" cy="3956065"/>
          </a:xfrm>
          <a:prstGeom prst="rect">
            <a:avLst/>
          </a:prstGeom>
        </p:spPr>
      </p:pic>
    </p:spTree>
    <p:extLst>
      <p:ext uri="{BB962C8B-B14F-4D97-AF65-F5344CB8AC3E}">
        <p14:creationId xmlns:p14="http://schemas.microsoft.com/office/powerpoint/2010/main" val="21511831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b="1" dirty="0" smtClean="0"/>
              <a:t>Creating a Logon Page</a:t>
            </a:r>
            <a:endParaRPr lang="en-MY" dirty="0"/>
          </a:p>
        </p:txBody>
      </p:sp>
      <p:sp>
        <p:nvSpPr>
          <p:cNvPr id="3" name="Content Placeholder 2"/>
          <p:cNvSpPr>
            <a:spLocks noGrp="1"/>
          </p:cNvSpPr>
          <p:nvPr>
            <p:ph idx="1"/>
          </p:nvPr>
        </p:nvSpPr>
        <p:spPr/>
        <p:txBody>
          <a:bodyPr/>
          <a:lstStyle/>
          <a:p>
            <a:r>
              <a:rPr lang="en-US" dirty="0" smtClean="0"/>
              <a:t>ASP.NET login controls</a:t>
            </a:r>
          </a:p>
          <a:p>
            <a:r>
              <a:rPr lang="en-US" dirty="0" smtClean="0"/>
              <a:t>Creating a logon page</a:t>
            </a:r>
          </a:p>
          <a:p>
            <a:r>
              <a:rPr lang="en-US" dirty="0" smtClean="0"/>
              <a:t>Reading credentials from cookies</a:t>
            </a:r>
          </a:p>
          <a:p>
            <a:endParaRPr lang="en-US" dirty="0" smtClean="0"/>
          </a:p>
          <a:p>
            <a:endParaRPr lang="en-MY" dirty="0"/>
          </a:p>
        </p:txBody>
      </p:sp>
      <p:pic>
        <p:nvPicPr>
          <p:cNvPr id="2053" name="Picture 5"/>
          <p:cNvPicPr>
            <a:picLocks noChangeAspect="1" noChangeArrowheads="1"/>
          </p:cNvPicPr>
          <p:nvPr/>
        </p:nvPicPr>
        <p:blipFill>
          <a:blip r:embed="rId2" cstate="print"/>
          <a:srcRect/>
          <a:stretch>
            <a:fillRect/>
          </a:stretch>
        </p:blipFill>
        <p:spPr bwMode="auto">
          <a:xfrm>
            <a:off x="1676400" y="3429000"/>
            <a:ext cx="4267200" cy="295794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dirty="0" smtClean="0"/>
              <a:t>The Forms Authentication Framework Classes</a:t>
            </a:r>
            <a:endParaRPr lang="en-MY"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685800" y="1676400"/>
            <a:ext cx="7581900" cy="233362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685800" y="3962400"/>
            <a:ext cx="7534275" cy="2524125"/>
          </a:xfrm>
          <a:prstGeom prst="rect">
            <a:avLst/>
          </a:prstGeom>
          <a:noFill/>
          <a:ln w="9525">
            <a:noFill/>
            <a:miter lim="800000"/>
            <a:headEnd/>
            <a:tailEnd/>
          </a:ln>
        </p:spPr>
      </p:pic>
    </p:spTree>
    <p:extLst>
      <p:ext uri="{BB962C8B-B14F-4D97-AF65-F5344CB8AC3E}">
        <p14:creationId xmlns:p14="http://schemas.microsoft.com/office/powerpoint/2010/main" val="32490841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dirty="0"/>
              <a:t>Members of the Forms Authentication Class</a:t>
            </a:r>
          </a:p>
        </p:txBody>
      </p:sp>
      <p:pic>
        <p:nvPicPr>
          <p:cNvPr id="4" name="Content Placeholder 3"/>
          <p:cNvPicPr>
            <a:picLocks noGrp="1" noChangeAspect="1"/>
          </p:cNvPicPr>
          <p:nvPr>
            <p:ph idx="1"/>
          </p:nvPr>
        </p:nvPicPr>
        <p:blipFill>
          <a:blip r:embed="rId2"/>
          <a:stretch>
            <a:fillRect/>
          </a:stretch>
        </p:blipFill>
        <p:spPr>
          <a:xfrm>
            <a:off x="1188508" y="1577181"/>
            <a:ext cx="6431491" cy="4823619"/>
          </a:xfrm>
          <a:prstGeom prst="rect">
            <a:avLst/>
          </a:prstGeom>
        </p:spPr>
      </p:pic>
    </p:spTree>
    <p:extLst>
      <p:ext uri="{BB962C8B-B14F-4D97-AF65-F5344CB8AC3E}">
        <p14:creationId xmlns:p14="http://schemas.microsoft.com/office/powerpoint/2010/main" val="35385441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dirty="0" smtClean="0"/>
              <a:t>Code for validating the credentials against the values entered by the user</a:t>
            </a:r>
            <a:endParaRPr lang="en-MY" dirty="0"/>
          </a:p>
        </p:txBody>
      </p:sp>
      <p:sp>
        <p:nvSpPr>
          <p:cNvPr id="3" name="Content Placeholder 2"/>
          <p:cNvSpPr>
            <a:spLocks noGrp="1"/>
          </p:cNvSpPr>
          <p:nvPr>
            <p:ph idx="1"/>
          </p:nvPr>
        </p:nvSpPr>
        <p:spPr/>
        <p:txBody>
          <a:bodyPr>
            <a:normAutofit fontScale="55000" lnSpcReduction="20000"/>
          </a:bodyPr>
          <a:lstStyle/>
          <a:p>
            <a:pPr>
              <a:buNone/>
            </a:pPr>
            <a:r>
              <a:rPr lang="en-MY" dirty="0" smtClean="0"/>
              <a:t>Protected Sub </a:t>
            </a:r>
            <a:r>
              <a:rPr lang="en-MY" dirty="0" err="1" smtClean="0"/>
              <a:t>LoginAction_Click</a:t>
            </a:r>
            <a:r>
              <a:rPr lang="en-MY" dirty="0" smtClean="0"/>
              <a:t>(</a:t>
            </a:r>
            <a:r>
              <a:rPr lang="en-MY" dirty="0" err="1" smtClean="0"/>
              <a:t>ByVal</a:t>
            </a:r>
            <a:r>
              <a:rPr lang="en-MY" dirty="0" smtClean="0"/>
              <a:t> sender As Object, </a:t>
            </a:r>
            <a:r>
              <a:rPr lang="en-MY" dirty="0" err="1" smtClean="0"/>
              <a:t>ByVal</a:t>
            </a:r>
            <a:r>
              <a:rPr lang="en-MY" dirty="0" smtClean="0"/>
              <a:t> e As </a:t>
            </a:r>
            <a:r>
              <a:rPr lang="en-MY" dirty="0" err="1" smtClean="0"/>
              <a:t>System.EventArgs</a:t>
            </a:r>
            <a:endParaRPr lang="en-MY" dirty="0" smtClean="0"/>
          </a:p>
          <a:p>
            <a:pPr>
              <a:buNone/>
            </a:pPr>
            <a:r>
              <a:rPr lang="en-MY" dirty="0" smtClean="0"/>
              <a:t>) Handles </a:t>
            </a:r>
            <a:r>
              <a:rPr lang="en-MY" dirty="0" err="1" smtClean="0"/>
              <a:t>LoginAction.Click</a:t>
            </a:r>
            <a:endParaRPr lang="en-MY" dirty="0" smtClean="0"/>
          </a:p>
          <a:p>
            <a:pPr>
              <a:buNone/>
            </a:pPr>
            <a:r>
              <a:rPr lang="en-MY" dirty="0" smtClean="0"/>
              <a:t>	</a:t>
            </a:r>
            <a:r>
              <a:rPr lang="en-MY" dirty="0" err="1" smtClean="0"/>
              <a:t>Page.Validate</a:t>
            </a:r>
            <a:r>
              <a:rPr lang="en-MY" dirty="0" smtClean="0"/>
              <a:t>()</a:t>
            </a:r>
          </a:p>
          <a:p>
            <a:pPr>
              <a:buNone/>
            </a:pPr>
            <a:r>
              <a:rPr lang="en-MY" dirty="0" smtClean="0"/>
              <a:t>	If Not </a:t>
            </a:r>
            <a:r>
              <a:rPr lang="en-MY" dirty="0" err="1" smtClean="0"/>
              <a:t>Page.IsValid</a:t>
            </a:r>
            <a:r>
              <a:rPr lang="en-MY" dirty="0" smtClean="0"/>
              <a:t> Then</a:t>
            </a:r>
          </a:p>
          <a:p>
            <a:pPr>
              <a:buNone/>
            </a:pPr>
            <a:r>
              <a:rPr lang="en-MY" dirty="0" smtClean="0"/>
              <a:t>		Return</a:t>
            </a:r>
          </a:p>
          <a:p>
            <a:pPr>
              <a:buNone/>
            </a:pPr>
            <a:r>
              <a:rPr lang="en-MY" dirty="0" smtClean="0"/>
              <a:t>	End If</a:t>
            </a:r>
          </a:p>
          <a:p>
            <a:pPr>
              <a:buNone/>
            </a:pPr>
            <a:r>
              <a:rPr lang="en-MY" dirty="0" smtClean="0"/>
              <a:t>	</a:t>
            </a:r>
            <a:r>
              <a:rPr lang="en-MY" dirty="0" smtClean="0"/>
              <a:t>If</a:t>
            </a:r>
            <a:r>
              <a:rPr lang="en-MY" dirty="0"/>
              <a:t> </a:t>
            </a:r>
            <a:r>
              <a:rPr lang="en-MY" dirty="0" err="1"/>
              <a:t>PasswordText.Text</a:t>
            </a:r>
            <a:r>
              <a:rPr lang="en-MY" dirty="0"/>
              <a:t> = "secret"</a:t>
            </a:r>
            <a:r>
              <a:rPr lang="en-MY" dirty="0" smtClean="0"/>
              <a:t> </a:t>
            </a:r>
            <a:r>
              <a:rPr lang="en-MY" dirty="0" smtClean="0"/>
              <a:t>Then</a:t>
            </a:r>
          </a:p>
          <a:p>
            <a:pPr>
              <a:buNone/>
            </a:pPr>
            <a:r>
              <a:rPr lang="en-MY" dirty="0" smtClean="0"/>
              <a:t>		' Create the ticket, add the cookie to the response</a:t>
            </a:r>
          </a:p>
          <a:p>
            <a:pPr>
              <a:buNone/>
            </a:pPr>
            <a:r>
              <a:rPr lang="en-MY" dirty="0" smtClean="0"/>
              <a:t>		' and redirect to the originally requested page</a:t>
            </a:r>
          </a:p>
          <a:p>
            <a:pPr>
              <a:buNone/>
            </a:pPr>
            <a:r>
              <a:rPr lang="en-MY" dirty="0" smtClean="0"/>
              <a:t>		</a:t>
            </a:r>
            <a:r>
              <a:rPr lang="en-MY" dirty="0" err="1" smtClean="0"/>
              <a:t>FormsAuthentication.RedirectFromLoginPage</a:t>
            </a:r>
            <a:r>
              <a:rPr lang="en-MY" dirty="0" smtClean="0"/>
              <a:t>(</a:t>
            </a:r>
            <a:r>
              <a:rPr lang="en-MY" dirty="0" err="1" smtClean="0"/>
              <a:t>UsernameText.Text</a:t>
            </a:r>
            <a:r>
              <a:rPr lang="en-MY" dirty="0" smtClean="0"/>
              <a:t>, False)</a:t>
            </a:r>
          </a:p>
          <a:p>
            <a:pPr>
              <a:buNone/>
            </a:pPr>
            <a:r>
              <a:rPr lang="en-MY" dirty="0" smtClean="0"/>
              <a:t>	Else</a:t>
            </a:r>
          </a:p>
          <a:p>
            <a:pPr>
              <a:buNone/>
            </a:pPr>
            <a:r>
              <a:rPr lang="en-MY" dirty="0" smtClean="0"/>
              <a:t>		' Username and password are not correct</a:t>
            </a:r>
          </a:p>
          <a:p>
            <a:pPr>
              <a:buNone/>
            </a:pPr>
            <a:r>
              <a:rPr lang="en-MY" dirty="0" smtClean="0"/>
              <a:t>		</a:t>
            </a:r>
            <a:r>
              <a:rPr lang="en-MY" dirty="0" err="1" smtClean="0"/>
              <a:t>LegendStatus.Text</a:t>
            </a:r>
            <a:r>
              <a:rPr lang="en-MY" dirty="0" smtClean="0"/>
              <a:t> = "Invalid username or password!"</a:t>
            </a:r>
          </a:p>
          <a:p>
            <a:pPr>
              <a:buNone/>
            </a:pPr>
            <a:r>
              <a:rPr lang="en-MY" dirty="0" smtClean="0"/>
              <a:t>	End If</a:t>
            </a:r>
          </a:p>
          <a:p>
            <a:pPr>
              <a:buNone/>
            </a:pPr>
            <a:r>
              <a:rPr lang="en-MY" dirty="0" smtClean="0"/>
              <a:t>End Sub</a:t>
            </a:r>
            <a:endParaRPr lang="en-MY"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b="1" dirty="0" smtClean="0"/>
              <a:t>Windows-Based Authentication</a:t>
            </a:r>
            <a:endParaRPr lang="en-MY" dirty="0"/>
          </a:p>
        </p:txBody>
      </p:sp>
      <p:sp>
        <p:nvSpPr>
          <p:cNvPr id="3" name="Content Placeholder 2"/>
          <p:cNvSpPr>
            <a:spLocks noGrp="1"/>
          </p:cNvSpPr>
          <p:nvPr>
            <p:ph idx="1"/>
          </p:nvPr>
        </p:nvSpPr>
        <p:spPr/>
        <p:txBody>
          <a:bodyPr>
            <a:normAutofit/>
          </a:bodyPr>
          <a:lstStyle/>
          <a:p>
            <a:r>
              <a:rPr lang="en-MY" dirty="0" smtClean="0"/>
              <a:t>Relies on the Windows operating system and IIS to authenticate the user</a:t>
            </a:r>
          </a:p>
          <a:p>
            <a:r>
              <a:rPr lang="en-MY" dirty="0" smtClean="0"/>
              <a:t>User requests a secure Web page from the Web application, and the request then goes through IIS</a:t>
            </a:r>
          </a:p>
          <a:p>
            <a:r>
              <a:rPr lang="en-US" dirty="0" smtClean="0"/>
              <a:t>After credentials are verified by IIS, the secure Web page is returned</a:t>
            </a:r>
            <a:endParaRPr lang="en-MY"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MY" sz="3200" dirty="0" err="1" smtClean="0"/>
              <a:t>FormsAuthentication.RedirectFromLoginPage</a:t>
            </a:r>
            <a:endParaRPr lang="en-MY" sz="3200" dirty="0"/>
          </a:p>
        </p:txBody>
      </p:sp>
      <p:sp>
        <p:nvSpPr>
          <p:cNvPr id="3" name="Content Placeholder 2"/>
          <p:cNvSpPr>
            <a:spLocks noGrp="1"/>
          </p:cNvSpPr>
          <p:nvPr>
            <p:ph idx="1"/>
          </p:nvPr>
        </p:nvSpPr>
        <p:spPr/>
        <p:txBody>
          <a:bodyPr>
            <a:normAutofit fontScale="85000" lnSpcReduction="20000"/>
          </a:bodyPr>
          <a:lstStyle/>
          <a:p>
            <a:r>
              <a:rPr lang="en-MY" dirty="0" smtClean="0"/>
              <a:t>This method performs several tasks at once:</a:t>
            </a:r>
          </a:p>
          <a:p>
            <a:pPr marL="514350" indent="-514350">
              <a:buFont typeface="+mj-lt"/>
              <a:buAutoNum type="arabicPeriod"/>
            </a:pPr>
            <a:r>
              <a:rPr lang="en-MY" dirty="0" smtClean="0"/>
              <a:t>It creates an authentication ticket for the user.</a:t>
            </a:r>
          </a:p>
          <a:p>
            <a:pPr marL="514350" indent="-514350">
              <a:buFont typeface="+mj-lt"/>
              <a:buAutoNum type="arabicPeriod"/>
            </a:pPr>
            <a:r>
              <a:rPr lang="en-MY" dirty="0" smtClean="0"/>
              <a:t>It encrypts the information from the authentication ticket.</a:t>
            </a:r>
          </a:p>
          <a:p>
            <a:pPr marL="514350" indent="-514350">
              <a:buFont typeface="+mj-lt"/>
              <a:buAutoNum type="arabicPeriod"/>
            </a:pPr>
            <a:r>
              <a:rPr lang="en-MY" dirty="0" smtClean="0"/>
              <a:t>It creates a cookie to persist the encrypted ticket information.</a:t>
            </a:r>
          </a:p>
          <a:p>
            <a:pPr marL="514350" indent="-514350">
              <a:buFont typeface="+mj-lt"/>
              <a:buAutoNum type="arabicPeriod"/>
            </a:pPr>
            <a:r>
              <a:rPr lang="en-MY" dirty="0" smtClean="0"/>
              <a:t>It adds the cookie to the HTTP response, sending it to the client.</a:t>
            </a:r>
          </a:p>
          <a:p>
            <a:pPr marL="514350" indent="-514350">
              <a:buFont typeface="+mj-lt"/>
              <a:buAutoNum type="arabicPeriod"/>
            </a:pPr>
            <a:r>
              <a:rPr lang="en-MY" dirty="0" smtClean="0"/>
              <a:t>It redirects the user to the originally requested page (which is contained in the query string parameter of the login page request’s URL).</a:t>
            </a:r>
            <a:endParaRPr lang="en-MY"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Retrieving the User’s Identity</a:t>
            </a:r>
          </a:p>
        </p:txBody>
      </p:sp>
      <p:sp>
        <p:nvSpPr>
          <p:cNvPr id="3" name="Content Placeholder 2"/>
          <p:cNvSpPr>
            <a:spLocks noGrp="1"/>
          </p:cNvSpPr>
          <p:nvPr>
            <p:ph idx="1"/>
          </p:nvPr>
        </p:nvSpPr>
        <p:spPr/>
        <p:txBody>
          <a:bodyPr/>
          <a:lstStyle/>
          <a:p>
            <a:r>
              <a:rPr lang="en-MY" dirty="0" smtClean="0"/>
              <a:t>Can </a:t>
            </a:r>
            <a:r>
              <a:rPr lang="en-MY" dirty="0"/>
              <a:t>retrieve the identity through the built-in User </a:t>
            </a:r>
            <a:r>
              <a:rPr lang="en-MY" dirty="0" smtClean="0"/>
              <a:t>property</a:t>
            </a:r>
          </a:p>
          <a:p>
            <a:endParaRPr lang="en-MY" dirty="0" smtClean="0"/>
          </a:p>
          <a:p>
            <a:pPr marL="0" indent="0">
              <a:buNone/>
            </a:pPr>
            <a:r>
              <a:rPr lang="en-MY" sz="1800" dirty="0"/>
              <a:t>Protected Sub </a:t>
            </a:r>
            <a:r>
              <a:rPr lang="en-MY" sz="1800" dirty="0" err="1"/>
              <a:t>Page_Load</a:t>
            </a:r>
            <a:r>
              <a:rPr lang="en-MY" sz="1800" dirty="0"/>
              <a:t>(sender As Object, _</a:t>
            </a:r>
          </a:p>
          <a:p>
            <a:pPr marL="0" indent="0">
              <a:buNone/>
            </a:pPr>
            <a:r>
              <a:rPr lang="en-MY" sz="1800" dirty="0"/>
              <a:t>e As </a:t>
            </a:r>
            <a:r>
              <a:rPr lang="en-MY" sz="1800" dirty="0" err="1"/>
              <a:t>System.EventArgs</a:t>
            </a:r>
            <a:r>
              <a:rPr lang="en-MY" sz="1800" dirty="0"/>
              <a:t>) Handles </a:t>
            </a:r>
            <a:r>
              <a:rPr lang="en-MY" sz="1800" dirty="0" err="1"/>
              <a:t>Me.Load</a:t>
            </a:r>
            <a:endParaRPr lang="en-MY" sz="1800" dirty="0"/>
          </a:p>
          <a:p>
            <a:pPr marL="0" indent="0">
              <a:buNone/>
            </a:pPr>
            <a:r>
              <a:rPr lang="en-MY" sz="1800" dirty="0" err="1"/>
              <a:t>lblMessage.Text</a:t>
            </a:r>
            <a:r>
              <a:rPr lang="en-MY" sz="1800" dirty="0"/>
              <a:t> = "You have reached the secured page, "</a:t>
            </a:r>
          </a:p>
          <a:p>
            <a:pPr marL="0" indent="0">
              <a:buNone/>
            </a:pPr>
            <a:r>
              <a:rPr lang="en-MY" sz="1800" dirty="0" err="1"/>
              <a:t>lblMessage.Text</a:t>
            </a:r>
            <a:r>
              <a:rPr lang="en-MY" sz="1800" dirty="0"/>
              <a:t> &amp; = </a:t>
            </a:r>
            <a:r>
              <a:rPr lang="en-MY" sz="1800" dirty="0" err="1"/>
              <a:t>User.Identity.Name</a:t>
            </a:r>
            <a:r>
              <a:rPr lang="en-MY" sz="1800" dirty="0"/>
              <a:t> + "."</a:t>
            </a:r>
          </a:p>
          <a:p>
            <a:pPr marL="0" indent="0">
              <a:buNone/>
            </a:pPr>
            <a:r>
              <a:rPr lang="en-MY" sz="1800" dirty="0"/>
              <a:t>End Sub</a:t>
            </a:r>
          </a:p>
        </p:txBody>
      </p:sp>
    </p:spTree>
    <p:extLst>
      <p:ext uri="{BB962C8B-B14F-4D97-AF65-F5344CB8AC3E}">
        <p14:creationId xmlns:p14="http://schemas.microsoft.com/office/powerpoint/2010/main" val="28509392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The </a:t>
            </a:r>
            <a:r>
              <a:rPr lang="en-MY" dirty="0"/>
              <a:t>User object</a:t>
            </a:r>
          </a:p>
        </p:txBody>
      </p:sp>
      <p:sp>
        <p:nvSpPr>
          <p:cNvPr id="3" name="Content Placeholder 2"/>
          <p:cNvSpPr>
            <a:spLocks noGrp="1"/>
          </p:cNvSpPr>
          <p:nvPr>
            <p:ph idx="1"/>
          </p:nvPr>
        </p:nvSpPr>
        <p:spPr/>
        <p:txBody>
          <a:bodyPr/>
          <a:lstStyle/>
          <a:p>
            <a:r>
              <a:rPr lang="en-MY" dirty="0"/>
              <a:t>The Identity </a:t>
            </a:r>
            <a:r>
              <a:rPr lang="en-MY" dirty="0" smtClean="0"/>
              <a:t>property </a:t>
            </a:r>
            <a:r>
              <a:rPr lang="en-MY" dirty="0"/>
              <a:t>lets you retrieve the name of the logged-in user and the type </a:t>
            </a:r>
            <a:r>
              <a:rPr lang="en-MY" dirty="0" smtClean="0"/>
              <a:t>of authentication </a:t>
            </a:r>
            <a:r>
              <a:rPr lang="en-MY" dirty="0"/>
              <a:t>that was used.</a:t>
            </a:r>
          </a:p>
          <a:p>
            <a:r>
              <a:rPr lang="en-MY" dirty="0" smtClean="0"/>
              <a:t>The </a:t>
            </a:r>
            <a:r>
              <a:rPr lang="en-MY" dirty="0" err="1"/>
              <a:t>IsInRole</a:t>
            </a:r>
            <a:r>
              <a:rPr lang="en-MY" dirty="0"/>
              <a:t>() method lets you determine whether a user is a member of a given </a:t>
            </a:r>
            <a:r>
              <a:rPr lang="en-MY" dirty="0" smtClean="0"/>
              <a:t>role (and </a:t>
            </a:r>
            <a:r>
              <a:rPr lang="en-MY" dirty="0"/>
              <a:t>thus should be given certain privileges). You’ll use </a:t>
            </a:r>
            <a:r>
              <a:rPr lang="en-MY" dirty="0" err="1"/>
              <a:t>IsInRole</a:t>
            </a:r>
            <a:r>
              <a:rPr lang="en-MY" dirty="0"/>
              <a:t>() later in this chapter.</a:t>
            </a:r>
          </a:p>
        </p:txBody>
      </p:sp>
    </p:spTree>
    <p:extLst>
      <p:ext uri="{BB962C8B-B14F-4D97-AF65-F5344CB8AC3E}">
        <p14:creationId xmlns:p14="http://schemas.microsoft.com/office/powerpoint/2010/main" val="15353046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Logging Out</a:t>
            </a:r>
            <a:endParaRPr lang="en-MY" dirty="0"/>
          </a:p>
        </p:txBody>
      </p:sp>
      <p:sp>
        <p:nvSpPr>
          <p:cNvPr id="3" name="Content Placeholder 2"/>
          <p:cNvSpPr>
            <a:spLocks noGrp="1"/>
          </p:cNvSpPr>
          <p:nvPr>
            <p:ph idx="1"/>
          </p:nvPr>
        </p:nvSpPr>
        <p:spPr/>
        <p:txBody>
          <a:bodyPr>
            <a:normAutofit fontScale="92500" lnSpcReduction="10000"/>
          </a:bodyPr>
          <a:lstStyle/>
          <a:p>
            <a:r>
              <a:rPr lang="en-MY" dirty="0" smtClean="0"/>
              <a:t>Create a logout button and add the following code</a:t>
            </a:r>
          </a:p>
          <a:p>
            <a:pPr>
              <a:buNone/>
            </a:pPr>
            <a:r>
              <a:rPr lang="en-MY" dirty="0" smtClean="0"/>
              <a:t>Protected Sub </a:t>
            </a:r>
            <a:r>
              <a:rPr lang="en-MY" dirty="0" err="1" smtClean="0"/>
              <a:t>SignOutAction_Click</a:t>
            </a:r>
            <a:r>
              <a:rPr lang="en-MY" dirty="0" smtClean="0"/>
              <a:t>(</a:t>
            </a:r>
          </a:p>
          <a:p>
            <a:pPr>
              <a:buNone/>
            </a:pPr>
            <a:r>
              <a:rPr lang="en-MY" dirty="0" err="1" smtClean="0"/>
              <a:t>ByVal</a:t>
            </a:r>
            <a:r>
              <a:rPr lang="en-MY" dirty="0" smtClean="0"/>
              <a:t> sender As Object, </a:t>
            </a:r>
            <a:r>
              <a:rPr lang="en-MY" dirty="0" err="1" smtClean="0"/>
              <a:t>ByVal</a:t>
            </a:r>
            <a:r>
              <a:rPr lang="en-MY" dirty="0" smtClean="0"/>
              <a:t> e As </a:t>
            </a:r>
            <a:r>
              <a:rPr lang="en-MY" dirty="0" err="1" smtClean="0"/>
              <a:t>System.EventArgs</a:t>
            </a:r>
            <a:endParaRPr lang="en-MY" dirty="0" smtClean="0"/>
          </a:p>
          <a:p>
            <a:pPr>
              <a:buNone/>
            </a:pPr>
            <a:r>
              <a:rPr lang="en-MY" dirty="0" smtClean="0"/>
              <a:t>) Handles </a:t>
            </a:r>
            <a:r>
              <a:rPr lang="en-MY" dirty="0" err="1" smtClean="0"/>
              <a:t>SignOutAction.Click</a:t>
            </a:r>
            <a:endParaRPr lang="en-MY" dirty="0" smtClean="0"/>
          </a:p>
          <a:p>
            <a:pPr>
              <a:buNone/>
            </a:pPr>
            <a:r>
              <a:rPr lang="en-MY" dirty="0" smtClean="0"/>
              <a:t>	</a:t>
            </a:r>
            <a:r>
              <a:rPr lang="en-MY" dirty="0" err="1" smtClean="0"/>
              <a:t>FormsAuthentication.SignOut</a:t>
            </a:r>
            <a:r>
              <a:rPr lang="en-MY" dirty="0" smtClean="0"/>
              <a:t>()</a:t>
            </a:r>
          </a:p>
          <a:p>
            <a:pPr>
              <a:buNone/>
            </a:pPr>
            <a:r>
              <a:rPr lang="en-MY" dirty="0" smtClean="0"/>
              <a:t>	</a:t>
            </a:r>
            <a:r>
              <a:rPr lang="en-MY" dirty="0" err="1" smtClean="0"/>
              <a:t>FormsAuthentication.RedirectToLoginPage</a:t>
            </a:r>
            <a:r>
              <a:rPr lang="en-MY" dirty="0" smtClean="0"/>
              <a:t>()</a:t>
            </a:r>
          </a:p>
          <a:p>
            <a:pPr>
              <a:buNone/>
            </a:pPr>
            <a:r>
              <a:rPr lang="en-MY" dirty="0" smtClean="0"/>
              <a:t>End Sub</a:t>
            </a:r>
            <a:endParaRPr lang="en-MY"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b="1" dirty="0" smtClean="0"/>
              <a:t>Forms-Based Authentication</a:t>
            </a:r>
            <a:endParaRPr lang="en-MY" dirty="0"/>
          </a:p>
        </p:txBody>
      </p:sp>
      <p:sp>
        <p:nvSpPr>
          <p:cNvPr id="3" name="Content Placeholder 2"/>
          <p:cNvSpPr>
            <a:spLocks noGrp="1"/>
          </p:cNvSpPr>
          <p:nvPr>
            <p:ph idx="1"/>
          </p:nvPr>
        </p:nvSpPr>
        <p:spPr/>
        <p:txBody>
          <a:bodyPr/>
          <a:lstStyle/>
          <a:p>
            <a:r>
              <a:rPr lang="en-US" dirty="0" smtClean="0"/>
              <a:t>Unauthenticated requests are redirected to an HTML form</a:t>
            </a:r>
          </a:p>
          <a:p>
            <a:r>
              <a:rPr lang="en-US" dirty="0" smtClean="0"/>
              <a:t>User provides credentials and submits the HTML form</a:t>
            </a:r>
          </a:p>
          <a:p>
            <a:r>
              <a:rPr lang="en-US" dirty="0" smtClean="0"/>
              <a:t>After credentials are verified, an authentication cookie is issued</a:t>
            </a:r>
            <a:endParaRPr lang="en-MY"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b="1" dirty="0" smtClean="0"/>
              <a:t>Comparing the ASP.NET Authentication Methods</a:t>
            </a:r>
            <a:endParaRPr lang="en-MY" dirty="0"/>
          </a:p>
        </p:txBody>
      </p:sp>
      <p:graphicFrame>
        <p:nvGraphicFramePr>
          <p:cNvPr id="4" name="Content Placeholder 3"/>
          <p:cNvGraphicFramePr>
            <a:graphicFrameLocks noGrp="1"/>
          </p:cNvGraphicFramePr>
          <p:nvPr>
            <p:ph idx="1"/>
          </p:nvPr>
        </p:nvGraphicFramePr>
        <p:xfrm>
          <a:off x="457200" y="1600200"/>
          <a:ext cx="8229600" cy="247396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Method</a:t>
                      </a:r>
                      <a:endParaRPr lang="en-MY" dirty="0"/>
                    </a:p>
                  </a:txBody>
                  <a:tcPr/>
                </a:tc>
                <a:tc>
                  <a:txBody>
                    <a:bodyPr/>
                    <a:lstStyle/>
                    <a:p>
                      <a:r>
                        <a:rPr lang="en-US" dirty="0" smtClean="0"/>
                        <a:t>Advantages</a:t>
                      </a:r>
                      <a:endParaRPr lang="en-MY" dirty="0"/>
                    </a:p>
                  </a:txBody>
                  <a:tcPr/>
                </a:tc>
                <a:tc>
                  <a:txBody>
                    <a:bodyPr/>
                    <a:lstStyle/>
                    <a:p>
                      <a:r>
                        <a:rPr lang="en-US" dirty="0" smtClean="0"/>
                        <a:t>Disadvantages</a:t>
                      </a:r>
                      <a:endParaRPr lang="en-MY" dirty="0"/>
                    </a:p>
                  </a:txBody>
                  <a:tcPr/>
                </a:tc>
              </a:tr>
              <a:tr h="370840">
                <a:tc>
                  <a:txBody>
                    <a:bodyPr/>
                    <a:lstStyle/>
                    <a:p>
                      <a:r>
                        <a:rPr lang="en-US" dirty="0" smtClean="0"/>
                        <a:t>Windows-based Authentication</a:t>
                      </a:r>
                      <a:endParaRPr lang="en-MY" dirty="0"/>
                    </a:p>
                  </a:txBody>
                  <a:tcPr/>
                </a:tc>
                <a:tc>
                  <a:txBody>
                    <a:bodyPr/>
                    <a:lstStyle/>
                    <a:p>
                      <a:pPr>
                        <a:buFont typeface="Arial" pitchFamily="34" charset="0"/>
                        <a:buChar char="•"/>
                      </a:pPr>
                      <a:r>
                        <a:rPr lang="en-US" dirty="0" smtClean="0"/>
                        <a:t>Uses existing Windows infrastructure </a:t>
                      </a:r>
                    </a:p>
                    <a:p>
                      <a:pPr>
                        <a:buFont typeface="Arial" pitchFamily="34" charset="0"/>
                        <a:buChar char="•"/>
                      </a:pPr>
                      <a:r>
                        <a:rPr lang="en-US" dirty="0" smtClean="0"/>
                        <a:t>Controls access to sensitive information</a:t>
                      </a:r>
                      <a:endParaRPr lang="en-MY" dirty="0"/>
                    </a:p>
                  </a:txBody>
                  <a:tcPr/>
                </a:tc>
                <a:tc>
                  <a:txBody>
                    <a:bodyPr/>
                    <a:lstStyle/>
                    <a:p>
                      <a:pPr>
                        <a:buFont typeface="Arial" pitchFamily="34" charset="0"/>
                        <a:buChar char="•"/>
                      </a:pPr>
                      <a:r>
                        <a:rPr lang="en-US" dirty="0" smtClean="0"/>
                        <a:t>Not appropriate for most internet applications</a:t>
                      </a:r>
                    </a:p>
                    <a:p>
                      <a:pPr>
                        <a:buFont typeface="Arial" pitchFamily="34" charset="0"/>
                        <a:buChar char="•"/>
                      </a:pPr>
                      <a:r>
                        <a:rPr lang="en-US" dirty="0" smtClean="0"/>
                        <a:t>Based</a:t>
                      </a:r>
                      <a:r>
                        <a:rPr lang="en-US" baseline="0" dirty="0" smtClean="0"/>
                        <a:t> on cookies</a:t>
                      </a:r>
                      <a:endParaRPr lang="en-MY" dirty="0"/>
                    </a:p>
                  </a:txBody>
                  <a:tcPr/>
                </a:tc>
              </a:tr>
              <a:tr h="370840">
                <a:tc>
                  <a:txBody>
                    <a:bodyPr/>
                    <a:lstStyle/>
                    <a:p>
                      <a:r>
                        <a:rPr lang="en-US" dirty="0" smtClean="0"/>
                        <a:t>Forms-based Authentication</a:t>
                      </a:r>
                      <a:endParaRPr lang="en-MY" dirty="0"/>
                    </a:p>
                  </a:txBody>
                  <a:tcPr/>
                </a:tc>
                <a:tc>
                  <a:txBody>
                    <a:bodyPr/>
                    <a:lstStyle/>
                    <a:p>
                      <a:pPr>
                        <a:buFont typeface="Arial" pitchFamily="34" charset="0"/>
                        <a:buChar char="•"/>
                      </a:pPr>
                      <a:r>
                        <a:rPr lang="en-US" dirty="0" smtClean="0"/>
                        <a:t>Good for Internet applications</a:t>
                      </a:r>
                    </a:p>
                    <a:p>
                      <a:pPr>
                        <a:buFont typeface="Arial" pitchFamily="34" charset="0"/>
                        <a:buChar char="•"/>
                      </a:pPr>
                      <a:r>
                        <a:rPr lang="en-US" dirty="0" smtClean="0"/>
                        <a:t>Supports all client types</a:t>
                      </a:r>
                      <a:endParaRPr lang="en-MY" dirty="0"/>
                    </a:p>
                  </a:txBody>
                  <a:tcPr/>
                </a:tc>
                <a:tc>
                  <a:txBody>
                    <a:bodyPr/>
                    <a:lstStyle/>
                    <a:p>
                      <a:pPr>
                        <a:buFont typeface="Arial" pitchFamily="34" charset="0"/>
                        <a:buChar char="•"/>
                      </a:pPr>
                      <a:r>
                        <a:rPr lang="en-US" dirty="0" smtClean="0"/>
                        <a:t>Based on cookies</a:t>
                      </a:r>
                      <a:endParaRPr lang="en-MY"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b="1" dirty="0" smtClean="0"/>
              <a:t>What Are the IIS Authentication Mechanisms?</a:t>
            </a:r>
            <a:endParaRPr lang="en-MY" dirty="0"/>
          </a:p>
        </p:txBody>
      </p:sp>
      <p:graphicFrame>
        <p:nvGraphicFramePr>
          <p:cNvPr id="4" name="Content Placeholder 3"/>
          <p:cNvGraphicFramePr>
            <a:graphicFrameLocks noGrp="1"/>
          </p:cNvGraphicFramePr>
          <p:nvPr>
            <p:ph idx="1"/>
          </p:nvPr>
        </p:nvGraphicFramePr>
        <p:xfrm>
          <a:off x="457200" y="1600200"/>
          <a:ext cx="8229600" cy="4033520"/>
        </p:xfrm>
        <a:graphic>
          <a:graphicData uri="http://schemas.openxmlformats.org/drawingml/2006/table">
            <a:tbl>
              <a:tblPr firstRow="1" bandRow="1">
                <a:tableStyleId>{5C22544A-7EE6-4342-B048-85BDC9FD1C3A}</a:tableStyleId>
              </a:tblPr>
              <a:tblGrid>
                <a:gridCol w="2209800"/>
                <a:gridCol w="1600200"/>
                <a:gridCol w="4419600"/>
              </a:tblGrid>
              <a:tr h="370840">
                <a:tc>
                  <a:txBody>
                    <a:bodyPr/>
                    <a:lstStyle/>
                    <a:p>
                      <a:r>
                        <a:rPr lang="en-US" dirty="0" smtClean="0"/>
                        <a:t>Mechanisms</a:t>
                      </a:r>
                      <a:endParaRPr lang="en-MY" dirty="0"/>
                    </a:p>
                  </a:txBody>
                  <a:tcPr/>
                </a:tc>
                <a:tc>
                  <a:txBody>
                    <a:bodyPr/>
                    <a:lstStyle/>
                    <a:p>
                      <a:r>
                        <a:rPr lang="en-US" dirty="0" smtClean="0"/>
                        <a:t>Security Level</a:t>
                      </a:r>
                      <a:endParaRPr lang="en-MY" dirty="0"/>
                    </a:p>
                  </a:txBody>
                  <a:tcPr/>
                </a:tc>
                <a:tc>
                  <a:txBody>
                    <a:bodyPr/>
                    <a:lstStyle/>
                    <a:p>
                      <a:r>
                        <a:rPr lang="en-US" dirty="0" smtClean="0"/>
                        <a:t>Mechanisms</a:t>
                      </a:r>
                      <a:endParaRPr lang="en-MY" dirty="0"/>
                    </a:p>
                  </a:txBody>
                  <a:tcPr/>
                </a:tc>
              </a:tr>
              <a:tr h="370840">
                <a:tc>
                  <a:txBody>
                    <a:bodyPr/>
                    <a:lstStyle/>
                    <a:p>
                      <a:r>
                        <a:rPr lang="en-US" dirty="0" smtClean="0"/>
                        <a:t>Anonymous</a:t>
                      </a:r>
                      <a:endParaRPr lang="en-MY" dirty="0"/>
                    </a:p>
                  </a:txBody>
                  <a:tcPr/>
                </a:tc>
                <a:tc>
                  <a:txBody>
                    <a:bodyPr/>
                    <a:lstStyle/>
                    <a:p>
                      <a:r>
                        <a:rPr lang="en-US" dirty="0" smtClean="0"/>
                        <a:t>None</a:t>
                      </a:r>
                      <a:endParaRPr lang="en-MY" dirty="0"/>
                    </a:p>
                  </a:txBody>
                  <a:tcPr/>
                </a:tc>
                <a:tc>
                  <a:txBody>
                    <a:bodyPr/>
                    <a:lstStyle/>
                    <a:p>
                      <a:pPr>
                        <a:buFont typeface="Arial" pitchFamily="34" charset="0"/>
                        <a:buChar char="•"/>
                      </a:pPr>
                      <a:r>
                        <a:rPr lang="en-US" dirty="0" smtClean="0"/>
                        <a:t>No authentication occurs</a:t>
                      </a:r>
                      <a:endParaRPr lang="en-MY" dirty="0"/>
                    </a:p>
                  </a:txBody>
                  <a:tcPr/>
                </a:tc>
              </a:tr>
              <a:tr h="370840">
                <a:tc>
                  <a:txBody>
                    <a:bodyPr/>
                    <a:lstStyle/>
                    <a:p>
                      <a:r>
                        <a:rPr lang="en-US" dirty="0" smtClean="0"/>
                        <a:t>Basic</a:t>
                      </a:r>
                      <a:endParaRPr lang="en-MY" dirty="0"/>
                    </a:p>
                  </a:txBody>
                  <a:tcPr/>
                </a:tc>
                <a:tc>
                  <a:txBody>
                    <a:bodyPr/>
                    <a:lstStyle/>
                    <a:p>
                      <a:r>
                        <a:rPr lang="en-US" dirty="0" smtClean="0"/>
                        <a:t>Low (Medium with SSL)</a:t>
                      </a:r>
                      <a:endParaRPr lang="en-MY" dirty="0"/>
                    </a:p>
                  </a:txBody>
                  <a:tcPr/>
                </a:tc>
                <a:tc>
                  <a:txBody>
                    <a:bodyPr/>
                    <a:lstStyle/>
                    <a:p>
                      <a:pPr>
                        <a:buFont typeface="Arial" pitchFamily="34" charset="0"/>
                        <a:buChar char="•"/>
                      </a:pPr>
                      <a:r>
                        <a:rPr lang="en-US" dirty="0" smtClean="0"/>
                        <a:t>Client sends username and password as clear text</a:t>
                      </a:r>
                    </a:p>
                    <a:p>
                      <a:pPr>
                        <a:buFont typeface="Arial" pitchFamily="34" charset="0"/>
                        <a:buChar char="•"/>
                      </a:pPr>
                      <a:r>
                        <a:rPr lang="en-US" dirty="0" smtClean="0"/>
                        <a:t>Can be encrypted</a:t>
                      </a:r>
                      <a:r>
                        <a:rPr lang="en-US" baseline="0" dirty="0" smtClean="0"/>
                        <a:t> by using SSL</a:t>
                      </a:r>
                    </a:p>
                    <a:p>
                      <a:pPr>
                        <a:buFont typeface="Arial" pitchFamily="34" charset="0"/>
                        <a:buChar char="•"/>
                      </a:pPr>
                      <a:r>
                        <a:rPr lang="en-US" baseline="0" dirty="0" smtClean="0"/>
                        <a:t>Part of the HTTP specification and supported by most browsers</a:t>
                      </a:r>
                      <a:endParaRPr lang="en-MY" dirty="0"/>
                    </a:p>
                  </a:txBody>
                  <a:tcPr/>
                </a:tc>
              </a:tr>
              <a:tr h="370840">
                <a:tc>
                  <a:txBody>
                    <a:bodyPr/>
                    <a:lstStyle/>
                    <a:p>
                      <a:r>
                        <a:rPr lang="en-US" dirty="0" smtClean="0"/>
                        <a:t>Digest</a:t>
                      </a:r>
                      <a:endParaRPr lang="en-MY" dirty="0"/>
                    </a:p>
                  </a:txBody>
                  <a:tcPr/>
                </a:tc>
                <a:tc>
                  <a:txBody>
                    <a:bodyPr/>
                    <a:lstStyle/>
                    <a:p>
                      <a:r>
                        <a:rPr lang="en-US" dirty="0" smtClean="0"/>
                        <a:t>Medium</a:t>
                      </a:r>
                      <a:endParaRPr lang="en-MY" dirty="0"/>
                    </a:p>
                  </a:txBody>
                  <a:tcPr/>
                </a:tc>
                <a:tc>
                  <a:txBody>
                    <a:bodyPr/>
                    <a:lstStyle/>
                    <a:p>
                      <a:pPr>
                        <a:buFont typeface="Arial" pitchFamily="34" charset="0"/>
                        <a:buChar char="•"/>
                      </a:pPr>
                      <a:r>
                        <a:rPr lang="en-US" dirty="0" smtClean="0"/>
                        <a:t>Sends information as encoded hash</a:t>
                      </a:r>
                    </a:p>
                    <a:p>
                      <a:pPr>
                        <a:buFont typeface="Arial" pitchFamily="34" charset="0"/>
                        <a:buChar char="•"/>
                      </a:pPr>
                      <a:r>
                        <a:rPr lang="en-US" dirty="0" smtClean="0"/>
                        <a:t>Requires Internet Explorer 5, 6, or 7</a:t>
                      </a:r>
                    </a:p>
                    <a:p>
                      <a:pPr>
                        <a:buFont typeface="Arial" pitchFamily="34" charset="0"/>
                        <a:buChar char="•"/>
                      </a:pPr>
                      <a:r>
                        <a:rPr lang="en-US" dirty="0" smtClean="0"/>
                        <a:t>Requires Active Directory</a:t>
                      </a:r>
                      <a:endParaRPr lang="en-MY" dirty="0"/>
                    </a:p>
                  </a:txBody>
                  <a:tcPr/>
                </a:tc>
              </a:tr>
              <a:tr h="370840">
                <a:tc>
                  <a:txBody>
                    <a:bodyPr/>
                    <a:lstStyle/>
                    <a:p>
                      <a:r>
                        <a:rPr lang="en-US" dirty="0" smtClean="0"/>
                        <a:t>Integrated Windows</a:t>
                      </a:r>
                      <a:endParaRPr lang="en-MY" dirty="0"/>
                    </a:p>
                  </a:txBody>
                  <a:tcPr/>
                </a:tc>
                <a:tc>
                  <a:txBody>
                    <a:bodyPr/>
                    <a:lstStyle/>
                    <a:p>
                      <a:r>
                        <a:rPr lang="en-US" dirty="0" smtClean="0"/>
                        <a:t>High</a:t>
                      </a:r>
                      <a:endParaRPr lang="en-MY" dirty="0"/>
                    </a:p>
                  </a:txBody>
                  <a:tcPr/>
                </a:tc>
                <a:tc>
                  <a:txBody>
                    <a:bodyPr/>
                    <a:lstStyle/>
                    <a:p>
                      <a:pPr>
                        <a:buFont typeface="Arial" pitchFamily="34" charset="0"/>
                        <a:buChar char="•"/>
                      </a:pPr>
                      <a:r>
                        <a:rPr lang="en-US" dirty="0" smtClean="0"/>
                        <a:t>Uses either NTLM or Kerberos</a:t>
                      </a:r>
                    </a:p>
                    <a:p>
                      <a:pPr>
                        <a:buFont typeface="Arial" pitchFamily="34" charset="0"/>
                        <a:buChar char="•"/>
                      </a:pPr>
                      <a:r>
                        <a:rPr lang="en-US" dirty="0" smtClean="0"/>
                        <a:t>Generally good for </a:t>
                      </a:r>
                      <a:r>
                        <a:rPr lang="en-US" baseline="0" dirty="0" smtClean="0"/>
                        <a:t> intranets, not internet</a:t>
                      </a:r>
                    </a:p>
                    <a:p>
                      <a:pPr>
                        <a:buFont typeface="Arial" pitchFamily="34" charset="0"/>
                        <a:buChar char="•"/>
                      </a:pPr>
                      <a:r>
                        <a:rPr lang="en-US" baseline="0" dirty="0" smtClean="0"/>
                        <a:t>Does not work through most firewalls</a:t>
                      </a:r>
                      <a:endParaRPr lang="en-MY" dirty="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b="1" dirty="0" smtClean="0"/>
              <a:t>What Is Secure Sockets Layer?</a:t>
            </a:r>
            <a:endParaRPr lang="en-MY" dirty="0"/>
          </a:p>
        </p:txBody>
      </p:sp>
      <p:sp>
        <p:nvSpPr>
          <p:cNvPr id="3" name="Content Placeholder 2"/>
          <p:cNvSpPr>
            <a:spLocks noGrp="1"/>
          </p:cNvSpPr>
          <p:nvPr>
            <p:ph idx="1"/>
          </p:nvPr>
        </p:nvSpPr>
        <p:spPr/>
        <p:txBody>
          <a:bodyPr>
            <a:normAutofit fontScale="85000" lnSpcReduction="20000"/>
          </a:bodyPr>
          <a:lstStyle/>
          <a:p>
            <a:r>
              <a:rPr lang="en-US" dirty="0" smtClean="0"/>
              <a:t>SSL is a protocol that transmits data securely across a network. SSL secures data by using:</a:t>
            </a:r>
          </a:p>
          <a:p>
            <a:pPr lvl="1"/>
            <a:r>
              <a:rPr lang="en-US" dirty="0" smtClean="0"/>
              <a:t>Data encryption:</a:t>
            </a:r>
          </a:p>
          <a:p>
            <a:pPr lvl="2"/>
            <a:r>
              <a:rPr lang="en-US" dirty="0" smtClean="0"/>
              <a:t>Ensures that the data sent is read only by a secure target server</a:t>
            </a:r>
          </a:p>
          <a:p>
            <a:pPr lvl="1"/>
            <a:r>
              <a:rPr lang="en-US" dirty="0" smtClean="0"/>
              <a:t>Server authentication:</a:t>
            </a:r>
          </a:p>
          <a:p>
            <a:pPr lvl="2"/>
            <a:r>
              <a:rPr lang="en-US" dirty="0" smtClean="0"/>
              <a:t>Ensures that data is sent to the correct server</a:t>
            </a:r>
          </a:p>
          <a:p>
            <a:pPr lvl="2"/>
            <a:r>
              <a:rPr lang="en-US" dirty="0" smtClean="0"/>
              <a:t>Uses the server and client certificates</a:t>
            </a:r>
          </a:p>
          <a:p>
            <a:pPr lvl="1"/>
            <a:r>
              <a:rPr lang="en-US" dirty="0" smtClean="0"/>
              <a:t>Data integrity:</a:t>
            </a:r>
          </a:p>
          <a:p>
            <a:pPr lvl="2"/>
            <a:r>
              <a:rPr lang="en-US" dirty="0" smtClean="0"/>
              <a:t>Protects the integrity of the data</a:t>
            </a:r>
          </a:p>
          <a:p>
            <a:pPr lvl="2"/>
            <a:r>
              <a:rPr lang="en-US" dirty="0" smtClean="0"/>
              <a:t>Includes a message authentication code that detects whether a message is altered</a:t>
            </a:r>
          </a:p>
          <a:p>
            <a:r>
              <a:rPr lang="en-US" dirty="0" smtClean="0"/>
              <a:t>SSL uses Hypertext Transfer Protocol Secure to retrieve an ASP.NET Web page</a:t>
            </a:r>
            <a:endParaRPr lang="en-MY"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b="1" dirty="0" smtClean="0"/>
              <a:t>Windows-Based Authentication</a:t>
            </a:r>
            <a:endParaRPr lang="en-MY" dirty="0"/>
          </a:p>
        </p:txBody>
      </p:sp>
      <p:sp>
        <p:nvSpPr>
          <p:cNvPr id="3" name="Content Placeholder 2"/>
          <p:cNvSpPr>
            <a:spLocks noGrp="1"/>
          </p:cNvSpPr>
          <p:nvPr>
            <p:ph idx="1"/>
          </p:nvPr>
        </p:nvSpPr>
        <p:spPr/>
        <p:txBody>
          <a:bodyPr/>
          <a:lstStyle/>
          <a:p>
            <a:r>
              <a:rPr lang="en-MY" dirty="0" smtClean="0"/>
              <a:t>Use Windows-based authentication to secure Web applications when you know which users access your Web site</a:t>
            </a:r>
            <a:endParaRPr lang="en-MY"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585</TotalTime>
  <Words>1850</Words>
  <Application>Microsoft Office PowerPoint</Application>
  <PresentationFormat>On-screen Show (4:3)</PresentationFormat>
  <Paragraphs>300</Paragraphs>
  <Slides>43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43</vt:i4>
      </vt:variant>
    </vt:vector>
  </HeadingPairs>
  <TitlesOfParts>
    <vt:vector size="46" baseType="lpstr">
      <vt:lpstr>Arial</vt:lpstr>
      <vt:lpstr>Calibri</vt:lpstr>
      <vt:lpstr>Office Theme</vt:lpstr>
      <vt:lpstr>Securing a Microsoft ASP.NET Web Application</vt:lpstr>
      <vt:lpstr>Authentication vs. Authorization</vt:lpstr>
      <vt:lpstr>What Are the ASP.NET Authentication Methods?</vt:lpstr>
      <vt:lpstr>Windows-Based Authentication</vt:lpstr>
      <vt:lpstr>Forms-Based Authentication</vt:lpstr>
      <vt:lpstr>Comparing the ASP.NET Authentication Methods</vt:lpstr>
      <vt:lpstr>What Are the IIS Authentication Mechanisms?</vt:lpstr>
      <vt:lpstr>What Is Secure Sockets Layer?</vt:lpstr>
      <vt:lpstr>Windows-Based Authentication</vt:lpstr>
      <vt:lpstr>Enabling Windows-Based Authentication</vt:lpstr>
      <vt:lpstr>Restrict certain types of users,</vt:lpstr>
      <vt:lpstr>Examine a user’s group membership programmatically</vt:lpstr>
      <vt:lpstr>Examine a user’s group membership programmatically</vt:lpstr>
      <vt:lpstr>Reading User Information</vt:lpstr>
      <vt:lpstr>Forms-Based Authentication</vt:lpstr>
      <vt:lpstr>Overview of Forms-Based Authentication</vt:lpstr>
      <vt:lpstr>The forms authentication process</vt:lpstr>
      <vt:lpstr>Events of Forms-Based Authentication</vt:lpstr>
      <vt:lpstr>Why Use Forms Authentication?</vt:lpstr>
      <vt:lpstr>Why Would You Not Use Forms Authentication?</vt:lpstr>
      <vt:lpstr>Enabling Forms-Based Authentication</vt:lpstr>
      <vt:lpstr>The complete set of options for the forms tag:</vt:lpstr>
      <vt:lpstr>The Forms Authentication Options</vt:lpstr>
      <vt:lpstr>The Forms Authentication Options</vt:lpstr>
      <vt:lpstr>Authorization Rules</vt:lpstr>
      <vt:lpstr>Denying Access to Anonymous Users</vt:lpstr>
      <vt:lpstr>What happens if you add more than one rule to the authorization section ?</vt:lpstr>
      <vt:lpstr>How about this?</vt:lpstr>
      <vt:lpstr>Controlling Access to Specific Files</vt:lpstr>
      <vt:lpstr>Controlling Access to Specific Files</vt:lpstr>
      <vt:lpstr>Controlling Access for Specific Users</vt:lpstr>
      <vt:lpstr>Rules that explicitly allow two users</vt:lpstr>
      <vt:lpstr>Using WAT to set the rules</vt:lpstr>
      <vt:lpstr>Adding an authorization rule</vt:lpstr>
      <vt:lpstr>Manage Access Rules link</vt:lpstr>
      <vt:lpstr>Creating a Logon Page</vt:lpstr>
      <vt:lpstr>The Forms Authentication Framework Classes</vt:lpstr>
      <vt:lpstr>Members of the Forms Authentication Class</vt:lpstr>
      <vt:lpstr>Code for validating the credentials against the values entered by the user</vt:lpstr>
      <vt:lpstr>FormsAuthentication.RedirectFromLoginPage</vt:lpstr>
      <vt:lpstr>Retrieving the User’s Identity</vt:lpstr>
      <vt:lpstr>The User object</vt:lpstr>
      <vt:lpstr>Logging Out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Securing a Microsoft ASP.NET Web Application</dc:title>
  <dc:creator>thsun</dc:creator>
  <cp:lastModifiedBy>Sun Teik Heng</cp:lastModifiedBy>
  <cp:revision>40</cp:revision>
  <dcterms:created xsi:type="dcterms:W3CDTF">2006-08-16T00:00:00Z</dcterms:created>
  <dcterms:modified xsi:type="dcterms:W3CDTF">2014-01-13T07:56:55Z</dcterms:modified>
</cp:coreProperties>
</file>