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8" r:id="rId4"/>
    <p:sldId id="271" r:id="rId5"/>
    <p:sldId id="272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9911" autoAdjust="0"/>
  </p:normalViewPr>
  <p:slideViewPr>
    <p:cSldViewPr snapToGrid="0">
      <p:cViewPr varScale="1">
        <p:scale>
          <a:sx n="75" d="100"/>
          <a:sy n="75" d="100"/>
        </p:scale>
        <p:origin x="240" y="7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 smtClean="0"/>
              <a:t>No software can run free from error, and ASP.NET applications are no exception.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 smtClean="0"/>
              <a:t>use structured exception handling to defend your ASP.NET applications</a:t>
            </a:r>
            <a:r>
              <a:rPr lang="en-MY" baseline="0" dirty="0" smtClean="0"/>
              <a:t> </a:t>
            </a:r>
            <a:r>
              <a:rPr lang="en-MY" dirty="0" smtClean="0"/>
              <a:t>against common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dirty="0" smtClean="0"/>
              <a:t>page tracing</a:t>
            </a:r>
            <a:r>
              <a:rPr lang="en-MY" baseline="0" dirty="0" smtClean="0"/>
              <a:t> </a:t>
            </a:r>
            <a:r>
              <a:rPr lang="en-MY" dirty="0" smtClean="0"/>
              <a:t>allows you to see diagnostic information</a:t>
            </a:r>
            <a:r>
              <a:rPr lang="en-MY" baseline="0" dirty="0" smtClean="0"/>
              <a:t> </a:t>
            </a:r>
            <a:r>
              <a:rPr lang="en-MY" dirty="0" smtClean="0"/>
              <a:t>about ASP.NET pages and may help you solve mysterious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12/19/2013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Sun Teik Heng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Handling and Tracing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718" y="2249488"/>
            <a:ext cx="6910563" cy="43243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Exception Properties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1863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99" y="2653963"/>
            <a:ext cx="6831001" cy="3515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Visual Studio’s exception viewer</a:t>
            </a:r>
          </a:p>
        </p:txBody>
      </p:sp>
    </p:spTree>
    <p:extLst>
      <p:ext uri="{BB962C8B-B14F-4D97-AF65-F5344CB8AC3E}">
        <p14:creationId xmlns:p14="http://schemas.microsoft.com/office/powerpoint/2010/main" val="263025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712" y="2868613"/>
            <a:ext cx="6886575" cy="3086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Exceptions can be chained together</a:t>
            </a:r>
          </a:p>
        </p:txBody>
      </p:sp>
    </p:spTree>
    <p:extLst>
      <p:ext uri="{BB962C8B-B14F-4D97-AF65-F5344CB8AC3E}">
        <p14:creationId xmlns:p14="http://schemas.microsoft.com/office/powerpoint/2010/main" val="2499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Check for </a:t>
            </a:r>
            <a:r>
              <a:rPr lang="en-MY" dirty="0"/>
              <a:t>potential error conditions before performing </a:t>
            </a:r>
            <a:r>
              <a:rPr lang="en-MY" dirty="0" smtClean="0"/>
              <a:t>an operation</a:t>
            </a:r>
          </a:p>
          <a:p>
            <a:r>
              <a:rPr lang="en-MY" dirty="0" smtClean="0"/>
              <a:t>Example,</a:t>
            </a:r>
          </a:p>
          <a:p>
            <a:pPr marL="667512" lvl="2" indent="0">
              <a:buNone/>
            </a:pPr>
            <a:r>
              <a:rPr lang="en-MY" dirty="0"/>
              <a:t>If Divisor &lt;&gt; 0 Then</a:t>
            </a:r>
          </a:p>
          <a:p>
            <a:pPr marL="667512" lvl="2" indent="0">
              <a:buNone/>
            </a:pPr>
            <a:r>
              <a:rPr lang="en-MY" dirty="0"/>
              <a:t>' Safe to divide some number by Divisor.</a:t>
            </a:r>
          </a:p>
          <a:p>
            <a:pPr marL="667512" lvl="2" indent="0">
              <a:buNone/>
            </a:pPr>
            <a:r>
              <a:rPr lang="en-MY" dirty="0"/>
              <a:t>End If</a:t>
            </a:r>
          </a:p>
          <a:p>
            <a:pPr marL="667512" lvl="2" indent="0">
              <a:buNone/>
            </a:pPr>
            <a:r>
              <a:rPr lang="en-MY" dirty="0"/>
              <a:t>If </a:t>
            </a:r>
            <a:r>
              <a:rPr lang="en-MY" dirty="0" err="1"/>
              <a:t>System.IO.File.Exists</a:t>
            </a:r>
            <a:r>
              <a:rPr lang="en-MY" dirty="0"/>
              <a:t>("myfile.txt") Then</a:t>
            </a:r>
          </a:p>
          <a:p>
            <a:pPr marL="667512" lvl="2" indent="0">
              <a:buNone/>
            </a:pPr>
            <a:r>
              <a:rPr lang="en-MY" dirty="0"/>
              <a:t>' You can now open the myfile.txt file.</a:t>
            </a:r>
          </a:p>
          <a:p>
            <a:pPr marL="667512" lvl="2" indent="0">
              <a:buNone/>
            </a:pPr>
            <a:r>
              <a:rPr lang="en-MY" dirty="0"/>
              <a:t>' However, you should still use exception handling because a variety of</a:t>
            </a:r>
          </a:p>
          <a:p>
            <a:pPr marL="667512" lvl="2" indent="0">
              <a:buNone/>
            </a:pPr>
            <a:r>
              <a:rPr lang="en-MY" dirty="0"/>
              <a:t>' problems can intervene (insufficient rights, hardware failure, etc.).</a:t>
            </a:r>
          </a:p>
          <a:p>
            <a:pPr marL="667512" lvl="2" indent="0">
              <a:buNone/>
            </a:pPr>
            <a:r>
              <a:rPr lang="en-MY" dirty="0"/>
              <a:t>End If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42394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 smtClean="0"/>
              <a:t>It </a:t>
            </a:r>
            <a:r>
              <a:rPr lang="en-MY" dirty="0"/>
              <a:t>may not be practical to perform </a:t>
            </a:r>
            <a:r>
              <a:rPr lang="en-MY" dirty="0" smtClean="0"/>
              <a:t>the full </a:t>
            </a:r>
            <a:r>
              <a:rPr lang="en-MY" dirty="0"/>
              <a:t>range of defensive checks, because they may impose a noticeable performance drag on your </a:t>
            </a:r>
            <a:r>
              <a:rPr lang="en-MY" dirty="0" smtClean="0"/>
              <a:t>application</a:t>
            </a:r>
          </a:p>
          <a:p>
            <a:pPr lvl="1"/>
            <a:r>
              <a:rPr lang="en-MY" dirty="0"/>
              <a:t>Solution: structured exception </a:t>
            </a:r>
            <a:r>
              <a:rPr lang="en-MY" dirty="0" smtClean="0"/>
              <a:t>handling</a:t>
            </a:r>
          </a:p>
          <a:p>
            <a:endParaRPr lang="en-MY" dirty="0"/>
          </a:p>
          <a:p>
            <a:pPr marL="109728" indent="0">
              <a:buNone/>
            </a:pPr>
            <a:r>
              <a:rPr lang="en-MY" dirty="0"/>
              <a:t>Try</a:t>
            </a:r>
          </a:p>
          <a:p>
            <a:pPr marL="109728" indent="0">
              <a:buNone/>
            </a:pPr>
            <a:r>
              <a:rPr lang="en-MY" dirty="0"/>
              <a:t>' Risky code goes here (opening a file, connecting to a database, and so on).</a:t>
            </a:r>
          </a:p>
          <a:p>
            <a:pPr marL="109728" indent="0">
              <a:buNone/>
            </a:pPr>
            <a:r>
              <a:rPr lang="en-MY" dirty="0"/>
              <a:t>Catch</a:t>
            </a:r>
          </a:p>
          <a:p>
            <a:pPr marL="109728" indent="0">
              <a:buNone/>
            </a:pPr>
            <a:r>
              <a:rPr lang="en-MY" dirty="0"/>
              <a:t>' An error has been detected. You can deal with it here.</a:t>
            </a:r>
          </a:p>
          <a:p>
            <a:pPr marL="109728" indent="0">
              <a:buNone/>
            </a:pPr>
            <a:r>
              <a:rPr lang="en-MY" dirty="0"/>
              <a:t>Finally</a:t>
            </a:r>
          </a:p>
          <a:p>
            <a:pPr marL="109728" indent="0">
              <a:buNone/>
            </a:pPr>
            <a:r>
              <a:rPr lang="en-MY" dirty="0"/>
              <a:t>' Time to clean up, regardless of whether or not there was an error.</a:t>
            </a:r>
          </a:p>
          <a:p>
            <a:pPr marL="109728" indent="0">
              <a:buNone/>
            </a:pPr>
            <a:r>
              <a:rPr lang="en-MY" dirty="0"/>
              <a:t>End 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8485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 smtClean="0"/>
              <a:t>Add </a:t>
            </a:r>
            <a:r>
              <a:rPr lang="en-MY" dirty="0"/>
              <a:t>multiple Catch statements, each one identifying the type of exception (and providing a </a:t>
            </a:r>
            <a:r>
              <a:rPr lang="en-MY" dirty="0" smtClean="0"/>
              <a:t>new variable </a:t>
            </a:r>
            <a:r>
              <a:rPr lang="en-MY" dirty="0"/>
              <a:t>to catch it </a:t>
            </a:r>
            <a:r>
              <a:rPr lang="en-MY" dirty="0" smtClean="0"/>
              <a:t>in)</a:t>
            </a:r>
          </a:p>
          <a:p>
            <a:endParaRPr lang="en-MY" dirty="0"/>
          </a:p>
          <a:p>
            <a:pPr marL="667512" lvl="2" indent="0">
              <a:buNone/>
            </a:pPr>
            <a:r>
              <a:rPr lang="en-MY" dirty="0"/>
              <a:t>Try</a:t>
            </a:r>
          </a:p>
          <a:p>
            <a:pPr marL="667512" lvl="2" indent="0">
              <a:buNone/>
            </a:pPr>
            <a:r>
              <a:rPr lang="en-MY" dirty="0"/>
              <a:t>' Database code goes here.</a:t>
            </a:r>
          </a:p>
          <a:p>
            <a:pPr marL="667512" lvl="2" indent="0">
              <a:buNone/>
            </a:pPr>
            <a:r>
              <a:rPr lang="en-MY" dirty="0"/>
              <a:t>Catch err As </a:t>
            </a:r>
            <a:r>
              <a:rPr lang="en-MY" dirty="0" err="1"/>
              <a:t>System.Data.SqlClient.SqlException</a:t>
            </a:r>
            <a:endParaRPr lang="en-MY" dirty="0"/>
          </a:p>
          <a:p>
            <a:pPr marL="667512" lvl="2" indent="0">
              <a:buNone/>
            </a:pPr>
            <a:r>
              <a:rPr lang="en-MY" dirty="0"/>
              <a:t>' Catches common database problems like connection errors.</a:t>
            </a:r>
          </a:p>
          <a:p>
            <a:pPr marL="667512" lvl="2" indent="0">
              <a:buNone/>
            </a:pPr>
            <a:r>
              <a:rPr lang="en-MY" dirty="0"/>
              <a:t>Catch err As </a:t>
            </a:r>
            <a:r>
              <a:rPr lang="en-MY" dirty="0" err="1"/>
              <a:t>System.NullReferenceException</a:t>
            </a:r>
            <a:endParaRPr lang="en-MY" dirty="0"/>
          </a:p>
          <a:p>
            <a:pPr marL="667512" lvl="2" indent="0">
              <a:buNone/>
            </a:pPr>
            <a:r>
              <a:rPr lang="en-MY" dirty="0"/>
              <a:t>' Catches problems resulting from an uninitialized object.</a:t>
            </a:r>
          </a:p>
          <a:p>
            <a:pPr marL="667512" lvl="2" indent="0">
              <a:buNone/>
            </a:pPr>
            <a:r>
              <a:rPr lang="en-MY" dirty="0"/>
              <a:t>End </a:t>
            </a:r>
            <a:r>
              <a:rPr lang="en-MY" dirty="0" smtClean="0"/>
              <a:t>Try</a:t>
            </a:r>
          </a:p>
          <a:p>
            <a:pPr marL="667512" lvl="2" indent="0">
              <a:buNone/>
            </a:pPr>
            <a:endParaRPr lang="en-MY" dirty="0" smtClean="0"/>
          </a:p>
          <a:p>
            <a:pPr marL="452628" indent="-342900"/>
            <a:r>
              <a:rPr lang="en-MY" dirty="0" smtClean="0"/>
              <a:t>Organize </a:t>
            </a:r>
            <a:r>
              <a:rPr lang="en-MY" dirty="0"/>
              <a:t>your Catch statements from most specific </a:t>
            </a:r>
            <a:r>
              <a:rPr lang="en-MY" dirty="0" smtClean="0"/>
              <a:t>to least </a:t>
            </a:r>
            <a:r>
              <a:rPr lang="en-MY" dirty="0"/>
              <a:t>specific</a:t>
            </a:r>
            <a:endParaRPr lang="en-MY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Catching Specific Exceptions</a:t>
            </a:r>
          </a:p>
        </p:txBody>
      </p:sp>
    </p:spTree>
    <p:extLst>
      <p:ext uri="{BB962C8B-B14F-4D97-AF65-F5344CB8AC3E}">
        <p14:creationId xmlns:p14="http://schemas.microsoft.com/office/powerpoint/2010/main" val="370570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MY" dirty="0"/>
              <a:t>Protected Sub </a:t>
            </a:r>
            <a:r>
              <a:rPr lang="en-MY" dirty="0" err="1"/>
              <a:t>Page_Load</a:t>
            </a:r>
            <a:r>
              <a:rPr lang="en-MY" dirty="0"/>
              <a:t>(sender As Object, _</a:t>
            </a:r>
          </a:p>
          <a:p>
            <a:pPr marL="109728" indent="0">
              <a:buNone/>
            </a:pPr>
            <a:r>
              <a:rPr lang="en-MY" dirty="0"/>
              <a:t>e As </a:t>
            </a:r>
            <a:r>
              <a:rPr lang="en-MY" dirty="0" err="1"/>
              <a:t>EventArgs</a:t>
            </a:r>
            <a:r>
              <a:rPr lang="en-MY" dirty="0"/>
              <a:t>) Handles </a:t>
            </a:r>
            <a:r>
              <a:rPr lang="en-MY" dirty="0" err="1"/>
              <a:t>Me.Load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Try</a:t>
            </a:r>
          </a:p>
          <a:p>
            <a:pPr marL="109728" indent="0">
              <a:buNone/>
            </a:pPr>
            <a:r>
              <a:rPr lang="en-MY" dirty="0"/>
              <a:t>Dim Average As Integer = </a:t>
            </a:r>
            <a:r>
              <a:rPr lang="en-MY" dirty="0" err="1"/>
              <a:t>GetAverageCost</a:t>
            </a:r>
            <a:r>
              <a:rPr lang="en-MY" dirty="0"/>
              <a:t>(</a:t>
            </a:r>
            <a:r>
              <a:rPr lang="en-MY" dirty="0" err="1"/>
              <a:t>DateTime.Now</a:t>
            </a:r>
            <a:r>
              <a:rPr lang="en-MY" dirty="0"/>
              <a:t>)</a:t>
            </a:r>
          </a:p>
          <a:p>
            <a:pPr marL="109728" indent="0">
              <a:buNone/>
            </a:pPr>
            <a:r>
              <a:rPr lang="en-MY" dirty="0"/>
              <a:t>Catch err As </a:t>
            </a:r>
            <a:r>
              <a:rPr lang="en-MY" dirty="0" err="1"/>
              <a:t>DivideByZeroException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' Report error here.</a:t>
            </a:r>
          </a:p>
          <a:p>
            <a:pPr marL="109728" indent="0">
              <a:buNone/>
            </a:pPr>
            <a:r>
              <a:rPr lang="en-MY" dirty="0"/>
              <a:t>End Try</a:t>
            </a:r>
          </a:p>
          <a:p>
            <a:pPr marL="109728" indent="0">
              <a:buNone/>
            </a:pPr>
            <a:r>
              <a:rPr lang="en-MY" dirty="0"/>
              <a:t>End Sub</a:t>
            </a:r>
          </a:p>
          <a:p>
            <a:pPr marL="109728" indent="0">
              <a:buNone/>
            </a:pPr>
            <a:r>
              <a:rPr lang="en-MY" dirty="0"/>
              <a:t>Private Function </a:t>
            </a:r>
            <a:r>
              <a:rPr lang="en-MY" dirty="0" err="1"/>
              <a:t>GetAverageCost</a:t>
            </a:r>
            <a:r>
              <a:rPr lang="en-MY" dirty="0"/>
              <a:t>(</a:t>
            </a:r>
            <a:r>
              <a:rPr lang="en-MY" dirty="0" err="1"/>
              <a:t>saleDate</a:t>
            </a:r>
            <a:r>
              <a:rPr lang="en-MY" dirty="0"/>
              <a:t> As Date) As Integer</a:t>
            </a:r>
          </a:p>
          <a:p>
            <a:pPr marL="109728" indent="0">
              <a:buNone/>
            </a:pPr>
            <a:r>
              <a:rPr lang="en-MY" dirty="0"/>
              <a:t>Try</a:t>
            </a:r>
          </a:p>
          <a:p>
            <a:pPr marL="109728" indent="0">
              <a:buNone/>
            </a:pPr>
            <a:r>
              <a:rPr lang="en-MY" dirty="0"/>
              <a:t>' Use Database access code here to retrieve all the sale records</a:t>
            </a:r>
          </a:p>
          <a:p>
            <a:pPr marL="109728" indent="0">
              <a:buNone/>
            </a:pPr>
            <a:r>
              <a:rPr lang="en-MY" dirty="0"/>
              <a:t>' for this date, and calculate the average.</a:t>
            </a:r>
          </a:p>
          <a:p>
            <a:pPr marL="109728" indent="0">
              <a:buNone/>
            </a:pPr>
            <a:r>
              <a:rPr lang="en-MY" dirty="0"/>
              <a:t>Catch err As </a:t>
            </a:r>
            <a:r>
              <a:rPr lang="en-MY" dirty="0" err="1"/>
              <a:t>System.Data.SqlClient.SqlException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' Handle a database-related problem.</a:t>
            </a:r>
          </a:p>
          <a:p>
            <a:pPr marL="109728" indent="0">
              <a:buNone/>
            </a:pPr>
            <a:r>
              <a:rPr lang="en-MY" dirty="0"/>
              <a:t>Finally</a:t>
            </a:r>
          </a:p>
          <a:p>
            <a:pPr marL="109728" indent="0">
              <a:buNone/>
            </a:pPr>
            <a:r>
              <a:rPr lang="en-MY" dirty="0"/>
              <a:t>' Close the database connection.</a:t>
            </a:r>
          </a:p>
          <a:p>
            <a:pPr marL="109728" indent="0">
              <a:buNone/>
            </a:pPr>
            <a:r>
              <a:rPr lang="en-MY" dirty="0"/>
              <a:t>End Try</a:t>
            </a:r>
          </a:p>
          <a:p>
            <a:pPr marL="109728" indent="0">
              <a:buNone/>
            </a:pPr>
            <a:r>
              <a:rPr lang="en-MY" dirty="0"/>
              <a:t>End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Different </a:t>
            </a:r>
            <a:r>
              <a:rPr lang="en-MY" dirty="0"/>
              <a:t>exception handlers filter out different</a:t>
            </a:r>
            <a:br>
              <a:rPr lang="en-MY" dirty="0"/>
            </a:br>
            <a:r>
              <a:rPr lang="en-MY" dirty="0"/>
              <a:t>types of problems</a:t>
            </a:r>
          </a:p>
        </p:txBody>
      </p:sp>
    </p:spTree>
    <p:extLst>
      <p:ext uri="{BB962C8B-B14F-4D97-AF65-F5344CB8AC3E}">
        <p14:creationId xmlns:p14="http://schemas.microsoft.com/office/powerpoint/2010/main" val="38419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MY" dirty="0"/>
              <a:t>Public Partial Class </a:t>
            </a:r>
            <a:r>
              <a:rPr lang="en-MY" dirty="0" err="1"/>
              <a:t>ErrorHandlingTest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Inherits </a:t>
            </a:r>
            <a:r>
              <a:rPr lang="en-MY" dirty="0" err="1"/>
              <a:t>System.Web.UI.Page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Protected Sub </a:t>
            </a:r>
            <a:r>
              <a:rPr lang="en-MY" dirty="0" err="1"/>
              <a:t>cmdCompute_Click</a:t>
            </a:r>
            <a:r>
              <a:rPr lang="en-MY" dirty="0"/>
              <a:t>(sender As Object, _</a:t>
            </a:r>
          </a:p>
          <a:p>
            <a:pPr marL="109728" indent="0">
              <a:buNone/>
            </a:pPr>
            <a:r>
              <a:rPr lang="en-MY" dirty="0"/>
              <a:t>e As </a:t>
            </a:r>
            <a:r>
              <a:rPr lang="en-MY" dirty="0" err="1"/>
              <a:t>EventArgs</a:t>
            </a:r>
            <a:r>
              <a:rPr lang="en-MY" dirty="0"/>
              <a:t>) Handles </a:t>
            </a:r>
            <a:r>
              <a:rPr lang="en-MY" dirty="0" err="1"/>
              <a:t>cmdCompute.Click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Try</a:t>
            </a:r>
          </a:p>
          <a:p>
            <a:pPr marL="109728" indent="0">
              <a:buNone/>
            </a:pPr>
            <a:r>
              <a:rPr lang="en-MY" dirty="0"/>
              <a:t>Dim A, B, Result As Decimal</a:t>
            </a:r>
          </a:p>
          <a:p>
            <a:pPr marL="109728" indent="0">
              <a:buNone/>
            </a:pPr>
            <a:r>
              <a:rPr lang="en-MY" dirty="0"/>
              <a:t>A = </a:t>
            </a:r>
            <a:r>
              <a:rPr lang="en-MY" dirty="0" err="1"/>
              <a:t>Decimal.Parse</a:t>
            </a:r>
            <a:r>
              <a:rPr lang="en-MY" dirty="0"/>
              <a:t>(</a:t>
            </a:r>
            <a:r>
              <a:rPr lang="en-MY" dirty="0" err="1"/>
              <a:t>txtA.Text</a:t>
            </a:r>
            <a:r>
              <a:rPr lang="en-MY" dirty="0"/>
              <a:t>)</a:t>
            </a:r>
          </a:p>
          <a:p>
            <a:pPr marL="109728" indent="0">
              <a:buNone/>
            </a:pPr>
            <a:r>
              <a:rPr lang="en-MY" dirty="0"/>
              <a:t>B = </a:t>
            </a:r>
            <a:r>
              <a:rPr lang="en-MY" dirty="0" err="1"/>
              <a:t>Decimal.Parse</a:t>
            </a:r>
            <a:r>
              <a:rPr lang="en-MY" dirty="0"/>
              <a:t>(</a:t>
            </a:r>
            <a:r>
              <a:rPr lang="en-MY" dirty="0" err="1"/>
              <a:t>txtB.Text</a:t>
            </a:r>
            <a:r>
              <a:rPr lang="en-MY" dirty="0"/>
              <a:t>)</a:t>
            </a:r>
          </a:p>
          <a:p>
            <a:pPr marL="109728" indent="0">
              <a:buNone/>
            </a:pPr>
            <a:r>
              <a:rPr lang="en-MY" dirty="0"/>
              <a:t>Result = A / B</a:t>
            </a:r>
          </a:p>
          <a:p>
            <a:pPr marL="109728" indent="0">
              <a:buNone/>
            </a:pPr>
            <a:r>
              <a:rPr lang="en-MY" dirty="0" err="1"/>
              <a:t>lblResult.Text</a:t>
            </a:r>
            <a:r>
              <a:rPr lang="en-MY" dirty="0"/>
              <a:t> = </a:t>
            </a:r>
            <a:r>
              <a:rPr lang="en-MY" dirty="0" err="1"/>
              <a:t>Result.ToString</a:t>
            </a:r>
            <a:r>
              <a:rPr lang="en-MY" dirty="0"/>
              <a:t>()</a:t>
            </a:r>
          </a:p>
          <a:p>
            <a:pPr marL="109728" indent="0">
              <a:buNone/>
            </a:pPr>
            <a:r>
              <a:rPr lang="en-MY" dirty="0" err="1"/>
              <a:t>lblResult.ForeColor</a:t>
            </a:r>
            <a:r>
              <a:rPr lang="en-MY" dirty="0"/>
              <a:t> = </a:t>
            </a:r>
            <a:r>
              <a:rPr lang="en-MY" dirty="0" err="1"/>
              <a:t>System.Drawing.Color.Black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Catch err As Exception</a:t>
            </a:r>
          </a:p>
          <a:p>
            <a:pPr marL="109728" indent="0">
              <a:buNone/>
            </a:pPr>
            <a:r>
              <a:rPr lang="en-MY" dirty="0" err="1"/>
              <a:t>lblResult.Text</a:t>
            </a:r>
            <a:r>
              <a:rPr lang="en-MY" dirty="0"/>
              <a:t> = " &lt; b &gt; Message:&lt;/b &gt; " &amp; </a:t>
            </a:r>
            <a:r>
              <a:rPr lang="en-MY" dirty="0" err="1"/>
              <a:t>err.Message</a:t>
            </a:r>
            <a:r>
              <a:rPr lang="en-MY" dirty="0"/>
              <a:t> &amp; " &lt; </a:t>
            </a:r>
            <a:r>
              <a:rPr lang="en-MY" dirty="0" err="1"/>
              <a:t>br</a:t>
            </a:r>
            <a:r>
              <a:rPr lang="en-MY" dirty="0"/>
              <a:t> /&gt; &lt; </a:t>
            </a:r>
            <a:r>
              <a:rPr lang="en-MY" dirty="0" err="1"/>
              <a:t>br</a:t>
            </a:r>
            <a:r>
              <a:rPr lang="en-MY" dirty="0"/>
              <a:t> /&gt;"</a:t>
            </a:r>
          </a:p>
          <a:p>
            <a:pPr marL="109728" indent="0">
              <a:buNone/>
            </a:pPr>
            <a:r>
              <a:rPr lang="en-MY" dirty="0" err="1"/>
              <a:t>lblResult.Text</a:t>
            </a:r>
            <a:r>
              <a:rPr lang="en-MY" dirty="0"/>
              <a:t> &amp; = " &lt; b &gt; Source:&lt;/b &gt; " &amp; </a:t>
            </a:r>
            <a:r>
              <a:rPr lang="en-MY" dirty="0" err="1"/>
              <a:t>err.Source</a:t>
            </a:r>
            <a:r>
              <a:rPr lang="en-MY" dirty="0"/>
              <a:t> &amp; " &lt; </a:t>
            </a:r>
            <a:r>
              <a:rPr lang="en-MY" dirty="0" err="1"/>
              <a:t>br</a:t>
            </a:r>
            <a:r>
              <a:rPr lang="en-MY" dirty="0"/>
              <a:t> /&gt; &lt; </a:t>
            </a:r>
            <a:r>
              <a:rPr lang="en-MY" dirty="0" err="1"/>
              <a:t>br</a:t>
            </a:r>
            <a:r>
              <a:rPr lang="en-MY" dirty="0"/>
              <a:t> /&gt;"</a:t>
            </a:r>
          </a:p>
          <a:p>
            <a:pPr marL="109728" indent="0">
              <a:buNone/>
            </a:pPr>
            <a:r>
              <a:rPr lang="en-MY" dirty="0" err="1"/>
              <a:t>lblResult.Text</a:t>
            </a:r>
            <a:r>
              <a:rPr lang="en-MY" dirty="0"/>
              <a:t> &amp; = " &lt; b &gt; Stack Trace:&lt;/b &gt; " &amp; </a:t>
            </a:r>
            <a:r>
              <a:rPr lang="en-MY" dirty="0" err="1"/>
              <a:t>err.StackTrace</a:t>
            </a:r>
            <a:endParaRPr lang="en-MY" dirty="0"/>
          </a:p>
          <a:p>
            <a:pPr marL="109728" indent="0">
              <a:buNone/>
            </a:pPr>
            <a:r>
              <a:rPr lang="en-MY" dirty="0" err="1"/>
              <a:t>lblResult.ForeColor</a:t>
            </a:r>
            <a:r>
              <a:rPr lang="en-MY" dirty="0"/>
              <a:t> = </a:t>
            </a:r>
            <a:r>
              <a:rPr lang="en-MY" dirty="0" err="1"/>
              <a:t>System.Drawing.Color.Red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End Try</a:t>
            </a:r>
          </a:p>
          <a:p>
            <a:pPr marL="109728" indent="0">
              <a:buNone/>
            </a:pPr>
            <a:r>
              <a:rPr lang="en-MY" dirty="0"/>
              <a:t>End Sub</a:t>
            </a:r>
          </a:p>
          <a:p>
            <a:pPr marL="109728" indent="0">
              <a:buNone/>
            </a:pPr>
            <a:r>
              <a:rPr lang="en-MY" dirty="0"/>
              <a:t>End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Catching and displaying exception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669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2439988"/>
            <a:ext cx="6057900" cy="39433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Catching and displaying exception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51620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MY" dirty="0"/>
              <a:t>Protected Sub </a:t>
            </a:r>
            <a:r>
              <a:rPr lang="en-MY" dirty="0" err="1"/>
              <a:t>Page_Load</a:t>
            </a:r>
            <a:r>
              <a:rPr lang="en-MY" dirty="0"/>
              <a:t>(sender As Object, _</a:t>
            </a:r>
          </a:p>
          <a:p>
            <a:pPr marL="109728" indent="0">
              <a:buNone/>
            </a:pPr>
            <a:r>
              <a:rPr lang="en-MY" dirty="0"/>
              <a:t>e As </a:t>
            </a:r>
            <a:r>
              <a:rPr lang="en-MY" dirty="0" err="1"/>
              <a:t>EventArgs</a:t>
            </a:r>
            <a:r>
              <a:rPr lang="en-MY" dirty="0"/>
              <a:t>) Handles </a:t>
            </a:r>
            <a:r>
              <a:rPr lang="en-MY" dirty="0" err="1"/>
              <a:t>Me.Load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Try</a:t>
            </a:r>
          </a:p>
          <a:p>
            <a:pPr marL="109728" indent="0">
              <a:buNone/>
            </a:pPr>
            <a:r>
              <a:rPr lang="en-MY" dirty="0" err="1"/>
              <a:t>DivideNumbers</a:t>
            </a:r>
            <a:r>
              <a:rPr lang="en-MY" dirty="0"/>
              <a:t>(5, 0)</a:t>
            </a:r>
          </a:p>
          <a:p>
            <a:pPr marL="109728" indent="0">
              <a:buNone/>
            </a:pPr>
            <a:r>
              <a:rPr lang="en-MY" dirty="0"/>
              <a:t>Catch err As </a:t>
            </a:r>
            <a:r>
              <a:rPr lang="en-MY" dirty="0" err="1"/>
              <a:t>DivideByZeroException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' Report error here.</a:t>
            </a:r>
          </a:p>
          <a:p>
            <a:pPr marL="109728" indent="0">
              <a:buNone/>
            </a:pPr>
            <a:r>
              <a:rPr lang="en-MY" dirty="0"/>
              <a:t>End Try</a:t>
            </a:r>
          </a:p>
          <a:p>
            <a:pPr marL="109728" indent="0">
              <a:buNone/>
            </a:pPr>
            <a:r>
              <a:rPr lang="en-MY" dirty="0"/>
              <a:t>End Sub</a:t>
            </a:r>
          </a:p>
          <a:p>
            <a:pPr marL="109728" indent="0">
              <a:buNone/>
            </a:pPr>
            <a:r>
              <a:rPr lang="en-MY" dirty="0"/>
              <a:t>Private Function </a:t>
            </a:r>
            <a:r>
              <a:rPr lang="en-MY" dirty="0" err="1"/>
              <a:t>DivideNumbers</a:t>
            </a:r>
            <a:r>
              <a:rPr lang="en-MY" dirty="0"/>
              <a:t>(number As Decimal, _</a:t>
            </a:r>
          </a:p>
          <a:p>
            <a:pPr marL="109728" indent="0">
              <a:buNone/>
            </a:pPr>
            <a:r>
              <a:rPr lang="en-MY" dirty="0"/>
              <a:t>divisor As Decimal) As Decimal</a:t>
            </a:r>
          </a:p>
          <a:p>
            <a:pPr marL="109728" indent="0">
              <a:buNone/>
            </a:pPr>
            <a:r>
              <a:rPr lang="en-MY" dirty="0"/>
              <a:t>If divisor = 0 Then</a:t>
            </a:r>
          </a:p>
          <a:p>
            <a:pPr marL="109728" indent="0">
              <a:buNone/>
            </a:pPr>
            <a:r>
              <a:rPr lang="en-MY" dirty="0"/>
              <a:t>Dim err As New </a:t>
            </a:r>
            <a:r>
              <a:rPr lang="en-MY" dirty="0" err="1"/>
              <a:t>DivideByZeroException</a:t>
            </a:r>
            <a:r>
              <a:rPr lang="en-MY" dirty="0"/>
              <a:t>( _</a:t>
            </a:r>
          </a:p>
          <a:p>
            <a:pPr marL="109728" indent="0">
              <a:buNone/>
            </a:pPr>
            <a:r>
              <a:rPr lang="en-MY" dirty="0"/>
              <a:t>"You supplied 0 for the divisor parameter. You must be stopped</a:t>
            </a:r>
            <a:r>
              <a:rPr lang="en-MY" dirty="0" smtClean="0"/>
              <a:t>.")</a:t>
            </a:r>
          </a:p>
          <a:p>
            <a:pPr marL="109728" indent="0">
              <a:buNone/>
            </a:pPr>
            <a:r>
              <a:rPr lang="en-MY" dirty="0" smtClean="0"/>
              <a:t>Throw err</a:t>
            </a:r>
          </a:p>
          <a:p>
            <a:pPr marL="109728" indent="0">
              <a:buNone/>
            </a:pPr>
            <a:r>
              <a:rPr lang="en-MY" dirty="0"/>
              <a:t>Else</a:t>
            </a:r>
          </a:p>
          <a:p>
            <a:pPr marL="109728" indent="0">
              <a:buNone/>
            </a:pPr>
            <a:r>
              <a:rPr lang="en-MY" dirty="0"/>
              <a:t>Return number/divisor</a:t>
            </a:r>
          </a:p>
          <a:p>
            <a:pPr marL="109728" indent="0">
              <a:buNone/>
            </a:pPr>
            <a:r>
              <a:rPr lang="en-MY" dirty="0"/>
              <a:t>End If</a:t>
            </a:r>
          </a:p>
          <a:p>
            <a:pPr marL="109728" indent="0">
              <a:buNone/>
            </a:pPr>
            <a:r>
              <a:rPr lang="en-MY" dirty="0"/>
              <a:t>End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Throwing Your Own Exceptions</a:t>
            </a:r>
          </a:p>
        </p:txBody>
      </p:sp>
    </p:spTree>
    <p:extLst>
      <p:ext uri="{BB962C8B-B14F-4D97-AF65-F5344CB8AC3E}">
        <p14:creationId xmlns:p14="http://schemas.microsoft.com/office/powerpoint/2010/main" val="313641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Learn the following:-</a:t>
            </a:r>
          </a:p>
          <a:p>
            <a:pPr lvl="1"/>
            <a:r>
              <a:rPr lang="en-MY" dirty="0" smtClean="0"/>
              <a:t>use </a:t>
            </a:r>
            <a:r>
              <a:rPr lang="en-MY" dirty="0"/>
              <a:t>structured exception handling to defend your ASP.NET </a:t>
            </a:r>
            <a:r>
              <a:rPr lang="en-MY" dirty="0" smtClean="0"/>
              <a:t>applications against </a:t>
            </a:r>
            <a:r>
              <a:rPr lang="en-MY" dirty="0"/>
              <a:t>common errors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page </a:t>
            </a:r>
            <a:r>
              <a:rPr lang="en-US" dirty="0" smtClean="0"/>
              <a:t>tracing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680" y="2249488"/>
            <a:ext cx="5564639" cy="43243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Standard exception, custom message</a:t>
            </a:r>
          </a:p>
        </p:txBody>
      </p:sp>
    </p:spTree>
    <p:extLst>
      <p:ext uri="{BB962C8B-B14F-4D97-AF65-F5344CB8AC3E}">
        <p14:creationId xmlns:p14="http://schemas.microsoft.com/office/powerpoint/2010/main" val="426169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should always inherit from </a:t>
            </a:r>
            <a:r>
              <a:rPr lang="en-MY" dirty="0" err="1" smtClean="0"/>
              <a:t>System.ApplicationException</a:t>
            </a:r>
            <a:endParaRPr lang="en-MY" dirty="0" smtClean="0"/>
          </a:p>
          <a:p>
            <a:r>
              <a:rPr lang="en-MY" dirty="0"/>
              <a:t>can add properties to record additional </a:t>
            </a:r>
            <a:r>
              <a:rPr lang="en-MY" dirty="0" smtClean="0"/>
              <a:t>information</a:t>
            </a:r>
          </a:p>
          <a:p>
            <a:endParaRPr lang="en-MY" dirty="0" smtClean="0"/>
          </a:p>
          <a:p>
            <a:pPr marL="667512" lvl="2" indent="0">
              <a:buNone/>
            </a:pPr>
            <a:r>
              <a:rPr lang="en-MY" dirty="0"/>
              <a:t>Public Class </a:t>
            </a:r>
            <a:r>
              <a:rPr lang="en-MY" dirty="0" err="1"/>
              <a:t>CustomDivideByZeroException</a:t>
            </a:r>
            <a:endParaRPr lang="en-MY" dirty="0"/>
          </a:p>
          <a:p>
            <a:pPr marL="667512" lvl="2" indent="0">
              <a:buNone/>
            </a:pPr>
            <a:r>
              <a:rPr lang="en-MY" dirty="0"/>
              <a:t>Inherits </a:t>
            </a:r>
            <a:r>
              <a:rPr lang="en-MY" dirty="0" err="1"/>
              <a:t>ApplicationException</a:t>
            </a:r>
            <a:endParaRPr lang="en-MY" dirty="0"/>
          </a:p>
          <a:p>
            <a:pPr marL="667512" lvl="2" indent="0">
              <a:buNone/>
            </a:pPr>
            <a:r>
              <a:rPr lang="en-MY" dirty="0"/>
              <a:t>' Add a variable to specify the "other" number.</a:t>
            </a:r>
          </a:p>
          <a:p>
            <a:pPr marL="667512" lvl="2" indent="0">
              <a:buNone/>
            </a:pPr>
            <a:r>
              <a:rPr lang="en-MY" dirty="0"/>
              <a:t>' Depending on the circumstance, this might help diagnose the problem.</a:t>
            </a:r>
          </a:p>
          <a:p>
            <a:pPr marL="667512" lvl="2" indent="0">
              <a:buNone/>
            </a:pPr>
            <a:r>
              <a:rPr lang="en-MY" dirty="0"/>
              <a:t>Public </a:t>
            </a:r>
            <a:r>
              <a:rPr lang="en-MY" dirty="0" err="1"/>
              <a:t>DividingNumber</a:t>
            </a:r>
            <a:r>
              <a:rPr lang="en-MY" dirty="0"/>
              <a:t> As Decimal</a:t>
            </a:r>
          </a:p>
          <a:p>
            <a:pPr marL="667512" lvl="2" indent="0">
              <a:buNone/>
            </a:pPr>
            <a:r>
              <a:rPr lang="en-MY" dirty="0"/>
              <a:t>End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Custom exception classes</a:t>
            </a:r>
          </a:p>
        </p:txBody>
      </p:sp>
    </p:spTree>
    <p:extLst>
      <p:ext uri="{BB962C8B-B14F-4D97-AF65-F5344CB8AC3E}">
        <p14:creationId xmlns:p14="http://schemas.microsoft.com/office/powerpoint/2010/main" val="192989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Need </a:t>
            </a:r>
            <a:r>
              <a:rPr lang="en-MY" dirty="0"/>
              <a:t>to supply the custom exception with the three standard </a:t>
            </a:r>
            <a:r>
              <a:rPr lang="en-MY" dirty="0" smtClean="0"/>
              <a:t>constructors</a:t>
            </a:r>
          </a:p>
          <a:p>
            <a:pPr lvl="1"/>
            <a:r>
              <a:rPr lang="en-MY" dirty="0"/>
              <a:t>On its own, with no </a:t>
            </a:r>
            <a:r>
              <a:rPr lang="en-MY" dirty="0" smtClean="0"/>
              <a:t>arguments</a:t>
            </a:r>
          </a:p>
          <a:p>
            <a:pPr lvl="1"/>
            <a:r>
              <a:rPr lang="en-MY" dirty="0"/>
              <a:t>With a custom </a:t>
            </a:r>
            <a:r>
              <a:rPr lang="en-MY" dirty="0" smtClean="0"/>
              <a:t>message</a:t>
            </a:r>
          </a:p>
          <a:p>
            <a:pPr lvl="1"/>
            <a:r>
              <a:rPr lang="en-MY" dirty="0"/>
              <a:t>With a custom message and an exception object to use as the inner exception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Constructors for Custom Exception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41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MY" dirty="0"/>
              <a:t>Public Class </a:t>
            </a:r>
            <a:r>
              <a:rPr lang="en-MY" dirty="0" err="1"/>
              <a:t>CustomDivideByZeroException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Inherits </a:t>
            </a:r>
            <a:r>
              <a:rPr lang="en-MY" dirty="0" err="1"/>
              <a:t>ApplicationException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' Add a variable to specify the "other" number.</a:t>
            </a:r>
          </a:p>
          <a:p>
            <a:pPr marL="109728" indent="0">
              <a:buNone/>
            </a:pPr>
            <a:r>
              <a:rPr lang="en-MY" dirty="0"/>
              <a:t>' Depending on the circumstance, this might help diagnose the problem.</a:t>
            </a:r>
          </a:p>
          <a:p>
            <a:pPr marL="109728" indent="0">
              <a:buNone/>
            </a:pPr>
            <a:r>
              <a:rPr lang="en-MY" dirty="0"/>
              <a:t>Private _</a:t>
            </a:r>
            <a:r>
              <a:rPr lang="en-MY" dirty="0" err="1"/>
              <a:t>dividingNumber</a:t>
            </a:r>
            <a:r>
              <a:rPr lang="en-MY" dirty="0"/>
              <a:t> As Decimal</a:t>
            </a:r>
          </a:p>
          <a:p>
            <a:pPr marL="109728" indent="0">
              <a:buNone/>
            </a:pPr>
            <a:r>
              <a:rPr lang="en-MY" dirty="0"/>
              <a:t>Public Property </a:t>
            </a:r>
            <a:r>
              <a:rPr lang="en-MY" dirty="0" err="1"/>
              <a:t>DividingNumber</a:t>
            </a:r>
            <a:r>
              <a:rPr lang="en-MY" dirty="0"/>
              <a:t>() As Decimal</a:t>
            </a:r>
          </a:p>
          <a:p>
            <a:pPr marL="109728" indent="0">
              <a:buNone/>
            </a:pPr>
            <a:r>
              <a:rPr lang="en-MY" dirty="0"/>
              <a:t>Get</a:t>
            </a:r>
          </a:p>
          <a:p>
            <a:pPr marL="109728" indent="0">
              <a:buNone/>
            </a:pPr>
            <a:r>
              <a:rPr lang="en-MY" dirty="0"/>
              <a:t>Return _</a:t>
            </a:r>
            <a:r>
              <a:rPr lang="en-MY" dirty="0" err="1"/>
              <a:t>dividingNumber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End Get</a:t>
            </a:r>
          </a:p>
          <a:p>
            <a:pPr marL="109728" indent="0">
              <a:buNone/>
            </a:pPr>
            <a:r>
              <a:rPr lang="en-MY" dirty="0"/>
              <a:t>Set(value As Decimal)</a:t>
            </a:r>
          </a:p>
          <a:p>
            <a:pPr marL="109728" indent="0">
              <a:buNone/>
            </a:pPr>
            <a:r>
              <a:rPr lang="en-MY" dirty="0"/>
              <a:t>_</a:t>
            </a:r>
            <a:r>
              <a:rPr lang="en-MY" dirty="0" err="1"/>
              <a:t>dividingNumber</a:t>
            </a:r>
            <a:r>
              <a:rPr lang="en-MY" dirty="0"/>
              <a:t> = value</a:t>
            </a:r>
          </a:p>
          <a:p>
            <a:pPr marL="109728" indent="0">
              <a:buNone/>
            </a:pPr>
            <a:r>
              <a:rPr lang="en-MY" dirty="0"/>
              <a:t>End Set</a:t>
            </a:r>
          </a:p>
          <a:p>
            <a:pPr marL="109728" indent="0">
              <a:buNone/>
            </a:pPr>
            <a:r>
              <a:rPr lang="en-MY" dirty="0"/>
              <a:t>End Property</a:t>
            </a:r>
          </a:p>
          <a:p>
            <a:pPr marL="109728" indent="0">
              <a:buNone/>
            </a:pPr>
            <a:r>
              <a:rPr lang="en-MY" dirty="0"/>
              <a:t>Public Sub New()</a:t>
            </a:r>
          </a:p>
          <a:p>
            <a:pPr marL="109728" indent="0">
              <a:buNone/>
            </a:pPr>
            <a:r>
              <a:rPr lang="en-MY" dirty="0" err="1"/>
              <a:t>MyBase.New</a:t>
            </a:r>
            <a:r>
              <a:rPr lang="en-MY" dirty="0"/>
              <a:t>()</a:t>
            </a:r>
          </a:p>
          <a:p>
            <a:pPr marL="109728" indent="0">
              <a:buNone/>
            </a:pPr>
            <a:r>
              <a:rPr lang="en-MY" dirty="0"/>
              <a:t>End Sub</a:t>
            </a:r>
          </a:p>
          <a:p>
            <a:pPr marL="109728" indent="0">
              <a:buNone/>
            </a:pPr>
            <a:r>
              <a:rPr lang="en-MY" dirty="0"/>
              <a:t>Public Sub New(message As String)</a:t>
            </a:r>
          </a:p>
          <a:p>
            <a:pPr marL="109728" indent="0">
              <a:buNone/>
            </a:pPr>
            <a:r>
              <a:rPr lang="en-MY" dirty="0" err="1"/>
              <a:t>MyBase.New</a:t>
            </a:r>
            <a:r>
              <a:rPr lang="en-MY" dirty="0"/>
              <a:t>(message)</a:t>
            </a:r>
          </a:p>
          <a:p>
            <a:pPr marL="109728" indent="0">
              <a:buNone/>
            </a:pPr>
            <a:r>
              <a:rPr lang="en-MY" dirty="0"/>
              <a:t>End Sub</a:t>
            </a:r>
          </a:p>
          <a:p>
            <a:pPr marL="109728" indent="0">
              <a:buNone/>
            </a:pPr>
            <a:r>
              <a:rPr lang="en-MY" dirty="0"/>
              <a:t>Public Sub New(message as String, inner As Exception)</a:t>
            </a:r>
          </a:p>
          <a:p>
            <a:pPr marL="109728" indent="0">
              <a:buNone/>
            </a:pPr>
            <a:r>
              <a:rPr lang="en-MY" dirty="0" err="1"/>
              <a:t>MyBase.New</a:t>
            </a:r>
            <a:r>
              <a:rPr lang="en-MY" dirty="0"/>
              <a:t>(message, inner)</a:t>
            </a:r>
          </a:p>
          <a:p>
            <a:pPr marL="109728" indent="0">
              <a:buNone/>
            </a:pPr>
            <a:r>
              <a:rPr lang="en-MY" dirty="0"/>
              <a:t>End Sub</a:t>
            </a:r>
          </a:p>
          <a:p>
            <a:pPr marL="109728" indent="0">
              <a:buNone/>
            </a:pPr>
            <a:r>
              <a:rPr lang="en-MY" dirty="0"/>
              <a:t>End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Forwarding the parameters </a:t>
            </a:r>
            <a:r>
              <a:rPr lang="en-MY" dirty="0"/>
              <a:t>to the base class</a:t>
            </a:r>
            <a:br>
              <a:rPr lang="en-MY" dirty="0"/>
            </a:br>
            <a:r>
              <a:rPr lang="en-MY" dirty="0"/>
              <a:t>(the constructors in the inherited </a:t>
            </a:r>
            <a:r>
              <a:rPr lang="en-MY" dirty="0" err="1"/>
              <a:t>ApplicationException</a:t>
            </a:r>
            <a:r>
              <a:rPr lang="en-MY" dirty="0"/>
              <a:t> class</a:t>
            </a:r>
            <a:r>
              <a:rPr lang="en-MY" dirty="0" smtClean="0"/>
              <a:t>)</a:t>
            </a:r>
            <a:br>
              <a:rPr lang="en-MY" dirty="0" smtClean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888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important points.</a:t>
            </a:r>
          </a:p>
          <a:p>
            <a:r>
              <a:rPr lang="en-US" dirty="0" smtClean="0"/>
              <a:t>Allow time for questions.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important points from each lesson.</a:t>
            </a:r>
          </a:p>
          <a:p>
            <a:r>
              <a:rPr lang="en-US" dirty="0" smtClean="0"/>
              <a:t>Provide resources for more information on subject.</a:t>
            </a:r>
          </a:p>
          <a:p>
            <a:pPr lvl="1"/>
            <a:r>
              <a:rPr lang="en-US" dirty="0" smtClean="0"/>
              <a:t>List resources on this slide.</a:t>
            </a:r>
          </a:p>
          <a:p>
            <a:pPr lvl="1"/>
            <a:r>
              <a:rPr lang="en-US" dirty="0" smtClean="0"/>
              <a:t>Provide handouts with additional resource material.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quiz or challenge to assess how much information participants learned.</a:t>
            </a:r>
          </a:p>
          <a:p>
            <a:r>
              <a:rPr lang="en-US" dirty="0" smtClean="0"/>
              <a:t>Survey participants to see if they found the training beneficial.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and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attempts to </a:t>
            </a:r>
            <a:r>
              <a:rPr lang="en-MY" dirty="0" smtClean="0"/>
              <a:t>divide by zero</a:t>
            </a:r>
          </a:p>
          <a:p>
            <a:r>
              <a:rPr lang="en-MY" dirty="0"/>
              <a:t>attempts to connect to a limited </a:t>
            </a:r>
            <a:r>
              <a:rPr lang="en-MY" dirty="0" smtClean="0"/>
              <a:t>resource such </a:t>
            </a:r>
            <a:r>
              <a:rPr lang="en-MY" dirty="0"/>
              <a:t>as a file or a database (which can fail if the file doesn’t exist, the database connection times out, or the </a:t>
            </a:r>
            <a:r>
              <a:rPr lang="en-MY" dirty="0" smtClean="0"/>
              <a:t>code has </a:t>
            </a:r>
            <a:r>
              <a:rPr lang="en-MY" dirty="0"/>
              <a:t>insufficient security credentials</a:t>
            </a:r>
            <a:r>
              <a:rPr lang="en-MY" dirty="0" smtClean="0"/>
              <a:t>)</a:t>
            </a:r>
          </a:p>
          <a:p>
            <a:r>
              <a:rPr lang="en-MY" dirty="0"/>
              <a:t>null reference exception, which usually occurs when a program </a:t>
            </a:r>
            <a:r>
              <a:rPr lang="en-MY" dirty="0" smtClean="0"/>
              <a:t>attempts to </a:t>
            </a:r>
            <a:r>
              <a:rPr lang="en-MY" dirty="0"/>
              <a:t>use an uninitialized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Common Errors</a:t>
            </a:r>
          </a:p>
        </p:txBody>
      </p:sp>
    </p:spTree>
    <p:extLst>
      <p:ext uri="{BB962C8B-B14F-4D97-AF65-F5344CB8AC3E}">
        <p14:creationId xmlns:p14="http://schemas.microsoft.com/office/powerpoint/2010/main" val="12478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MY" dirty="0"/>
              <a:t>' Define a variable named </a:t>
            </a:r>
            <a:r>
              <a:rPr lang="en-MY" dirty="0" err="1"/>
              <a:t>conOne</a:t>
            </a:r>
            <a:r>
              <a:rPr lang="en-MY" dirty="0"/>
              <a:t> and create the object.</a:t>
            </a:r>
          </a:p>
          <a:p>
            <a:pPr marL="109728" indent="0">
              <a:buNone/>
            </a:pPr>
            <a:r>
              <a:rPr lang="en-MY" dirty="0"/>
              <a:t>Private </a:t>
            </a:r>
            <a:r>
              <a:rPr lang="en-MY" dirty="0" err="1"/>
              <a:t>conOne</a:t>
            </a:r>
            <a:r>
              <a:rPr lang="en-MY" dirty="0"/>
              <a:t> As New </a:t>
            </a:r>
            <a:r>
              <a:rPr lang="en-MY" dirty="0" err="1"/>
              <a:t>SqlConnection</a:t>
            </a:r>
            <a:r>
              <a:rPr lang="en-MY" dirty="0"/>
              <a:t>()</a:t>
            </a:r>
          </a:p>
          <a:p>
            <a:pPr marL="109728" indent="0">
              <a:buNone/>
            </a:pPr>
            <a:r>
              <a:rPr lang="en-MY" dirty="0"/>
              <a:t>' Define a variable named </a:t>
            </a:r>
            <a:r>
              <a:rPr lang="en-MY" dirty="0" err="1"/>
              <a:t>conTwo</a:t>
            </a:r>
            <a:r>
              <a:rPr lang="en-MY" dirty="0"/>
              <a:t>, but don't create it.</a:t>
            </a:r>
          </a:p>
          <a:p>
            <a:pPr marL="109728" indent="0">
              <a:buNone/>
            </a:pPr>
            <a:r>
              <a:rPr lang="en-MY" dirty="0"/>
              <a:t>Private </a:t>
            </a:r>
            <a:r>
              <a:rPr lang="en-MY" dirty="0" err="1"/>
              <a:t>conTwo</a:t>
            </a:r>
            <a:r>
              <a:rPr lang="en-MY" dirty="0"/>
              <a:t> As </a:t>
            </a:r>
            <a:r>
              <a:rPr lang="en-MY" dirty="0" err="1"/>
              <a:t>SqlConnection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Protected Sub </a:t>
            </a:r>
            <a:r>
              <a:rPr lang="en-MY" dirty="0" err="1"/>
              <a:t>cmdDoSomething_Click</a:t>
            </a:r>
            <a:r>
              <a:rPr lang="en-MY" dirty="0"/>
              <a:t>(sender As Object, _</a:t>
            </a:r>
          </a:p>
          <a:p>
            <a:pPr marL="109728" indent="0">
              <a:buNone/>
            </a:pPr>
            <a:r>
              <a:rPr lang="en-MY" dirty="0"/>
              <a:t>e As </a:t>
            </a:r>
            <a:r>
              <a:rPr lang="en-MY" dirty="0" err="1"/>
              <a:t>EventArgs</a:t>
            </a:r>
            <a:r>
              <a:rPr lang="en-MY" dirty="0"/>
              <a:t>) Handles </a:t>
            </a:r>
            <a:r>
              <a:rPr lang="en-MY" dirty="0" err="1"/>
              <a:t>cmdCompute.Click</a:t>
            </a:r>
            <a:endParaRPr lang="en-MY" dirty="0"/>
          </a:p>
          <a:p>
            <a:pPr marL="109728" indent="0">
              <a:buNone/>
            </a:pPr>
            <a:r>
              <a:rPr lang="en-MY" dirty="0"/>
              <a:t>' This works, because the object has been created</a:t>
            </a:r>
          </a:p>
          <a:p>
            <a:pPr marL="109728" indent="0">
              <a:buNone/>
            </a:pPr>
            <a:r>
              <a:rPr lang="en-MY" dirty="0"/>
              <a:t>' with the New keyword.</a:t>
            </a:r>
          </a:p>
          <a:p>
            <a:pPr marL="109728" indent="0">
              <a:buNone/>
            </a:pPr>
            <a:r>
              <a:rPr lang="en-MY" dirty="0" err="1"/>
              <a:t>conOne.ConnectionString</a:t>
            </a:r>
            <a:r>
              <a:rPr lang="en-MY" dirty="0"/>
              <a:t> = "..."</a:t>
            </a:r>
          </a:p>
          <a:p>
            <a:pPr marL="109728" indent="0">
              <a:buNone/>
            </a:pPr>
            <a:r>
              <a:rPr lang="en-MY" dirty="0"/>
              <a:t>...</a:t>
            </a:r>
          </a:p>
          <a:p>
            <a:pPr marL="109728" indent="0">
              <a:buNone/>
            </a:pPr>
            <a:r>
              <a:rPr lang="en-MY" dirty="0"/>
              <a:t>' The following statement will fail and generate a</a:t>
            </a:r>
          </a:p>
          <a:p>
            <a:pPr marL="109728" indent="0">
              <a:buNone/>
            </a:pPr>
            <a:r>
              <a:rPr lang="en-MY" dirty="0"/>
              <a:t>' null reference exception.</a:t>
            </a:r>
          </a:p>
          <a:p>
            <a:pPr marL="109728" indent="0">
              <a:buNone/>
            </a:pPr>
            <a:r>
              <a:rPr lang="en-MY" dirty="0"/>
              <a:t>' You cannot modify a property (or use a method) of </a:t>
            </a:r>
            <a:r>
              <a:rPr lang="en-MY" dirty="0" smtClean="0"/>
              <a:t>an</a:t>
            </a:r>
          </a:p>
          <a:p>
            <a:pPr marL="109728" indent="0">
              <a:buNone/>
            </a:pPr>
            <a:r>
              <a:rPr lang="en-MY" dirty="0"/>
              <a:t>' object that doesn't exist!</a:t>
            </a:r>
          </a:p>
          <a:p>
            <a:pPr marL="109728" indent="0">
              <a:buNone/>
            </a:pPr>
            <a:r>
              <a:rPr lang="en-MY" dirty="0" err="1"/>
              <a:t>conTwo.ConnectionString</a:t>
            </a:r>
            <a:r>
              <a:rPr lang="en-MY" dirty="0"/>
              <a:t> = "..."</a:t>
            </a:r>
          </a:p>
          <a:p>
            <a:pPr marL="109728" indent="0">
              <a:buNone/>
            </a:pPr>
            <a:r>
              <a:rPr lang="en-MY" dirty="0"/>
              <a:t>...</a:t>
            </a:r>
          </a:p>
          <a:p>
            <a:pPr marL="109728" indent="0">
              <a:buNone/>
            </a:pPr>
            <a:r>
              <a:rPr lang="en-MY" dirty="0"/>
              <a:t>End Sub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Sample coding error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2672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905" y="2249488"/>
            <a:ext cx="4512189" cy="43243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 sample error page</a:t>
            </a:r>
          </a:p>
        </p:txBody>
      </p:sp>
    </p:spTree>
    <p:extLst>
      <p:ext uri="{BB962C8B-B14F-4D97-AF65-F5344CB8AC3E}">
        <p14:creationId xmlns:p14="http://schemas.microsoft.com/office/powerpoint/2010/main" val="234225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MY" dirty="0" smtClean="0"/>
          </a:p>
          <a:p>
            <a:r>
              <a:rPr lang="en-MY" dirty="0" smtClean="0"/>
              <a:t>An </a:t>
            </a:r>
            <a:r>
              <a:rPr lang="en-MY" dirty="0"/>
              <a:t>error page </a:t>
            </a:r>
            <a:r>
              <a:rPr lang="en-MY" dirty="0" smtClean="0"/>
              <a:t>can shatter </a:t>
            </a:r>
            <a:r>
              <a:rPr lang="en-MY" dirty="0"/>
              <a:t>the professional appearance of any </a:t>
            </a:r>
            <a:r>
              <a:rPr lang="en-MY" dirty="0" smtClean="0"/>
              <a:t>application</a:t>
            </a:r>
          </a:p>
          <a:p>
            <a:r>
              <a:rPr lang="en-MY" dirty="0" smtClean="0"/>
              <a:t>Error should be caught </a:t>
            </a:r>
            <a:r>
              <a:rPr lang="en-MY" dirty="0"/>
              <a:t>in the code </a:t>
            </a:r>
            <a:r>
              <a:rPr lang="en-MY" dirty="0" smtClean="0"/>
              <a:t>and identified.</a:t>
            </a:r>
          </a:p>
          <a:p>
            <a:pPr lvl="1"/>
            <a:r>
              <a:rPr lang="en-MY" dirty="0"/>
              <a:t>R</a:t>
            </a:r>
            <a:r>
              <a:rPr lang="en-MY" dirty="0" smtClean="0"/>
              <a:t>eport </a:t>
            </a:r>
            <a:r>
              <a:rPr lang="en-MY" dirty="0"/>
              <a:t>a more </a:t>
            </a:r>
            <a:r>
              <a:rPr lang="en-MY" dirty="0" smtClean="0"/>
              <a:t>useful (and </a:t>
            </a:r>
            <a:r>
              <a:rPr lang="en-MY" dirty="0"/>
              <a:t>user-friendly) page of information that might include a link to a support e-mail or a phone number </a:t>
            </a:r>
            <a:r>
              <a:rPr lang="en-MY" dirty="0" smtClean="0"/>
              <a:t>where the </a:t>
            </a:r>
            <a:r>
              <a:rPr lang="en-MY" dirty="0"/>
              <a:t>customer can receive additional assistance </a:t>
            </a:r>
            <a:r>
              <a:rPr lang="en-MY" dirty="0" smtClean="0"/>
              <a:t>if </a:t>
            </a:r>
            <a:r>
              <a:rPr lang="en-MY" dirty="0"/>
              <a:t>the error is a critical one that the application cannot solve on its </a:t>
            </a:r>
            <a:r>
              <a:rPr lang="en-MY" dirty="0" smtClean="0"/>
              <a:t>own.</a:t>
            </a:r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Handling Error in Code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9826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MY" dirty="0" smtClean="0"/>
              <a:t>Essentially</a:t>
            </a:r>
            <a:r>
              <a:rPr lang="en-MY" dirty="0"/>
              <a:t>, when an error occurs in </a:t>
            </a:r>
            <a:r>
              <a:rPr lang="en-MY" dirty="0" smtClean="0"/>
              <a:t>your application</a:t>
            </a:r>
            <a:r>
              <a:rPr lang="en-MY" dirty="0"/>
              <a:t>, the .NET Framework creates an exception object that represents the problem. You can catch </a:t>
            </a:r>
            <a:r>
              <a:rPr lang="en-MY" dirty="0" smtClean="0"/>
              <a:t>this object </a:t>
            </a:r>
            <a:r>
              <a:rPr lang="en-MY" dirty="0"/>
              <a:t>by using an exception handler. If you fail to use an exception handler, your code will be aborted, and </a:t>
            </a:r>
            <a:r>
              <a:rPr lang="en-MY" dirty="0" smtClean="0"/>
              <a:t>the user </a:t>
            </a:r>
            <a:r>
              <a:rPr lang="en-MY" dirty="0"/>
              <a:t>will see an error page. If you catch the exception, you can notify the user, attempt to resolve the problem, </a:t>
            </a:r>
            <a:r>
              <a:rPr lang="en-MY" dirty="0" smtClean="0"/>
              <a:t>or simply </a:t>
            </a:r>
            <a:r>
              <a:rPr lang="en-MY" dirty="0"/>
              <a:t>ignore the issue and allow your web page code to keep running.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Structured Exception Handling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0174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Exceptions </a:t>
            </a:r>
            <a:r>
              <a:rPr lang="en-MY" dirty="0"/>
              <a:t>are </a:t>
            </a:r>
            <a:r>
              <a:rPr lang="en-MY" dirty="0" smtClean="0"/>
              <a:t>object-based</a:t>
            </a:r>
          </a:p>
          <a:p>
            <a:r>
              <a:rPr lang="en-MY" dirty="0"/>
              <a:t>Exceptions are caught based on their </a:t>
            </a:r>
            <a:r>
              <a:rPr lang="en-MY" dirty="0" smtClean="0"/>
              <a:t>type</a:t>
            </a:r>
          </a:p>
          <a:p>
            <a:r>
              <a:rPr lang="en-MY" dirty="0"/>
              <a:t>Exception handlers use a modern block </a:t>
            </a:r>
            <a:r>
              <a:rPr lang="en-MY" dirty="0" smtClean="0"/>
              <a:t>structure</a:t>
            </a:r>
          </a:p>
          <a:p>
            <a:r>
              <a:rPr lang="en-MY" dirty="0"/>
              <a:t>Exception handlers are </a:t>
            </a:r>
            <a:r>
              <a:rPr lang="en-MY" dirty="0" smtClean="0"/>
              <a:t>multi-layered</a:t>
            </a:r>
          </a:p>
          <a:p>
            <a:r>
              <a:rPr lang="en-MY" dirty="0"/>
              <a:t>Exceptions are a generic part of the .NET </a:t>
            </a:r>
            <a:r>
              <a:rPr lang="en-MY" dirty="0" smtClean="0"/>
              <a:t>Framework</a:t>
            </a:r>
          </a:p>
          <a:p>
            <a:pPr lvl="1"/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features of structured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4685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Every exception class derives from the base class </a:t>
            </a:r>
            <a:r>
              <a:rPr lang="en-MY" dirty="0" err="1"/>
              <a:t>System.Exception</a:t>
            </a:r>
            <a:r>
              <a:rPr lang="en-MY" dirty="0" smtClean="0"/>
              <a:t>.</a:t>
            </a:r>
          </a:p>
          <a:p>
            <a:r>
              <a:rPr lang="en-MY" dirty="0" smtClean="0"/>
              <a:t>Some of the predefined exception classes:-</a:t>
            </a:r>
          </a:p>
          <a:p>
            <a:pPr lvl="1"/>
            <a:r>
              <a:rPr lang="en-MY" dirty="0" err="1" smtClean="0"/>
              <a:t>NullReferenceException</a:t>
            </a:r>
            <a:r>
              <a:rPr lang="en-MY" dirty="0"/>
              <a:t>, </a:t>
            </a:r>
            <a:r>
              <a:rPr lang="en-MY" dirty="0" err="1"/>
              <a:t>IOException</a:t>
            </a:r>
            <a:r>
              <a:rPr lang="en-MY" dirty="0"/>
              <a:t>, </a:t>
            </a:r>
            <a:r>
              <a:rPr lang="en-MY" dirty="0" err="1" smtClean="0"/>
              <a:t>SqlException</a:t>
            </a:r>
            <a:endParaRPr lang="en-MY" dirty="0" smtClean="0"/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Exception Class</a:t>
            </a:r>
          </a:p>
        </p:txBody>
      </p:sp>
    </p:spTree>
    <p:extLst>
      <p:ext uri="{BB962C8B-B14F-4D97-AF65-F5344CB8AC3E}">
        <p14:creationId xmlns:p14="http://schemas.microsoft.com/office/powerpoint/2010/main" val="50369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1292</Words>
  <Application>Microsoft Office PowerPoint</Application>
  <PresentationFormat>Widescreen</PresentationFormat>
  <Paragraphs>199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</vt:lpstr>
      <vt:lpstr>Wingdings 2</vt:lpstr>
      <vt:lpstr>Training presentation</vt:lpstr>
      <vt:lpstr>Error Handling and Tracing</vt:lpstr>
      <vt:lpstr>Introduction</vt:lpstr>
      <vt:lpstr>Common Errors</vt:lpstr>
      <vt:lpstr>Sample coding error</vt:lpstr>
      <vt:lpstr>A sample error page</vt:lpstr>
      <vt:lpstr>Handling Error in Code</vt:lpstr>
      <vt:lpstr>Structured Exception Handling</vt:lpstr>
      <vt:lpstr>Key features of structured exception handling</vt:lpstr>
      <vt:lpstr>The Exception Class</vt:lpstr>
      <vt:lpstr>Exception Properties</vt:lpstr>
      <vt:lpstr>Visual Studio’s exception viewer</vt:lpstr>
      <vt:lpstr>Exceptions can be chained together</vt:lpstr>
      <vt:lpstr>Handling Exceptions</vt:lpstr>
      <vt:lpstr>Handling Exceptions</vt:lpstr>
      <vt:lpstr>Catching Specific Exceptions</vt:lpstr>
      <vt:lpstr>Different exception handlers filter out different types of problems</vt:lpstr>
      <vt:lpstr>Catching and displaying exception information</vt:lpstr>
      <vt:lpstr>Catching and displaying exception information</vt:lpstr>
      <vt:lpstr>Throwing Your Own Exceptions</vt:lpstr>
      <vt:lpstr>Standard exception, custom message</vt:lpstr>
      <vt:lpstr>Custom exception classes</vt:lpstr>
      <vt:lpstr>Constructors for Custom Exception</vt:lpstr>
      <vt:lpstr>Forwarding the parameters to the base class (the constructors in the inherited ApplicationException class) </vt:lpstr>
      <vt:lpstr>Lesson 3: Wrap-up</vt:lpstr>
      <vt:lpstr>Summary of Training</vt:lpstr>
      <vt:lpstr>Assessment and 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2013-12-19T04:30:56Z</dcterms:created>
  <dcterms:modified xsi:type="dcterms:W3CDTF">2013-12-19T15:11:33Z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