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8" r:id="rId1"/>
  </p:sldMasterIdLst>
  <p:notesMasterIdLst>
    <p:notesMasterId r:id="rId15"/>
  </p:notesMasterIdLst>
  <p:sldIdLst>
    <p:sldId id="256" r:id="rId2"/>
    <p:sldId id="257" r:id="rId3"/>
    <p:sldId id="258" r:id="rId4"/>
    <p:sldId id="259" r:id="rId5"/>
    <p:sldId id="260" r:id="rId6"/>
    <p:sldId id="270" r:id="rId7"/>
    <p:sldId id="271" r:id="rId8"/>
    <p:sldId id="261" r:id="rId9"/>
    <p:sldId id="262" r:id="rId10"/>
    <p:sldId id="264" r:id="rId11"/>
    <p:sldId id="269" r:id="rId12"/>
    <p:sldId id="263" r:id="rId13"/>
    <p:sldId id="265"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a:srgbClr val="D0D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0" autoAdjust="0"/>
    <p:restoredTop sz="94641" autoAdjust="0"/>
  </p:normalViewPr>
  <p:slideViewPr>
    <p:cSldViewPr>
      <p:cViewPr varScale="1">
        <p:scale>
          <a:sx n="78" d="100"/>
          <a:sy n="78" d="100"/>
        </p:scale>
        <p:origin x="850" y="77"/>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2034738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47248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85420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8621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14758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29095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56306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72208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8763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039247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00666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28831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29255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8/28/2025</a:t>
            </a:fld>
            <a:endParaRPr lang="en-US"/>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29404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8/28/2025</a:t>
            </a:fld>
            <a:endParaRPr lang="en-US"/>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9386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8/28/2025</a:t>
            </a:fld>
            <a:endParaRPr lang="en-US"/>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953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54052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364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8/28/2025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78648318"/>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sv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9.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sv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29685" y="97034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0174605" y="103163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useBgFill="1">
        <p:nvSpPr>
          <p:cNvPr id="14" name="TextBox 13">
            <a:extLst>
              <a:ext uri="{FF2B5EF4-FFF2-40B4-BE49-F238E27FC236}">
                <a16:creationId xmlns:a16="http://schemas.microsoft.com/office/drawing/2014/main" id="{D55ADE35-C35B-07C1-F5AA-C33B3DDB802E}"/>
              </a:ext>
            </a:extLst>
          </p:cNvPr>
          <p:cNvSpPr txBox="1"/>
          <p:nvPr/>
        </p:nvSpPr>
        <p:spPr>
          <a:xfrm>
            <a:off x="1564005" y="2521196"/>
            <a:ext cx="8610600" cy="2308324"/>
          </a:xfrm>
          <a:prstGeom prst="rect">
            <a:avLst/>
          </a:prstGeom>
        </p:spPr>
        <p:txBody>
          <a:bodyPr wrap="square" lIns="91440" tIns="45720" rIns="91440" bIns="45720" rtlCol="0" anchor="t">
            <a:spAutoFit/>
          </a:bodyPr>
          <a:lstStyle/>
          <a:p>
            <a:r>
              <a:rPr lang="en-US" sz="2400" dirty="0">
                <a:latin typeface="Cambria Math" panose="02040503050406030204" pitchFamily="18" charset="0"/>
                <a:ea typeface="Cambria Math" panose="02040503050406030204" pitchFamily="18" charset="0"/>
              </a:rPr>
              <a:t>STUDENT NAME: </a:t>
            </a:r>
            <a:r>
              <a:rPr lang="en-US" sz="2400" b="1" dirty="0">
                <a:latin typeface="Times New Roman" panose="02020603050405020304" pitchFamily="18" charset="0"/>
                <a:cs typeface="Times New Roman" panose="02020603050405020304" pitchFamily="18" charset="0"/>
              </a:rPr>
              <a:t>Thenmozhi V</a:t>
            </a:r>
          </a:p>
          <a:p>
            <a:r>
              <a:rPr lang="en-US" sz="2400" dirty="0">
                <a:latin typeface="Cambria Math" panose="02040503050406030204" pitchFamily="18" charset="0"/>
                <a:ea typeface="Cambria Math" panose="02040503050406030204" pitchFamily="18" charset="0"/>
              </a:rPr>
              <a:t>REGISTER NO AND NMID</a:t>
            </a:r>
            <a:r>
              <a:rPr lang="en-US" sz="2400" dirty="0"/>
              <a:t>: </a:t>
            </a:r>
            <a:r>
              <a:rPr lang="en-US" sz="2400" b="1" dirty="0">
                <a:latin typeface="Times New Roman" panose="02020603050405020304" pitchFamily="18" charset="0"/>
                <a:cs typeface="Times New Roman" panose="02020603050405020304" pitchFamily="18" charset="0"/>
              </a:rPr>
              <a:t>asunm1451222407531</a:t>
            </a:r>
          </a:p>
          <a:p>
            <a:r>
              <a:rPr lang="en-US" sz="2400" dirty="0">
                <a:latin typeface="Cambria Math" panose="02040503050406030204" pitchFamily="18" charset="0"/>
                <a:ea typeface="Cambria Math" panose="02040503050406030204" pitchFamily="18" charset="0"/>
              </a:rPr>
              <a:t>DEPARTMENT</a:t>
            </a:r>
            <a:r>
              <a:rPr lang="en-US" sz="2400" dirty="0"/>
              <a:t>: </a:t>
            </a:r>
            <a:r>
              <a:rPr lang="en-US" sz="2400" b="1" dirty="0">
                <a:latin typeface="Times New Roman" panose="02020603050405020304" pitchFamily="18" charset="0"/>
                <a:cs typeface="Times New Roman" panose="02020603050405020304" pitchFamily="18" charset="0"/>
              </a:rPr>
              <a:t>B.SC COMPUTER SCIENCE.,.</a:t>
            </a:r>
          </a:p>
          <a:p>
            <a:r>
              <a:rPr lang="en-US" sz="2400" dirty="0">
                <a:latin typeface="Cambria Math" panose="02040503050406030204" pitchFamily="18" charset="0"/>
                <a:ea typeface="Cambria Math" panose="02040503050406030204" pitchFamily="18" charset="0"/>
              </a:rPr>
              <a:t>COLLEGE:</a:t>
            </a:r>
            <a:r>
              <a:rPr lang="en-US" sz="2000" b="1" dirty="0">
                <a:latin typeface="Times New Roman" panose="02020603050405020304" pitchFamily="18" charset="0"/>
                <a:cs typeface="Times New Roman" panose="02020603050405020304" pitchFamily="18" charset="0"/>
              </a:rPr>
              <a:t>MAHALASHMI WOMEN’S COLLEGE OF ARTS &amp; SCIENCE </a:t>
            </a:r>
            <a:endParaRPr lang="en-US" sz="2400" b="1" dirty="0">
              <a:latin typeface="Times New Roman" panose="02020603050405020304" pitchFamily="18" charset="0"/>
              <a:cs typeface="Times New Roman" panose="02020603050405020304" pitchFamily="18" charset="0"/>
            </a:endParaRPr>
          </a:p>
          <a:p>
            <a:pPr algn="ctr"/>
            <a:r>
              <a:rPr lang="en-US" sz="24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UNIVERSITY OF MADRAS</a:t>
            </a:r>
            <a:endParaRPr lang="en-US" sz="2400" b="1" dirty="0">
              <a:latin typeface="Times New Roman" panose="02020603050405020304" pitchFamily="18" charset="0"/>
              <a:cs typeface="Times New Roman" panose="02020603050405020304" pitchFamily="18" charset="0"/>
            </a:endParaRPr>
          </a:p>
          <a:p>
            <a:r>
              <a:rPr lang="en-US" sz="2400" dirty="0"/>
              <a:t>           </a:t>
            </a:r>
            <a:endParaRPr lang="en-IN" sz="2400" dirty="0"/>
          </a:p>
        </p:txBody>
      </p:sp>
      <p:sp>
        <p:nvSpPr>
          <p:cNvPr id="10" name="AutoShape 2" descr="Sean Whang">
            <a:extLst>
              <a:ext uri="{FF2B5EF4-FFF2-40B4-BE49-F238E27FC236}">
                <a16:creationId xmlns:a16="http://schemas.microsoft.com/office/drawing/2014/main" id="{889F171E-42D4-0A97-8A2B-BDCBD4338992}"/>
              </a:ext>
            </a:extLst>
          </p:cNvPr>
          <p:cNvSpPr>
            <a:spLocks noChangeAspect="1" noChangeArrowheads="1"/>
          </p:cNvSpPr>
          <p:nvPr/>
        </p:nvSpPr>
        <p:spPr bwMode="auto">
          <a:xfrm>
            <a:off x="542924" y="1463921"/>
            <a:ext cx="2857500" cy="2857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6" name="Picture 2" descr="Evie Shaffer">
            <a:extLst>
              <a:ext uri="{FF2B5EF4-FFF2-40B4-BE49-F238E27FC236}">
                <a16:creationId xmlns:a16="http://schemas.microsoft.com/office/drawing/2014/main" id="{BFBB06B2-A1EE-F4D0-211C-CCD9E5C978D3}"/>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135000"/>
                    </a14:imgEffect>
                    <a14:imgEffect>
                      <a14:brightnessContrast contrast="-44000"/>
                    </a14:imgEffect>
                  </a14:imgLayer>
                </a14:imgProps>
              </a:ext>
              <a:ext uri="{28A0092B-C50C-407E-A947-70E740481C1C}">
                <a14:useLocalDpi xmlns:a14="http://schemas.microsoft.com/office/drawing/2010/main" val="0"/>
              </a:ext>
            </a:extLst>
          </a:blip>
          <a:srcRect/>
          <a:stretch>
            <a:fillRect/>
          </a:stretch>
        </p:blipFill>
        <p:spPr bwMode="auto">
          <a:xfrm>
            <a:off x="9372600" y="4237037"/>
            <a:ext cx="2143125" cy="2405310"/>
          </a:xfrm>
          <a:prstGeom prst="rect">
            <a:avLst/>
          </a:prstGeom>
          <a:noFill/>
          <a:ln>
            <a:noFill/>
          </a:ln>
          <a:effectLst>
            <a:glow rad="76200">
              <a:schemeClr val="bg1">
                <a:lumMod val="95000"/>
              </a:schemeClr>
            </a:glow>
            <a:outerShdw sx="1000" sy="1000" algn="ctr" rotWithShape="0">
              <a:srgbClr val="F2F2F2"/>
            </a:outerShdw>
            <a:reflection stA="45000" endPos="0" dist="50800" dir="5400000" sy="-100000" algn="bl" rotWithShape="0"/>
          </a:effectLst>
        </p:spPr>
      </p:pic>
      <p:pic>
        <p:nvPicPr>
          <p:cNvPr id="12" name="Graphic 11" descr="Snowflake with solid fill">
            <a:extLst>
              <a:ext uri="{FF2B5EF4-FFF2-40B4-BE49-F238E27FC236}">
                <a16:creationId xmlns:a16="http://schemas.microsoft.com/office/drawing/2014/main" id="{A42D5A1F-11B1-C4C3-FA55-72271B27C1E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0027" y="67404"/>
            <a:ext cx="914400" cy="914400"/>
          </a:xfrm>
          <a:prstGeom prst="rect">
            <a:avLst/>
          </a:prstGeom>
        </p:spPr>
      </p:pic>
      <p:pic>
        <p:nvPicPr>
          <p:cNvPr id="13" name="Graphic 12" descr="Snowflake with solid fill">
            <a:extLst>
              <a:ext uri="{FF2B5EF4-FFF2-40B4-BE49-F238E27FC236}">
                <a16:creationId xmlns:a16="http://schemas.microsoft.com/office/drawing/2014/main" id="{FE9F1D86-A9ED-DE6C-597C-F09274CD592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8660" y="627104"/>
            <a:ext cx="805015" cy="65743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30200" y="77152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p:nvPr/>
        </p:nvSpPr>
        <p:spPr>
          <a:xfrm>
            <a:off x="914400" y="637990"/>
            <a:ext cx="87185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Sitka Display Semibold" pitchFamily="2" charset="0"/>
                <a:cs typeface="Trebuchet MS"/>
              </a:rPr>
              <a:t>POTFOLIO</a:t>
            </a:r>
            <a:r>
              <a:rPr lang="en-IN" sz="4000" b="1" spc="15" dirty="0">
                <a:latin typeface="Trebuchet MS"/>
                <a:cs typeface="Trebuchet MS"/>
              </a:rPr>
              <a:t> </a:t>
            </a:r>
            <a:r>
              <a:rPr lang="en-IN" sz="4000" b="1" spc="15" dirty="0">
                <a:latin typeface="Sitka Banner Semibold" pitchFamily="2" charset="0"/>
                <a:cs typeface="Trebuchet MS"/>
              </a:rPr>
              <a:t>DESIGN AND LAYOUT :</a:t>
            </a:r>
            <a:endParaRPr sz="4000" dirty="0">
              <a:latin typeface="Sitka Banner Semibold" pitchFamily="2" charset="0"/>
              <a:cs typeface="Trebuchet MS"/>
            </a:endParaRPr>
          </a:p>
        </p:txBody>
      </p:sp>
      <p:sp>
        <p:nvSpPr>
          <p:cNvPr id="14" name="object 3"/>
          <p:cNvSpPr/>
          <p:nvPr/>
        </p:nvSpPr>
        <p:spPr>
          <a:xfrm>
            <a:off x="282575" y="228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 name="Picture 1">
            <a:extLst>
              <a:ext uri="{FF2B5EF4-FFF2-40B4-BE49-F238E27FC236}">
                <a16:creationId xmlns:a16="http://schemas.microsoft.com/office/drawing/2014/main" id="{54793B2B-DA00-D1F0-DBD0-733A4E7F29BE}"/>
              </a:ext>
            </a:extLst>
          </p:cNvPr>
          <p:cNvPicPr>
            <a:picLocks noChangeAspect="1"/>
          </p:cNvPicPr>
          <p:nvPr/>
        </p:nvPicPr>
        <p:blipFill>
          <a:blip r:embed="rId3"/>
          <a:stretch>
            <a:fillRect/>
          </a:stretch>
        </p:blipFill>
        <p:spPr>
          <a:xfrm>
            <a:off x="7566212" y="1352641"/>
            <a:ext cx="4133476" cy="2514600"/>
          </a:xfrm>
          <a:prstGeom prst="rect">
            <a:avLst/>
          </a:prstGeom>
        </p:spPr>
      </p:pic>
      <p:sp>
        <p:nvSpPr>
          <p:cNvPr id="9" name="TextBox 8">
            <a:extLst>
              <a:ext uri="{FF2B5EF4-FFF2-40B4-BE49-F238E27FC236}">
                <a16:creationId xmlns:a16="http://schemas.microsoft.com/office/drawing/2014/main" id="{C5A7743F-BFF4-8C2E-A0E4-14F79EDEC0B3}"/>
              </a:ext>
            </a:extLst>
          </p:cNvPr>
          <p:cNvSpPr txBox="1"/>
          <p:nvPr/>
        </p:nvSpPr>
        <p:spPr>
          <a:xfrm>
            <a:off x="4191000" y="2743200"/>
            <a:ext cx="2209800" cy="1752600"/>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15887539-EF60-223C-BE2B-6AB8D98E15A4}"/>
              </a:ext>
            </a:extLst>
          </p:cNvPr>
          <p:cNvSpPr txBox="1"/>
          <p:nvPr/>
        </p:nvSpPr>
        <p:spPr>
          <a:xfrm>
            <a:off x="8839200" y="2054458"/>
            <a:ext cx="1927131" cy="1200329"/>
          </a:xfrm>
          <a:prstGeom prst="rect">
            <a:avLst/>
          </a:prstGeom>
          <a:noFill/>
        </p:spPr>
        <p:txBody>
          <a:bodyPr wrap="none" rtlCol="0">
            <a:spAutoFit/>
          </a:bodyPr>
          <a:lstStyle/>
          <a:p>
            <a:pPr marL="285750" indent="-285750">
              <a:buFont typeface="Wingdings" panose="05000000000000000000" pitchFamily="2" charset="2"/>
              <a:buChar char="q"/>
            </a:pPr>
            <a:r>
              <a:rPr lang="en-US" dirty="0">
                <a:latin typeface="Algerian" panose="04020705040A02060702" pitchFamily="82" charset="0"/>
              </a:rPr>
              <a:t>Information</a:t>
            </a:r>
          </a:p>
          <a:p>
            <a:pPr marL="285750" indent="-285750">
              <a:buFont typeface="Wingdings" panose="05000000000000000000" pitchFamily="2" charset="2"/>
              <a:buChar char="q"/>
            </a:pPr>
            <a:r>
              <a:rPr lang="en-US" dirty="0">
                <a:latin typeface="Algerian" panose="04020705040A02060702" pitchFamily="82" charset="0"/>
              </a:rPr>
              <a:t>About Me</a:t>
            </a:r>
          </a:p>
          <a:p>
            <a:pPr marL="285750" indent="-285750">
              <a:buFont typeface="Wingdings" panose="05000000000000000000" pitchFamily="2" charset="2"/>
              <a:buChar char="q"/>
            </a:pPr>
            <a:r>
              <a:rPr lang="en-IN" dirty="0">
                <a:latin typeface="Algerian" panose="04020705040A02060702" pitchFamily="82" charset="0"/>
              </a:rPr>
              <a:t>My Projects</a:t>
            </a:r>
          </a:p>
          <a:p>
            <a:pPr marL="285750" indent="-285750">
              <a:buFont typeface="Wingdings" panose="05000000000000000000" pitchFamily="2" charset="2"/>
              <a:buChar char="q"/>
            </a:pPr>
            <a:r>
              <a:rPr lang="en-IN" dirty="0">
                <a:latin typeface="Algerian" panose="04020705040A02060702" pitchFamily="82" charset="0"/>
              </a:rPr>
              <a:t>Contact Me</a:t>
            </a:r>
          </a:p>
        </p:txBody>
      </p:sp>
      <p:sp>
        <p:nvSpPr>
          <p:cNvPr id="11" name="TextBox 10">
            <a:extLst>
              <a:ext uri="{FF2B5EF4-FFF2-40B4-BE49-F238E27FC236}">
                <a16:creationId xmlns:a16="http://schemas.microsoft.com/office/drawing/2014/main" id="{B0D3BFB4-14F9-BFA1-CEB5-275FB9062EF3}"/>
              </a:ext>
            </a:extLst>
          </p:cNvPr>
          <p:cNvSpPr txBox="1"/>
          <p:nvPr/>
        </p:nvSpPr>
        <p:spPr>
          <a:xfrm>
            <a:off x="1981200" y="2362200"/>
            <a:ext cx="5105400" cy="1477328"/>
          </a:xfrm>
          <a:prstGeom prst="rect">
            <a:avLst/>
          </a:prstGeom>
          <a:noFill/>
        </p:spPr>
        <p:txBody>
          <a:bodyPr wrap="square" rtlCol="0">
            <a:spAutoFit/>
          </a:bodyPr>
          <a:lstStyle/>
          <a:p>
            <a:pPr marL="285750" indent="-285750">
              <a:buFont typeface="Wingdings" panose="05000000000000000000" pitchFamily="2" charset="2"/>
              <a:buChar char="v"/>
            </a:pPr>
            <a:r>
              <a:rPr lang="en-US" b="1" dirty="0">
                <a:latin typeface="Gabriola" panose="04040605051002020D02" pitchFamily="82" charset="0"/>
              </a:rPr>
              <a:t>To create an effective and responsive portfolio, focus on a clear layout, a curated selection of your best work, and a design that adapts to any screen size. The following guide outlines the structure and design principles for building a professional portfolio with the sections you specified</a:t>
            </a:r>
            <a:endParaRPr lang="en-IN" b="1" dirty="0">
              <a:latin typeface="Gabriola" panose="04040605051002020D02" pitchFamily="8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518513" y="1246278"/>
            <a:ext cx="8911687" cy="1280890"/>
          </a:xfrm>
        </p:spPr>
        <p:txBody>
          <a:bodyPr/>
          <a:lstStyle/>
          <a:p>
            <a:r>
              <a:rPr lang="en-IN" b="1" dirty="0">
                <a:latin typeface="Times New Roman" panose="02020603050405020304" pitchFamily="18" charset="0"/>
                <a:cs typeface="Times New Roman" panose="02020603050405020304" pitchFamily="18" charset="0"/>
              </a:rPr>
              <a:t>FEATURES AND FUNCTIONALITY</a:t>
            </a:r>
          </a:p>
        </p:txBody>
      </p:sp>
      <p:sp>
        <p:nvSpPr>
          <p:cNvPr id="5" name="Arrow: Striped Right 4">
            <a:extLst>
              <a:ext uri="{FF2B5EF4-FFF2-40B4-BE49-F238E27FC236}">
                <a16:creationId xmlns:a16="http://schemas.microsoft.com/office/drawing/2014/main" id="{EF1C41AA-3414-E758-8954-A9281135B79C}"/>
              </a:ext>
            </a:extLst>
          </p:cNvPr>
          <p:cNvSpPr/>
          <p:nvPr/>
        </p:nvSpPr>
        <p:spPr>
          <a:xfrm>
            <a:off x="3733800" y="3737884"/>
            <a:ext cx="368808" cy="381000"/>
          </a:xfrm>
          <a:prstGeom prst="stripedRightArrow">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pic>
        <p:nvPicPr>
          <p:cNvPr id="10" name="Graphic 9" descr="Newspaper with solid fill">
            <a:extLst>
              <a:ext uri="{FF2B5EF4-FFF2-40B4-BE49-F238E27FC236}">
                <a16:creationId xmlns:a16="http://schemas.microsoft.com/office/drawing/2014/main" id="{DC31919B-26FE-4B94-2530-A5F70D8776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05800" y="1241362"/>
            <a:ext cx="762000" cy="645361"/>
          </a:xfrm>
          <a:prstGeom prst="rect">
            <a:avLst/>
          </a:prstGeom>
        </p:spPr>
      </p:pic>
      <p:sp>
        <p:nvSpPr>
          <p:cNvPr id="3" name="TextBox 2">
            <a:extLst>
              <a:ext uri="{FF2B5EF4-FFF2-40B4-BE49-F238E27FC236}">
                <a16:creationId xmlns:a16="http://schemas.microsoft.com/office/drawing/2014/main" id="{A8627B93-0C7B-C51A-2E64-136FC6482924}"/>
              </a:ext>
            </a:extLst>
          </p:cNvPr>
          <p:cNvSpPr txBox="1"/>
          <p:nvPr/>
        </p:nvSpPr>
        <p:spPr>
          <a:xfrm>
            <a:off x="2133600" y="2236839"/>
            <a:ext cx="9218076" cy="1200329"/>
          </a:xfrm>
          <a:prstGeom prst="rect">
            <a:avLst/>
          </a:prstGeom>
          <a:noFill/>
        </p:spPr>
        <p:txBody>
          <a:bodyPr wrap="square" rtlCol="0">
            <a:spAutoFit/>
          </a:bodyPr>
          <a:lstStyle/>
          <a:p>
            <a:r>
              <a:rPr lang="en-US" dirty="0">
                <a:latin typeface="Book Antiqua" panose="02040602050305030304" pitchFamily="18" charset="0"/>
              </a:rPr>
              <a:t>          •    A strong portfolio website showcases your skills and personality through key features that provide a clear and engaging user experience.</a:t>
            </a:r>
          </a:p>
          <a:p>
            <a:r>
              <a:rPr lang="en-US" dirty="0">
                <a:latin typeface="Book Antiqua" panose="02040602050305030304" pitchFamily="18" charset="0"/>
              </a:rPr>
              <a:t>          •     Essential components include intuitive navigation, a project gallery, interactive elements, a contact form, and a responsive design that adapts to all screen sizes</a:t>
            </a:r>
            <a:endParaRPr lang="en-IN" dirty="0">
              <a:latin typeface="Book Antiqua" panose="02040602050305030304" pitchFamily="18" charset="0"/>
            </a:endParaRPr>
          </a:p>
        </p:txBody>
      </p:sp>
      <p:sp>
        <p:nvSpPr>
          <p:cNvPr id="8" name="Rectangle 1">
            <a:extLst>
              <a:ext uri="{FF2B5EF4-FFF2-40B4-BE49-F238E27FC236}">
                <a16:creationId xmlns:a16="http://schemas.microsoft.com/office/drawing/2014/main" id="{CAEAAA28-ED1E-CE57-FF07-B8DC0FCD3AE7}"/>
              </a:ext>
            </a:extLst>
          </p:cNvPr>
          <p:cNvSpPr>
            <a:spLocks noChangeArrowheads="1"/>
          </p:cNvSpPr>
          <p:nvPr/>
        </p:nvSpPr>
        <p:spPr bwMode="auto">
          <a:xfrm>
            <a:off x="-64006" y="-118900"/>
            <a:ext cx="12192000" cy="0"/>
          </a:xfrm>
          <a:prstGeom prst="rect">
            <a:avLst/>
          </a:prstGeom>
          <a:solidFill>
            <a:srgbClr val="10121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1568"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6E8F0"/>
                </a:solidFill>
                <a:effectLst/>
                <a:latin typeface="Google Sans"/>
              </a:rPr>
              <a:t>Navigation bar</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6E8F0"/>
                </a:solidFill>
                <a:effectLst/>
                <a:latin typeface="Google Sans"/>
              </a:rPr>
              <a:t>A clear and consistent navigation bar is critical for helping visitors find their way around your site.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E6E8F0"/>
                </a:solidFill>
                <a:effectLst/>
                <a:latin typeface="Google Sans"/>
              </a:rPr>
            </a:br>
            <a:endParaRPr kumimoji="0" lang="en-US" altLang="en-US" sz="1200" b="0" i="0" u="none" strike="noStrike" cap="none" normalizeH="0" baseline="0">
              <a:ln>
                <a:noFill/>
              </a:ln>
              <a:solidFill>
                <a:srgbClr val="E6E8F0"/>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419036AF-FD9F-4182-F5B2-63F539A11F1C}"/>
              </a:ext>
            </a:extLst>
          </p:cNvPr>
          <p:cNvSpPr txBox="1"/>
          <p:nvPr/>
        </p:nvSpPr>
        <p:spPr>
          <a:xfrm>
            <a:off x="4122273" y="3657219"/>
            <a:ext cx="6324600" cy="707886"/>
          </a:xfrm>
          <a:prstGeom prst="rect">
            <a:avLst/>
          </a:prstGeom>
          <a:noFill/>
        </p:spPr>
        <p:txBody>
          <a:bodyPr wrap="square" rtlCol="0">
            <a:spAutoFit/>
          </a:bodyPr>
          <a:lstStyle/>
          <a:p>
            <a:r>
              <a:rPr lang="en-US" sz="2000" b="1" dirty="0">
                <a:latin typeface="Monotype Corsiva" panose="03010101010201010101" pitchFamily="66" charset="0"/>
              </a:rPr>
              <a:t>Navigation bar : A clear and consistent navigation bar is critical for helping visitors find their way around your site.</a:t>
            </a:r>
          </a:p>
        </p:txBody>
      </p:sp>
      <p:sp>
        <p:nvSpPr>
          <p:cNvPr id="13" name="TextBox 12">
            <a:extLst>
              <a:ext uri="{FF2B5EF4-FFF2-40B4-BE49-F238E27FC236}">
                <a16:creationId xmlns:a16="http://schemas.microsoft.com/office/drawing/2014/main" id="{56F2EBFF-6B9E-52E6-1FA8-4E7ECA0F3072}"/>
              </a:ext>
            </a:extLst>
          </p:cNvPr>
          <p:cNvSpPr txBox="1"/>
          <p:nvPr/>
        </p:nvSpPr>
        <p:spPr>
          <a:xfrm>
            <a:off x="4645839" y="4693396"/>
            <a:ext cx="6477000" cy="1015663"/>
          </a:xfrm>
          <a:prstGeom prst="rect">
            <a:avLst/>
          </a:prstGeom>
          <a:noFill/>
        </p:spPr>
        <p:txBody>
          <a:bodyPr wrap="square" rtlCol="0">
            <a:spAutoFit/>
          </a:bodyPr>
          <a:lstStyle/>
          <a:p>
            <a:r>
              <a:rPr lang="en-US" sz="2000" b="1" dirty="0">
                <a:latin typeface="Monotype Corsiva" panose="03010101010201010101" pitchFamily="66" charset="0"/>
              </a:rPr>
              <a:t>Project showcase : This is the central feature of your portfolio, where you present your best work with high-quality visuals and detailed descriptions. </a:t>
            </a:r>
          </a:p>
        </p:txBody>
      </p:sp>
      <p:sp>
        <p:nvSpPr>
          <p:cNvPr id="15" name="Arrow: Striped Right 14">
            <a:extLst>
              <a:ext uri="{FF2B5EF4-FFF2-40B4-BE49-F238E27FC236}">
                <a16:creationId xmlns:a16="http://schemas.microsoft.com/office/drawing/2014/main" id="{A09C972F-90E4-0956-F93C-8D360ECCAD59}"/>
              </a:ext>
            </a:extLst>
          </p:cNvPr>
          <p:cNvSpPr/>
          <p:nvPr/>
        </p:nvSpPr>
        <p:spPr>
          <a:xfrm>
            <a:off x="4267200" y="4882906"/>
            <a:ext cx="368807" cy="318322"/>
          </a:xfrm>
          <a:prstGeom prst="stripedRightArrow">
            <a:avLst/>
          </a:prstGeom>
          <a:ln/>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16" name="Arrow: Striped Right 15">
            <a:extLst>
              <a:ext uri="{FF2B5EF4-FFF2-40B4-BE49-F238E27FC236}">
                <a16:creationId xmlns:a16="http://schemas.microsoft.com/office/drawing/2014/main" id="{557F7C40-BBB4-8B97-938C-ED128EB74A5F}"/>
              </a:ext>
            </a:extLst>
          </p:cNvPr>
          <p:cNvSpPr/>
          <p:nvPr/>
        </p:nvSpPr>
        <p:spPr>
          <a:xfrm>
            <a:off x="4890334" y="6019800"/>
            <a:ext cx="368807" cy="318322"/>
          </a:xfrm>
          <a:prstGeom prst="stripedRightArrow">
            <a:avLst/>
          </a:prstGeom>
          <a:ln/>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17" name="TextBox 16">
            <a:extLst>
              <a:ext uri="{FF2B5EF4-FFF2-40B4-BE49-F238E27FC236}">
                <a16:creationId xmlns:a16="http://schemas.microsoft.com/office/drawing/2014/main" id="{BAF6A66E-E0A9-899C-4FAE-A8A8FA546805}"/>
              </a:ext>
            </a:extLst>
          </p:cNvPr>
          <p:cNvSpPr txBox="1"/>
          <p:nvPr/>
        </p:nvSpPr>
        <p:spPr>
          <a:xfrm>
            <a:off x="5486400" y="5828683"/>
            <a:ext cx="6477000" cy="707886"/>
          </a:xfrm>
          <a:prstGeom prst="rect">
            <a:avLst/>
          </a:prstGeom>
          <a:noFill/>
        </p:spPr>
        <p:txBody>
          <a:bodyPr wrap="square" rtlCol="0">
            <a:spAutoFit/>
          </a:bodyPr>
          <a:lstStyle/>
          <a:p>
            <a:r>
              <a:rPr lang="en-US" sz="2000" b="1" dirty="0">
                <a:latin typeface="Monotype Corsiva" panose="03010101010201010101" pitchFamily="66" charset="0"/>
              </a:rPr>
              <a:t>Interactive elements : Interactive features engage your audience and create a more memorable experience. </a:t>
            </a: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04800" y="76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1855787" y="620826"/>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b="1" spc="15" dirty="0">
                <a:latin typeface="Times New Roman" panose="02020603050405020304" pitchFamily="18" charset="0"/>
                <a:cs typeface="Times New Roman" panose="02020603050405020304" pitchFamily="18" charset="0"/>
              </a:rPr>
              <a:t>RESULTS AND SCREENSHOTS </a:t>
            </a:r>
            <a:endParaRPr sz="4250" b="1"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AutoShape 2" descr="Miguel Á. Padriñán">
            <a:extLst>
              <a:ext uri="{FF2B5EF4-FFF2-40B4-BE49-F238E27FC236}">
                <a16:creationId xmlns:a16="http://schemas.microsoft.com/office/drawing/2014/main" id="{25AB592E-9512-9101-A251-0B96D5E096AF}"/>
              </a:ext>
            </a:extLst>
          </p:cNvPr>
          <p:cNvSpPr>
            <a:spLocks noChangeAspect="1" noChangeArrowheads="1"/>
          </p:cNvSpPr>
          <p:nvPr/>
        </p:nvSpPr>
        <p:spPr bwMode="auto">
          <a:xfrm>
            <a:off x="4667250" y="2000250"/>
            <a:ext cx="2857500" cy="2857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4" descr="Pixabay">
            <a:extLst>
              <a:ext uri="{FF2B5EF4-FFF2-40B4-BE49-F238E27FC236}">
                <a16:creationId xmlns:a16="http://schemas.microsoft.com/office/drawing/2014/main" id="{EE118DAD-9AD1-B1A6-BE59-D0ED16E2D90B}"/>
              </a:ext>
            </a:extLst>
          </p:cNvPr>
          <p:cNvSpPr>
            <a:spLocks noChangeAspect="1" noChangeArrowheads="1"/>
          </p:cNvSpPr>
          <p:nvPr/>
        </p:nvSpPr>
        <p:spPr bwMode="auto">
          <a:xfrm>
            <a:off x="4819650" y="2152650"/>
            <a:ext cx="2857500" cy="2857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5" name="Picture 14">
            <a:extLst>
              <a:ext uri="{FF2B5EF4-FFF2-40B4-BE49-F238E27FC236}">
                <a16:creationId xmlns:a16="http://schemas.microsoft.com/office/drawing/2014/main" id="{ED81C815-4DAF-5836-ED68-1FA34899B688}"/>
              </a:ext>
            </a:extLst>
          </p:cNvPr>
          <p:cNvPicPr>
            <a:picLocks noChangeAspect="1"/>
          </p:cNvPicPr>
          <p:nvPr/>
        </p:nvPicPr>
        <p:blipFill>
          <a:blip r:embed="rId2" cstate="print">
            <a:extLst>
              <a:ext uri="{28A0092B-C50C-407E-A947-70E740481C1C}">
                <a14:useLocalDpi xmlns:a14="http://schemas.microsoft.com/office/drawing/2010/main" val="0"/>
              </a:ext>
            </a:extLst>
          </a:blip>
          <a:srcRect l="267" t="14945" r="1547" b="4318"/>
          <a:stretch>
            <a:fillRect/>
          </a:stretch>
        </p:blipFill>
        <p:spPr>
          <a:xfrm>
            <a:off x="314632" y="1889560"/>
            <a:ext cx="5871934" cy="3383680"/>
          </a:xfrm>
          <a:prstGeom prst="rect">
            <a:avLst/>
          </a:prstGeom>
        </p:spPr>
      </p:pic>
      <p:pic>
        <p:nvPicPr>
          <p:cNvPr id="17" name="Picture 16">
            <a:extLst>
              <a:ext uri="{FF2B5EF4-FFF2-40B4-BE49-F238E27FC236}">
                <a16:creationId xmlns:a16="http://schemas.microsoft.com/office/drawing/2014/main" id="{B821D77F-5F61-F157-FBDC-CD666B5676BF}"/>
              </a:ext>
            </a:extLst>
          </p:cNvPr>
          <p:cNvPicPr>
            <a:picLocks noChangeAspect="1"/>
          </p:cNvPicPr>
          <p:nvPr/>
        </p:nvPicPr>
        <p:blipFill>
          <a:blip r:embed="rId3" cstate="print">
            <a:extLst>
              <a:ext uri="{28A0092B-C50C-407E-A947-70E740481C1C}">
                <a14:useLocalDpi xmlns:a14="http://schemas.microsoft.com/office/drawing/2010/main" val="0"/>
              </a:ext>
            </a:extLst>
          </a:blip>
          <a:srcRect l="1282" t="-5406" b="9581"/>
          <a:stretch>
            <a:fillRect/>
          </a:stretch>
        </p:blipFill>
        <p:spPr>
          <a:xfrm>
            <a:off x="6398342" y="2613132"/>
            <a:ext cx="5486400" cy="39831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902018" y="1573643"/>
            <a:ext cx="4578668" cy="567463"/>
          </a:xfrm>
          <a:prstGeom prst="rect">
            <a:avLst/>
          </a:prstGeom>
        </p:spPr>
        <p:txBody>
          <a:bodyPr vert="horz" wrap="square" lIns="0" tIns="13335" rIns="0" bIns="0" rtlCol="0">
            <a:spAutoFit/>
          </a:bodyPr>
          <a:lstStyle/>
          <a:p>
            <a:pPr marL="12700">
              <a:lnSpc>
                <a:spcPct val="100000"/>
              </a:lnSpc>
              <a:spcBef>
                <a:spcPts val="105"/>
              </a:spcBef>
            </a:pPr>
            <a:r>
              <a:rPr lang="en-IN" b="1" dirty="0">
                <a:latin typeface="Times New Roman" panose="02020603050405020304" pitchFamily="18" charset="0"/>
                <a:cs typeface="Times New Roman" panose="02020603050405020304" pitchFamily="18" charset="0"/>
              </a:rPr>
              <a:t>CONCLUSION :</a:t>
            </a:r>
            <a:endParaRPr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A8CE9ED-CF9B-9BA6-EAFA-FF80C0B81805}"/>
              </a:ext>
            </a:extLst>
          </p:cNvPr>
          <p:cNvSpPr txBox="1"/>
          <p:nvPr/>
        </p:nvSpPr>
        <p:spPr>
          <a:xfrm>
            <a:off x="3505200" y="2590800"/>
            <a:ext cx="7086600" cy="2554545"/>
          </a:xfrm>
          <a:prstGeom prst="rect">
            <a:avLst/>
          </a:prstGeom>
          <a:noFill/>
        </p:spPr>
        <p:txBody>
          <a:bodyPr wrap="square" rtlCol="0">
            <a:spAutoFit/>
          </a:bodyPr>
          <a:lstStyle/>
          <a:p>
            <a:r>
              <a:rPr lang="en-US" sz="1600" b="1" dirty="0">
                <a:latin typeface="Book Antiqua" panose="02040602050305030304" pitchFamily="18" charset="0"/>
              </a:rPr>
              <a:t>        *  While the final products on display are a source of pride, the process behind them is the true highlight. </a:t>
            </a:r>
          </a:p>
          <a:p>
            <a:r>
              <a:rPr lang="en-US" sz="1600" b="1" dirty="0">
                <a:latin typeface="Book Antiqua" panose="02040602050305030304" pitchFamily="18" charset="0"/>
              </a:rPr>
              <a:t>       *   Through projects like the Digital Portfolio website redesign, I honed my skills in collaborative problem-solving, stakeholder communication, and iterative development. </a:t>
            </a:r>
          </a:p>
          <a:p>
            <a:r>
              <a:rPr lang="en-US" sz="1600" b="1" dirty="0">
                <a:latin typeface="Book Antiqua" panose="02040602050305030304" pitchFamily="18" charset="0"/>
              </a:rPr>
              <a:t>       *  I discovered that active communication and a deep understanding of user needs were the keys to a successful outcome. </a:t>
            </a:r>
          </a:p>
          <a:p>
            <a:r>
              <a:rPr lang="en-US" sz="1600" b="1" dirty="0">
                <a:latin typeface="Book Antiqua" panose="02040602050305030304" pitchFamily="18" charset="0"/>
              </a:rPr>
              <a:t>       *  This experience has been instrumental in shaping my approach to design, reinforcing that a clear process is just as important as a compelling result</a:t>
            </a:r>
            <a:endParaRPr lang="en-IN" sz="1600" b="1" dirty="0">
              <a:latin typeface="Book Antiqua" panose="02040602050305030304" pitchFamily="18" charset="0"/>
            </a:endParaRPr>
          </a:p>
        </p:txBody>
      </p:sp>
      <p:pic>
        <p:nvPicPr>
          <p:cNvPr id="8" name="Graphic 7" descr="Open book with solid fill">
            <a:extLst>
              <a:ext uri="{FF2B5EF4-FFF2-40B4-BE49-F238E27FC236}">
                <a16:creationId xmlns:a16="http://schemas.microsoft.com/office/drawing/2014/main" id="{0BAAC082-8A78-0E7B-AC10-8E6FFF4C6A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66875" y="2844923"/>
            <a:ext cx="1168154" cy="116815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6477000" y="6248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70560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6005512" y="606042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066800" y="1482300"/>
            <a:ext cx="3909695" cy="386003"/>
          </a:xfrm>
          <a:prstGeom prst="rect">
            <a:avLst/>
          </a:prstGeom>
        </p:spPr>
        <p:txBody>
          <a:bodyPr vert="horz" wrap="square" lIns="0" tIns="16510" rIns="0" bIns="0" rtlCol="0">
            <a:spAutoFit/>
          </a:bodyPr>
          <a:lstStyle/>
          <a:p>
            <a:pPr marL="12700">
              <a:lnSpc>
                <a:spcPct val="100000"/>
              </a:lnSpc>
              <a:spcBef>
                <a:spcPts val="130"/>
              </a:spcBef>
            </a:pPr>
            <a:r>
              <a:rPr sz="2400" b="1" spc="5" dirty="0">
                <a:latin typeface="Times New Roman" panose="02020603050405020304" pitchFamily="18" charset="0"/>
                <a:cs typeface="Times New Roman" panose="02020603050405020304" pitchFamily="18" charset="0"/>
              </a:rPr>
              <a:t>PROJECT</a:t>
            </a:r>
            <a:r>
              <a:rPr sz="2400" b="1" spc="-85" dirty="0">
                <a:latin typeface="Times New Roman" panose="02020603050405020304" pitchFamily="18" charset="0"/>
                <a:cs typeface="Times New Roman" panose="02020603050405020304" pitchFamily="18" charset="0"/>
              </a:rPr>
              <a:t> </a:t>
            </a:r>
            <a:r>
              <a:rPr sz="2400" b="1" spc="25" dirty="0">
                <a:latin typeface="Times New Roman" panose="02020603050405020304" pitchFamily="18" charset="0"/>
                <a:cs typeface="Times New Roman" panose="02020603050405020304" pitchFamily="18" charset="0"/>
              </a:rPr>
              <a:t>TITLE</a:t>
            </a:r>
            <a:r>
              <a:rPr lang="en-US" sz="2400" b="1" spc="25" dirty="0">
                <a:latin typeface="Times New Roman" panose="02020603050405020304" pitchFamily="18" charset="0"/>
                <a:cs typeface="Times New Roman" panose="02020603050405020304" pitchFamily="18" charset="0"/>
              </a:rPr>
              <a:t> :</a:t>
            </a:r>
            <a:endParaRPr sz="2400" b="1"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E546DFEA-D68C-01F5-D7E4-B8B01C028044}"/>
              </a:ext>
            </a:extLst>
          </p:cNvPr>
          <p:cNvPicPr>
            <a:picLocks noChangeAspect="1"/>
          </p:cNvPicPr>
          <p:nvPr/>
        </p:nvPicPr>
        <p:blipFill>
          <a:blip r:embed="rId2"/>
          <a:stretch>
            <a:fillRect/>
          </a:stretch>
        </p:blipFill>
        <p:spPr>
          <a:xfrm>
            <a:off x="7167102" y="3333750"/>
            <a:ext cx="5010150" cy="3333750"/>
          </a:xfrm>
          <a:prstGeom prst="rect">
            <a:avLst/>
          </a:prstGeom>
        </p:spPr>
      </p:pic>
      <p:sp>
        <p:nvSpPr>
          <p:cNvPr id="6" name="TextBox 5">
            <a:extLst>
              <a:ext uri="{FF2B5EF4-FFF2-40B4-BE49-F238E27FC236}">
                <a16:creationId xmlns:a16="http://schemas.microsoft.com/office/drawing/2014/main" id="{993218A0-BF88-42FE-D4E6-8145F507757A}"/>
              </a:ext>
            </a:extLst>
          </p:cNvPr>
          <p:cNvSpPr txBox="1"/>
          <p:nvPr/>
        </p:nvSpPr>
        <p:spPr>
          <a:xfrm>
            <a:off x="3581400" y="2743200"/>
            <a:ext cx="2514600" cy="1446550"/>
          </a:xfrm>
          <a:prstGeom prst="rect">
            <a:avLst/>
          </a:prstGeom>
          <a:noFill/>
        </p:spPr>
        <p:txBody>
          <a:bodyPr wrap="square" rtlCol="0">
            <a:spAutoFit/>
          </a:bodyPr>
          <a:lstStyle/>
          <a:p>
            <a:pPr algn="ctr"/>
            <a:r>
              <a:rPr lang="en-US" sz="4400" dirty="0">
                <a:solidFill>
                  <a:schemeClr val="tx2"/>
                </a:solidFill>
                <a:latin typeface="Baskerville Old Face" panose="02020602080505020303" pitchFamily="18" charset="0"/>
              </a:rPr>
              <a:t>Digital Portfolio</a:t>
            </a:r>
          </a:p>
        </p:txBody>
      </p:sp>
      <p:pic>
        <p:nvPicPr>
          <p:cNvPr id="10" name="Graphic 9" descr="Send with solid fill">
            <a:extLst>
              <a:ext uri="{FF2B5EF4-FFF2-40B4-BE49-F238E27FC236}">
                <a16:creationId xmlns:a16="http://schemas.microsoft.com/office/drawing/2014/main" id="{A0C2BB16-7DA9-00B9-BC72-B66EDFD006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6249" y="3095625"/>
            <a:ext cx="914400" cy="914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47675" y="3642507"/>
            <a:ext cx="11611038" cy="3157535"/>
            <a:chOff x="-9829863" y="3819523"/>
            <a:chExt cx="11611038" cy="3157535"/>
          </a:xfrm>
        </p:grpSpPr>
        <p:pic>
          <p:nvPicPr>
            <p:cNvPr id="19" name="object 19"/>
            <p:cNvPicPr/>
            <p:nvPr/>
          </p:nvPicPr>
          <p:blipFill>
            <a:blip r:embed="rId3" cstate="print"/>
            <a:stretch>
              <a:fillRect/>
            </a:stretch>
          </p:blipFill>
          <p:spPr>
            <a:xfrm>
              <a:off x="-9829863" y="6681783"/>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592924" y="624110"/>
            <a:ext cx="8911687" cy="567463"/>
          </a:xfrm>
        </p:spPr>
        <p:txBody>
          <a:bodyPr vert="horz" wrap="square" lIns="0" tIns="13335" rIns="0" bIns="0" rtlCol="0">
            <a:spAutoFit/>
          </a:bodyPr>
          <a:lstStyle/>
          <a:p>
            <a:r>
              <a:rPr lang="en-IN" b="1" dirty="0">
                <a:latin typeface="Times New Roman" panose="02020603050405020304" pitchFamily="18" charset="0"/>
                <a:cs typeface="Times New Roman" panose="02020603050405020304" pitchFamily="18" charset="0"/>
              </a:rPr>
              <a:t>AGENDA </a:t>
            </a:r>
            <a:r>
              <a:rPr lang="en-IN" b="1" dirty="0">
                <a:latin typeface="Times New Roman" panose="02020603050405020304" pitchFamily="18" charset="0"/>
                <a:cs typeface="Times New Roman" panose="02020603050405020304" pitchFamily="18" charset="0"/>
                <a:sym typeface="Wingdings" panose="05000000000000000000" pitchFamily="2" charset="2"/>
              </a:rPr>
              <a:t>:-</a:t>
            </a:r>
            <a:r>
              <a:rPr lang="en-IN" b="1" dirty="0">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151EA86A-104D-1946-567B-84AA996951B8}"/>
              </a:ext>
            </a:extLst>
          </p:cNvPr>
          <p:cNvSpPr txBox="1"/>
          <p:nvPr/>
        </p:nvSpPr>
        <p:spPr>
          <a:xfrm>
            <a:off x="3765022" y="1538520"/>
            <a:ext cx="5416274" cy="3970318"/>
          </a:xfrm>
          <a:prstGeom prst="rect">
            <a:avLst/>
          </a:prstGeom>
          <a:noFill/>
        </p:spPr>
        <p:txBody>
          <a:bodyPr wrap="square" rtlCol="0">
            <a:spAutoFit/>
          </a:bodyPr>
          <a:lstStyle/>
          <a:p>
            <a:pPr marL="342900" indent="-342900">
              <a:buFont typeface="+mj-lt"/>
              <a:buAutoNum type="arabicPeriod"/>
            </a:pPr>
            <a:r>
              <a:rPr lang="en-US" sz="2800" b="1" dirty="0">
                <a:solidFill>
                  <a:schemeClr val="tx1">
                    <a:lumMod val="75000"/>
                    <a:lumOff val="25000"/>
                  </a:schemeClr>
                </a:solidFill>
                <a:latin typeface="Baskerville Old Face" panose="02020602080505020303" pitchFamily="18" charset="0"/>
              </a:rPr>
              <a:t> </a:t>
            </a:r>
            <a:r>
              <a:rPr lang="en-US" sz="2800" b="1" dirty="0" err="1">
                <a:solidFill>
                  <a:schemeClr val="tx1">
                    <a:lumMod val="75000"/>
                    <a:lumOff val="25000"/>
                  </a:schemeClr>
                </a:solidFill>
                <a:latin typeface="Baskerville Old Face" panose="02020602080505020303" pitchFamily="18" charset="0"/>
              </a:rPr>
              <a:t>Probl</a:t>
            </a:r>
            <a:r>
              <a:rPr lang="en-IN" sz="2800" b="1" dirty="0" err="1">
                <a:solidFill>
                  <a:schemeClr val="tx1">
                    <a:lumMod val="75000"/>
                    <a:lumOff val="25000"/>
                  </a:schemeClr>
                </a:solidFill>
                <a:latin typeface="Baskerville Old Face" panose="02020602080505020303" pitchFamily="18" charset="0"/>
              </a:rPr>
              <a:t>em</a:t>
            </a:r>
            <a:r>
              <a:rPr lang="en-IN" sz="2800" b="1" dirty="0">
                <a:solidFill>
                  <a:schemeClr val="tx1">
                    <a:lumMod val="75000"/>
                    <a:lumOff val="25000"/>
                  </a:schemeClr>
                </a:solidFill>
                <a:latin typeface="Baskerville Old Face" panose="02020602080505020303" pitchFamily="18" charset="0"/>
              </a:rPr>
              <a:t> Statement</a:t>
            </a:r>
          </a:p>
          <a:p>
            <a:pPr marL="342900" indent="-342900">
              <a:buFont typeface="+mj-lt"/>
              <a:buAutoNum type="arabicPeriod"/>
            </a:pPr>
            <a:r>
              <a:rPr lang="en-IN" sz="2800" b="1" dirty="0">
                <a:solidFill>
                  <a:schemeClr val="tx1">
                    <a:lumMod val="75000"/>
                    <a:lumOff val="25000"/>
                  </a:schemeClr>
                </a:solidFill>
                <a:latin typeface="Baskerville Old Face" panose="02020602080505020303" pitchFamily="18" charset="0"/>
              </a:rPr>
              <a:t> Project Overview</a:t>
            </a:r>
          </a:p>
          <a:p>
            <a:pPr marL="342900" indent="-342900">
              <a:buFont typeface="+mj-lt"/>
              <a:buAutoNum type="arabicPeriod"/>
            </a:pPr>
            <a:r>
              <a:rPr lang="en-IN" sz="2800" b="1" dirty="0">
                <a:solidFill>
                  <a:schemeClr val="tx1">
                    <a:lumMod val="75000"/>
                    <a:lumOff val="25000"/>
                  </a:schemeClr>
                </a:solidFill>
                <a:latin typeface="Baskerville Old Face" panose="02020602080505020303" pitchFamily="18" charset="0"/>
              </a:rPr>
              <a:t> End Users</a:t>
            </a:r>
          </a:p>
          <a:p>
            <a:pPr marL="342900" indent="-342900">
              <a:buFont typeface="+mj-lt"/>
              <a:buAutoNum type="arabicPeriod"/>
            </a:pPr>
            <a:r>
              <a:rPr lang="en-IN" sz="2800" b="1" dirty="0">
                <a:solidFill>
                  <a:schemeClr val="tx1">
                    <a:lumMod val="75000"/>
                    <a:lumOff val="25000"/>
                  </a:schemeClr>
                </a:solidFill>
                <a:latin typeface="Baskerville Old Face" panose="02020602080505020303" pitchFamily="18" charset="0"/>
              </a:rPr>
              <a:t> Tools and Technologies</a:t>
            </a:r>
          </a:p>
          <a:p>
            <a:pPr marL="342900" indent="-342900">
              <a:buFont typeface="+mj-lt"/>
              <a:buAutoNum type="arabicPeriod"/>
            </a:pPr>
            <a:r>
              <a:rPr lang="en-IN" sz="2800" b="1" dirty="0">
                <a:solidFill>
                  <a:schemeClr val="tx1">
                    <a:lumMod val="75000"/>
                    <a:lumOff val="25000"/>
                  </a:schemeClr>
                </a:solidFill>
                <a:latin typeface="Baskerville Old Face" panose="02020602080505020303" pitchFamily="18" charset="0"/>
              </a:rPr>
              <a:t> Portfolio Design and Layout</a:t>
            </a:r>
          </a:p>
          <a:p>
            <a:pPr marL="342900" indent="-342900">
              <a:buFont typeface="+mj-lt"/>
              <a:buAutoNum type="arabicPeriod"/>
            </a:pPr>
            <a:r>
              <a:rPr lang="en-IN" sz="2800" b="1" dirty="0">
                <a:solidFill>
                  <a:schemeClr val="tx1">
                    <a:lumMod val="75000"/>
                    <a:lumOff val="25000"/>
                  </a:schemeClr>
                </a:solidFill>
                <a:latin typeface="Baskerville Old Face" panose="02020602080505020303" pitchFamily="18" charset="0"/>
              </a:rPr>
              <a:t> Features and Functionality</a:t>
            </a:r>
          </a:p>
          <a:p>
            <a:pPr marL="342900" indent="-342900">
              <a:buFont typeface="+mj-lt"/>
              <a:buAutoNum type="arabicPeriod"/>
            </a:pPr>
            <a:r>
              <a:rPr lang="en-IN" sz="2800" b="1" dirty="0">
                <a:solidFill>
                  <a:schemeClr val="tx1">
                    <a:lumMod val="75000"/>
                    <a:lumOff val="25000"/>
                  </a:schemeClr>
                </a:solidFill>
                <a:latin typeface="Baskerville Old Face" panose="02020602080505020303" pitchFamily="18" charset="0"/>
              </a:rPr>
              <a:t> Results and Screenshots</a:t>
            </a:r>
          </a:p>
          <a:p>
            <a:pPr marL="342900" indent="-342900">
              <a:buFont typeface="+mj-lt"/>
              <a:buAutoNum type="arabicPeriod"/>
            </a:pPr>
            <a:r>
              <a:rPr lang="en-IN" sz="2800" b="1" dirty="0">
                <a:solidFill>
                  <a:schemeClr val="tx1">
                    <a:lumMod val="75000"/>
                    <a:lumOff val="25000"/>
                  </a:schemeClr>
                </a:solidFill>
                <a:latin typeface="Baskerville Old Face" panose="02020602080505020303" pitchFamily="18" charset="0"/>
              </a:rPr>
              <a:t> Conclusion</a:t>
            </a:r>
          </a:p>
          <a:p>
            <a:pPr marL="342900" indent="-342900">
              <a:buFont typeface="+mj-lt"/>
              <a:buAutoNum type="arabicPeriod"/>
            </a:pPr>
            <a:r>
              <a:rPr lang="en-IN" sz="2800" b="1" dirty="0">
                <a:solidFill>
                  <a:schemeClr val="tx1">
                    <a:lumMod val="75000"/>
                    <a:lumOff val="25000"/>
                  </a:schemeClr>
                </a:solidFill>
                <a:latin typeface="Baskerville Old Face" panose="02020602080505020303" pitchFamily="18" charset="0"/>
              </a:rPr>
              <a:t> </a:t>
            </a:r>
            <a:r>
              <a:rPr lang="en-IN" sz="2800" b="1" dirty="0" err="1">
                <a:solidFill>
                  <a:schemeClr val="tx1">
                    <a:lumMod val="75000"/>
                    <a:lumOff val="25000"/>
                  </a:schemeClr>
                </a:solidFill>
                <a:latin typeface="Baskerville Old Face" panose="02020602080505020303" pitchFamily="18" charset="0"/>
              </a:rPr>
              <a:t>Github</a:t>
            </a:r>
            <a:r>
              <a:rPr lang="en-IN" sz="2800" b="1" dirty="0">
                <a:solidFill>
                  <a:schemeClr val="tx1">
                    <a:lumMod val="75000"/>
                    <a:lumOff val="25000"/>
                  </a:schemeClr>
                </a:solidFill>
                <a:latin typeface="Baskerville Old Face" panose="02020602080505020303" pitchFamily="18" charset="0"/>
              </a:rPr>
              <a:t> Link</a:t>
            </a:r>
            <a:endParaRPr lang="en-US" sz="2800" b="1" dirty="0">
              <a:solidFill>
                <a:schemeClr val="tx1">
                  <a:lumMod val="75000"/>
                  <a:lumOff val="25000"/>
                </a:schemeClr>
              </a:solidFill>
              <a:latin typeface="Baskerville Old Face" panose="020206020805050203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11515725" y="61436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85800" y="1676400"/>
            <a:ext cx="5636895" cy="132472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latin typeface="Times New Roman" panose="02020603050405020304" pitchFamily="18" charset="0"/>
                <a:cs typeface="Times New Roman" panose="02020603050405020304" pitchFamily="18" charset="0"/>
              </a:rPr>
              <a:t>P</a:t>
            </a:r>
            <a:r>
              <a:rPr sz="4250" b="1" spc="15" dirty="0">
                <a:latin typeface="Times New Roman" panose="02020603050405020304" pitchFamily="18" charset="0"/>
                <a:cs typeface="Times New Roman" panose="02020603050405020304" pitchFamily="18" charset="0"/>
              </a:rPr>
              <a:t>ROB</a:t>
            </a:r>
            <a:r>
              <a:rPr sz="4250" b="1" spc="55" dirty="0">
                <a:latin typeface="Times New Roman" panose="02020603050405020304" pitchFamily="18" charset="0"/>
                <a:cs typeface="Times New Roman" panose="02020603050405020304" pitchFamily="18" charset="0"/>
              </a:rPr>
              <a:t>L</a:t>
            </a:r>
            <a:r>
              <a:rPr sz="4250" b="1" spc="-20" dirty="0">
                <a:latin typeface="Times New Roman" panose="02020603050405020304" pitchFamily="18" charset="0"/>
                <a:cs typeface="Times New Roman" panose="02020603050405020304" pitchFamily="18" charset="0"/>
              </a:rPr>
              <a:t>E</a:t>
            </a:r>
            <a:r>
              <a:rPr sz="4250" b="1" spc="20" dirty="0">
                <a:latin typeface="Times New Roman" panose="02020603050405020304" pitchFamily="18" charset="0"/>
                <a:cs typeface="Times New Roman" panose="02020603050405020304" pitchFamily="18" charset="0"/>
              </a:rPr>
              <a:t>M</a:t>
            </a:r>
            <a:br>
              <a:rPr lang="en-US" sz="4250" b="1" spc="20" dirty="0">
                <a:latin typeface="Times New Roman" panose="02020603050405020304" pitchFamily="18" charset="0"/>
                <a:cs typeface="Times New Roman" panose="02020603050405020304" pitchFamily="18" charset="0"/>
              </a:rPr>
            </a:br>
            <a:r>
              <a:rPr lang="en-IN" sz="4250" b="1" spc="20" dirty="0">
                <a:latin typeface="Times New Roman" panose="02020603050405020304" pitchFamily="18" charset="0"/>
                <a:cs typeface="Times New Roman" panose="02020603050405020304" pitchFamily="18" charset="0"/>
              </a:rPr>
              <a:t>        </a:t>
            </a:r>
            <a:r>
              <a:rPr sz="4250" b="1" spc="10" dirty="0">
                <a:latin typeface="Times New Roman" panose="02020603050405020304" pitchFamily="18" charset="0"/>
                <a:cs typeface="Times New Roman" panose="02020603050405020304" pitchFamily="18" charset="0"/>
              </a:rPr>
              <a:t>S</a:t>
            </a:r>
            <a:r>
              <a:rPr sz="4250" b="1" spc="-370" dirty="0">
                <a:latin typeface="Times New Roman" panose="02020603050405020304" pitchFamily="18" charset="0"/>
                <a:cs typeface="Times New Roman" panose="02020603050405020304" pitchFamily="18" charset="0"/>
              </a:rPr>
              <a:t>T</a:t>
            </a:r>
            <a:r>
              <a:rPr sz="4250" b="1" spc="-375" dirty="0">
                <a:latin typeface="Times New Roman" panose="02020603050405020304" pitchFamily="18" charset="0"/>
                <a:cs typeface="Times New Roman" panose="02020603050405020304" pitchFamily="18" charset="0"/>
              </a:rPr>
              <a:t>A</a:t>
            </a:r>
            <a:r>
              <a:rPr sz="4250" b="1" spc="15" dirty="0">
                <a:latin typeface="Times New Roman" panose="02020603050405020304" pitchFamily="18" charset="0"/>
                <a:cs typeface="Times New Roman" panose="02020603050405020304" pitchFamily="18" charset="0"/>
              </a:rPr>
              <a:t>T</a:t>
            </a:r>
            <a:r>
              <a:rPr sz="4250" b="1" spc="-10" dirty="0">
                <a:latin typeface="Times New Roman" panose="02020603050405020304" pitchFamily="18" charset="0"/>
                <a:cs typeface="Times New Roman" panose="02020603050405020304" pitchFamily="18" charset="0"/>
              </a:rPr>
              <a:t>E</a:t>
            </a:r>
            <a:r>
              <a:rPr sz="4250" b="1" spc="-20" dirty="0">
                <a:latin typeface="Times New Roman" panose="02020603050405020304" pitchFamily="18" charset="0"/>
                <a:cs typeface="Times New Roman" panose="02020603050405020304" pitchFamily="18" charset="0"/>
              </a:rPr>
              <a:t>ME</a:t>
            </a:r>
            <a:r>
              <a:rPr sz="4250" b="1" spc="10" dirty="0">
                <a:latin typeface="Times New Roman" panose="02020603050405020304" pitchFamily="18" charset="0"/>
                <a:cs typeface="Times New Roman" panose="02020603050405020304" pitchFamily="18" charset="0"/>
              </a:rPr>
              <a:t>NT</a:t>
            </a:r>
            <a:endParaRPr sz="425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B554E9D-85CC-D32F-A2A3-BB7AE3DA7B13}"/>
              </a:ext>
            </a:extLst>
          </p:cNvPr>
          <p:cNvSpPr txBox="1"/>
          <p:nvPr/>
        </p:nvSpPr>
        <p:spPr>
          <a:xfrm>
            <a:off x="2286000" y="3581400"/>
            <a:ext cx="9372600" cy="3046988"/>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In this generation Many Job applicants need their skill to showcase with the wide digital !  </a:t>
            </a:r>
          </a:p>
          <a:p>
            <a:r>
              <a:rPr lang="en-US" sz="2400" dirty="0">
                <a:latin typeface="Cambria" panose="02040503050406030204" pitchFamily="18" charset="0"/>
                <a:ea typeface="Cambria" panose="02040503050406030204" pitchFamily="18" charset="0"/>
              </a:rPr>
              <a:t>                        ∗ It clearly states Opportunity that the portfolio will address , Such as User’s difficulty in Finding specific information to better showcase their skills. </a:t>
            </a:r>
          </a:p>
          <a:p>
            <a:r>
              <a:rPr lang="en-US" sz="2400" dirty="0">
                <a:latin typeface="Cambria" panose="02040503050406030204" pitchFamily="18" charset="0"/>
                <a:ea typeface="Cambria" panose="02040503050406030204" pitchFamily="18" charset="0"/>
              </a:rPr>
              <a:t>                       ∗  It Guides the Creation of the Digital Portfolio.</a:t>
            </a:r>
          </a:p>
          <a:p>
            <a:r>
              <a:rPr lang="en-US" sz="2400" dirty="0">
                <a:latin typeface="Cambria" panose="02040503050406030204" pitchFamily="18" charset="0"/>
                <a:ea typeface="Cambria" panose="02040503050406030204" pitchFamily="18" charset="0"/>
              </a:rPr>
              <a:t>                        ∗ A portfolio displays tangible evidence of relevant work, proving skills and qualifications of </a:t>
            </a:r>
            <a:r>
              <a:rPr lang="en-US" sz="2400" dirty="0" err="1">
                <a:latin typeface="Cambria" panose="02040503050406030204" pitchFamily="18" charset="0"/>
                <a:ea typeface="Cambria" panose="02040503050406030204" pitchFamily="18" charset="0"/>
              </a:rPr>
              <a:t>your’s</a:t>
            </a:r>
            <a:endParaRPr lang="en-IN" sz="2400" dirty="0">
              <a:latin typeface="Cambria" panose="02040503050406030204" pitchFamily="18" charset="0"/>
              <a:ea typeface="Cambria" panose="02040503050406030204" pitchFamily="18" charset="0"/>
            </a:endParaRPr>
          </a:p>
        </p:txBody>
      </p:sp>
      <p:pic>
        <p:nvPicPr>
          <p:cNvPr id="13" name="Graphic 12" descr="Clipboard with solid fill">
            <a:extLst>
              <a:ext uri="{FF2B5EF4-FFF2-40B4-BE49-F238E27FC236}">
                <a16:creationId xmlns:a16="http://schemas.microsoft.com/office/drawing/2014/main" id="{EAF6EAD3-3A24-BC43-BB5B-89A8D39B38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67300" y="1803251"/>
            <a:ext cx="914400" cy="914400"/>
          </a:xfrm>
          <a:prstGeom prst="rect">
            <a:avLst/>
          </a:prstGeom>
          <a:scene3d>
            <a:camera prst="orthographicFront"/>
            <a:lightRig rig="threePt" dir="t"/>
          </a:scene3d>
          <a:sp3d>
            <a:bevelT prst="angle"/>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914400" y="1815465"/>
            <a:ext cx="4784091" cy="1324722"/>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latin typeface="Times New Roman" panose="02020603050405020304" pitchFamily="18" charset="0"/>
                <a:cs typeface="Times New Roman" panose="02020603050405020304" pitchFamily="18" charset="0"/>
              </a:rPr>
              <a:t>PROJECT	</a:t>
            </a:r>
            <a:br>
              <a:rPr lang="en-US" sz="4250" b="1" spc="5" dirty="0">
                <a:latin typeface="Times New Roman" panose="02020603050405020304" pitchFamily="18" charset="0"/>
                <a:cs typeface="Times New Roman" panose="02020603050405020304" pitchFamily="18" charset="0"/>
              </a:rPr>
            </a:br>
            <a:r>
              <a:rPr lang="en-IN" sz="4250" b="1" spc="5" dirty="0">
                <a:latin typeface="Times New Roman" panose="02020603050405020304" pitchFamily="18" charset="0"/>
                <a:cs typeface="Times New Roman" panose="02020603050405020304" pitchFamily="18" charset="0"/>
              </a:rPr>
              <a:t>          </a:t>
            </a:r>
            <a:r>
              <a:rPr sz="4250" b="1" spc="-20" dirty="0">
                <a:latin typeface="Times New Roman" panose="02020603050405020304" pitchFamily="18" charset="0"/>
                <a:cs typeface="Times New Roman" panose="02020603050405020304" pitchFamily="18" charset="0"/>
              </a:rPr>
              <a:t>OVERVIEW</a:t>
            </a:r>
            <a:endParaRPr sz="425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5F5ECBE-C453-A3F3-B68D-6BAA9B60F2F2}"/>
              </a:ext>
            </a:extLst>
          </p:cNvPr>
          <p:cNvSpPr txBox="1"/>
          <p:nvPr/>
        </p:nvSpPr>
        <p:spPr>
          <a:xfrm>
            <a:off x="2794636" y="3788450"/>
            <a:ext cx="5807709" cy="2308324"/>
          </a:xfrm>
          <a:prstGeom prst="rect">
            <a:avLst/>
          </a:prstGeom>
          <a:noFill/>
        </p:spPr>
        <p:txBody>
          <a:bodyPr wrap="square">
            <a:spAutoFit/>
          </a:bodyPr>
          <a:lstStyle/>
          <a:p>
            <a:r>
              <a:rPr lang="en-US" dirty="0">
                <a:latin typeface="Book Antiqua" panose="02040602050305030304" pitchFamily="18" charset="0"/>
              </a:rPr>
              <a:t>                  •  A student digital portfolio is a dynamic online showcase of a student's academic and personal growth over time. </a:t>
            </a:r>
          </a:p>
          <a:p>
            <a:r>
              <a:rPr lang="en-US" dirty="0">
                <a:latin typeface="Book Antiqua" panose="02040602050305030304" pitchFamily="18" charset="0"/>
              </a:rPr>
              <a:t>                  •  It goes beyond a traditional resume or report card by featuring curated work samples, reflections on the learning process, and multimedia elements that bring a student's skills and personality to life.</a:t>
            </a:r>
            <a:endParaRPr lang="en-IN" dirty="0">
              <a:latin typeface="Book Antiqua" panose="02040602050305030304" pitchFamily="18" charset="0"/>
            </a:endParaRPr>
          </a:p>
        </p:txBody>
      </p:sp>
      <p:sp>
        <p:nvSpPr>
          <p:cNvPr id="11" name="Arrow: Striped Right 10">
            <a:extLst>
              <a:ext uri="{FF2B5EF4-FFF2-40B4-BE49-F238E27FC236}">
                <a16:creationId xmlns:a16="http://schemas.microsoft.com/office/drawing/2014/main" id="{04E74A37-C87F-AACA-665E-9A66D68F1BFE}"/>
              </a:ext>
            </a:extLst>
          </p:cNvPr>
          <p:cNvSpPr/>
          <p:nvPr/>
        </p:nvSpPr>
        <p:spPr>
          <a:xfrm>
            <a:off x="1981200" y="3820978"/>
            <a:ext cx="292608" cy="304800"/>
          </a:xfrm>
          <a:prstGeom prst="stripedRightArrow">
            <a:avLst>
              <a:gd name="adj1" fmla="val 39677"/>
              <a:gd name="adj2" fmla="val 50000"/>
            </a:avLst>
          </a:prstGeom>
          <a:solidFill>
            <a:schemeClr val="tx1"/>
          </a:solidFill>
          <a:ln>
            <a:solidFill>
              <a:schemeClr val="bg1"/>
            </a:solidFill>
          </a:ln>
          <a:effectLst>
            <a:glow rad="63500">
              <a:schemeClr val="accent1">
                <a:satMod val="175000"/>
                <a:alpha val="40000"/>
              </a:schemeClr>
            </a:glow>
            <a:innerShdw blurRad="63500" dist="50800" dir="13500000">
              <a:prstClr val="black">
                <a:alpha val="50000"/>
              </a:prstClr>
            </a:inn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Striped Right 4">
            <a:extLst>
              <a:ext uri="{FF2B5EF4-FFF2-40B4-BE49-F238E27FC236}">
                <a16:creationId xmlns:a16="http://schemas.microsoft.com/office/drawing/2014/main" id="{EA1EA7C3-3BB7-06A8-7EC5-0A7526F5467F}"/>
              </a:ext>
            </a:extLst>
          </p:cNvPr>
          <p:cNvSpPr/>
          <p:nvPr/>
        </p:nvSpPr>
        <p:spPr>
          <a:xfrm>
            <a:off x="3048000" y="892437"/>
            <a:ext cx="292608" cy="304800"/>
          </a:xfrm>
          <a:prstGeom prst="stripedRightArrow">
            <a:avLst>
              <a:gd name="adj1" fmla="val 39677"/>
              <a:gd name="adj2" fmla="val 50000"/>
            </a:avLst>
          </a:prstGeom>
          <a:ln>
            <a:solidFill>
              <a:schemeClr val="bg1"/>
            </a:solidFill>
          </a:ln>
          <a:effectLst>
            <a:glow rad="63500">
              <a:schemeClr val="accent1">
                <a:satMod val="175000"/>
                <a:alpha val="40000"/>
              </a:schemeClr>
            </a:glo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5F8F9C72-57D5-2113-FAA1-F7FA55A4305C}"/>
              </a:ext>
            </a:extLst>
          </p:cNvPr>
          <p:cNvSpPr txBox="1"/>
          <p:nvPr/>
        </p:nvSpPr>
        <p:spPr>
          <a:xfrm>
            <a:off x="4343400" y="3043319"/>
            <a:ext cx="7315102" cy="1569660"/>
          </a:xfrm>
          <a:prstGeom prst="rect">
            <a:avLst/>
          </a:prstGeom>
          <a:noFill/>
        </p:spPr>
        <p:txBody>
          <a:bodyPr wrap="square">
            <a:spAutoFit/>
          </a:bodyPr>
          <a:lstStyle/>
          <a:p>
            <a:r>
              <a:rPr lang="en-US" sz="2400" dirty="0">
                <a:latin typeface="Monotype Corsiva" panose="03010101010201010101" pitchFamily="66" charset="0"/>
              </a:rPr>
              <a:t>Automatically adjusts its layout, images, and content to fit the screen size of any device, such as a desktop, tablet, or smartphone, ensuring a consistent and optimal user experience across all platforms</a:t>
            </a:r>
            <a:endParaRPr lang="en-IN" sz="2400" dirty="0">
              <a:latin typeface="Monotype Corsiva" panose="03010101010201010101" pitchFamily="66" charset="0"/>
            </a:endParaRPr>
          </a:p>
        </p:txBody>
      </p:sp>
      <p:sp>
        <p:nvSpPr>
          <p:cNvPr id="11" name="TextBox 10">
            <a:extLst>
              <a:ext uri="{FF2B5EF4-FFF2-40B4-BE49-F238E27FC236}">
                <a16:creationId xmlns:a16="http://schemas.microsoft.com/office/drawing/2014/main" id="{65AB272B-1B9D-9028-1968-EDC636CFD869}"/>
              </a:ext>
            </a:extLst>
          </p:cNvPr>
          <p:cNvSpPr txBox="1"/>
          <p:nvPr/>
        </p:nvSpPr>
        <p:spPr>
          <a:xfrm>
            <a:off x="3505200" y="629339"/>
            <a:ext cx="5867400" cy="830997"/>
          </a:xfrm>
          <a:prstGeom prst="rect">
            <a:avLst/>
          </a:prstGeom>
          <a:noFill/>
        </p:spPr>
        <p:txBody>
          <a:bodyPr wrap="square" rtlCol="0">
            <a:spAutoFit/>
          </a:bodyPr>
          <a:lstStyle/>
          <a:p>
            <a:r>
              <a:rPr lang="en-US" sz="2400" dirty="0">
                <a:latin typeface="Monotype Corsiva" panose="03010101010201010101" pitchFamily="66" charset="0"/>
              </a:rPr>
              <a:t>Key components of my portfolio include as my name and my carrier summary .</a:t>
            </a:r>
            <a:endParaRPr lang="en-IN" sz="2400" dirty="0">
              <a:latin typeface="Monotype Corsiva" panose="03010101010201010101" pitchFamily="66" charset="0"/>
            </a:endParaRPr>
          </a:p>
        </p:txBody>
      </p:sp>
      <p:sp>
        <p:nvSpPr>
          <p:cNvPr id="13" name="TextBox 12">
            <a:extLst>
              <a:ext uri="{FF2B5EF4-FFF2-40B4-BE49-F238E27FC236}">
                <a16:creationId xmlns:a16="http://schemas.microsoft.com/office/drawing/2014/main" id="{B761A4FA-53F4-BB6F-70AB-E5F0A07B92BB}"/>
              </a:ext>
            </a:extLst>
          </p:cNvPr>
          <p:cNvSpPr txBox="1"/>
          <p:nvPr/>
        </p:nvSpPr>
        <p:spPr>
          <a:xfrm>
            <a:off x="4000451" y="3170678"/>
            <a:ext cx="914400" cy="369332"/>
          </a:xfrm>
          <a:prstGeom prst="rect">
            <a:avLst/>
          </a:prstGeom>
          <a:noFill/>
        </p:spPr>
        <p:txBody>
          <a:bodyPr wrap="square" rtlCol="0">
            <a:spAutoFit/>
          </a:bodyPr>
          <a:lstStyle/>
          <a:p>
            <a:r>
              <a:rPr lang="en-US" b="1" dirty="0"/>
              <a:t>*</a:t>
            </a:r>
            <a:endParaRPr lang="en-IN" b="1" dirty="0"/>
          </a:p>
        </p:txBody>
      </p:sp>
      <p:sp>
        <p:nvSpPr>
          <p:cNvPr id="15" name="TextBox 14">
            <a:extLst>
              <a:ext uri="{FF2B5EF4-FFF2-40B4-BE49-F238E27FC236}">
                <a16:creationId xmlns:a16="http://schemas.microsoft.com/office/drawing/2014/main" id="{5CA5A3CC-A24C-21E3-97D8-49885801DFA9}"/>
              </a:ext>
            </a:extLst>
          </p:cNvPr>
          <p:cNvSpPr txBox="1"/>
          <p:nvPr/>
        </p:nvSpPr>
        <p:spPr>
          <a:xfrm>
            <a:off x="641604" y="1702644"/>
            <a:ext cx="2552700" cy="523220"/>
          </a:xfrm>
          <a:prstGeom prst="rect">
            <a:avLst/>
          </a:prstGeom>
          <a:noFill/>
        </p:spPr>
        <p:txBody>
          <a:bodyPr wrap="square" rtlCol="0">
            <a:spAutoFit/>
          </a:bodyPr>
          <a:lstStyle/>
          <a:p>
            <a:r>
              <a:rPr lang="en-US" sz="2800" dirty="0">
                <a:latin typeface="Book Antiqua" panose="02040602050305030304" pitchFamily="18" charset="0"/>
              </a:rPr>
              <a:t>My Projects :</a:t>
            </a:r>
            <a:endParaRPr lang="en-IN" sz="2800" dirty="0">
              <a:latin typeface="Book Antiqua" panose="02040602050305030304" pitchFamily="18" charset="0"/>
            </a:endParaRPr>
          </a:p>
        </p:txBody>
      </p:sp>
      <p:pic>
        <p:nvPicPr>
          <p:cNvPr id="26" name="Graphic 25" descr="Two speech bubbles">
            <a:extLst>
              <a:ext uri="{FF2B5EF4-FFF2-40B4-BE49-F238E27FC236}">
                <a16:creationId xmlns:a16="http://schemas.microsoft.com/office/drawing/2014/main" id="{F1C3DB2E-BA84-BF5B-5DF4-68E48BB007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71800" y="2198825"/>
            <a:ext cx="1066800" cy="914400"/>
          </a:xfrm>
          <a:prstGeom prst="rect">
            <a:avLst/>
          </a:prstGeom>
        </p:spPr>
      </p:pic>
      <p:sp>
        <p:nvSpPr>
          <p:cNvPr id="28" name="TextBox 27">
            <a:extLst>
              <a:ext uri="{FF2B5EF4-FFF2-40B4-BE49-F238E27FC236}">
                <a16:creationId xmlns:a16="http://schemas.microsoft.com/office/drawing/2014/main" id="{FE3FE811-3DE0-79B7-9C76-104DC23FA3A3}"/>
              </a:ext>
            </a:extLst>
          </p:cNvPr>
          <p:cNvSpPr txBox="1"/>
          <p:nvPr/>
        </p:nvSpPr>
        <p:spPr>
          <a:xfrm>
            <a:off x="3581400" y="2277258"/>
            <a:ext cx="5257800" cy="369332"/>
          </a:xfrm>
          <a:prstGeom prst="rect">
            <a:avLst/>
          </a:prstGeom>
          <a:noFill/>
        </p:spPr>
        <p:txBody>
          <a:bodyPr wrap="square" rtlCol="0">
            <a:spAutoFit/>
          </a:bodyPr>
          <a:lstStyle/>
          <a:p>
            <a:r>
              <a:rPr lang="en-US" b="1" dirty="0">
                <a:latin typeface="Book Antiqua" panose="02040602050305030304" pitchFamily="18" charset="0"/>
              </a:rPr>
              <a:t>A Simple Responsive Website:</a:t>
            </a:r>
            <a:endParaRPr lang="en-IN" b="1" dirty="0">
              <a:latin typeface="Book Antiqua" panose="02040602050305030304" pitchFamily="18" charset="0"/>
            </a:endParaRPr>
          </a:p>
        </p:txBody>
      </p:sp>
      <p:pic>
        <p:nvPicPr>
          <p:cNvPr id="30" name="Graphic 29" descr="Two speech bubbles">
            <a:extLst>
              <a:ext uri="{FF2B5EF4-FFF2-40B4-BE49-F238E27FC236}">
                <a16:creationId xmlns:a16="http://schemas.microsoft.com/office/drawing/2014/main" id="{15E99D36-B47A-B242-1B69-080ECE4A0A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71800" y="4612979"/>
            <a:ext cx="1066800" cy="914400"/>
          </a:xfrm>
          <a:prstGeom prst="rect">
            <a:avLst/>
          </a:prstGeom>
        </p:spPr>
      </p:pic>
      <p:sp>
        <p:nvSpPr>
          <p:cNvPr id="32" name="TextBox 31">
            <a:extLst>
              <a:ext uri="{FF2B5EF4-FFF2-40B4-BE49-F238E27FC236}">
                <a16:creationId xmlns:a16="http://schemas.microsoft.com/office/drawing/2014/main" id="{61FF4C7F-F4BC-899B-CF66-A89D90FD5821}"/>
              </a:ext>
            </a:extLst>
          </p:cNvPr>
          <p:cNvSpPr txBox="1"/>
          <p:nvPr/>
        </p:nvSpPr>
        <p:spPr>
          <a:xfrm>
            <a:off x="3581400" y="4673808"/>
            <a:ext cx="3249608" cy="369332"/>
          </a:xfrm>
          <a:prstGeom prst="rect">
            <a:avLst/>
          </a:prstGeom>
          <a:noFill/>
        </p:spPr>
        <p:txBody>
          <a:bodyPr wrap="square" rtlCol="0">
            <a:spAutoFit/>
          </a:bodyPr>
          <a:lstStyle/>
          <a:p>
            <a:r>
              <a:rPr lang="en-US" b="1" dirty="0">
                <a:latin typeface="Book Antiqua" panose="02040602050305030304" pitchFamily="18" charset="0"/>
              </a:rPr>
              <a:t>JavaScript-based quiz app:</a:t>
            </a:r>
            <a:endParaRPr lang="en-IN" b="1" dirty="0">
              <a:latin typeface="Book Antiqua" panose="02040602050305030304" pitchFamily="18" charset="0"/>
            </a:endParaRPr>
          </a:p>
        </p:txBody>
      </p:sp>
      <p:sp>
        <p:nvSpPr>
          <p:cNvPr id="33" name="TextBox 32">
            <a:extLst>
              <a:ext uri="{FF2B5EF4-FFF2-40B4-BE49-F238E27FC236}">
                <a16:creationId xmlns:a16="http://schemas.microsoft.com/office/drawing/2014/main" id="{FED6BF85-C42E-7DD7-43EA-6D87CDAF643E}"/>
              </a:ext>
            </a:extLst>
          </p:cNvPr>
          <p:cNvSpPr txBox="1"/>
          <p:nvPr/>
        </p:nvSpPr>
        <p:spPr>
          <a:xfrm>
            <a:off x="4306529" y="5257800"/>
            <a:ext cx="7086600" cy="1323439"/>
          </a:xfrm>
          <a:prstGeom prst="rect">
            <a:avLst/>
          </a:prstGeom>
          <a:noFill/>
        </p:spPr>
        <p:txBody>
          <a:bodyPr wrap="square" rtlCol="0">
            <a:spAutoFit/>
          </a:bodyPr>
          <a:lstStyle/>
          <a:p>
            <a:r>
              <a:rPr lang="en-US" sz="2000" dirty="0">
                <a:latin typeface="Monotype Corsiva" panose="03010101010201010101" pitchFamily="66" charset="0"/>
              </a:rPr>
              <a:t>Building a quiz app with JavaScript involves creating the HTML structure, defining the questions and logic in JavaScript, and adding styling with CSS. The core JavaScript handles displaying questions, checking answers, tracking the score, and moving between questions.</a:t>
            </a:r>
            <a:endParaRPr lang="en-IN" sz="2000" dirty="0">
              <a:latin typeface="Monotype Corsiva" panose="03010101010201010101" pitchFamily="66" charset="0"/>
            </a:endParaRPr>
          </a:p>
        </p:txBody>
      </p:sp>
      <p:sp>
        <p:nvSpPr>
          <p:cNvPr id="34" name="TextBox 33">
            <a:extLst>
              <a:ext uri="{FF2B5EF4-FFF2-40B4-BE49-F238E27FC236}">
                <a16:creationId xmlns:a16="http://schemas.microsoft.com/office/drawing/2014/main" id="{B0A65E84-2136-D70E-27B4-F7EC98D6E6F1}"/>
              </a:ext>
            </a:extLst>
          </p:cNvPr>
          <p:cNvSpPr txBox="1"/>
          <p:nvPr/>
        </p:nvSpPr>
        <p:spPr>
          <a:xfrm>
            <a:off x="4048172" y="5342713"/>
            <a:ext cx="285656" cy="369332"/>
          </a:xfrm>
          <a:prstGeom prst="rect">
            <a:avLst/>
          </a:prstGeom>
          <a:noFill/>
        </p:spPr>
        <p:txBody>
          <a:bodyPr wrap="none" rtlCol="0">
            <a:spAutoFit/>
          </a:bodyPr>
          <a:lstStyle/>
          <a:p>
            <a:r>
              <a:rPr lang="en-US" b="1" dirty="0"/>
              <a:t>*</a:t>
            </a:r>
            <a:endParaRPr lang="en-IN" b="1" dirty="0"/>
          </a:p>
        </p:txBody>
      </p:sp>
    </p:spTree>
    <p:extLst>
      <p:ext uri="{BB962C8B-B14F-4D97-AF65-F5344CB8AC3E}">
        <p14:creationId xmlns:p14="http://schemas.microsoft.com/office/powerpoint/2010/main" val="2215421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5EA2A-7A33-5399-6E93-C8BB63F30E3C}"/>
              </a:ext>
            </a:extLst>
          </p:cNvPr>
          <p:cNvSpPr>
            <a:spLocks noGrp="1"/>
          </p:cNvSpPr>
          <p:nvPr>
            <p:ph type="ctrTitle"/>
          </p:nvPr>
        </p:nvSpPr>
        <p:spPr>
          <a:xfrm>
            <a:off x="3200400" y="533400"/>
            <a:ext cx="3048000" cy="457200"/>
          </a:xfrm>
        </p:spPr>
        <p:txBody>
          <a:bodyPr/>
          <a:lstStyle/>
          <a:p>
            <a:r>
              <a:rPr lang="en-US" sz="1800" b="1" dirty="0">
                <a:latin typeface="Book Antiqua" panose="02040602050305030304" pitchFamily="18" charset="0"/>
              </a:rPr>
              <a:t>Personal blog with CMS.</a:t>
            </a:r>
            <a:endParaRPr lang="en-IN" sz="1800" b="1" dirty="0">
              <a:latin typeface="Book Antiqua" panose="02040602050305030304" pitchFamily="18" charset="0"/>
            </a:endParaRPr>
          </a:p>
        </p:txBody>
      </p:sp>
      <p:pic>
        <p:nvPicPr>
          <p:cNvPr id="4" name="Graphic 3" descr="Two speech bubbles">
            <a:extLst>
              <a:ext uri="{FF2B5EF4-FFF2-40B4-BE49-F238E27FC236}">
                <a16:creationId xmlns:a16="http://schemas.microsoft.com/office/drawing/2014/main" id="{CAA7580E-931F-BDF0-EC3F-3B9F9CADF2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14600" y="381000"/>
            <a:ext cx="1066800" cy="914400"/>
          </a:xfrm>
          <a:prstGeom prst="rect">
            <a:avLst/>
          </a:prstGeom>
        </p:spPr>
      </p:pic>
      <p:sp>
        <p:nvSpPr>
          <p:cNvPr id="5" name="TextBox 4">
            <a:extLst>
              <a:ext uri="{FF2B5EF4-FFF2-40B4-BE49-F238E27FC236}">
                <a16:creationId xmlns:a16="http://schemas.microsoft.com/office/drawing/2014/main" id="{79092A20-9AC1-D947-7FEF-E61B8FD1B451}"/>
              </a:ext>
            </a:extLst>
          </p:cNvPr>
          <p:cNvSpPr txBox="1"/>
          <p:nvPr/>
        </p:nvSpPr>
        <p:spPr>
          <a:xfrm>
            <a:off x="4267200" y="1275735"/>
            <a:ext cx="6858000" cy="1323439"/>
          </a:xfrm>
          <a:prstGeom prst="rect">
            <a:avLst/>
          </a:prstGeom>
          <a:noFill/>
        </p:spPr>
        <p:txBody>
          <a:bodyPr wrap="square" rtlCol="0">
            <a:spAutoFit/>
          </a:bodyPr>
          <a:lstStyle/>
          <a:p>
            <a:r>
              <a:rPr lang="en-US" sz="2000" dirty="0">
                <a:latin typeface="Monotype Corsiva" panose="03010101010201010101" pitchFamily="66" charset="0"/>
              </a:rPr>
              <a:t>For a personal blog with a Content Management System (CMS), your best options range from highly flexible, self-hosted platforms to simpler, all-in-one hosted website builders. Your choice depends on your technical comfort level, how much control you want, and your budget</a:t>
            </a:r>
            <a:endParaRPr lang="en-IN" sz="2000" dirty="0">
              <a:latin typeface="Monotype Corsiva" panose="03010101010201010101" pitchFamily="66" charset="0"/>
            </a:endParaRPr>
          </a:p>
        </p:txBody>
      </p:sp>
      <p:sp>
        <p:nvSpPr>
          <p:cNvPr id="6" name="TextBox 5">
            <a:extLst>
              <a:ext uri="{FF2B5EF4-FFF2-40B4-BE49-F238E27FC236}">
                <a16:creationId xmlns:a16="http://schemas.microsoft.com/office/drawing/2014/main" id="{522573E8-BDE8-A50D-7CE3-5F6E812AAD76}"/>
              </a:ext>
            </a:extLst>
          </p:cNvPr>
          <p:cNvSpPr txBox="1"/>
          <p:nvPr/>
        </p:nvSpPr>
        <p:spPr>
          <a:xfrm>
            <a:off x="3981544" y="1297858"/>
            <a:ext cx="285656" cy="369332"/>
          </a:xfrm>
          <a:prstGeom prst="rect">
            <a:avLst/>
          </a:prstGeom>
          <a:noFill/>
        </p:spPr>
        <p:txBody>
          <a:bodyPr wrap="none" rtlCol="0">
            <a:spAutoFit/>
          </a:bodyPr>
          <a:lstStyle/>
          <a:p>
            <a:r>
              <a:rPr lang="en-US" b="1" dirty="0"/>
              <a:t>*</a:t>
            </a:r>
            <a:endParaRPr lang="en-IN" b="1" dirty="0"/>
          </a:p>
        </p:txBody>
      </p:sp>
      <p:sp>
        <p:nvSpPr>
          <p:cNvPr id="8" name="Arrow: Striped Right 7">
            <a:extLst>
              <a:ext uri="{FF2B5EF4-FFF2-40B4-BE49-F238E27FC236}">
                <a16:creationId xmlns:a16="http://schemas.microsoft.com/office/drawing/2014/main" id="{8B6CA71A-DF1F-3922-8F67-99E09DB67BE3}"/>
              </a:ext>
            </a:extLst>
          </p:cNvPr>
          <p:cNvSpPr/>
          <p:nvPr/>
        </p:nvSpPr>
        <p:spPr>
          <a:xfrm>
            <a:off x="3586316" y="3657600"/>
            <a:ext cx="292608" cy="304800"/>
          </a:xfrm>
          <a:prstGeom prst="stripedRightArrow">
            <a:avLst>
              <a:gd name="adj1" fmla="val 39677"/>
              <a:gd name="adj2" fmla="val 50000"/>
            </a:avLst>
          </a:prstGeom>
          <a:solidFill>
            <a:schemeClr val="tx1"/>
          </a:solidFill>
          <a:ln>
            <a:solidFill>
              <a:schemeClr val="bg1"/>
            </a:solidFill>
          </a:ln>
          <a:effectLst>
            <a:glow rad="63500">
              <a:schemeClr val="accent1">
                <a:satMod val="175000"/>
                <a:alpha val="40000"/>
              </a:schemeClr>
            </a:glow>
            <a:innerShdw blurRad="63500" dist="50800" dir="13500000">
              <a:prstClr val="black">
                <a:alpha val="50000"/>
              </a:prstClr>
            </a:inn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9" name="TextBox 8">
            <a:extLst>
              <a:ext uri="{FF2B5EF4-FFF2-40B4-BE49-F238E27FC236}">
                <a16:creationId xmlns:a16="http://schemas.microsoft.com/office/drawing/2014/main" id="{23B33903-861E-4D86-B91D-75F221FC7A3D}"/>
              </a:ext>
            </a:extLst>
          </p:cNvPr>
          <p:cNvSpPr txBox="1"/>
          <p:nvPr/>
        </p:nvSpPr>
        <p:spPr>
          <a:xfrm>
            <a:off x="597310" y="2803556"/>
            <a:ext cx="5486400" cy="523220"/>
          </a:xfrm>
          <a:prstGeom prst="rect">
            <a:avLst/>
          </a:prstGeom>
          <a:noFill/>
        </p:spPr>
        <p:txBody>
          <a:bodyPr wrap="square" rtlCol="0">
            <a:spAutoFit/>
          </a:bodyPr>
          <a:lstStyle/>
          <a:p>
            <a:r>
              <a:rPr lang="en-US" sz="2800" dirty="0">
                <a:latin typeface="Book Antiqua" panose="02040602050305030304" pitchFamily="18" charset="0"/>
              </a:rPr>
              <a:t>Contact information:</a:t>
            </a:r>
            <a:endParaRPr lang="en-IN" sz="2800" dirty="0">
              <a:latin typeface="Book Antiqua" panose="02040602050305030304" pitchFamily="18" charset="0"/>
            </a:endParaRPr>
          </a:p>
        </p:txBody>
      </p:sp>
      <p:sp>
        <p:nvSpPr>
          <p:cNvPr id="13" name="TextBox 12">
            <a:extLst>
              <a:ext uri="{FF2B5EF4-FFF2-40B4-BE49-F238E27FC236}">
                <a16:creationId xmlns:a16="http://schemas.microsoft.com/office/drawing/2014/main" id="{0D1CAFA3-363F-388A-E1B2-84BE257117E5}"/>
              </a:ext>
            </a:extLst>
          </p:cNvPr>
          <p:cNvSpPr txBox="1"/>
          <p:nvPr/>
        </p:nvSpPr>
        <p:spPr>
          <a:xfrm>
            <a:off x="4724400" y="3545906"/>
            <a:ext cx="7239000" cy="1200329"/>
          </a:xfrm>
          <a:prstGeom prst="rect">
            <a:avLst/>
          </a:prstGeom>
          <a:noFill/>
        </p:spPr>
        <p:txBody>
          <a:bodyPr wrap="square" rtlCol="0">
            <a:spAutoFit/>
          </a:bodyPr>
          <a:lstStyle/>
          <a:p>
            <a:r>
              <a:rPr lang="en-US" dirty="0"/>
              <a:t>• </a:t>
            </a:r>
            <a:r>
              <a:rPr lang="en-US" dirty="0">
                <a:latin typeface="Book Antiqua" panose="02040602050305030304" pitchFamily="18" charset="0"/>
              </a:rPr>
              <a:t>A way to send a message on the site include a dedicated “Contact Me” page with a clear heading, a professional email address, and a direct message, your name. </a:t>
            </a:r>
          </a:p>
          <a:p>
            <a:endParaRPr lang="en-US" dirty="0">
              <a:latin typeface="Book Antiqua" panose="02040602050305030304" pitchFamily="18" charset="0"/>
            </a:endParaRPr>
          </a:p>
        </p:txBody>
      </p:sp>
      <p:sp>
        <p:nvSpPr>
          <p:cNvPr id="14" name="TextBox 13">
            <a:extLst>
              <a:ext uri="{FF2B5EF4-FFF2-40B4-BE49-F238E27FC236}">
                <a16:creationId xmlns:a16="http://schemas.microsoft.com/office/drawing/2014/main" id="{0E157352-5F51-CFA8-3614-F753FACC24C1}"/>
              </a:ext>
            </a:extLst>
          </p:cNvPr>
          <p:cNvSpPr txBox="1"/>
          <p:nvPr/>
        </p:nvSpPr>
        <p:spPr>
          <a:xfrm>
            <a:off x="4726858" y="4650266"/>
            <a:ext cx="6705600" cy="369332"/>
          </a:xfrm>
          <a:prstGeom prst="rect">
            <a:avLst/>
          </a:prstGeom>
          <a:noFill/>
        </p:spPr>
        <p:txBody>
          <a:bodyPr wrap="square" rtlCol="0">
            <a:spAutoFit/>
          </a:bodyPr>
          <a:lstStyle/>
          <a:p>
            <a:r>
              <a:rPr lang="en-US" dirty="0"/>
              <a:t>•</a:t>
            </a:r>
            <a:r>
              <a:rPr lang="en-US" dirty="0">
                <a:latin typeface="Book Antiqua" panose="02040602050305030304" pitchFamily="18" charset="0"/>
              </a:rPr>
              <a:t>The Fields are required to fill.</a:t>
            </a:r>
            <a:endParaRPr lang="en-IN" dirty="0">
              <a:latin typeface="Book Antiqua" panose="02040602050305030304" pitchFamily="18" charset="0"/>
            </a:endParaRPr>
          </a:p>
        </p:txBody>
      </p:sp>
    </p:spTree>
    <p:extLst>
      <p:ext uri="{BB962C8B-B14F-4D97-AF65-F5344CB8AC3E}">
        <p14:creationId xmlns:p14="http://schemas.microsoft.com/office/powerpoint/2010/main" val="392298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582400" y="527623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77600" y="569149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059282" y="1402433"/>
            <a:ext cx="5014595" cy="1001556"/>
          </a:xfrm>
          <a:prstGeom prst="rect">
            <a:avLst/>
          </a:prstGeom>
        </p:spPr>
        <p:txBody>
          <a:bodyPr vert="horz" wrap="square" lIns="0" tIns="16510" rIns="0" bIns="0" rtlCol="0">
            <a:spAutoFit/>
          </a:bodyPr>
          <a:lstStyle/>
          <a:p>
            <a:pPr marL="12700">
              <a:lnSpc>
                <a:spcPct val="100000"/>
              </a:lnSpc>
              <a:spcBef>
                <a:spcPts val="130"/>
              </a:spcBef>
            </a:pPr>
            <a:r>
              <a:rPr lang="en-US" sz="3200" b="1" spc="25" dirty="0">
                <a:latin typeface="Times New Roman" panose="02020603050405020304" pitchFamily="18" charset="0"/>
                <a:cs typeface="Times New Roman" panose="02020603050405020304" pitchFamily="18" charset="0"/>
              </a:rPr>
              <a:t>W</a:t>
            </a:r>
            <a:r>
              <a:rPr sz="3200" b="1" spc="-20" dirty="0">
                <a:latin typeface="Times New Roman" panose="02020603050405020304" pitchFamily="18" charset="0"/>
                <a:cs typeface="Times New Roman" panose="02020603050405020304" pitchFamily="18" charset="0"/>
              </a:rPr>
              <a:t>H</a:t>
            </a:r>
            <a:r>
              <a:rPr sz="3200" b="1" spc="20" dirty="0">
                <a:latin typeface="Times New Roman" panose="02020603050405020304" pitchFamily="18" charset="0"/>
                <a:cs typeface="Times New Roman" panose="02020603050405020304" pitchFamily="18" charset="0"/>
              </a:rPr>
              <a:t>O</a:t>
            </a:r>
            <a:r>
              <a:rPr sz="3200" b="1" spc="-235" dirty="0">
                <a:latin typeface="Times New Roman" panose="02020603050405020304" pitchFamily="18" charset="0"/>
                <a:cs typeface="Times New Roman" panose="02020603050405020304" pitchFamily="18" charset="0"/>
              </a:rPr>
              <a:t> </a:t>
            </a:r>
            <a:r>
              <a:rPr sz="3200" b="1" spc="-10" dirty="0">
                <a:latin typeface="Times New Roman" panose="02020603050405020304" pitchFamily="18" charset="0"/>
                <a:cs typeface="Times New Roman" panose="02020603050405020304" pitchFamily="18" charset="0"/>
              </a:rPr>
              <a:t>AR</a:t>
            </a:r>
            <a:r>
              <a:rPr sz="3200" b="1" spc="15" dirty="0">
                <a:latin typeface="Times New Roman" panose="02020603050405020304" pitchFamily="18" charset="0"/>
                <a:cs typeface="Times New Roman" panose="02020603050405020304" pitchFamily="18" charset="0"/>
              </a:rPr>
              <a:t>E</a:t>
            </a:r>
            <a:r>
              <a:rPr sz="3200" b="1" spc="-35" dirty="0">
                <a:latin typeface="Times New Roman" panose="02020603050405020304" pitchFamily="18" charset="0"/>
                <a:cs typeface="Times New Roman" panose="02020603050405020304" pitchFamily="18" charset="0"/>
              </a:rPr>
              <a:t> </a:t>
            </a:r>
            <a:r>
              <a:rPr sz="3200" b="1" spc="-10" dirty="0">
                <a:latin typeface="Times New Roman" panose="02020603050405020304" pitchFamily="18" charset="0"/>
                <a:cs typeface="Times New Roman" panose="02020603050405020304" pitchFamily="18" charset="0"/>
              </a:rPr>
              <a:t>T</a:t>
            </a:r>
            <a:r>
              <a:rPr sz="3200" b="1" spc="-15" dirty="0">
                <a:latin typeface="Times New Roman" panose="02020603050405020304" pitchFamily="18" charset="0"/>
                <a:cs typeface="Times New Roman" panose="02020603050405020304" pitchFamily="18" charset="0"/>
              </a:rPr>
              <a:t>H</a:t>
            </a:r>
            <a:r>
              <a:rPr sz="3200" b="1" spc="15" dirty="0">
                <a:latin typeface="Times New Roman" panose="02020603050405020304" pitchFamily="18" charset="0"/>
                <a:cs typeface="Times New Roman" panose="02020603050405020304" pitchFamily="18" charset="0"/>
              </a:rPr>
              <a:t>E</a:t>
            </a:r>
            <a:r>
              <a:rPr sz="3200" b="1" spc="-35" dirty="0">
                <a:latin typeface="Times New Roman" panose="02020603050405020304" pitchFamily="18" charset="0"/>
                <a:cs typeface="Times New Roman" panose="02020603050405020304" pitchFamily="18" charset="0"/>
              </a:rPr>
              <a:t> </a:t>
            </a:r>
            <a:r>
              <a:rPr sz="3200" b="1" spc="-20" dirty="0">
                <a:latin typeface="Times New Roman" panose="02020603050405020304" pitchFamily="18" charset="0"/>
                <a:cs typeface="Times New Roman" panose="02020603050405020304" pitchFamily="18" charset="0"/>
              </a:rPr>
              <a:t>E</a:t>
            </a:r>
            <a:r>
              <a:rPr sz="3200" b="1" spc="30" dirty="0">
                <a:latin typeface="Times New Roman" panose="02020603050405020304" pitchFamily="18" charset="0"/>
                <a:cs typeface="Times New Roman" panose="02020603050405020304" pitchFamily="18" charset="0"/>
              </a:rPr>
              <a:t>N</a:t>
            </a:r>
            <a:r>
              <a:rPr sz="3200" b="1" spc="15" dirty="0">
                <a:latin typeface="Times New Roman" panose="02020603050405020304" pitchFamily="18" charset="0"/>
                <a:cs typeface="Times New Roman" panose="02020603050405020304" pitchFamily="18" charset="0"/>
              </a:rPr>
              <a:t>D</a:t>
            </a:r>
            <a:r>
              <a:rPr sz="3200" b="1" spc="-45" dirty="0">
                <a:latin typeface="Times New Roman" panose="02020603050405020304" pitchFamily="18" charset="0"/>
                <a:cs typeface="Times New Roman" panose="02020603050405020304" pitchFamily="18" charset="0"/>
              </a:rPr>
              <a:t> </a:t>
            </a:r>
            <a:r>
              <a:rPr sz="3200" b="1" dirty="0">
                <a:latin typeface="Times New Roman" panose="02020603050405020304" pitchFamily="18" charset="0"/>
                <a:cs typeface="Times New Roman" panose="02020603050405020304" pitchFamily="18" charset="0"/>
              </a:rPr>
              <a:t>U</a:t>
            </a:r>
            <a:r>
              <a:rPr sz="3200" b="1" spc="10" dirty="0">
                <a:latin typeface="Times New Roman" panose="02020603050405020304" pitchFamily="18" charset="0"/>
                <a:cs typeface="Times New Roman" panose="02020603050405020304" pitchFamily="18" charset="0"/>
              </a:rPr>
              <a:t>S</a:t>
            </a:r>
            <a:r>
              <a:rPr sz="3200" b="1" spc="-25" dirty="0">
                <a:latin typeface="Times New Roman" panose="02020603050405020304" pitchFamily="18" charset="0"/>
                <a:cs typeface="Times New Roman" panose="02020603050405020304" pitchFamily="18" charset="0"/>
              </a:rPr>
              <a:t>E</a:t>
            </a:r>
            <a:r>
              <a:rPr sz="3200" b="1" spc="-10" dirty="0">
                <a:latin typeface="Times New Roman" panose="02020603050405020304" pitchFamily="18" charset="0"/>
                <a:cs typeface="Times New Roman" panose="02020603050405020304" pitchFamily="18" charset="0"/>
              </a:rPr>
              <a:t>R</a:t>
            </a:r>
            <a:r>
              <a:rPr sz="3200" b="1" spc="5" dirty="0">
                <a:latin typeface="Times New Roman" panose="02020603050405020304" pitchFamily="18" charset="0"/>
                <a:cs typeface="Times New Roman" panose="02020603050405020304" pitchFamily="18" charset="0"/>
              </a:rPr>
              <a:t>S</a:t>
            </a:r>
            <a:r>
              <a:rPr lang="en-US" sz="3200" b="1" spc="5" dirty="0">
                <a:latin typeface="Times New Roman" panose="02020603050405020304" pitchFamily="18" charset="0"/>
                <a:cs typeface="Times New Roman" panose="02020603050405020304" pitchFamily="18" charset="0"/>
              </a:rPr>
              <a:t> ?</a:t>
            </a:r>
            <a:endParaRPr sz="3200" dirty="0"/>
          </a:p>
        </p:txBody>
      </p:sp>
      <p:pic>
        <p:nvPicPr>
          <p:cNvPr id="13" name="Graphic 12" descr="Bar graph with upward trend with solid fill">
            <a:extLst>
              <a:ext uri="{FF2B5EF4-FFF2-40B4-BE49-F238E27FC236}">
                <a16:creationId xmlns:a16="http://schemas.microsoft.com/office/drawing/2014/main" id="{C89C67A4-B0AB-0C0D-C703-6C8A74DAAE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24000" y="5883685"/>
            <a:ext cx="914400" cy="914400"/>
          </a:xfrm>
          <a:prstGeom prst="rect">
            <a:avLst/>
          </a:prstGeom>
        </p:spPr>
      </p:pic>
      <p:pic>
        <p:nvPicPr>
          <p:cNvPr id="15" name="Graphic 14" descr="Butterfly with solid fill">
            <a:extLst>
              <a:ext uri="{FF2B5EF4-FFF2-40B4-BE49-F238E27FC236}">
                <a16:creationId xmlns:a16="http://schemas.microsoft.com/office/drawing/2014/main" id="{D7809975-39F1-D516-63B9-85F3CE95E4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20200" y="1124689"/>
            <a:ext cx="914400" cy="914400"/>
          </a:xfrm>
          <a:prstGeom prst="rect">
            <a:avLst/>
          </a:prstGeom>
        </p:spPr>
      </p:pic>
      <p:sp>
        <p:nvSpPr>
          <p:cNvPr id="19" name="Arrow: Striped Right 18">
            <a:extLst>
              <a:ext uri="{FF2B5EF4-FFF2-40B4-BE49-F238E27FC236}">
                <a16:creationId xmlns:a16="http://schemas.microsoft.com/office/drawing/2014/main" id="{159AA4E9-EFA0-1AF4-D843-822D356B967C}"/>
              </a:ext>
            </a:extLst>
          </p:cNvPr>
          <p:cNvSpPr/>
          <p:nvPr/>
        </p:nvSpPr>
        <p:spPr>
          <a:xfrm>
            <a:off x="2667000" y="2903854"/>
            <a:ext cx="292608" cy="304800"/>
          </a:xfrm>
          <a:prstGeom prst="stripedRightArrow">
            <a:avLst>
              <a:gd name="adj1" fmla="val 39677"/>
              <a:gd name="adj2" fmla="val 50000"/>
            </a:avLst>
          </a:prstGeom>
          <a:ln>
            <a:solidFill>
              <a:schemeClr val="bg1"/>
            </a:solidFill>
          </a:ln>
          <a:effectLst>
            <a:glow rad="63500">
              <a:schemeClr val="accent1">
                <a:satMod val="175000"/>
                <a:alpha val="40000"/>
              </a:schemeClr>
            </a:glo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20" name="Arrow: Striped Right 19">
            <a:extLst>
              <a:ext uri="{FF2B5EF4-FFF2-40B4-BE49-F238E27FC236}">
                <a16:creationId xmlns:a16="http://schemas.microsoft.com/office/drawing/2014/main" id="{9910B719-C5F9-3670-7387-82662DF3470F}"/>
              </a:ext>
            </a:extLst>
          </p:cNvPr>
          <p:cNvSpPr/>
          <p:nvPr/>
        </p:nvSpPr>
        <p:spPr>
          <a:xfrm>
            <a:off x="3587496" y="4971436"/>
            <a:ext cx="292608" cy="304800"/>
          </a:xfrm>
          <a:prstGeom prst="stripedRightArrow">
            <a:avLst>
              <a:gd name="adj1" fmla="val 39677"/>
              <a:gd name="adj2" fmla="val 50000"/>
            </a:avLst>
          </a:prstGeom>
          <a:ln>
            <a:solidFill>
              <a:schemeClr val="bg1"/>
            </a:solidFill>
          </a:ln>
          <a:effectLst>
            <a:glow rad="63500">
              <a:schemeClr val="accent1">
                <a:satMod val="175000"/>
                <a:alpha val="40000"/>
              </a:schemeClr>
            </a:glo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4A9F8433-BF5D-E226-DB15-6BA0415D7D0E}"/>
              </a:ext>
            </a:extLst>
          </p:cNvPr>
          <p:cNvSpPr txBox="1"/>
          <p:nvPr/>
        </p:nvSpPr>
        <p:spPr>
          <a:xfrm>
            <a:off x="3177356" y="2645599"/>
            <a:ext cx="5793042" cy="1384995"/>
          </a:xfrm>
          <a:prstGeom prst="rect">
            <a:avLst/>
          </a:prstGeom>
          <a:noFill/>
        </p:spPr>
        <p:txBody>
          <a:bodyPr wrap="square" rtlCol="0">
            <a:spAutoFit/>
          </a:bodyPr>
          <a:lstStyle/>
          <a:p>
            <a:r>
              <a:rPr lang="en-US" sz="1400" b="1" dirty="0">
                <a:latin typeface="Book Antiqua" panose="02040602050305030304" pitchFamily="18" charset="0"/>
              </a:rPr>
              <a:t>• The end users for portfolios encompass a wide range of individuals across all career stages, from students to seasoned professionals.</a:t>
            </a:r>
          </a:p>
          <a:p>
            <a:r>
              <a:rPr lang="en-US" sz="1400" b="1" dirty="0">
                <a:latin typeface="Book Antiqua" panose="02040602050305030304" pitchFamily="18" charset="0"/>
              </a:rPr>
              <a:t>• They use portfolios to showcase their skills, accomplishments, and experience to secure jobs, land clients, gain admission to academic programs, or document their professional growth</a:t>
            </a:r>
            <a:endParaRPr lang="en-IN" sz="1400" b="1" dirty="0">
              <a:latin typeface="Book Antiqua" panose="02040602050305030304" pitchFamily="18" charset="0"/>
            </a:endParaRPr>
          </a:p>
        </p:txBody>
      </p:sp>
      <p:sp>
        <p:nvSpPr>
          <p:cNvPr id="10" name="TextBox 9">
            <a:extLst>
              <a:ext uri="{FF2B5EF4-FFF2-40B4-BE49-F238E27FC236}">
                <a16:creationId xmlns:a16="http://schemas.microsoft.com/office/drawing/2014/main" id="{8EA081C9-21C9-914C-F23A-FDC3F40D2189}"/>
              </a:ext>
            </a:extLst>
          </p:cNvPr>
          <p:cNvSpPr txBox="1"/>
          <p:nvPr/>
        </p:nvSpPr>
        <p:spPr>
          <a:xfrm>
            <a:off x="4343400" y="4514098"/>
            <a:ext cx="6324600" cy="1384995"/>
          </a:xfrm>
          <a:prstGeom prst="rect">
            <a:avLst/>
          </a:prstGeom>
          <a:noFill/>
        </p:spPr>
        <p:txBody>
          <a:bodyPr wrap="square" rtlCol="0">
            <a:spAutoFit/>
          </a:bodyPr>
          <a:lstStyle/>
          <a:p>
            <a:r>
              <a:rPr lang="en-IN" sz="1400" b="1" dirty="0">
                <a:latin typeface="Book Antiqua" panose="02040602050305030304" pitchFamily="18" charset="0"/>
              </a:rPr>
              <a:t>Students : High school students ; College Students ; Recent </a:t>
            </a:r>
            <a:r>
              <a:rPr lang="en-US" sz="1400" b="1" dirty="0">
                <a:latin typeface="Book Antiqua" panose="02040602050305030304" pitchFamily="18" charset="0"/>
              </a:rPr>
              <a:t>Graduates.</a:t>
            </a:r>
          </a:p>
          <a:p>
            <a:r>
              <a:rPr lang="en-US" sz="1400" b="1" dirty="0">
                <a:latin typeface="Book Antiqua" panose="02040602050305030304" pitchFamily="18" charset="0"/>
              </a:rPr>
              <a:t>Job Seekers : </a:t>
            </a:r>
            <a:r>
              <a:rPr lang="en-IN" sz="1400" b="1" dirty="0">
                <a:latin typeface="Book Antiqua" panose="02040602050305030304" pitchFamily="18" charset="0"/>
              </a:rPr>
              <a:t>Creative Fields ; Technical Roles ; All Job Seekers.</a:t>
            </a:r>
          </a:p>
          <a:p>
            <a:r>
              <a:rPr lang="en-IN" sz="1400" b="1" dirty="0">
                <a:latin typeface="Book Antiqua" panose="02040602050305030304" pitchFamily="18" charset="0"/>
              </a:rPr>
              <a:t>Freelancers : Creative Freelancers ; Developers and Consultants ; Service </a:t>
            </a:r>
            <a:r>
              <a:rPr lang="en-US" sz="1400" b="1" dirty="0">
                <a:latin typeface="Book Antiqua" panose="02040602050305030304" pitchFamily="18" charset="0"/>
              </a:rPr>
              <a:t>Professional  .</a:t>
            </a:r>
          </a:p>
          <a:p>
            <a:r>
              <a:rPr lang="en-US" sz="1400" b="1" dirty="0">
                <a:latin typeface="Book Antiqua" panose="02040602050305030304" pitchFamily="18" charset="0"/>
              </a:rPr>
              <a:t>Profess</a:t>
            </a:r>
            <a:r>
              <a:rPr lang="en-IN" sz="1400" b="1" dirty="0" err="1">
                <a:latin typeface="Book Antiqua" panose="02040602050305030304" pitchFamily="18" charset="0"/>
              </a:rPr>
              <a:t>ionals</a:t>
            </a:r>
            <a:r>
              <a:rPr lang="en-IN" sz="1400" b="1" dirty="0">
                <a:latin typeface="Book Antiqua" panose="02040602050305030304" pitchFamily="18" charset="0"/>
              </a:rPr>
              <a:t> : Experienced Employees ; Networkers ; Educators and Mentors.</a:t>
            </a:r>
            <a:endParaRPr lang="en-US" sz="1400" b="1" dirty="0">
              <a:latin typeface="Book Antiqua" panose="0204060205030503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384030" y="364045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2000" y="17589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031370" y="538662"/>
            <a:ext cx="9805035" cy="589915"/>
          </a:xfrm>
          <a:prstGeom prst="rect">
            <a:avLst/>
          </a:prstGeom>
        </p:spPr>
        <p:txBody>
          <a:bodyPr vert="horz" wrap="square" lIns="0" tIns="13335" rIns="0" bIns="0" rtlCol="0">
            <a:spAutoFit/>
          </a:bodyPr>
          <a:lstStyle/>
          <a:p>
            <a:pPr marL="12700">
              <a:lnSpc>
                <a:spcPct val="100000"/>
              </a:lnSpc>
              <a:spcBef>
                <a:spcPts val="105"/>
              </a:spcBef>
            </a:pPr>
            <a:r>
              <a:rPr lang="en-IN" sz="3600" b="1" spc="10" dirty="0">
                <a:latin typeface="Times New Roman" panose="02020603050405020304" pitchFamily="18" charset="0"/>
                <a:cs typeface="Times New Roman" panose="02020603050405020304" pitchFamily="18" charset="0"/>
              </a:rPr>
              <a:t>TOOLS AND TECHNIQUES</a:t>
            </a:r>
            <a:endParaRPr sz="3600" b="1" dirty="0">
              <a:latin typeface="Times New Roman" panose="02020603050405020304" pitchFamily="18" charset="0"/>
              <a:cs typeface="Times New Roman" panose="02020603050405020304" pitchFamily="18" charset="0"/>
            </a:endParaRPr>
          </a:p>
        </p:txBody>
      </p:sp>
      <p:sp>
        <p:nvSpPr>
          <p:cNvPr id="12" name="Arrow: Left-Right 11">
            <a:extLst>
              <a:ext uri="{FF2B5EF4-FFF2-40B4-BE49-F238E27FC236}">
                <a16:creationId xmlns:a16="http://schemas.microsoft.com/office/drawing/2014/main" id="{DD3ABC30-8995-043A-7A9E-F633BC71D4B3}"/>
              </a:ext>
            </a:extLst>
          </p:cNvPr>
          <p:cNvSpPr/>
          <p:nvPr/>
        </p:nvSpPr>
        <p:spPr>
          <a:xfrm>
            <a:off x="2514600" y="2760107"/>
            <a:ext cx="530352" cy="332232"/>
          </a:xfrm>
          <a:prstGeom prst="leftRightArrow">
            <a:avLst/>
          </a:prstGeom>
          <a:solidFill>
            <a:schemeClr val="accent2">
              <a:lumMod val="60000"/>
              <a:lumOff val="40000"/>
            </a:schemeClr>
          </a:solidFill>
          <a:ln>
            <a:solidFill>
              <a:schemeClr val="bg1">
                <a:lumMod val="95000"/>
              </a:schemeClr>
            </a:solidFill>
          </a:ln>
          <a:scene3d>
            <a:camera prst="orthographicFront"/>
            <a:lightRig rig="threePt" dir="t"/>
          </a:scene3d>
          <a:sp3d>
            <a:bevelT/>
          </a:sp3d>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14" name="Picture 13">
            <a:extLst>
              <a:ext uri="{FF2B5EF4-FFF2-40B4-BE49-F238E27FC236}">
                <a16:creationId xmlns:a16="http://schemas.microsoft.com/office/drawing/2014/main" id="{A658D637-C734-FDF1-C386-7957CFB4895A}"/>
              </a:ext>
            </a:extLst>
          </p:cNvPr>
          <p:cNvPicPr>
            <a:picLocks noChangeAspect="1"/>
          </p:cNvPicPr>
          <p:nvPr/>
        </p:nvPicPr>
        <p:blipFill>
          <a:blip r:embed="rId3"/>
          <a:stretch>
            <a:fillRect/>
          </a:stretch>
        </p:blipFill>
        <p:spPr>
          <a:xfrm>
            <a:off x="3962400" y="4752882"/>
            <a:ext cx="579170" cy="402371"/>
          </a:xfrm>
          <a:prstGeom prst="rect">
            <a:avLst/>
          </a:prstGeom>
        </p:spPr>
      </p:pic>
      <p:sp>
        <p:nvSpPr>
          <p:cNvPr id="15" name="Arrow: Left-Right 14">
            <a:extLst>
              <a:ext uri="{FF2B5EF4-FFF2-40B4-BE49-F238E27FC236}">
                <a16:creationId xmlns:a16="http://schemas.microsoft.com/office/drawing/2014/main" id="{1B0157D4-4FAC-C90B-7618-2F717CD3C1AC}"/>
              </a:ext>
            </a:extLst>
          </p:cNvPr>
          <p:cNvSpPr/>
          <p:nvPr/>
        </p:nvSpPr>
        <p:spPr>
          <a:xfrm>
            <a:off x="3200400" y="3714695"/>
            <a:ext cx="530352" cy="332232"/>
          </a:xfrm>
          <a:prstGeom prst="leftRightArrow">
            <a:avLst/>
          </a:prstGeom>
          <a:solidFill>
            <a:schemeClr val="accent2">
              <a:lumMod val="60000"/>
              <a:lumOff val="40000"/>
            </a:schemeClr>
          </a:solidFill>
          <a:ln>
            <a:solidFill>
              <a:schemeClr val="bg1">
                <a:lumMod val="95000"/>
              </a:schemeClr>
            </a:solidFill>
          </a:ln>
          <a:scene3d>
            <a:camera prst="orthographicFront"/>
            <a:lightRig rig="threePt" dir="t"/>
          </a:scene3d>
          <a:sp3d>
            <a:bevelT/>
          </a:sp3d>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9" name="TextBox 8">
            <a:extLst>
              <a:ext uri="{FF2B5EF4-FFF2-40B4-BE49-F238E27FC236}">
                <a16:creationId xmlns:a16="http://schemas.microsoft.com/office/drawing/2014/main" id="{191EF39E-B943-6684-E251-2D585B19956E}"/>
              </a:ext>
            </a:extLst>
          </p:cNvPr>
          <p:cNvSpPr txBox="1"/>
          <p:nvPr/>
        </p:nvSpPr>
        <p:spPr>
          <a:xfrm>
            <a:off x="1109132" y="1527551"/>
            <a:ext cx="4876800" cy="954107"/>
          </a:xfrm>
          <a:prstGeom prst="rect">
            <a:avLst/>
          </a:prstGeom>
          <a:noFill/>
        </p:spPr>
        <p:txBody>
          <a:bodyPr wrap="square" rtlCol="0">
            <a:spAutoFit/>
          </a:bodyPr>
          <a:lstStyle/>
          <a:p>
            <a:r>
              <a:rPr lang="en-IN" sz="2800" dirty="0">
                <a:latin typeface="Book Antiqua" panose="02040602050305030304" pitchFamily="18" charset="0"/>
              </a:rPr>
              <a:t>Foundational tools and techniques :</a:t>
            </a:r>
          </a:p>
        </p:txBody>
      </p:sp>
      <p:sp>
        <p:nvSpPr>
          <p:cNvPr id="16" name="TextBox 15">
            <a:extLst>
              <a:ext uri="{FF2B5EF4-FFF2-40B4-BE49-F238E27FC236}">
                <a16:creationId xmlns:a16="http://schemas.microsoft.com/office/drawing/2014/main" id="{CB059E07-4280-2FC6-6FA6-42CF484D59F6}"/>
              </a:ext>
            </a:extLst>
          </p:cNvPr>
          <p:cNvSpPr txBox="1"/>
          <p:nvPr/>
        </p:nvSpPr>
        <p:spPr>
          <a:xfrm>
            <a:off x="4541570" y="4780466"/>
            <a:ext cx="3505200" cy="646331"/>
          </a:xfrm>
          <a:prstGeom prst="rect">
            <a:avLst/>
          </a:prstGeom>
          <a:noFill/>
        </p:spPr>
        <p:txBody>
          <a:bodyPr wrap="square" rtlCol="0">
            <a:spAutoFit/>
          </a:bodyPr>
          <a:lstStyle/>
          <a:p>
            <a:r>
              <a:rPr lang="en-US" dirty="0"/>
              <a:t>• </a:t>
            </a:r>
            <a:r>
              <a:rPr lang="en-US" dirty="0">
                <a:latin typeface="Book Antiqua" panose="02040602050305030304" pitchFamily="18" charset="0"/>
              </a:rPr>
              <a:t>JavaScript: Interactivity and dynamic content</a:t>
            </a:r>
            <a:endParaRPr lang="en-IN" dirty="0">
              <a:latin typeface="Book Antiqua" panose="02040602050305030304" pitchFamily="18" charset="0"/>
            </a:endParaRPr>
          </a:p>
        </p:txBody>
      </p:sp>
      <p:sp>
        <p:nvSpPr>
          <p:cNvPr id="17" name="Rectangle 1">
            <a:extLst>
              <a:ext uri="{FF2B5EF4-FFF2-40B4-BE49-F238E27FC236}">
                <a16:creationId xmlns:a16="http://schemas.microsoft.com/office/drawing/2014/main" id="{80B12FFB-8C62-0E16-B6A2-FE4C664F9971}"/>
              </a:ext>
            </a:extLst>
          </p:cNvPr>
          <p:cNvSpPr>
            <a:spLocks noChangeArrowheads="1"/>
          </p:cNvSpPr>
          <p:nvPr/>
        </p:nvSpPr>
        <p:spPr bwMode="auto">
          <a:xfrm>
            <a:off x="0" y="120877"/>
            <a:ext cx="213520" cy="215444"/>
          </a:xfrm>
          <a:prstGeom prst="rect">
            <a:avLst/>
          </a:prstGeom>
          <a:solidFill>
            <a:srgbClr val="1D1E2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56ECC1B2-4202-7844-0AA2-8F63CEB00746}"/>
              </a:ext>
            </a:extLst>
          </p:cNvPr>
          <p:cNvSpPr txBox="1"/>
          <p:nvPr/>
        </p:nvSpPr>
        <p:spPr>
          <a:xfrm>
            <a:off x="3044952" y="2718157"/>
            <a:ext cx="4585655" cy="646331"/>
          </a:xfrm>
          <a:prstGeom prst="rect">
            <a:avLst/>
          </a:prstGeom>
          <a:noFill/>
        </p:spPr>
        <p:txBody>
          <a:bodyPr wrap="square" rtlCol="0">
            <a:spAutoFit/>
          </a:bodyPr>
          <a:lstStyle/>
          <a:p>
            <a:r>
              <a:rPr lang="en-US" dirty="0"/>
              <a:t>• </a:t>
            </a:r>
            <a:r>
              <a:rPr lang="en-IN" dirty="0">
                <a:latin typeface="Book Antiqua" panose="02040602050305030304" pitchFamily="18" charset="0"/>
              </a:rPr>
              <a:t>HTML: Structure and semantics</a:t>
            </a:r>
          </a:p>
          <a:p>
            <a:r>
              <a:rPr lang="en-IN" dirty="0">
                <a:latin typeface="Book Antiqua" panose="02040602050305030304" pitchFamily="18" charset="0"/>
              </a:rPr>
              <a:t>         External Links { styles.css ; script.js }</a:t>
            </a:r>
          </a:p>
        </p:txBody>
      </p:sp>
      <p:sp>
        <p:nvSpPr>
          <p:cNvPr id="21" name="TextBox 20">
            <a:extLst>
              <a:ext uri="{FF2B5EF4-FFF2-40B4-BE49-F238E27FC236}">
                <a16:creationId xmlns:a16="http://schemas.microsoft.com/office/drawing/2014/main" id="{8B5074FC-9BA7-B29E-F88A-55A65EA65D26}"/>
              </a:ext>
            </a:extLst>
          </p:cNvPr>
          <p:cNvSpPr txBox="1"/>
          <p:nvPr/>
        </p:nvSpPr>
        <p:spPr>
          <a:xfrm>
            <a:off x="3790716" y="3694801"/>
            <a:ext cx="5724526" cy="646331"/>
          </a:xfrm>
          <a:prstGeom prst="rect">
            <a:avLst/>
          </a:prstGeom>
          <a:noFill/>
        </p:spPr>
        <p:txBody>
          <a:bodyPr wrap="square" rtlCol="0">
            <a:spAutoFit/>
          </a:bodyPr>
          <a:lstStyle/>
          <a:p>
            <a:r>
              <a:rPr lang="en-US" dirty="0">
                <a:latin typeface="Book Antiqua" panose="02040602050305030304" pitchFamily="18" charset="0"/>
              </a:rPr>
              <a:t>• </a:t>
            </a:r>
            <a:r>
              <a:rPr lang="en-IN" dirty="0">
                <a:latin typeface="Book Antiqua" panose="02040602050305030304" pitchFamily="18" charset="0"/>
              </a:rPr>
              <a:t>CSS: Styling and layout</a:t>
            </a:r>
          </a:p>
          <a:p>
            <a:r>
              <a:rPr lang="en-IN" dirty="0">
                <a:latin typeface="Book Antiqua" panose="02040602050305030304" pitchFamily="18" charset="0"/>
              </a:rPr>
              <a:t>          Responsive design { </a:t>
            </a:r>
            <a:r>
              <a:rPr lang="en-US" sz="1600" dirty="0">
                <a:latin typeface="Book Antiqua" panose="02040602050305030304" pitchFamily="18" charset="0"/>
              </a:rPr>
              <a:t>CSS Flexbox ; CSS Grid }</a:t>
            </a:r>
            <a:endParaRPr lang="en-IN" sz="1600" dirty="0">
              <a:latin typeface="Book Antiqua" panose="02040602050305030304" pitchFamily="18" charset="0"/>
            </a:endParaRPr>
          </a:p>
        </p:txBody>
      </p:sp>
      <p:sp>
        <p:nvSpPr>
          <p:cNvPr id="23" name="Arrow: Striped Right 22">
            <a:extLst>
              <a:ext uri="{FF2B5EF4-FFF2-40B4-BE49-F238E27FC236}">
                <a16:creationId xmlns:a16="http://schemas.microsoft.com/office/drawing/2014/main" id="{FB9E714C-984E-4597-E324-A8D69F44A93B}"/>
              </a:ext>
            </a:extLst>
          </p:cNvPr>
          <p:cNvSpPr/>
          <p:nvPr/>
        </p:nvSpPr>
        <p:spPr>
          <a:xfrm>
            <a:off x="1529139" y="5677954"/>
            <a:ext cx="292608" cy="304800"/>
          </a:xfrm>
          <a:prstGeom prst="stripedRightArrow">
            <a:avLst>
              <a:gd name="adj1" fmla="val 39677"/>
              <a:gd name="adj2" fmla="val 50000"/>
            </a:avLst>
          </a:prstGeom>
          <a:ln>
            <a:solidFill>
              <a:schemeClr val="bg1"/>
            </a:solidFill>
          </a:ln>
          <a:effectLst>
            <a:glow rad="63500">
              <a:schemeClr val="accent1">
                <a:satMod val="175000"/>
                <a:alpha val="40000"/>
              </a:schemeClr>
            </a:glo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24" name="TextBox 23">
            <a:extLst>
              <a:ext uri="{FF2B5EF4-FFF2-40B4-BE49-F238E27FC236}">
                <a16:creationId xmlns:a16="http://schemas.microsoft.com/office/drawing/2014/main" id="{112B990A-2589-FF27-3949-317BED9E5432}"/>
              </a:ext>
            </a:extLst>
          </p:cNvPr>
          <p:cNvSpPr txBox="1"/>
          <p:nvPr/>
        </p:nvSpPr>
        <p:spPr>
          <a:xfrm>
            <a:off x="1941036" y="5594587"/>
            <a:ext cx="7306695" cy="523220"/>
          </a:xfrm>
          <a:prstGeom prst="rect">
            <a:avLst/>
          </a:prstGeom>
          <a:noFill/>
        </p:spPr>
        <p:txBody>
          <a:bodyPr wrap="square" rtlCol="0">
            <a:spAutoFit/>
          </a:bodyPr>
          <a:lstStyle/>
          <a:p>
            <a:r>
              <a:rPr lang="en-US" sz="1400" dirty="0">
                <a:latin typeface="Book Antiqua" panose="02040602050305030304" pitchFamily="18" charset="0"/>
              </a:rPr>
              <a:t>Visual Studio : A free, lightweight, and extensible code editor. It offers a powerful development environment for building a static portfolio with HTML, CSS, and JavaScript</a:t>
            </a:r>
            <a:endParaRPr lang="en-IN" sz="1400" dirty="0">
              <a:latin typeface="Book Antiqua" panose="02040602050305030304" pitchFamily="18" charset="0"/>
            </a:endParaRPr>
          </a:p>
        </p:txBody>
      </p:sp>
      <p:sp>
        <p:nvSpPr>
          <p:cNvPr id="26" name="Arrow: Striped Right 25">
            <a:extLst>
              <a:ext uri="{FF2B5EF4-FFF2-40B4-BE49-F238E27FC236}">
                <a16:creationId xmlns:a16="http://schemas.microsoft.com/office/drawing/2014/main" id="{0566F51D-D647-6722-11C4-014A2D066E45}"/>
              </a:ext>
            </a:extLst>
          </p:cNvPr>
          <p:cNvSpPr/>
          <p:nvPr/>
        </p:nvSpPr>
        <p:spPr>
          <a:xfrm>
            <a:off x="1531918" y="6312446"/>
            <a:ext cx="292608" cy="304800"/>
          </a:xfrm>
          <a:prstGeom prst="stripedRightArrow">
            <a:avLst>
              <a:gd name="adj1" fmla="val 39677"/>
              <a:gd name="adj2" fmla="val 50000"/>
            </a:avLst>
          </a:prstGeom>
          <a:ln>
            <a:solidFill>
              <a:schemeClr val="bg1"/>
            </a:solidFill>
          </a:ln>
          <a:effectLst>
            <a:glow rad="63500">
              <a:schemeClr val="accent1">
                <a:satMod val="175000"/>
                <a:alpha val="40000"/>
              </a:schemeClr>
            </a:glo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27" name="TextBox 26">
            <a:extLst>
              <a:ext uri="{FF2B5EF4-FFF2-40B4-BE49-F238E27FC236}">
                <a16:creationId xmlns:a16="http://schemas.microsoft.com/office/drawing/2014/main" id="{4621E5C7-D9B6-8A01-7F5F-CADFB7C66FBF}"/>
              </a:ext>
            </a:extLst>
          </p:cNvPr>
          <p:cNvSpPr txBox="1"/>
          <p:nvPr/>
        </p:nvSpPr>
        <p:spPr>
          <a:xfrm>
            <a:off x="1941036" y="6159333"/>
            <a:ext cx="7874630" cy="738664"/>
          </a:xfrm>
          <a:prstGeom prst="rect">
            <a:avLst/>
          </a:prstGeom>
          <a:noFill/>
        </p:spPr>
        <p:txBody>
          <a:bodyPr wrap="square" rtlCol="0">
            <a:spAutoFit/>
          </a:bodyPr>
          <a:lstStyle/>
          <a:p>
            <a:r>
              <a:rPr lang="en-US" sz="1400" dirty="0" err="1">
                <a:latin typeface="Book Antiqua" panose="02040602050305030304" pitchFamily="18" charset="0"/>
              </a:rPr>
              <a:t>Github</a:t>
            </a:r>
            <a:r>
              <a:rPr lang="en-US" sz="1400" dirty="0">
                <a:latin typeface="Book Antiqua" panose="02040602050305030304" pitchFamily="18" charset="0"/>
              </a:rPr>
              <a:t> : A free hosting service from GitHub that publishes a static website directly from a repository. It's ideal for a developer portfolio because it showcases your code and provides a live site.</a:t>
            </a:r>
            <a:endParaRPr lang="en-IN" sz="1400" dirty="0">
              <a:latin typeface="Book Antiqua" panose="02040602050305030304" pitchFamily="18" charset="0"/>
            </a:endParaRPr>
          </a:p>
        </p:txBody>
      </p:sp>
    </p:spTree>
  </p:cSld>
  <p:clrMapOvr>
    <a:masterClrMapping/>
  </p:clrMapOvr>
</p:sld>
</file>

<file path=ppt/theme/theme1.xml><?xml version="1.0" encoding="utf-8"?>
<a:theme xmlns:a="http://schemas.openxmlformats.org/drawingml/2006/main" name="Wisp">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 Id="rId4" Type="http://schemas.microsoft.com/office/2011/relationships/webextension" Target="webextension4.xml"/></Relationships>
</file>

<file path=ppt/webextensions/taskpanes.xml><?xml version="1.0" encoding="utf-8"?>
<wetp:taskpanes xmlns:wetp="http://schemas.microsoft.com/office/webextensions/taskpanes/2010/11">
  <wetp:taskpane dockstate="right" visibility="0" width="438" row="5">
    <wetp:webextensionref xmlns:r="http://schemas.openxmlformats.org/officeDocument/2006/relationships" r:id="rId1"/>
  </wetp:taskpane>
  <wetp:taskpane dockstate="right" visibility="0" width="438" row="3">
    <wetp:webextensionref xmlns:r="http://schemas.openxmlformats.org/officeDocument/2006/relationships" r:id="rId2"/>
  </wetp:taskpane>
  <wetp:taskpane dockstate="right" visibility="0" width="438" row="7">
    <wetp:webextensionref xmlns:r="http://schemas.openxmlformats.org/officeDocument/2006/relationships" r:id="rId3"/>
  </wetp:taskpane>
  <wetp:taskpane dockstate="right" visibility="0" width="438" row="2">
    <wetp:webextensionref xmlns:r="http://schemas.openxmlformats.org/officeDocument/2006/relationships" r:id="rId4"/>
  </wetp:taskpane>
</wetp:taskpanes>
</file>

<file path=ppt/webextensions/webextension1.xml><?xml version="1.0" encoding="utf-8"?>
<we:webextension xmlns:we="http://schemas.microsoft.com/office/webextensions/webextension/2010/11" id="{C7FD2555-718E-415C-B07E-B089F6618B15}">
  <we:reference id="wa104379997" version="3.0.0.0" store="en-IN" storeType="OMEX"/>
  <we:alternateReferences>
    <we:reference id="wa104379997" version="3.0.0.0" store="WA104379997"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CBFEC319-CF75-415A-BEF1-4A646ED49147}">
  <we:reference id="wa200005566" version="3.0.0.3" store="en-US" storeType="OMEX"/>
  <we:alternateReferences>
    <we:reference id="WA200005566" version="3.0.0.3" store=""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C4EFD995-6DB4-4DFD-AA28-F8E12222AB20}">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ppt/webextensions/webextension4.xml><?xml version="1.0" encoding="utf-8"?>
<we:webextension xmlns:we="http://schemas.microsoft.com/office/webextensions/webextension/2010/11" id="{4F0C0C79-6975-434D-AFAE-963D8923F2A5}">
  <we:reference id="wa200001409" version="2.0.0.0" store="en-IN" storeType="OMEX"/>
  <we:alternateReferences>
    <we:reference id="WA200001409" version="2.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Wisp</Template>
  <TotalTime>780</TotalTime>
  <Words>959</Words>
  <Application>Microsoft Office PowerPoint</Application>
  <PresentationFormat>Widescreen</PresentationFormat>
  <Paragraphs>84</Paragraphs>
  <Slides>13</Slides>
  <Notes>2</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13</vt:i4>
      </vt:variant>
    </vt:vector>
  </HeadingPairs>
  <TitlesOfParts>
    <vt:vector size="32" baseType="lpstr">
      <vt:lpstr>Algerian</vt:lpstr>
      <vt:lpstr>Arial</vt:lpstr>
      <vt:lpstr>Baskerville Old Face</vt:lpstr>
      <vt:lpstr>Book Antiqua</vt:lpstr>
      <vt:lpstr>Calibri</vt:lpstr>
      <vt:lpstr>Cambria</vt:lpstr>
      <vt:lpstr>Cambria Math</vt:lpstr>
      <vt:lpstr>Century Gothic</vt:lpstr>
      <vt:lpstr>Gabriola</vt:lpstr>
      <vt:lpstr>Google Sans</vt:lpstr>
      <vt:lpstr>Monotype Corsiva</vt:lpstr>
      <vt:lpstr>Roboto</vt:lpstr>
      <vt:lpstr>Sitka Banner Semibold</vt:lpstr>
      <vt:lpstr>Sitka Display Semibold</vt:lpstr>
      <vt:lpstr>Times New Roman</vt:lpstr>
      <vt:lpstr>Trebuchet MS</vt:lpstr>
      <vt:lpstr>Wingdings</vt:lpstr>
      <vt:lpstr>Wingdings 3</vt:lpstr>
      <vt:lpstr>Wisp</vt:lpstr>
      <vt:lpstr>Digital Portfolio  </vt:lpstr>
      <vt:lpstr>PROJECT TITLE :</vt:lpstr>
      <vt:lpstr>AGENDA :- </vt:lpstr>
      <vt:lpstr>PROBLEM         STATEMENT</vt:lpstr>
      <vt:lpstr>PROJECT            OVERVIEW</vt:lpstr>
      <vt:lpstr>PowerPoint Presentation</vt:lpstr>
      <vt:lpstr>Personal blog with CMS.</vt:lpstr>
      <vt:lpstr>WHO ARE THE END USERS ?</vt:lpstr>
      <vt:lpstr>TOOLS AND TECHNIQUES</vt:lpstr>
      <vt:lpstr>PowerPoint Presentation</vt:lpstr>
      <vt:lpstr>FEATURES AND FUNCTIONALITY</vt:lpstr>
      <vt:lpstr>RESULTS AND SCREENSHOTS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 Thenmozhi</cp:lastModifiedBy>
  <cp:revision>28</cp:revision>
  <dcterms:created xsi:type="dcterms:W3CDTF">2024-03-29T15:07:22Z</dcterms:created>
  <dcterms:modified xsi:type="dcterms:W3CDTF">2025-08-28T16:05:15Z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