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8" r:id="rId12"/>
    <p:sldId id="2146847059" r:id="rId13"/>
    <p:sldId id="267" r:id="rId14"/>
    <p:sldId id="2146847060" r:id="rId15"/>
    <p:sldId id="2146847061"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81" d="100"/>
          <a:sy n="81" d="100"/>
        </p:scale>
        <p:origin x="75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3/31/2024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3/31/2024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3/31/2024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3/31/2024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3/31/2024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3/31/2024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3/31/2024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3/31/2024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3/31/2024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3/31/2024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pandas.pydata.org/pandas-docs/stable/user_guide/index.html" TargetMode="External"/><Relationship Id="rId4" Type="http://schemas.openxmlformats.org/officeDocument/2006/relationships/hyperlink" Target="https://matplotlib.org/stable/contents.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4000" b="1" dirty="0">
                <a:solidFill>
                  <a:schemeClr val="accent1"/>
                </a:solidFill>
                <a:latin typeface="Arial" panose="020B0604020202020204" pitchFamily="34" charset="0"/>
                <a:cs typeface="Arial" panose="020B0604020202020204" pitchFamily="34" charset="0"/>
              </a:rPr>
              <a:t>Hotel booking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429373" y="4331840"/>
            <a:ext cx="8647123" cy="1323439"/>
          </a:xfrm>
          <a:prstGeom prst="rect">
            <a:avLst/>
          </a:prstGeom>
          <a:noFill/>
        </p:spPr>
        <p:txBody>
          <a:bodyPr wrap="square" lIns="91440" tIns="45720" rIns="91440" bIns="45720" rtlCol="0" anchor="t">
            <a:spAutoFit/>
          </a:bodyPr>
          <a:lstStyle/>
          <a:p>
            <a:r>
              <a:rPr lang="en-US" sz="2000" b="1" dirty="0">
                <a:solidFill>
                  <a:schemeClr val="accent1"/>
                </a:solidFill>
                <a:latin typeface="Arial" pitchFamily="34" charset="0"/>
                <a:cs typeface="Arial" pitchFamily="34" charset="0"/>
              </a:rPr>
              <a:t>Presented By:</a:t>
            </a:r>
          </a:p>
          <a:p>
            <a:r>
              <a:rPr lang="en-US" sz="2000" b="1" dirty="0">
                <a:solidFill>
                  <a:schemeClr val="accent1"/>
                </a:solidFill>
                <a:latin typeface="Arial" pitchFamily="34" charset="0"/>
                <a:cs typeface="Arial" pitchFamily="34" charset="0"/>
              </a:rPr>
              <a:t>R.V.THENMOZHI </a:t>
            </a:r>
          </a:p>
          <a:p>
            <a:r>
              <a:rPr lang="en-US" sz="2000" b="1" dirty="0">
                <a:solidFill>
                  <a:schemeClr val="accent1"/>
                </a:solidFill>
                <a:latin typeface="Arial" pitchFamily="34" charset="0"/>
                <a:cs typeface="Arial" pitchFamily="34" charset="0"/>
              </a:rPr>
              <a:t>SHANMUGANATHAN ENGINEERING COLLEGE</a:t>
            </a:r>
          </a:p>
          <a:p>
            <a:r>
              <a:rPr lang="en-US" sz="2000" b="1" dirty="0">
                <a:solidFill>
                  <a:schemeClr val="accent1"/>
                </a:solidFill>
                <a:latin typeface="Arial" pitchFamily="34" charset="0"/>
                <a:cs typeface="Arial" pitchFamily="34" charset="0"/>
              </a:rPr>
              <a:t>CIVIL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1" name="Content Placeholder 30">
            <a:extLst>
              <a:ext uri="{FF2B5EF4-FFF2-40B4-BE49-F238E27FC236}">
                <a16:creationId xmlns:a16="http://schemas.microsoft.com/office/drawing/2014/main" id="{C317FD8A-EC52-94F2-B12F-56D2B7CFC2F3}"/>
              </a:ext>
            </a:extLst>
          </p:cNvPr>
          <p:cNvPicPr>
            <a:picLocks noGrp="1" noChangeAspect="1"/>
          </p:cNvPicPr>
          <p:nvPr>
            <p:ph idx="1"/>
          </p:nvPr>
        </p:nvPicPr>
        <p:blipFill rotWithShape="1">
          <a:blip r:embed="rId2"/>
          <a:srcRect l="20652" t="28235" r="734" b="11440"/>
          <a:stretch/>
        </p:blipFill>
        <p:spPr>
          <a:xfrm>
            <a:off x="365760" y="1539240"/>
            <a:ext cx="6531750" cy="2819400"/>
          </a:xfrm>
        </p:spPr>
      </p:pic>
      <p:pic>
        <p:nvPicPr>
          <p:cNvPr id="33" name="Picture 32">
            <a:extLst>
              <a:ext uri="{FF2B5EF4-FFF2-40B4-BE49-F238E27FC236}">
                <a16:creationId xmlns:a16="http://schemas.microsoft.com/office/drawing/2014/main" id="{306AA0E6-F48F-1B6D-C912-6B2DDF487985}"/>
              </a:ext>
            </a:extLst>
          </p:cNvPr>
          <p:cNvPicPr>
            <a:picLocks noChangeAspect="1"/>
          </p:cNvPicPr>
          <p:nvPr/>
        </p:nvPicPr>
        <p:blipFill rotWithShape="1">
          <a:blip r:embed="rId3"/>
          <a:srcRect l="19375" t="28888" r="48750" b="12000"/>
          <a:stretch/>
        </p:blipFill>
        <p:spPr>
          <a:xfrm>
            <a:off x="7388728" y="1539240"/>
            <a:ext cx="3886200" cy="2819400"/>
          </a:xfrm>
          <a:prstGeom prst="rect">
            <a:avLst/>
          </a:prstGeom>
        </p:spPr>
      </p:pic>
      <p:pic>
        <p:nvPicPr>
          <p:cNvPr id="35" name="Picture 34">
            <a:extLst>
              <a:ext uri="{FF2B5EF4-FFF2-40B4-BE49-F238E27FC236}">
                <a16:creationId xmlns:a16="http://schemas.microsoft.com/office/drawing/2014/main" id="{9A2CB71C-B572-4E70-E986-B56CC05B4493}"/>
              </a:ext>
            </a:extLst>
          </p:cNvPr>
          <p:cNvPicPr>
            <a:picLocks noChangeAspect="1"/>
          </p:cNvPicPr>
          <p:nvPr/>
        </p:nvPicPr>
        <p:blipFill rotWithShape="1">
          <a:blip r:embed="rId4"/>
          <a:srcRect l="21500" t="32889" r="48846" b="31971"/>
          <a:stretch/>
        </p:blipFill>
        <p:spPr>
          <a:xfrm>
            <a:off x="7657685" y="4448093"/>
            <a:ext cx="3617243" cy="1707752"/>
          </a:xfrm>
          <a:prstGeom prst="rect">
            <a:avLst/>
          </a:prstGeom>
        </p:spPr>
      </p:pic>
      <p:pic>
        <p:nvPicPr>
          <p:cNvPr id="37" name="Picture 36">
            <a:extLst>
              <a:ext uri="{FF2B5EF4-FFF2-40B4-BE49-F238E27FC236}">
                <a16:creationId xmlns:a16="http://schemas.microsoft.com/office/drawing/2014/main" id="{30EC7F70-3119-F26F-A134-81A7358292AC}"/>
              </a:ext>
            </a:extLst>
          </p:cNvPr>
          <p:cNvPicPr>
            <a:picLocks noChangeAspect="1"/>
          </p:cNvPicPr>
          <p:nvPr/>
        </p:nvPicPr>
        <p:blipFill rotWithShape="1">
          <a:blip r:embed="rId5"/>
          <a:srcRect l="19253" t="35139" r="48118" b="50001"/>
          <a:stretch/>
        </p:blipFill>
        <p:spPr>
          <a:xfrm>
            <a:off x="581192" y="4792422"/>
            <a:ext cx="3978112" cy="101909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8" name="Content Placeholder 7">
            <a:extLst>
              <a:ext uri="{FF2B5EF4-FFF2-40B4-BE49-F238E27FC236}">
                <a16:creationId xmlns:a16="http://schemas.microsoft.com/office/drawing/2014/main" id="{02C7B9B5-6D6E-9F05-112A-C200EB8F088B}"/>
              </a:ext>
            </a:extLst>
          </p:cNvPr>
          <p:cNvPicPr>
            <a:picLocks noGrp="1" noChangeAspect="1"/>
          </p:cNvPicPr>
          <p:nvPr>
            <p:ph idx="1"/>
          </p:nvPr>
        </p:nvPicPr>
        <p:blipFill rotWithShape="1">
          <a:blip r:embed="rId2"/>
          <a:srcRect l="18722" t="41935" r="4693" b="11472"/>
          <a:stretch/>
        </p:blipFill>
        <p:spPr>
          <a:xfrm>
            <a:off x="323398" y="1335479"/>
            <a:ext cx="5574640" cy="2177592"/>
          </a:xfrm>
        </p:spPr>
      </p:pic>
      <p:pic>
        <p:nvPicPr>
          <p:cNvPr id="10" name="Picture 9">
            <a:extLst>
              <a:ext uri="{FF2B5EF4-FFF2-40B4-BE49-F238E27FC236}">
                <a16:creationId xmlns:a16="http://schemas.microsoft.com/office/drawing/2014/main" id="{AEB325E0-5DD5-DD7D-1F93-A5E7AE8E6827}"/>
              </a:ext>
            </a:extLst>
          </p:cNvPr>
          <p:cNvPicPr>
            <a:picLocks noChangeAspect="1"/>
          </p:cNvPicPr>
          <p:nvPr/>
        </p:nvPicPr>
        <p:blipFill>
          <a:blip r:embed="rId3"/>
          <a:stretch>
            <a:fillRect/>
          </a:stretch>
        </p:blipFill>
        <p:spPr>
          <a:xfrm>
            <a:off x="6293964" y="1335479"/>
            <a:ext cx="5474089" cy="5083507"/>
          </a:xfrm>
          <a:prstGeom prst="rect">
            <a:avLst/>
          </a:prstGeom>
        </p:spPr>
      </p:pic>
      <p:pic>
        <p:nvPicPr>
          <p:cNvPr id="12" name="Picture 11">
            <a:extLst>
              <a:ext uri="{FF2B5EF4-FFF2-40B4-BE49-F238E27FC236}">
                <a16:creationId xmlns:a16="http://schemas.microsoft.com/office/drawing/2014/main" id="{83237FFD-3A60-F07C-163E-EFFDC9ED850E}"/>
              </a:ext>
            </a:extLst>
          </p:cNvPr>
          <p:cNvPicPr>
            <a:picLocks noChangeAspect="1"/>
          </p:cNvPicPr>
          <p:nvPr/>
        </p:nvPicPr>
        <p:blipFill>
          <a:blip r:embed="rId4"/>
          <a:stretch>
            <a:fillRect/>
          </a:stretch>
        </p:blipFill>
        <p:spPr>
          <a:xfrm>
            <a:off x="323398" y="3879269"/>
            <a:ext cx="5881010" cy="2681787"/>
          </a:xfrm>
          <a:prstGeom prst="rect">
            <a:avLst/>
          </a:prstGeom>
        </p:spPr>
      </p:pic>
    </p:spTree>
    <p:extLst>
      <p:ext uri="{BB962C8B-B14F-4D97-AF65-F5344CB8AC3E}">
        <p14:creationId xmlns:p14="http://schemas.microsoft.com/office/powerpoint/2010/main" val="3063867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28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E159E82D-2286-46A6-39C3-581873A375D2}"/>
              </a:ext>
            </a:extLst>
          </p:cNvPr>
          <p:cNvPicPr>
            <a:picLocks noGrp="1" noChangeAspect="1"/>
          </p:cNvPicPr>
          <p:nvPr>
            <p:ph idx="1"/>
          </p:nvPr>
        </p:nvPicPr>
        <p:blipFill>
          <a:blip r:embed="rId2"/>
          <a:stretch>
            <a:fillRect/>
          </a:stretch>
        </p:blipFill>
        <p:spPr>
          <a:xfrm>
            <a:off x="6759019" y="1208915"/>
            <a:ext cx="4308048" cy="2503082"/>
          </a:xfrm>
        </p:spPr>
      </p:pic>
      <p:pic>
        <p:nvPicPr>
          <p:cNvPr id="7" name="Picture 6">
            <a:extLst>
              <a:ext uri="{FF2B5EF4-FFF2-40B4-BE49-F238E27FC236}">
                <a16:creationId xmlns:a16="http://schemas.microsoft.com/office/drawing/2014/main" id="{1798857F-E06B-72B8-F421-3139F21134D3}"/>
              </a:ext>
            </a:extLst>
          </p:cNvPr>
          <p:cNvPicPr>
            <a:picLocks noChangeAspect="1"/>
          </p:cNvPicPr>
          <p:nvPr/>
        </p:nvPicPr>
        <p:blipFill>
          <a:blip r:embed="rId3"/>
          <a:stretch>
            <a:fillRect/>
          </a:stretch>
        </p:blipFill>
        <p:spPr>
          <a:xfrm>
            <a:off x="0" y="3844115"/>
            <a:ext cx="4176074" cy="2503082"/>
          </a:xfrm>
          <a:prstGeom prst="rect">
            <a:avLst/>
          </a:prstGeom>
        </p:spPr>
      </p:pic>
      <p:pic>
        <p:nvPicPr>
          <p:cNvPr id="9" name="Picture 8">
            <a:extLst>
              <a:ext uri="{FF2B5EF4-FFF2-40B4-BE49-F238E27FC236}">
                <a16:creationId xmlns:a16="http://schemas.microsoft.com/office/drawing/2014/main" id="{FEE2DBF3-8E8A-8754-A0AB-01A7DC4955CB}"/>
              </a:ext>
            </a:extLst>
          </p:cNvPr>
          <p:cNvPicPr>
            <a:picLocks noChangeAspect="1"/>
          </p:cNvPicPr>
          <p:nvPr/>
        </p:nvPicPr>
        <p:blipFill>
          <a:blip r:embed="rId4"/>
          <a:stretch>
            <a:fillRect/>
          </a:stretch>
        </p:blipFill>
        <p:spPr>
          <a:xfrm>
            <a:off x="4007963" y="3844115"/>
            <a:ext cx="4176074" cy="2722486"/>
          </a:xfrm>
          <a:prstGeom prst="rect">
            <a:avLst/>
          </a:prstGeom>
        </p:spPr>
      </p:pic>
      <p:pic>
        <p:nvPicPr>
          <p:cNvPr id="11" name="Picture 10">
            <a:extLst>
              <a:ext uri="{FF2B5EF4-FFF2-40B4-BE49-F238E27FC236}">
                <a16:creationId xmlns:a16="http://schemas.microsoft.com/office/drawing/2014/main" id="{A01A52C1-A92E-0AAE-0850-05A0B09E501E}"/>
              </a:ext>
            </a:extLst>
          </p:cNvPr>
          <p:cNvPicPr>
            <a:picLocks noChangeAspect="1"/>
          </p:cNvPicPr>
          <p:nvPr/>
        </p:nvPicPr>
        <p:blipFill>
          <a:blip r:embed="rId5"/>
          <a:stretch>
            <a:fillRect/>
          </a:stretch>
        </p:blipFill>
        <p:spPr>
          <a:xfrm>
            <a:off x="8245501" y="3824112"/>
            <a:ext cx="3733014" cy="2705493"/>
          </a:xfrm>
          <a:prstGeom prst="rect">
            <a:avLst/>
          </a:prstGeom>
        </p:spPr>
      </p:pic>
      <p:pic>
        <p:nvPicPr>
          <p:cNvPr id="15" name="Picture 14">
            <a:extLst>
              <a:ext uri="{FF2B5EF4-FFF2-40B4-BE49-F238E27FC236}">
                <a16:creationId xmlns:a16="http://schemas.microsoft.com/office/drawing/2014/main" id="{3D8DC7B4-0A1B-BD47-78F2-7CCE4AFD7B25}"/>
              </a:ext>
            </a:extLst>
          </p:cNvPr>
          <p:cNvPicPr>
            <a:picLocks noChangeAspect="1"/>
          </p:cNvPicPr>
          <p:nvPr/>
        </p:nvPicPr>
        <p:blipFill rotWithShape="1">
          <a:blip r:embed="rId6"/>
          <a:srcRect l="17790" t="58424" r="53386" b="24044"/>
          <a:stretch/>
        </p:blipFill>
        <p:spPr>
          <a:xfrm>
            <a:off x="4176074" y="1434724"/>
            <a:ext cx="2118116" cy="1202352"/>
          </a:xfrm>
          <a:prstGeom prst="rect">
            <a:avLst/>
          </a:prstGeom>
        </p:spPr>
      </p:pic>
      <p:pic>
        <p:nvPicPr>
          <p:cNvPr id="16" name="Picture 15">
            <a:extLst>
              <a:ext uri="{FF2B5EF4-FFF2-40B4-BE49-F238E27FC236}">
                <a16:creationId xmlns:a16="http://schemas.microsoft.com/office/drawing/2014/main" id="{ADDAA03A-A8DC-95B6-44D5-869B2FB88D7C}"/>
              </a:ext>
            </a:extLst>
          </p:cNvPr>
          <p:cNvPicPr>
            <a:picLocks noChangeAspect="1"/>
          </p:cNvPicPr>
          <p:nvPr/>
        </p:nvPicPr>
        <p:blipFill>
          <a:blip r:embed="rId7"/>
          <a:stretch>
            <a:fillRect/>
          </a:stretch>
        </p:blipFill>
        <p:spPr>
          <a:xfrm>
            <a:off x="213484" y="1208916"/>
            <a:ext cx="3901125" cy="2503082"/>
          </a:xfrm>
          <a:prstGeom prst="rect">
            <a:avLst/>
          </a:prstGeom>
        </p:spPr>
      </p:pic>
    </p:spTree>
    <p:extLst>
      <p:ext uri="{BB962C8B-B14F-4D97-AF65-F5344CB8AC3E}">
        <p14:creationId xmlns:p14="http://schemas.microsoft.com/office/powerpoint/2010/main" val="1662941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By using innovative machine learning methods, our suggested solution can dynamically and optimally improve the hotel reservation process. </a:t>
            </a:r>
          </a:p>
          <a:p>
            <a:pPr marL="305435" indent="-305435"/>
            <a:r>
              <a:rPr lang="en-US" sz="2000" dirty="0"/>
              <a:t>Through a rigorous analysis of vast amounts of historical booking data, we are able to identify patterns and correlations that are essential for tackling major issues that both </a:t>
            </a:r>
            <a:r>
              <a:rPr lang="en-US" sz="2000" dirty="0" err="1"/>
              <a:t>travellers</a:t>
            </a:r>
            <a:r>
              <a:rPr lang="en-US" sz="2000" dirty="0"/>
              <a:t> and hoteliers encounter.</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b="1" dirty="0"/>
              <a:t>Here are key areas for future exploration and enhancement</a:t>
            </a:r>
          </a:p>
          <a:p>
            <a:r>
              <a:rPr lang="en-US" sz="2000" dirty="0"/>
              <a:t>Predictive personalization</a:t>
            </a:r>
          </a:p>
          <a:p>
            <a:r>
              <a:rPr lang="en-US" sz="2000" dirty="0"/>
              <a:t>Real-time Dynamic Pricing</a:t>
            </a:r>
          </a:p>
          <a:p>
            <a:r>
              <a:rPr lang="en-US" sz="2000" dirty="0"/>
              <a:t>Blockchain for Transparency and security</a:t>
            </a:r>
          </a:p>
          <a:p>
            <a:r>
              <a:rPr lang="en-US" sz="2000" dirty="0"/>
              <a:t>Predictive maintenance and Asset management</a:t>
            </a:r>
          </a:p>
          <a:p>
            <a:r>
              <a:rPr lang="en-US" sz="2000" dirty="0"/>
              <a:t>IoT and smart Hotels</a:t>
            </a:r>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52785" y="1883573"/>
            <a:ext cx="11029615" cy="4673324"/>
          </a:xfrm>
        </p:spPr>
        <p:txBody>
          <a:bodyPr>
            <a:normAutofit/>
          </a:bodyPr>
          <a:lstStyle/>
          <a:p>
            <a:pPr marL="305435" indent="-305435"/>
            <a:r>
              <a:rPr lang="en-IN" sz="2400" dirty="0">
                <a:hlinkClick r:id="rId2"/>
              </a:rPr>
              <a:t>https://www.Kaggle.com/datasets</a:t>
            </a:r>
            <a:endParaRPr lang="en-IN" sz="2400" dirty="0"/>
          </a:p>
          <a:p>
            <a:pPr marL="305435" indent="-305435"/>
            <a:r>
              <a:rPr lang="en-IN" sz="2400" dirty="0">
                <a:hlinkClick r:id="rId3"/>
              </a:rPr>
              <a:t>https://seaborn.pydata.org/</a:t>
            </a:r>
            <a:endParaRPr lang="en-IN" sz="2400" dirty="0"/>
          </a:p>
          <a:p>
            <a:pPr marL="305435" indent="-305435"/>
            <a:r>
              <a:rPr lang="en-IN" sz="2400" dirty="0">
                <a:hlinkClick r:id="rId4"/>
              </a:rPr>
              <a:t>https://matplotlib.org/stable/contents.html</a:t>
            </a:r>
            <a:endParaRPr lang="en-IN" sz="2400" dirty="0"/>
          </a:p>
          <a:p>
            <a:pPr marL="305435" indent="-305435"/>
            <a:r>
              <a:rPr lang="en-IN" sz="2400" dirty="0">
                <a:hlinkClick r:id="rId5"/>
              </a:rPr>
              <a:t>https://pandas.pydata.org/pandas-docs/stable/user_guide/index.html</a:t>
            </a:r>
            <a:endParaRPr lang="en-IN" sz="2400" dirty="0"/>
          </a:p>
          <a:p>
            <a:pPr marL="305435" indent="-305435"/>
            <a:endParaRPr lang="en-IN" sz="2400" dirty="0"/>
          </a:p>
          <a:p>
            <a:pPr marL="305435" indent="-305435"/>
            <a:endParaRPr lang="en-IN" sz="2400" dirty="0"/>
          </a:p>
          <a:p>
            <a:pPr marL="305435" indent="-305435"/>
            <a:endParaRPr lang="en-IN" sz="2400" dirty="0"/>
          </a:p>
          <a:p>
            <a:pPr marL="305435" indent="-305435"/>
            <a:endParaRPr lang="en-IN" sz="2400" u="sng"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766218"/>
            <a:ext cx="9298744" cy="1325563"/>
          </a:xfrm>
        </p:spPr>
        <p:txBody>
          <a:bodyPr>
            <a:normAutofit/>
          </a:bodyPr>
          <a:lstStyle/>
          <a:p>
            <a:pPr algn="ctr"/>
            <a:r>
              <a:rPr lang="en-US" sz="3000"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725079" y="0"/>
            <a:ext cx="10515600" cy="1325563"/>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725079" y="949635"/>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200" dirty="0">
                <a:latin typeface="Arial"/>
                <a:ea typeface="+mn-lt"/>
                <a:cs typeface="Arial"/>
              </a:rPr>
              <a:t>Problem Statement </a:t>
            </a:r>
          </a:p>
          <a:p>
            <a:pPr marL="305435" indent="-305435"/>
            <a:r>
              <a:rPr lang="en-US" sz="2200" dirty="0">
                <a:latin typeface="Arial"/>
                <a:ea typeface="+mn-lt"/>
                <a:cs typeface="Arial"/>
              </a:rPr>
              <a:t>Proposed System/Solution</a:t>
            </a:r>
            <a:endParaRPr lang="en-US" sz="2200" dirty="0">
              <a:latin typeface="Arial"/>
              <a:cs typeface="Arial"/>
            </a:endParaRPr>
          </a:p>
          <a:p>
            <a:pPr marL="305435" indent="-305435"/>
            <a:r>
              <a:rPr lang="en-US" sz="2200" dirty="0">
                <a:latin typeface="Arial"/>
                <a:ea typeface="+mn-lt"/>
                <a:cs typeface="Calibri"/>
              </a:rPr>
              <a:t>System </a:t>
            </a:r>
            <a:r>
              <a:rPr lang="en-US" sz="2200" dirty="0">
                <a:latin typeface="Arial"/>
                <a:ea typeface="+mn-lt"/>
                <a:cs typeface="+mn-lt"/>
              </a:rPr>
              <a:t>Development Approach</a:t>
            </a:r>
          </a:p>
          <a:p>
            <a:pPr marL="305435" indent="-305435"/>
            <a:r>
              <a:rPr lang="en-US" sz="2200" dirty="0">
                <a:latin typeface="Arial"/>
                <a:ea typeface="+mn-lt"/>
                <a:cs typeface="+mn-lt"/>
              </a:rPr>
              <a:t>Algorithm &amp; Deployment  </a:t>
            </a:r>
            <a:endParaRPr lang="en-US" sz="2200" dirty="0">
              <a:latin typeface="Arial"/>
              <a:cs typeface="Calibri"/>
            </a:endParaRPr>
          </a:p>
          <a:p>
            <a:pPr marL="305435" indent="-305435"/>
            <a:r>
              <a:rPr lang="en-US" sz="2200" dirty="0">
                <a:latin typeface="Arial"/>
                <a:ea typeface="+mn-lt"/>
                <a:cs typeface="Arial"/>
              </a:rPr>
              <a:t>Result </a:t>
            </a:r>
          </a:p>
          <a:p>
            <a:pPr marL="305435" indent="-305435"/>
            <a:r>
              <a:rPr lang="en-US" sz="2200" dirty="0">
                <a:latin typeface="Arial"/>
                <a:ea typeface="+mn-lt"/>
                <a:cs typeface="Arial"/>
              </a:rPr>
              <a:t>Conclusion</a:t>
            </a:r>
            <a:endParaRPr lang="en-US" sz="2200" dirty="0">
              <a:latin typeface="Arial"/>
              <a:cs typeface="Arial"/>
            </a:endParaRPr>
          </a:p>
          <a:p>
            <a:pPr marL="305435" indent="-305435"/>
            <a:r>
              <a:rPr lang="en-US" sz="2200" dirty="0">
                <a:latin typeface="Arial"/>
                <a:ea typeface="+mn-lt"/>
                <a:cs typeface="Arial"/>
              </a:rPr>
              <a:t>Future Scope</a:t>
            </a:r>
          </a:p>
          <a:p>
            <a:pPr marL="305435" indent="-305435"/>
            <a:r>
              <a:rPr lang="en-US" sz="2200" dirty="0">
                <a:latin typeface="Arial"/>
                <a:ea typeface="+mn-lt"/>
                <a:cs typeface="Arial"/>
              </a:rPr>
              <a:t>References</a:t>
            </a:r>
            <a:endParaRPr lang="en-US" sz="2200"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8643" y="1092338"/>
            <a:ext cx="11029615" cy="4673324"/>
          </a:xfrm>
        </p:spPr>
        <p:txBody>
          <a:bodyPr/>
          <a:lstStyle/>
          <a:p>
            <a:pPr marL="305435" indent="-305435"/>
            <a:r>
              <a:rPr lang="en-US" sz="2200" dirty="0"/>
              <a:t>In this project I am going to analyze Hotel Booking data set. </a:t>
            </a:r>
          </a:p>
          <a:p>
            <a:pPr marL="305435" indent="-305435"/>
            <a:r>
              <a:rPr lang="en-US" sz="2200" dirty="0"/>
              <a:t>This data set contains information of city hotel and resort hotel, and includes information of booking time, length of stay, number of adults, children and /or babies, also have information of available parking space, among other thing.</a:t>
            </a:r>
          </a:p>
          <a:p>
            <a:pPr marL="305435" indent="-305435"/>
            <a:r>
              <a:rPr lang="en-US" sz="2200" dirty="0"/>
              <a:t>The objective of this project is explore and analyze the data to discover important factors that govern the booking.</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51098" y="647013"/>
            <a:ext cx="11613485" cy="5563973"/>
          </a:xfrm>
        </p:spPr>
        <p:txBody>
          <a:bodyPr vert="horz" lIns="91440" tIns="45720" rIns="91440" bIns="45720" rtlCol="0" anchor="ctr">
            <a:noAutofit/>
          </a:bodyPr>
          <a:lstStyle/>
          <a:p>
            <a:pPr marL="305435" indent="-305435"/>
            <a:r>
              <a:rPr lang="en-IN" sz="2200" dirty="0">
                <a:cs typeface="Leelawadee UI" panose="020B0502040204020203" pitchFamily="34" charset="-34"/>
              </a:rPr>
              <a:t>Utilizing advanced machine learning algorithms, our solution will </a:t>
            </a:r>
            <a:r>
              <a:rPr lang="en-IN" sz="2200" dirty="0" err="1">
                <a:cs typeface="Leelawadee UI" panose="020B0502040204020203" pitchFamily="34" charset="-34"/>
              </a:rPr>
              <a:t>analyze</a:t>
            </a:r>
            <a:r>
              <a:rPr lang="en-IN" sz="2200" dirty="0">
                <a:cs typeface="Leelawadee UI" panose="020B0502040204020203" pitchFamily="34" charset="-34"/>
              </a:rPr>
              <a:t> extensive historical hotel booking data to establish patterns and correlations</a:t>
            </a:r>
          </a:p>
          <a:p>
            <a:pPr marL="305435" indent="-305435"/>
            <a:r>
              <a:rPr lang="en-IN" sz="2200" dirty="0">
                <a:cs typeface="Leelawadee UI" panose="020B0502040204020203" pitchFamily="34" charset="-34"/>
              </a:rPr>
              <a:t>For optimal timing, a predictive model will consider factors such as length of stay, seasonality, demand fluctuations and promotional periods, providing users with insights on when to secure the most cost- effective room rates.</a:t>
            </a:r>
          </a:p>
          <a:p>
            <a:pPr marL="305435" indent="-305435"/>
            <a:r>
              <a:rPr lang="en-IN" sz="2200" dirty="0">
                <a:cs typeface="Leelawadee UI" panose="020B0502040204020203" pitchFamily="34" charset="-34"/>
              </a:rPr>
              <a:t>It enhance customer satisfaction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12363"/>
            <a:ext cx="11029615" cy="5986021"/>
          </a:xfrm>
        </p:spPr>
        <p:txBody>
          <a:bodyPr>
            <a:normAutofit fontScale="32500" lnSpcReduction="20000"/>
          </a:bodyPr>
          <a:lstStyle/>
          <a:p>
            <a:pPr marL="0" indent="0">
              <a:buNone/>
            </a:pPr>
            <a:r>
              <a:rPr lang="en-IN" sz="9200" b="1" dirty="0">
                <a:solidFill>
                  <a:srgbClr val="FF0000"/>
                </a:solidFill>
              </a:rPr>
              <a:t>System Requirements:</a:t>
            </a:r>
          </a:p>
          <a:p>
            <a:pPr marL="342900" indent="-342900">
              <a:buAutoNum type="arabicPeriod"/>
            </a:pPr>
            <a:r>
              <a:rPr lang="en-IN" sz="6800" b="1" dirty="0">
                <a:solidFill>
                  <a:schemeClr val="accent2">
                    <a:lumMod val="50000"/>
                  </a:schemeClr>
                </a:solidFill>
              </a:rPr>
              <a:t>Hardware:</a:t>
            </a:r>
          </a:p>
          <a:p>
            <a:r>
              <a:rPr lang="en-IN" sz="6800" b="1" dirty="0">
                <a:solidFill>
                  <a:srgbClr val="0F0F0F"/>
                </a:solidFill>
              </a:rPr>
              <a:t> </a:t>
            </a:r>
            <a:r>
              <a:rPr lang="en-IN" sz="6800" dirty="0">
                <a:solidFill>
                  <a:srgbClr val="0F0F0F"/>
                </a:solidFill>
              </a:rPr>
              <a:t>A computer with sufficient processing power, preferably with multiple cores or a GPU for faster training of machine learning models.</a:t>
            </a:r>
          </a:p>
          <a:p>
            <a:r>
              <a:rPr lang="en-IN" sz="6800" dirty="0">
                <a:solidFill>
                  <a:srgbClr val="0F0F0F"/>
                </a:solidFill>
              </a:rPr>
              <a:t>Adequate RAM to handle the size of the dataset and computational requirements</a:t>
            </a:r>
            <a:r>
              <a:rPr lang="en-IN" sz="6800" b="1" dirty="0">
                <a:solidFill>
                  <a:srgbClr val="0F0F0F"/>
                </a:solidFill>
              </a:rPr>
              <a:t>.</a:t>
            </a:r>
            <a:endParaRPr lang="en-IN" sz="6800" dirty="0">
              <a:solidFill>
                <a:srgbClr val="0F0F0F"/>
              </a:solidFill>
            </a:endParaRPr>
          </a:p>
          <a:p>
            <a:pPr marL="0" indent="0">
              <a:buNone/>
            </a:pPr>
            <a:r>
              <a:rPr lang="en-IN" sz="6800" b="1" dirty="0">
                <a:solidFill>
                  <a:schemeClr val="accent1"/>
                </a:solidFill>
              </a:rPr>
              <a:t>2. </a:t>
            </a:r>
            <a:r>
              <a:rPr lang="en-IN" sz="6800" b="1" dirty="0">
                <a:solidFill>
                  <a:schemeClr val="accent2">
                    <a:lumMod val="50000"/>
                  </a:schemeClr>
                </a:solidFill>
              </a:rPr>
              <a:t>Software:</a:t>
            </a:r>
          </a:p>
          <a:p>
            <a:r>
              <a:rPr lang="en-IN" sz="6800" dirty="0">
                <a:solidFill>
                  <a:srgbClr val="0F0F0F"/>
                </a:solidFill>
              </a:rPr>
              <a:t>An operating system compatible with the required machine learning libraries (e.g., Windows, Linux, macOS)</a:t>
            </a:r>
          </a:p>
          <a:p>
            <a:pPr marL="0" indent="0">
              <a:buNone/>
            </a:pPr>
            <a:r>
              <a:rPr lang="en-IN" sz="6800" b="1" dirty="0">
                <a:solidFill>
                  <a:srgbClr val="00B0F0"/>
                </a:solidFill>
              </a:rPr>
              <a:t>3</a:t>
            </a:r>
            <a:r>
              <a:rPr lang="en-IN" sz="6800" dirty="0">
                <a:solidFill>
                  <a:schemeClr val="accent2">
                    <a:lumMod val="50000"/>
                  </a:schemeClr>
                </a:solidFill>
              </a:rPr>
              <a:t>. </a:t>
            </a:r>
            <a:r>
              <a:rPr lang="en-IN" sz="6800" b="1" dirty="0">
                <a:solidFill>
                  <a:schemeClr val="accent2">
                    <a:lumMod val="50000"/>
                  </a:schemeClr>
                </a:solidFill>
              </a:rPr>
              <a:t>Library requirements:</a:t>
            </a:r>
          </a:p>
          <a:p>
            <a:r>
              <a:rPr lang="en-IN" sz="6800" dirty="0">
                <a:solidFill>
                  <a:srgbClr val="0F0F0F"/>
                </a:solidFill>
              </a:rPr>
              <a:t>Pandas</a:t>
            </a:r>
          </a:p>
          <a:p>
            <a:r>
              <a:rPr lang="en-IN" sz="6800" dirty="0">
                <a:solidFill>
                  <a:srgbClr val="0F0F0F"/>
                </a:solidFill>
              </a:rPr>
              <a:t>NumPy</a:t>
            </a:r>
          </a:p>
          <a:p>
            <a:r>
              <a:rPr lang="en-IN" sz="6800" dirty="0">
                <a:solidFill>
                  <a:srgbClr val="0F0F0F"/>
                </a:solidFill>
              </a:rPr>
              <a:t>Matplotlib</a:t>
            </a:r>
          </a:p>
          <a:p>
            <a:r>
              <a:rPr lang="en-IN" sz="6800" dirty="0">
                <a:solidFill>
                  <a:srgbClr val="0F0F0F"/>
                </a:solidFill>
              </a:rPr>
              <a:t>Seaborn</a:t>
            </a:r>
          </a:p>
          <a:p>
            <a:pPr marL="0" indent="0">
              <a:buNone/>
            </a:pPr>
            <a:endParaRPr lang="en-IN" sz="3100" b="1"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buNone/>
            </a:pPr>
            <a:r>
              <a:rPr lang="en-IN" sz="3200" b="1" dirty="0">
                <a:solidFill>
                  <a:srgbClr val="FF0000"/>
                </a:solidFill>
              </a:rPr>
              <a:t>Algorithm selection:</a:t>
            </a:r>
          </a:p>
          <a:p>
            <a:pPr marL="0" indent="0">
              <a:buNone/>
            </a:pPr>
            <a:r>
              <a:rPr lang="en-IN" sz="2200" dirty="0">
                <a:solidFill>
                  <a:schemeClr val="accent2">
                    <a:lumMod val="50000"/>
                  </a:schemeClr>
                </a:solidFill>
              </a:rPr>
              <a:t>Data Exploration: </a:t>
            </a:r>
            <a:r>
              <a:rPr lang="en-IN" sz="2200" dirty="0"/>
              <a:t>Explore the hotel booking dataset’s structure, features, and target variables(s).  Identify potential patterns, correlations and outliers.</a:t>
            </a:r>
          </a:p>
          <a:p>
            <a:pPr marL="0" indent="0">
              <a:buNone/>
            </a:pPr>
            <a:r>
              <a:rPr lang="en-IN" sz="2200" dirty="0">
                <a:solidFill>
                  <a:schemeClr val="accent2">
                    <a:lumMod val="50000"/>
                  </a:schemeClr>
                </a:solidFill>
              </a:rPr>
              <a:t>Problem Formulation: </a:t>
            </a:r>
            <a:r>
              <a:rPr lang="en-IN" sz="2200" dirty="0"/>
              <a:t>Define the problem:  Predict optimal booking times, ideal length of stay, </a:t>
            </a:r>
            <a:r>
              <a:rPr lang="en-US" sz="2200" dirty="0"/>
              <a:t>number of adults, children and /or babies, also have information of available parking space, among other thing </a:t>
            </a:r>
            <a:r>
              <a:rPr lang="en-IN" sz="2200" dirty="0"/>
              <a:t>based on historical data</a:t>
            </a:r>
          </a:p>
          <a:p>
            <a:pPr marL="0" indent="0">
              <a:buNone/>
            </a:pPr>
            <a:r>
              <a:rPr lang="en-IN" sz="2200" dirty="0">
                <a:solidFill>
                  <a:schemeClr val="accent2">
                    <a:lumMod val="50000"/>
                  </a:schemeClr>
                </a:solidFill>
              </a:rPr>
              <a:t>Algorithm selection : </a:t>
            </a:r>
            <a:r>
              <a:rPr lang="en-IN" sz="2200" dirty="0"/>
              <a:t>Regression tasks , Consider linear regression, decision trees, or ensemble methods, Classification tasks , Consider logistic regression, decision trees, random forests.</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4673324"/>
          </a:xfrm>
        </p:spPr>
        <p:txBody>
          <a:bodyPr/>
          <a:lstStyle/>
          <a:p>
            <a:pPr marL="0" indent="0">
              <a:buNone/>
            </a:pPr>
            <a:r>
              <a:rPr lang="en-IN" sz="3000" b="1" dirty="0">
                <a:solidFill>
                  <a:srgbClr val="FF0000"/>
                </a:solidFill>
              </a:rPr>
              <a:t>Data input:</a:t>
            </a:r>
          </a:p>
          <a:p>
            <a:r>
              <a:rPr lang="en-IN" sz="2200" dirty="0">
                <a:solidFill>
                  <a:schemeClr val="accent2">
                    <a:lumMod val="50000"/>
                  </a:schemeClr>
                </a:solidFill>
              </a:rPr>
              <a:t>Data collection: </a:t>
            </a:r>
            <a:r>
              <a:rPr lang="en-IN" sz="2200" dirty="0"/>
              <a:t>Gather historical hotel booking data, including information on booking dates, length of stay,</a:t>
            </a:r>
            <a:r>
              <a:rPr lang="en-US" sz="2200" dirty="0"/>
              <a:t> number of adults, children and /or babies, also have information of available parking space, among other thing </a:t>
            </a:r>
          </a:p>
          <a:p>
            <a:r>
              <a:rPr lang="en-IN" sz="2200" dirty="0">
                <a:solidFill>
                  <a:schemeClr val="accent2">
                    <a:lumMod val="50000"/>
                  </a:schemeClr>
                </a:solidFill>
              </a:rPr>
              <a:t>Data Cleaning: </a:t>
            </a:r>
            <a:r>
              <a:rPr lang="en-IN" sz="2200" dirty="0"/>
              <a:t>Handle missing values, outliers, and any inconsistencies in the dataset.  Convert categorical variables into numerical representations through encoding techniques</a:t>
            </a:r>
          </a:p>
          <a:p>
            <a:r>
              <a:rPr lang="en-IN" sz="2200" dirty="0">
                <a:solidFill>
                  <a:schemeClr val="accent2">
                    <a:lumMod val="50000"/>
                  </a:schemeClr>
                </a:solidFill>
              </a:rPr>
              <a:t>Feature Engineering: </a:t>
            </a:r>
            <a:r>
              <a:rPr lang="en-IN" sz="2200" dirty="0"/>
              <a:t>Create new features or modify existing ones based on domain knowledge.  Extract meaningful information from date variables, such as day-of- week or month.</a:t>
            </a:r>
          </a:p>
        </p:txBody>
      </p:sp>
    </p:spTree>
    <p:extLst>
      <p:ext uri="{BB962C8B-B14F-4D97-AF65-F5344CB8AC3E}">
        <p14:creationId xmlns:p14="http://schemas.microsoft.com/office/powerpoint/2010/main" val="125278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2452"/>
            <a:ext cx="11029615" cy="4673324"/>
          </a:xfrm>
        </p:spPr>
        <p:txBody>
          <a:bodyPr/>
          <a:lstStyle/>
          <a:p>
            <a:pPr marL="0" indent="0">
              <a:buNone/>
            </a:pPr>
            <a:r>
              <a:rPr lang="en-IN" sz="3000" b="1" dirty="0">
                <a:solidFill>
                  <a:srgbClr val="FF0000"/>
                </a:solidFill>
              </a:rPr>
              <a:t>Training process:</a:t>
            </a:r>
          </a:p>
          <a:p>
            <a:r>
              <a:rPr lang="en-IN" sz="2200" dirty="0">
                <a:solidFill>
                  <a:schemeClr val="accent2">
                    <a:lumMod val="50000"/>
                  </a:schemeClr>
                </a:solidFill>
              </a:rPr>
              <a:t>Data Splitting: </a:t>
            </a:r>
            <a:r>
              <a:rPr lang="en-IN" sz="2200" dirty="0"/>
              <a:t>Divide the dataset into training and testing sets to evaluate the model’s performance and Standardize or normalize numerical features to ensure they have a consistent scale.</a:t>
            </a:r>
          </a:p>
          <a:p>
            <a:r>
              <a:rPr lang="en-IN" sz="2200" dirty="0">
                <a:solidFill>
                  <a:schemeClr val="accent2">
                    <a:lumMod val="50000"/>
                  </a:schemeClr>
                </a:solidFill>
              </a:rPr>
              <a:t>Model training : </a:t>
            </a:r>
            <a:r>
              <a:rPr lang="en-IN" sz="2200" dirty="0"/>
              <a:t>Use the selected algorithm to train the model on the training data set and adjust hyperparameters to optimize model performance</a:t>
            </a:r>
          </a:p>
          <a:p>
            <a:r>
              <a:rPr lang="en-IN" sz="2200" dirty="0">
                <a:solidFill>
                  <a:schemeClr val="accent2">
                    <a:lumMod val="50000"/>
                  </a:schemeClr>
                </a:solidFill>
              </a:rPr>
              <a:t>Model evaluation: </a:t>
            </a:r>
            <a:r>
              <a:rPr lang="en-IN" sz="2200" dirty="0"/>
              <a:t>Evaluate the model on the testing dataset using appropriate metrics(e.g., Mean Squared Error for regression, accuracy, precision, recall for classification).</a:t>
            </a:r>
          </a:p>
          <a:p>
            <a:pPr marL="0" indent="0">
              <a:buNone/>
            </a:pPr>
            <a:endParaRPr lang="en-IN" dirty="0"/>
          </a:p>
        </p:txBody>
      </p:sp>
    </p:spTree>
    <p:extLst>
      <p:ext uri="{BB962C8B-B14F-4D97-AF65-F5344CB8AC3E}">
        <p14:creationId xmlns:p14="http://schemas.microsoft.com/office/powerpoint/2010/main" val="2699910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2452"/>
            <a:ext cx="11029615" cy="4673324"/>
          </a:xfrm>
        </p:spPr>
        <p:txBody>
          <a:bodyPr/>
          <a:lstStyle/>
          <a:p>
            <a:pPr marL="0" indent="0">
              <a:buNone/>
            </a:pPr>
            <a:r>
              <a:rPr lang="en-IN" sz="3000" b="1" dirty="0">
                <a:solidFill>
                  <a:srgbClr val="FF0000"/>
                </a:solidFill>
              </a:rPr>
              <a:t>Prediction Process:</a:t>
            </a:r>
          </a:p>
          <a:p>
            <a:r>
              <a:rPr lang="en-IN" sz="2200" dirty="0">
                <a:solidFill>
                  <a:schemeClr val="accent2">
                    <a:lumMod val="50000"/>
                  </a:schemeClr>
                </a:solidFill>
              </a:rPr>
              <a:t>New data input : </a:t>
            </a:r>
            <a:r>
              <a:rPr lang="en-IN" sz="2200" dirty="0"/>
              <a:t>Collect new data or use existing data to make predictions</a:t>
            </a:r>
          </a:p>
          <a:p>
            <a:r>
              <a:rPr lang="en-IN" sz="2200" dirty="0">
                <a:solidFill>
                  <a:schemeClr val="accent2">
                    <a:lumMod val="50000"/>
                  </a:schemeClr>
                </a:solidFill>
              </a:rPr>
              <a:t>Preprocessing: </a:t>
            </a:r>
            <a:r>
              <a:rPr lang="en-IN" sz="2200" dirty="0"/>
              <a:t>Apply the same data preprocessing steps ( cleaning, feature engineering, scaling) to the new data.</a:t>
            </a:r>
          </a:p>
          <a:p>
            <a:r>
              <a:rPr lang="en-IN" sz="2200" dirty="0">
                <a:solidFill>
                  <a:schemeClr val="accent2">
                    <a:lumMod val="50000"/>
                  </a:schemeClr>
                </a:solidFill>
              </a:rPr>
              <a:t>Model Inference : </a:t>
            </a:r>
            <a:r>
              <a:rPr lang="en-IN" sz="2200" dirty="0"/>
              <a:t>Use the trained model to make predictions on the new data</a:t>
            </a:r>
          </a:p>
          <a:p>
            <a:r>
              <a:rPr lang="en-IN" sz="2200" dirty="0">
                <a:solidFill>
                  <a:schemeClr val="accent2">
                    <a:lumMod val="50000"/>
                  </a:schemeClr>
                </a:solidFill>
              </a:rPr>
              <a:t>Results Interpretation: </a:t>
            </a:r>
            <a:r>
              <a:rPr lang="en-IN" sz="2200" dirty="0"/>
              <a:t>Interpret the model’s predictions in the context of the problem at hand.  For regression, interpret the predicted values as optimal rates or lengths of stay. For classification, interpret predictions as the likelihood of special requests.</a:t>
            </a:r>
          </a:p>
        </p:txBody>
      </p:sp>
    </p:spTree>
    <p:extLst>
      <p:ext uri="{BB962C8B-B14F-4D97-AF65-F5344CB8AC3E}">
        <p14:creationId xmlns:p14="http://schemas.microsoft.com/office/powerpoint/2010/main" val="15889378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480</TotalTime>
  <Words>790</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Leelawadee UI</vt:lpstr>
      <vt:lpstr>Wingdings 2</vt:lpstr>
      <vt:lpstr>DividendVTI</vt:lpstr>
      <vt:lpstr>Hotel booking analysis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Thenmozhi velpandi</cp:lastModifiedBy>
  <cp:revision>25</cp:revision>
  <dcterms:created xsi:type="dcterms:W3CDTF">2021-05-26T16:50:10Z</dcterms:created>
  <dcterms:modified xsi:type="dcterms:W3CDTF">2024-03-31T18:08:13Z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