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71" r:id="rId3"/>
    <p:sldId id="270" r:id="rId4"/>
    <p:sldId id="272" r:id="rId5"/>
    <p:sldId id="273" r:id="rId6"/>
    <p:sldId id="274" r:id="rId7"/>
    <p:sldId id="275" r:id="rId8"/>
    <p:sldId id="276" r:id="rId9"/>
    <p:sldId id="277" r:id="rId10"/>
    <p:sldId id="278" r:id="rId11"/>
    <p:sldId id="279" r:id="rId12"/>
    <p:sldId id="269" r:id="rId13"/>
    <p:sldId id="257" r:id="rId14"/>
    <p:sldId id="258" r:id="rId15"/>
    <p:sldId id="268" r:id="rId16"/>
    <p:sldId id="259" r:id="rId17"/>
    <p:sldId id="260" r:id="rId18"/>
    <p:sldId id="267" r:id="rId19"/>
    <p:sldId id="261" r:id="rId20"/>
    <p:sldId id="262" r:id="rId21"/>
    <p:sldId id="263" r:id="rId22"/>
    <p:sldId id="264" r:id="rId23"/>
    <p:sldId id="265"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13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C13C43-C13E-4218-8B39-834764A72834}" type="doc">
      <dgm:prSet loTypeId="urn:microsoft.com/office/officeart/2005/8/layout/vProcess5" loCatId="process" qsTypeId="urn:microsoft.com/office/officeart/2005/8/quickstyle/simple4" qsCatId="simple" csTypeId="urn:microsoft.com/office/officeart/2005/8/colors/accent5_2" csCatId="accent5" phldr="1"/>
      <dgm:spPr/>
      <dgm:t>
        <a:bodyPr/>
        <a:lstStyle/>
        <a:p>
          <a:endParaRPr lang="en-US"/>
        </a:p>
      </dgm:t>
    </dgm:pt>
    <dgm:pt modelId="{0BB2186A-5CD5-42F7-B27C-4F3FC1021DE1}">
      <dgm:prSet/>
      <dgm:spPr/>
      <dgm:t>
        <a:bodyPr/>
        <a:lstStyle/>
        <a:p>
          <a:r>
            <a:rPr lang="en-US" dirty="0"/>
            <a:t>It is a simple 2 to 1 multiplexer design </a:t>
          </a:r>
        </a:p>
      </dgm:t>
    </dgm:pt>
    <dgm:pt modelId="{FB592DF6-6A8A-4B97-8A23-F5391A84A646}" type="parTrans" cxnId="{11FABBA3-FB22-4FFA-8384-3836903E04B1}">
      <dgm:prSet/>
      <dgm:spPr/>
      <dgm:t>
        <a:bodyPr/>
        <a:lstStyle/>
        <a:p>
          <a:endParaRPr lang="en-US"/>
        </a:p>
      </dgm:t>
    </dgm:pt>
    <dgm:pt modelId="{30A82F60-97D4-4B81-B9C3-0E85A419668C}" type="sibTrans" cxnId="{11FABBA3-FB22-4FFA-8384-3836903E04B1}">
      <dgm:prSet/>
      <dgm:spPr/>
      <dgm:t>
        <a:bodyPr/>
        <a:lstStyle/>
        <a:p>
          <a:endParaRPr lang="en-US"/>
        </a:p>
      </dgm:t>
    </dgm:pt>
    <dgm:pt modelId="{46389B86-708B-43A2-8B7E-8F409F381702}">
      <dgm:prSet/>
      <dgm:spPr/>
      <dgm:t>
        <a:bodyPr/>
        <a:lstStyle/>
        <a:p>
          <a:r>
            <a:rPr lang="en-US" dirty="0"/>
            <a:t> We use this module to select the appropriate signal from the full adder</a:t>
          </a:r>
        </a:p>
      </dgm:t>
    </dgm:pt>
    <dgm:pt modelId="{1B7CB517-17ED-4AB2-B361-84F1ABE1A372}" type="parTrans" cxnId="{7FE4E929-8950-4CA0-BAD4-B4729DB98415}">
      <dgm:prSet/>
      <dgm:spPr/>
      <dgm:t>
        <a:bodyPr/>
        <a:lstStyle/>
        <a:p>
          <a:endParaRPr lang="en-US"/>
        </a:p>
      </dgm:t>
    </dgm:pt>
    <dgm:pt modelId="{58F3626C-6DF6-4307-9365-F8E19090C35F}" type="sibTrans" cxnId="{7FE4E929-8950-4CA0-BAD4-B4729DB98415}">
      <dgm:prSet/>
      <dgm:spPr/>
      <dgm:t>
        <a:bodyPr/>
        <a:lstStyle/>
        <a:p>
          <a:endParaRPr lang="en-US"/>
        </a:p>
      </dgm:t>
    </dgm:pt>
    <dgm:pt modelId="{0E7193FC-519B-4622-B7C0-BCD0694CE33D}" type="pres">
      <dgm:prSet presAssocID="{16C13C43-C13E-4218-8B39-834764A72834}" presName="outerComposite" presStyleCnt="0">
        <dgm:presLayoutVars>
          <dgm:chMax val="5"/>
          <dgm:dir/>
          <dgm:resizeHandles val="exact"/>
        </dgm:presLayoutVars>
      </dgm:prSet>
      <dgm:spPr/>
    </dgm:pt>
    <dgm:pt modelId="{3411A2DB-FE3A-4CC4-9F21-DC28A250627C}" type="pres">
      <dgm:prSet presAssocID="{16C13C43-C13E-4218-8B39-834764A72834}" presName="dummyMaxCanvas" presStyleCnt="0">
        <dgm:presLayoutVars/>
      </dgm:prSet>
      <dgm:spPr/>
    </dgm:pt>
    <dgm:pt modelId="{19F1A740-456E-47D7-B09F-560CB7908364}" type="pres">
      <dgm:prSet presAssocID="{16C13C43-C13E-4218-8B39-834764A72834}" presName="TwoNodes_1" presStyleLbl="node1" presStyleIdx="0" presStyleCnt="2">
        <dgm:presLayoutVars>
          <dgm:bulletEnabled val="1"/>
        </dgm:presLayoutVars>
      </dgm:prSet>
      <dgm:spPr/>
    </dgm:pt>
    <dgm:pt modelId="{106E9BE7-BF2A-4602-9A60-D4FE94BC49FB}" type="pres">
      <dgm:prSet presAssocID="{16C13C43-C13E-4218-8B39-834764A72834}" presName="TwoNodes_2" presStyleLbl="node1" presStyleIdx="1" presStyleCnt="2">
        <dgm:presLayoutVars>
          <dgm:bulletEnabled val="1"/>
        </dgm:presLayoutVars>
      </dgm:prSet>
      <dgm:spPr/>
    </dgm:pt>
    <dgm:pt modelId="{2702F6E2-02C8-457E-A387-49EB0B638D58}" type="pres">
      <dgm:prSet presAssocID="{16C13C43-C13E-4218-8B39-834764A72834}" presName="TwoConn_1-2" presStyleLbl="fgAccFollowNode1" presStyleIdx="0" presStyleCnt="1">
        <dgm:presLayoutVars>
          <dgm:bulletEnabled val="1"/>
        </dgm:presLayoutVars>
      </dgm:prSet>
      <dgm:spPr/>
    </dgm:pt>
    <dgm:pt modelId="{DE253071-7FD7-482F-912C-95D55B9EB986}" type="pres">
      <dgm:prSet presAssocID="{16C13C43-C13E-4218-8B39-834764A72834}" presName="TwoNodes_1_text" presStyleLbl="node1" presStyleIdx="1" presStyleCnt="2">
        <dgm:presLayoutVars>
          <dgm:bulletEnabled val="1"/>
        </dgm:presLayoutVars>
      </dgm:prSet>
      <dgm:spPr/>
    </dgm:pt>
    <dgm:pt modelId="{74B20912-59F3-40A6-AE36-DE046F5A696E}" type="pres">
      <dgm:prSet presAssocID="{16C13C43-C13E-4218-8B39-834764A72834}" presName="TwoNodes_2_text" presStyleLbl="node1" presStyleIdx="1" presStyleCnt="2">
        <dgm:presLayoutVars>
          <dgm:bulletEnabled val="1"/>
        </dgm:presLayoutVars>
      </dgm:prSet>
      <dgm:spPr/>
    </dgm:pt>
  </dgm:ptLst>
  <dgm:cxnLst>
    <dgm:cxn modelId="{8737C008-7167-41B3-9E3D-0B132C1F3CC1}" type="presOf" srcId="{0BB2186A-5CD5-42F7-B27C-4F3FC1021DE1}" destId="{DE253071-7FD7-482F-912C-95D55B9EB986}" srcOrd="1" destOrd="0" presId="urn:microsoft.com/office/officeart/2005/8/layout/vProcess5"/>
    <dgm:cxn modelId="{7FE4E929-8950-4CA0-BAD4-B4729DB98415}" srcId="{16C13C43-C13E-4218-8B39-834764A72834}" destId="{46389B86-708B-43A2-8B7E-8F409F381702}" srcOrd="1" destOrd="0" parTransId="{1B7CB517-17ED-4AB2-B361-84F1ABE1A372}" sibTransId="{58F3626C-6DF6-4307-9365-F8E19090C35F}"/>
    <dgm:cxn modelId="{D950285B-D266-4F6D-A2BB-4D526469615B}" type="presOf" srcId="{46389B86-708B-43A2-8B7E-8F409F381702}" destId="{74B20912-59F3-40A6-AE36-DE046F5A696E}" srcOrd="1" destOrd="0" presId="urn:microsoft.com/office/officeart/2005/8/layout/vProcess5"/>
    <dgm:cxn modelId="{743D0A83-FC15-4C55-B5ED-8651FDC9502E}" type="presOf" srcId="{46389B86-708B-43A2-8B7E-8F409F381702}" destId="{106E9BE7-BF2A-4602-9A60-D4FE94BC49FB}" srcOrd="0" destOrd="0" presId="urn:microsoft.com/office/officeart/2005/8/layout/vProcess5"/>
    <dgm:cxn modelId="{CB9D9185-424D-4BBA-B310-2D455BD44D92}" type="presOf" srcId="{30A82F60-97D4-4B81-B9C3-0E85A419668C}" destId="{2702F6E2-02C8-457E-A387-49EB0B638D58}" srcOrd="0" destOrd="0" presId="urn:microsoft.com/office/officeart/2005/8/layout/vProcess5"/>
    <dgm:cxn modelId="{11FABBA3-FB22-4FFA-8384-3836903E04B1}" srcId="{16C13C43-C13E-4218-8B39-834764A72834}" destId="{0BB2186A-5CD5-42F7-B27C-4F3FC1021DE1}" srcOrd="0" destOrd="0" parTransId="{FB592DF6-6A8A-4B97-8A23-F5391A84A646}" sibTransId="{30A82F60-97D4-4B81-B9C3-0E85A419668C}"/>
    <dgm:cxn modelId="{5ABDC8A7-39DC-4EAD-9FF3-A58433632264}" type="presOf" srcId="{16C13C43-C13E-4218-8B39-834764A72834}" destId="{0E7193FC-519B-4622-B7C0-BCD0694CE33D}" srcOrd="0" destOrd="0" presId="urn:microsoft.com/office/officeart/2005/8/layout/vProcess5"/>
    <dgm:cxn modelId="{E44058D4-1009-4C91-9E3B-BF854F1F4756}" type="presOf" srcId="{0BB2186A-5CD5-42F7-B27C-4F3FC1021DE1}" destId="{19F1A740-456E-47D7-B09F-560CB7908364}" srcOrd="0" destOrd="0" presId="urn:microsoft.com/office/officeart/2005/8/layout/vProcess5"/>
    <dgm:cxn modelId="{CAA70060-67F1-4908-8CF3-FF6DFA70B4E0}" type="presParOf" srcId="{0E7193FC-519B-4622-B7C0-BCD0694CE33D}" destId="{3411A2DB-FE3A-4CC4-9F21-DC28A250627C}" srcOrd="0" destOrd="0" presId="urn:microsoft.com/office/officeart/2005/8/layout/vProcess5"/>
    <dgm:cxn modelId="{83D73BEE-0140-4E5D-87D3-2C579E96BC9F}" type="presParOf" srcId="{0E7193FC-519B-4622-B7C0-BCD0694CE33D}" destId="{19F1A740-456E-47D7-B09F-560CB7908364}" srcOrd="1" destOrd="0" presId="urn:microsoft.com/office/officeart/2005/8/layout/vProcess5"/>
    <dgm:cxn modelId="{4DAFD22C-E44C-4FB8-8781-C57CBF3D3655}" type="presParOf" srcId="{0E7193FC-519B-4622-B7C0-BCD0694CE33D}" destId="{106E9BE7-BF2A-4602-9A60-D4FE94BC49FB}" srcOrd="2" destOrd="0" presId="urn:microsoft.com/office/officeart/2005/8/layout/vProcess5"/>
    <dgm:cxn modelId="{C2481653-0442-454D-97B4-FE94106EC551}" type="presParOf" srcId="{0E7193FC-519B-4622-B7C0-BCD0694CE33D}" destId="{2702F6E2-02C8-457E-A387-49EB0B638D58}" srcOrd="3" destOrd="0" presId="urn:microsoft.com/office/officeart/2005/8/layout/vProcess5"/>
    <dgm:cxn modelId="{4E35776F-15DB-46E6-950E-50DE3034A7EA}" type="presParOf" srcId="{0E7193FC-519B-4622-B7C0-BCD0694CE33D}" destId="{DE253071-7FD7-482F-912C-95D55B9EB986}" srcOrd="4" destOrd="0" presId="urn:microsoft.com/office/officeart/2005/8/layout/vProcess5"/>
    <dgm:cxn modelId="{C1E6B9AE-0AB0-4C17-9257-7524DBD6ACC9}" type="presParOf" srcId="{0E7193FC-519B-4622-B7C0-BCD0694CE33D}" destId="{74B20912-59F3-40A6-AE36-DE046F5A696E}"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1A740-456E-47D7-B09F-560CB7908364}">
      <dsp:nvSpPr>
        <dsp:cNvPr id="0" name=""/>
        <dsp:cNvSpPr/>
      </dsp:nvSpPr>
      <dsp:spPr>
        <a:xfrm>
          <a:off x="0" y="0"/>
          <a:ext cx="8099296" cy="175439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It is a simple 2 to 1 multiplexer design </a:t>
          </a:r>
        </a:p>
      </dsp:txBody>
      <dsp:txXfrm>
        <a:off x="51384" y="51384"/>
        <a:ext cx="6285997" cy="1651623"/>
      </dsp:txXfrm>
    </dsp:sp>
    <dsp:sp modelId="{106E9BE7-BF2A-4602-9A60-D4FE94BC49FB}">
      <dsp:nvSpPr>
        <dsp:cNvPr id="0" name=""/>
        <dsp:cNvSpPr/>
      </dsp:nvSpPr>
      <dsp:spPr>
        <a:xfrm>
          <a:off x="1429287" y="2144255"/>
          <a:ext cx="8099296" cy="175439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 We use this module to select the appropriate signal from the full adder</a:t>
          </a:r>
        </a:p>
      </dsp:txBody>
      <dsp:txXfrm>
        <a:off x="1480671" y="2195639"/>
        <a:ext cx="5426886" cy="1651623"/>
      </dsp:txXfrm>
    </dsp:sp>
    <dsp:sp modelId="{2702F6E2-02C8-457E-A387-49EB0B638D58}">
      <dsp:nvSpPr>
        <dsp:cNvPr id="0" name=""/>
        <dsp:cNvSpPr/>
      </dsp:nvSpPr>
      <dsp:spPr>
        <a:xfrm>
          <a:off x="6958942" y="1379146"/>
          <a:ext cx="1140354" cy="1140354"/>
        </a:xfrm>
        <a:prstGeom prst="downArrow">
          <a:avLst>
            <a:gd name="adj1" fmla="val 55000"/>
            <a:gd name="adj2" fmla="val 45000"/>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215522" y="1379146"/>
        <a:ext cx="627194" cy="85811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12/7/2021</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53457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12/7/2021</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517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12/7/2021</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167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12/7/2021</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08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12/7/2021</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61156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12/7/2021</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990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12/7/2021</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519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12/7/2021</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570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12/7/2021</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4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12/7/2021</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768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12/7/2021</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094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12/7/2021</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29248183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Purple waves against a black background">
            <a:extLst>
              <a:ext uri="{FF2B5EF4-FFF2-40B4-BE49-F238E27FC236}">
                <a16:creationId xmlns:a16="http://schemas.microsoft.com/office/drawing/2014/main" id="{8E5E6617-2D7F-4E52-A527-FEE19A530723}"/>
              </a:ext>
            </a:extLst>
          </p:cNvPr>
          <p:cNvPicPr>
            <a:picLocks noChangeAspect="1"/>
          </p:cNvPicPr>
          <p:nvPr/>
        </p:nvPicPr>
        <p:blipFill rotWithShape="1">
          <a:blip r:embed="rId2"/>
          <a:srcRect l="25"/>
          <a:stretch/>
        </p:blipFill>
        <p:spPr>
          <a:xfrm>
            <a:off x="20" y="10"/>
            <a:ext cx="12188932" cy="6857990"/>
          </a:xfrm>
          <a:prstGeom prst="rect">
            <a:avLst/>
          </a:prstGeom>
        </p:spPr>
      </p:pic>
      <p:sp>
        <p:nvSpPr>
          <p:cNvPr id="17"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137442D-503F-4E61-A7D7-E7C055832493}"/>
              </a:ext>
            </a:extLst>
          </p:cNvPr>
          <p:cNvSpPr>
            <a:spLocks noGrp="1"/>
          </p:cNvSpPr>
          <p:nvPr>
            <p:ph type="ctrTitle"/>
          </p:nvPr>
        </p:nvSpPr>
        <p:spPr>
          <a:xfrm>
            <a:off x="565151" y="1247140"/>
            <a:ext cx="3609982" cy="3450844"/>
          </a:xfrm>
        </p:spPr>
        <p:txBody>
          <a:bodyPr>
            <a:normAutofit fontScale="90000"/>
          </a:bodyPr>
          <a:lstStyle/>
          <a:p>
            <a:r>
              <a:rPr lang="en-US" sz="4800" dirty="0"/>
              <a:t>COEN 6501-Digital System Design and Synthesis</a:t>
            </a:r>
            <a:br>
              <a:rPr lang="en-US" sz="4800" dirty="0"/>
            </a:br>
            <a:r>
              <a:rPr lang="en-US" sz="4800" dirty="0"/>
              <a:t>Fall-2021</a:t>
            </a:r>
            <a:endParaRPr lang="en-CA" sz="4800" dirty="0"/>
          </a:p>
        </p:txBody>
      </p:sp>
      <p:sp>
        <p:nvSpPr>
          <p:cNvPr id="3" name="Subtitle 2">
            <a:extLst>
              <a:ext uri="{FF2B5EF4-FFF2-40B4-BE49-F238E27FC236}">
                <a16:creationId xmlns:a16="http://schemas.microsoft.com/office/drawing/2014/main" id="{527858B9-7B43-4F4F-AE90-FFFB91F978FC}"/>
              </a:ext>
            </a:extLst>
          </p:cNvPr>
          <p:cNvSpPr>
            <a:spLocks noGrp="1"/>
          </p:cNvSpPr>
          <p:nvPr>
            <p:ph type="subTitle" idx="1"/>
          </p:nvPr>
        </p:nvSpPr>
        <p:spPr>
          <a:xfrm>
            <a:off x="7691178" y="5229606"/>
            <a:ext cx="3609982" cy="1268984"/>
          </a:xfrm>
        </p:spPr>
        <p:txBody>
          <a:bodyPr>
            <a:noAutofit/>
          </a:bodyPr>
          <a:lstStyle/>
          <a:p>
            <a:pPr marL="0" marR="0" algn="r">
              <a:lnSpc>
                <a:spcPct val="115000"/>
              </a:lnSpc>
              <a:spcBef>
                <a:spcPts val="0"/>
              </a:spcBef>
              <a:spcAft>
                <a:spcPts val="1000"/>
              </a:spcAf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Presented by Group R</a:t>
            </a:r>
          </a:p>
          <a:p>
            <a:pPr marL="0" marR="0" algn="r">
              <a:lnSpc>
                <a:spcPct val="115000"/>
              </a:lnSpc>
              <a:spcBef>
                <a:spcPts val="0"/>
              </a:spcBef>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Abdul Aziz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Midthuru</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40163297</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r">
              <a:lnSpc>
                <a:spcPct val="115000"/>
              </a:lnSpc>
              <a:spcBef>
                <a:spcPts val="0"/>
              </a:spcBef>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Abhishek Madhu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(40193107)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r">
              <a:lnSpc>
                <a:spcPct val="115000"/>
              </a:lnSpc>
              <a:spcBef>
                <a:spcPts val="0"/>
              </a:spcBef>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Ragul Nivash Rangasamy Sekar</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 (40169564</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r">
              <a:lnSpc>
                <a:spcPct val="115000"/>
              </a:lnSpc>
              <a:spcBef>
                <a:spcPts val="0"/>
              </a:spcBef>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Shivendra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Arulalan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(40197455)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r">
              <a:lnSpc>
                <a:spcPct val="115000"/>
              </a:lnSpc>
              <a:spcBef>
                <a:spcPts val="0"/>
              </a:spcBef>
              <a:spcAft>
                <a:spcPts val="1000"/>
              </a:spcAft>
            </a:pP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Thenmozhie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Rajan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40192527</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281319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7CCD-2485-4D58-9E3F-F44B6B3F1353}"/>
              </a:ext>
            </a:extLst>
          </p:cNvPr>
          <p:cNvSpPr>
            <a:spLocks noGrp="1"/>
          </p:cNvSpPr>
          <p:nvPr>
            <p:ph type="title"/>
          </p:nvPr>
        </p:nvSpPr>
        <p:spPr>
          <a:xfrm>
            <a:off x="1587710" y="386782"/>
            <a:ext cx="9486690" cy="1550419"/>
          </a:xfrm>
        </p:spPr>
        <p:txBody>
          <a:bodyPr>
            <a:normAutofit/>
          </a:bodyPr>
          <a:lstStyle/>
          <a:p>
            <a:r>
              <a:rPr lang="en-US" dirty="0"/>
              <a:t>Adding 1</a:t>
            </a:r>
            <a:endParaRPr lang="en-CA" dirty="0"/>
          </a:p>
        </p:txBody>
      </p:sp>
      <p:pic>
        <p:nvPicPr>
          <p:cNvPr id="6" name="Content Placeholder 3">
            <a:extLst>
              <a:ext uri="{FF2B5EF4-FFF2-40B4-BE49-F238E27FC236}">
                <a16:creationId xmlns:a16="http://schemas.microsoft.com/office/drawing/2014/main" id="{245A7B98-4C00-413D-88F4-CE36872DE63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17301" y="1367222"/>
            <a:ext cx="6757397" cy="3037345"/>
          </a:xfrm>
          <a:prstGeom prst="rect">
            <a:avLst/>
          </a:prstGeom>
          <a:noFill/>
          <a:ln>
            <a:noFill/>
          </a:ln>
        </p:spPr>
      </p:pic>
      <p:pic>
        <p:nvPicPr>
          <p:cNvPr id="8" name="Picture 7">
            <a:extLst>
              <a:ext uri="{FF2B5EF4-FFF2-40B4-BE49-F238E27FC236}">
                <a16:creationId xmlns:a16="http://schemas.microsoft.com/office/drawing/2014/main" id="{EB154400-8402-4D4C-A8AD-66A0612DD5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7301" y="4463665"/>
            <a:ext cx="5949315" cy="2054225"/>
          </a:xfrm>
          <a:prstGeom prst="rect">
            <a:avLst/>
          </a:prstGeom>
          <a:noFill/>
          <a:ln>
            <a:noFill/>
          </a:ln>
        </p:spPr>
      </p:pic>
    </p:spTree>
    <p:extLst>
      <p:ext uri="{BB962C8B-B14F-4D97-AF65-F5344CB8AC3E}">
        <p14:creationId xmlns:p14="http://schemas.microsoft.com/office/powerpoint/2010/main" val="210743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7CCD-2485-4D58-9E3F-F44B6B3F1353}"/>
              </a:ext>
            </a:extLst>
          </p:cNvPr>
          <p:cNvSpPr>
            <a:spLocks noGrp="1"/>
          </p:cNvSpPr>
          <p:nvPr>
            <p:ph type="title"/>
          </p:nvPr>
        </p:nvSpPr>
        <p:spPr>
          <a:xfrm>
            <a:off x="1587710" y="386782"/>
            <a:ext cx="9486690" cy="1550419"/>
          </a:xfrm>
        </p:spPr>
        <p:txBody>
          <a:bodyPr>
            <a:normAutofit/>
          </a:bodyPr>
          <a:lstStyle/>
          <a:p>
            <a:r>
              <a:rPr lang="en-CA" dirty="0"/>
              <a:t>Block Diagram of our workflow</a:t>
            </a:r>
          </a:p>
        </p:txBody>
      </p:sp>
      <p:sp>
        <p:nvSpPr>
          <p:cNvPr id="7" name="Rectangle 6">
            <a:extLst>
              <a:ext uri="{FF2B5EF4-FFF2-40B4-BE49-F238E27FC236}">
                <a16:creationId xmlns:a16="http://schemas.microsoft.com/office/drawing/2014/main" id="{48E7D70A-C403-4A6E-9C2E-2BDDA40CD8C6}"/>
              </a:ext>
            </a:extLst>
          </p:cNvPr>
          <p:cNvSpPr/>
          <p:nvPr/>
        </p:nvSpPr>
        <p:spPr>
          <a:xfrm>
            <a:off x="952570" y="2136379"/>
            <a:ext cx="1085499" cy="10066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8-Bit Register</a:t>
            </a:r>
          </a:p>
        </p:txBody>
      </p:sp>
      <p:sp>
        <p:nvSpPr>
          <p:cNvPr id="9" name="Rectangle 8">
            <a:extLst>
              <a:ext uri="{FF2B5EF4-FFF2-40B4-BE49-F238E27FC236}">
                <a16:creationId xmlns:a16="http://schemas.microsoft.com/office/drawing/2014/main" id="{7ACC8E3F-61D9-417F-AE9D-C630498A6F42}"/>
              </a:ext>
            </a:extLst>
          </p:cNvPr>
          <p:cNvSpPr/>
          <p:nvPr/>
        </p:nvSpPr>
        <p:spPr>
          <a:xfrm>
            <a:off x="952571" y="3829856"/>
            <a:ext cx="1102858" cy="10752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8-Bit Register</a:t>
            </a:r>
          </a:p>
        </p:txBody>
      </p:sp>
      <p:sp>
        <p:nvSpPr>
          <p:cNvPr id="10" name="Rectangle 9">
            <a:extLst>
              <a:ext uri="{FF2B5EF4-FFF2-40B4-BE49-F238E27FC236}">
                <a16:creationId xmlns:a16="http://schemas.microsoft.com/office/drawing/2014/main" id="{665EBA19-EA50-4223-BE9C-38C5C8177787}"/>
              </a:ext>
            </a:extLst>
          </p:cNvPr>
          <p:cNvSpPr/>
          <p:nvPr/>
        </p:nvSpPr>
        <p:spPr>
          <a:xfrm>
            <a:off x="2405461" y="3120417"/>
            <a:ext cx="1433689" cy="11260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8x8(A^B) Multiplication</a:t>
            </a:r>
          </a:p>
        </p:txBody>
      </p:sp>
      <p:sp>
        <p:nvSpPr>
          <p:cNvPr id="11" name="Rectangle 10">
            <a:extLst>
              <a:ext uri="{FF2B5EF4-FFF2-40B4-BE49-F238E27FC236}">
                <a16:creationId xmlns:a16="http://schemas.microsoft.com/office/drawing/2014/main" id="{D4DA8879-6627-4EE4-A07E-0B99F280499A}"/>
              </a:ext>
            </a:extLst>
          </p:cNvPr>
          <p:cNvSpPr/>
          <p:nvPr/>
        </p:nvSpPr>
        <p:spPr>
          <a:xfrm>
            <a:off x="5100859" y="2433181"/>
            <a:ext cx="1051279" cy="22865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16x8(A^2 X B) Multiplication</a:t>
            </a:r>
          </a:p>
        </p:txBody>
      </p:sp>
      <p:sp>
        <p:nvSpPr>
          <p:cNvPr id="12" name="Rectangle 11">
            <a:extLst>
              <a:ext uri="{FF2B5EF4-FFF2-40B4-BE49-F238E27FC236}">
                <a16:creationId xmlns:a16="http://schemas.microsoft.com/office/drawing/2014/main" id="{5FC1D3FD-16D9-4050-9574-6D89F9EFE7E3}"/>
              </a:ext>
            </a:extLst>
          </p:cNvPr>
          <p:cNvSpPr/>
          <p:nvPr/>
        </p:nvSpPr>
        <p:spPr>
          <a:xfrm>
            <a:off x="6889634" y="2437727"/>
            <a:ext cx="946500" cy="23095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Shift Register</a:t>
            </a:r>
          </a:p>
        </p:txBody>
      </p:sp>
      <p:cxnSp>
        <p:nvCxnSpPr>
          <p:cNvPr id="13" name="Straight Arrow Connector 12">
            <a:extLst>
              <a:ext uri="{FF2B5EF4-FFF2-40B4-BE49-F238E27FC236}">
                <a16:creationId xmlns:a16="http://schemas.microsoft.com/office/drawing/2014/main" id="{A54A21CA-74DC-4176-B4AB-87B0EE137270}"/>
              </a:ext>
            </a:extLst>
          </p:cNvPr>
          <p:cNvCxnSpPr>
            <a:cxnSpLocks/>
          </p:cNvCxnSpPr>
          <p:nvPr/>
        </p:nvCxnSpPr>
        <p:spPr>
          <a:xfrm>
            <a:off x="2038069" y="2615662"/>
            <a:ext cx="3062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564D8DD-C105-40E1-BA82-9268127A4AAD}"/>
              </a:ext>
            </a:extLst>
          </p:cNvPr>
          <p:cNvCxnSpPr>
            <a:cxnSpLocks/>
          </p:cNvCxnSpPr>
          <p:nvPr/>
        </p:nvCxnSpPr>
        <p:spPr>
          <a:xfrm flipV="1">
            <a:off x="6160816" y="3600725"/>
            <a:ext cx="7672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52C2C2-A3CD-4196-AF62-CC2B8CC1AA5D}"/>
              </a:ext>
            </a:extLst>
          </p:cNvPr>
          <p:cNvCxnSpPr>
            <a:cxnSpLocks/>
          </p:cNvCxnSpPr>
          <p:nvPr/>
        </p:nvCxnSpPr>
        <p:spPr>
          <a:xfrm flipH="1">
            <a:off x="2055429" y="4534454"/>
            <a:ext cx="110158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5D5D72F-8F8F-4A0A-8F42-4A0D653029C2}"/>
              </a:ext>
            </a:extLst>
          </p:cNvPr>
          <p:cNvSpPr/>
          <p:nvPr/>
        </p:nvSpPr>
        <p:spPr>
          <a:xfrm>
            <a:off x="8532793" y="2410198"/>
            <a:ext cx="946500" cy="23095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Adding 1</a:t>
            </a:r>
          </a:p>
        </p:txBody>
      </p:sp>
      <p:sp>
        <p:nvSpPr>
          <p:cNvPr id="18" name="Title 51">
            <a:extLst>
              <a:ext uri="{FF2B5EF4-FFF2-40B4-BE49-F238E27FC236}">
                <a16:creationId xmlns:a16="http://schemas.microsoft.com/office/drawing/2014/main" id="{896F2674-3B7D-49EB-AC93-9D48F2F439BE}"/>
              </a:ext>
            </a:extLst>
          </p:cNvPr>
          <p:cNvSpPr txBox="1">
            <a:spLocks/>
          </p:cNvSpPr>
          <p:nvPr/>
        </p:nvSpPr>
        <p:spPr>
          <a:xfrm>
            <a:off x="10193514" y="2433181"/>
            <a:ext cx="946500" cy="2318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800">
                <a:solidFill>
                  <a:schemeClr val="tx1"/>
                </a:solidFill>
              </a:rPr>
              <a:t>24-bit Register</a:t>
            </a:r>
            <a:endParaRPr lang="en-US" sz="1800" dirty="0">
              <a:solidFill>
                <a:schemeClr val="tx1"/>
              </a:solidFill>
            </a:endParaRPr>
          </a:p>
        </p:txBody>
      </p:sp>
      <p:cxnSp>
        <p:nvCxnSpPr>
          <p:cNvPr id="19" name="Straight Arrow Connector 18">
            <a:extLst>
              <a:ext uri="{FF2B5EF4-FFF2-40B4-BE49-F238E27FC236}">
                <a16:creationId xmlns:a16="http://schemas.microsoft.com/office/drawing/2014/main" id="{FF6C70D4-D486-4284-B896-942D458E95D5}"/>
              </a:ext>
            </a:extLst>
          </p:cNvPr>
          <p:cNvCxnSpPr>
            <a:cxnSpLocks/>
            <a:stCxn id="12" idx="3"/>
            <a:endCxn id="17" idx="1"/>
          </p:cNvCxnSpPr>
          <p:nvPr/>
        </p:nvCxnSpPr>
        <p:spPr>
          <a:xfrm flipV="1">
            <a:off x="7836134" y="3564960"/>
            <a:ext cx="696659" cy="2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1F4C24C-7ABC-45FC-AD47-56944FAD19A8}"/>
              </a:ext>
            </a:extLst>
          </p:cNvPr>
          <p:cNvCxnSpPr>
            <a:cxnSpLocks/>
          </p:cNvCxnSpPr>
          <p:nvPr/>
        </p:nvCxnSpPr>
        <p:spPr>
          <a:xfrm flipV="1">
            <a:off x="9440931" y="3559176"/>
            <a:ext cx="7672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C60DFE8-C424-42C0-9A89-01D7817F94C2}"/>
              </a:ext>
            </a:extLst>
          </p:cNvPr>
          <p:cNvCxnSpPr>
            <a:cxnSpLocks/>
          </p:cNvCxnSpPr>
          <p:nvPr/>
        </p:nvCxnSpPr>
        <p:spPr>
          <a:xfrm>
            <a:off x="623131" y="2615662"/>
            <a:ext cx="306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BD1DD2-9C4D-415F-A300-EE57663CB5F2}"/>
              </a:ext>
            </a:extLst>
          </p:cNvPr>
          <p:cNvCxnSpPr>
            <a:cxnSpLocks/>
          </p:cNvCxnSpPr>
          <p:nvPr/>
        </p:nvCxnSpPr>
        <p:spPr>
          <a:xfrm>
            <a:off x="623131" y="4367489"/>
            <a:ext cx="306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519CBB6-676D-41FE-BC70-F795E74C9A95}"/>
              </a:ext>
            </a:extLst>
          </p:cNvPr>
          <p:cNvSpPr/>
          <p:nvPr/>
        </p:nvSpPr>
        <p:spPr>
          <a:xfrm>
            <a:off x="92144" y="2205530"/>
            <a:ext cx="437269" cy="7998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
        <p:nvSpPr>
          <p:cNvPr id="24" name="Rectangle 23">
            <a:extLst>
              <a:ext uri="{FF2B5EF4-FFF2-40B4-BE49-F238E27FC236}">
                <a16:creationId xmlns:a16="http://schemas.microsoft.com/office/drawing/2014/main" id="{05D434D2-C02A-43EF-ABFF-225440C28F29}"/>
              </a:ext>
            </a:extLst>
          </p:cNvPr>
          <p:cNvSpPr/>
          <p:nvPr/>
        </p:nvSpPr>
        <p:spPr>
          <a:xfrm>
            <a:off x="370102" y="4200524"/>
            <a:ext cx="227450" cy="3339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p>
        </p:txBody>
      </p:sp>
      <p:sp>
        <p:nvSpPr>
          <p:cNvPr id="25" name="TextBox 24">
            <a:extLst>
              <a:ext uri="{FF2B5EF4-FFF2-40B4-BE49-F238E27FC236}">
                <a16:creationId xmlns:a16="http://schemas.microsoft.com/office/drawing/2014/main" id="{CA71B015-D1D4-46BF-A794-7399E70129DD}"/>
              </a:ext>
            </a:extLst>
          </p:cNvPr>
          <p:cNvSpPr txBox="1"/>
          <p:nvPr/>
        </p:nvSpPr>
        <p:spPr>
          <a:xfrm>
            <a:off x="4263446" y="3223157"/>
            <a:ext cx="626773" cy="369332"/>
          </a:xfrm>
          <a:prstGeom prst="rect">
            <a:avLst/>
          </a:prstGeom>
          <a:noFill/>
        </p:spPr>
        <p:txBody>
          <a:bodyPr wrap="square" rtlCol="0">
            <a:spAutoFit/>
          </a:bodyPr>
          <a:lstStyle/>
          <a:p>
            <a:r>
              <a:rPr lang="en-US" dirty="0"/>
              <a:t>16</a:t>
            </a:r>
          </a:p>
        </p:txBody>
      </p:sp>
      <p:sp>
        <p:nvSpPr>
          <p:cNvPr id="26" name="TextBox 25">
            <a:extLst>
              <a:ext uri="{FF2B5EF4-FFF2-40B4-BE49-F238E27FC236}">
                <a16:creationId xmlns:a16="http://schemas.microsoft.com/office/drawing/2014/main" id="{FAA7A5DE-34A8-41CB-82FB-CAA3FFC61C35}"/>
              </a:ext>
            </a:extLst>
          </p:cNvPr>
          <p:cNvSpPr txBox="1"/>
          <p:nvPr/>
        </p:nvSpPr>
        <p:spPr>
          <a:xfrm>
            <a:off x="2346637" y="4781502"/>
            <a:ext cx="626773" cy="369332"/>
          </a:xfrm>
          <a:prstGeom prst="rect">
            <a:avLst/>
          </a:prstGeom>
          <a:noFill/>
        </p:spPr>
        <p:txBody>
          <a:bodyPr wrap="square" rtlCol="0">
            <a:spAutoFit/>
          </a:bodyPr>
          <a:lstStyle/>
          <a:p>
            <a:r>
              <a:rPr lang="en-US" dirty="0"/>
              <a:t>8</a:t>
            </a:r>
          </a:p>
        </p:txBody>
      </p:sp>
      <p:sp>
        <p:nvSpPr>
          <p:cNvPr id="27" name="TextBox 26">
            <a:extLst>
              <a:ext uri="{FF2B5EF4-FFF2-40B4-BE49-F238E27FC236}">
                <a16:creationId xmlns:a16="http://schemas.microsoft.com/office/drawing/2014/main" id="{CC5B9F26-9A34-4F9C-8D6B-A0A2DE19DF02}"/>
              </a:ext>
            </a:extLst>
          </p:cNvPr>
          <p:cNvSpPr txBox="1"/>
          <p:nvPr/>
        </p:nvSpPr>
        <p:spPr>
          <a:xfrm>
            <a:off x="6219137" y="3200043"/>
            <a:ext cx="626773" cy="369332"/>
          </a:xfrm>
          <a:prstGeom prst="rect">
            <a:avLst/>
          </a:prstGeom>
          <a:noFill/>
        </p:spPr>
        <p:txBody>
          <a:bodyPr wrap="square" rtlCol="0">
            <a:spAutoFit/>
          </a:bodyPr>
          <a:lstStyle/>
          <a:p>
            <a:r>
              <a:rPr lang="en-US" dirty="0"/>
              <a:t>24</a:t>
            </a:r>
          </a:p>
        </p:txBody>
      </p:sp>
      <p:sp>
        <p:nvSpPr>
          <p:cNvPr id="28" name="TextBox 27">
            <a:extLst>
              <a:ext uri="{FF2B5EF4-FFF2-40B4-BE49-F238E27FC236}">
                <a16:creationId xmlns:a16="http://schemas.microsoft.com/office/drawing/2014/main" id="{831B9EE7-356C-4192-AE68-9B9C2126BF46}"/>
              </a:ext>
            </a:extLst>
          </p:cNvPr>
          <p:cNvSpPr txBox="1"/>
          <p:nvPr/>
        </p:nvSpPr>
        <p:spPr>
          <a:xfrm>
            <a:off x="7853489" y="3078759"/>
            <a:ext cx="626773" cy="369332"/>
          </a:xfrm>
          <a:prstGeom prst="rect">
            <a:avLst/>
          </a:prstGeom>
          <a:noFill/>
        </p:spPr>
        <p:txBody>
          <a:bodyPr wrap="square" rtlCol="0">
            <a:spAutoFit/>
          </a:bodyPr>
          <a:lstStyle/>
          <a:p>
            <a:r>
              <a:rPr lang="en-US" dirty="0"/>
              <a:t>24</a:t>
            </a:r>
          </a:p>
        </p:txBody>
      </p:sp>
      <p:sp>
        <p:nvSpPr>
          <p:cNvPr id="29" name="TextBox 28">
            <a:extLst>
              <a:ext uri="{FF2B5EF4-FFF2-40B4-BE49-F238E27FC236}">
                <a16:creationId xmlns:a16="http://schemas.microsoft.com/office/drawing/2014/main" id="{14F23788-041D-45E3-957D-787F91668D63}"/>
              </a:ext>
            </a:extLst>
          </p:cNvPr>
          <p:cNvSpPr txBox="1"/>
          <p:nvPr/>
        </p:nvSpPr>
        <p:spPr>
          <a:xfrm>
            <a:off x="9489438" y="3063025"/>
            <a:ext cx="626773" cy="369332"/>
          </a:xfrm>
          <a:prstGeom prst="rect">
            <a:avLst/>
          </a:prstGeom>
          <a:noFill/>
        </p:spPr>
        <p:txBody>
          <a:bodyPr wrap="square" rtlCol="0">
            <a:spAutoFit/>
          </a:bodyPr>
          <a:lstStyle/>
          <a:p>
            <a:r>
              <a:rPr lang="en-US" dirty="0"/>
              <a:t>24</a:t>
            </a:r>
          </a:p>
        </p:txBody>
      </p:sp>
      <p:cxnSp>
        <p:nvCxnSpPr>
          <p:cNvPr id="30" name="Straight Arrow Connector 29">
            <a:extLst>
              <a:ext uri="{FF2B5EF4-FFF2-40B4-BE49-F238E27FC236}">
                <a16:creationId xmlns:a16="http://schemas.microsoft.com/office/drawing/2014/main" id="{B1D84A17-F81C-444D-AE74-56D2DEE5F7C1}"/>
              </a:ext>
            </a:extLst>
          </p:cNvPr>
          <p:cNvCxnSpPr>
            <a:cxnSpLocks/>
          </p:cNvCxnSpPr>
          <p:nvPr/>
        </p:nvCxnSpPr>
        <p:spPr>
          <a:xfrm flipV="1">
            <a:off x="11098632" y="3559177"/>
            <a:ext cx="7672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B280CBE-D861-40FC-BC39-29523C8227C7}"/>
              </a:ext>
            </a:extLst>
          </p:cNvPr>
          <p:cNvSpPr txBox="1"/>
          <p:nvPr/>
        </p:nvSpPr>
        <p:spPr>
          <a:xfrm>
            <a:off x="3237956" y="2214965"/>
            <a:ext cx="626773" cy="369332"/>
          </a:xfrm>
          <a:prstGeom prst="rect">
            <a:avLst/>
          </a:prstGeom>
          <a:noFill/>
        </p:spPr>
        <p:txBody>
          <a:bodyPr wrap="square" rtlCol="0">
            <a:spAutoFit/>
          </a:bodyPr>
          <a:lstStyle/>
          <a:p>
            <a:r>
              <a:rPr lang="en-US" dirty="0"/>
              <a:t>8</a:t>
            </a:r>
          </a:p>
        </p:txBody>
      </p:sp>
      <p:sp>
        <p:nvSpPr>
          <p:cNvPr id="32" name="TextBox 31">
            <a:extLst>
              <a:ext uri="{FF2B5EF4-FFF2-40B4-BE49-F238E27FC236}">
                <a16:creationId xmlns:a16="http://schemas.microsoft.com/office/drawing/2014/main" id="{68C52C24-7172-4C2A-9867-0F18BAB0C82A}"/>
              </a:ext>
            </a:extLst>
          </p:cNvPr>
          <p:cNvSpPr txBox="1"/>
          <p:nvPr/>
        </p:nvSpPr>
        <p:spPr>
          <a:xfrm>
            <a:off x="11571178" y="3727711"/>
            <a:ext cx="704427" cy="461665"/>
          </a:xfrm>
          <a:prstGeom prst="rect">
            <a:avLst/>
          </a:prstGeom>
          <a:noFill/>
        </p:spPr>
        <p:txBody>
          <a:bodyPr wrap="square" rtlCol="0">
            <a:spAutoFit/>
          </a:bodyPr>
          <a:lstStyle/>
          <a:p>
            <a:r>
              <a:rPr lang="en-US" sz="2400" dirty="0"/>
              <a:t>Z</a:t>
            </a:r>
          </a:p>
        </p:txBody>
      </p:sp>
      <p:cxnSp>
        <p:nvCxnSpPr>
          <p:cNvPr id="33" name="Straight Arrow Connector 32">
            <a:extLst>
              <a:ext uri="{FF2B5EF4-FFF2-40B4-BE49-F238E27FC236}">
                <a16:creationId xmlns:a16="http://schemas.microsoft.com/office/drawing/2014/main" id="{195ECFA3-4B07-4AFE-8ECD-41E5B3DECDCD}"/>
              </a:ext>
            </a:extLst>
          </p:cNvPr>
          <p:cNvCxnSpPr>
            <a:cxnSpLocks/>
          </p:cNvCxnSpPr>
          <p:nvPr/>
        </p:nvCxnSpPr>
        <p:spPr>
          <a:xfrm>
            <a:off x="3864729" y="3683451"/>
            <a:ext cx="12361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A8FADBD-DD88-4EED-9873-CD3F32530D7F}"/>
              </a:ext>
            </a:extLst>
          </p:cNvPr>
          <p:cNvSpPr txBox="1"/>
          <p:nvPr/>
        </p:nvSpPr>
        <p:spPr>
          <a:xfrm>
            <a:off x="556966" y="1902938"/>
            <a:ext cx="626773" cy="369332"/>
          </a:xfrm>
          <a:prstGeom prst="rect">
            <a:avLst/>
          </a:prstGeom>
          <a:noFill/>
        </p:spPr>
        <p:txBody>
          <a:bodyPr wrap="square" rtlCol="0">
            <a:spAutoFit/>
          </a:bodyPr>
          <a:lstStyle/>
          <a:p>
            <a:r>
              <a:rPr lang="en-US" dirty="0"/>
              <a:t>8-bit</a:t>
            </a:r>
          </a:p>
        </p:txBody>
      </p:sp>
      <p:sp>
        <p:nvSpPr>
          <p:cNvPr id="35" name="TextBox 34">
            <a:extLst>
              <a:ext uri="{FF2B5EF4-FFF2-40B4-BE49-F238E27FC236}">
                <a16:creationId xmlns:a16="http://schemas.microsoft.com/office/drawing/2014/main" id="{0A6ECAC9-201A-456B-8131-92E18F284351}"/>
              </a:ext>
            </a:extLst>
          </p:cNvPr>
          <p:cNvSpPr txBox="1"/>
          <p:nvPr/>
        </p:nvSpPr>
        <p:spPr>
          <a:xfrm>
            <a:off x="533534" y="4438987"/>
            <a:ext cx="626773" cy="369332"/>
          </a:xfrm>
          <a:prstGeom prst="rect">
            <a:avLst/>
          </a:prstGeom>
          <a:noFill/>
        </p:spPr>
        <p:txBody>
          <a:bodyPr wrap="square" rtlCol="0">
            <a:spAutoFit/>
          </a:bodyPr>
          <a:lstStyle/>
          <a:p>
            <a:r>
              <a:rPr lang="en-US" dirty="0"/>
              <a:t>8-bit</a:t>
            </a:r>
          </a:p>
        </p:txBody>
      </p:sp>
      <p:cxnSp>
        <p:nvCxnSpPr>
          <p:cNvPr id="37" name="Straight Arrow Connector 36">
            <a:extLst>
              <a:ext uri="{FF2B5EF4-FFF2-40B4-BE49-F238E27FC236}">
                <a16:creationId xmlns:a16="http://schemas.microsoft.com/office/drawing/2014/main" id="{DC8CF268-4563-41AF-A360-ABE528006E10}"/>
              </a:ext>
            </a:extLst>
          </p:cNvPr>
          <p:cNvCxnSpPr>
            <a:cxnSpLocks/>
          </p:cNvCxnSpPr>
          <p:nvPr/>
        </p:nvCxnSpPr>
        <p:spPr>
          <a:xfrm flipV="1">
            <a:off x="3157016" y="4343520"/>
            <a:ext cx="0" cy="190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AC78DF5-A80F-4BF8-B8DC-BACBB9C62B80}"/>
              </a:ext>
            </a:extLst>
          </p:cNvPr>
          <p:cNvCxnSpPr>
            <a:cxnSpLocks/>
          </p:cNvCxnSpPr>
          <p:nvPr/>
        </p:nvCxnSpPr>
        <p:spPr>
          <a:xfrm flipH="1">
            <a:off x="2038512" y="2871306"/>
            <a:ext cx="1101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33BB439-F175-4210-9D11-A080B1BE5F27}"/>
              </a:ext>
            </a:extLst>
          </p:cNvPr>
          <p:cNvCxnSpPr>
            <a:cxnSpLocks/>
          </p:cNvCxnSpPr>
          <p:nvPr/>
        </p:nvCxnSpPr>
        <p:spPr>
          <a:xfrm>
            <a:off x="3140099" y="2871306"/>
            <a:ext cx="0" cy="218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68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Purple waves against a black background">
            <a:extLst>
              <a:ext uri="{FF2B5EF4-FFF2-40B4-BE49-F238E27FC236}">
                <a16:creationId xmlns:a16="http://schemas.microsoft.com/office/drawing/2014/main" id="{8E5E6617-2D7F-4E52-A527-FEE19A530723}"/>
              </a:ext>
            </a:extLst>
          </p:cNvPr>
          <p:cNvPicPr>
            <a:picLocks noChangeAspect="1"/>
          </p:cNvPicPr>
          <p:nvPr/>
        </p:nvPicPr>
        <p:blipFill rotWithShape="1">
          <a:blip r:embed="rId2"/>
          <a:srcRect l="25"/>
          <a:stretch/>
        </p:blipFill>
        <p:spPr>
          <a:xfrm>
            <a:off x="20" y="10"/>
            <a:ext cx="12188932" cy="6857990"/>
          </a:xfrm>
          <a:prstGeom prst="rect">
            <a:avLst/>
          </a:prstGeom>
        </p:spPr>
      </p:pic>
      <p:sp>
        <p:nvSpPr>
          <p:cNvPr id="17"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137442D-503F-4E61-A7D7-E7C055832493}"/>
              </a:ext>
            </a:extLst>
          </p:cNvPr>
          <p:cNvSpPr>
            <a:spLocks noGrp="1"/>
          </p:cNvSpPr>
          <p:nvPr>
            <p:ph type="ctrTitle"/>
          </p:nvPr>
        </p:nvSpPr>
        <p:spPr>
          <a:xfrm>
            <a:off x="565151" y="1247140"/>
            <a:ext cx="3609982" cy="3450844"/>
          </a:xfrm>
        </p:spPr>
        <p:txBody>
          <a:bodyPr>
            <a:normAutofit/>
          </a:bodyPr>
          <a:lstStyle/>
          <a:p>
            <a:r>
              <a:rPr lang="en-US" sz="4800" dirty="0"/>
              <a:t>Using 8-bit Carry save adder and Full adder </a:t>
            </a:r>
            <a:endParaRPr lang="en-CA" sz="4800" dirty="0"/>
          </a:p>
        </p:txBody>
      </p:sp>
      <p:sp>
        <p:nvSpPr>
          <p:cNvPr id="3" name="Subtitle 2">
            <a:extLst>
              <a:ext uri="{FF2B5EF4-FFF2-40B4-BE49-F238E27FC236}">
                <a16:creationId xmlns:a16="http://schemas.microsoft.com/office/drawing/2014/main" id="{527858B9-7B43-4F4F-AE90-FFFB91F978FC}"/>
              </a:ext>
            </a:extLst>
          </p:cNvPr>
          <p:cNvSpPr>
            <a:spLocks noGrp="1"/>
          </p:cNvSpPr>
          <p:nvPr>
            <p:ph type="subTitle" idx="1"/>
          </p:nvPr>
        </p:nvSpPr>
        <p:spPr>
          <a:xfrm>
            <a:off x="565151" y="4818126"/>
            <a:ext cx="3609982" cy="1268984"/>
          </a:xfrm>
        </p:spPr>
        <p:txBody>
          <a:bodyPr>
            <a:normAutofit/>
          </a:bodyPr>
          <a:lstStyle/>
          <a:p>
            <a:r>
              <a:rPr lang="en-US" dirty="0"/>
              <a:t>METHOD 2</a:t>
            </a:r>
            <a:endParaRPr lang="en-CA" dirty="0"/>
          </a:p>
        </p:txBody>
      </p:sp>
    </p:spTree>
    <p:extLst>
      <p:ext uri="{BB962C8B-B14F-4D97-AF65-F5344CB8AC3E}">
        <p14:creationId xmlns:p14="http://schemas.microsoft.com/office/powerpoint/2010/main" val="1015010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4598-7911-47A5-8046-AEE2E9304B48}"/>
              </a:ext>
            </a:extLst>
          </p:cNvPr>
          <p:cNvSpPr>
            <a:spLocks noGrp="1"/>
          </p:cNvSpPr>
          <p:nvPr>
            <p:ph type="title"/>
          </p:nvPr>
        </p:nvSpPr>
        <p:spPr/>
        <p:txBody>
          <a:bodyPr/>
          <a:lstStyle/>
          <a:p>
            <a:r>
              <a:rPr lang="en-US" dirty="0"/>
              <a:t>Modules of the project</a:t>
            </a:r>
            <a:endParaRPr lang="en-CA" dirty="0"/>
          </a:p>
        </p:txBody>
      </p:sp>
      <p:sp>
        <p:nvSpPr>
          <p:cNvPr id="3" name="Content Placeholder 2">
            <a:extLst>
              <a:ext uri="{FF2B5EF4-FFF2-40B4-BE49-F238E27FC236}">
                <a16:creationId xmlns:a16="http://schemas.microsoft.com/office/drawing/2014/main" id="{4E95D20D-4A92-4FB1-A390-1D4743398613}"/>
              </a:ext>
            </a:extLst>
          </p:cNvPr>
          <p:cNvSpPr>
            <a:spLocks noGrp="1"/>
          </p:cNvSpPr>
          <p:nvPr>
            <p:ph idx="1"/>
          </p:nvPr>
        </p:nvSpPr>
        <p:spPr/>
        <p:txBody>
          <a:bodyPr/>
          <a:lstStyle/>
          <a:p>
            <a:r>
              <a:rPr lang="en-US" dirty="0"/>
              <a:t> 2  to 1 Multiplexer </a:t>
            </a:r>
          </a:p>
          <a:p>
            <a:r>
              <a:rPr lang="en-US" dirty="0"/>
              <a:t>Edge detector </a:t>
            </a:r>
          </a:p>
          <a:p>
            <a:r>
              <a:rPr lang="en-US" dirty="0"/>
              <a:t>D –Flip Flop</a:t>
            </a:r>
          </a:p>
          <a:p>
            <a:r>
              <a:rPr lang="en-US" dirty="0"/>
              <a:t>Carry save adder </a:t>
            </a:r>
          </a:p>
          <a:p>
            <a:r>
              <a:rPr lang="en-US" dirty="0"/>
              <a:t>Full adder </a:t>
            </a:r>
          </a:p>
          <a:p>
            <a:r>
              <a:rPr lang="en-US" dirty="0"/>
              <a:t>Mult-8 </a:t>
            </a:r>
          </a:p>
          <a:p>
            <a:r>
              <a:rPr lang="en-US" dirty="0"/>
              <a:t>Final top level file </a:t>
            </a:r>
          </a:p>
          <a:p>
            <a:endParaRPr lang="en-CA" dirty="0"/>
          </a:p>
        </p:txBody>
      </p:sp>
    </p:spTree>
    <p:extLst>
      <p:ext uri="{BB962C8B-B14F-4D97-AF65-F5344CB8AC3E}">
        <p14:creationId xmlns:p14="http://schemas.microsoft.com/office/powerpoint/2010/main" val="340533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71151C-0294-43B9-84BD-B2C48D04A927}"/>
              </a:ext>
            </a:extLst>
          </p:cNvPr>
          <p:cNvSpPr>
            <a:spLocks noGrp="1"/>
          </p:cNvSpPr>
          <p:nvPr>
            <p:ph type="title"/>
          </p:nvPr>
        </p:nvSpPr>
        <p:spPr>
          <a:xfrm>
            <a:off x="1117600" y="455362"/>
            <a:ext cx="9486690" cy="1550419"/>
          </a:xfrm>
        </p:spPr>
        <p:txBody>
          <a:bodyPr>
            <a:normAutofit/>
          </a:bodyPr>
          <a:lstStyle/>
          <a:p>
            <a:r>
              <a:rPr lang="en-US" dirty="0"/>
              <a:t>2 to 1 Multiplexer </a:t>
            </a:r>
            <a:endParaRPr lang="en-CA" dirty="0"/>
          </a:p>
        </p:txBody>
      </p:sp>
      <p:graphicFrame>
        <p:nvGraphicFramePr>
          <p:cNvPr id="5" name="Content Placeholder 2">
            <a:extLst>
              <a:ext uri="{FF2B5EF4-FFF2-40B4-BE49-F238E27FC236}">
                <a16:creationId xmlns:a16="http://schemas.microsoft.com/office/drawing/2014/main" id="{32B5B14B-97A8-450F-9A27-029BCE1CB2F0}"/>
              </a:ext>
            </a:extLst>
          </p:cNvPr>
          <p:cNvGraphicFramePr>
            <a:graphicFrameLocks noGrp="1"/>
          </p:cNvGraphicFramePr>
          <p:nvPr>
            <p:ph idx="1"/>
            <p:extLst>
              <p:ext uri="{D42A27DB-BD31-4B8C-83A1-F6EECF244321}">
                <p14:modId xmlns:p14="http://schemas.microsoft.com/office/powerpoint/2010/main" val="538874494"/>
              </p:ext>
            </p:extLst>
          </p:nvPr>
        </p:nvGraphicFramePr>
        <p:xfrm>
          <a:off x="1124456" y="2194178"/>
          <a:ext cx="9528584" cy="3898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9114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to solve 2*1 multiplexer. - YouTube">
            <a:extLst>
              <a:ext uri="{FF2B5EF4-FFF2-40B4-BE49-F238E27FC236}">
                <a16:creationId xmlns:a16="http://schemas.microsoft.com/office/drawing/2014/main" id="{C30EEEC0-5EDA-40A4-B44B-F1676D8E5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9" y="1399309"/>
            <a:ext cx="4992255" cy="4050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18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E9DA-8A33-4B52-8B7E-02F23BFF81E9}"/>
              </a:ext>
            </a:extLst>
          </p:cNvPr>
          <p:cNvSpPr>
            <a:spLocks noGrp="1"/>
          </p:cNvSpPr>
          <p:nvPr>
            <p:ph type="title"/>
          </p:nvPr>
        </p:nvSpPr>
        <p:spPr/>
        <p:txBody>
          <a:bodyPr/>
          <a:lstStyle/>
          <a:p>
            <a:r>
              <a:rPr lang="en-US" dirty="0"/>
              <a:t>Edge detector </a:t>
            </a:r>
            <a:endParaRPr lang="en-CA" dirty="0"/>
          </a:p>
        </p:txBody>
      </p:sp>
      <p:sp>
        <p:nvSpPr>
          <p:cNvPr id="3" name="Content Placeholder 2">
            <a:extLst>
              <a:ext uri="{FF2B5EF4-FFF2-40B4-BE49-F238E27FC236}">
                <a16:creationId xmlns:a16="http://schemas.microsoft.com/office/drawing/2014/main" id="{8FB94D86-9F40-4EC0-A498-12055EF4B3AA}"/>
              </a:ext>
            </a:extLst>
          </p:cNvPr>
          <p:cNvSpPr>
            <a:spLocks noGrp="1"/>
          </p:cNvSpPr>
          <p:nvPr>
            <p:ph idx="1"/>
          </p:nvPr>
        </p:nvSpPr>
        <p:spPr/>
        <p:txBody>
          <a:bodyPr/>
          <a:lstStyle/>
          <a:p>
            <a:r>
              <a:rPr lang="en-US" dirty="0"/>
              <a:t>As we know a edge detector is used to determine a change from high to low or vice versa </a:t>
            </a:r>
          </a:p>
          <a:p>
            <a:r>
              <a:rPr lang="en-US" dirty="0"/>
              <a:t>In our module we used the edge detector to latch the operands when the LOAD signal goes from high to low</a:t>
            </a:r>
          </a:p>
          <a:p>
            <a:r>
              <a:rPr lang="en-CA" dirty="0"/>
              <a:t>This was a bit challenging as we where not able to exactly determine what the error was it took a lot of trial and error to get the necessary result </a:t>
            </a:r>
            <a:endParaRPr lang="en-US" dirty="0"/>
          </a:p>
        </p:txBody>
      </p:sp>
    </p:spTree>
    <p:extLst>
      <p:ext uri="{BB962C8B-B14F-4D97-AF65-F5344CB8AC3E}">
        <p14:creationId xmlns:p14="http://schemas.microsoft.com/office/powerpoint/2010/main" val="3265662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F9945-C1C9-4B09-9682-F315CFDCF588}"/>
              </a:ext>
            </a:extLst>
          </p:cNvPr>
          <p:cNvSpPr>
            <a:spLocks noGrp="1"/>
          </p:cNvSpPr>
          <p:nvPr>
            <p:ph type="title"/>
          </p:nvPr>
        </p:nvSpPr>
        <p:spPr/>
        <p:txBody>
          <a:bodyPr/>
          <a:lstStyle/>
          <a:p>
            <a:r>
              <a:rPr lang="en-US" dirty="0"/>
              <a:t>D- Flip Flop </a:t>
            </a:r>
            <a:endParaRPr lang="en-CA" dirty="0"/>
          </a:p>
        </p:txBody>
      </p:sp>
      <p:sp>
        <p:nvSpPr>
          <p:cNvPr id="3" name="Content Placeholder 2">
            <a:extLst>
              <a:ext uri="{FF2B5EF4-FFF2-40B4-BE49-F238E27FC236}">
                <a16:creationId xmlns:a16="http://schemas.microsoft.com/office/drawing/2014/main" id="{754F4D4D-7A37-4EA8-81CC-37CB94ADC991}"/>
              </a:ext>
            </a:extLst>
          </p:cNvPr>
          <p:cNvSpPr>
            <a:spLocks noGrp="1"/>
          </p:cNvSpPr>
          <p:nvPr>
            <p:ph idx="1"/>
          </p:nvPr>
        </p:nvSpPr>
        <p:spPr/>
        <p:txBody>
          <a:bodyPr/>
          <a:lstStyle/>
          <a:p>
            <a:r>
              <a:rPr lang="en-US" dirty="0"/>
              <a:t>This is a standard D flip flop used to pipeline the values</a:t>
            </a:r>
          </a:p>
          <a:p>
            <a:r>
              <a:rPr lang="en-US" dirty="0"/>
              <a:t>There was a major problem in this module </a:t>
            </a:r>
          </a:p>
          <a:p>
            <a:r>
              <a:rPr lang="en-US" dirty="0"/>
              <a:t>We where not able to get the top level file to detect the variables with </a:t>
            </a:r>
            <a:r>
              <a:rPr lang="en-US" dirty="0" err="1"/>
              <a:t>std_logic_vector</a:t>
            </a:r>
            <a:r>
              <a:rPr lang="en-US" dirty="0"/>
              <a:t> and it repeatedly showing an indexed error.</a:t>
            </a:r>
          </a:p>
          <a:p>
            <a:r>
              <a:rPr lang="en-US" dirty="0"/>
              <a:t>We then created two modules one with </a:t>
            </a:r>
            <a:r>
              <a:rPr lang="en-US" dirty="0" err="1"/>
              <a:t>std_logic</a:t>
            </a:r>
            <a:r>
              <a:rPr lang="en-US" dirty="0"/>
              <a:t> 1 bit vales and another module with </a:t>
            </a:r>
            <a:r>
              <a:rPr lang="en-US" dirty="0" err="1"/>
              <a:t>std_logic_vector</a:t>
            </a:r>
            <a:r>
              <a:rPr lang="en-US" dirty="0"/>
              <a:t> and instantiated both the modules in the top level file </a:t>
            </a:r>
            <a:endParaRPr lang="en-CA" dirty="0"/>
          </a:p>
        </p:txBody>
      </p:sp>
    </p:spTree>
    <p:extLst>
      <p:ext uri="{BB962C8B-B14F-4D97-AF65-F5344CB8AC3E}">
        <p14:creationId xmlns:p14="http://schemas.microsoft.com/office/powerpoint/2010/main" val="1334601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fference between D Latch Schematic and D Flip Flop Schematic - Stack  Overflow">
            <a:extLst>
              <a:ext uri="{FF2B5EF4-FFF2-40B4-BE49-F238E27FC236}">
                <a16:creationId xmlns:a16="http://schemas.microsoft.com/office/drawing/2014/main" id="{6FB8B9EB-4B3E-4FD3-B22C-D6D72AAC7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738" y="1671638"/>
            <a:ext cx="7248525"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689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7CFB3-AAF7-445E-A8C7-6FD4D9CA8AD3}"/>
              </a:ext>
            </a:extLst>
          </p:cNvPr>
          <p:cNvSpPr>
            <a:spLocks noGrp="1"/>
          </p:cNvSpPr>
          <p:nvPr>
            <p:ph type="title"/>
          </p:nvPr>
        </p:nvSpPr>
        <p:spPr>
          <a:xfrm>
            <a:off x="5563792" y="455362"/>
            <a:ext cx="5510607" cy="1550419"/>
          </a:xfrm>
        </p:spPr>
        <p:txBody>
          <a:bodyPr>
            <a:normAutofit/>
          </a:bodyPr>
          <a:lstStyle/>
          <a:p>
            <a:r>
              <a:rPr lang="en-US" dirty="0"/>
              <a:t>Carry save adder </a:t>
            </a:r>
            <a:endParaRPr lang="en-CA" dirty="0"/>
          </a:p>
        </p:txBody>
      </p:sp>
      <p:sp>
        <p:nvSpPr>
          <p:cNvPr id="3" name="Content Placeholder 2">
            <a:extLst>
              <a:ext uri="{FF2B5EF4-FFF2-40B4-BE49-F238E27FC236}">
                <a16:creationId xmlns:a16="http://schemas.microsoft.com/office/drawing/2014/main" id="{69B87DA5-1B09-465E-8447-F1EA7B5BD3DD}"/>
              </a:ext>
            </a:extLst>
          </p:cNvPr>
          <p:cNvSpPr>
            <a:spLocks noGrp="1"/>
          </p:cNvSpPr>
          <p:nvPr>
            <p:ph idx="1"/>
          </p:nvPr>
        </p:nvSpPr>
        <p:spPr>
          <a:xfrm>
            <a:off x="5563792" y="2160016"/>
            <a:ext cx="5510607" cy="3926152"/>
          </a:xfrm>
        </p:spPr>
        <p:txBody>
          <a:bodyPr>
            <a:normAutofit/>
          </a:bodyPr>
          <a:lstStyle/>
          <a:p>
            <a:r>
              <a:rPr lang="en-US" dirty="0"/>
              <a:t>In our code we have utilized carry save adder </a:t>
            </a:r>
          </a:p>
          <a:p>
            <a:r>
              <a:rPr lang="en-US" dirty="0"/>
              <a:t>We implemented the multiplier using Wallace tree method</a:t>
            </a:r>
          </a:p>
          <a:p>
            <a:r>
              <a:rPr lang="en-US" dirty="0"/>
              <a:t>The reduction process in this method Is much simpler when compared to other methods</a:t>
            </a:r>
          </a:p>
          <a:p>
            <a:pPr marL="0" indent="0">
              <a:buNone/>
            </a:pPr>
            <a:endParaRPr lang="en-CA" dirty="0"/>
          </a:p>
        </p:txBody>
      </p:sp>
      <p:pic>
        <p:nvPicPr>
          <p:cNvPr id="5" name="Picture 4">
            <a:extLst>
              <a:ext uri="{FF2B5EF4-FFF2-40B4-BE49-F238E27FC236}">
                <a16:creationId xmlns:a16="http://schemas.microsoft.com/office/drawing/2014/main" id="{48AD3DD7-934F-4369-A4FA-4FB5649C0899}"/>
              </a:ext>
            </a:extLst>
          </p:cNvPr>
          <p:cNvPicPr>
            <a:picLocks noChangeAspect="1"/>
          </p:cNvPicPr>
          <p:nvPr/>
        </p:nvPicPr>
        <p:blipFill>
          <a:blip r:embed="rId2"/>
          <a:stretch>
            <a:fillRect/>
          </a:stretch>
        </p:blipFill>
        <p:spPr>
          <a:xfrm>
            <a:off x="186333" y="790268"/>
            <a:ext cx="4230826" cy="4733077"/>
          </a:xfrm>
          <a:prstGeom prst="rect">
            <a:avLst/>
          </a:prstGeom>
        </p:spPr>
      </p:pic>
    </p:spTree>
    <p:extLst>
      <p:ext uri="{BB962C8B-B14F-4D97-AF65-F5344CB8AC3E}">
        <p14:creationId xmlns:p14="http://schemas.microsoft.com/office/powerpoint/2010/main" val="322544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7CCD-2485-4D58-9E3F-F44B6B3F1353}"/>
              </a:ext>
            </a:extLst>
          </p:cNvPr>
          <p:cNvSpPr>
            <a:spLocks noGrp="1"/>
          </p:cNvSpPr>
          <p:nvPr>
            <p:ph type="title"/>
          </p:nvPr>
        </p:nvSpPr>
        <p:spPr/>
        <p:txBody>
          <a:bodyPr>
            <a:normAutofit fontScale="90000"/>
          </a:bodyPr>
          <a:lstStyle/>
          <a:p>
            <a:r>
              <a:rPr lang="en-IN" sz="4400" i="1" dirty="0">
                <a:effectLst/>
                <a:latin typeface="Times New Roman" panose="02020603050405020304" pitchFamily="18" charset="0"/>
                <a:ea typeface="Times New Roman" panose="02020603050405020304" pitchFamily="18" charset="0"/>
                <a:cs typeface="Times New Roman" panose="02020603050405020304" pitchFamily="18" charset="0"/>
              </a:rPr>
              <a:t>Arithmetic Unit Implementation which is capable of calculating </a:t>
            </a: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Z = ¼ [A</a:t>
            </a:r>
            <a:r>
              <a:rPr lang="en-IN" sz="44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*B] +1</a:t>
            </a:r>
            <a:br>
              <a:rPr lang="en-US" sz="2000" dirty="0">
                <a:effectLst/>
                <a:latin typeface="Calibri" panose="020F0502020204030204" pitchFamily="34" charset="0"/>
                <a:ea typeface="Times New Roman" panose="02020603050405020304" pitchFamily="18" charset="0"/>
                <a:cs typeface="Times New Roman" panose="02020603050405020304" pitchFamily="18" charset="0"/>
              </a:rPr>
            </a:br>
            <a:endParaRPr lang="en-CA" dirty="0"/>
          </a:p>
        </p:txBody>
      </p:sp>
      <p:pic>
        <p:nvPicPr>
          <p:cNvPr id="6" name="Content Placeholder 3">
            <a:extLst>
              <a:ext uri="{FF2B5EF4-FFF2-40B4-BE49-F238E27FC236}">
                <a16:creationId xmlns:a16="http://schemas.microsoft.com/office/drawing/2014/main" id="{B5C347A1-8A4D-44E6-90F9-222BA82299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7710" y="2512359"/>
            <a:ext cx="3258352" cy="1833281"/>
          </a:xfrm>
          <a:prstGeom prst="rect">
            <a:avLst/>
          </a:prstGeom>
        </p:spPr>
      </p:pic>
      <p:graphicFrame>
        <p:nvGraphicFramePr>
          <p:cNvPr id="7" name="Content Placeholder 3">
            <a:extLst>
              <a:ext uri="{FF2B5EF4-FFF2-40B4-BE49-F238E27FC236}">
                <a16:creationId xmlns:a16="http://schemas.microsoft.com/office/drawing/2014/main" id="{84094110-4A8C-410E-B7E6-9A1DAAFC9B0E}"/>
              </a:ext>
            </a:extLst>
          </p:cNvPr>
          <p:cNvGraphicFramePr>
            <a:graphicFrameLocks/>
          </p:cNvGraphicFramePr>
          <p:nvPr>
            <p:extLst>
              <p:ext uri="{D42A27DB-BD31-4B8C-83A1-F6EECF244321}">
                <p14:modId xmlns:p14="http://schemas.microsoft.com/office/powerpoint/2010/main" val="3383448396"/>
              </p:ext>
            </p:extLst>
          </p:nvPr>
        </p:nvGraphicFramePr>
        <p:xfrm>
          <a:off x="5204460" y="2512359"/>
          <a:ext cx="6555739" cy="2539700"/>
        </p:xfrm>
        <a:graphic>
          <a:graphicData uri="http://schemas.openxmlformats.org/drawingml/2006/table">
            <a:tbl>
              <a:tblPr>
                <a:tableStyleId>{5C22544A-7EE6-4342-B048-85BDC9FD1C3A}</a:tableStyleId>
              </a:tblPr>
              <a:tblGrid>
                <a:gridCol w="1245965">
                  <a:extLst>
                    <a:ext uri="{9D8B030D-6E8A-4147-A177-3AD203B41FA5}">
                      <a16:colId xmlns:a16="http://schemas.microsoft.com/office/drawing/2014/main" val="957052258"/>
                    </a:ext>
                  </a:extLst>
                </a:gridCol>
                <a:gridCol w="4063809">
                  <a:extLst>
                    <a:ext uri="{9D8B030D-6E8A-4147-A177-3AD203B41FA5}">
                      <a16:colId xmlns:a16="http://schemas.microsoft.com/office/drawing/2014/main" val="3654054940"/>
                    </a:ext>
                  </a:extLst>
                </a:gridCol>
                <a:gridCol w="1245965">
                  <a:extLst>
                    <a:ext uri="{9D8B030D-6E8A-4147-A177-3AD203B41FA5}">
                      <a16:colId xmlns:a16="http://schemas.microsoft.com/office/drawing/2014/main" val="1779221002"/>
                    </a:ext>
                  </a:extLst>
                </a:gridCol>
              </a:tblGrid>
              <a:tr h="510796">
                <a:tc>
                  <a:txBody>
                    <a:bodyPr/>
                    <a:lstStyle/>
                    <a:p>
                      <a:pPr marL="0" marR="0" algn="just">
                        <a:lnSpc>
                          <a:spcPct val="150000"/>
                        </a:lnSpc>
                        <a:spcBef>
                          <a:spcPts val="0"/>
                        </a:spcBef>
                        <a:spcAft>
                          <a:spcPts val="1000"/>
                        </a:spcAft>
                      </a:pPr>
                      <a:r>
                        <a:rPr lang="en-IN" sz="1100" dirty="0">
                          <a:effectLst/>
                        </a:rPr>
                        <a:t>Requirement number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IN" sz="1100" dirty="0">
                          <a:effectLst/>
                        </a:rPr>
                        <a:t>Description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IN" sz="1100">
                          <a:effectLst/>
                        </a:rPr>
                        <a:t>Comment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6238827"/>
                  </a:ext>
                </a:extLst>
              </a:tr>
              <a:tr h="262165">
                <a:tc>
                  <a:txBody>
                    <a:bodyPr/>
                    <a:lstStyle/>
                    <a:p>
                      <a:pPr marL="0" marR="0" algn="just">
                        <a:lnSpc>
                          <a:spcPct val="150000"/>
                        </a:lnSpc>
                        <a:spcBef>
                          <a:spcPts val="0"/>
                        </a:spcBef>
                        <a:spcAft>
                          <a:spcPts val="1000"/>
                        </a:spcAft>
                      </a:pPr>
                      <a:r>
                        <a:rPr lang="en-IN" sz="1100">
                          <a:effectLst/>
                        </a:rPr>
                        <a:t>R1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1000"/>
                        </a:spcAft>
                      </a:pPr>
                      <a:r>
                        <a:rPr lang="en-IN" sz="1100" dirty="0">
                          <a:effectLst/>
                        </a:rPr>
                        <a:t>The choice of type of multiplier, is left to the student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73660">
                        <a:lnSpc>
                          <a:spcPct val="150000"/>
                        </a:lnSpc>
                        <a:spcBef>
                          <a:spcPts val="0"/>
                        </a:spcBef>
                        <a:spcAft>
                          <a:spcPts val="0"/>
                        </a:spcAft>
                        <a:tabLst>
                          <a:tab pos="304800" algn="l"/>
                          <a:tab pos="5480050" algn="r"/>
                        </a:tabLst>
                      </a:pPr>
                      <a:r>
                        <a:rPr lang="en-US" sz="1200" dirty="0">
                          <a:effectLst/>
                        </a:rPr>
                        <a:t> </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1707129"/>
                  </a:ext>
                </a:extLst>
              </a:tr>
              <a:tr h="262165">
                <a:tc>
                  <a:txBody>
                    <a:bodyPr/>
                    <a:lstStyle/>
                    <a:p>
                      <a:pPr marL="0" marR="0" algn="just">
                        <a:lnSpc>
                          <a:spcPct val="150000"/>
                        </a:lnSpc>
                        <a:spcBef>
                          <a:spcPts val="0"/>
                        </a:spcBef>
                        <a:spcAft>
                          <a:spcPts val="1000"/>
                        </a:spcAft>
                      </a:pPr>
                      <a:r>
                        <a:rPr lang="en-IN" sz="1100">
                          <a:effectLst/>
                        </a:rPr>
                        <a:t>R2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1000"/>
                        </a:spcAft>
                      </a:pPr>
                      <a:r>
                        <a:rPr lang="en-IN" sz="1100">
                          <a:effectLst/>
                        </a:rPr>
                        <a:t>The design shall be structural.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73660">
                        <a:lnSpc>
                          <a:spcPct val="150000"/>
                        </a:lnSpc>
                        <a:spcBef>
                          <a:spcPts val="0"/>
                        </a:spcBef>
                        <a:spcAft>
                          <a:spcPts val="0"/>
                        </a:spcAft>
                        <a:tabLst>
                          <a:tab pos="304800" algn="l"/>
                          <a:tab pos="5480050" algn="r"/>
                        </a:tabLst>
                      </a:pPr>
                      <a:r>
                        <a:rPr lang="en-US" sz="1200">
                          <a:effectLst/>
                        </a:rPr>
                        <a:t>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3611926"/>
                  </a:ext>
                </a:extLst>
              </a:tr>
              <a:tr h="510796">
                <a:tc>
                  <a:txBody>
                    <a:bodyPr/>
                    <a:lstStyle/>
                    <a:p>
                      <a:pPr marL="0" marR="0" algn="just">
                        <a:lnSpc>
                          <a:spcPct val="150000"/>
                        </a:lnSpc>
                        <a:spcBef>
                          <a:spcPts val="0"/>
                        </a:spcBef>
                        <a:spcAft>
                          <a:spcPts val="1000"/>
                        </a:spcAft>
                      </a:pPr>
                      <a:r>
                        <a:rPr lang="en-IN" sz="1100">
                          <a:effectLst/>
                        </a:rPr>
                        <a:t>R3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1000"/>
                        </a:spcAft>
                      </a:pPr>
                      <a:r>
                        <a:rPr lang="en-IN" sz="1100" dirty="0">
                          <a:effectLst/>
                        </a:rPr>
                        <a:t>The operands A and B are latched into register RA and RB when LOAD signal transit from high to low.</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IN"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39698139"/>
                  </a:ext>
                </a:extLst>
              </a:tr>
              <a:tr h="241491">
                <a:tc>
                  <a:txBody>
                    <a:bodyPr/>
                    <a:lstStyle/>
                    <a:p>
                      <a:pPr marL="0" marR="0" algn="just">
                        <a:lnSpc>
                          <a:spcPct val="150000"/>
                        </a:lnSpc>
                        <a:spcBef>
                          <a:spcPts val="0"/>
                        </a:spcBef>
                        <a:spcAft>
                          <a:spcPts val="1000"/>
                        </a:spcAft>
                      </a:pPr>
                      <a:r>
                        <a:rPr lang="en-IN" sz="1100">
                          <a:effectLst/>
                        </a:rPr>
                        <a:t>R4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1000"/>
                        </a:spcAft>
                      </a:pPr>
                      <a:r>
                        <a:rPr lang="en-IN" sz="1100" dirty="0">
                          <a:effectLst/>
                        </a:rPr>
                        <a:t>The CLEAR signal will clear all registers to ‘0’.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IN"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6803770"/>
                  </a:ext>
                </a:extLst>
              </a:tr>
              <a:tr h="241491">
                <a:tc>
                  <a:txBody>
                    <a:bodyPr/>
                    <a:lstStyle/>
                    <a:p>
                      <a:pPr marL="0" marR="0" algn="just">
                        <a:lnSpc>
                          <a:spcPct val="150000"/>
                        </a:lnSpc>
                        <a:spcBef>
                          <a:spcPts val="0"/>
                        </a:spcBef>
                        <a:spcAft>
                          <a:spcPts val="1000"/>
                        </a:spcAft>
                      </a:pPr>
                      <a:r>
                        <a:rPr lang="en-IN" sz="1100">
                          <a:effectLst/>
                        </a:rPr>
                        <a:t>R5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1000"/>
                        </a:spcAft>
                      </a:pPr>
                      <a:r>
                        <a:rPr lang="en-IN" sz="1100" dirty="0">
                          <a:effectLst/>
                        </a:rPr>
                        <a:t>The 16-bit product shall be loaded into the 16-bit Z port.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IN"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1097062"/>
                  </a:ext>
                </a:extLst>
              </a:tr>
              <a:tr h="510796">
                <a:tc>
                  <a:txBody>
                    <a:bodyPr/>
                    <a:lstStyle/>
                    <a:p>
                      <a:pPr marL="0" marR="0" algn="just">
                        <a:lnSpc>
                          <a:spcPct val="150000"/>
                        </a:lnSpc>
                        <a:spcBef>
                          <a:spcPts val="0"/>
                        </a:spcBef>
                        <a:spcAft>
                          <a:spcPts val="1000"/>
                        </a:spcAft>
                      </a:pPr>
                      <a:r>
                        <a:rPr lang="en-IN" sz="1100">
                          <a:effectLst/>
                        </a:rPr>
                        <a:t>R6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1000"/>
                        </a:spcAft>
                      </a:pPr>
                      <a:r>
                        <a:rPr lang="en-IN" sz="1100">
                          <a:effectLst/>
                        </a:rPr>
                        <a:t>The unit performs the arithmetic operation until END_FLAG becomes high.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IN"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2646946"/>
                  </a:ext>
                </a:extLst>
              </a:tr>
            </a:tbl>
          </a:graphicData>
        </a:graphic>
      </p:graphicFrame>
    </p:spTree>
    <p:extLst>
      <p:ext uri="{BB962C8B-B14F-4D97-AF65-F5344CB8AC3E}">
        <p14:creationId xmlns:p14="http://schemas.microsoft.com/office/powerpoint/2010/main" val="2549925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7CCD-2485-4D58-9E3F-F44B6B3F1353}"/>
              </a:ext>
            </a:extLst>
          </p:cNvPr>
          <p:cNvSpPr>
            <a:spLocks noGrp="1"/>
          </p:cNvSpPr>
          <p:nvPr>
            <p:ph type="title"/>
          </p:nvPr>
        </p:nvSpPr>
        <p:spPr/>
        <p:txBody>
          <a:bodyPr/>
          <a:lstStyle/>
          <a:p>
            <a:r>
              <a:rPr lang="en-US" dirty="0"/>
              <a:t>Full adder </a:t>
            </a:r>
            <a:endParaRPr lang="en-CA" dirty="0"/>
          </a:p>
        </p:txBody>
      </p:sp>
      <p:sp>
        <p:nvSpPr>
          <p:cNvPr id="3" name="Content Placeholder 2">
            <a:extLst>
              <a:ext uri="{FF2B5EF4-FFF2-40B4-BE49-F238E27FC236}">
                <a16:creationId xmlns:a16="http://schemas.microsoft.com/office/drawing/2014/main" id="{1B484DCB-6115-4DA2-A15B-9459AB81C694}"/>
              </a:ext>
            </a:extLst>
          </p:cNvPr>
          <p:cNvSpPr>
            <a:spLocks noGrp="1"/>
          </p:cNvSpPr>
          <p:nvPr>
            <p:ph idx="1"/>
          </p:nvPr>
        </p:nvSpPr>
        <p:spPr/>
        <p:txBody>
          <a:bodyPr/>
          <a:lstStyle/>
          <a:p>
            <a:r>
              <a:rPr lang="en-US" dirty="0"/>
              <a:t>The inputs to the full adder are the outputs of the final stage of the carry save adder </a:t>
            </a:r>
          </a:p>
          <a:p>
            <a:endParaRPr lang="en-US" dirty="0"/>
          </a:p>
          <a:p>
            <a:endParaRPr lang="en-CA" dirty="0"/>
          </a:p>
        </p:txBody>
      </p:sp>
      <p:pic>
        <p:nvPicPr>
          <p:cNvPr id="5" name="Picture 4">
            <a:extLst>
              <a:ext uri="{FF2B5EF4-FFF2-40B4-BE49-F238E27FC236}">
                <a16:creationId xmlns:a16="http://schemas.microsoft.com/office/drawing/2014/main" id="{445A9E57-6AE6-43CE-9EDC-B395D1B5922C}"/>
              </a:ext>
            </a:extLst>
          </p:cNvPr>
          <p:cNvPicPr>
            <a:picLocks noChangeAspect="1"/>
          </p:cNvPicPr>
          <p:nvPr/>
        </p:nvPicPr>
        <p:blipFill>
          <a:blip r:embed="rId2"/>
          <a:stretch>
            <a:fillRect/>
          </a:stretch>
        </p:blipFill>
        <p:spPr>
          <a:xfrm>
            <a:off x="2068945" y="3770488"/>
            <a:ext cx="8672945" cy="1151039"/>
          </a:xfrm>
          <a:prstGeom prst="rect">
            <a:avLst/>
          </a:prstGeom>
        </p:spPr>
      </p:pic>
    </p:spTree>
    <p:extLst>
      <p:ext uri="{BB962C8B-B14F-4D97-AF65-F5344CB8AC3E}">
        <p14:creationId xmlns:p14="http://schemas.microsoft.com/office/powerpoint/2010/main" val="736737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409"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50B41-6D81-45C4-BFA7-484D05C4BEE7}"/>
              </a:ext>
            </a:extLst>
          </p:cNvPr>
          <p:cNvSpPr>
            <a:spLocks noGrp="1"/>
          </p:cNvSpPr>
          <p:nvPr>
            <p:ph type="title"/>
          </p:nvPr>
        </p:nvSpPr>
        <p:spPr>
          <a:xfrm>
            <a:off x="1117600" y="455362"/>
            <a:ext cx="5510607" cy="1550419"/>
          </a:xfrm>
        </p:spPr>
        <p:txBody>
          <a:bodyPr>
            <a:normAutofit/>
          </a:bodyPr>
          <a:lstStyle/>
          <a:p>
            <a:r>
              <a:rPr lang="en-US" dirty="0"/>
              <a:t>8-bit Multiplier</a:t>
            </a:r>
            <a:endParaRPr lang="en-CA" dirty="0"/>
          </a:p>
        </p:txBody>
      </p:sp>
      <p:sp>
        <p:nvSpPr>
          <p:cNvPr id="3" name="Content Placeholder 2">
            <a:extLst>
              <a:ext uri="{FF2B5EF4-FFF2-40B4-BE49-F238E27FC236}">
                <a16:creationId xmlns:a16="http://schemas.microsoft.com/office/drawing/2014/main" id="{6DE932F2-20D3-4B09-85F7-1199CCEE05F6}"/>
              </a:ext>
            </a:extLst>
          </p:cNvPr>
          <p:cNvSpPr>
            <a:spLocks noGrp="1"/>
          </p:cNvSpPr>
          <p:nvPr>
            <p:ph idx="1"/>
          </p:nvPr>
        </p:nvSpPr>
        <p:spPr>
          <a:xfrm>
            <a:off x="1117600" y="2160016"/>
            <a:ext cx="5510607" cy="3926152"/>
          </a:xfrm>
        </p:spPr>
        <p:txBody>
          <a:bodyPr>
            <a:normAutofit/>
          </a:bodyPr>
          <a:lstStyle/>
          <a:p>
            <a:r>
              <a:rPr lang="en-US" dirty="0"/>
              <a:t>In this module we declare the carry save adder and the full adder as components </a:t>
            </a:r>
          </a:p>
          <a:p>
            <a:r>
              <a:rPr lang="en-US" dirty="0"/>
              <a:t>Implementing the instantiation method we implement the module in four stages of reduction </a:t>
            </a:r>
          </a:p>
          <a:p>
            <a:r>
              <a:rPr lang="en-US" dirty="0"/>
              <a:t>The final stage of the reduction we use a full adder </a:t>
            </a:r>
          </a:p>
          <a:p>
            <a:endParaRPr lang="en-CA" dirty="0"/>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4113"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DF) A study on Wallace tree multiplier">
            <a:extLst>
              <a:ext uri="{FF2B5EF4-FFF2-40B4-BE49-F238E27FC236}">
                <a16:creationId xmlns:a16="http://schemas.microsoft.com/office/drawing/2014/main" id="{EF4893C4-137E-44EC-B93D-19DCD47C2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3711" y="663576"/>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w-Area Wallace Multiplier">
            <a:extLst>
              <a:ext uri="{FF2B5EF4-FFF2-40B4-BE49-F238E27FC236}">
                <a16:creationId xmlns:a16="http://schemas.microsoft.com/office/drawing/2014/main" id="{467C925B-6740-4366-A5B5-3F1021114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782" y="4000521"/>
            <a:ext cx="1620547" cy="229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437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BA75-9DA7-47C3-8C00-02E360369E79}"/>
              </a:ext>
            </a:extLst>
          </p:cNvPr>
          <p:cNvSpPr>
            <a:spLocks noGrp="1"/>
          </p:cNvSpPr>
          <p:nvPr>
            <p:ph type="title"/>
          </p:nvPr>
        </p:nvSpPr>
        <p:spPr/>
        <p:txBody>
          <a:bodyPr/>
          <a:lstStyle/>
          <a:p>
            <a:r>
              <a:rPr lang="en-US" dirty="0"/>
              <a:t>Top Level project and Test Bench</a:t>
            </a:r>
            <a:endParaRPr lang="en-CA" dirty="0"/>
          </a:p>
        </p:txBody>
      </p:sp>
      <p:sp>
        <p:nvSpPr>
          <p:cNvPr id="3" name="Content Placeholder 2">
            <a:extLst>
              <a:ext uri="{FF2B5EF4-FFF2-40B4-BE49-F238E27FC236}">
                <a16:creationId xmlns:a16="http://schemas.microsoft.com/office/drawing/2014/main" id="{75DF4B6A-20E1-4B02-9534-EA3D9BEAF67B}"/>
              </a:ext>
            </a:extLst>
          </p:cNvPr>
          <p:cNvSpPr>
            <a:spLocks noGrp="1"/>
          </p:cNvSpPr>
          <p:nvPr>
            <p:ph idx="1"/>
          </p:nvPr>
        </p:nvSpPr>
        <p:spPr/>
        <p:txBody>
          <a:bodyPr/>
          <a:lstStyle/>
          <a:p>
            <a:r>
              <a:rPr lang="en-US" dirty="0"/>
              <a:t>We used a modular approach in this project</a:t>
            </a:r>
          </a:p>
          <a:p>
            <a:r>
              <a:rPr lang="en-US" dirty="0"/>
              <a:t>As mentioned earlier we instantiated all the components in the top level file and complied a test bench for that.</a:t>
            </a:r>
          </a:p>
          <a:p>
            <a:r>
              <a:rPr lang="en-US" dirty="0"/>
              <a:t>We have also pipe lined the top level file using a D- flip flop</a:t>
            </a:r>
          </a:p>
          <a:p>
            <a:pPr marL="0" indent="0">
              <a:buNone/>
            </a:pPr>
            <a:endParaRPr lang="en-CA" dirty="0"/>
          </a:p>
        </p:txBody>
      </p:sp>
    </p:spTree>
    <p:extLst>
      <p:ext uri="{BB962C8B-B14F-4D97-AF65-F5344CB8AC3E}">
        <p14:creationId xmlns:p14="http://schemas.microsoft.com/office/powerpoint/2010/main" val="1506196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9ABA-E649-41D4-84D2-77F33B9C9DCD}"/>
              </a:ext>
            </a:extLst>
          </p:cNvPr>
          <p:cNvSpPr>
            <a:spLocks noGrp="1"/>
          </p:cNvSpPr>
          <p:nvPr>
            <p:ph type="title"/>
          </p:nvPr>
        </p:nvSpPr>
        <p:spPr/>
        <p:txBody>
          <a:bodyPr/>
          <a:lstStyle/>
          <a:p>
            <a:r>
              <a:rPr lang="en-US" dirty="0"/>
              <a:t>Challenges faced </a:t>
            </a:r>
            <a:endParaRPr lang="en-CA" dirty="0"/>
          </a:p>
        </p:txBody>
      </p:sp>
      <p:sp>
        <p:nvSpPr>
          <p:cNvPr id="3" name="Content Placeholder 2">
            <a:extLst>
              <a:ext uri="{FF2B5EF4-FFF2-40B4-BE49-F238E27FC236}">
                <a16:creationId xmlns:a16="http://schemas.microsoft.com/office/drawing/2014/main" id="{F7060762-C61B-45A3-8814-965DC619DBF0}"/>
              </a:ext>
            </a:extLst>
          </p:cNvPr>
          <p:cNvSpPr>
            <a:spLocks noGrp="1"/>
          </p:cNvSpPr>
          <p:nvPr>
            <p:ph idx="1"/>
          </p:nvPr>
        </p:nvSpPr>
        <p:spPr/>
        <p:txBody>
          <a:bodyPr/>
          <a:lstStyle/>
          <a:p>
            <a:r>
              <a:rPr lang="en-US" dirty="0"/>
              <a:t>Initially we used a process and for loop in the CSA,FA and MUX module. Even though the code was error free it was very difficult to get the desired waveform. We later on changed it to a generate command </a:t>
            </a:r>
          </a:p>
          <a:p>
            <a:r>
              <a:rPr lang="en-US" dirty="0"/>
              <a:t>We have used generic </a:t>
            </a:r>
            <a:r>
              <a:rPr lang="en-US" dirty="0" err="1"/>
              <a:t>maping</a:t>
            </a:r>
            <a:r>
              <a:rPr lang="en-US" dirty="0"/>
              <a:t> in the project to make it easier to expand the code for a 16-bit input. It was difficult to understand the declaration and implementation at first.</a:t>
            </a:r>
          </a:p>
          <a:p>
            <a:endParaRPr lang="en-CA" dirty="0"/>
          </a:p>
        </p:txBody>
      </p:sp>
    </p:spTree>
    <p:extLst>
      <p:ext uri="{BB962C8B-B14F-4D97-AF65-F5344CB8AC3E}">
        <p14:creationId xmlns:p14="http://schemas.microsoft.com/office/powerpoint/2010/main" val="1834374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D640-C6C9-417B-AFBC-40A6005D042E}"/>
              </a:ext>
            </a:extLst>
          </p:cNvPr>
          <p:cNvSpPr>
            <a:spLocks noGrp="1"/>
          </p:cNvSpPr>
          <p:nvPr>
            <p:ph type="title"/>
          </p:nvPr>
        </p:nvSpPr>
        <p:spPr>
          <a:xfrm>
            <a:off x="1587710" y="2593730"/>
            <a:ext cx="9486690" cy="1820007"/>
          </a:xfrm>
        </p:spPr>
        <p:txBody>
          <a:bodyPr/>
          <a:lstStyle/>
          <a:p>
            <a:pPr algn="ctr"/>
            <a:r>
              <a:rPr lang="en-US" dirty="0"/>
              <a:t>THANK YOU </a:t>
            </a:r>
            <a:endParaRPr lang="en-CA" dirty="0"/>
          </a:p>
        </p:txBody>
      </p:sp>
    </p:spTree>
    <p:extLst>
      <p:ext uri="{BB962C8B-B14F-4D97-AF65-F5344CB8AC3E}">
        <p14:creationId xmlns:p14="http://schemas.microsoft.com/office/powerpoint/2010/main" val="285671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Purple waves against a black background">
            <a:extLst>
              <a:ext uri="{FF2B5EF4-FFF2-40B4-BE49-F238E27FC236}">
                <a16:creationId xmlns:a16="http://schemas.microsoft.com/office/drawing/2014/main" id="{8E5E6617-2D7F-4E52-A527-FEE19A530723}"/>
              </a:ext>
            </a:extLst>
          </p:cNvPr>
          <p:cNvPicPr>
            <a:picLocks noChangeAspect="1"/>
          </p:cNvPicPr>
          <p:nvPr/>
        </p:nvPicPr>
        <p:blipFill rotWithShape="1">
          <a:blip r:embed="rId2"/>
          <a:srcRect l="25"/>
          <a:stretch/>
        </p:blipFill>
        <p:spPr>
          <a:xfrm>
            <a:off x="20" y="10"/>
            <a:ext cx="12188932" cy="6857990"/>
          </a:xfrm>
          <a:prstGeom prst="rect">
            <a:avLst/>
          </a:prstGeom>
        </p:spPr>
      </p:pic>
      <p:sp>
        <p:nvSpPr>
          <p:cNvPr id="17"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137442D-503F-4E61-A7D7-E7C055832493}"/>
              </a:ext>
            </a:extLst>
          </p:cNvPr>
          <p:cNvSpPr>
            <a:spLocks noGrp="1"/>
          </p:cNvSpPr>
          <p:nvPr>
            <p:ph type="ctrTitle"/>
          </p:nvPr>
        </p:nvSpPr>
        <p:spPr>
          <a:xfrm>
            <a:off x="565151" y="1247140"/>
            <a:ext cx="3609982" cy="3450844"/>
          </a:xfrm>
        </p:spPr>
        <p:txBody>
          <a:bodyPr>
            <a:normAutofit fontScale="90000"/>
          </a:bodyPr>
          <a:lstStyle/>
          <a:p>
            <a:r>
              <a:rPr lang="en-US" sz="4800" dirty="0"/>
              <a:t>Using RCA and Wallace tree Multiplier</a:t>
            </a:r>
            <a:endParaRPr lang="en-CA" sz="4800" dirty="0"/>
          </a:p>
        </p:txBody>
      </p:sp>
      <p:sp>
        <p:nvSpPr>
          <p:cNvPr id="3" name="Subtitle 2">
            <a:extLst>
              <a:ext uri="{FF2B5EF4-FFF2-40B4-BE49-F238E27FC236}">
                <a16:creationId xmlns:a16="http://schemas.microsoft.com/office/drawing/2014/main" id="{527858B9-7B43-4F4F-AE90-FFFB91F978FC}"/>
              </a:ext>
            </a:extLst>
          </p:cNvPr>
          <p:cNvSpPr>
            <a:spLocks noGrp="1"/>
          </p:cNvSpPr>
          <p:nvPr>
            <p:ph type="subTitle" idx="1"/>
          </p:nvPr>
        </p:nvSpPr>
        <p:spPr>
          <a:xfrm>
            <a:off x="565151" y="4818126"/>
            <a:ext cx="3609982" cy="1268984"/>
          </a:xfrm>
        </p:spPr>
        <p:txBody>
          <a:bodyPr>
            <a:normAutofit/>
          </a:bodyPr>
          <a:lstStyle/>
          <a:p>
            <a:r>
              <a:rPr lang="en-US" dirty="0"/>
              <a:t>METHOD 1</a:t>
            </a:r>
            <a:endParaRPr lang="en-CA" dirty="0"/>
          </a:p>
        </p:txBody>
      </p:sp>
    </p:spTree>
    <p:extLst>
      <p:ext uri="{BB962C8B-B14F-4D97-AF65-F5344CB8AC3E}">
        <p14:creationId xmlns:p14="http://schemas.microsoft.com/office/powerpoint/2010/main" val="395985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7CCD-2485-4D58-9E3F-F44B6B3F1353}"/>
              </a:ext>
            </a:extLst>
          </p:cNvPr>
          <p:cNvSpPr>
            <a:spLocks noGrp="1"/>
          </p:cNvSpPr>
          <p:nvPr>
            <p:ph type="title"/>
          </p:nvPr>
        </p:nvSpPr>
        <p:spPr/>
        <p:txBody>
          <a:bodyPr>
            <a:normAutofit/>
          </a:bodyPr>
          <a:lstStyle/>
          <a:p>
            <a:r>
              <a:rPr lang="en-US" i="1" dirty="0">
                <a:latin typeface="Times New Roman" panose="02020603050405020304" pitchFamily="18" charset="0"/>
                <a:cs typeface="Times New Roman" panose="02020603050405020304" pitchFamily="18" charset="0"/>
              </a:rPr>
              <a:t>Implemented all basic gates (XOR, AND, NOT and OR)</a:t>
            </a:r>
            <a:endParaRPr lang="en-CA" dirty="0"/>
          </a:p>
        </p:txBody>
      </p:sp>
      <p:sp>
        <p:nvSpPr>
          <p:cNvPr id="8" name="Title 1">
            <a:extLst>
              <a:ext uri="{FF2B5EF4-FFF2-40B4-BE49-F238E27FC236}">
                <a16:creationId xmlns:a16="http://schemas.microsoft.com/office/drawing/2014/main" id="{05879BE8-A176-4C32-BAC1-53B97BD45F29}"/>
              </a:ext>
            </a:extLst>
          </p:cNvPr>
          <p:cNvSpPr txBox="1">
            <a:spLocks/>
          </p:cNvSpPr>
          <p:nvPr/>
        </p:nvSpPr>
        <p:spPr>
          <a:xfrm>
            <a:off x="1676400" y="2536825"/>
            <a:ext cx="10515600" cy="132556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a:t>Half Adder                       Full Adder</a:t>
            </a:r>
            <a:endParaRPr lang="en-US" dirty="0"/>
          </a:p>
        </p:txBody>
      </p:sp>
      <p:pic>
        <p:nvPicPr>
          <p:cNvPr id="9" name="Content Placeholder 3">
            <a:extLst>
              <a:ext uri="{FF2B5EF4-FFF2-40B4-BE49-F238E27FC236}">
                <a16:creationId xmlns:a16="http://schemas.microsoft.com/office/drawing/2014/main" id="{D46AC658-2DFC-42F4-AC59-FAFCAD63489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6189" y="3429000"/>
            <a:ext cx="5083191" cy="1711356"/>
          </a:xfrm>
          <a:prstGeom prst="rect">
            <a:avLst/>
          </a:prstGeom>
          <a:noFill/>
          <a:ln>
            <a:noFill/>
          </a:ln>
        </p:spPr>
      </p:pic>
      <p:pic>
        <p:nvPicPr>
          <p:cNvPr id="10" name="Content Placeholder 3">
            <a:extLst>
              <a:ext uri="{FF2B5EF4-FFF2-40B4-BE49-F238E27FC236}">
                <a16:creationId xmlns:a16="http://schemas.microsoft.com/office/drawing/2014/main" id="{842CA7CD-E1E5-4601-B886-68407B5469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375739"/>
            <a:ext cx="5235288" cy="1711356"/>
          </a:xfrm>
          <a:prstGeom prst="rect">
            <a:avLst/>
          </a:prstGeom>
          <a:noFill/>
          <a:ln>
            <a:noFill/>
          </a:ln>
        </p:spPr>
      </p:pic>
      <p:pic>
        <p:nvPicPr>
          <p:cNvPr id="11" name="Picture 10">
            <a:extLst>
              <a:ext uri="{FF2B5EF4-FFF2-40B4-BE49-F238E27FC236}">
                <a16:creationId xmlns:a16="http://schemas.microsoft.com/office/drawing/2014/main" id="{4FC8847D-50BB-4B00-B874-A348680D924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2690" y="5285607"/>
            <a:ext cx="5426710" cy="1496695"/>
          </a:xfrm>
          <a:prstGeom prst="rect">
            <a:avLst/>
          </a:prstGeom>
          <a:noFill/>
          <a:ln>
            <a:noFill/>
          </a:ln>
        </p:spPr>
      </p:pic>
      <p:pic>
        <p:nvPicPr>
          <p:cNvPr id="12" name="Picture 11">
            <a:extLst>
              <a:ext uri="{FF2B5EF4-FFF2-40B4-BE49-F238E27FC236}">
                <a16:creationId xmlns:a16="http://schemas.microsoft.com/office/drawing/2014/main" id="{C0831743-9608-49CC-B717-2E8E0A17170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5183398"/>
            <a:ext cx="5235288" cy="1585203"/>
          </a:xfrm>
          <a:prstGeom prst="rect">
            <a:avLst/>
          </a:prstGeom>
          <a:noFill/>
          <a:ln>
            <a:noFill/>
          </a:ln>
        </p:spPr>
      </p:pic>
    </p:spTree>
    <p:extLst>
      <p:ext uri="{BB962C8B-B14F-4D97-AF65-F5344CB8AC3E}">
        <p14:creationId xmlns:p14="http://schemas.microsoft.com/office/powerpoint/2010/main" val="15404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7CCD-2485-4D58-9E3F-F44B6B3F1353}"/>
              </a:ext>
            </a:extLst>
          </p:cNvPr>
          <p:cNvSpPr>
            <a:spLocks noGrp="1"/>
          </p:cNvSpPr>
          <p:nvPr>
            <p:ph type="title"/>
          </p:nvPr>
        </p:nvSpPr>
        <p:spPr/>
        <p:txBody>
          <a:bodyPr>
            <a:normAutofit/>
          </a:bodyPr>
          <a:lstStyle/>
          <a:p>
            <a:r>
              <a:rPr lang="en-US" dirty="0"/>
              <a:t>Ripple Carry Adder</a:t>
            </a:r>
            <a:endParaRPr lang="en-CA" dirty="0"/>
          </a:p>
        </p:txBody>
      </p:sp>
      <p:pic>
        <p:nvPicPr>
          <p:cNvPr id="13" name="Content Placeholder 3">
            <a:extLst>
              <a:ext uri="{FF2B5EF4-FFF2-40B4-BE49-F238E27FC236}">
                <a16:creationId xmlns:a16="http://schemas.microsoft.com/office/drawing/2014/main" id="{94924EA0-F517-47DA-B2FA-642D32D927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0158" y="1553528"/>
            <a:ext cx="6658904" cy="2619741"/>
          </a:xfrm>
          <a:prstGeom prst="rect">
            <a:avLst/>
          </a:prstGeom>
        </p:spPr>
      </p:pic>
      <p:pic>
        <p:nvPicPr>
          <p:cNvPr id="14" name="Picture 13">
            <a:extLst>
              <a:ext uri="{FF2B5EF4-FFF2-40B4-BE49-F238E27FC236}">
                <a16:creationId xmlns:a16="http://schemas.microsoft.com/office/drawing/2014/main" id="{394A39D4-5570-4475-B3B0-75EEAB70B3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80158" y="4507480"/>
            <a:ext cx="6658904" cy="2123236"/>
          </a:xfrm>
          <a:prstGeom prst="rect">
            <a:avLst/>
          </a:prstGeom>
          <a:noFill/>
          <a:ln>
            <a:noFill/>
          </a:ln>
        </p:spPr>
      </p:pic>
    </p:spTree>
    <p:extLst>
      <p:ext uri="{BB962C8B-B14F-4D97-AF65-F5344CB8AC3E}">
        <p14:creationId xmlns:p14="http://schemas.microsoft.com/office/powerpoint/2010/main" val="417983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7CCD-2485-4D58-9E3F-F44B6B3F1353}"/>
              </a:ext>
            </a:extLst>
          </p:cNvPr>
          <p:cNvSpPr>
            <a:spLocks noGrp="1"/>
          </p:cNvSpPr>
          <p:nvPr>
            <p:ph type="title"/>
          </p:nvPr>
        </p:nvSpPr>
        <p:spPr/>
        <p:txBody>
          <a:bodyPr>
            <a:normAutofit/>
          </a:bodyPr>
          <a:lstStyle/>
          <a:p>
            <a:r>
              <a:rPr lang="en-US" dirty="0"/>
              <a:t>Wallace Tree Multiplier</a:t>
            </a:r>
            <a:endParaRPr lang="en-CA" dirty="0"/>
          </a:p>
        </p:txBody>
      </p:sp>
      <p:sp>
        <p:nvSpPr>
          <p:cNvPr id="9" name="Content Placeholder 5">
            <a:extLst>
              <a:ext uri="{FF2B5EF4-FFF2-40B4-BE49-F238E27FC236}">
                <a16:creationId xmlns:a16="http://schemas.microsoft.com/office/drawing/2014/main" id="{2A28DA42-4BB0-4F15-B66D-29FAA0A7088E}"/>
              </a:ext>
            </a:extLst>
          </p:cNvPr>
          <p:cNvSpPr>
            <a:spLocks noGrp="1"/>
          </p:cNvSpPr>
          <p:nvPr>
            <p:ph idx="1"/>
          </p:nvPr>
        </p:nvSpPr>
        <p:spPr>
          <a:xfrm>
            <a:off x="1318260" y="1825625"/>
            <a:ext cx="10515600" cy="4351338"/>
          </a:xfrm>
        </p:spPr>
        <p:txBody>
          <a:bodyPr/>
          <a:lstStyle/>
          <a:p>
            <a:r>
              <a:rPr lang="en-US" dirty="0"/>
              <a:t>Compare to Array and Booth Multiplier, Wallace Tree has minimum delay.</a:t>
            </a:r>
          </a:p>
        </p:txBody>
      </p:sp>
      <p:pic>
        <p:nvPicPr>
          <p:cNvPr id="10" name="Picture 9">
            <a:extLst>
              <a:ext uri="{FF2B5EF4-FFF2-40B4-BE49-F238E27FC236}">
                <a16:creationId xmlns:a16="http://schemas.microsoft.com/office/drawing/2014/main" id="{C446DB70-99F3-40AF-8BD4-734108DD7391}"/>
              </a:ext>
            </a:extLst>
          </p:cNvPr>
          <p:cNvPicPr>
            <a:picLocks noChangeAspect="1"/>
          </p:cNvPicPr>
          <p:nvPr/>
        </p:nvPicPr>
        <p:blipFill>
          <a:blip r:embed="rId2"/>
          <a:stretch>
            <a:fillRect/>
          </a:stretch>
        </p:blipFill>
        <p:spPr>
          <a:xfrm>
            <a:off x="3436619" y="3025524"/>
            <a:ext cx="4889705" cy="2085975"/>
          </a:xfrm>
          <a:prstGeom prst="rect">
            <a:avLst/>
          </a:prstGeom>
          <a:ln>
            <a:solidFill>
              <a:schemeClr val="tx1"/>
            </a:solidFill>
          </a:ln>
        </p:spPr>
      </p:pic>
    </p:spTree>
    <p:extLst>
      <p:ext uri="{BB962C8B-B14F-4D97-AF65-F5344CB8AC3E}">
        <p14:creationId xmlns:p14="http://schemas.microsoft.com/office/powerpoint/2010/main" val="21264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7CCD-2485-4D58-9E3F-F44B6B3F1353}"/>
              </a:ext>
            </a:extLst>
          </p:cNvPr>
          <p:cNvSpPr>
            <a:spLocks noGrp="1"/>
          </p:cNvSpPr>
          <p:nvPr>
            <p:ph type="title"/>
          </p:nvPr>
        </p:nvSpPr>
        <p:spPr/>
        <p:txBody>
          <a:bodyPr>
            <a:normAutofit/>
          </a:bodyPr>
          <a:lstStyle/>
          <a:p>
            <a:r>
              <a:rPr lang="en-US" dirty="0"/>
              <a:t>Algorithm(A^2 X B)</a:t>
            </a:r>
            <a:endParaRPr lang="en-CA" dirty="0"/>
          </a:p>
        </p:txBody>
      </p:sp>
      <p:pic>
        <p:nvPicPr>
          <p:cNvPr id="7" name="Content Placeholder 3">
            <a:extLst>
              <a:ext uri="{FF2B5EF4-FFF2-40B4-BE49-F238E27FC236}">
                <a16:creationId xmlns:a16="http://schemas.microsoft.com/office/drawing/2014/main" id="{07E0A15D-104F-403C-B6FB-7308B0CA0985}"/>
              </a:ext>
            </a:extLst>
          </p:cNvPr>
          <p:cNvPicPr>
            <a:picLocks noGrp="1" noChangeAspect="1"/>
          </p:cNvPicPr>
          <p:nvPr>
            <p:ph idx="1"/>
          </p:nvPr>
        </p:nvPicPr>
        <p:blipFill>
          <a:blip r:embed="rId2"/>
          <a:stretch>
            <a:fillRect/>
          </a:stretch>
        </p:blipFill>
        <p:spPr>
          <a:xfrm>
            <a:off x="1341219" y="1191449"/>
            <a:ext cx="10515600" cy="4475102"/>
          </a:xfrm>
          <a:prstGeom prst="rect">
            <a:avLst/>
          </a:prstGeom>
        </p:spPr>
      </p:pic>
    </p:spTree>
    <p:extLst>
      <p:ext uri="{BB962C8B-B14F-4D97-AF65-F5344CB8AC3E}">
        <p14:creationId xmlns:p14="http://schemas.microsoft.com/office/powerpoint/2010/main" val="110469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7CCD-2485-4D58-9E3F-F44B6B3F1353}"/>
              </a:ext>
            </a:extLst>
          </p:cNvPr>
          <p:cNvSpPr>
            <a:spLocks noGrp="1"/>
          </p:cNvSpPr>
          <p:nvPr>
            <p:ph type="title"/>
          </p:nvPr>
        </p:nvSpPr>
        <p:spPr/>
        <p:txBody>
          <a:bodyPr>
            <a:normAutofit/>
          </a:bodyPr>
          <a:lstStyle/>
          <a:p>
            <a:r>
              <a:rPr lang="en-US" dirty="0"/>
              <a:t>Simulation Result (A^2 X B)</a:t>
            </a:r>
            <a:endParaRPr lang="en-CA" dirty="0"/>
          </a:p>
        </p:txBody>
      </p:sp>
      <p:pic>
        <p:nvPicPr>
          <p:cNvPr id="6" name="Content Placeholder 3">
            <a:extLst>
              <a:ext uri="{FF2B5EF4-FFF2-40B4-BE49-F238E27FC236}">
                <a16:creationId xmlns:a16="http://schemas.microsoft.com/office/drawing/2014/main" id="{6055106E-3D72-4A12-9565-A6A060CEA95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8900" y="1227906"/>
            <a:ext cx="6858000" cy="5364109"/>
          </a:xfrm>
          <a:prstGeom prst="rect">
            <a:avLst/>
          </a:prstGeom>
          <a:noFill/>
          <a:ln>
            <a:noFill/>
          </a:ln>
        </p:spPr>
      </p:pic>
    </p:spTree>
    <p:extLst>
      <p:ext uri="{BB962C8B-B14F-4D97-AF65-F5344CB8AC3E}">
        <p14:creationId xmlns:p14="http://schemas.microsoft.com/office/powerpoint/2010/main" val="158958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7CCD-2485-4D58-9E3F-F44B6B3F1353}"/>
              </a:ext>
            </a:extLst>
          </p:cNvPr>
          <p:cNvSpPr>
            <a:spLocks noGrp="1"/>
          </p:cNvSpPr>
          <p:nvPr>
            <p:ph type="title"/>
          </p:nvPr>
        </p:nvSpPr>
        <p:spPr/>
        <p:txBody>
          <a:bodyPr>
            <a:normAutofit/>
          </a:bodyPr>
          <a:lstStyle/>
          <a:p>
            <a:r>
              <a:rPr lang="en-US" dirty="0"/>
              <a:t>Shift (1/4)</a:t>
            </a:r>
            <a:br>
              <a:rPr lang="en-US" dirty="0"/>
            </a:br>
            <a:endParaRPr lang="en-CA" dirty="0"/>
          </a:p>
        </p:txBody>
      </p:sp>
      <p:pic>
        <p:nvPicPr>
          <p:cNvPr id="7" name="Content Placeholder 6">
            <a:extLst>
              <a:ext uri="{FF2B5EF4-FFF2-40B4-BE49-F238E27FC236}">
                <a16:creationId xmlns:a16="http://schemas.microsoft.com/office/drawing/2014/main" id="{7C34875B-D430-4EB1-B6D7-B0F660B26B2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7710" y="1917696"/>
            <a:ext cx="10299660" cy="3248663"/>
          </a:xfrm>
          <a:prstGeom prst="rect">
            <a:avLst/>
          </a:prstGeom>
          <a:noFill/>
          <a:ln>
            <a:noFill/>
          </a:ln>
        </p:spPr>
      </p:pic>
    </p:spTree>
    <p:extLst>
      <p:ext uri="{BB962C8B-B14F-4D97-AF65-F5344CB8AC3E}">
        <p14:creationId xmlns:p14="http://schemas.microsoft.com/office/powerpoint/2010/main" val="1386488359"/>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231B31"/>
      </a:dk2>
      <a:lt2>
        <a:srgbClr val="F0F3F2"/>
      </a:lt2>
      <a:accent1>
        <a:srgbClr val="E72970"/>
      </a:accent1>
      <a:accent2>
        <a:srgbClr val="D517AE"/>
      </a:accent2>
      <a:accent3>
        <a:srgbClr val="BF29E7"/>
      </a:accent3>
      <a:accent4>
        <a:srgbClr val="611BD6"/>
      </a:accent4>
      <a:accent5>
        <a:srgbClr val="2931E7"/>
      </a:accent5>
      <a:accent6>
        <a:srgbClr val="176ED5"/>
      </a:accent6>
      <a:hlink>
        <a:srgbClr val="4F3FB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219</TotalTime>
  <Words>701</Words>
  <Application>Microsoft Office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Neue Haas Grotesk Text Pro</vt:lpstr>
      <vt:lpstr>Times New Roman</vt:lpstr>
      <vt:lpstr>InterweaveVTI</vt:lpstr>
      <vt:lpstr>COEN 6501-Digital System Design and Synthesis Fall-2021</vt:lpstr>
      <vt:lpstr>Arithmetic Unit Implementation which is capable of calculating Z = ¼ [A2*B] +1 </vt:lpstr>
      <vt:lpstr>Using RCA and Wallace tree Multiplier</vt:lpstr>
      <vt:lpstr>Implemented all basic gates (XOR, AND, NOT and OR)</vt:lpstr>
      <vt:lpstr>Ripple Carry Adder</vt:lpstr>
      <vt:lpstr>Wallace Tree Multiplier</vt:lpstr>
      <vt:lpstr>Algorithm(A^2 X B)</vt:lpstr>
      <vt:lpstr>Simulation Result (A^2 X B)</vt:lpstr>
      <vt:lpstr>Shift (1/4) </vt:lpstr>
      <vt:lpstr>Adding 1</vt:lpstr>
      <vt:lpstr>Block Diagram of our workflow</vt:lpstr>
      <vt:lpstr>Using 8-bit Carry save adder and Full adder </vt:lpstr>
      <vt:lpstr>Modules of the project</vt:lpstr>
      <vt:lpstr>2 to 1 Multiplexer </vt:lpstr>
      <vt:lpstr>PowerPoint Presentation</vt:lpstr>
      <vt:lpstr>Edge detector </vt:lpstr>
      <vt:lpstr>D- Flip Flop </vt:lpstr>
      <vt:lpstr>PowerPoint Presentation</vt:lpstr>
      <vt:lpstr>Carry save adder </vt:lpstr>
      <vt:lpstr>Full adder </vt:lpstr>
      <vt:lpstr>8-bit Multiplier</vt:lpstr>
      <vt:lpstr>Top Level project and Test Bench</vt:lpstr>
      <vt:lpstr>Challenges faced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8-bit Carry save adder and Full adder </dc:title>
  <dc:creator>Shivendra Arulalan</dc:creator>
  <cp:lastModifiedBy>Thenmozhie Rajan</cp:lastModifiedBy>
  <cp:revision>3</cp:revision>
  <dcterms:created xsi:type="dcterms:W3CDTF">2021-12-06T23:39:08Z</dcterms:created>
  <dcterms:modified xsi:type="dcterms:W3CDTF">2021-12-07T22:36:52Z</dcterms:modified>
</cp:coreProperties>
</file>