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56" y="-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istrator\Downloads\excel%20nm%20copy%20(2)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istrator\Downloads\excel%20nm%20copy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nm copy (2).xlsx]Sheet2!PivotTable1</c:name>
    <c:fmtId val="8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explosion val="2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nm copy (2).xlsx]Sheet2!PivotTable1</c:name>
    <c:fmtId val="10"/>
  </c:pivotSource>
  <c:chart>
    <c:title>
      <c:tx>
        <c:rich>
          <a:bodyPr/>
          <a:lstStyle/>
          <a:p>
            <a:pPr>
              <a:defRPr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IN" baseline="0">
                <a:latin typeface="Times New Roman" pitchFamily="18" charset="0"/>
                <a:cs typeface="Times New Roman" pitchFamily="18" charset="0"/>
              </a:rPr>
              <a:t> performance analysis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06412489063867015"/>
          <c:y val="0.0972222222222222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07174103237093"/>
          <c:y val="0.46332203266258387"/>
          <c:w val="0.9063191163604549"/>
          <c:h val="0.42069808982210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108544"/>
        <c:axId val="76110464"/>
      </c:barChart>
      <c:catAx>
        <c:axId val="76108544"/>
        <c:scaling>
          <c:orientation val="minMax"/>
        </c:scaling>
        <c:delete val="0"/>
        <c:axPos val="b"/>
        <c:majorTickMark val="none"/>
        <c:minorTickMark val="none"/>
        <c:tickLblPos val="nextTo"/>
        <c:crossAx val="76110464"/>
        <c:crosses val="autoZero"/>
        <c:auto val="1"/>
        <c:lblAlgn val="ctr"/>
        <c:lblOffset val="100"/>
        <c:noMultiLvlLbl val="0"/>
      </c:catAx>
      <c:valAx>
        <c:axId val="761104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6108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5001312335958"/>
          <c:y val="0.052415062700495806"/>
          <c:w val="0.14515254742093409"/>
          <c:h val="0.24792340546120697"/>
        </c:manualLayout>
      </c:layout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74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000" lang="en-US" smtClean="0">
                <a:solidFill>
                  <a:srgbClr val="0070C0"/>
                </a:solidFill>
              </a:rPr>
              <a:t>T</a:t>
            </a:r>
            <a:r>
              <a:rPr dirty="0" sz="2000" lang="en-US" smtClean="0">
                <a:solidFill>
                  <a:srgbClr val="0070C0"/>
                </a:solidFill>
              </a:rPr>
              <a:t>.</a:t>
            </a:r>
            <a:r>
              <a:rPr dirty="0" sz="2000" lang="en-US" smtClean="0">
                <a:solidFill>
                  <a:srgbClr val="0070C0"/>
                </a:solidFill>
              </a:rPr>
              <a:t>T</a:t>
            </a:r>
            <a:r>
              <a:rPr dirty="0" sz="2000" lang="en-US" smtClean="0">
                <a:solidFill>
                  <a:srgbClr val="0070C0"/>
                </a:solidFill>
              </a:rPr>
              <a:t>H</a:t>
            </a:r>
            <a:r>
              <a:rPr dirty="0" sz="2000" lang="en-US" smtClean="0">
                <a:solidFill>
                  <a:srgbClr val="0070C0"/>
                </a:solidFill>
              </a:rPr>
              <a:t>E</a:t>
            </a:r>
            <a:r>
              <a:rPr dirty="0" sz="2000" lang="en-US" smtClean="0">
                <a:solidFill>
                  <a:srgbClr val="0070C0"/>
                </a:solidFill>
              </a:rPr>
              <a:t>N</a:t>
            </a:r>
            <a:r>
              <a:rPr dirty="0" sz="2000" lang="en-US" smtClean="0">
                <a:solidFill>
                  <a:srgbClr val="0070C0"/>
                </a:solidFill>
              </a:rPr>
              <a:t>T</a:t>
            </a:r>
            <a:r>
              <a:rPr dirty="0" sz="2000" lang="en-US" smtClean="0">
                <a:solidFill>
                  <a:srgbClr val="0070C0"/>
                </a:solidFill>
              </a:rPr>
              <a:t>H</a:t>
            </a:r>
            <a:r>
              <a:rPr dirty="0" sz="2000" lang="en-US" smtClean="0">
                <a:solidFill>
                  <a:srgbClr val="0070C0"/>
                </a:solidFill>
              </a:rPr>
              <a:t>A</a:t>
            </a:r>
            <a:r>
              <a:rPr dirty="0" sz="2000" lang="en-US" smtClean="0">
                <a:solidFill>
                  <a:srgbClr val="0070C0"/>
                </a:solidFill>
              </a:rPr>
              <a:t>M</a:t>
            </a:r>
            <a:r>
              <a:rPr dirty="0" sz="2000" lang="en-US" smtClean="0">
                <a:solidFill>
                  <a:srgbClr val="0070C0"/>
                </a:solidFill>
              </a:rPr>
              <a:t>I</a:t>
            </a:r>
            <a:r>
              <a:rPr dirty="0" sz="2000" lang="en-US" smtClean="0">
                <a:solidFill>
                  <a:srgbClr val="0070C0"/>
                </a:solidFill>
              </a:rPr>
              <a:t>L</a:t>
            </a:r>
            <a:endParaRPr dirty="0" sz="2400" lang="en-US">
              <a:solidFill>
                <a:srgbClr val="0070C0"/>
              </a:solidFill>
            </a:endParaRPr>
          </a:p>
          <a:p>
            <a:r>
              <a:rPr dirty="0" sz="2400" lang="en-US"/>
              <a:t>REGISTER NO</a:t>
            </a:r>
            <a:r>
              <a:rPr dirty="0" sz="2400" lang="en-US" smtClean="0"/>
              <a:t>: </a:t>
            </a:r>
            <a:r>
              <a:rPr dirty="0" sz="2000" lang="en-US" smtClean="0">
                <a:solidFill>
                  <a:srgbClr val="0070C0"/>
                </a:solidFill>
              </a:rPr>
              <a:t>3122158</a:t>
            </a:r>
            <a:r>
              <a:rPr dirty="0" sz="2000" lang="en-US" smtClean="0">
                <a:solidFill>
                  <a:srgbClr val="0070C0"/>
                </a:solidFill>
              </a:rPr>
              <a:t>9</a:t>
            </a:r>
            <a:r>
              <a:rPr dirty="0" sz="2000" lang="en-US" smtClean="0">
                <a:solidFill>
                  <a:srgbClr val="0070C0"/>
                </a:solidFill>
              </a:rPr>
              <a:t>1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</a:t>
            </a:r>
            <a:r>
              <a:rPr dirty="0" sz="2000" lang="en-US" smtClean="0">
                <a:solidFill>
                  <a:srgbClr val="0070C0"/>
                </a:solidFill>
              </a:rPr>
              <a:t>B.COM ACCOUNTING &amp; FINANCE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000" lang="en-US" smtClean="0">
                <a:solidFill>
                  <a:srgbClr val="0070C0"/>
                </a:solidFill>
              </a:rPr>
              <a:t>SHARI SHANKARLAL SUNDARBAI </a:t>
            </a:r>
            <a:r>
              <a:rPr dirty="0" lang="en-US" smtClean="0">
                <a:solidFill>
                  <a:srgbClr val="0070C0"/>
                </a:solidFill>
              </a:rPr>
              <a:t>SHASUN</a:t>
            </a:r>
            <a:r>
              <a:rPr dirty="0" sz="2000" lang="en-US" smtClean="0">
                <a:solidFill>
                  <a:srgbClr val="0070C0"/>
                </a:solidFill>
              </a:rPr>
              <a:t> JAIN COLLEGE FOR WOMEN</a:t>
            </a:r>
            <a:endParaRPr dirty="0" sz="20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685800" y="753742"/>
            <a:ext cx="9242425" cy="525462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 smtClean="0">
                <a:latin typeface="Trebuchet MS"/>
                <a:cs typeface="Trebuchet MS"/>
              </a:rPr>
              <a:t>M</a:t>
            </a:r>
            <a:r>
              <a:rPr b="1" dirty="0" sz="4000" smtClean="0">
                <a:latin typeface="Trebuchet MS"/>
                <a:cs typeface="Trebuchet MS"/>
              </a:rPr>
              <a:t>O</a:t>
            </a:r>
            <a:r>
              <a:rPr b="1" dirty="0" sz="4000" spc="-15" smtClean="0">
                <a:latin typeface="Trebuchet MS"/>
                <a:cs typeface="Trebuchet MS"/>
              </a:rPr>
              <a:t>D</a:t>
            </a:r>
            <a:r>
              <a:rPr b="1" dirty="0" sz="4000" spc="-35" smtClean="0">
                <a:latin typeface="Trebuchet MS"/>
                <a:cs typeface="Trebuchet MS"/>
              </a:rPr>
              <a:t>E</a:t>
            </a:r>
            <a:r>
              <a:rPr b="1" dirty="0" sz="4000" spc="-30" smtClean="0">
                <a:latin typeface="Trebuchet MS"/>
                <a:cs typeface="Trebuchet MS"/>
              </a:rPr>
              <a:t>LL</a:t>
            </a:r>
            <a:r>
              <a:rPr b="1" dirty="0" sz="4000" spc="-5" smtClean="0">
                <a:latin typeface="Trebuchet MS"/>
                <a:cs typeface="Trebuchet MS"/>
              </a:rPr>
              <a:t>I</a:t>
            </a:r>
            <a:r>
              <a:rPr b="1" dirty="0" sz="4000" spc="30" smtClean="0">
                <a:latin typeface="Trebuchet MS"/>
                <a:cs typeface="Trebuchet MS"/>
              </a:rPr>
              <a:t>N</a:t>
            </a:r>
            <a:r>
              <a:rPr b="1" dirty="0" sz="4000" spc="5" smtClean="0">
                <a:latin typeface="Trebuchet MS"/>
                <a:cs typeface="Trebuchet MS"/>
              </a:rPr>
              <a:t>G</a:t>
            </a:r>
            <a:endParaRPr b="1" dirty="0" sz="4000" lang="en-US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5" smtClean="0">
                <a:latin typeface="Trebuchet MS"/>
                <a:cs typeface="Trebuchet MS"/>
              </a:rPr>
              <a:t>      </a:t>
            </a:r>
            <a:r>
              <a:rPr b="1" dirty="0" sz="1600" lang="en-US" spc="5" smtClean="0">
                <a:latin typeface="Trebuchet MS"/>
                <a:cs typeface="Trebuchet MS"/>
              </a:rPr>
              <a:t>1) DATA COLLECTION: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latin typeface="Trebuchet MS"/>
                <a:cs typeface="Trebuchet MS"/>
              </a:rPr>
              <a:t>                  &gt; The data has been collected through </a:t>
            </a:r>
            <a:r>
              <a:rPr b="1" dirty="0" sz="1600" lang="en-US" spc="5" err="1">
                <a:latin typeface="Trebuchet MS"/>
                <a:cs typeface="Trebuchet MS"/>
              </a:rPr>
              <a:t>E</a:t>
            </a:r>
            <a:r>
              <a:rPr b="1" dirty="0" sz="1600" lang="en-US" spc="5" err="1" smtClean="0">
                <a:latin typeface="Trebuchet MS"/>
                <a:cs typeface="Trebuchet MS"/>
              </a:rPr>
              <a:t>dunet</a:t>
            </a:r>
            <a:r>
              <a:rPr b="1" dirty="0" sz="1600" lang="en-US" spc="5" smtClean="0">
                <a:latin typeface="Trebuchet MS"/>
                <a:cs typeface="Trebuchet MS"/>
              </a:rPr>
              <a:t> dash board.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 2) FEATURE COLLECTION: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      &gt; the listed 10 features were taken for the analyses of data.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3) DATA CLEANING: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      &gt; Identifying the missing value.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      &gt; Filtering of those missing value.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4) CALCULATION OF PERFORMANCE LEVEL: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      &gt; By considering the current employee rating, I found the performance level using the formula.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5) SUMMARY OF PIVOT LEVEL: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      &gt; segregating od certain features to rows, columns, heading and so on 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6) VISUALIZATION: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latin typeface="Trebuchet MS"/>
                <a:cs typeface="Trebuchet MS"/>
              </a:rPr>
              <a:t> </a:t>
            </a:r>
            <a:r>
              <a:rPr b="1" dirty="0" sz="1600" lang="en-US" spc="5" smtClean="0">
                <a:latin typeface="Trebuchet MS"/>
                <a:cs typeface="Trebuchet MS"/>
              </a:rPr>
              <a:t>                  &gt; once completed with pivot table, created the graph for precise visualization.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lang="en-US" spc="5" smtClean="0">
                <a:latin typeface="Trebuchet MS"/>
                <a:cs typeface="Trebuchet MS"/>
              </a:rPr>
              <a:t>          </a:t>
            </a:r>
            <a:endParaRPr b="1" dirty="0" sz="2000" lang="en-US" spc="5" smtClean="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AutoShape 2" descr="blob:https://web.whatsapp.com/1113cdef-0ac2-4ac3-a6b4-066d615d676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598218" cy="176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R</a:t>
            </a:r>
            <a:r>
              <a:rPr dirty="0" spc="-40" smtClean="0"/>
              <a:t>E</a:t>
            </a:r>
            <a:r>
              <a:rPr dirty="0" spc="15" smtClean="0"/>
              <a:t>S</a:t>
            </a:r>
            <a:r>
              <a:rPr dirty="0" spc="-30" smtClean="0"/>
              <a:t>U</a:t>
            </a:r>
            <a:r>
              <a:rPr dirty="0" spc="-405" smtClean="0"/>
              <a:t>L</a:t>
            </a:r>
            <a:r>
              <a:rPr dirty="0" smtClean="0"/>
              <a:t>TS</a:t>
            </a:r>
            <a:r>
              <a:rPr dirty="0" lang="en-US" smtClean="0"/>
              <a:t/>
            </a:r>
            <a:br>
              <a:rPr dirty="0" lang="en-US" smtClean="0"/>
            </a:br>
            <a:r>
              <a:rPr dirty="0" lang="en-US"/>
              <a:t>      </a:t>
            </a:r>
            <a:r>
              <a:rPr dirty="0" sz="2000" lang="en-US"/>
              <a:t>=IF(AND(Z8&gt;=5),"VERY HIGH",IF(AND(Z8&gt;=4),"HIGH",IF(AND(Z8&gt;=3),"MED","LOW")))</a:t>
            </a:r>
            <a:endParaRPr dirty="0" sz="200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990600" y="2743200"/>
          <a:ext cx="3886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5410200" y="2362201"/>
          <a:ext cx="4419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681335" cy="3771900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000" lang="en-IN"/>
              <a:t/>
            </a:r>
            <a:br>
              <a:rPr dirty="0" sz="2000" lang="en-IN"/>
            </a:br>
            <a:r>
              <a:rPr dirty="0" sz="2000" lang="en-IN"/>
              <a:t/>
            </a:r>
            <a:br>
              <a:rPr dirty="0" sz="2000" lang="en-IN"/>
            </a:br>
            <a:r>
              <a:rPr dirty="0" sz="2000" lang="en-IN"/>
              <a:t>The employee performance analysis using Excel has provided valuable insights into the organization's talent landscape. By leveraging data analytics and visualization, we have: </a:t>
            </a:r>
            <a:br>
              <a:rPr dirty="0" sz="2000" lang="en-IN"/>
            </a:br>
            <a:r>
              <a:rPr dirty="0" sz="2000" lang="en-IN"/>
              <a:t/>
            </a:r>
            <a:br>
              <a:rPr dirty="0" sz="2000" lang="en-IN"/>
            </a:br>
            <a:r>
              <a:rPr dirty="0" sz="2000" lang="en-IN"/>
              <a:t>1. Identified top performers and underperforming employees</a:t>
            </a:r>
            <a:br>
              <a:rPr dirty="0" sz="2000" lang="en-IN"/>
            </a:br>
            <a:r>
              <a:rPr dirty="0" sz="2000" lang="en-IN"/>
              <a:t>2. Uncovered departmental and demographic trends influencing performance</a:t>
            </a:r>
            <a:br>
              <a:rPr dirty="0" sz="2000" lang="en-IN"/>
            </a:br>
            <a:r>
              <a:rPr dirty="0" sz="2000" lang="en-IN"/>
              <a:t>3. Developed targeted recommendations for talent development and improvement</a:t>
            </a:r>
            <a:br>
              <a:rPr dirty="0" sz="2000" lang="en-IN"/>
            </a:br>
            <a:r>
              <a:rPr dirty="0" sz="2000" lang="en-US"/>
              <a:t/>
            </a:r>
            <a:br>
              <a:rPr dirty="0" sz="2000" lang="en-US"/>
            </a:b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1345142" y="2119406"/>
            <a:ext cx="6629400" cy="3558540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To maintain competitive advantage and achieve organizational goals, it is crucial to understand the factors influencing employee performance. </a:t>
            </a:r>
            <a:endParaRPr dirty="0" lang="en-US" smtClean="0"/>
          </a:p>
          <a:p>
            <a:endParaRPr dirty="0" lang="en-US" smtClean="0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/>
              <a:t>The </a:t>
            </a:r>
            <a:r>
              <a:rPr dirty="0" lang="en-US"/>
              <a:t>goal of this analysis is to identify key performance indicators (KPIs) and patterns that impact employee productivity, efficiency, and overall contribution to the organization. </a:t>
            </a:r>
            <a:endParaRPr dirty="0" lang="en-US" smtClean="0"/>
          </a:p>
          <a:p>
            <a:endParaRPr dirty="0" lang="en-US" smtClean="0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/>
              <a:t>The </a:t>
            </a:r>
            <a:r>
              <a:rPr dirty="0" lang="en-US"/>
              <a:t>analysis will focus on evaluating individual and team performance based on various metrics such as task completion rates, quality of work, adherence to deadlines, collaboration, and innovation.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4180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dirty="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employee data analysis project is to gain insights into various aspects of the workforce, such as employee performance, retention rates, job satisfaction, diversity, and compensation trends</a:t>
            </a:r>
            <a:r>
              <a:rPr dirty="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endParaRPr b="0" dirty="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dirty="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assess employee performance to identify strengths, areas for improvement, and align individual performance with organizational goals</a:t>
            </a:r>
            <a:r>
              <a:rPr dirty="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endParaRPr b="0" dirty="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dirty="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dirty="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dirty="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Employee demographic data (age, gender, tenure, department)   - Performance ratings and reviews   - Compensation data (salary, bonuses, benefits)   - Employee surveys (job satisfaction, engagement)   - Exit interviews and reasons for leaving   - Attendance and leave </a:t>
            </a:r>
            <a:r>
              <a:rPr dirty="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  <a:endParaRPr b="0" dirty="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7987348" cy="400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25"/>
              <a:t>W</a:t>
            </a:r>
            <a:r>
              <a:rPr dirty="0" sz="3600" spc="-20"/>
              <a:t>H</a:t>
            </a:r>
            <a:r>
              <a:rPr dirty="0" sz="3600" spc="20"/>
              <a:t>O</a:t>
            </a:r>
            <a:r>
              <a:rPr dirty="0" sz="3600" spc="-235"/>
              <a:t> </a:t>
            </a:r>
            <a:r>
              <a:rPr dirty="0" sz="3600" spc="-10"/>
              <a:t>AR</a:t>
            </a:r>
            <a:r>
              <a:rPr dirty="0" sz="3600" spc="15"/>
              <a:t>E</a:t>
            </a:r>
            <a:r>
              <a:rPr dirty="0" sz="3600" spc="-35"/>
              <a:t> </a:t>
            </a:r>
            <a:r>
              <a:rPr dirty="0" sz="3600" spc="-10"/>
              <a:t>T</a:t>
            </a:r>
            <a:r>
              <a:rPr dirty="0" sz="3600" spc="-15"/>
              <a:t>H</a:t>
            </a:r>
            <a:r>
              <a:rPr dirty="0" sz="3600" spc="15"/>
              <a:t>E</a:t>
            </a:r>
            <a:r>
              <a:rPr dirty="0" sz="3600" spc="-35"/>
              <a:t> </a:t>
            </a:r>
            <a:r>
              <a:rPr dirty="0" sz="3600" spc="-20"/>
              <a:t>E</a:t>
            </a:r>
            <a:r>
              <a:rPr dirty="0" sz="3600" spc="30"/>
              <a:t>N</a:t>
            </a:r>
            <a:r>
              <a:rPr dirty="0" sz="3600" spc="15"/>
              <a:t>D</a:t>
            </a:r>
            <a:r>
              <a:rPr dirty="0" sz="3600" spc="-45"/>
              <a:t> </a:t>
            </a:r>
            <a:r>
              <a:rPr dirty="0" sz="3600"/>
              <a:t>U</a:t>
            </a:r>
            <a:r>
              <a:rPr dirty="0" sz="3600" spc="10"/>
              <a:t>S</a:t>
            </a:r>
            <a:r>
              <a:rPr dirty="0" sz="3600" spc="-25"/>
              <a:t>E</a:t>
            </a:r>
            <a:r>
              <a:rPr dirty="0" sz="3600" spc="-10"/>
              <a:t>R</a:t>
            </a:r>
            <a:r>
              <a:rPr dirty="0" sz="3600" spc="5"/>
              <a:t>S</a:t>
            </a:r>
            <a:r>
              <a:rPr dirty="0" sz="3600" spc="5" smtClean="0"/>
              <a:t>?</a:t>
            </a:r>
            <a:r>
              <a:rPr dirty="0" sz="3600" lang="en-US" spc="5" smtClean="0"/>
              <a:t/>
            </a:r>
            <a:br>
              <a:rPr dirty="0" sz="36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 smtClean="0"/>
              <a:t>     </a:t>
            </a:r>
            <a: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1.Human </a:t>
            </a: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Resources (HR) </a:t>
            </a:r>
            <a: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Team.</a:t>
            </a: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       2. Managers and </a:t>
            </a:r>
            <a: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Supervisors.</a:t>
            </a:r>
            <a:b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       3. Senior </a:t>
            </a:r>
            <a: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Leadership/Executive Team.</a:t>
            </a:r>
            <a:b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       4. </a:t>
            </a:r>
            <a: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Employees.</a:t>
            </a:r>
            <a:b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       5. Learning and Development (L&amp;D) </a:t>
            </a:r>
            <a: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Teams.</a:t>
            </a:r>
            <a:b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       6. Compensation and Benefits </a:t>
            </a:r>
            <a: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Team.</a:t>
            </a:r>
            <a:b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       7. Project Management Office (PMO</a:t>
            </a:r>
            <a: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  <a:b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dirty="0" sz="2400"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       8. Recruitment </a:t>
            </a:r>
            <a:r>
              <a:rPr dirty="0" sz="2400" lang="en-US" spc="5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Teams.</a:t>
            </a:r>
            <a:endParaRPr dirty="0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9610725" cy="5499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514350" marL="596646"/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2000" lang="en-US" smtClean="0"/>
              <a:t>                                </a:t>
            </a:r>
            <a:r>
              <a:rPr dirty="0" sz="2000" lang="en-US"/>
              <a:t>SOLUTION:</a:t>
            </a:r>
            <a:br>
              <a:rPr dirty="0" sz="2000" lang="en-US"/>
            </a:br>
            <a:r>
              <a:rPr dirty="0" sz="2000" lang="en-US" smtClean="0"/>
              <a:t>                                     &gt; Data </a:t>
            </a:r>
            <a:r>
              <a:rPr dirty="0" sz="2000" lang="en-US"/>
              <a:t>Collection</a:t>
            </a:r>
            <a:br>
              <a:rPr dirty="0" sz="2000" lang="en-US"/>
            </a:br>
            <a:r>
              <a:rPr dirty="0" sz="2000" lang="en-US" smtClean="0"/>
              <a:t>                                     &gt; Excel </a:t>
            </a:r>
            <a:r>
              <a:rPr dirty="0" sz="2000" lang="en-US"/>
              <a:t>Dashboard</a:t>
            </a:r>
            <a:br>
              <a:rPr dirty="0" sz="2000" lang="en-US"/>
            </a:br>
            <a:r>
              <a:rPr dirty="0" sz="2000" lang="en-US" smtClean="0"/>
              <a:t>                                     &gt; Performance </a:t>
            </a:r>
            <a:r>
              <a:rPr dirty="0" sz="2000" lang="en-US"/>
              <a:t>Analysis</a:t>
            </a:r>
            <a:br>
              <a:rPr dirty="0" sz="2000" lang="en-US"/>
            </a:br>
            <a:r>
              <a:rPr dirty="0" sz="2000" lang="en-US"/>
              <a:t/>
            </a:r>
            <a:br>
              <a:rPr dirty="0" sz="2000" lang="en-US"/>
            </a:br>
            <a:r>
              <a:rPr dirty="0" sz="2000" lang="en-US" smtClean="0"/>
              <a:t>                                 VALUE PROPOSITION:</a:t>
            </a:r>
            <a:r>
              <a:rPr dirty="0" sz="2000" lang="en-US"/>
              <a:t/>
            </a:r>
            <a:br>
              <a:rPr dirty="0" sz="2000" lang="en-US"/>
            </a:br>
            <a:r>
              <a:rPr dirty="0" sz="2000" lang="en-US" smtClean="0"/>
              <a:t>                                     &gt; Data-Driven </a:t>
            </a:r>
            <a:r>
              <a:rPr dirty="0" sz="2000" lang="en-US"/>
              <a:t>insights</a:t>
            </a:r>
            <a:br>
              <a:rPr dirty="0" sz="2000" lang="en-US"/>
            </a:br>
            <a:r>
              <a:rPr dirty="0" sz="2000" lang="en-US" smtClean="0"/>
              <a:t>                                     &gt; Improved </a:t>
            </a:r>
            <a:r>
              <a:rPr dirty="0" sz="2000" lang="en-US"/>
              <a:t>employability</a:t>
            </a:r>
            <a:br>
              <a:rPr dirty="0" sz="2000" lang="en-US"/>
            </a:br>
            <a:r>
              <a:rPr dirty="0" sz="2000" lang="en-US" smtClean="0"/>
              <a:t>                                     &gt; Increased </a:t>
            </a:r>
            <a:r>
              <a:rPr dirty="0" sz="2000" lang="en-US"/>
              <a:t>productivity</a:t>
            </a:r>
            <a:br>
              <a:rPr dirty="0" sz="2000" lang="en-US"/>
            </a:br>
            <a:r>
              <a:rPr dirty="0" sz="2000" lang="en-US" smtClean="0"/>
              <a:t>                                     &gt; Better </a:t>
            </a:r>
            <a:r>
              <a:rPr dirty="0" sz="2000" lang="en-US"/>
              <a:t>talent management</a:t>
            </a:r>
            <a:br>
              <a:rPr dirty="0" sz="2000" lang="en-US"/>
            </a:br>
            <a:r>
              <a:rPr dirty="0" sz="2000" lang="en-US" smtClean="0"/>
              <a:t>                                     &gt; Competitive </a:t>
            </a:r>
            <a:r>
              <a:rPr dirty="0" sz="2000" lang="en-US"/>
              <a:t>advantage</a:t>
            </a:r>
            <a:br>
              <a:rPr dirty="0" sz="2000" lang="en-US"/>
            </a:br>
            <a:r>
              <a:rPr dirty="0" sz="2000" lang="en-US" smtClean="0"/>
              <a:t> </a:t>
            </a:r>
            <a:r>
              <a:rPr dirty="0" sz="3600" lang="en-US"/>
              <a:t/>
            </a:r>
            <a:br>
              <a:rPr dirty="0" sz="3600" lang="en-US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0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/>
              <a:t> </a:t>
            </a:r>
            <a:r>
              <a:rPr dirty="0" lang="en-IN" smtClean="0"/>
              <a:t>    </a:t>
            </a:r>
            <a:r>
              <a:rPr dirty="0" sz="2000" lang="en-IN" smtClean="0"/>
              <a:t>&gt;Employee data set taken from the KAGGLE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&gt;IN dataset, out of 26 data I took only 9 features out of it.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&gt;The selected 10 features are listed below:</a:t>
            </a:r>
            <a:br>
              <a:rPr dirty="0" sz="2000" lang="en-IN" smtClean="0"/>
            </a:br>
            <a:r>
              <a:rPr dirty="0" sz="2000" lang="en-IN" smtClean="0"/>
              <a:t>                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       1.Employee ID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       2.First name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       3.Last name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       4.Business unit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       5.Employee type</a:t>
            </a:r>
            <a:r>
              <a:rPr dirty="0" sz="2000" lang="en-IN"/>
              <a:t/>
            </a:r>
            <a:br>
              <a:rPr dirty="0" sz="2000" lang="en-IN"/>
            </a:br>
            <a:r>
              <a:rPr dirty="0" sz="2000" lang="en-IN" smtClean="0"/>
              <a:t>                    6.Employee status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       7.Employee classification type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       8.Gender code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       9.Performance score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       10.Current employee rating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 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  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</a:t>
            </a:r>
            <a:br>
              <a:rPr dirty="0" sz="2000" lang="en-IN" smtClean="0"/>
            </a:br>
            <a:r>
              <a:rPr dirty="0" sz="2000" lang="en-IN"/>
              <a:t> </a:t>
            </a:r>
            <a:r>
              <a:rPr dirty="0" sz="2000" lang="en-IN" smtClean="0"/>
              <a:t>         </a:t>
            </a:r>
            <a:br>
              <a:rPr dirty="0" sz="2000" lang="en-IN" smtClean="0"/>
            </a:b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400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 smtClean="0"/>
              <a:t>SOLUTION</a:t>
            </a:r>
            <a:r>
              <a:rPr dirty="0" sz="4250" lang="en-US" spc="20" smtClean="0"/>
              <a:t> </a:t>
            </a:r>
            <a:br>
              <a:rPr dirty="0" sz="4250" lang="en-US" spc="20" smtClean="0"/>
            </a:br>
            <a:r>
              <a:rPr dirty="0" sz="4250" lang="en-US" spc="20"/>
              <a:t> </a:t>
            </a:r>
            <a:r>
              <a:rPr dirty="0" sz="4250" lang="en-US" spc="20" smtClean="0"/>
              <a:t>        </a:t>
            </a:r>
            <a:r>
              <a:rPr dirty="0" sz="2000" lang="en-US" spc="20" smtClean="0"/>
              <a:t>1.Interactive dashboards</a:t>
            </a:r>
            <a:br>
              <a:rPr dirty="0" sz="2000" lang="en-US" spc="20" smtClean="0"/>
            </a:br>
            <a:r>
              <a:rPr dirty="0" sz="2000" lang="en-US" spc="20"/>
              <a:t> </a:t>
            </a:r>
            <a:r>
              <a:rPr dirty="0" sz="2000" lang="en-US" spc="20" smtClean="0"/>
              <a:t>                  2.Data visualization</a:t>
            </a:r>
            <a:br>
              <a:rPr dirty="0" sz="2000" lang="en-US" spc="20" smtClean="0"/>
            </a:br>
            <a:r>
              <a:rPr dirty="0" sz="2000" lang="en-US" spc="20"/>
              <a:t> </a:t>
            </a:r>
            <a:r>
              <a:rPr dirty="0" sz="2000" lang="en-US" spc="20" smtClean="0"/>
              <a:t>                  3.Automated reporting</a:t>
            </a:r>
            <a:br>
              <a:rPr dirty="0" sz="2000" lang="en-US" spc="20" smtClean="0"/>
            </a:br>
            <a:r>
              <a:rPr dirty="0" sz="2000" lang="en-US" spc="20"/>
              <a:t> </a:t>
            </a:r>
            <a:r>
              <a:rPr dirty="0" sz="2000" lang="en-US" spc="20" smtClean="0"/>
              <a:t>                  4.Predictive analysis</a:t>
            </a:r>
            <a:br>
              <a:rPr dirty="0" sz="2000" lang="en-US" spc="20" smtClean="0"/>
            </a:br>
            <a:r>
              <a:rPr dirty="0" sz="2000" lang="en-US" spc="20"/>
              <a:t> </a:t>
            </a:r>
            <a:r>
              <a:rPr dirty="0" sz="2000" lang="en-US" spc="20" smtClean="0"/>
              <a:t>                  5.Scorecards and balanced scorecard </a:t>
            </a:r>
            <a:br>
              <a:rPr dirty="0" sz="2000" lang="en-US" spc="20" smtClean="0"/>
            </a:br>
            <a:r>
              <a:rPr dirty="0" sz="2000" lang="en-US" spc="20"/>
              <a:t> </a:t>
            </a:r>
            <a:r>
              <a:rPr dirty="0" sz="2000" lang="en-US" spc="20" smtClean="0"/>
              <a:t>                  6.Employee ranking and comparison</a:t>
            </a:r>
            <a:br>
              <a:rPr dirty="0" sz="2000" lang="en-US" spc="20" smtClean="0"/>
            </a:br>
            <a:r>
              <a:rPr dirty="0" sz="2000" lang="en-US" spc="20"/>
              <a:t> </a:t>
            </a:r>
            <a:r>
              <a:rPr dirty="0" sz="2000" lang="en-US" spc="20" smtClean="0"/>
              <a:t>                  7.Training and development analysis</a:t>
            </a:r>
            <a:br>
              <a:rPr dirty="0" sz="2000" lang="en-US" spc="20" smtClean="0"/>
            </a:br>
            <a:r>
              <a:rPr dirty="0" sz="2000" lang="en-US" spc="20"/>
              <a:t> </a:t>
            </a:r>
            <a:r>
              <a:rPr dirty="0" sz="2000" lang="en-US" spc="20" smtClean="0"/>
              <a:t>                  8.Employee feedback and sentiment analysis</a:t>
            </a:r>
            <a:br>
              <a:rPr dirty="0" sz="2000" lang="en-US" spc="20" smtClean="0"/>
            </a:br>
            <a:r>
              <a:rPr dirty="0" sz="2000" lang="en-US" spc="20"/>
              <a:t> </a:t>
            </a:r>
            <a:r>
              <a:rPr dirty="0" sz="2000" lang="en-US" spc="20" smtClean="0"/>
              <a:t>                  9.KPI tracking with alerts</a:t>
            </a:r>
            <a:br>
              <a:rPr dirty="0" sz="2000" lang="en-US" spc="20" smtClean="0"/>
            </a:br>
            <a:r>
              <a:rPr dirty="0" sz="2000" lang="en-US" spc="20"/>
              <a:t> </a:t>
            </a:r>
            <a:r>
              <a:rPr dirty="0" sz="2000" lang="en-US" spc="20" smtClean="0"/>
              <a:t>                  10.Data security and privacy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Jagadeeshwaran</cp:lastModifiedBy>
  <dcterms:created xsi:type="dcterms:W3CDTF">2024-03-29T04:07:22Z</dcterms:created>
  <dcterms:modified xsi:type="dcterms:W3CDTF">2024-08-31T13:38:33Z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631241f65caa434a84b7ef7ac943225b</vt:lpwstr>
  </property>
</Properties>
</file>