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95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R7\Downloads\employee_data%20theo.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theo.csv]employee_data theo!PivotTable2</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theo'!$B$3:$B$4</c:f>
              <c:strCache>
                <c:ptCount val="1"/>
                <c:pt idx="0">
                  <c:v>1</c:v>
                </c:pt>
              </c:strCache>
            </c:strRef>
          </c:tx>
          <c:spPr>
            <a:solidFill>
              <a:schemeClr val="accent1"/>
            </a:solidFill>
            <a:ln>
              <a:noFill/>
            </a:ln>
            <a:effectLst/>
          </c:spPr>
          <c:invertIfNegative val="0"/>
          <c:cat>
            <c:strRef>
              <c:f>'employee_data theo'!$A$5:$A$15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theo'!$B$5:$B$15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0-23E4-4C33-B468-8F6A019DECF3}"/>
            </c:ext>
          </c:extLst>
        </c:ser>
        <c:ser>
          <c:idx val="1"/>
          <c:order val="1"/>
          <c:tx>
            <c:strRef>
              <c:f>'employee_data theo'!$C$3:$C$4</c:f>
              <c:strCache>
                <c:ptCount val="1"/>
                <c:pt idx="0">
                  <c:v>2</c:v>
                </c:pt>
              </c:strCache>
            </c:strRef>
          </c:tx>
          <c:spPr>
            <a:solidFill>
              <a:schemeClr val="accent2"/>
            </a:solidFill>
            <a:ln>
              <a:noFill/>
            </a:ln>
            <a:effectLst/>
          </c:spPr>
          <c:invertIfNegative val="0"/>
          <c:cat>
            <c:strRef>
              <c:f>'employee_data theo'!$A$5:$A$15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theo'!$C$5:$C$15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1-23E4-4C33-B468-8F6A019DECF3}"/>
            </c:ext>
          </c:extLst>
        </c:ser>
        <c:ser>
          <c:idx val="2"/>
          <c:order val="2"/>
          <c:tx>
            <c:strRef>
              <c:f>'employee_data theo'!$D$3:$D$4</c:f>
              <c:strCache>
                <c:ptCount val="1"/>
                <c:pt idx="0">
                  <c:v>3</c:v>
                </c:pt>
              </c:strCache>
            </c:strRef>
          </c:tx>
          <c:spPr>
            <a:solidFill>
              <a:schemeClr val="accent3"/>
            </a:solidFill>
            <a:ln>
              <a:noFill/>
            </a:ln>
            <a:effectLst/>
          </c:spPr>
          <c:invertIfNegative val="0"/>
          <c:cat>
            <c:strRef>
              <c:f>'employee_data theo'!$A$5:$A$15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theo'!$D$5:$D$15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2-23E4-4C33-B468-8F6A019DECF3}"/>
            </c:ext>
          </c:extLst>
        </c:ser>
        <c:ser>
          <c:idx val="3"/>
          <c:order val="3"/>
          <c:tx>
            <c:strRef>
              <c:f>'employee_data theo'!$E$3:$E$4</c:f>
              <c:strCache>
                <c:ptCount val="1"/>
                <c:pt idx="0">
                  <c:v>4</c:v>
                </c:pt>
              </c:strCache>
            </c:strRef>
          </c:tx>
          <c:spPr>
            <a:solidFill>
              <a:schemeClr val="accent4"/>
            </a:solidFill>
            <a:ln>
              <a:noFill/>
            </a:ln>
            <a:effectLst/>
          </c:spPr>
          <c:invertIfNegative val="0"/>
          <c:cat>
            <c:strRef>
              <c:f>'employee_data theo'!$A$5:$A$15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theo'!$E$5:$E$15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3-23E4-4C33-B468-8F6A019DECF3}"/>
            </c:ext>
          </c:extLst>
        </c:ser>
        <c:ser>
          <c:idx val="4"/>
          <c:order val="4"/>
          <c:tx>
            <c:strRef>
              <c:f>'employee_data theo'!$F$3:$F$4</c:f>
              <c:strCache>
                <c:ptCount val="1"/>
                <c:pt idx="0">
                  <c:v>5</c:v>
                </c:pt>
              </c:strCache>
            </c:strRef>
          </c:tx>
          <c:spPr>
            <a:solidFill>
              <a:schemeClr val="accent5"/>
            </a:solidFill>
            <a:ln>
              <a:noFill/>
            </a:ln>
            <a:effectLst/>
          </c:spPr>
          <c:invertIfNegative val="0"/>
          <c:cat>
            <c:strRef>
              <c:f>'employee_data theo'!$A$5:$A$15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theo'!$F$5:$F$15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4-23E4-4C33-B468-8F6A019DECF3}"/>
            </c:ext>
          </c:extLst>
        </c:ser>
        <c:dLbls>
          <c:showLegendKey val="0"/>
          <c:showVal val="0"/>
          <c:showCatName val="0"/>
          <c:showSerName val="0"/>
          <c:showPercent val="0"/>
          <c:showBubbleSize val="0"/>
        </c:dLbls>
        <c:gapWidth val="219"/>
        <c:overlap val="-27"/>
        <c:axId val="2109563808"/>
        <c:axId val="2109564288"/>
      </c:barChart>
      <c:catAx>
        <c:axId val="210956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564288"/>
        <c:crosses val="autoZero"/>
        <c:auto val="1"/>
        <c:lblAlgn val="ctr"/>
        <c:lblOffset val="100"/>
        <c:noMultiLvlLbl val="0"/>
      </c:catAx>
      <c:valAx>
        <c:axId val="2109564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563808"/>
        <c:crosses val="autoZero"/>
        <c:crossBetween val="between"/>
      </c:valAx>
      <c:spPr>
        <a:noFill/>
        <a:ln>
          <a:noFill/>
        </a:ln>
        <a:effectLst/>
      </c:spPr>
    </c:plotArea>
    <c:legend>
      <c:legendPos val="r"/>
      <c:layout>
        <c:manualLayout>
          <c:xMode val="edge"/>
          <c:yMode val="edge"/>
          <c:x val="0.66527777777777775"/>
          <c:y val="0.16406095071449397"/>
          <c:w val="0.29583333333333334"/>
          <c:h val="0.457894065325167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 name="Text Placeholder 9">
            <a:extLst>
              <a:ext uri="{FF2B5EF4-FFF2-40B4-BE49-F238E27FC236}">
                <a16:creationId xmlns:a16="http://schemas.microsoft.com/office/drawing/2014/main" id="{9565612A-EB4A-50EE-8A8D-21833C012F24}"/>
              </a:ext>
            </a:extLst>
          </p:cNvPr>
          <p:cNvSpPr>
            <a:spLocks noGrp="1"/>
          </p:cNvSpPr>
          <p:nvPr>
            <p:ph type="body" idx="1"/>
          </p:nvPr>
        </p:nvSpPr>
        <p:spPr/>
        <p:txBody>
          <a:bodyPr/>
          <a:lstStyle/>
          <a:p>
            <a:endParaRPr lang="en-GB"/>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472839"/>
            <a:ext cx="8610600" cy="1938992"/>
          </a:xfrm>
          <a:prstGeom prst="rect">
            <a:avLst/>
          </a:prstGeom>
          <a:noFill/>
        </p:spPr>
        <p:txBody>
          <a:bodyPr wrap="square" rtlCol="0">
            <a:spAutoFit/>
          </a:bodyPr>
          <a:lstStyle/>
          <a:p>
            <a:r>
              <a:rPr lang="en-US" sz="2400" dirty="0"/>
              <a:t>STUDENT NAME: Theo Jonathan Claudius</a:t>
            </a:r>
          </a:p>
          <a:p>
            <a:r>
              <a:rPr lang="en-US" sz="2400" dirty="0"/>
              <a:t>REGISTER NO: FB351E18ABA431094E34C7C4932E7D31</a:t>
            </a:r>
          </a:p>
          <a:p>
            <a:r>
              <a:rPr lang="en-US" sz="2400" dirty="0"/>
              <a:t>DEPARTMENT: B com general</a:t>
            </a:r>
          </a:p>
          <a:p>
            <a:r>
              <a:rPr lang="en-US" sz="2400" dirty="0"/>
              <a:t>COLLEGE: Don Bosco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71E0F8-6AC4-F4A7-C5D8-65DF55486AAB}"/>
              </a:ext>
            </a:extLst>
          </p:cNvPr>
          <p:cNvSpPr>
            <a:spLocks noGrp="1"/>
          </p:cNvSpPr>
          <p:nvPr>
            <p:ph type="ctrTitle"/>
          </p:nvPr>
        </p:nvSpPr>
        <p:spPr>
          <a:xfrm flipV="1">
            <a:off x="11963400" y="2438400"/>
            <a:ext cx="76201" cy="157735"/>
          </a:xfrm>
        </p:spPr>
        <p:txBody>
          <a:bodyPr/>
          <a:lstStyle/>
          <a:p>
            <a:endParaRPr lang="en-GB" dirty="0"/>
          </a:p>
        </p:txBody>
      </p:sp>
      <p:sp>
        <p:nvSpPr>
          <p:cNvPr id="3" name="Subtitle 2">
            <a:extLst>
              <a:ext uri="{FF2B5EF4-FFF2-40B4-BE49-F238E27FC236}">
                <a16:creationId xmlns:a16="http://schemas.microsoft.com/office/drawing/2014/main" id="{6EFB38C4-4B09-1AA6-29FF-98577753E9F1}"/>
              </a:ext>
            </a:extLst>
          </p:cNvPr>
          <p:cNvSpPr>
            <a:spLocks noGrp="1"/>
          </p:cNvSpPr>
          <p:nvPr>
            <p:ph type="subTitle" idx="4"/>
          </p:nvPr>
        </p:nvSpPr>
        <p:spPr>
          <a:xfrm>
            <a:off x="609600" y="1447800"/>
            <a:ext cx="8534400" cy="2438400"/>
          </a:xfrm>
        </p:spPr>
        <p:txBody>
          <a:bodyPr/>
          <a:lstStyle/>
          <a:p>
            <a:r>
              <a:rPr lang="en-GB" dirty="0"/>
              <a:t>Descriptive analytics </a:t>
            </a:r>
          </a:p>
          <a:p>
            <a:r>
              <a:rPr lang="en-GB" dirty="0"/>
              <a:t>Predictive modelling </a:t>
            </a:r>
          </a:p>
          <a:p>
            <a:r>
              <a:rPr lang="en-GB" dirty="0"/>
              <a:t>Regression analysis</a:t>
            </a:r>
          </a:p>
          <a:p>
            <a:r>
              <a:rPr lang="en-GB" dirty="0"/>
              <a:t>Classification</a:t>
            </a:r>
          </a:p>
          <a:p>
            <a:r>
              <a:rPr lang="en-GB" dirty="0"/>
              <a:t>Time series analysis</a:t>
            </a:r>
          </a:p>
          <a:p>
            <a:r>
              <a:rPr lang="en-GB" dirty="0"/>
              <a:t>Decision trees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1066800" y="3810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a:extLst>
              <a:ext uri="{FF2B5EF4-FFF2-40B4-BE49-F238E27FC236}">
                <a16:creationId xmlns:a16="http://schemas.microsoft.com/office/drawing/2014/main" id="{1BE7E889-71A4-AC42-2FB0-027994B8B630}"/>
              </a:ext>
            </a:extLst>
          </p:cNvPr>
          <p:cNvSpPr>
            <a:spLocks noGrp="1"/>
          </p:cNvSpPr>
          <p:nvPr>
            <p:ph type="subTitle" idx="4"/>
          </p:nvPr>
        </p:nvSpPr>
        <p:spPr>
          <a:xfrm>
            <a:off x="938212" y="1161096"/>
            <a:ext cx="8534400" cy="4553903"/>
          </a:xfrm>
        </p:spPr>
        <p:txBody>
          <a:bodyPr/>
          <a:lstStyle/>
          <a:p>
            <a:endParaRPr lang="en-GB"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ADC889A-3792-E917-AD9A-D6F23E7EA644}"/>
              </a:ext>
            </a:extLst>
          </p:cNvPr>
          <p:cNvGraphicFramePr>
            <a:graphicFrameLocks/>
          </p:cNvGraphicFramePr>
          <p:nvPr>
            <p:extLst>
              <p:ext uri="{D42A27DB-BD31-4B8C-83A1-F6EECF244321}">
                <p14:modId xmlns:p14="http://schemas.microsoft.com/office/powerpoint/2010/main" val="1869289919"/>
              </p:ext>
            </p:extLst>
          </p:nvPr>
        </p:nvGraphicFramePr>
        <p:xfrm>
          <a:off x="12954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533400" y="381000"/>
            <a:ext cx="5800851" cy="51816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7EC3F7-1EEA-3B0D-B6F8-81DD06971BF2}"/>
              </a:ext>
            </a:extLst>
          </p:cNvPr>
          <p:cNvSpPr>
            <a:spLocks noGrp="1"/>
          </p:cNvSpPr>
          <p:nvPr>
            <p:ph type="subTitle" idx="4"/>
          </p:nvPr>
        </p:nvSpPr>
        <p:spPr>
          <a:xfrm>
            <a:off x="2514600" y="1981200"/>
            <a:ext cx="4876800" cy="1661993"/>
          </a:xfrm>
        </p:spPr>
        <p:txBody>
          <a:bodyPr/>
          <a:lstStyle/>
          <a:p>
            <a:r>
              <a:rPr lang="en-GB" dirty="0">
                <a:latin typeface="Times New Roman" panose="02020603050405020304" pitchFamily="18" charset="0"/>
                <a:cs typeface="Times New Roman" panose="02020603050405020304" pitchFamily="18" charset="0"/>
              </a:rPr>
              <a:t>The current employee rating analysis reveals difference in rating between business units </a:t>
            </a:r>
          </a:p>
          <a:p>
            <a:r>
              <a:rPr lang="en-GB" dirty="0">
                <a:latin typeface="Times New Roman" panose="02020603050405020304" pitchFamily="18" charset="0"/>
                <a:cs typeface="Times New Roman" panose="02020603050405020304" pitchFamily="18" charset="0"/>
              </a:rPr>
              <a:t>and suggests evolution standards . To draw more accurate conclusions , the data requires cleaning in proper formatting . Once addressed a more detailed analysis pinpointing specific areas is </a:t>
            </a:r>
            <a:r>
              <a:rPr lang="en-GB">
                <a:latin typeface="Times New Roman" panose="02020603050405020304" pitchFamily="18" charset="0"/>
                <a:cs typeface="Times New Roman" panose="02020603050405020304" pitchFamily="18" charset="0"/>
              </a:rPr>
              <a:t>presented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990600" y="609600"/>
            <a:ext cx="5800851" cy="336374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1800" b="0" spc="10" dirty="0">
                <a:latin typeface="Times New Roman" panose="02020603050405020304" pitchFamily="18" charset="0"/>
                <a:cs typeface="Times New Roman" panose="02020603050405020304" pitchFamily="18" charset="0"/>
              </a:rPr>
              <a:t>Analysing current employee rating is essential for tracking performance trends and ensuring alignment with company </a:t>
            </a:r>
            <a:r>
              <a:rPr lang="en-GB" sz="1800" b="0" spc="10" dirty="0" err="1">
                <a:latin typeface="Times New Roman" panose="02020603050405020304" pitchFamily="18" charset="0"/>
                <a:cs typeface="Times New Roman" panose="02020603050405020304" pitchFamily="18" charset="0"/>
              </a:rPr>
              <a:t>objetives</a:t>
            </a:r>
            <a:r>
              <a:rPr lang="en-GB" sz="1800" spc="10" dirty="0">
                <a:latin typeface="Times New Roman" panose="02020603050405020304" pitchFamily="18" charset="0"/>
                <a:cs typeface="Times New Roman" panose="02020603050405020304" pitchFamily="18" charset="0"/>
              </a:rPr>
              <a:t>. Regular analysis can improve employee engagement by addressing potential issue early, leading to a more motivated and productive work force .</a:t>
            </a:r>
            <a:br>
              <a:rPr lang="en-GB" sz="1800" b="0" spc="10" dirty="0">
                <a:latin typeface="Times New Roman" panose="02020603050405020304" pitchFamily="18" charset="0"/>
                <a:cs typeface="Times New Roman" panose="02020603050405020304" pitchFamily="18" charset="0"/>
              </a:rPr>
            </a:br>
            <a:endParaRPr sz="4250" dirty="0"/>
          </a:p>
        </p:txBody>
      </p:sp>
      <p:sp>
        <p:nvSpPr>
          <p:cNvPr id="9" name="Subtitle 8">
            <a:extLst>
              <a:ext uri="{FF2B5EF4-FFF2-40B4-BE49-F238E27FC236}">
                <a16:creationId xmlns:a16="http://schemas.microsoft.com/office/drawing/2014/main" id="{E9D01FD9-05D9-0401-6943-74A5D4992909}"/>
              </a:ext>
            </a:extLst>
          </p:cNvPr>
          <p:cNvSpPr>
            <a:spLocks noGrp="1"/>
          </p:cNvSpPr>
          <p:nvPr>
            <p:ph type="subTitle" idx="4"/>
          </p:nvPr>
        </p:nvSpPr>
        <p:spPr>
          <a:xfrm flipV="1">
            <a:off x="10134600" y="5554980"/>
            <a:ext cx="228600" cy="457200"/>
          </a:xfrm>
        </p:spPr>
        <p:txBody>
          <a:bodyPr/>
          <a:lstStyle/>
          <a:p>
            <a:endParaRPr lang="en-GB"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574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TOTAL EMPLOYEES:  The dataset includes 1038 employees across various business units </a:t>
            </a:r>
          </a:p>
          <a:p>
            <a:pPr algn="l">
              <a:buFont typeface="Arial" panose="020B0604020202020204" pitchFamily="34" charset="0"/>
              <a:buChar char="•"/>
            </a:pPr>
            <a:r>
              <a:rPr lang="en-IN" sz="2400" dirty="0">
                <a:solidFill>
                  <a:srgbClr val="0D0D0D"/>
                </a:solidFill>
                <a:latin typeface="Times New Roman" panose="02020603050405020304" pitchFamily="18" charset="0"/>
                <a:cs typeface="Times New Roman" panose="02020603050405020304" pitchFamily="18" charset="0"/>
              </a:rPr>
              <a:t>  AVERAGE RATINGS: The overall average rating is 2.95</a:t>
            </a:r>
          </a:p>
          <a:p>
            <a:pPr algn="l">
              <a:buFont typeface="Arial" panose="020B0604020202020204" pitchFamily="34" charset="0"/>
              <a:buChar char="•"/>
            </a:pPr>
            <a:r>
              <a:rPr lang="en-IN" sz="2400" dirty="0">
                <a:solidFill>
                  <a:srgbClr val="0D0D0D"/>
                </a:solidFill>
                <a:latin typeface="Times New Roman" panose="02020603050405020304" pitchFamily="18" charset="0"/>
                <a:cs typeface="Times New Roman" panose="02020603050405020304" pitchFamily="18" charset="0"/>
              </a:rPr>
              <a:t> HIGHEST AVERAGE RATING : SVG ( 3.03)</a:t>
            </a:r>
          </a:p>
          <a:p>
            <a:pPr algn="l">
              <a:buFont typeface="Arial" panose="020B0604020202020204" pitchFamily="34" charset="0"/>
              <a:buChar char="•"/>
            </a:pPr>
            <a:r>
              <a:rPr lang="en-IN" sz="2400" dirty="0">
                <a:solidFill>
                  <a:srgbClr val="0D0D0D"/>
                </a:solidFill>
                <a:latin typeface="Times New Roman" panose="02020603050405020304" pitchFamily="18" charset="0"/>
                <a:cs typeface="Times New Roman" panose="02020603050405020304" pitchFamily="18" charset="0"/>
              </a:rPr>
              <a:t> LOWEST AVERAGE RATING : TNS (2.79 )</a:t>
            </a:r>
          </a:p>
          <a:p>
            <a:pPr algn="l"/>
            <a:endParaRPr lang="en-IN"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447800" y="4572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A86CBE39-0A44-FCF6-0353-AC4DB18C6FE2}"/>
              </a:ext>
            </a:extLst>
          </p:cNvPr>
          <p:cNvSpPr>
            <a:spLocks noGrp="1"/>
          </p:cNvSpPr>
          <p:nvPr>
            <p:ph type="subTitle" idx="4"/>
          </p:nvPr>
        </p:nvSpPr>
        <p:spPr>
          <a:xfrm>
            <a:off x="685800" y="1447800"/>
            <a:ext cx="8534400" cy="2492990"/>
          </a:xfrm>
        </p:spPr>
        <p:txBody>
          <a:bodyPr/>
          <a:lstStyle/>
          <a:p>
            <a:pPr marL="342900" indent="-342900">
              <a:buAutoNum type="arabicPeriod"/>
            </a:pPr>
            <a:r>
              <a:rPr lang="en-GB" dirty="0">
                <a:latin typeface="Times New Roman" panose="02020603050405020304" pitchFamily="18" charset="0"/>
                <a:cs typeface="Times New Roman" panose="02020603050405020304" pitchFamily="18" charset="0"/>
              </a:rPr>
              <a:t>HUMAN RESOURCE</a:t>
            </a:r>
          </a:p>
          <a:p>
            <a:pPr marL="342900" indent="-342900">
              <a:buAutoNum type="arabicPeriod"/>
            </a:pPr>
            <a:r>
              <a:rPr lang="en-GB" dirty="0">
                <a:latin typeface="Times New Roman" panose="02020603050405020304" pitchFamily="18" charset="0"/>
                <a:cs typeface="Times New Roman" panose="02020603050405020304" pitchFamily="18" charset="0"/>
              </a:rPr>
              <a:t>MANAGEMENT</a:t>
            </a:r>
          </a:p>
          <a:p>
            <a:pPr marL="342900" indent="-342900">
              <a:buAutoNum type="arabicPeriod"/>
            </a:pPr>
            <a:r>
              <a:rPr lang="en-GB" dirty="0">
                <a:latin typeface="Times New Roman" panose="02020603050405020304" pitchFamily="18" charset="0"/>
                <a:cs typeface="Times New Roman" panose="02020603050405020304" pitchFamily="18" charset="0"/>
              </a:rPr>
              <a:t>EMPLOYEE DEVELOPMENT TEAM </a:t>
            </a:r>
          </a:p>
          <a:p>
            <a:pPr marL="342900" indent="-342900">
              <a:buAutoNum type="arabicPeriod"/>
            </a:pPr>
            <a:r>
              <a:rPr lang="en-GB" dirty="0">
                <a:latin typeface="Times New Roman" panose="02020603050405020304" pitchFamily="18" charset="0"/>
                <a:cs typeface="Times New Roman" panose="02020603050405020304" pitchFamily="18" charset="0"/>
              </a:rPr>
              <a:t>BUSINESS UNIT HEAD </a:t>
            </a:r>
          </a:p>
          <a:p>
            <a:pPr marL="342900" indent="-342900">
              <a:buAutoNum type="arabicPeriod"/>
            </a:pPr>
            <a:r>
              <a:rPr lang="en-GB" dirty="0">
                <a:latin typeface="Times New Roman" panose="02020603050405020304" pitchFamily="18" charset="0"/>
                <a:cs typeface="Times New Roman" panose="02020603050405020304" pitchFamily="18" charset="0"/>
              </a:rPr>
              <a:t>IT SECTORS</a:t>
            </a:r>
          </a:p>
          <a:p>
            <a:pPr marL="342900" indent="-342900">
              <a:buAutoNum type="arabicPeriod"/>
            </a:pPr>
            <a:r>
              <a:rPr lang="en-GB" dirty="0">
                <a:latin typeface="Times New Roman" panose="02020603050405020304" pitchFamily="18" charset="0"/>
                <a:cs typeface="Times New Roman" panose="02020603050405020304" pitchFamily="18" charset="0"/>
              </a:rPr>
              <a:t>INDUSTRY </a:t>
            </a:r>
          </a:p>
          <a:p>
            <a:pPr marL="342900" indent="-342900">
              <a:buAutoNum type="arabicPeriod"/>
            </a:pPr>
            <a:r>
              <a:rPr lang="en-GB" dirty="0">
                <a:latin typeface="Times New Roman" panose="02020603050405020304" pitchFamily="18" charset="0"/>
                <a:cs typeface="Times New Roman" panose="02020603050405020304" pitchFamily="18" charset="0"/>
              </a:rPr>
              <a:t>FIRMS </a:t>
            </a:r>
          </a:p>
          <a:p>
            <a:pPr marL="342900" indent="-342900">
              <a:buAutoNum type="arabicPeriod"/>
            </a:pPr>
            <a:r>
              <a:rPr lang="en-GB" dirty="0">
                <a:latin typeface="Times New Roman" panose="02020603050405020304" pitchFamily="18" charset="0"/>
                <a:cs typeface="Times New Roman" panose="02020603050405020304" pitchFamily="18" charset="0"/>
              </a:rPr>
              <a:t>EMPLOYEE</a:t>
            </a:r>
          </a:p>
          <a:p>
            <a:pPr marL="342900" indent="-342900">
              <a:buAutoNum type="arabicPeriod"/>
            </a:pPr>
            <a:r>
              <a:rPr lang="en-GB" dirty="0">
                <a:latin typeface="Times New Roman" panose="02020603050405020304" pitchFamily="18" charset="0"/>
                <a:cs typeface="Times New Roman" panose="02020603050405020304" pitchFamily="18" charset="0"/>
              </a:rPr>
              <a:t>EMPLOYER</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1828800" y="374333"/>
            <a:ext cx="5800851" cy="51816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a:extLst>
              <a:ext uri="{FF2B5EF4-FFF2-40B4-BE49-F238E27FC236}">
                <a16:creationId xmlns:a16="http://schemas.microsoft.com/office/drawing/2014/main" id="{664DDFFE-FF7A-A55B-5B94-7C2CE6B6625E}"/>
              </a:ext>
            </a:extLst>
          </p:cNvPr>
          <p:cNvSpPr>
            <a:spLocks noGrp="1"/>
          </p:cNvSpPr>
          <p:nvPr>
            <p:ph type="subTitle" idx="4"/>
          </p:nvPr>
        </p:nvSpPr>
        <p:spPr>
          <a:xfrm>
            <a:off x="2819018" y="1965483"/>
            <a:ext cx="6477382" cy="1938992"/>
          </a:xfrm>
        </p:spPr>
        <p:txBody>
          <a:bodyPr/>
          <a:lstStyle/>
          <a:p>
            <a:pPr marL="342900" indent="-342900">
              <a:buAutoNum type="arabicPeriod"/>
            </a:pPr>
            <a:r>
              <a:rPr lang="en-GB" b="1" dirty="0">
                <a:latin typeface="Times New Roman" panose="02020603050405020304" pitchFamily="18" charset="0"/>
                <a:cs typeface="Times New Roman" panose="02020603050405020304" pitchFamily="18" charset="0"/>
              </a:rPr>
              <a:t>Filtering : </a:t>
            </a:r>
            <a:r>
              <a:rPr lang="en-GB" dirty="0">
                <a:latin typeface="Times New Roman" panose="02020603050405020304" pitchFamily="18" charset="0"/>
                <a:cs typeface="Times New Roman" panose="02020603050405020304" pitchFamily="18" charset="0"/>
              </a:rPr>
              <a:t>focus on targeted analysis , remove errors etc .</a:t>
            </a:r>
          </a:p>
          <a:p>
            <a:pPr marL="342900" indent="-342900">
              <a:buAutoNum type="arabicPeriod"/>
            </a:pPr>
            <a:r>
              <a:rPr lang="en-GB" b="1" dirty="0">
                <a:latin typeface="Times New Roman" panose="02020603050405020304" pitchFamily="18" charset="0"/>
                <a:cs typeface="Times New Roman" panose="02020603050405020304" pitchFamily="18" charset="0"/>
              </a:rPr>
              <a:t>Conditional formatting </a:t>
            </a:r>
            <a:r>
              <a:rPr lang="en-GB" dirty="0">
                <a:latin typeface="Times New Roman" panose="02020603050405020304" pitchFamily="18" charset="0"/>
                <a:cs typeface="Times New Roman" panose="02020603050405020304" pitchFamily="18" charset="0"/>
              </a:rPr>
              <a:t>: visual insights ,quick analysis , error deduction etc,.</a:t>
            </a:r>
          </a:p>
          <a:p>
            <a:pPr marL="342900" indent="-342900">
              <a:buAutoNum type="arabicPeriod"/>
            </a:pPr>
            <a:r>
              <a:rPr lang="en-GB" b="1" dirty="0">
                <a:latin typeface="Times New Roman" panose="02020603050405020304" pitchFamily="18" charset="0"/>
                <a:cs typeface="Times New Roman" panose="02020603050405020304" pitchFamily="18" charset="0"/>
              </a:rPr>
              <a:t>Pivot table and graphs : </a:t>
            </a:r>
            <a:r>
              <a:rPr lang="en-GB" dirty="0">
                <a:latin typeface="Times New Roman" panose="02020603050405020304" pitchFamily="18" charset="0"/>
                <a:cs typeface="Times New Roman" panose="02020603050405020304" pitchFamily="18" charset="0"/>
              </a:rPr>
              <a:t> data summarization ,filtering ,multiple chart types , flexibility .</a:t>
            </a:r>
            <a:endParaRPr lang="en-GB" b="1"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18160"/>
          </a:xfrm>
        </p:spPr>
        <p:txBody>
          <a:bodyPr/>
          <a:lstStyle/>
          <a:p>
            <a:r>
              <a:rPr lang="en-IN" dirty="0"/>
              <a:t>Dataset Description</a:t>
            </a:r>
          </a:p>
        </p:txBody>
      </p:sp>
      <p:sp>
        <p:nvSpPr>
          <p:cNvPr id="3" name="Subtitle 2">
            <a:extLst>
              <a:ext uri="{FF2B5EF4-FFF2-40B4-BE49-F238E27FC236}">
                <a16:creationId xmlns:a16="http://schemas.microsoft.com/office/drawing/2014/main" id="{BAD65038-0DE1-5DBC-AB5D-00A2F59F822F}"/>
              </a:ext>
            </a:extLst>
          </p:cNvPr>
          <p:cNvSpPr>
            <a:spLocks noGrp="1"/>
          </p:cNvSpPr>
          <p:nvPr>
            <p:ph type="subTitle" idx="4"/>
          </p:nvPr>
        </p:nvSpPr>
        <p:spPr>
          <a:xfrm>
            <a:off x="609600" y="1371600"/>
            <a:ext cx="8534400" cy="2492990"/>
          </a:xfrm>
        </p:spPr>
        <p:txBody>
          <a:bodyPr/>
          <a:lstStyle/>
          <a:p>
            <a:r>
              <a:rPr lang="en-GB" dirty="0">
                <a:latin typeface="Times New Roman" panose="02020603050405020304" pitchFamily="18" charset="0"/>
                <a:cs typeface="Times New Roman" panose="02020603050405020304" pitchFamily="18" charset="0"/>
              </a:rPr>
              <a:t>EMPLOYEE DATA SET – KAGGLE </a:t>
            </a:r>
          </a:p>
          <a:p>
            <a:r>
              <a:rPr lang="en-GB" dirty="0">
                <a:latin typeface="Times New Roman" panose="02020603050405020304" pitchFamily="18" charset="0"/>
                <a:cs typeface="Times New Roman" panose="02020603050405020304" pitchFamily="18" charset="0"/>
              </a:rPr>
              <a:t>FEATURES : </a:t>
            </a:r>
          </a:p>
          <a:p>
            <a:r>
              <a:rPr lang="en-GB" dirty="0">
                <a:latin typeface="Times New Roman" panose="02020603050405020304" pitchFamily="18" charset="0"/>
                <a:cs typeface="Times New Roman" panose="02020603050405020304" pitchFamily="18" charset="0"/>
              </a:rPr>
              <a:t>                      Employment id </a:t>
            </a:r>
          </a:p>
          <a:p>
            <a:r>
              <a:rPr lang="en-GB" dirty="0">
                <a:latin typeface="Times New Roman" panose="02020603050405020304" pitchFamily="18" charset="0"/>
                <a:cs typeface="Times New Roman" panose="02020603050405020304" pitchFamily="18" charset="0"/>
              </a:rPr>
              <a:t>                      Gender – M AND F</a:t>
            </a:r>
          </a:p>
          <a:p>
            <a:r>
              <a:rPr lang="en-GB" dirty="0">
                <a:latin typeface="Times New Roman" panose="02020603050405020304" pitchFamily="18" charset="0"/>
                <a:cs typeface="Times New Roman" panose="02020603050405020304" pitchFamily="18" charset="0"/>
              </a:rPr>
              <a:t>                      Business unit</a:t>
            </a:r>
          </a:p>
          <a:p>
            <a:r>
              <a:rPr lang="en-GB" dirty="0">
                <a:latin typeface="Times New Roman" panose="02020603050405020304" pitchFamily="18" charset="0"/>
                <a:cs typeface="Times New Roman" panose="02020603050405020304" pitchFamily="18" charset="0"/>
              </a:rPr>
              <a:t>                      name </a:t>
            </a:r>
          </a:p>
          <a:p>
            <a:r>
              <a:rPr lang="en-GB" dirty="0">
                <a:latin typeface="Times New Roman" panose="02020603050405020304" pitchFamily="18" charset="0"/>
                <a:cs typeface="Times New Roman" panose="02020603050405020304" pitchFamily="18" charset="0"/>
              </a:rPr>
              <a:t>                      rating</a:t>
            </a:r>
          </a:p>
          <a:p>
            <a:r>
              <a:rPr lang="en-GB" dirty="0">
                <a:latin typeface="Times New Roman" panose="02020603050405020304" pitchFamily="18" charset="0"/>
                <a:cs typeface="Times New Roman" panose="02020603050405020304" pitchFamily="18" charset="0"/>
              </a:rPr>
              <a:t>                     graphs</a:t>
            </a:r>
          </a:p>
          <a:p>
            <a:r>
              <a:rPr lang="en-GB" dirty="0">
                <a:latin typeface="Times New Roman" panose="02020603050405020304" pitchFamily="18" charset="0"/>
                <a:cs typeface="Times New Roman" panose="02020603050405020304" pitchFamily="18" charset="0"/>
              </a:rPr>
              <a:t>                     charts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71525" y="362669"/>
            <a:ext cx="5800851" cy="51816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a:extLst>
              <a:ext uri="{FF2B5EF4-FFF2-40B4-BE49-F238E27FC236}">
                <a16:creationId xmlns:a16="http://schemas.microsoft.com/office/drawing/2014/main" id="{4B0606D1-8C85-70A8-60B3-AA617BBC4A44}"/>
              </a:ext>
            </a:extLst>
          </p:cNvPr>
          <p:cNvSpPr>
            <a:spLocks noGrp="1"/>
          </p:cNvSpPr>
          <p:nvPr>
            <p:ph type="subTitle" idx="4"/>
          </p:nvPr>
        </p:nvSpPr>
        <p:spPr>
          <a:xfrm>
            <a:off x="752475" y="2068352"/>
            <a:ext cx="8534400" cy="1384995"/>
          </a:xfrm>
        </p:spPr>
        <p:txBody>
          <a:bodyPr/>
          <a:lstStyle/>
          <a:p>
            <a:r>
              <a:rPr lang="en-GB" dirty="0">
                <a:latin typeface="Times New Roman" panose="02020603050405020304" pitchFamily="18" charset="0"/>
                <a:cs typeface="Times New Roman" panose="02020603050405020304" pitchFamily="18" charset="0"/>
              </a:rPr>
              <a:t>FEATURES AND FUNTIONALITY IN MY DATA SET :</a:t>
            </a:r>
          </a:p>
          <a:p>
            <a:r>
              <a:rPr lang="en-GB" dirty="0">
                <a:latin typeface="Times New Roman" panose="02020603050405020304" pitchFamily="18" charset="0"/>
                <a:cs typeface="Times New Roman" panose="02020603050405020304" pitchFamily="18" charset="0"/>
              </a:rPr>
              <a:t>1 . DATA SUMMURAZITION </a:t>
            </a:r>
          </a:p>
          <a:p>
            <a:r>
              <a:rPr lang="en-GB" dirty="0">
                <a:latin typeface="Times New Roman" panose="02020603050405020304" pitchFamily="18" charset="0"/>
                <a:cs typeface="Times New Roman" panose="02020603050405020304" pitchFamily="18" charset="0"/>
              </a:rPr>
              <a:t>2. AGGREGATION </a:t>
            </a:r>
          </a:p>
          <a:p>
            <a:r>
              <a:rPr lang="en-GB" dirty="0">
                <a:latin typeface="Times New Roman" panose="02020603050405020304" pitchFamily="18" charset="0"/>
                <a:cs typeface="Times New Roman" panose="02020603050405020304" pitchFamily="18" charset="0"/>
              </a:rPr>
              <a:t>3. CATEGORY BREAKDOWN </a:t>
            </a:r>
          </a:p>
          <a:p>
            <a:r>
              <a:rPr lang="en-GB" dirty="0">
                <a:latin typeface="Times New Roman" panose="02020603050405020304" pitchFamily="18" charset="0"/>
                <a:cs typeface="Times New Roman" panose="02020603050405020304" pitchFamily="18" charset="0"/>
              </a:rPr>
              <a:t>4. RATING DISTRIBUTION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5250" y="96274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346</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Analysing current employee rating is essential for tracking performance trends and ensuring alignment with company objetives. Regular analysis can improve employee engagement by addressing potential issue early, leading to a more motivated and productive work force .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LENOVO-R7</cp:lastModifiedBy>
  <cp:revision>14</cp:revision>
  <dcterms:created xsi:type="dcterms:W3CDTF">2024-03-29T15:07:22Z</dcterms:created>
  <dcterms:modified xsi:type="dcterms:W3CDTF">2024-09-03T19:44:48Z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