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33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67250-2804-BF4C-973E-05D2B5E3D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F11877-9AB8-F240-AF40-37AA7BA97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13FA1-F6A3-C848-843C-D6E610FF6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4D73-A1CD-F549-903B-E721A3AECAA7}" type="datetimeFigureOut">
              <a:rPr lang="sv-SE" smtClean="0"/>
              <a:t>2021-10-04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86DFD-5CEE-3346-9F34-A102767F1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69D97-E0B7-9A42-800C-7011A88C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3F72-14D0-2646-946E-793496C779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8788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A7589-8C1C-2C42-A4D9-3D4D54CD1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F64A31-E89B-2740-8F19-9FA8B202C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047B6-B0EA-3146-9143-BED93B789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4D73-A1CD-F549-903B-E721A3AECAA7}" type="datetimeFigureOut">
              <a:rPr lang="sv-SE" smtClean="0"/>
              <a:t>2021-10-04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83C33-7019-484C-A54E-7A99471B1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F72AF-6BC1-E44D-B0AD-29DF5FC19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3F72-14D0-2646-946E-793496C779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52116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BCF22D-F717-D341-8875-0AD583ABE4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C58CB-6EDA-E945-8437-5A0B48E45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D27C9-F4DA-8C4F-BC46-CE570CAA4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4D73-A1CD-F549-903B-E721A3AECAA7}" type="datetimeFigureOut">
              <a:rPr lang="sv-SE" smtClean="0"/>
              <a:t>2021-10-04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227F8-1678-6F42-BDD2-5E1579533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A55E8-2BD7-6D41-BC0A-340967012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3F72-14D0-2646-946E-793496C779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718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63567-C3C6-8343-9D4E-5A0D03CA1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8079F-C73B-8B47-A8FE-2820DCDB0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1F48F-6EDB-5846-9816-4E38A656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4D73-A1CD-F549-903B-E721A3AECAA7}" type="datetimeFigureOut">
              <a:rPr lang="sv-SE" smtClean="0"/>
              <a:t>2021-10-04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5F9F3-D1F9-4D4C-A694-12F956EE1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079AC-640D-B84F-9E02-3C5CB0665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3F72-14D0-2646-946E-793496C779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91127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4BBD0-A4B7-C041-BEB7-A94F9FA8D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C1B0F-91D0-BC42-B0B6-F33C3C4F9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9183E-8232-EC40-9D66-B9446872F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4D73-A1CD-F549-903B-E721A3AECAA7}" type="datetimeFigureOut">
              <a:rPr lang="sv-SE" smtClean="0"/>
              <a:t>2021-10-04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EBEFF-C0A4-A444-AAE2-2D06AE98E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98A80-C96F-0A43-92DA-D12A0BBFB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3F72-14D0-2646-946E-793496C779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9661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3E91E-90A9-E944-8631-CB7EBE91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E8058-D70D-6447-993E-A03DEDEA3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E2204-EEBD-1D4F-BFFB-13B1D7C28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06AFF-AE3C-7441-9A37-AAC036060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4D73-A1CD-F549-903B-E721A3AECAA7}" type="datetimeFigureOut">
              <a:rPr lang="sv-SE" smtClean="0"/>
              <a:t>2021-10-04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A8E7F-3DA9-0048-A5B8-378C32E57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43656-64F6-1B43-8469-0ACE4BF91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3F72-14D0-2646-946E-793496C779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83653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613BC-770E-6349-8779-35B798FB4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F7B22-CF1D-114F-A05D-40B91BB11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8A0124-CA65-6F47-B4B5-EFB16F8F7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7B6A43-2306-8944-A940-FB7EE40541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9B721A-D685-E44B-9474-66DE02AFF6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8181E8-010A-3743-ABB9-7AAD70187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4D73-A1CD-F549-903B-E721A3AECAA7}" type="datetimeFigureOut">
              <a:rPr lang="sv-SE" smtClean="0"/>
              <a:t>2021-10-04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2EB639-C337-B74F-8178-85E7D7EC3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03ACF6-A33C-154A-99DD-67EEB23FD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3F72-14D0-2646-946E-793496C779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5525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06A56-CAAC-0A4E-961E-8E8F2F4AC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7BE3B8-65FB-7249-9A85-6C9C9850F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4D73-A1CD-F549-903B-E721A3AECAA7}" type="datetimeFigureOut">
              <a:rPr lang="sv-SE" smtClean="0"/>
              <a:t>2021-10-04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8EC4DB-1A73-3846-AACF-CFAA81722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2DDA15-0328-7745-8917-D40B5D867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3F72-14D0-2646-946E-793496C779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547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D76836-8C06-5B45-8BCB-5C50769E9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4D73-A1CD-F549-903B-E721A3AECAA7}" type="datetimeFigureOut">
              <a:rPr lang="sv-SE" smtClean="0"/>
              <a:t>2021-10-04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9406AE-BCD7-2A44-B303-BD937C3D1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56B663-32C5-1E4E-B334-615ACC8C9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3F72-14D0-2646-946E-793496C779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386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19045-0819-0D44-8982-E9D7E582E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97CC1-1DDC-DC45-B925-7FADCA919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0D64CD-BB72-5543-8D78-05445AE14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F436B-1583-0740-8E10-E7687A180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4D73-A1CD-F549-903B-E721A3AECAA7}" type="datetimeFigureOut">
              <a:rPr lang="sv-SE" smtClean="0"/>
              <a:t>2021-10-04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1CAD3-723A-C543-A218-5752C74AF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9E9C7-4496-2B46-9097-47B028AF6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3F72-14D0-2646-946E-793496C779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4848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67939-F761-4849-B417-6FB00D45E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1BCDA2-26C0-D440-8F56-80E79D8A24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96091E-D14A-8C4D-B3D2-1851FFCB9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01439-2D8F-A248-8465-9F3DBF30E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4D73-A1CD-F549-903B-E721A3AECAA7}" type="datetimeFigureOut">
              <a:rPr lang="sv-SE" smtClean="0"/>
              <a:t>2021-10-04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27F0E-2E4F-A34A-A3DA-6D4A74174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AAD73-AF97-1446-B214-E0A483D1A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3F72-14D0-2646-946E-793496C779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33483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A7D37B-D3AF-984E-8865-F96B80FE8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A1901-1C31-3547-9A31-284A511CB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40214-EA8F-FB42-8C49-B5A55AB2EC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D4D73-A1CD-F549-903B-E721A3AECAA7}" type="datetimeFigureOut">
              <a:rPr lang="sv-SE" smtClean="0"/>
              <a:t>2021-10-04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CCF69-3487-1546-B78D-F0E4789367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382FC-F0BE-3443-865C-78DB73CFA5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D3F72-14D0-2646-946E-793496C779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3676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hyperlink" Target="mailto:theoi@kth.s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odecademy.com/forum_questions/5135331f757bb8a2950000cd#:~:text=Python%20doesn't%20flush%20the,it%20to%20the%20target%20fil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1190D-51E2-5047-B044-2FD66A906A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Övning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79B55C-E222-FE42-86E7-355A9973BD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DD1331</a:t>
            </a:r>
          </a:p>
        </p:txBody>
      </p:sp>
    </p:spTree>
    <p:extLst>
      <p:ext uri="{BB962C8B-B14F-4D97-AF65-F5344CB8AC3E}">
        <p14:creationId xmlns:p14="http://schemas.microsoft.com/office/powerpoint/2010/main" val="18832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915AA-6154-3C4F-8505-AA39C20F51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1588"/>
                <a:ext cx="10515600" cy="49053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sv-SE" dirty="0"/>
                  <a:t>Basfall: inte en lista, returnera noll</a:t>
                </a:r>
              </a:p>
              <a:p>
                <a:r>
                  <a:rPr lang="sv-SE" dirty="0"/>
                  <a:t>Rekursivt anrop: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1+</m:t>
                    </m:r>
                    <m:func>
                      <m:func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sv-SE" sz="20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ä</m:t>
                        </m:r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𝑠𝑡𝑙𝑎𝑑𝑒</m:t>
                        </m:r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𝑛𝑖𝑣</m:t>
                        </m:r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å</m:t>
                        </m:r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𝑒𝑟</m:t>
                        </m:r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𝑎𝑣</m:t>
                        </m:r>
                        <m:func>
                          <m:func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sv-SE" sz="2000" b="0" i="0" smtClean="0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𝑡𝑒</m:t>
                            </m:r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𝑜𝑏𝑗𝑒𝑘𝑡𝑒𝑡</m:t>
                            </m:r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𝑙𝑖𝑠𝑡𝑎𝑛</m:t>
                            </m:r>
                          </m:e>
                        </m:func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sv-SE" sz="2000" dirty="0"/>
              </a:p>
              <a:p>
                <a:pPr lvl="1"/>
                <a:r>
                  <a:rPr lang="sv-SE" dirty="0"/>
                  <a:t>Så vi arbetar igenom listan och för varje element i listan beräknar vi rekursivt dess ”djup”, sedan tar vi det maximala ”djupet” bland elementen och returnerar det (plus ett)</a:t>
                </a:r>
              </a:p>
              <a:p>
                <a:r>
                  <a:rPr lang="sv-SE" dirty="0"/>
                  <a:t>Facit:</a:t>
                </a:r>
              </a:p>
              <a:p>
                <a:pPr marL="457200" lvl="1" indent="0">
                  <a:buNone/>
                </a:pPr>
                <a:r>
                  <a:rPr lang="sv-SE" dirty="0" err="1"/>
                  <a:t>def</a:t>
                </a:r>
                <a:r>
                  <a:rPr lang="sv-SE" dirty="0"/>
                  <a:t> </a:t>
                </a:r>
                <a:r>
                  <a:rPr lang="sv-SE" dirty="0" err="1"/>
                  <a:t>nest_count</a:t>
                </a:r>
                <a:r>
                  <a:rPr lang="sv-SE" dirty="0"/>
                  <a:t>(lista):</a:t>
                </a:r>
              </a:p>
              <a:p>
                <a:pPr marL="457200" lvl="1" indent="0">
                  <a:buNone/>
                </a:pPr>
                <a:r>
                  <a:rPr lang="sv-SE" dirty="0"/>
                  <a:t>    </a:t>
                </a:r>
                <a:r>
                  <a:rPr lang="sv-SE" dirty="0" err="1"/>
                  <a:t>if</a:t>
                </a:r>
                <a:r>
                  <a:rPr lang="sv-SE" dirty="0"/>
                  <a:t> not </a:t>
                </a:r>
                <a:r>
                  <a:rPr lang="sv-SE" dirty="0" err="1"/>
                  <a:t>isinstance</a:t>
                </a:r>
                <a:r>
                  <a:rPr lang="sv-SE" dirty="0"/>
                  <a:t>(lista, list):</a:t>
                </a:r>
              </a:p>
              <a:p>
                <a:pPr marL="457200" lvl="1" indent="0">
                  <a:buNone/>
                </a:pPr>
                <a:r>
                  <a:rPr lang="sv-SE" dirty="0"/>
                  <a:t>        </a:t>
                </a:r>
                <a:r>
                  <a:rPr lang="sv-SE" dirty="0" err="1"/>
                  <a:t>return</a:t>
                </a:r>
                <a:r>
                  <a:rPr lang="sv-SE" dirty="0"/>
                  <a:t> 0</a:t>
                </a:r>
              </a:p>
              <a:p>
                <a:pPr marL="457200" lvl="1" indent="0">
                  <a:buNone/>
                </a:pPr>
                <a:r>
                  <a:rPr lang="sv-SE" dirty="0"/>
                  <a:t>    </a:t>
                </a:r>
                <a:r>
                  <a:rPr lang="sv-SE" dirty="0" err="1"/>
                  <a:t>max_nest</a:t>
                </a:r>
                <a:r>
                  <a:rPr lang="sv-SE" dirty="0"/>
                  <a:t> = 0</a:t>
                </a:r>
              </a:p>
              <a:p>
                <a:pPr marL="457200" lvl="1" indent="0">
                  <a:buNone/>
                </a:pPr>
                <a:r>
                  <a:rPr lang="sv-SE" dirty="0"/>
                  <a:t>    for i in </a:t>
                </a:r>
                <a:r>
                  <a:rPr lang="sv-SE" dirty="0" err="1"/>
                  <a:t>range</a:t>
                </a:r>
                <a:r>
                  <a:rPr lang="sv-SE" dirty="0"/>
                  <a:t> (len(lista)):</a:t>
                </a:r>
              </a:p>
              <a:p>
                <a:pPr marL="457200" lvl="1" indent="0">
                  <a:buNone/>
                </a:pPr>
                <a:r>
                  <a:rPr lang="sv-SE" dirty="0"/>
                  <a:t>        </a:t>
                </a:r>
                <a:r>
                  <a:rPr lang="sv-SE" dirty="0" err="1"/>
                  <a:t>current_nest</a:t>
                </a:r>
                <a:r>
                  <a:rPr lang="sv-SE" dirty="0"/>
                  <a:t> = </a:t>
                </a:r>
                <a:r>
                  <a:rPr lang="sv-SE" dirty="0" err="1"/>
                  <a:t>nest_count</a:t>
                </a:r>
                <a:r>
                  <a:rPr lang="sv-SE" dirty="0"/>
                  <a:t>(lista[i])</a:t>
                </a:r>
              </a:p>
              <a:p>
                <a:pPr marL="457200" lvl="1" indent="0">
                  <a:buNone/>
                </a:pPr>
                <a:r>
                  <a:rPr lang="sv-SE" dirty="0"/>
                  <a:t>        </a:t>
                </a:r>
                <a:r>
                  <a:rPr lang="sv-SE" dirty="0" err="1"/>
                  <a:t>if</a:t>
                </a:r>
                <a:r>
                  <a:rPr lang="sv-SE" dirty="0"/>
                  <a:t> </a:t>
                </a:r>
                <a:r>
                  <a:rPr lang="sv-SE" dirty="0" err="1"/>
                  <a:t>current_nest</a:t>
                </a:r>
                <a:r>
                  <a:rPr lang="sv-SE" dirty="0"/>
                  <a:t> &gt; </a:t>
                </a:r>
                <a:r>
                  <a:rPr lang="sv-SE" dirty="0" err="1"/>
                  <a:t>max_nest</a:t>
                </a:r>
                <a:r>
                  <a:rPr lang="sv-SE" dirty="0"/>
                  <a:t>:</a:t>
                </a:r>
              </a:p>
              <a:p>
                <a:pPr marL="457200" lvl="1" indent="0">
                  <a:buNone/>
                </a:pPr>
                <a:r>
                  <a:rPr lang="sv-SE" dirty="0"/>
                  <a:t>            </a:t>
                </a:r>
                <a:r>
                  <a:rPr lang="sv-SE" dirty="0" err="1"/>
                  <a:t>max_nest</a:t>
                </a:r>
                <a:r>
                  <a:rPr lang="sv-SE" dirty="0"/>
                  <a:t> = </a:t>
                </a:r>
                <a:r>
                  <a:rPr lang="sv-SE" dirty="0" err="1"/>
                  <a:t>current_nest</a:t>
                </a:r>
                <a:endParaRPr lang="sv-SE" dirty="0"/>
              </a:p>
              <a:p>
                <a:pPr marL="457200" lvl="1" indent="0">
                  <a:buNone/>
                </a:pPr>
                <a:r>
                  <a:rPr lang="sv-SE" dirty="0"/>
                  <a:t>    </a:t>
                </a:r>
                <a:r>
                  <a:rPr lang="sv-SE" dirty="0" err="1"/>
                  <a:t>return</a:t>
                </a:r>
                <a:r>
                  <a:rPr lang="sv-SE" dirty="0"/>
                  <a:t> </a:t>
                </a:r>
                <a:r>
                  <a:rPr lang="sv-SE" dirty="0" err="1"/>
                  <a:t>max_nest</a:t>
                </a:r>
                <a:r>
                  <a:rPr lang="sv-SE" dirty="0"/>
                  <a:t> + 1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915AA-6154-3C4F-8505-AA39C20F51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1588"/>
                <a:ext cx="10515600" cy="4905375"/>
              </a:xfrm>
              <a:blipFill>
                <a:blip r:embed="rId2"/>
                <a:stretch>
                  <a:fillRect l="-844" t="-310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9D5D46E-DF36-514B-B65E-286F609CC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" y="204787"/>
            <a:ext cx="118364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98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A8194-A374-3645-B49D-448B889F2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Några frågor?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5C773-2A8A-1A4B-A909-AC5745E54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Feedback kan ges på mail (</a:t>
            </a:r>
            <a:r>
              <a:rPr lang="sv-SE" dirty="0">
                <a:hlinkClick r:id="rId2"/>
              </a:rPr>
              <a:t>theoi@kth.se</a:t>
            </a:r>
            <a:r>
              <a:rPr lang="sv-SE" dirty="0"/>
              <a:t>) </a:t>
            </a:r>
          </a:p>
          <a:p>
            <a:r>
              <a:rPr lang="sv-SE" dirty="0"/>
              <a:t>Man kan alltid maila mig med frågor om kursen (</a:t>
            </a:r>
            <a:r>
              <a:rPr lang="sv-SE" dirty="0">
                <a:hlinkClick r:id="rId2"/>
              </a:rPr>
              <a:t>theoi@kth.se</a:t>
            </a:r>
            <a:r>
              <a:rPr lang="sv-SE" dirty="0"/>
              <a:t>)</a:t>
            </a:r>
          </a:p>
          <a:p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A2EB41-6DF7-2B40-9537-5F4768A52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266" y="3501496"/>
            <a:ext cx="2675467" cy="267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233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B5E9A-6E98-B742-883C-23061650B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Idag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8A5A3-7A03-894B-9BB3-0AB62B449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Lite om att läsa in filer</a:t>
            </a:r>
          </a:p>
          <a:p>
            <a:pPr lvl="1"/>
            <a:r>
              <a:rPr lang="sv-SE" dirty="0"/>
              <a:t>filobjekt</a:t>
            </a:r>
          </a:p>
          <a:p>
            <a:pPr lvl="1"/>
            <a:r>
              <a:rPr lang="sv-SE" dirty="0"/>
              <a:t>read()</a:t>
            </a:r>
          </a:p>
          <a:p>
            <a:pPr lvl="1"/>
            <a:r>
              <a:rPr lang="sv-SE" dirty="0"/>
              <a:t>”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open</a:t>
            </a:r>
            <a:r>
              <a:rPr lang="sv-SE" dirty="0"/>
              <a:t>”</a:t>
            </a:r>
          </a:p>
          <a:p>
            <a:r>
              <a:rPr lang="sv-SE" dirty="0"/>
              <a:t>Mycket mer </a:t>
            </a:r>
            <a:r>
              <a:rPr lang="sv-SE" dirty="0" err="1"/>
              <a:t>rekursion</a:t>
            </a:r>
            <a:endParaRPr lang="sv-SE" dirty="0"/>
          </a:p>
          <a:p>
            <a:pPr lvl="1"/>
            <a:r>
              <a:rPr lang="sv-SE" dirty="0" err="1"/>
              <a:t>Memoization</a:t>
            </a:r>
            <a:r>
              <a:rPr lang="sv-SE" dirty="0"/>
              <a:t>: Åstadkom mer med mindre </a:t>
            </a:r>
            <a:r>
              <a:rPr lang="sv-SE" dirty="0" err="1"/>
              <a:t>rekursion</a:t>
            </a:r>
            <a:endParaRPr lang="sv-SE" dirty="0"/>
          </a:p>
          <a:p>
            <a:r>
              <a:rPr lang="sv-SE" dirty="0"/>
              <a:t>PS: Facit för Låd- och Pildiagram övningen från förra övningen ligger nu på </a:t>
            </a:r>
            <a:r>
              <a:rPr lang="sv-SE" dirty="0" err="1"/>
              <a:t>git</a:t>
            </a:r>
            <a:r>
              <a:rPr lang="sv-SE" dirty="0"/>
              <a:t> tillsammans med en länk till en video där jag går igenom lösningen</a:t>
            </a:r>
          </a:p>
        </p:txBody>
      </p:sp>
    </p:spTree>
    <p:extLst>
      <p:ext uri="{BB962C8B-B14F-4D97-AF65-F5344CB8AC3E}">
        <p14:creationId xmlns:p14="http://schemas.microsoft.com/office/powerpoint/2010/main" val="859414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EA1C0-3073-F743-B804-182955AD0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2687"/>
            <a:ext cx="10515600" cy="4994276"/>
          </a:xfrm>
        </p:spPr>
        <p:txBody>
          <a:bodyPr/>
          <a:lstStyle/>
          <a:p>
            <a:r>
              <a:rPr lang="sv-SE" dirty="0"/>
              <a:t>Hur läser vi in en fil?</a:t>
            </a:r>
          </a:p>
          <a:p>
            <a:pPr lvl="1"/>
            <a:r>
              <a:rPr lang="sv-SE" dirty="0" err="1"/>
              <a:t>open</a:t>
            </a:r>
            <a:r>
              <a:rPr lang="sv-SE" dirty="0"/>
              <a:t>() funktionen är definitivt det vanligaste sättet</a:t>
            </a:r>
          </a:p>
          <a:p>
            <a:pPr lvl="2"/>
            <a:r>
              <a:rPr lang="sv-SE" dirty="0" err="1"/>
              <a:t>open</a:t>
            </a:r>
            <a:r>
              <a:rPr lang="sv-SE" dirty="0"/>
              <a:t>(”</a:t>
            </a:r>
            <a:r>
              <a:rPr lang="sv-SE" dirty="0" err="1"/>
              <a:t>filnamn.txt</a:t>
            </a:r>
            <a:r>
              <a:rPr lang="sv-SE" dirty="0"/>
              <a:t>”, </a:t>
            </a:r>
            <a:r>
              <a:rPr lang="sv-SE" dirty="0" err="1"/>
              <a:t>encoding</a:t>
            </a:r>
            <a:r>
              <a:rPr lang="sv-SE" dirty="0"/>
              <a:t>=”föredragen </a:t>
            </a:r>
            <a:r>
              <a:rPr lang="sv-SE" dirty="0" err="1"/>
              <a:t>enkodningsspråk</a:t>
            </a:r>
            <a:r>
              <a:rPr lang="sv-SE" dirty="0"/>
              <a:t>”)</a:t>
            </a:r>
          </a:p>
          <a:p>
            <a:pPr lvl="3"/>
            <a:r>
              <a:rPr lang="sv-SE" dirty="0" err="1"/>
              <a:t>Enkodningsspråk</a:t>
            </a:r>
            <a:r>
              <a:rPr lang="sv-SE" dirty="0"/>
              <a:t>: utf8 och latin1</a:t>
            </a:r>
          </a:p>
          <a:p>
            <a:pPr lvl="2"/>
            <a:r>
              <a:rPr lang="sv-SE" dirty="0"/>
              <a:t>Detta returnerar ett filobjekt</a:t>
            </a:r>
          </a:p>
          <a:p>
            <a:r>
              <a:rPr lang="sv-SE" dirty="0"/>
              <a:t>När ni läser från en fil med </a:t>
            </a:r>
            <a:r>
              <a:rPr lang="sv-SE" dirty="0" err="1"/>
              <a:t>open</a:t>
            </a:r>
            <a:r>
              <a:rPr lang="sv-SE" dirty="0"/>
              <a:t> ska man använda ”</a:t>
            </a:r>
            <a:r>
              <a:rPr lang="sv-SE" dirty="0" err="1"/>
              <a:t>with</a:t>
            </a:r>
            <a:r>
              <a:rPr lang="sv-SE" dirty="0"/>
              <a:t>” satsen</a:t>
            </a:r>
          </a:p>
          <a:p>
            <a:pPr marL="1371600" lvl="3" indent="0">
              <a:buNone/>
            </a:pP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open</a:t>
            </a:r>
            <a:r>
              <a:rPr lang="sv-SE" dirty="0"/>
              <a:t>(”</a:t>
            </a:r>
            <a:r>
              <a:rPr lang="sv-SE" dirty="0" err="1"/>
              <a:t>filnamn.txt</a:t>
            </a:r>
            <a:r>
              <a:rPr lang="sv-SE" dirty="0"/>
              <a:t>”, </a:t>
            </a:r>
            <a:r>
              <a:rPr lang="sv-SE" dirty="0" err="1"/>
              <a:t>encoding</a:t>
            </a:r>
            <a:r>
              <a:rPr lang="sv-SE" dirty="0"/>
              <a:t>=”utf8”) as f:</a:t>
            </a:r>
          </a:p>
          <a:p>
            <a:pPr marL="1371600" lvl="3" indent="0">
              <a:buNone/>
            </a:pPr>
            <a:r>
              <a:rPr lang="sv-SE" dirty="0"/>
              <a:t>	[do stuff]</a:t>
            </a:r>
          </a:p>
          <a:p>
            <a:pPr marL="1371600" lvl="3" indent="0">
              <a:buNone/>
            </a:pPr>
            <a:endParaRPr lang="sv-SE" dirty="0"/>
          </a:p>
          <a:p>
            <a:pPr marL="1371600" lvl="3" indent="0">
              <a:buNone/>
            </a:pPr>
            <a:r>
              <a:rPr lang="sv-SE" dirty="0"/>
              <a:t>Detta är för att inte den ”öppna” filen ska behöva stängas när man är klar med den</a:t>
            </a:r>
          </a:p>
          <a:p>
            <a:pPr marL="1371600" lvl="3" indent="0">
              <a:buNone/>
            </a:pPr>
            <a:r>
              <a:rPr lang="sv-SE" dirty="0" err="1"/>
              <a:t>with</a:t>
            </a:r>
            <a:r>
              <a:rPr lang="sv-SE" dirty="0"/>
              <a:t> satsen stänger filen när den är klar</a:t>
            </a:r>
          </a:p>
          <a:p>
            <a:pPr marL="1371600" lvl="3" indent="0">
              <a:buNone/>
            </a:pPr>
            <a:r>
              <a:rPr lang="sv-SE" dirty="0"/>
              <a:t>Mer info: </a:t>
            </a:r>
            <a:r>
              <a:rPr lang="sv-SE" dirty="0">
                <a:hlinkClick r:id="rId2"/>
              </a:rPr>
              <a:t>https://www.codecademy.com/forum_questions/5135331f757bb8a2950000cd#:~:text=Python%20doesn't%20flush%20the,it%20to%20the%20target%20file</a:t>
            </a:r>
            <a:r>
              <a:rPr lang="sv-SE" dirty="0"/>
              <a:t>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673BB6-6F55-D54A-9BC9-F0A96C47A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50" y="179387"/>
            <a:ext cx="118237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9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042BE-3E97-944B-BC26-0C0FA1170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2687"/>
            <a:ext cx="10515600" cy="49942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v-SE" dirty="0"/>
              <a:t>Nu har vi ett filobjekt, </a:t>
            </a:r>
            <a:r>
              <a:rPr lang="sv-SE" dirty="0" err="1"/>
              <a:t>now</a:t>
            </a:r>
            <a:r>
              <a:rPr lang="sv-SE" dirty="0"/>
              <a:t> </a:t>
            </a:r>
            <a:r>
              <a:rPr lang="sv-SE" dirty="0" err="1"/>
              <a:t>what</a:t>
            </a:r>
            <a:r>
              <a:rPr lang="sv-SE" dirty="0"/>
              <a:t>?</a:t>
            </a:r>
          </a:p>
          <a:p>
            <a:r>
              <a:rPr lang="sv-SE" dirty="0"/>
              <a:t>Nu använder vi ”.read()” metoden som konverterar och returnerar text i filobjektet som en string </a:t>
            </a:r>
          </a:p>
          <a:p>
            <a:pPr lvl="1"/>
            <a:r>
              <a:rPr lang="sv-SE" dirty="0"/>
              <a:t>Alla tecken inkluderas, till exempel ett radbyte skrivs som ”\n”</a:t>
            </a:r>
          </a:p>
          <a:p>
            <a:r>
              <a:rPr lang="sv-SE" dirty="0"/>
              <a:t>När vi har den som en string använder vi ”.split()” för att dela upp stringen till en lista (som returneras)</a:t>
            </a:r>
          </a:p>
          <a:p>
            <a:pPr lvl="1"/>
            <a:r>
              <a:rPr lang="sv-SE" dirty="0"/>
              <a:t>.split() metoden låter oss även definiera vilket tecken som ska användas som en separator</a:t>
            </a:r>
          </a:p>
          <a:p>
            <a:pPr lvl="2"/>
            <a:r>
              <a:rPr lang="sv-SE" dirty="0"/>
              <a:t>Låt a = ”Hej\</a:t>
            </a:r>
            <a:r>
              <a:rPr lang="sv-SE" dirty="0" err="1"/>
              <a:t>nhur</a:t>
            </a:r>
            <a:r>
              <a:rPr lang="sv-SE" dirty="0"/>
              <a:t> mår du?”</a:t>
            </a:r>
          </a:p>
          <a:p>
            <a:pPr lvl="3"/>
            <a:r>
              <a:rPr lang="sv-SE" dirty="0" err="1"/>
              <a:t>a.split</a:t>
            </a:r>
            <a:r>
              <a:rPr lang="sv-SE" dirty="0"/>
              <a:t>() </a:t>
            </a:r>
            <a:r>
              <a:rPr lang="sv-SE" dirty="0">
                <a:sym typeface="Wingdings" pitchFamily="2" charset="2"/>
              </a:rPr>
              <a:t> [”Hej” , ”hur” , ”mår” , ”du?”]</a:t>
            </a:r>
          </a:p>
          <a:p>
            <a:pPr lvl="3"/>
            <a:r>
              <a:rPr lang="sv-SE" dirty="0" err="1">
                <a:sym typeface="Wingdings" pitchFamily="2" charset="2"/>
              </a:rPr>
              <a:t>a.split</a:t>
            </a:r>
            <a:r>
              <a:rPr lang="sv-SE" dirty="0">
                <a:sym typeface="Wingdings" pitchFamily="2" charset="2"/>
              </a:rPr>
              <a:t>(sep=” ”)  [”Hej\</a:t>
            </a:r>
            <a:r>
              <a:rPr lang="sv-SE" dirty="0" err="1">
                <a:sym typeface="Wingdings" pitchFamily="2" charset="2"/>
              </a:rPr>
              <a:t>nhur</a:t>
            </a:r>
            <a:r>
              <a:rPr lang="sv-SE" dirty="0">
                <a:sym typeface="Wingdings" pitchFamily="2" charset="2"/>
              </a:rPr>
              <a:t>” , ”mår” , ”du?”]</a:t>
            </a:r>
          </a:p>
          <a:p>
            <a:pPr lvl="3"/>
            <a:r>
              <a:rPr lang="sv-SE" dirty="0" err="1"/>
              <a:t>a.split</a:t>
            </a:r>
            <a:r>
              <a:rPr lang="sv-SE" dirty="0"/>
              <a:t>(sep=”\n”) </a:t>
            </a:r>
            <a:r>
              <a:rPr lang="sv-SE" dirty="0">
                <a:sym typeface="Wingdings" pitchFamily="2" charset="2"/>
              </a:rPr>
              <a:t> [”Hej”, ”hur mår du?”]</a:t>
            </a:r>
          </a:p>
          <a:p>
            <a:pPr lvl="2"/>
            <a:r>
              <a:rPr lang="sv-SE" dirty="0">
                <a:sym typeface="Wingdings" pitchFamily="2" charset="2"/>
              </a:rPr>
              <a:t>För att använda fler separatorer samtidigt rekommenderas </a:t>
            </a:r>
          </a:p>
          <a:p>
            <a:pPr marL="914400" lvl="2" indent="0">
              <a:buNone/>
            </a:pPr>
            <a:r>
              <a:rPr lang="sv-SE" dirty="0">
                <a:sym typeface="Wingdings" pitchFamily="2" charset="2"/>
              </a:rPr>
              <a:t>	a=</a:t>
            </a:r>
            <a:r>
              <a:rPr lang="sv-SE" dirty="0" err="1">
                <a:sym typeface="Wingdings" pitchFamily="2" charset="2"/>
              </a:rPr>
              <a:t>a.replace</a:t>
            </a:r>
            <a:r>
              <a:rPr lang="sv-SE" dirty="0">
                <a:sym typeface="Wingdings" pitchFamily="2" charset="2"/>
              </a:rPr>
              <a:t>(”\n”, ” ”); </a:t>
            </a:r>
            <a:r>
              <a:rPr lang="sv-SE" dirty="0" err="1">
                <a:sym typeface="Wingdings" pitchFamily="2" charset="2"/>
              </a:rPr>
              <a:t>a.split</a:t>
            </a:r>
            <a:r>
              <a:rPr lang="sv-SE" dirty="0">
                <a:sym typeface="Wingdings" pitchFamily="2" charset="2"/>
              </a:rPr>
              <a:t>(sep=” ”)</a:t>
            </a:r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A64285-69FB-F24D-B405-A72C0DB3C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" y="179387"/>
            <a:ext cx="118237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33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CB4AD-2464-FB40-A6EF-B8B0DE8CD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2687"/>
            <a:ext cx="10515600" cy="4994276"/>
          </a:xfrm>
        </p:spPr>
        <p:txBody>
          <a:bodyPr>
            <a:normAutofit/>
          </a:bodyPr>
          <a:lstStyle/>
          <a:p>
            <a:r>
              <a:rPr lang="sv-SE" dirty="0"/>
              <a:t>Facit:</a:t>
            </a:r>
          </a:p>
          <a:p>
            <a:endParaRPr lang="sv-SE" dirty="0"/>
          </a:p>
          <a:p>
            <a:pPr marL="0" indent="0">
              <a:buNone/>
            </a:pPr>
            <a:r>
              <a:rPr lang="sv-SE" dirty="0" err="1"/>
              <a:t>def</a:t>
            </a:r>
            <a:r>
              <a:rPr lang="sv-SE" dirty="0"/>
              <a:t> </a:t>
            </a:r>
            <a:r>
              <a:rPr lang="sv-SE" dirty="0" err="1"/>
              <a:t>txt_to_list</a:t>
            </a:r>
            <a:r>
              <a:rPr lang="sv-SE" dirty="0"/>
              <a:t>(</a:t>
            </a:r>
            <a:r>
              <a:rPr lang="sv-SE" dirty="0" err="1"/>
              <a:t>txt</a:t>
            </a:r>
            <a:r>
              <a:rPr lang="sv-SE" dirty="0"/>
              <a:t>):</a:t>
            </a:r>
          </a:p>
          <a:p>
            <a:pPr marL="0" indent="0">
              <a:buNone/>
            </a:pPr>
            <a:r>
              <a:rPr lang="sv-SE" dirty="0"/>
              <a:t>   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open</a:t>
            </a:r>
            <a:r>
              <a:rPr lang="sv-SE" dirty="0"/>
              <a:t>(</a:t>
            </a:r>
            <a:r>
              <a:rPr lang="sv-SE" dirty="0" err="1"/>
              <a:t>txt</a:t>
            </a:r>
            <a:r>
              <a:rPr lang="sv-SE" dirty="0"/>
              <a:t>, </a:t>
            </a:r>
            <a:r>
              <a:rPr lang="sv-SE" dirty="0" err="1"/>
              <a:t>encoding</a:t>
            </a:r>
            <a:r>
              <a:rPr lang="sv-SE" dirty="0"/>
              <a:t>="utf8") as f:</a:t>
            </a:r>
          </a:p>
          <a:p>
            <a:pPr marL="0" indent="0">
              <a:buNone/>
            </a:pPr>
            <a:r>
              <a:rPr lang="sv-SE" dirty="0"/>
              <a:t>        </a:t>
            </a:r>
            <a:r>
              <a:rPr lang="sv-SE" dirty="0" err="1"/>
              <a:t>txtFile</a:t>
            </a:r>
            <a:r>
              <a:rPr lang="sv-SE" dirty="0"/>
              <a:t>=</a:t>
            </a:r>
            <a:r>
              <a:rPr lang="sv-SE" dirty="0" err="1"/>
              <a:t>f.read</a:t>
            </a:r>
            <a:r>
              <a:rPr lang="sv-SE" dirty="0"/>
              <a:t>()</a:t>
            </a:r>
          </a:p>
          <a:p>
            <a:pPr marL="0" indent="0">
              <a:buNone/>
            </a:pPr>
            <a:r>
              <a:rPr lang="sv-SE" dirty="0"/>
              <a:t>    </a:t>
            </a:r>
            <a:r>
              <a:rPr lang="sv-SE" dirty="0" err="1"/>
              <a:t>return</a:t>
            </a:r>
            <a:r>
              <a:rPr lang="sv-SE" dirty="0"/>
              <a:t> </a:t>
            </a:r>
            <a:r>
              <a:rPr lang="sv-SE" dirty="0" err="1"/>
              <a:t>txtFile.split</a:t>
            </a:r>
            <a:r>
              <a:rPr lang="sv-SE" dirty="0"/>
              <a:t>(sep="\n")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print(</a:t>
            </a:r>
            <a:r>
              <a:rPr lang="sv-SE" dirty="0" err="1"/>
              <a:t>txt_to_list</a:t>
            </a:r>
            <a:r>
              <a:rPr lang="sv-SE" dirty="0"/>
              <a:t>("</a:t>
            </a:r>
            <a:r>
              <a:rPr lang="sv-SE" dirty="0" err="1"/>
              <a:t>textfil.txt</a:t>
            </a:r>
            <a:r>
              <a:rPr lang="sv-SE" dirty="0"/>
              <a:t>"))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96B610-4C30-C846-B94A-F25FCD6CD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" y="179387"/>
            <a:ext cx="118237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218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A279E-18F4-7D47-A10B-EFAA6E8A7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888"/>
            <a:ext cx="10515600" cy="5045076"/>
          </a:xfrm>
        </p:spPr>
        <p:txBody>
          <a:bodyPr>
            <a:normAutofit lnSpcReduction="10000"/>
          </a:bodyPr>
          <a:lstStyle/>
          <a:p>
            <a:r>
              <a:rPr lang="sv-SE" dirty="0"/>
              <a:t>Det denna fråga refererar till är konceptet av </a:t>
            </a:r>
            <a:r>
              <a:rPr lang="sv-SE" dirty="0" err="1"/>
              <a:t>memoization</a:t>
            </a:r>
            <a:r>
              <a:rPr lang="sv-SE" dirty="0"/>
              <a:t> </a:t>
            </a:r>
          </a:p>
          <a:p>
            <a:pPr lvl="1"/>
            <a:r>
              <a:rPr lang="sv-SE" dirty="0"/>
              <a:t>(Sid 311 i </a:t>
            </a:r>
            <a:r>
              <a:rPr lang="en-GB" dirty="0"/>
              <a:t>Introduction to programming in Python </a:t>
            </a:r>
            <a:r>
              <a:rPr lang="en-GB" dirty="0" err="1"/>
              <a:t>av</a:t>
            </a:r>
            <a:r>
              <a:rPr lang="en-GB" dirty="0"/>
              <a:t> Sedgewick, Wayne </a:t>
            </a:r>
            <a:r>
              <a:rPr lang="en-GB" dirty="0" err="1"/>
              <a:t>och</a:t>
            </a:r>
            <a:r>
              <a:rPr lang="en-GB" dirty="0"/>
              <a:t> </a:t>
            </a:r>
            <a:r>
              <a:rPr lang="en-GB" dirty="0" err="1"/>
              <a:t>Dondero</a:t>
            </a:r>
            <a:r>
              <a:rPr lang="en-GB" dirty="0"/>
              <a:t>)</a:t>
            </a:r>
            <a:endParaRPr lang="sv-SE" dirty="0"/>
          </a:p>
          <a:p>
            <a:r>
              <a:rPr lang="sv-SE" dirty="0"/>
              <a:t>Lite om </a:t>
            </a:r>
            <a:r>
              <a:rPr lang="sv-SE" dirty="0" err="1"/>
              <a:t>dictionary</a:t>
            </a:r>
            <a:endParaRPr lang="sv-SE" dirty="0"/>
          </a:p>
          <a:p>
            <a:pPr lvl="1"/>
            <a:r>
              <a:rPr lang="sv-SE" dirty="0"/>
              <a:t>Skrivs som {}</a:t>
            </a:r>
          </a:p>
          <a:p>
            <a:pPr lvl="1"/>
            <a:r>
              <a:rPr lang="sv-SE" dirty="0"/>
              <a:t>Är </a:t>
            </a:r>
            <a:r>
              <a:rPr lang="sv-SE" dirty="0" err="1"/>
              <a:t>muteable</a:t>
            </a:r>
            <a:endParaRPr lang="sv-SE" dirty="0"/>
          </a:p>
          <a:p>
            <a:pPr lvl="1"/>
            <a:r>
              <a:rPr lang="sv-SE" dirty="0"/>
              <a:t>Kopplar ett värde eller en string med ett annat objekt</a:t>
            </a:r>
          </a:p>
          <a:p>
            <a:pPr marL="914400" lvl="2" indent="0">
              <a:buNone/>
            </a:pPr>
            <a:r>
              <a:rPr lang="sv-SE" dirty="0"/>
              <a:t>a={}</a:t>
            </a:r>
          </a:p>
          <a:p>
            <a:pPr marL="914400" lvl="2" indent="0">
              <a:buNone/>
            </a:pPr>
            <a:r>
              <a:rPr lang="sv-SE" dirty="0"/>
              <a:t>a[1] = ”Hej”</a:t>
            </a:r>
          </a:p>
          <a:p>
            <a:pPr marL="914400" lvl="2" indent="0">
              <a:buNone/>
            </a:pPr>
            <a:r>
              <a:rPr lang="sv-SE" dirty="0"/>
              <a:t>a[”</a:t>
            </a:r>
            <a:r>
              <a:rPr lang="sv-SE" dirty="0" err="1"/>
              <a:t>lol</a:t>
            </a:r>
            <a:r>
              <a:rPr lang="sv-SE" dirty="0"/>
              <a:t>”] = 3</a:t>
            </a:r>
          </a:p>
          <a:p>
            <a:pPr marL="914400" lvl="2" indent="0">
              <a:buNone/>
            </a:pPr>
            <a:r>
              <a:rPr lang="sv-SE" dirty="0"/>
              <a:t>a </a:t>
            </a:r>
            <a:r>
              <a:rPr lang="sv-SE" dirty="0">
                <a:sym typeface="Wingdings" pitchFamily="2" charset="2"/>
              </a:rPr>
              <a:t> {1 : ”Hej”, ”</a:t>
            </a:r>
            <a:r>
              <a:rPr lang="sv-SE" dirty="0" err="1">
                <a:sym typeface="Wingdings" pitchFamily="2" charset="2"/>
              </a:rPr>
              <a:t>lol</a:t>
            </a:r>
            <a:r>
              <a:rPr lang="sv-SE" dirty="0">
                <a:sym typeface="Wingdings" pitchFamily="2" charset="2"/>
              </a:rPr>
              <a:t>” : 3 }</a:t>
            </a:r>
          </a:p>
          <a:p>
            <a:pPr marL="914400" lvl="2" indent="0">
              <a:buNone/>
            </a:pPr>
            <a:r>
              <a:rPr lang="sv-SE" dirty="0">
                <a:sym typeface="Wingdings" pitchFamily="2" charset="2"/>
              </a:rPr>
              <a:t>a[1]  ”Hej”</a:t>
            </a:r>
          </a:p>
          <a:p>
            <a:pPr marL="914400" lvl="2" indent="0">
              <a:buNone/>
            </a:pPr>
            <a:r>
              <a:rPr lang="sv-SE" dirty="0">
                <a:sym typeface="Wingdings" pitchFamily="2" charset="2"/>
              </a:rPr>
              <a:t>”</a:t>
            </a:r>
            <a:r>
              <a:rPr lang="sv-SE" dirty="0" err="1">
                <a:sym typeface="Wingdings" pitchFamily="2" charset="2"/>
              </a:rPr>
              <a:t>lol</a:t>
            </a:r>
            <a:r>
              <a:rPr lang="sv-SE" dirty="0">
                <a:sym typeface="Wingdings" pitchFamily="2" charset="2"/>
              </a:rPr>
              <a:t>” in a  </a:t>
            </a:r>
            <a:r>
              <a:rPr lang="sv-SE" dirty="0" err="1">
                <a:sym typeface="Wingdings" pitchFamily="2" charset="2"/>
              </a:rPr>
              <a:t>True</a:t>
            </a:r>
            <a:endParaRPr lang="sv-SE" dirty="0">
              <a:sym typeface="Wingdings" pitchFamily="2" charset="2"/>
            </a:endParaRPr>
          </a:p>
          <a:p>
            <a:pPr marL="914400" lvl="2" indent="0">
              <a:buNone/>
            </a:pPr>
            <a:r>
              <a:rPr lang="sv-SE" dirty="0">
                <a:sym typeface="Wingdings" pitchFamily="2" charset="2"/>
              </a:rPr>
              <a:t>3 in a  </a:t>
            </a:r>
            <a:r>
              <a:rPr lang="sv-SE" dirty="0" err="1">
                <a:sym typeface="Wingdings" pitchFamily="2" charset="2"/>
              </a:rPr>
              <a:t>False</a:t>
            </a:r>
            <a:r>
              <a:rPr lang="sv-SE" dirty="0">
                <a:sym typeface="Wingdings" pitchFamily="2" charset="2"/>
              </a:rPr>
              <a:t> #Kollar endast ”indexen”</a:t>
            </a:r>
          </a:p>
          <a:p>
            <a:pPr marL="914400" lvl="2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ECE5A7-D38B-9C4D-872F-68A2FABC5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0" y="230187"/>
            <a:ext cx="116459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44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59D07-CE84-E040-9710-FD6973D75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8738"/>
            <a:ext cx="10515600" cy="4848225"/>
          </a:xfrm>
        </p:spPr>
        <p:txBody>
          <a:bodyPr numCol="2">
            <a:normAutofit/>
          </a:bodyPr>
          <a:lstStyle/>
          <a:p>
            <a:r>
              <a:rPr lang="sv-SE" dirty="0"/>
              <a:t>Facit:</a:t>
            </a:r>
          </a:p>
          <a:p>
            <a:pPr marL="0" indent="0">
              <a:buNone/>
            </a:pPr>
            <a:r>
              <a:rPr lang="sv-SE" sz="2400" dirty="0" err="1"/>
              <a:t>fibCache</a:t>
            </a:r>
            <a:r>
              <a:rPr lang="sv-SE" sz="2400" dirty="0"/>
              <a:t>={}</a:t>
            </a:r>
          </a:p>
          <a:p>
            <a:pPr marL="0" indent="0">
              <a:buNone/>
            </a:pPr>
            <a:r>
              <a:rPr lang="sv-SE" sz="2400" dirty="0" err="1"/>
              <a:t>def</a:t>
            </a:r>
            <a:r>
              <a:rPr lang="sv-SE" sz="2400" dirty="0"/>
              <a:t> </a:t>
            </a:r>
            <a:r>
              <a:rPr lang="sv-SE" sz="2400" dirty="0" err="1"/>
              <a:t>fib</a:t>
            </a:r>
            <a:r>
              <a:rPr lang="sv-SE" sz="2400" dirty="0"/>
              <a:t>(n):</a:t>
            </a:r>
          </a:p>
          <a:p>
            <a:pPr marL="0" indent="0">
              <a:buNone/>
            </a:pPr>
            <a:r>
              <a:rPr lang="sv-SE" sz="2400" dirty="0"/>
              <a:t>    </a:t>
            </a:r>
            <a:r>
              <a:rPr lang="sv-SE" sz="2400" dirty="0" err="1"/>
              <a:t>if</a:t>
            </a:r>
            <a:r>
              <a:rPr lang="sv-SE" sz="2400" dirty="0"/>
              <a:t> n&lt;=1: </a:t>
            </a:r>
            <a:r>
              <a:rPr lang="sv-SE" sz="2400" dirty="0" err="1"/>
              <a:t>return</a:t>
            </a:r>
            <a:r>
              <a:rPr lang="sv-SE" sz="2400" dirty="0"/>
              <a:t> n</a:t>
            </a:r>
          </a:p>
          <a:p>
            <a:pPr marL="0" indent="0">
              <a:buNone/>
            </a:pPr>
            <a:r>
              <a:rPr lang="sv-SE" sz="2400" dirty="0"/>
              <a:t>    </a:t>
            </a:r>
            <a:r>
              <a:rPr lang="sv-SE" sz="2400" dirty="0" err="1"/>
              <a:t>if</a:t>
            </a:r>
            <a:r>
              <a:rPr lang="sv-SE" sz="2400" dirty="0"/>
              <a:t> n in </a:t>
            </a:r>
            <a:r>
              <a:rPr lang="sv-SE" sz="2400" dirty="0" err="1"/>
              <a:t>fibCache</a:t>
            </a:r>
            <a:r>
              <a:rPr lang="sv-SE" sz="2400" dirty="0"/>
              <a:t>:</a:t>
            </a:r>
          </a:p>
          <a:p>
            <a:pPr marL="0" indent="0">
              <a:buNone/>
            </a:pPr>
            <a:r>
              <a:rPr lang="sv-SE" sz="2400" dirty="0"/>
              <a:t>        </a:t>
            </a:r>
            <a:r>
              <a:rPr lang="sv-SE" sz="2400" dirty="0" err="1"/>
              <a:t>return</a:t>
            </a:r>
            <a:r>
              <a:rPr lang="sv-SE" sz="2400" dirty="0"/>
              <a:t> </a:t>
            </a:r>
            <a:r>
              <a:rPr lang="sv-SE" sz="2400" dirty="0" err="1"/>
              <a:t>fibCache</a:t>
            </a:r>
            <a:r>
              <a:rPr lang="sv-SE" sz="2400" dirty="0"/>
              <a:t>[n]</a:t>
            </a:r>
          </a:p>
          <a:p>
            <a:pPr marL="0" indent="0">
              <a:buNone/>
            </a:pPr>
            <a:r>
              <a:rPr lang="sv-SE" sz="2400" dirty="0"/>
              <a:t>    </a:t>
            </a:r>
            <a:r>
              <a:rPr lang="sv-SE" sz="2400" dirty="0" err="1"/>
              <a:t>else</a:t>
            </a:r>
            <a:r>
              <a:rPr lang="sv-SE" sz="2400" dirty="0"/>
              <a:t>:</a:t>
            </a:r>
          </a:p>
          <a:p>
            <a:pPr marL="0" indent="0">
              <a:buNone/>
            </a:pPr>
            <a:r>
              <a:rPr lang="sv-SE" sz="2400" dirty="0"/>
              <a:t>        </a:t>
            </a:r>
            <a:r>
              <a:rPr lang="sv-SE" sz="2400" dirty="0" err="1"/>
              <a:t>value</a:t>
            </a:r>
            <a:r>
              <a:rPr lang="sv-SE" sz="2400" dirty="0"/>
              <a:t> = </a:t>
            </a:r>
            <a:r>
              <a:rPr lang="sv-SE" sz="2400" dirty="0" err="1"/>
              <a:t>fib</a:t>
            </a:r>
            <a:r>
              <a:rPr lang="sv-SE" sz="2400" dirty="0"/>
              <a:t>(n-1) + </a:t>
            </a:r>
            <a:r>
              <a:rPr lang="sv-SE" sz="2400" dirty="0" err="1"/>
              <a:t>fib</a:t>
            </a:r>
            <a:r>
              <a:rPr lang="sv-SE" sz="2400" dirty="0"/>
              <a:t>(n-2)</a:t>
            </a:r>
          </a:p>
          <a:p>
            <a:pPr marL="0" indent="0">
              <a:buNone/>
            </a:pPr>
            <a:r>
              <a:rPr lang="sv-SE" sz="2400" dirty="0"/>
              <a:t>        </a:t>
            </a:r>
            <a:r>
              <a:rPr lang="sv-SE" sz="2400" dirty="0" err="1"/>
              <a:t>fibCache</a:t>
            </a:r>
            <a:r>
              <a:rPr lang="sv-SE" sz="2400" dirty="0"/>
              <a:t>[n]=</a:t>
            </a:r>
            <a:r>
              <a:rPr lang="sv-SE" sz="2400" dirty="0" err="1"/>
              <a:t>value</a:t>
            </a:r>
            <a:endParaRPr lang="sv-SE" sz="2400" dirty="0"/>
          </a:p>
          <a:p>
            <a:pPr marL="0" indent="0">
              <a:buNone/>
            </a:pPr>
            <a:r>
              <a:rPr lang="sv-SE" sz="2400" dirty="0"/>
              <a:t>    </a:t>
            </a:r>
            <a:r>
              <a:rPr lang="sv-SE" sz="2400" dirty="0" err="1"/>
              <a:t>return</a:t>
            </a:r>
            <a:r>
              <a:rPr lang="sv-SE" sz="2400" dirty="0"/>
              <a:t> </a:t>
            </a:r>
            <a:r>
              <a:rPr lang="sv-SE" sz="2400" dirty="0" err="1"/>
              <a:t>value</a:t>
            </a:r>
            <a:endParaRPr lang="sv-SE" sz="2400" dirty="0"/>
          </a:p>
          <a:p>
            <a:pPr marL="0" indent="0">
              <a:buNone/>
            </a:pPr>
            <a:endParaRPr lang="sv-SE" sz="2400" dirty="0"/>
          </a:p>
          <a:p>
            <a:pPr marL="0" indent="0">
              <a:buNone/>
            </a:pPr>
            <a:r>
              <a:rPr lang="sv-SE" sz="2400" dirty="0"/>
              <a:t>#Alternativt med </a:t>
            </a:r>
            <a:r>
              <a:rPr lang="sv-SE" sz="2400" dirty="0" err="1"/>
              <a:t>functools</a:t>
            </a:r>
            <a:r>
              <a:rPr lang="sv-SE" sz="2400" dirty="0"/>
              <a:t>:</a:t>
            </a:r>
          </a:p>
          <a:p>
            <a:pPr marL="0" indent="0">
              <a:buNone/>
            </a:pPr>
            <a:r>
              <a:rPr lang="sv-SE" sz="2400" dirty="0"/>
              <a:t>import </a:t>
            </a:r>
            <a:r>
              <a:rPr lang="sv-SE" sz="2400" dirty="0" err="1"/>
              <a:t>functools</a:t>
            </a:r>
            <a:endParaRPr lang="sv-SE" sz="2400" dirty="0"/>
          </a:p>
          <a:p>
            <a:pPr marL="0" indent="0">
              <a:buNone/>
            </a:pPr>
            <a:r>
              <a:rPr lang="sv-SE" sz="2400" dirty="0"/>
              <a:t>@</a:t>
            </a:r>
            <a:r>
              <a:rPr lang="sv-SE" sz="2400" dirty="0" err="1"/>
              <a:t>functools.lru_cache</a:t>
            </a:r>
            <a:r>
              <a:rPr lang="sv-SE" sz="2400" dirty="0"/>
              <a:t>()</a:t>
            </a:r>
          </a:p>
          <a:p>
            <a:pPr marL="0" indent="0">
              <a:buNone/>
            </a:pPr>
            <a:r>
              <a:rPr lang="sv-SE" sz="2400" dirty="0" err="1"/>
              <a:t>def</a:t>
            </a:r>
            <a:r>
              <a:rPr lang="sv-SE" sz="2400" dirty="0"/>
              <a:t> </a:t>
            </a:r>
            <a:r>
              <a:rPr lang="sv-SE" sz="2400" dirty="0" err="1"/>
              <a:t>fib</a:t>
            </a:r>
            <a:r>
              <a:rPr lang="sv-SE" sz="2400" dirty="0"/>
              <a:t>(n):</a:t>
            </a:r>
          </a:p>
          <a:p>
            <a:pPr marL="0" indent="0">
              <a:buNone/>
            </a:pPr>
            <a:r>
              <a:rPr lang="sv-SE" sz="2400" dirty="0"/>
              <a:t>    </a:t>
            </a:r>
            <a:r>
              <a:rPr lang="sv-SE" sz="2400" dirty="0" err="1"/>
              <a:t>if</a:t>
            </a:r>
            <a:r>
              <a:rPr lang="sv-SE" sz="2400" dirty="0"/>
              <a:t> n&lt;=1:</a:t>
            </a:r>
          </a:p>
          <a:p>
            <a:pPr marL="0" indent="0">
              <a:buNone/>
            </a:pPr>
            <a:r>
              <a:rPr lang="sv-SE" sz="2400" dirty="0"/>
              <a:t>        </a:t>
            </a:r>
            <a:r>
              <a:rPr lang="sv-SE" sz="2400" dirty="0" err="1"/>
              <a:t>return</a:t>
            </a:r>
            <a:r>
              <a:rPr lang="sv-SE" sz="2400" dirty="0"/>
              <a:t> n</a:t>
            </a:r>
          </a:p>
          <a:p>
            <a:pPr marL="0" indent="0">
              <a:buNone/>
            </a:pPr>
            <a:r>
              <a:rPr lang="sv-SE" sz="2400" dirty="0"/>
              <a:t>    </a:t>
            </a:r>
            <a:r>
              <a:rPr lang="sv-SE" sz="2400" dirty="0" err="1"/>
              <a:t>return</a:t>
            </a:r>
            <a:r>
              <a:rPr lang="sv-SE" sz="2400" dirty="0"/>
              <a:t> </a:t>
            </a:r>
            <a:r>
              <a:rPr lang="sv-SE" sz="2400" dirty="0" err="1"/>
              <a:t>fib</a:t>
            </a:r>
            <a:r>
              <a:rPr lang="sv-SE" sz="2400" dirty="0"/>
              <a:t>(n-1) + </a:t>
            </a:r>
            <a:r>
              <a:rPr lang="sv-SE" sz="2400" dirty="0" err="1"/>
              <a:t>fib</a:t>
            </a:r>
            <a:r>
              <a:rPr lang="sv-SE" sz="2400" dirty="0"/>
              <a:t>(n-2)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E21838-460A-FC48-8019-FCCE5D467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0" y="230187"/>
            <a:ext cx="116459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658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549CEC-AC72-5B45-9CD4-E85DA7EF63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/>
                  <a:t>Vi ska använda </a:t>
                </a:r>
                <a:r>
                  <a:rPr lang="sv-SE" dirty="0" err="1"/>
                  <a:t>memoization</a:t>
                </a:r>
                <a:r>
                  <a:rPr lang="sv-SE" dirty="0"/>
                  <a:t>, precis som i förra uppgiften</a:t>
                </a:r>
              </a:p>
              <a:p>
                <a:r>
                  <a:rPr lang="sv-SE" dirty="0" err="1"/>
                  <a:t>Binomialkoefficienter</a:t>
                </a:r>
                <a:r>
                  <a:rPr lang="sv-SE" dirty="0"/>
                  <a:t>: Vilken koefficient kommer den </a:t>
                </a:r>
                <a:r>
                  <a:rPr lang="sv-SE" dirty="0" err="1"/>
                  <a:t>k:te</a:t>
                </a:r>
                <a:r>
                  <a:rPr lang="sv-SE" dirty="0"/>
                  <a:t> termen ha när man utvecklar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sv-SE" b="0" dirty="0"/>
              </a:p>
              <a:p>
                <a:r>
                  <a:rPr lang="sv-SE" dirty="0"/>
                  <a:t>Kopplat till Pascals triangel:</a:t>
                </a:r>
              </a:p>
              <a:p>
                <a:r>
                  <a:rPr lang="sv-SE" dirty="0"/>
                  <a:t>Vi får önskad pascal(</a:t>
                </a:r>
                <a:r>
                  <a:rPr lang="sv-SE" dirty="0" err="1"/>
                  <a:t>n,k</a:t>
                </a:r>
                <a:r>
                  <a:rPr lang="sv-SE" dirty="0"/>
                  <a:t>) genom </a:t>
                </a:r>
                <a:br>
                  <a:rPr lang="sv-SE" dirty="0"/>
                </a:br>
                <a:r>
                  <a:rPr lang="sv-SE" dirty="0"/>
                  <a:t>pascal(n-1,k-1) + pascal(n-1,k)</a:t>
                </a:r>
              </a:p>
              <a:p>
                <a:r>
                  <a:rPr lang="sv-SE" dirty="0"/>
                  <a:t>Basfallet är kanterna (alltid 1)</a:t>
                </a:r>
              </a:p>
              <a:p>
                <a:pPr marL="457200" lvl="1" indent="0">
                  <a:buNone/>
                </a:pPr>
                <a:endParaRPr lang="sv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549CEC-AC72-5B45-9CD4-E85DA7EF63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1BCB63E-E8CF-5E4F-9A47-AADC56979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50" y="363537"/>
            <a:ext cx="11188700" cy="635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2000BC-46BC-D941-840D-5F695A087A3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5922327" y="2971800"/>
            <a:ext cx="4267345" cy="261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96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F5BE1-3574-E145-A298-7FDFDADA7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8537"/>
            <a:ext cx="10515600" cy="5178426"/>
          </a:xfrm>
        </p:spPr>
        <p:txBody>
          <a:bodyPr numCol="2">
            <a:normAutofit fontScale="55000" lnSpcReduction="20000"/>
          </a:bodyPr>
          <a:lstStyle/>
          <a:p>
            <a:r>
              <a:rPr lang="sv-SE" dirty="0"/>
              <a:t>Facit:</a:t>
            </a:r>
          </a:p>
          <a:p>
            <a:pPr marL="0" indent="0">
              <a:buNone/>
            </a:pPr>
            <a:r>
              <a:rPr lang="sv-SE" dirty="0"/>
              <a:t>BINOMIAL_CACHE = {}</a:t>
            </a:r>
          </a:p>
          <a:p>
            <a:pPr marL="0" indent="0">
              <a:buNone/>
            </a:pPr>
            <a:r>
              <a:rPr lang="sv-SE" dirty="0" err="1"/>
              <a:t>def</a:t>
            </a:r>
            <a:r>
              <a:rPr lang="sv-SE" dirty="0"/>
              <a:t> </a:t>
            </a:r>
            <a:r>
              <a:rPr lang="sv-SE" dirty="0" err="1"/>
              <a:t>binomial</a:t>
            </a:r>
            <a:r>
              <a:rPr lang="sv-SE" dirty="0"/>
              <a:t>(n, k):</a:t>
            </a:r>
          </a:p>
          <a:p>
            <a:pPr marL="0" indent="0">
              <a:buNone/>
            </a:pPr>
            <a:r>
              <a:rPr lang="sv-SE" dirty="0"/>
              <a:t>    </a:t>
            </a:r>
            <a:r>
              <a:rPr lang="sv-SE" dirty="0" err="1"/>
              <a:t>if</a:t>
            </a:r>
            <a:r>
              <a:rPr lang="sv-SE" dirty="0"/>
              <a:t> k &gt; n or k &lt; 0:</a:t>
            </a:r>
          </a:p>
          <a:p>
            <a:pPr marL="0" indent="0">
              <a:buNone/>
            </a:pPr>
            <a:r>
              <a:rPr lang="sv-SE" dirty="0"/>
              <a:t>        print("invalid input")</a:t>
            </a:r>
          </a:p>
          <a:p>
            <a:pPr marL="0" indent="0">
              <a:buNone/>
            </a:pPr>
            <a:r>
              <a:rPr lang="sv-SE" dirty="0"/>
              <a:t>        </a:t>
            </a:r>
            <a:r>
              <a:rPr lang="sv-SE" dirty="0" err="1"/>
              <a:t>return</a:t>
            </a:r>
            <a:endParaRPr lang="sv-SE" dirty="0"/>
          </a:p>
          <a:p>
            <a:pPr marL="0" indent="0">
              <a:buNone/>
            </a:pPr>
            <a:r>
              <a:rPr lang="sv-SE" dirty="0"/>
              <a:t>    </a:t>
            </a:r>
            <a:r>
              <a:rPr lang="sv-SE" dirty="0" err="1"/>
              <a:t>key</a:t>
            </a:r>
            <a:r>
              <a:rPr lang="sv-SE" dirty="0"/>
              <a:t> = </a:t>
            </a:r>
            <a:r>
              <a:rPr lang="sv-SE" dirty="0" err="1"/>
              <a:t>str</a:t>
            </a:r>
            <a:r>
              <a:rPr lang="sv-SE" dirty="0"/>
              <a:t>(n) + ":" + </a:t>
            </a:r>
            <a:r>
              <a:rPr lang="sv-SE" dirty="0" err="1"/>
              <a:t>str</a:t>
            </a:r>
            <a:r>
              <a:rPr lang="sv-SE" dirty="0"/>
              <a:t>(k)</a:t>
            </a:r>
          </a:p>
          <a:p>
            <a:pPr marL="0" indent="0">
              <a:buNone/>
            </a:pPr>
            <a:r>
              <a:rPr lang="sv-SE" dirty="0"/>
              <a:t>    </a:t>
            </a:r>
            <a:r>
              <a:rPr lang="sv-SE" dirty="0" err="1"/>
              <a:t>if</a:t>
            </a:r>
            <a:r>
              <a:rPr lang="sv-SE" dirty="0"/>
              <a:t> </a:t>
            </a:r>
            <a:r>
              <a:rPr lang="sv-SE" dirty="0" err="1"/>
              <a:t>key</a:t>
            </a:r>
            <a:r>
              <a:rPr lang="sv-SE" dirty="0"/>
              <a:t> in BINOMIAL_CACHE:</a:t>
            </a:r>
          </a:p>
          <a:p>
            <a:pPr marL="0" indent="0">
              <a:buNone/>
            </a:pPr>
            <a:r>
              <a:rPr lang="sv-SE" dirty="0"/>
              <a:t>        </a:t>
            </a:r>
            <a:r>
              <a:rPr lang="sv-SE" dirty="0" err="1"/>
              <a:t>return</a:t>
            </a:r>
            <a:r>
              <a:rPr lang="sv-SE" dirty="0"/>
              <a:t> BINOMIAL_CACHE[</a:t>
            </a:r>
            <a:r>
              <a:rPr lang="sv-SE" dirty="0" err="1"/>
              <a:t>key</a:t>
            </a:r>
            <a:r>
              <a:rPr lang="sv-SE" dirty="0"/>
              <a:t>]</a:t>
            </a:r>
          </a:p>
          <a:p>
            <a:pPr marL="0" indent="0">
              <a:buNone/>
            </a:pPr>
            <a:r>
              <a:rPr lang="sv-SE" dirty="0"/>
              <a:t>    </a:t>
            </a:r>
            <a:r>
              <a:rPr lang="sv-SE" dirty="0" err="1"/>
              <a:t>elif</a:t>
            </a:r>
            <a:r>
              <a:rPr lang="sv-SE" dirty="0"/>
              <a:t> k == 1 or k == n-1:</a:t>
            </a:r>
          </a:p>
          <a:p>
            <a:pPr marL="0" indent="0">
              <a:buNone/>
            </a:pPr>
            <a:r>
              <a:rPr lang="sv-SE" dirty="0"/>
              <a:t>        </a:t>
            </a:r>
            <a:r>
              <a:rPr lang="sv-SE" dirty="0" err="1"/>
              <a:t>return</a:t>
            </a:r>
            <a:r>
              <a:rPr lang="sv-SE" dirty="0"/>
              <a:t> n</a:t>
            </a:r>
          </a:p>
          <a:p>
            <a:pPr marL="0" indent="0">
              <a:buNone/>
            </a:pPr>
            <a:r>
              <a:rPr lang="sv-SE" dirty="0"/>
              <a:t>    </a:t>
            </a:r>
            <a:r>
              <a:rPr lang="sv-SE" dirty="0" err="1"/>
              <a:t>elif</a:t>
            </a:r>
            <a:r>
              <a:rPr lang="sv-SE" dirty="0"/>
              <a:t> k == 0 or k == n:</a:t>
            </a:r>
          </a:p>
          <a:p>
            <a:pPr marL="0" indent="0">
              <a:buNone/>
            </a:pPr>
            <a:r>
              <a:rPr lang="sv-SE" dirty="0"/>
              <a:t>        </a:t>
            </a:r>
            <a:r>
              <a:rPr lang="sv-SE" dirty="0" err="1"/>
              <a:t>return</a:t>
            </a:r>
            <a:r>
              <a:rPr lang="sv-SE" dirty="0"/>
              <a:t> 1</a:t>
            </a:r>
          </a:p>
          <a:p>
            <a:pPr marL="0" indent="0">
              <a:buNone/>
            </a:pPr>
            <a:r>
              <a:rPr lang="sv-SE" dirty="0"/>
              <a:t>    </a:t>
            </a:r>
            <a:r>
              <a:rPr lang="sv-SE" dirty="0" err="1"/>
              <a:t>else</a:t>
            </a:r>
            <a:r>
              <a:rPr lang="sv-SE" dirty="0"/>
              <a:t>:</a:t>
            </a:r>
          </a:p>
          <a:p>
            <a:pPr marL="0" indent="0">
              <a:buNone/>
            </a:pPr>
            <a:r>
              <a:rPr lang="sv-SE" dirty="0"/>
              <a:t>        </a:t>
            </a:r>
            <a:r>
              <a:rPr lang="sv-SE" dirty="0" err="1"/>
              <a:t>value</a:t>
            </a:r>
            <a:r>
              <a:rPr lang="sv-SE" dirty="0"/>
              <a:t> = </a:t>
            </a:r>
            <a:r>
              <a:rPr lang="sv-SE" dirty="0" err="1"/>
              <a:t>binomial</a:t>
            </a:r>
            <a:r>
              <a:rPr lang="sv-SE" dirty="0"/>
              <a:t>(n-1, k) + </a:t>
            </a:r>
            <a:r>
              <a:rPr lang="sv-SE" dirty="0" err="1"/>
              <a:t>binomial</a:t>
            </a:r>
            <a:r>
              <a:rPr lang="sv-SE" dirty="0"/>
              <a:t>(n-1, k-1)</a:t>
            </a:r>
          </a:p>
          <a:p>
            <a:pPr marL="0" indent="0">
              <a:buNone/>
            </a:pPr>
            <a:r>
              <a:rPr lang="sv-SE" dirty="0"/>
              <a:t>        BINOMIAL_CACHE[</a:t>
            </a:r>
            <a:r>
              <a:rPr lang="sv-SE" dirty="0" err="1"/>
              <a:t>key</a:t>
            </a:r>
            <a:r>
              <a:rPr lang="sv-SE" dirty="0"/>
              <a:t>] = </a:t>
            </a:r>
            <a:r>
              <a:rPr lang="sv-SE" dirty="0" err="1"/>
              <a:t>value</a:t>
            </a:r>
            <a:endParaRPr lang="sv-SE" dirty="0"/>
          </a:p>
          <a:p>
            <a:pPr marL="0" indent="0">
              <a:buNone/>
            </a:pPr>
            <a:r>
              <a:rPr lang="sv-SE" dirty="0"/>
              <a:t>        </a:t>
            </a:r>
            <a:r>
              <a:rPr lang="sv-SE" dirty="0" err="1"/>
              <a:t>return</a:t>
            </a:r>
            <a:r>
              <a:rPr lang="sv-SE" dirty="0"/>
              <a:t> </a:t>
            </a:r>
            <a:r>
              <a:rPr lang="sv-SE" dirty="0" err="1"/>
              <a:t>value</a:t>
            </a: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#Alternativt med </a:t>
            </a:r>
            <a:r>
              <a:rPr lang="sv-SE" dirty="0" err="1"/>
              <a:t>functools</a:t>
            </a:r>
            <a:r>
              <a:rPr lang="sv-SE" dirty="0"/>
              <a:t>:</a:t>
            </a:r>
          </a:p>
          <a:p>
            <a:pPr marL="0" indent="0">
              <a:buNone/>
            </a:pPr>
            <a:r>
              <a:rPr lang="sv-SE" dirty="0"/>
              <a:t>import </a:t>
            </a:r>
            <a:r>
              <a:rPr lang="sv-SE" dirty="0" err="1"/>
              <a:t>functools</a:t>
            </a: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@</a:t>
            </a:r>
            <a:r>
              <a:rPr lang="sv-SE" dirty="0" err="1"/>
              <a:t>functools.lru_cache</a:t>
            </a:r>
            <a:r>
              <a:rPr lang="sv-SE" dirty="0"/>
              <a:t>()</a:t>
            </a:r>
          </a:p>
          <a:p>
            <a:pPr marL="0" indent="0">
              <a:buNone/>
            </a:pPr>
            <a:r>
              <a:rPr lang="sv-SE" dirty="0" err="1"/>
              <a:t>def</a:t>
            </a:r>
            <a:r>
              <a:rPr lang="sv-SE" dirty="0"/>
              <a:t> pascal(n, k):</a:t>
            </a:r>
          </a:p>
          <a:p>
            <a:pPr marL="0" indent="0">
              <a:buNone/>
            </a:pPr>
            <a:r>
              <a:rPr lang="sv-SE" dirty="0"/>
              <a:t>    </a:t>
            </a:r>
            <a:r>
              <a:rPr lang="sv-SE" dirty="0" err="1"/>
              <a:t>key</a:t>
            </a:r>
            <a:r>
              <a:rPr lang="sv-SE" dirty="0"/>
              <a:t> = </a:t>
            </a:r>
            <a:r>
              <a:rPr lang="sv-SE" dirty="0" err="1"/>
              <a:t>str</a:t>
            </a:r>
            <a:r>
              <a:rPr lang="sv-SE" dirty="0"/>
              <a:t>(</a:t>
            </a:r>
            <a:r>
              <a:rPr lang="sv-SE" dirty="0" err="1"/>
              <a:t>str</a:t>
            </a:r>
            <a:r>
              <a:rPr lang="sv-SE" dirty="0"/>
              <a:t>(n) + ":" + </a:t>
            </a:r>
            <a:r>
              <a:rPr lang="sv-SE" dirty="0" err="1"/>
              <a:t>str</a:t>
            </a:r>
            <a:r>
              <a:rPr lang="sv-SE" dirty="0"/>
              <a:t>(k))</a:t>
            </a:r>
          </a:p>
          <a:p>
            <a:pPr marL="0" indent="0">
              <a:buNone/>
            </a:pPr>
            <a:r>
              <a:rPr lang="sv-SE" dirty="0"/>
              <a:t>    </a:t>
            </a:r>
            <a:r>
              <a:rPr lang="sv-SE" dirty="0" err="1"/>
              <a:t>if</a:t>
            </a:r>
            <a:r>
              <a:rPr lang="sv-SE" dirty="0"/>
              <a:t> k &gt; n:</a:t>
            </a:r>
          </a:p>
          <a:p>
            <a:pPr marL="0" indent="0">
              <a:buNone/>
            </a:pPr>
            <a:r>
              <a:rPr lang="sv-SE" dirty="0"/>
              <a:t>        print("Invalid input")</a:t>
            </a:r>
          </a:p>
          <a:p>
            <a:pPr marL="0" indent="0">
              <a:buNone/>
            </a:pPr>
            <a:r>
              <a:rPr lang="sv-SE" dirty="0"/>
              <a:t>        </a:t>
            </a:r>
            <a:r>
              <a:rPr lang="sv-SE" dirty="0" err="1"/>
              <a:t>return</a:t>
            </a:r>
            <a:endParaRPr lang="sv-SE" dirty="0"/>
          </a:p>
          <a:p>
            <a:pPr marL="0" indent="0">
              <a:buNone/>
            </a:pPr>
            <a:r>
              <a:rPr lang="sv-SE" dirty="0"/>
              <a:t>    </a:t>
            </a:r>
            <a:r>
              <a:rPr lang="sv-SE" dirty="0" err="1"/>
              <a:t>if</a:t>
            </a:r>
            <a:r>
              <a:rPr lang="sv-SE" dirty="0"/>
              <a:t> k == 1 or k == n - 1:</a:t>
            </a:r>
          </a:p>
          <a:p>
            <a:pPr marL="0" indent="0">
              <a:buNone/>
            </a:pPr>
            <a:r>
              <a:rPr lang="sv-SE" dirty="0"/>
              <a:t>        </a:t>
            </a:r>
            <a:r>
              <a:rPr lang="sv-SE" dirty="0" err="1"/>
              <a:t>return</a:t>
            </a:r>
            <a:r>
              <a:rPr lang="sv-SE" dirty="0"/>
              <a:t> n</a:t>
            </a:r>
          </a:p>
          <a:p>
            <a:pPr marL="0" indent="0">
              <a:buNone/>
            </a:pPr>
            <a:r>
              <a:rPr lang="sv-SE" dirty="0"/>
              <a:t>    </a:t>
            </a:r>
            <a:r>
              <a:rPr lang="sv-SE" dirty="0" err="1"/>
              <a:t>elif</a:t>
            </a:r>
            <a:r>
              <a:rPr lang="sv-SE" dirty="0"/>
              <a:t> k == n or k == 0 or n == 0 or n == 1:</a:t>
            </a:r>
          </a:p>
          <a:p>
            <a:pPr marL="0" indent="0">
              <a:buNone/>
            </a:pPr>
            <a:r>
              <a:rPr lang="sv-SE" dirty="0"/>
              <a:t>        </a:t>
            </a:r>
            <a:r>
              <a:rPr lang="sv-SE" dirty="0" err="1"/>
              <a:t>return</a:t>
            </a:r>
            <a:r>
              <a:rPr lang="sv-SE" dirty="0"/>
              <a:t> 1</a:t>
            </a:r>
          </a:p>
          <a:p>
            <a:pPr marL="0" indent="0">
              <a:buNone/>
            </a:pPr>
            <a:r>
              <a:rPr lang="sv-SE" dirty="0"/>
              <a:t>    </a:t>
            </a:r>
            <a:r>
              <a:rPr lang="sv-SE" dirty="0" err="1"/>
              <a:t>else</a:t>
            </a:r>
            <a:r>
              <a:rPr lang="sv-SE" dirty="0"/>
              <a:t>:</a:t>
            </a:r>
          </a:p>
          <a:p>
            <a:pPr marL="0" indent="0">
              <a:buNone/>
            </a:pPr>
            <a:r>
              <a:rPr lang="sv-SE" dirty="0"/>
              <a:t>        </a:t>
            </a:r>
            <a:r>
              <a:rPr lang="sv-SE" dirty="0" err="1"/>
              <a:t>return</a:t>
            </a:r>
            <a:r>
              <a:rPr lang="sv-SE" dirty="0"/>
              <a:t> pascal(n-1, k) + pascal(n-1, k-1)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96616C-8619-9B4E-B9B0-00EA7D3EA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0" y="363537"/>
            <a:ext cx="111887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971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1838</TotalTime>
  <Words>1043</Words>
  <Application>Microsoft Macintosh PowerPoint</Application>
  <PresentationFormat>Widescreen</PresentationFormat>
  <Paragraphs>127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Övning 5</vt:lpstr>
      <vt:lpstr>Idag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Några frågor?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Övning 4</dc:title>
  <dc:creator>Theo Ingelstam</dc:creator>
  <cp:lastModifiedBy>Theo Ingelstam</cp:lastModifiedBy>
  <cp:revision>16</cp:revision>
  <dcterms:created xsi:type="dcterms:W3CDTF">2020-09-26T10:55:46Z</dcterms:created>
  <dcterms:modified xsi:type="dcterms:W3CDTF">2021-10-05T10:09:32Z</dcterms:modified>
</cp:coreProperties>
</file>