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33"/>
  </p:normalViewPr>
  <p:slideViewPr>
    <p:cSldViewPr snapToGrid="0" snapToObjects="1">
      <p:cViewPr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6323-EA63-694D-9AD9-57A47A18F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CC34D-CBC4-954A-9580-74804F40B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B772A-5843-1949-8660-2E631516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2020-09-19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D033D-5799-1741-B038-988957A7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F71EE-DF33-AF4B-B879-65078032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046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E5F4-AF3E-7241-B695-54CE6D83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39F7B-0F2C-BD45-B4F4-6AC1CE649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68F06-7A52-134E-9CFB-6F890B21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2020-09-19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3F8C-5516-5E4E-8AD0-BC8BC773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B1118-9E98-6549-A659-7449B7C4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01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C9ED1-8372-F64A-84E9-128CA47F7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3E37E-5398-3F4B-845A-B6EC353DA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1F02E-B9B5-F244-B089-38FDD21C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2020-09-19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F8AED-99C8-A848-8A2D-22CB29DC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2DA93-FE31-4245-AD13-378BA8FF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189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5B4F-EEDF-2C4F-A930-B8F3E7B0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48EB-7294-1840-B6E1-7BEC7EC8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8B231-EEE9-444C-A59C-43E86BC1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2020-09-19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84937-0C30-E441-A0FE-7D859AF6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CA6F5-1139-1B41-99C5-B36C5747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354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D695-17C9-A543-8B51-39ACACD6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42AF5-8CB1-AF41-9A02-3E9EE74CD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64D2-A3CA-5D4F-AF0E-6AECF4B3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2020-09-19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3406-2DE7-5043-B03E-93F688F3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4A8A7-4CEB-4B4F-9785-DAC1AAFA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583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5CC7-8C20-4B47-A5C7-EA6DFD34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E5C3-CDAB-7441-B450-F1FFA0C1B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973EA-0E05-9C47-B8A0-05FB98A8F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930B4-CE1E-4749-8D83-10434C66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2020-09-19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346B2-650D-E34A-A284-714A1A38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0EF43-A3B1-084A-92D5-FC19F75A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553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4F1D-726B-534C-AA4E-B2CE4A41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40CBB-7184-E145-9241-4E9FF7467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BDEDB-BB1F-4B44-AE74-209DFF8EA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7E52F-513C-6945-B824-2B6F5E683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389E4-87A8-564A-ADBC-E8AD39F4D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F3BBB-44B1-C846-A6FE-E64B61D2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2020-09-19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23689-D18C-C04E-B0D3-8664EC22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DE3B5-0C16-024E-91CF-50C4C7AE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3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98DB-58D6-CA40-AC82-B119CE52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515D3-5CD9-FF4C-9A17-0CC0D7FE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2020-09-19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83F0F-ECE5-014A-805B-BC0C8E19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C04A3-CECF-BE45-825E-5D58D41F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349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F69BB-18CF-D441-A115-D90ADA3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2020-09-19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29E94-64F7-2046-95DF-50474F93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95813-C6F9-574A-968A-C01E64FF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88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F64F-8B54-084C-AD53-144922E1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BB272-3D41-2C4F-95DD-89AE0DB99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E529C-171F-0A40-92E7-ECC186D4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A8AC7-5AA6-B54C-B59F-2C22C001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2020-09-19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8961-D08E-FE4C-8296-A220B500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1D99D-AB03-F64D-A9F5-7098DFE1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9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96B6-FEDA-6845-A427-1203391F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2EC01-5F98-2C4D-B6BA-B9450F045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C269C-8420-6147-9E17-61085E7B9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CFA81-5CFE-CA45-8A6A-9CAA0A0E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B19-1BE9-124F-B989-FCE31F1C5415}" type="datetimeFigureOut">
              <a:rPr lang="sv-SE" smtClean="0"/>
              <a:t>2020-09-19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20C46-7AC4-5544-9D37-C8FF3DA8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8B138-7163-4841-A2FA-B0BCEECF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342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7E835-7DEB-B843-A508-95091622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9231C-129C-0F41-8FF4-52C2E8124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EE07A-6475-474A-8BA4-BA03B319B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5B19-1BE9-124F-B989-FCE31F1C5415}" type="datetimeFigureOut">
              <a:rPr lang="sv-SE" smtClean="0"/>
              <a:t>2020-09-19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A9321-983A-F142-95E9-19B09671C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933CF-D78A-C040-8112-241B14DCD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68B57-412C-174B-BBF7-FB37C2C32B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60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2ms82HULLa2sWNpWA" TargetMode="External"/><Relationship Id="rId2" Type="http://schemas.openxmlformats.org/officeDocument/2006/relationships/hyperlink" Target="mailto:theoi@kth.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53CC-9E80-3946-93D6-69FF0E7C0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Övning 3 - </a:t>
            </a:r>
            <a:r>
              <a:rPr lang="sv-SE" dirty="0" err="1"/>
              <a:t>Rekursion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C11E1-66C8-5F43-8C8B-8A0F12A7F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DD1331</a:t>
            </a:r>
          </a:p>
        </p:txBody>
      </p:sp>
    </p:spTree>
    <p:extLst>
      <p:ext uri="{BB962C8B-B14F-4D97-AF65-F5344CB8AC3E}">
        <p14:creationId xmlns:p14="http://schemas.microsoft.com/office/powerpoint/2010/main" val="100414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8194-A374-3645-B49D-448B889F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Några frågor?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C773-2A8A-1A4B-A909-AC5745E5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Feedback kan ges på mail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 eller anonymt (</a:t>
            </a:r>
            <a:r>
              <a:rPr lang="sv-SE" dirty="0">
                <a:hlinkClick r:id="rId3"/>
              </a:rPr>
              <a:t>https://forms.gle/2ms82HULLa2sWNpWA</a:t>
            </a:r>
            <a:r>
              <a:rPr lang="sv-SE" dirty="0"/>
              <a:t>) </a:t>
            </a:r>
          </a:p>
          <a:p>
            <a:r>
              <a:rPr lang="sv-SE" dirty="0"/>
              <a:t>Man kan alltid maila mig med frågor om kursen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2EB41-6DF7-2B40-9537-5F4768A52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66" y="3501496"/>
            <a:ext cx="2675467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2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B51C70-C2C5-7144-AA98-87383B68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06" y="142875"/>
            <a:ext cx="9424987" cy="40177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C1A7-8045-FF4A-9912-C226B5707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0578"/>
            <a:ext cx="10515600" cy="2554547"/>
          </a:xfrm>
        </p:spPr>
        <p:txBody>
          <a:bodyPr>
            <a:normAutofit fontScale="85000" lnSpcReduction="10000"/>
          </a:bodyPr>
          <a:lstStyle/>
          <a:p>
            <a:r>
              <a:rPr lang="sv-SE" dirty="0"/>
              <a:t>Se att triangeln är en linje med en mindre triangel under/över</a:t>
            </a:r>
          </a:p>
          <a:p>
            <a:r>
              <a:rPr lang="sv-SE" dirty="0" err="1"/>
              <a:t>Basfall</a:t>
            </a:r>
            <a:r>
              <a:rPr lang="sv-SE" dirty="0"/>
              <a:t>: bredd = 1, då ska vi bara printa ”triangeln” ”*” med ett </a:t>
            </a:r>
            <a:r>
              <a:rPr lang="sv-SE" dirty="0" err="1"/>
              <a:t>dist</a:t>
            </a:r>
            <a:r>
              <a:rPr lang="sv-SE" dirty="0"/>
              <a:t> mellanrum innan</a:t>
            </a:r>
          </a:p>
          <a:p>
            <a:r>
              <a:rPr lang="sv-SE" dirty="0" err="1"/>
              <a:t>Rekursion</a:t>
            </a:r>
            <a:r>
              <a:rPr lang="sv-SE" dirty="0"/>
              <a:t>: skriv ut nuvarande nivå och sedan skriv ut en mindre triangel under (del 1) </a:t>
            </a:r>
            <a:r>
              <a:rPr lang="sv-SE" b="1" dirty="0"/>
              <a:t>ELLER </a:t>
            </a:r>
            <a:r>
              <a:rPr lang="sv-SE" dirty="0"/>
              <a:t>skriv ut en mindre triangel över och sedan skriv ut nuvarande nivå</a:t>
            </a:r>
          </a:p>
          <a:p>
            <a:r>
              <a:rPr lang="sv-SE" dirty="0"/>
              <a:t>Hur ser den mindre triangeln ut? Den har en bas som är två ”*” mindre och har 1 mellanrum mer innan</a:t>
            </a:r>
          </a:p>
        </p:txBody>
      </p:sp>
    </p:spTree>
    <p:extLst>
      <p:ext uri="{BB962C8B-B14F-4D97-AF65-F5344CB8AC3E}">
        <p14:creationId xmlns:p14="http://schemas.microsoft.com/office/powerpoint/2010/main" val="234858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8D9F-EDCC-E84A-86C7-BE7C720D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Facit Uppgift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7AE29-B05B-AB45-89AB-2BE8DE9E5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6" y="1825625"/>
            <a:ext cx="5534025" cy="4351338"/>
          </a:xfrm>
        </p:spPr>
        <p:txBody>
          <a:bodyPr/>
          <a:lstStyle/>
          <a:p>
            <a:r>
              <a:rPr lang="sv-SE" dirty="0"/>
              <a:t>Del 1:</a:t>
            </a:r>
          </a:p>
          <a:p>
            <a:pPr marL="457200" lvl="1" indent="0">
              <a:buNone/>
            </a:pPr>
            <a:r>
              <a:rPr lang="sv-SE" dirty="0" err="1"/>
              <a:t>def</a:t>
            </a:r>
            <a:r>
              <a:rPr lang="sv-SE" dirty="0"/>
              <a:t> </a:t>
            </a:r>
            <a:r>
              <a:rPr lang="sv-SE" dirty="0" err="1"/>
              <a:t>triangel_bas_upp</a:t>
            </a:r>
            <a:r>
              <a:rPr lang="sv-SE" dirty="0"/>
              <a:t>(</a:t>
            </a:r>
            <a:r>
              <a:rPr lang="sv-SE" dirty="0" err="1"/>
              <a:t>dist</a:t>
            </a:r>
            <a:r>
              <a:rPr lang="sv-SE" dirty="0"/>
              <a:t>, bredd):</a:t>
            </a:r>
          </a:p>
          <a:p>
            <a:pPr marL="457200" lvl="1" indent="0">
              <a:buNone/>
            </a:pPr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 bredd == 1:</a:t>
            </a:r>
          </a:p>
          <a:p>
            <a:pPr marL="457200" lvl="1" indent="0">
              <a:buNone/>
            </a:pPr>
            <a:r>
              <a:rPr lang="sv-SE" dirty="0"/>
              <a:t>        print(</a:t>
            </a:r>
            <a:r>
              <a:rPr lang="sv-SE" dirty="0" err="1"/>
              <a:t>dist</a:t>
            </a:r>
            <a:r>
              <a:rPr lang="sv-SE" dirty="0"/>
              <a:t>*" " + "*")</a:t>
            </a:r>
          </a:p>
          <a:p>
            <a:pPr marL="457200" lvl="1" indent="0">
              <a:buNone/>
            </a:pPr>
            <a:r>
              <a:rPr lang="sv-SE" dirty="0"/>
              <a:t>    </a:t>
            </a:r>
            <a:r>
              <a:rPr lang="sv-SE" dirty="0" err="1"/>
              <a:t>else</a:t>
            </a:r>
            <a:r>
              <a:rPr lang="sv-SE" dirty="0"/>
              <a:t>:</a:t>
            </a:r>
          </a:p>
          <a:p>
            <a:pPr marL="457200" lvl="1" indent="0">
              <a:buNone/>
            </a:pPr>
            <a:r>
              <a:rPr lang="sv-SE" dirty="0"/>
              <a:t>        </a:t>
            </a:r>
            <a:r>
              <a:rPr lang="sv-SE" dirty="0">
                <a:highlight>
                  <a:srgbClr val="FFFF00"/>
                </a:highlight>
              </a:rPr>
              <a:t>print(</a:t>
            </a:r>
            <a:r>
              <a:rPr lang="sv-SE" dirty="0" err="1">
                <a:highlight>
                  <a:srgbClr val="FFFF00"/>
                </a:highlight>
              </a:rPr>
              <a:t>dist</a:t>
            </a:r>
            <a:r>
              <a:rPr lang="sv-SE" dirty="0">
                <a:highlight>
                  <a:srgbClr val="FFFF00"/>
                </a:highlight>
              </a:rPr>
              <a:t>*" " + bredd*"*")</a:t>
            </a:r>
          </a:p>
          <a:p>
            <a:pPr marL="457200" lvl="1" indent="0">
              <a:buNone/>
            </a:pPr>
            <a:r>
              <a:rPr lang="sv-SE" dirty="0"/>
              <a:t>        </a:t>
            </a:r>
            <a:r>
              <a:rPr lang="sv-SE" dirty="0" err="1">
                <a:highlight>
                  <a:srgbClr val="FFFF00"/>
                </a:highlight>
              </a:rPr>
              <a:t>triangel_bas_upp</a:t>
            </a:r>
            <a:r>
              <a:rPr lang="sv-SE" dirty="0">
                <a:highlight>
                  <a:srgbClr val="FFFF00"/>
                </a:highlight>
              </a:rPr>
              <a:t>(dist+1, bredd-2)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6E9765-42BD-534F-AB0A-F0497CDC8B65}"/>
              </a:ext>
            </a:extLst>
          </p:cNvPr>
          <p:cNvSpPr txBox="1">
            <a:spLocks/>
          </p:cNvSpPr>
          <p:nvPr/>
        </p:nvSpPr>
        <p:spPr>
          <a:xfrm>
            <a:off x="6229349" y="1825625"/>
            <a:ext cx="5534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Del 2:</a:t>
            </a:r>
          </a:p>
          <a:p>
            <a:pPr marL="457200" lvl="1" indent="0">
              <a:buNone/>
            </a:pPr>
            <a:r>
              <a:rPr lang="sv-SE" dirty="0" err="1"/>
              <a:t>def</a:t>
            </a:r>
            <a:r>
              <a:rPr lang="sv-SE" dirty="0"/>
              <a:t> </a:t>
            </a:r>
            <a:r>
              <a:rPr lang="sv-SE" dirty="0" err="1"/>
              <a:t>triangel_bas_ner</a:t>
            </a:r>
            <a:r>
              <a:rPr lang="sv-SE" dirty="0"/>
              <a:t>(</a:t>
            </a:r>
            <a:r>
              <a:rPr lang="sv-SE" dirty="0" err="1"/>
              <a:t>dist</a:t>
            </a:r>
            <a:r>
              <a:rPr lang="sv-SE" dirty="0"/>
              <a:t>, bredd):</a:t>
            </a:r>
          </a:p>
          <a:p>
            <a:pPr marL="457200" lvl="1" indent="0">
              <a:buNone/>
            </a:pPr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 bredd == 1:</a:t>
            </a:r>
          </a:p>
          <a:p>
            <a:pPr marL="457200" lvl="1" indent="0">
              <a:buNone/>
            </a:pPr>
            <a:r>
              <a:rPr lang="sv-SE" dirty="0"/>
              <a:t>        print(</a:t>
            </a:r>
            <a:r>
              <a:rPr lang="sv-SE" dirty="0" err="1"/>
              <a:t>dist</a:t>
            </a:r>
            <a:r>
              <a:rPr lang="sv-SE" dirty="0"/>
              <a:t>*" " + "*")</a:t>
            </a:r>
          </a:p>
          <a:p>
            <a:pPr marL="457200" lvl="1" indent="0">
              <a:buNone/>
            </a:pPr>
            <a:r>
              <a:rPr lang="sv-SE" dirty="0"/>
              <a:t>    </a:t>
            </a:r>
            <a:r>
              <a:rPr lang="sv-SE" dirty="0" err="1"/>
              <a:t>else</a:t>
            </a:r>
            <a:r>
              <a:rPr lang="sv-SE" dirty="0"/>
              <a:t>:</a:t>
            </a:r>
          </a:p>
          <a:p>
            <a:pPr marL="457200" lvl="1" indent="0">
              <a:buNone/>
            </a:pPr>
            <a:r>
              <a:rPr lang="sv-SE" dirty="0"/>
              <a:t>        </a:t>
            </a:r>
            <a:r>
              <a:rPr lang="sv-SE" dirty="0" err="1">
                <a:highlight>
                  <a:srgbClr val="FFFF00"/>
                </a:highlight>
              </a:rPr>
              <a:t>triangel_bas_ner</a:t>
            </a:r>
            <a:r>
              <a:rPr lang="sv-SE" dirty="0">
                <a:highlight>
                  <a:srgbClr val="FFFF00"/>
                </a:highlight>
              </a:rPr>
              <a:t>(dist+1, bredd-2)</a:t>
            </a:r>
          </a:p>
          <a:p>
            <a:pPr marL="457200" lvl="1" indent="0">
              <a:buNone/>
            </a:pPr>
            <a:r>
              <a:rPr lang="sv-SE" dirty="0"/>
              <a:t>        </a:t>
            </a:r>
            <a:r>
              <a:rPr lang="sv-SE" dirty="0">
                <a:highlight>
                  <a:srgbClr val="FFFF00"/>
                </a:highlight>
              </a:rPr>
              <a:t>print(</a:t>
            </a:r>
            <a:r>
              <a:rPr lang="sv-SE" dirty="0" err="1">
                <a:highlight>
                  <a:srgbClr val="FFFF00"/>
                </a:highlight>
              </a:rPr>
              <a:t>dist</a:t>
            </a:r>
            <a:r>
              <a:rPr lang="sv-SE" dirty="0">
                <a:highlight>
                  <a:srgbClr val="FFFF00"/>
                </a:highlight>
              </a:rPr>
              <a:t>*" " + bredd*"*")</a:t>
            </a:r>
          </a:p>
        </p:txBody>
      </p:sp>
    </p:spTree>
    <p:extLst>
      <p:ext uri="{BB962C8B-B14F-4D97-AF65-F5344CB8AC3E}">
        <p14:creationId xmlns:p14="http://schemas.microsoft.com/office/powerpoint/2010/main" val="423943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D605-61F6-F24C-AE28-41A4C8B92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1"/>
            <a:ext cx="10515600" cy="5300662"/>
          </a:xfrm>
        </p:spPr>
        <p:txBody>
          <a:bodyPr>
            <a:normAutofit/>
          </a:bodyPr>
          <a:lstStyle/>
          <a:p>
            <a:r>
              <a:rPr lang="sv-SE" dirty="0"/>
              <a:t>Det här känner vi igen, annan metod nu</a:t>
            </a:r>
          </a:p>
          <a:p>
            <a:r>
              <a:rPr lang="sv-SE" dirty="0"/>
              <a:t>Hur kan vi se detta som </a:t>
            </a:r>
            <a:r>
              <a:rPr lang="sv-SE" dirty="0" err="1"/>
              <a:t>rekursion</a:t>
            </a:r>
            <a:r>
              <a:rPr lang="sv-SE" dirty="0"/>
              <a:t>? </a:t>
            </a:r>
            <a:br>
              <a:rPr lang="sv-SE" dirty="0"/>
            </a:br>
            <a:r>
              <a:rPr lang="sv-SE" dirty="0"/>
              <a:t>	siffersumma(</a:t>
            </a:r>
            <a:r>
              <a:rPr lang="sv-SE" dirty="0" err="1"/>
              <a:t>xyz</a:t>
            </a:r>
            <a:r>
              <a:rPr lang="sv-SE" dirty="0"/>
              <a:t>) = z + siffersumma(</a:t>
            </a:r>
            <a:r>
              <a:rPr lang="sv-SE" dirty="0" err="1"/>
              <a:t>xy</a:t>
            </a:r>
            <a:r>
              <a:rPr lang="sv-SE" dirty="0"/>
              <a:t>)</a:t>
            </a:r>
          </a:p>
          <a:p>
            <a:r>
              <a:rPr lang="sv-SE" dirty="0" err="1"/>
              <a:t>Basfall</a:t>
            </a:r>
            <a:r>
              <a:rPr lang="sv-SE" dirty="0"/>
              <a:t>: bara en siffra kvar att summera (tal//10=0)</a:t>
            </a:r>
          </a:p>
          <a:p>
            <a:r>
              <a:rPr lang="sv-SE" dirty="0"/>
              <a:t>Rekursivt anrop: sista siffran plus siffersumma av alla andra siffror</a:t>
            </a:r>
          </a:p>
          <a:p>
            <a:pPr lvl="1"/>
            <a:r>
              <a:rPr lang="sv-SE" dirty="0"/>
              <a:t>Sista siffran: tal%10 (rest när man delar med 10)</a:t>
            </a:r>
          </a:p>
          <a:p>
            <a:pPr lvl="1"/>
            <a:r>
              <a:rPr lang="sv-SE" dirty="0"/>
              <a:t>Nya talet att beräkna siffersumman av: tal//10</a:t>
            </a:r>
          </a:p>
          <a:p>
            <a:r>
              <a:rPr lang="sv-SE" dirty="0"/>
              <a:t>Facit</a:t>
            </a:r>
            <a:br>
              <a:rPr lang="sv-SE" dirty="0"/>
            </a:br>
            <a:r>
              <a:rPr lang="sv-SE" dirty="0"/>
              <a:t>	</a:t>
            </a:r>
            <a:r>
              <a:rPr lang="sv-SE" dirty="0" err="1"/>
              <a:t>def</a:t>
            </a:r>
            <a:r>
              <a:rPr lang="sv-SE" dirty="0"/>
              <a:t> siffersumma(t):</a:t>
            </a:r>
            <a:br>
              <a:rPr lang="sv-SE" dirty="0"/>
            </a:br>
            <a:r>
              <a:rPr lang="sv-SE" dirty="0"/>
              <a:t>		</a:t>
            </a:r>
            <a:r>
              <a:rPr lang="sv-SE" dirty="0" err="1"/>
              <a:t>if</a:t>
            </a:r>
            <a:r>
              <a:rPr lang="sv-SE" dirty="0"/>
              <a:t> t//10==0:</a:t>
            </a:r>
            <a:br>
              <a:rPr lang="sv-SE" dirty="0"/>
            </a:br>
            <a:r>
              <a:rPr lang="sv-SE" dirty="0"/>
              <a:t>			</a:t>
            </a:r>
            <a:r>
              <a:rPr lang="sv-SE" dirty="0" err="1"/>
              <a:t>return</a:t>
            </a:r>
            <a:r>
              <a:rPr lang="sv-SE" dirty="0"/>
              <a:t> t</a:t>
            </a:r>
            <a:br>
              <a:rPr lang="sv-SE" dirty="0"/>
            </a:br>
            <a:r>
              <a:rPr lang="sv-SE" dirty="0"/>
              <a:t>		</a:t>
            </a:r>
            <a:r>
              <a:rPr lang="sv-SE" dirty="0" err="1"/>
              <a:t>return</a:t>
            </a:r>
            <a:r>
              <a:rPr lang="sv-SE" dirty="0"/>
              <a:t> siffersumma(t//10) + t%10</a:t>
            </a:r>
          </a:p>
          <a:p>
            <a:pPr marL="457200" lvl="1" indent="0">
              <a:buNone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BB4C-F5FC-0C49-B085-0FC7CE42A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528637"/>
            <a:ext cx="1041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5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C06C4-3312-DE4A-A2E2-B2718B08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4948238"/>
          </a:xfrm>
        </p:spPr>
        <p:txBody>
          <a:bodyPr/>
          <a:lstStyle/>
          <a:p>
            <a:r>
              <a:rPr lang="sv-SE" dirty="0"/>
              <a:t>Lättast att fundera på rekursiva anropet först</a:t>
            </a:r>
          </a:p>
          <a:p>
            <a:r>
              <a:rPr lang="sv-SE" dirty="0"/>
              <a:t>Rekursivt anrop: är det första elementet mindre (eller lika med) än andra elementet OCH är resten av listan inte avtagande?</a:t>
            </a:r>
          </a:p>
          <a:p>
            <a:r>
              <a:rPr lang="sv-SE" dirty="0" err="1"/>
              <a:t>Basfall</a:t>
            </a:r>
            <a:r>
              <a:rPr lang="sv-SE" dirty="0"/>
              <a:t>: Endast ett element i listan (Då är den i ordning)</a:t>
            </a:r>
          </a:p>
          <a:p>
            <a:r>
              <a:rPr lang="sv-SE" dirty="0"/>
              <a:t>Facit:</a:t>
            </a:r>
            <a:br>
              <a:rPr lang="sv-SE" dirty="0"/>
            </a:br>
            <a:r>
              <a:rPr lang="sv-SE" dirty="0" err="1"/>
              <a:t>def</a:t>
            </a:r>
            <a:r>
              <a:rPr lang="sv-SE" dirty="0"/>
              <a:t> </a:t>
            </a:r>
            <a:r>
              <a:rPr lang="sv-SE" dirty="0" err="1"/>
              <a:t>ickeAvtagande</a:t>
            </a:r>
            <a:r>
              <a:rPr lang="sv-SE" dirty="0"/>
              <a:t>(element):</a:t>
            </a:r>
            <a:br>
              <a:rPr lang="sv-SE" dirty="0"/>
            </a:br>
            <a:r>
              <a:rPr lang="sv-SE" dirty="0"/>
              <a:t>	</a:t>
            </a:r>
            <a:r>
              <a:rPr lang="sv-SE" dirty="0" err="1"/>
              <a:t>if</a:t>
            </a:r>
            <a:r>
              <a:rPr lang="sv-SE" dirty="0"/>
              <a:t> len(element) &lt;= 1:</a:t>
            </a:r>
            <a:br>
              <a:rPr lang="sv-SE" dirty="0"/>
            </a:br>
            <a:r>
              <a:rPr lang="sv-SE" dirty="0"/>
              <a:t>		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True</a:t>
            </a:r>
            <a:br>
              <a:rPr lang="sv-SE" dirty="0"/>
            </a:br>
            <a:r>
              <a:rPr lang="sv-SE" dirty="0"/>
              <a:t>	</a:t>
            </a:r>
            <a:r>
              <a:rPr lang="sv-SE" dirty="0" err="1"/>
              <a:t>return</a:t>
            </a:r>
            <a:r>
              <a:rPr lang="sv-SE" dirty="0"/>
              <a:t> element[0] &lt;= element[1] and </a:t>
            </a:r>
            <a:r>
              <a:rPr lang="sv-SE" dirty="0" err="1"/>
              <a:t>ickeAvtagande</a:t>
            </a:r>
            <a:r>
              <a:rPr lang="sv-SE" dirty="0"/>
              <a:t>(element[1:])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EDC7-8A07-8D43-8D65-40E1C67DB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363537"/>
            <a:ext cx="11328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E403F7-AF05-1A46-807C-EFDC6B9D8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2931" y="1143000"/>
                <a:ext cx="11006138" cy="3629025"/>
              </a:xfrm>
            </p:spPr>
            <p:txBody>
              <a:bodyPr>
                <a:normAutofit/>
              </a:bodyPr>
              <a:lstStyle/>
              <a:p>
                <a:r>
                  <a:rPr lang="sv-SE" dirty="0"/>
                  <a:t>Basfall: n == 0 (då är svaret 1)</a:t>
                </a:r>
              </a:p>
              <a:p>
                <a:r>
                  <a:rPr lang="sv-SE" dirty="0"/>
                  <a:t>Rekursivt anrop:</a:t>
                </a:r>
                <a:br>
                  <a:rPr lang="sv-SE" dirty="0"/>
                </a:br>
                <a:r>
                  <a:rPr lang="sv-SE" dirty="0"/>
                  <a:t>	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sv-SE" b="0" dirty="0"/>
              </a:p>
              <a:p>
                <a:r>
                  <a:rPr lang="sv-SE" b="0" dirty="0"/>
                  <a:t>Vad är den listigare lösningen?</a:t>
                </a:r>
                <a:br>
                  <a:rPr lang="sv-SE" dirty="0"/>
                </a:br>
                <a:r>
                  <a:rPr lang="sv-SE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/∕2</m:t>
                        </m:r>
                      </m:sup>
                    </m:sSup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/∕2</m:t>
                        </m:r>
                      </m:sup>
                    </m:sSup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b="0" dirty="0"/>
              </a:p>
              <a:p>
                <a:r>
                  <a:rPr lang="sv-SE" dirty="0"/>
                  <a:t>Facit:</a:t>
                </a:r>
                <a:endParaRPr lang="sv-SE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E403F7-AF05-1A46-807C-EFDC6B9D8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931" y="1143000"/>
                <a:ext cx="11006138" cy="3629025"/>
              </a:xfrm>
              <a:blipFill>
                <a:blip r:embed="rId2"/>
                <a:stretch>
                  <a:fillRect l="-1038" t="-24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8CC8558-F203-824D-9DD0-F1DA79739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376237"/>
            <a:ext cx="79375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8AB38F-A8CA-D247-AF31-741C12080ED2}"/>
              </a:ext>
            </a:extLst>
          </p:cNvPr>
          <p:cNvSpPr txBox="1"/>
          <p:nvPr/>
        </p:nvSpPr>
        <p:spPr>
          <a:xfrm>
            <a:off x="2127249" y="4171860"/>
            <a:ext cx="3633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def</a:t>
            </a:r>
            <a:r>
              <a:rPr lang="sv-SE" dirty="0"/>
              <a:t> potens(x, n):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 n == 0:</a:t>
            </a:r>
          </a:p>
          <a:p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1</a:t>
            </a:r>
          </a:p>
          <a:p>
            <a:r>
              <a:rPr lang="sv-SE" dirty="0"/>
              <a:t>    </a:t>
            </a:r>
            <a:r>
              <a:rPr lang="sv-SE" dirty="0" err="1"/>
              <a:t>return</a:t>
            </a:r>
            <a:r>
              <a:rPr lang="sv-SE" dirty="0"/>
              <a:t> x*potens(x, n-1)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32006-4592-8F48-9858-E6D917719297}"/>
              </a:ext>
            </a:extLst>
          </p:cNvPr>
          <p:cNvSpPr txBox="1"/>
          <p:nvPr/>
        </p:nvSpPr>
        <p:spPr>
          <a:xfrm>
            <a:off x="6430964" y="3900487"/>
            <a:ext cx="3633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def</a:t>
            </a:r>
            <a:r>
              <a:rPr lang="sv-SE" dirty="0"/>
              <a:t> </a:t>
            </a:r>
            <a:r>
              <a:rPr lang="sv-SE" dirty="0" err="1"/>
              <a:t>power</a:t>
            </a:r>
            <a:r>
              <a:rPr lang="sv-SE" dirty="0"/>
              <a:t>(x, n):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 n == 0:</a:t>
            </a:r>
          </a:p>
          <a:p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1</a:t>
            </a:r>
          </a:p>
          <a:p>
            <a:r>
              <a:rPr lang="sv-SE" dirty="0"/>
              <a:t>    temp = </a:t>
            </a:r>
            <a:r>
              <a:rPr lang="sv-SE" dirty="0" err="1"/>
              <a:t>power</a:t>
            </a:r>
            <a:r>
              <a:rPr lang="sv-SE" dirty="0"/>
              <a:t>(x, n//2)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 n%2 == 1:</a:t>
            </a:r>
          </a:p>
          <a:p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temp*temp*x</a:t>
            </a:r>
          </a:p>
          <a:p>
            <a:r>
              <a:rPr lang="sv-SE" dirty="0"/>
              <a:t>    </a:t>
            </a:r>
            <a:r>
              <a:rPr lang="sv-SE" dirty="0" err="1"/>
              <a:t>return</a:t>
            </a:r>
            <a:r>
              <a:rPr lang="sv-SE" dirty="0"/>
              <a:t> temp*temp</a:t>
            </a:r>
          </a:p>
        </p:txBody>
      </p:sp>
    </p:spTree>
    <p:extLst>
      <p:ext uri="{BB962C8B-B14F-4D97-AF65-F5344CB8AC3E}">
        <p14:creationId xmlns:p14="http://schemas.microsoft.com/office/powerpoint/2010/main" val="349110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D45FCE-1342-E44D-B5CE-68885E0C4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2BDF8B-5348-0D4A-AC98-7E0806238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18991">
            <a:off x="5379369" y="2972107"/>
            <a:ext cx="6985550" cy="913785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1646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6841-20D5-1B49-944F-42AFAC89F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9112"/>
          </a:xfrm>
        </p:spPr>
        <p:txBody>
          <a:bodyPr>
            <a:normAutofit fontScale="85000" lnSpcReduction="20000"/>
          </a:bodyPr>
          <a:lstStyle/>
          <a:p>
            <a:r>
              <a:rPr lang="sv-SE" dirty="0" err="1"/>
              <a:t>Dicander</a:t>
            </a:r>
            <a:r>
              <a:rPr lang="sv-SE" dirty="0"/>
              <a:t> har gjort för string, vi kör på lista!</a:t>
            </a:r>
          </a:p>
          <a:p>
            <a:r>
              <a:rPr lang="sv-SE" dirty="0" err="1"/>
              <a:t>Basfall</a:t>
            </a:r>
            <a:r>
              <a:rPr lang="sv-SE" dirty="0"/>
              <a:t>: Lista av längd 1</a:t>
            </a:r>
          </a:p>
          <a:p>
            <a:r>
              <a:rPr lang="sv-SE" dirty="0"/>
              <a:t>Rekursivt anrop: För varje element i listan ha det elementet längst fram och blanda de andra (for loop och rekursivt anrop)</a:t>
            </a:r>
          </a:p>
          <a:p>
            <a:r>
              <a:rPr lang="sv-SE" dirty="0"/>
              <a:t>Facit: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DCF77-D55B-AD4D-86B8-ADFAE4CD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60338"/>
            <a:ext cx="11747500" cy="1536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93EA7C-8730-0C4C-A53D-42087C887E02}"/>
              </a:ext>
            </a:extLst>
          </p:cNvPr>
          <p:cNvSpPr txBox="1"/>
          <p:nvPr/>
        </p:nvSpPr>
        <p:spPr>
          <a:xfrm>
            <a:off x="2185988" y="3614737"/>
            <a:ext cx="72437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def</a:t>
            </a:r>
            <a:r>
              <a:rPr lang="sv-SE" dirty="0"/>
              <a:t> </a:t>
            </a:r>
            <a:r>
              <a:rPr lang="sv-SE" dirty="0" err="1"/>
              <a:t>list_perms</a:t>
            </a:r>
            <a:r>
              <a:rPr lang="sv-SE" dirty="0"/>
              <a:t>(lista):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 len(lista) == 0:</a:t>
            </a:r>
          </a:p>
          <a:p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[lista]</a:t>
            </a:r>
          </a:p>
          <a:p>
            <a:r>
              <a:rPr lang="sv-SE" dirty="0"/>
              <a:t>    </a:t>
            </a:r>
            <a:r>
              <a:rPr lang="sv-SE" dirty="0" err="1"/>
              <a:t>else</a:t>
            </a:r>
            <a:r>
              <a:rPr lang="sv-SE" dirty="0"/>
              <a:t>:</a:t>
            </a:r>
          </a:p>
          <a:p>
            <a:r>
              <a:rPr lang="sv-SE" dirty="0"/>
              <a:t>        </a:t>
            </a:r>
            <a:r>
              <a:rPr lang="sv-SE" dirty="0" err="1"/>
              <a:t>alla_perm</a:t>
            </a:r>
            <a:r>
              <a:rPr lang="sv-SE" dirty="0"/>
              <a:t> = []</a:t>
            </a:r>
          </a:p>
          <a:p>
            <a:r>
              <a:rPr lang="sv-SE" dirty="0"/>
              <a:t>        for i in </a:t>
            </a:r>
            <a:r>
              <a:rPr lang="sv-SE" dirty="0" err="1"/>
              <a:t>range</a:t>
            </a:r>
            <a:r>
              <a:rPr lang="sv-SE" dirty="0"/>
              <a:t> (len(lista)):</a:t>
            </a:r>
          </a:p>
          <a:p>
            <a:r>
              <a:rPr lang="sv-SE" dirty="0"/>
              <a:t>            start = lista[i]</a:t>
            </a:r>
          </a:p>
          <a:p>
            <a:r>
              <a:rPr lang="sv-SE" dirty="0"/>
              <a:t>            </a:t>
            </a:r>
            <a:r>
              <a:rPr lang="sv-SE" dirty="0" err="1"/>
              <a:t>sub_iterationer</a:t>
            </a:r>
            <a:r>
              <a:rPr lang="sv-SE" dirty="0"/>
              <a:t> = </a:t>
            </a:r>
            <a:r>
              <a:rPr lang="sv-SE" dirty="0" err="1"/>
              <a:t>list_perms</a:t>
            </a:r>
            <a:r>
              <a:rPr lang="sv-SE" dirty="0"/>
              <a:t>(lista[:i]+lista[i+1:])</a:t>
            </a:r>
          </a:p>
          <a:p>
            <a:r>
              <a:rPr lang="sv-SE" dirty="0"/>
              <a:t>            for iteration in </a:t>
            </a:r>
            <a:r>
              <a:rPr lang="sv-SE" dirty="0" err="1"/>
              <a:t>sub_iterationer</a:t>
            </a:r>
            <a:r>
              <a:rPr lang="sv-SE" dirty="0"/>
              <a:t>:</a:t>
            </a:r>
          </a:p>
          <a:p>
            <a:r>
              <a:rPr lang="sv-SE" dirty="0"/>
              <a:t>                </a:t>
            </a:r>
            <a:r>
              <a:rPr lang="sv-SE" dirty="0" err="1"/>
              <a:t>alla_perm.append</a:t>
            </a:r>
            <a:r>
              <a:rPr lang="sv-SE" dirty="0"/>
              <a:t>([start]+iteration)</a:t>
            </a:r>
          </a:p>
          <a:p>
            <a:r>
              <a:rPr lang="sv-SE" dirty="0"/>
              <a:t>        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alla_perm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7152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0584-C2A8-5F47-9808-826314FC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Egen övning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7107-3F8F-734B-8567-99E42C3E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Rita ett låd och pildiagram över minnet när koden når ”#1” och ännu ett då den når ”#2”</a:t>
            </a:r>
          </a:p>
          <a:p>
            <a:r>
              <a:rPr lang="sv-SE" dirty="0"/>
              <a:t>Facit senare i veckan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AE49A-BFB6-8042-A3A4-D9308EB3A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22563"/>
            <a:ext cx="3048000" cy="345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7693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5811</TotalTime>
  <Words>734</Words>
  <Application>Microsoft Macintosh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Övning 3 - Rekursion</vt:lpstr>
      <vt:lpstr>PowerPoint Presentation</vt:lpstr>
      <vt:lpstr>Facit Uppgift 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Egen övning</vt:lpstr>
      <vt:lpstr>Några 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Övning 3 - Rekursion</dc:title>
  <dc:creator>Theo Ingelstam</dc:creator>
  <cp:lastModifiedBy>Theo Ingelstam</cp:lastModifiedBy>
  <cp:revision>11</cp:revision>
  <dcterms:created xsi:type="dcterms:W3CDTF">2020-09-19T12:17:55Z</dcterms:created>
  <dcterms:modified xsi:type="dcterms:W3CDTF">2020-09-23T13:09:25Z</dcterms:modified>
</cp:coreProperties>
</file>