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 id="2147483766" r:id="rId2"/>
  </p:sldMasterIdLst>
  <p:notesMasterIdLst>
    <p:notesMasterId r:id="rId135"/>
  </p:notesMasterIdLst>
  <p:sldIdLst>
    <p:sldId id="446" r:id="rId3"/>
    <p:sldId id="336" r:id="rId4"/>
    <p:sldId id="310" r:id="rId5"/>
    <p:sldId id="403" r:id="rId6"/>
    <p:sldId id="361" r:id="rId7"/>
    <p:sldId id="364" r:id="rId8"/>
    <p:sldId id="368" r:id="rId9"/>
    <p:sldId id="380" r:id="rId10"/>
    <p:sldId id="369" r:id="rId11"/>
    <p:sldId id="385" r:id="rId12"/>
    <p:sldId id="386" r:id="rId13"/>
    <p:sldId id="397" r:id="rId14"/>
    <p:sldId id="398" r:id="rId15"/>
    <p:sldId id="406" r:id="rId16"/>
    <p:sldId id="407" r:id="rId17"/>
    <p:sldId id="381" r:id="rId18"/>
    <p:sldId id="382" r:id="rId19"/>
    <p:sldId id="383" r:id="rId20"/>
    <p:sldId id="384" r:id="rId21"/>
    <p:sldId id="391" r:id="rId22"/>
    <p:sldId id="339" r:id="rId23"/>
    <p:sldId id="373" r:id="rId24"/>
    <p:sldId id="372" r:id="rId25"/>
    <p:sldId id="374" r:id="rId26"/>
    <p:sldId id="376" r:id="rId27"/>
    <p:sldId id="370" r:id="rId28"/>
    <p:sldId id="352" r:id="rId29"/>
    <p:sldId id="392" r:id="rId30"/>
    <p:sldId id="394" r:id="rId31"/>
    <p:sldId id="395" r:id="rId32"/>
    <p:sldId id="297" r:id="rId33"/>
    <p:sldId id="298" r:id="rId34"/>
    <p:sldId id="396" r:id="rId35"/>
    <p:sldId id="359" r:id="rId36"/>
    <p:sldId id="360" r:id="rId37"/>
    <p:sldId id="287" r:id="rId38"/>
    <p:sldId id="327" r:id="rId39"/>
    <p:sldId id="324" r:id="rId40"/>
    <p:sldId id="326" r:id="rId41"/>
    <p:sldId id="337" r:id="rId42"/>
    <p:sldId id="405" r:id="rId43"/>
    <p:sldId id="393" r:id="rId44"/>
    <p:sldId id="424" r:id="rId45"/>
    <p:sldId id="423" r:id="rId46"/>
    <p:sldId id="408" r:id="rId47"/>
    <p:sldId id="426" r:id="rId48"/>
    <p:sldId id="388" r:id="rId49"/>
    <p:sldId id="409" r:id="rId50"/>
    <p:sldId id="428" r:id="rId51"/>
    <p:sldId id="413" r:id="rId52"/>
    <p:sldId id="412" r:id="rId53"/>
    <p:sldId id="411" r:id="rId54"/>
    <p:sldId id="276" r:id="rId55"/>
    <p:sldId id="294" r:id="rId56"/>
    <p:sldId id="318" r:id="rId57"/>
    <p:sldId id="417" r:id="rId58"/>
    <p:sldId id="390" r:id="rId59"/>
    <p:sldId id="430" r:id="rId60"/>
    <p:sldId id="350" r:id="rId61"/>
    <p:sldId id="429" r:id="rId62"/>
    <p:sldId id="440" r:id="rId63"/>
    <p:sldId id="275" r:id="rId64"/>
    <p:sldId id="387" r:id="rId65"/>
    <p:sldId id="280" r:id="rId66"/>
    <p:sldId id="290" r:id="rId67"/>
    <p:sldId id="431" r:id="rId68"/>
    <p:sldId id="432" r:id="rId69"/>
    <p:sldId id="415" r:id="rId70"/>
    <p:sldId id="418" r:id="rId71"/>
    <p:sldId id="422" r:id="rId72"/>
    <p:sldId id="441" r:id="rId73"/>
    <p:sldId id="442" r:id="rId74"/>
    <p:sldId id="433" r:id="rId75"/>
    <p:sldId id="434" r:id="rId76"/>
    <p:sldId id="443" r:id="rId77"/>
    <p:sldId id="420" r:id="rId78"/>
    <p:sldId id="421" r:id="rId79"/>
    <p:sldId id="435" r:id="rId80"/>
    <p:sldId id="281" r:id="rId81"/>
    <p:sldId id="309" r:id="rId82"/>
    <p:sldId id="301" r:id="rId83"/>
    <p:sldId id="303" r:id="rId84"/>
    <p:sldId id="333" r:id="rId85"/>
    <p:sldId id="334" r:id="rId86"/>
    <p:sldId id="305" r:id="rId87"/>
    <p:sldId id="307" r:id="rId88"/>
    <p:sldId id="312" r:id="rId89"/>
    <p:sldId id="284" r:id="rId90"/>
    <p:sldId id="319" r:id="rId91"/>
    <p:sldId id="317" r:id="rId92"/>
    <p:sldId id="260" r:id="rId93"/>
    <p:sldId id="444" r:id="rId94"/>
    <p:sldId id="445" r:id="rId95"/>
    <p:sldId id="447" r:id="rId96"/>
    <p:sldId id="448" r:id="rId97"/>
    <p:sldId id="449" r:id="rId98"/>
    <p:sldId id="450" r:id="rId99"/>
    <p:sldId id="451" r:id="rId100"/>
    <p:sldId id="452" r:id="rId101"/>
    <p:sldId id="453" r:id="rId102"/>
    <p:sldId id="454" r:id="rId103"/>
    <p:sldId id="455" r:id="rId104"/>
    <p:sldId id="456" r:id="rId105"/>
    <p:sldId id="457" r:id="rId106"/>
    <p:sldId id="458" r:id="rId107"/>
    <p:sldId id="459" r:id="rId108"/>
    <p:sldId id="460" r:id="rId109"/>
    <p:sldId id="461" r:id="rId110"/>
    <p:sldId id="462" r:id="rId111"/>
    <p:sldId id="463" r:id="rId112"/>
    <p:sldId id="464" r:id="rId113"/>
    <p:sldId id="465" r:id="rId114"/>
    <p:sldId id="466" r:id="rId115"/>
    <p:sldId id="467" r:id="rId116"/>
    <p:sldId id="468" r:id="rId117"/>
    <p:sldId id="469" r:id="rId118"/>
    <p:sldId id="470" r:id="rId119"/>
    <p:sldId id="471" r:id="rId120"/>
    <p:sldId id="472" r:id="rId121"/>
    <p:sldId id="473" r:id="rId122"/>
    <p:sldId id="474" r:id="rId123"/>
    <p:sldId id="475" r:id="rId124"/>
    <p:sldId id="476" r:id="rId125"/>
    <p:sldId id="477" r:id="rId126"/>
    <p:sldId id="478" r:id="rId127"/>
    <p:sldId id="479" r:id="rId128"/>
    <p:sldId id="480" r:id="rId129"/>
    <p:sldId id="481" r:id="rId130"/>
    <p:sldId id="482" r:id="rId131"/>
    <p:sldId id="483" r:id="rId132"/>
    <p:sldId id="484" r:id="rId133"/>
    <p:sldId id="485" r:id="rId134"/>
  </p:sldIdLst>
  <p:sldSz cx="9144000" cy="6858000" type="screen4x3"/>
  <p:notesSz cx="6858000" cy="9144000"/>
  <p:custDataLst>
    <p:tags r:id="rId136"/>
  </p:custDataLst>
  <p:defaultTextStyle>
    <a:defPPr>
      <a:defRPr lang="el-G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00"/>
    <a:srgbClr val="002060"/>
    <a:srgbClr val="006699"/>
    <a:srgbClr val="143A19"/>
    <a:srgbClr val="649273"/>
    <a:srgbClr val="420C21"/>
    <a:srgbClr val="FF66FF"/>
    <a:srgbClr val="000066"/>
    <a:srgbClr val="F2F2F2"/>
    <a:srgbClr val="A4A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3" autoAdjust="0"/>
    <p:restoredTop sz="73398" autoAdjust="0"/>
  </p:normalViewPr>
  <p:slideViewPr>
    <p:cSldViewPr>
      <p:cViewPr>
        <p:scale>
          <a:sx n="90" d="100"/>
          <a:sy n="90" d="100"/>
        </p:scale>
        <p:origin x="346" y="-178"/>
      </p:cViewPr>
      <p:guideLst>
        <p:guide orient="horz" pos="2160"/>
        <p:guide pos="2880"/>
      </p:guideLst>
    </p:cSldViewPr>
  </p:slideViewPr>
  <p:outlineViewPr>
    <p:cViewPr>
      <p:scale>
        <a:sx n="33" d="100"/>
        <a:sy n="33" d="100"/>
      </p:scale>
      <p:origin x="0" y="-3246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ags" Target="tags/tag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70CAE-5488-427F-B14B-AF3A40637E7D}" type="doc">
      <dgm:prSet loTypeId="urn:microsoft.com/office/officeart/2008/layout/HorizontalMultiLevelHierarchy" loCatId="hierarchy" qsTypeId="urn:microsoft.com/office/officeart/2005/8/quickstyle/3d1" qsCatId="3D" csTypeId="urn:microsoft.com/office/officeart/2005/8/colors/accent0_3" csCatId="mainScheme" phldr="1"/>
      <dgm:spPr/>
      <dgm:t>
        <a:bodyPr/>
        <a:lstStyle/>
        <a:p>
          <a:endParaRPr lang="en-US"/>
        </a:p>
      </dgm:t>
    </dgm:pt>
    <dgm:pt modelId="{A26F4BA8-5708-4489-B953-D3259DB73BA4}" type="pres">
      <dgm:prSet presAssocID="{CEE70CAE-5488-427F-B14B-AF3A40637E7D}" presName="Name0" presStyleCnt="0">
        <dgm:presLayoutVars>
          <dgm:chPref val="1"/>
          <dgm:dir/>
          <dgm:animOne val="branch"/>
          <dgm:animLvl val="lvl"/>
          <dgm:resizeHandles val="exact"/>
        </dgm:presLayoutVars>
      </dgm:prSet>
      <dgm:spPr/>
    </dgm:pt>
  </dgm:ptLst>
  <dgm:cxnLst>
    <dgm:cxn modelId="{163CFD88-E7C0-4B27-8582-4D40D9BCD42D}" type="presOf" srcId="{CEE70CAE-5488-427F-B14B-AF3A40637E7D}" destId="{A26F4BA8-5708-4489-B953-D3259DB73BA4}"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BB30-0A57-4E2D-B27E-8690990DD7F9}" type="datetimeFigureOut">
              <a:rPr lang="en-US" smtClean="0"/>
              <a:pPr/>
              <a:t>3/10/2020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D5051-7310-4BB5-9F48-FD3247DE3AED}" type="slidenum">
              <a:rPr lang="en-US" smtClean="0"/>
              <a:pPr/>
              <a:t>‹#›</a:t>
            </a:fld>
            <a:endParaRPr lang="en-US"/>
          </a:p>
        </p:txBody>
      </p:sp>
    </p:spTree>
    <p:extLst>
      <p:ext uri="{BB962C8B-B14F-4D97-AF65-F5344CB8AC3E}">
        <p14:creationId xmlns:p14="http://schemas.microsoft.com/office/powerpoint/2010/main" val="161299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36</a:t>
            </a:fld>
            <a:endParaRPr lang="en-US" dirty="0"/>
          </a:p>
        </p:txBody>
      </p:sp>
    </p:spTree>
    <p:extLst>
      <p:ext uri="{BB962C8B-B14F-4D97-AF65-F5344CB8AC3E}">
        <p14:creationId xmlns:p14="http://schemas.microsoft.com/office/powerpoint/2010/main" val="1758743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75</a:t>
            </a:fld>
            <a:endParaRPr lang="en-US"/>
          </a:p>
        </p:txBody>
      </p:sp>
    </p:spTree>
    <p:extLst>
      <p:ext uri="{BB962C8B-B14F-4D97-AF65-F5344CB8AC3E}">
        <p14:creationId xmlns:p14="http://schemas.microsoft.com/office/powerpoint/2010/main" val="3348426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76</a:t>
            </a:fld>
            <a:endParaRPr lang="en-US"/>
          </a:p>
        </p:txBody>
      </p:sp>
    </p:spTree>
    <p:extLst>
      <p:ext uri="{BB962C8B-B14F-4D97-AF65-F5344CB8AC3E}">
        <p14:creationId xmlns:p14="http://schemas.microsoft.com/office/powerpoint/2010/main" val="407620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78</a:t>
            </a:fld>
            <a:endParaRPr lang="en-US"/>
          </a:p>
        </p:txBody>
      </p:sp>
    </p:spTree>
    <p:extLst>
      <p:ext uri="{BB962C8B-B14F-4D97-AF65-F5344CB8AC3E}">
        <p14:creationId xmlns:p14="http://schemas.microsoft.com/office/powerpoint/2010/main" val="2501621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82</a:t>
            </a:fld>
            <a:endParaRPr lang="en-US"/>
          </a:p>
        </p:txBody>
      </p:sp>
    </p:spTree>
    <p:extLst>
      <p:ext uri="{BB962C8B-B14F-4D97-AF65-F5344CB8AC3E}">
        <p14:creationId xmlns:p14="http://schemas.microsoft.com/office/powerpoint/2010/main" val="404244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39</a:t>
            </a:fld>
            <a:endParaRPr lang="en-US"/>
          </a:p>
        </p:txBody>
      </p:sp>
    </p:spTree>
    <p:extLst>
      <p:ext uri="{BB962C8B-B14F-4D97-AF65-F5344CB8AC3E}">
        <p14:creationId xmlns:p14="http://schemas.microsoft.com/office/powerpoint/2010/main" val="359655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45</a:t>
            </a:fld>
            <a:endParaRPr lang="en-US"/>
          </a:p>
        </p:txBody>
      </p:sp>
    </p:spTree>
    <p:extLst>
      <p:ext uri="{BB962C8B-B14F-4D97-AF65-F5344CB8AC3E}">
        <p14:creationId xmlns:p14="http://schemas.microsoft.com/office/powerpoint/2010/main" val="64605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55</a:t>
            </a:fld>
            <a:endParaRPr lang="en-US"/>
          </a:p>
        </p:txBody>
      </p:sp>
    </p:spTree>
    <p:extLst>
      <p:ext uri="{BB962C8B-B14F-4D97-AF65-F5344CB8AC3E}">
        <p14:creationId xmlns:p14="http://schemas.microsoft.com/office/powerpoint/2010/main" val="219580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70</a:t>
            </a:fld>
            <a:endParaRPr lang="en-US"/>
          </a:p>
        </p:txBody>
      </p:sp>
    </p:spTree>
    <p:extLst>
      <p:ext uri="{BB962C8B-B14F-4D97-AF65-F5344CB8AC3E}">
        <p14:creationId xmlns:p14="http://schemas.microsoft.com/office/powerpoint/2010/main" val="146134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71</a:t>
            </a:fld>
            <a:endParaRPr lang="en-US"/>
          </a:p>
        </p:txBody>
      </p:sp>
    </p:spTree>
    <p:extLst>
      <p:ext uri="{BB962C8B-B14F-4D97-AF65-F5344CB8AC3E}">
        <p14:creationId xmlns:p14="http://schemas.microsoft.com/office/powerpoint/2010/main" val="9717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72</a:t>
            </a:fld>
            <a:endParaRPr lang="en-US"/>
          </a:p>
        </p:txBody>
      </p:sp>
    </p:spTree>
    <p:extLst>
      <p:ext uri="{BB962C8B-B14F-4D97-AF65-F5344CB8AC3E}">
        <p14:creationId xmlns:p14="http://schemas.microsoft.com/office/powerpoint/2010/main" val="182455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73</a:t>
            </a:fld>
            <a:endParaRPr lang="en-US"/>
          </a:p>
        </p:txBody>
      </p:sp>
    </p:spTree>
    <p:extLst>
      <p:ext uri="{BB962C8B-B14F-4D97-AF65-F5344CB8AC3E}">
        <p14:creationId xmlns:p14="http://schemas.microsoft.com/office/powerpoint/2010/main" val="1278206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5051-7310-4BB5-9F48-FD3247DE3AED}" type="slidenum">
              <a:rPr lang="en-US" smtClean="0"/>
              <a:pPr/>
              <a:t>74</a:t>
            </a:fld>
            <a:endParaRPr lang="en-US"/>
          </a:p>
        </p:txBody>
      </p:sp>
    </p:spTree>
    <p:extLst>
      <p:ext uri="{BB962C8B-B14F-4D97-AF65-F5344CB8AC3E}">
        <p14:creationId xmlns:p14="http://schemas.microsoft.com/office/powerpoint/2010/main" val="29757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Rectangle 13"/>
          <p:cNvSpPr/>
          <p:nvPr userDrawn="1"/>
        </p:nvSpPr>
        <p:spPr>
          <a:xfrm rot="16200000">
            <a:off x="5118411" y="521380"/>
            <a:ext cx="113159" cy="7972334"/>
          </a:xfrm>
          <a:prstGeom prst="rect">
            <a:avLst/>
          </a:prstGeom>
          <a:gradFill flip="none" rotWithShape="1">
            <a:gsLst>
              <a:gs pos="0">
                <a:srgbClr val="002060"/>
              </a:gs>
              <a:gs pos="100000">
                <a:srgbClr val="F2F2F2">
                  <a:alpha val="80000"/>
                </a:srgbClr>
              </a:gs>
              <a:gs pos="37000">
                <a:srgbClr val="002060">
                  <a:alpha val="8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rot="16200000">
            <a:off x="3874545" y="-825107"/>
            <a:ext cx="2590875" cy="7962316"/>
          </a:xfrm>
          <a:prstGeom prst="rect">
            <a:avLst/>
          </a:prstGeom>
          <a:gradFill flip="none" rotWithShape="1">
            <a:gsLst>
              <a:gs pos="0">
                <a:srgbClr val="002060"/>
              </a:gs>
              <a:gs pos="100000">
                <a:srgbClr val="F2F2F2"/>
              </a:gs>
              <a:gs pos="37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545426" y="1858158"/>
            <a:ext cx="6600451" cy="1923419"/>
          </a:xfrm>
        </p:spPr>
        <p:txBody>
          <a:bodyPr anchor="b">
            <a:normAutofit/>
          </a:bodyPr>
          <a:lstStyle>
            <a:lvl1pPr algn="r">
              <a:defRPr sz="3400">
                <a:solidFill>
                  <a:schemeClr val="bg1"/>
                </a:solidFill>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2548849" y="3803903"/>
            <a:ext cx="6600451" cy="629477"/>
          </a:xfrm>
        </p:spPr>
        <p:txBody>
          <a:bodyPr anchor="t">
            <a:normAutofit/>
          </a:bodyPr>
          <a:lstStyle>
            <a:lvl1pPr marL="0" indent="0" algn="r">
              <a:buNone/>
              <a:defRPr sz="30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Text Placeholder 7"/>
          <p:cNvSpPr>
            <a:spLocks noGrp="1"/>
          </p:cNvSpPr>
          <p:nvPr>
            <p:ph type="body" sz="quarter" idx="12"/>
          </p:nvPr>
        </p:nvSpPr>
        <p:spPr>
          <a:xfrm>
            <a:off x="2544763" y="4597400"/>
            <a:ext cx="6599237" cy="560388"/>
          </a:xfrm>
        </p:spPr>
        <p:txBody>
          <a:bodyPr>
            <a:normAutofit/>
          </a:bodyPr>
          <a:lstStyle>
            <a:lvl1pPr marL="0" indent="0" algn="r">
              <a:buNone/>
              <a:defRPr sz="2400"/>
            </a:lvl1pPr>
          </a:lstStyle>
          <a:p>
            <a:pPr lvl="0"/>
            <a:r>
              <a:rPr lang="en-US" dirty="0"/>
              <a:t>Click to edit Master text styles</a:t>
            </a:r>
          </a:p>
        </p:txBody>
      </p:sp>
      <p:grpSp>
        <p:nvGrpSpPr>
          <p:cNvPr id="19" name="Group 18"/>
          <p:cNvGrpSpPr/>
          <p:nvPr userDrawn="1"/>
        </p:nvGrpSpPr>
        <p:grpSpPr>
          <a:xfrm>
            <a:off x="179512" y="1658445"/>
            <a:ext cx="2642309" cy="3129563"/>
            <a:chOff x="6403884" y="1556792"/>
            <a:chExt cx="2642309" cy="3129563"/>
          </a:xfrm>
        </p:grpSpPr>
        <p:grpSp>
          <p:nvGrpSpPr>
            <p:cNvPr id="20" name="Group 19"/>
            <p:cNvGrpSpPr/>
            <p:nvPr/>
          </p:nvGrpSpPr>
          <p:grpSpPr>
            <a:xfrm>
              <a:off x="7493941" y="1556792"/>
              <a:ext cx="1009312" cy="1160128"/>
              <a:chOff x="1841820" y="487446"/>
              <a:chExt cx="1009312" cy="1160128"/>
            </a:xfrm>
          </p:grpSpPr>
          <p:sp>
            <p:nvSpPr>
              <p:cNvPr id="36" name="Hexagon 35"/>
              <p:cNvSpPr/>
              <p:nvPr/>
            </p:nvSpPr>
            <p:spPr>
              <a:xfrm rot="5400000">
                <a:off x="1766412" y="562854"/>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7" name="Hexagon 4"/>
              <p:cNvSpPr/>
              <p:nvPr/>
            </p:nvSpPr>
            <p:spPr>
              <a:xfrm>
                <a:off x="1999104"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promotion</a:t>
                </a:r>
              </a:p>
            </p:txBody>
          </p:sp>
        </p:grpSp>
        <p:grpSp>
          <p:nvGrpSpPr>
            <p:cNvPr id="21" name="Group 20"/>
            <p:cNvGrpSpPr/>
            <p:nvPr/>
          </p:nvGrpSpPr>
          <p:grpSpPr>
            <a:xfrm>
              <a:off x="6403884" y="1556792"/>
              <a:ext cx="1009312" cy="1160128"/>
              <a:chOff x="751763" y="487446"/>
              <a:chExt cx="1009312" cy="1160128"/>
            </a:xfrm>
          </p:grpSpPr>
          <p:sp>
            <p:nvSpPr>
              <p:cNvPr id="34" name="Hexagon 33"/>
              <p:cNvSpPr/>
              <p:nvPr/>
            </p:nvSpPr>
            <p:spPr>
              <a:xfrm rot="5400000">
                <a:off x="676355" y="562854"/>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5" name="Hexagon 7"/>
              <p:cNvSpPr/>
              <p:nvPr/>
            </p:nvSpPr>
            <p:spPr>
              <a:xfrm>
                <a:off x="909047"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2" name="Group 21"/>
            <p:cNvGrpSpPr/>
            <p:nvPr/>
          </p:nvGrpSpPr>
          <p:grpSpPr>
            <a:xfrm>
              <a:off x="6946824" y="2541509"/>
              <a:ext cx="1009312" cy="1160128"/>
              <a:chOff x="1294703" y="1472163"/>
              <a:chExt cx="1009312" cy="1160128"/>
            </a:xfrm>
          </p:grpSpPr>
          <p:sp>
            <p:nvSpPr>
              <p:cNvPr id="32" name="Hexagon 31"/>
              <p:cNvSpPr/>
              <p:nvPr/>
            </p:nvSpPr>
            <p:spPr>
              <a:xfrm rot="5400000">
                <a:off x="1219295" y="1547571"/>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3" name="Hexagon 9"/>
              <p:cNvSpPr/>
              <p:nvPr/>
            </p:nvSpPr>
            <p:spPr>
              <a:xfrm>
                <a:off x="1451987"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Disease Prevention</a:t>
                </a:r>
              </a:p>
            </p:txBody>
          </p:sp>
        </p:grpSp>
        <p:grpSp>
          <p:nvGrpSpPr>
            <p:cNvPr id="23" name="Group 22"/>
            <p:cNvGrpSpPr/>
            <p:nvPr/>
          </p:nvGrpSpPr>
          <p:grpSpPr>
            <a:xfrm>
              <a:off x="8036881" y="2541509"/>
              <a:ext cx="1009312" cy="1160128"/>
              <a:chOff x="2384760" y="1472163"/>
              <a:chExt cx="1009312" cy="1160128"/>
            </a:xfrm>
          </p:grpSpPr>
          <p:sp>
            <p:nvSpPr>
              <p:cNvPr id="30" name="Hexagon 29"/>
              <p:cNvSpPr/>
              <p:nvPr/>
            </p:nvSpPr>
            <p:spPr>
              <a:xfrm rot="5400000">
                <a:off x="2309352" y="1547571"/>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1" name="Hexagon 12"/>
              <p:cNvSpPr/>
              <p:nvPr/>
            </p:nvSpPr>
            <p:spPr>
              <a:xfrm>
                <a:off x="2542044"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4" name="Group 23"/>
            <p:cNvGrpSpPr/>
            <p:nvPr/>
          </p:nvGrpSpPr>
          <p:grpSpPr>
            <a:xfrm>
              <a:off x="7493941" y="3526227"/>
              <a:ext cx="1009312" cy="1160128"/>
              <a:chOff x="1841820" y="2456881"/>
              <a:chExt cx="1009312" cy="1160128"/>
            </a:xfrm>
          </p:grpSpPr>
          <p:sp>
            <p:nvSpPr>
              <p:cNvPr id="28" name="Hexagon 27"/>
              <p:cNvSpPr/>
              <p:nvPr/>
            </p:nvSpPr>
            <p:spPr>
              <a:xfrm rot="5400000">
                <a:off x="1766412" y="2532289"/>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29" name="Hexagon 14"/>
              <p:cNvSpPr/>
              <p:nvPr/>
            </p:nvSpPr>
            <p:spPr>
              <a:xfrm>
                <a:off x="1999104"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Literacy</a:t>
                </a:r>
              </a:p>
            </p:txBody>
          </p:sp>
        </p:grpSp>
        <p:grpSp>
          <p:nvGrpSpPr>
            <p:cNvPr id="25" name="Group 24"/>
            <p:cNvGrpSpPr/>
            <p:nvPr/>
          </p:nvGrpSpPr>
          <p:grpSpPr>
            <a:xfrm>
              <a:off x="6403884" y="3526227"/>
              <a:ext cx="1009312" cy="1160128"/>
              <a:chOff x="751763" y="2456881"/>
              <a:chExt cx="1009312" cy="1160128"/>
            </a:xfrm>
          </p:grpSpPr>
          <p:sp>
            <p:nvSpPr>
              <p:cNvPr id="26" name="Hexagon 25"/>
              <p:cNvSpPr/>
              <p:nvPr/>
            </p:nvSpPr>
            <p:spPr>
              <a:xfrm rot="5400000">
                <a:off x="676355" y="2532289"/>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27" name="Hexagon 17"/>
              <p:cNvSpPr/>
              <p:nvPr/>
            </p:nvSpPr>
            <p:spPr>
              <a:xfrm>
                <a:off x="909047"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spTree>
    <p:extLst>
      <p:ext uri="{BB962C8B-B14F-4D97-AF65-F5344CB8AC3E}">
        <p14:creationId xmlns:p14="http://schemas.microsoft.com/office/powerpoint/2010/main" val="139280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39" cy="2824429"/>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611561" y="4354046"/>
            <a:ext cx="792283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306027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40" cy="2530281"/>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611561" y="3937647"/>
            <a:ext cx="7922839"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11561" y="4354046"/>
            <a:ext cx="7922840"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TextBox 13"/>
          <p:cNvSpPr txBox="1"/>
          <p:nvPr/>
        </p:nvSpPr>
        <p:spPr>
          <a:xfrm>
            <a:off x="31210" y="1371600"/>
            <a:ext cx="425375" cy="625174"/>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5" name="TextBox 14"/>
          <p:cNvSpPr txBox="1"/>
          <p:nvPr/>
        </p:nvSpPr>
        <p:spPr>
          <a:xfrm>
            <a:off x="8519162" y="3769270"/>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7" name="Footer Placeholder 4"/>
          <p:cNvSpPr>
            <a:spLocks noGrp="1"/>
          </p:cNvSpPr>
          <p:nvPr>
            <p:ph type="ftr" sz="quarter" idx="11"/>
          </p:nvPr>
        </p:nvSpPr>
        <p:spPr>
          <a:xfrm>
            <a:off x="611561" y="6135809"/>
            <a:ext cx="5976663" cy="369451"/>
          </a:xfrm>
        </p:spPr>
        <p:txBody>
          <a:bodyPr/>
          <a:lstStyle/>
          <a:p>
            <a:endParaRPr lang="de-DE" dirty="0"/>
          </a:p>
        </p:txBody>
      </p:sp>
      <p:sp>
        <p:nvSpPr>
          <p:cNvPr id="16" name="Rectangle 15"/>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2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67528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11561" y="2438401"/>
            <a:ext cx="7922839"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0102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611562" y="1395859"/>
            <a:ext cx="8015290" cy="2825229"/>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611562" y="4343400"/>
            <a:ext cx="801914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611562" y="5181600"/>
            <a:ext cx="801914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1" name="TextBox 10"/>
          <p:cNvSpPr txBox="1"/>
          <p:nvPr userDrawn="1"/>
        </p:nvSpPr>
        <p:spPr>
          <a:xfrm>
            <a:off x="154242" y="1445284"/>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2" name="TextBox 11"/>
          <p:cNvSpPr txBox="1"/>
          <p:nvPr/>
        </p:nvSpPr>
        <p:spPr>
          <a:xfrm>
            <a:off x="8614228" y="4051012"/>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8"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110117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1562" y="1316959"/>
            <a:ext cx="7922838" cy="2656947"/>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611561" y="4343400"/>
            <a:ext cx="792284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44665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11561" y="2133600"/>
            <a:ext cx="792284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5"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63612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l-GR"/>
              <a:t>Στυλ κύριου τίτλου</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l-GR"/>
              <a:t>Στυλ κύριου υπότιτλου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0479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81933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l-GR"/>
              <a:t>Στυλ κύριου τίτλου</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l-GR"/>
              <a:t>Στυλ υποδείγματος κειμένου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589535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sz="half" idx="1"/>
          </p:nvPr>
        </p:nvSpPr>
        <p:spPr>
          <a:xfrm>
            <a:off x="6286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Content Placeholder 3"/>
          <p:cNvSpPr>
            <a:spLocks noGrp="1"/>
          </p:cNvSpPr>
          <p:nvPr>
            <p:ph sz="half" idx="2"/>
          </p:nvPr>
        </p:nvSpPr>
        <p:spPr>
          <a:xfrm>
            <a:off x="46291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03996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11561" y="1484784"/>
            <a:ext cx="7926025" cy="4426438"/>
          </a:xfrm>
        </p:spPr>
        <p:txBody>
          <a:bodyPr/>
          <a:lstStyle>
            <a:lvl1pPr>
              <a:buClr>
                <a:srgbClr val="780000"/>
              </a:buClr>
              <a:defRPr>
                <a:latin typeface="Calibri" panose="020F0502020204030204" pitchFamily="34" charset="0"/>
              </a:defRPr>
            </a:lvl1pPr>
            <a:lvl2pPr marL="742950" indent="-285750">
              <a:buClr>
                <a:srgbClr val="780000"/>
              </a:buClr>
              <a:buFont typeface="Wingdings 3" panose="05040102010807070707" pitchFamily="18" charset="2"/>
              <a:buChar char=""/>
              <a:defRPr>
                <a:latin typeface="Calibri" panose="020F0502020204030204" pitchFamily="34" charset="0"/>
              </a:defRPr>
            </a:lvl2pPr>
            <a:lvl3pPr marL="1143000" indent="-228600">
              <a:buClr>
                <a:srgbClr val="780000"/>
              </a:buClr>
              <a:buFont typeface="Wingdings 3" panose="05040102010807070707" pitchFamily="18" charset="2"/>
              <a:buChar cha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
        <p:nvSpPr>
          <p:cNvPr id="11"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2" name="Footer Placeholder 4"/>
          <p:cNvSpPr>
            <a:spLocks noGrp="1"/>
          </p:cNvSpPr>
          <p:nvPr>
            <p:ph type="ftr" sz="quarter" idx="11"/>
          </p:nvPr>
        </p:nvSpPr>
        <p:spPr>
          <a:xfrm>
            <a:off x="611561" y="6135809"/>
            <a:ext cx="5976663" cy="369451"/>
          </a:xfrm>
        </p:spPr>
        <p:txBody>
          <a:bodyPr/>
          <a:lstStyle/>
          <a:p>
            <a:endParaRPr lang="de-DE" dirty="0"/>
          </a:p>
        </p:txBody>
      </p:sp>
      <p:sp>
        <p:nvSpPr>
          <p:cNvPr id="13"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06838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l-GR"/>
              <a:t>Στυλ κύριου τίτλου</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4" name="Content Placeholder 3"/>
          <p:cNvSpPr>
            <a:spLocks noGrp="1"/>
          </p:cNvSpPr>
          <p:nvPr>
            <p:ph sz="half" idx="2"/>
          </p:nvPr>
        </p:nvSpPr>
        <p:spPr>
          <a:xfrm>
            <a:off x="629842" y="2505075"/>
            <a:ext cx="3868340"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6" name="Content Placeholder 5"/>
          <p:cNvSpPr>
            <a:spLocks noGrp="1"/>
          </p:cNvSpPr>
          <p:nvPr>
            <p:ph sz="quarter" idx="4"/>
          </p:nvPr>
        </p:nvSpPr>
        <p:spPr>
          <a:xfrm>
            <a:off x="4629150" y="2505075"/>
            <a:ext cx="3887391"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Date Placeholder 6"/>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8" name="Footer Placeholder 7"/>
          <p:cNvSpPr>
            <a:spLocks noGrp="1"/>
          </p:cNvSpPr>
          <p:nvPr>
            <p:ph type="ftr" sz="quarter" idx="11"/>
          </p:nvPr>
        </p:nvSpPr>
        <p:spPr/>
        <p:txBody>
          <a:bodyPr/>
          <a:lstStyle/>
          <a:p>
            <a:endParaRPr lang="el-GR">
              <a:solidFill>
                <a:prstClr val="black">
                  <a:tint val="75000"/>
                </a:prstClr>
              </a:solidFill>
            </a:endParaRPr>
          </a:p>
        </p:txBody>
      </p:sp>
      <p:sp>
        <p:nvSpPr>
          <p:cNvPr id="9" name="Slide Number Placeholder 8"/>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885920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Date Placeholder 2"/>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4" name="Footer Placeholder 3"/>
          <p:cNvSpPr>
            <a:spLocks noGrp="1"/>
          </p:cNvSpPr>
          <p:nvPr>
            <p:ph type="ftr" sz="quarter" idx="11"/>
          </p:nvPr>
        </p:nvSpPr>
        <p:spPr/>
        <p:txBody>
          <a:bodyPr/>
          <a:lstStyle/>
          <a:p>
            <a:endParaRPr lang="el-GR">
              <a:solidFill>
                <a:prstClr val="black">
                  <a:tint val="75000"/>
                </a:prstClr>
              </a:solidFill>
            </a:endParaRPr>
          </a:p>
        </p:txBody>
      </p:sp>
      <p:sp>
        <p:nvSpPr>
          <p:cNvPr id="5" name="Slide Number Placeholder 4"/>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488417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3" name="Footer Placeholder 2"/>
          <p:cNvSpPr>
            <a:spLocks noGrp="1"/>
          </p:cNvSpPr>
          <p:nvPr>
            <p:ph type="ftr" sz="quarter" idx="11"/>
          </p:nvPr>
        </p:nvSpPr>
        <p:spPr/>
        <p:txBody>
          <a:bodyPr/>
          <a:lstStyle/>
          <a:p>
            <a:endParaRPr lang="el-GR">
              <a:solidFill>
                <a:prstClr val="black">
                  <a:tint val="75000"/>
                </a:prstClr>
              </a:solidFill>
            </a:endParaRPr>
          </a:p>
        </p:txBody>
      </p:sp>
      <p:sp>
        <p:nvSpPr>
          <p:cNvPr id="4" name="Slide Number Placeholder 3"/>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081418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197678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l-GR"/>
              <a:t>Κάντε κλικ στο εικονίδιο για να προσθέσετε εικόνα</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4149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Vertical Text Placeholder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399947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l-GR"/>
              <a:t>Στυλ κύριου τίτλου</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10/3/2020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33642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561" y="2074562"/>
            <a:ext cx="7922839" cy="1468800"/>
          </a:xfrm>
        </p:spPr>
        <p:txBody>
          <a:bodyPr anchor="b">
            <a:normAutofit/>
          </a:bodyPr>
          <a:lstStyle>
            <a:lvl1pPr algn="l">
              <a:defRPr sz="3400" b="0" cap="none">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11561" y="3581400"/>
            <a:ext cx="7922839" cy="860400"/>
          </a:xfrm>
        </p:spPr>
        <p:txBody>
          <a:bodyPr anchor="t">
            <a:normAutofit/>
          </a:bodyPr>
          <a:lstStyle>
            <a:lvl1pPr marL="0" indent="0" algn="l">
              <a:buNone/>
              <a:defRPr sz="3000">
                <a:solidFill>
                  <a:schemeClr val="tx1">
                    <a:lumMod val="65000"/>
                    <a:lumOff val="35000"/>
                  </a:schemeClr>
                </a:solidFill>
                <a:latin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5"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14007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561" y="1587510"/>
            <a:ext cx="3886200" cy="4316593"/>
          </a:xfrm>
        </p:spPr>
        <p:txBody>
          <a:bodyPr>
            <a:normAutofit/>
          </a:bodyPr>
          <a:lstStyle>
            <a:lvl1pPr>
              <a:buClr>
                <a:srgbClr val="780000"/>
              </a:buClr>
              <a:defRPr>
                <a:latin typeface="Calibri" panose="020F0502020204030204" pitchFamily="34" charset="0"/>
              </a:defRPr>
            </a:lvl1pPr>
            <a:lvl2pPr>
              <a:buClr>
                <a:srgbClr val="780000"/>
              </a:buClr>
              <a:defRPr>
                <a:latin typeface="Calibri" panose="020F0502020204030204" pitchFamily="34" charset="0"/>
              </a:defRPr>
            </a:lvl2pPr>
            <a:lvl3pPr>
              <a:buClr>
                <a:srgbClr val="780000"/>
              </a:buCl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1386" y="1587510"/>
            <a:ext cx="3886200" cy="4322747"/>
          </a:xfrm>
        </p:spPr>
        <p:txBody>
          <a:bodyPr>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3"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66601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025" y="2060848"/>
            <a:ext cx="3886200" cy="73384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7025" y="2873162"/>
            <a:ext cx="3886200"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4008" y="2060848"/>
            <a:ext cx="3885385" cy="73881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4008" y="2873161"/>
            <a:ext cx="3885385"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5"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7"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3902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8833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4" name="Footer Placeholder 4"/>
          <p:cNvSpPr>
            <a:spLocks noGrp="1"/>
          </p:cNvSpPr>
          <p:nvPr>
            <p:ph type="ftr" sz="quarter" idx="11"/>
          </p:nvPr>
        </p:nvSpPr>
        <p:spPr>
          <a:xfrm>
            <a:off x="611561" y="6135809"/>
            <a:ext cx="5976663" cy="369451"/>
          </a:xfrm>
        </p:spPr>
        <p:txBody>
          <a:bodyPr/>
          <a:lstStyle/>
          <a:p>
            <a:endParaRPr lang="de-DE" dirty="0"/>
          </a:p>
        </p:txBody>
      </p:sp>
      <p:sp>
        <p:nvSpPr>
          <p:cNvPr id="11" name="Rectangle 10"/>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41110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64923"/>
            <a:ext cx="3168350"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3951406" y="1364923"/>
            <a:ext cx="4586180" cy="472837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11561" y="2437107"/>
            <a:ext cx="3168350" cy="36561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55012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4869160"/>
            <a:ext cx="792283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11561" y="1349630"/>
            <a:ext cx="7922840" cy="344752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11561" y="5435898"/>
            <a:ext cx="7922839"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54843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2415" y="535429"/>
            <a:ext cx="6589200" cy="65890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Τετάρτη, 11 Δεκεμβρίου 2013</a:t>
            </a:r>
            <a:endParaRPr lang="de-DE"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7289733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780000"/>
        </a:buClr>
        <a:buFont typeface="Wingdings 3" charset="2"/>
        <a:buChar char=""/>
        <a:defRPr sz="2800" kern="1200">
          <a:solidFill>
            <a:schemeClr val="tx1">
              <a:lumMod val="75000"/>
              <a:lumOff val="25000"/>
            </a:schemeClr>
          </a:solidFill>
          <a:latin typeface="Calibri" pitchFamily="34" charset="0"/>
          <a:ea typeface="+mn-ea"/>
          <a:cs typeface="+mn-cs"/>
        </a:defRPr>
      </a:lvl1pPr>
      <a:lvl2pPr marL="742950" indent="-285750" algn="l" defTabSz="457200" rtl="0" eaLnBrk="1" latinLnBrk="0" hangingPunct="1">
        <a:spcBef>
          <a:spcPts val="1000"/>
        </a:spcBef>
        <a:spcAft>
          <a:spcPts val="0"/>
        </a:spcAft>
        <a:buClr>
          <a:srgbClr val="780000"/>
        </a:buClr>
        <a:buFont typeface="Wingdings 3" charset="2"/>
        <a:buChar char=""/>
        <a:defRPr sz="2400" kern="1200">
          <a:solidFill>
            <a:schemeClr val="tx1">
              <a:lumMod val="75000"/>
              <a:lumOff val="25000"/>
            </a:schemeClr>
          </a:solidFill>
          <a:latin typeface="Calibri" pitchFamily="34" charset="0"/>
          <a:ea typeface="+mn-ea"/>
          <a:cs typeface="+mn-cs"/>
        </a:defRPr>
      </a:lvl2pPr>
      <a:lvl3pPr marL="1143000" indent="-228600" algn="l" defTabSz="457200" rtl="0" eaLnBrk="1" latinLnBrk="0" hangingPunct="1">
        <a:spcBef>
          <a:spcPts val="1000"/>
        </a:spcBef>
        <a:spcAft>
          <a:spcPts val="0"/>
        </a:spcAft>
        <a:buClr>
          <a:srgbClr val="780000"/>
        </a:buClr>
        <a:buFont typeface="Wingdings 3" charset="2"/>
        <a:buChar char=""/>
        <a:defRPr sz="2000" kern="1200">
          <a:solidFill>
            <a:schemeClr val="tx1">
              <a:lumMod val="75000"/>
              <a:lumOff val="25000"/>
            </a:schemeClr>
          </a:solidFill>
          <a:latin typeface="Calibri" pitchFamily="34" charset="0"/>
          <a:ea typeface="+mn-ea"/>
          <a:cs typeface="+mn-cs"/>
        </a:defRPr>
      </a:lvl3pPr>
      <a:lvl4pPr marL="1600200" indent="-228600" algn="l" defTabSz="457200" rtl="0" eaLnBrk="1" latinLnBrk="0" hangingPunct="1">
        <a:spcBef>
          <a:spcPts val="1000"/>
        </a:spcBef>
        <a:spcAft>
          <a:spcPts val="0"/>
        </a:spcAft>
        <a:buClr>
          <a:srgbClr val="780000"/>
        </a:buClr>
        <a:buFont typeface="Wingdings 3" charset="2"/>
        <a:buChar char=""/>
        <a:defRPr sz="1800" kern="1200">
          <a:solidFill>
            <a:schemeClr val="tx1">
              <a:lumMod val="75000"/>
              <a:lumOff val="25000"/>
            </a:schemeClr>
          </a:solidFill>
          <a:latin typeface="Calibri" pitchFamily="34" charset="0"/>
          <a:ea typeface="+mn-ea"/>
          <a:cs typeface="+mn-cs"/>
        </a:defRPr>
      </a:lvl4pPr>
      <a:lvl5pPr marL="2057400" indent="-228600" algn="l" defTabSz="457200" rtl="0" eaLnBrk="1" latinLnBrk="0" hangingPunct="1">
        <a:spcBef>
          <a:spcPts val="1000"/>
        </a:spcBef>
        <a:spcAft>
          <a:spcPts val="0"/>
        </a:spcAft>
        <a:buClr>
          <a:srgbClr val="780000"/>
        </a:buClr>
        <a:buFont typeface="Wingdings 3" charset="2"/>
        <a:buChar char=""/>
        <a:defRPr sz="1600" kern="1200">
          <a:solidFill>
            <a:schemeClr val="tx1">
              <a:lumMod val="75000"/>
              <a:lumOff val="25000"/>
            </a:schemeClr>
          </a:solidFill>
          <a:latin typeface="Calibri"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l-GR"/>
              <a:t>Στυλ κύριου τίτλου</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1C7E002D-A13D-486D-A823-FDD6F71D6C3F}" type="datetimeFigureOut">
              <a:rPr lang="el-GR" smtClean="0">
                <a:solidFill>
                  <a:prstClr val="black">
                    <a:tint val="75000"/>
                  </a:prstClr>
                </a:solidFill>
                <a:latin typeface="Calibri" panose="020F0502020204030204"/>
                <a:cs typeface="+mn-cs"/>
              </a:rPr>
              <a:pPr fontAlgn="auto">
                <a:spcBef>
                  <a:spcPts val="0"/>
                </a:spcBef>
                <a:spcAft>
                  <a:spcPts val="0"/>
                </a:spcAft>
              </a:pPr>
              <a:t>10/3/2020</a:t>
            </a:fld>
            <a:endParaRPr lang="el-GR">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l-GR">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73E2FF46-6267-4F2E-B9C8-56587329634E}" type="slidenum">
              <a:rPr lang="el-GR" smtClean="0">
                <a:solidFill>
                  <a:prstClr val="black">
                    <a:tint val="75000"/>
                  </a:prstClr>
                </a:solidFill>
                <a:latin typeface="Calibri" panose="020F0502020204030204"/>
                <a:cs typeface="+mn-cs"/>
              </a:rPr>
              <a:pPr fontAlgn="auto">
                <a:spcBef>
                  <a:spcPts val="0"/>
                </a:spcBef>
                <a:spcAft>
                  <a:spcPts val="0"/>
                </a:spcAft>
              </a:pPr>
              <a:t>‹#›</a:t>
            </a:fld>
            <a:endParaRPr lang="el-GR">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50916607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l-G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24.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25.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26.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image" Target="../media/image27.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26.vml"/><Relationship Id="rId4" Type="http://schemas.openxmlformats.org/officeDocument/2006/relationships/image" Target="../media/image28.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image" Target="../media/image29.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image" Target="../media/image30.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image" Target="../media/image31.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30.v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31.vml"/><Relationship Id="rId4" Type="http://schemas.openxmlformats.org/officeDocument/2006/relationships/image" Target="../media/image33.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32.vml"/><Relationship Id="rId4" Type="http://schemas.openxmlformats.org/officeDocument/2006/relationships/image" Target="../media/image34.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33.vml"/><Relationship Id="rId4" Type="http://schemas.openxmlformats.org/officeDocument/2006/relationships/image" Target="../media/image35.e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34.v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21.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22.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9" y="0"/>
            <a:ext cx="9144001" cy="6858000"/>
          </a:xfrm>
          <a:prstGeom prst="rect">
            <a:avLst/>
          </a:prstGeom>
        </p:spPr>
      </p:pic>
      <p:sp>
        <p:nvSpPr>
          <p:cNvPr id="3" name="Title 4"/>
          <p:cNvSpPr>
            <a:spLocks noGrp="1"/>
          </p:cNvSpPr>
          <p:nvPr>
            <p:ph type="ctrTitle"/>
          </p:nvPr>
        </p:nvSpPr>
        <p:spPr>
          <a:xfrm>
            <a:off x="3051574" y="2267614"/>
            <a:ext cx="6049178" cy="1442564"/>
          </a:xfrm>
        </p:spPr>
        <p:txBody>
          <a:bodyPr>
            <a:normAutofit/>
          </a:bodyPr>
          <a:lstStyle/>
          <a:p>
            <a:pPr algn="r"/>
            <a:r>
              <a:rPr lang="el-GR" sz="3600" dirty="0">
                <a:solidFill>
                  <a:schemeClr val="bg1"/>
                </a:solidFill>
                <a:latin typeface="+mn-lt"/>
              </a:rPr>
              <a:t>Πληροφοριακά Συστήματα</a:t>
            </a:r>
            <a:endParaRPr lang="en-US" sz="3600" dirty="0">
              <a:solidFill>
                <a:schemeClr val="bg1"/>
              </a:solidFill>
              <a:latin typeface="+mn-lt"/>
            </a:endParaRPr>
          </a:p>
        </p:txBody>
      </p:sp>
      <p:sp>
        <p:nvSpPr>
          <p:cNvPr id="6" name="Text Placeholder 6"/>
          <p:cNvSpPr txBox="1">
            <a:spLocks/>
          </p:cNvSpPr>
          <p:nvPr/>
        </p:nvSpPr>
        <p:spPr>
          <a:xfrm>
            <a:off x="1979712" y="5085184"/>
            <a:ext cx="6809549" cy="864096"/>
          </a:xfrm>
          <a:prstGeom prst="rect">
            <a:avLst/>
          </a:prstGeom>
        </p:spPr>
        <p:txBody>
          <a:bodyPr vert="horz" lIns="68580" tIns="34290" rIns="68580" bIns="34290" rtlCol="0" anchor="ctr">
            <a:normAutofit/>
          </a:bodyPr>
          <a:lstStyle>
            <a:defPPr>
              <a:defRPr lang="el-G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900" dirty="0">
              <a:solidFill>
                <a:prstClr val="black">
                  <a:tint val="75000"/>
                </a:prstClr>
              </a:solidFill>
            </a:endParaRPr>
          </a:p>
          <a:p>
            <a:pPr fontAlgn="auto">
              <a:spcBef>
                <a:spcPts val="0"/>
              </a:spcBef>
              <a:spcAft>
                <a:spcPts val="0"/>
              </a:spcAft>
            </a:pPr>
            <a:endParaRPr lang="el-GR" sz="3825" b="1" dirty="0">
              <a:solidFill>
                <a:srgbClr val="002060"/>
              </a:solidFill>
            </a:endParaRPr>
          </a:p>
          <a:p>
            <a:pPr fontAlgn="auto">
              <a:spcBef>
                <a:spcPts val="0"/>
              </a:spcBef>
              <a:spcAft>
                <a:spcPts val="0"/>
              </a:spcAft>
            </a:pPr>
            <a:endParaRPr lang="el-GR" sz="3100" dirty="0">
              <a:solidFill>
                <a:srgbClr val="002060"/>
              </a:solidFill>
            </a:endParaRPr>
          </a:p>
        </p:txBody>
      </p:sp>
      <p:pic>
        <p:nvPicPr>
          <p:cNvPr id="7" name="Picture 8" descr="LOGO-THIREOS-PANT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85502"/>
            <a:ext cx="755053" cy="75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699792" y="476672"/>
            <a:ext cx="4220057" cy="646331"/>
          </a:xfrm>
          <a:prstGeom prst="rect">
            <a:avLst/>
          </a:prstGeom>
        </p:spPr>
        <p:txBody>
          <a:bodyPr wrap="square">
            <a:spAutoFit/>
          </a:bodyPr>
          <a:lstStyle/>
          <a:p>
            <a:pPr fontAlgn="auto">
              <a:spcBef>
                <a:spcPts val="0"/>
              </a:spcBef>
              <a:spcAft>
                <a:spcPts val="0"/>
              </a:spcAft>
            </a:pPr>
            <a:r>
              <a:rPr lang="el-GR" b="1" dirty="0">
                <a:solidFill>
                  <a:srgbClr val="4472C4">
                    <a:lumMod val="50000"/>
                  </a:srgbClr>
                </a:solidFill>
                <a:latin typeface="Calibri" panose="020F0502020204030204"/>
                <a:cs typeface="+mn-cs"/>
              </a:rPr>
              <a:t>ΠΑΝΕΠΙΣΤΗΜΙΟ ΠΕΙΡΑΙΩΣ</a:t>
            </a:r>
            <a:br>
              <a:rPr lang="el-GR" dirty="0">
                <a:solidFill>
                  <a:srgbClr val="4472C4">
                    <a:lumMod val="50000"/>
                  </a:srgbClr>
                </a:solidFill>
                <a:latin typeface="Calibri" panose="020F0502020204030204"/>
                <a:cs typeface="+mn-cs"/>
              </a:rPr>
            </a:br>
            <a:r>
              <a:rPr lang="el-GR" b="1" dirty="0">
                <a:solidFill>
                  <a:srgbClr val="4472C4">
                    <a:lumMod val="50000"/>
                  </a:srgbClr>
                </a:solidFill>
                <a:latin typeface="Calibri" panose="020F0502020204030204"/>
                <a:cs typeface="+mn-cs"/>
              </a:rPr>
              <a:t>ΤΜΗΜΑ ΨΗΦΙΑΚΩΝ ΣΥΣΤΗΜΑΤΩΝ</a:t>
            </a:r>
            <a:endParaRPr lang="el-GR" dirty="0">
              <a:solidFill>
                <a:srgbClr val="4472C4">
                  <a:lumMod val="50000"/>
                </a:srgbClr>
              </a:solidFill>
              <a:latin typeface="Calibri" panose="020F0502020204030204"/>
              <a:cs typeface="+mn-cs"/>
            </a:endParaRPr>
          </a:p>
        </p:txBody>
      </p:sp>
    </p:spTree>
    <p:extLst>
      <p:ext uri="{BB962C8B-B14F-4D97-AF65-F5344CB8AC3E}">
        <p14:creationId xmlns:p14="http://schemas.microsoft.com/office/powerpoint/2010/main" val="311082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332656"/>
            <a:ext cx="8029575" cy="877645"/>
          </a:xfrm>
        </p:spPr>
        <p:txBody>
          <a:bodyPr>
            <a:noAutofit/>
          </a:bodyPr>
          <a:lstStyle/>
          <a:p>
            <a:r>
              <a:rPr lang="el-GR" sz="3200" dirty="0"/>
              <a:t>Διαδικασία επίλυσης προβλημάτων</a:t>
            </a:r>
            <a:br>
              <a:rPr lang="el-GR" dirty="0"/>
            </a:br>
            <a:endParaRPr lang="en-US" sz="1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10</a:t>
            </a:fld>
            <a:endParaRPr lang="el-GR" dirty="0"/>
          </a:p>
        </p:txBody>
      </p:sp>
      <p:sp>
        <p:nvSpPr>
          <p:cNvPr id="5" name="Rectangle 4"/>
          <p:cNvSpPr/>
          <p:nvPr/>
        </p:nvSpPr>
        <p:spPr>
          <a:xfrm>
            <a:off x="0" y="1568114"/>
            <a:ext cx="8820472" cy="6318809"/>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Μεθοδολογία: </a:t>
            </a:r>
            <a:r>
              <a:rPr lang="el-GR" sz="2400" dirty="0">
                <a:solidFill>
                  <a:srgbClr val="002060"/>
                </a:solidFill>
                <a:latin typeface="Calibri" panose="020F0502020204030204" pitchFamily="34" charset="0"/>
                <a:cs typeface="+mn-cs"/>
              </a:rPr>
              <a:t>Αναπαριστά ένα δομημένο σύνολο οδηγιών που παρέχει τη δυνατότητα στον αναλυτή να παράγει τρόπους για την εξάλειψη της ανησυχίας που αναφέρεται στο πρόβλημα. </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Μέθοδος (ή τεχνική):</a:t>
            </a:r>
            <a:r>
              <a:rPr lang="el-GR" sz="2400" dirty="0">
                <a:solidFill>
                  <a:srgbClr val="002060"/>
                </a:solidFill>
                <a:latin typeface="Calibri" panose="020F0502020204030204" pitchFamily="34" charset="0"/>
                <a:cs typeface="+mn-cs"/>
              </a:rPr>
              <a:t> Χαρακτηρίζεται από οδηγίες που έχουν οριστεί επακριβώς. Έτσι, μια μέθοδος (ή τεχνική) θεωρείται αξιόπιστη, ως μέσο για την επίλυση προβλημάτων του πραγματικού κόσμου, εάν διατίθενται σαφείς και ακριβείς οδηγίες για την εφαρμογή της.  </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Ο όρος </a:t>
            </a:r>
            <a:r>
              <a:rPr lang="el-GR" sz="2400" b="1" i="1" dirty="0">
                <a:solidFill>
                  <a:srgbClr val="002060"/>
                </a:solidFill>
                <a:latin typeface="Calibri" panose="020F0502020204030204" pitchFamily="34" charset="0"/>
                <a:cs typeface="+mn-cs"/>
              </a:rPr>
              <a:t>“μεθοδολογία”</a:t>
            </a:r>
            <a:r>
              <a:rPr lang="el-GR" sz="2400" b="1" dirty="0">
                <a:solidFill>
                  <a:srgbClr val="002060"/>
                </a:solidFill>
                <a:latin typeface="Calibri" panose="020F0502020204030204" pitchFamily="34" charset="0"/>
                <a:cs typeface="+mn-cs"/>
              </a:rPr>
              <a:t> δεν είναι ταυτόσημος με τον όρο </a:t>
            </a:r>
            <a:r>
              <a:rPr lang="el-GR" sz="2400" b="1" i="1" dirty="0">
                <a:solidFill>
                  <a:srgbClr val="002060"/>
                </a:solidFill>
                <a:latin typeface="Calibri" panose="020F0502020204030204" pitchFamily="34" charset="0"/>
                <a:cs typeface="+mn-cs"/>
              </a:rPr>
              <a:t>“μέθοδος (ή τεχνική)”</a:t>
            </a:r>
            <a:r>
              <a:rPr lang="el-GR" sz="2400" b="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Μια μεθοδολογία πρέπει να είναι πιο ευέλικτη και από μια μέθοδο (ή τεχνική) ως προς τη δομή και την εφαρμογή της ώστε να είναι κατάλληλη για την αντιμετώπιση ποικίλων προβλημάτων του πραγματικού κόσμου.</a:t>
            </a:r>
          </a:p>
          <a:p>
            <a:pPr marL="0" indent="0" algn="just">
              <a:spcBef>
                <a:spcPts val="0"/>
              </a:spcBef>
              <a:buNone/>
            </a:pPr>
            <a:endParaRPr lang="en-US" sz="2400" dirty="0">
              <a:solidFill>
                <a:srgbClr val="002060"/>
              </a:solidFill>
            </a:endParaRPr>
          </a:p>
          <a:p>
            <a:br>
              <a:rPr lang="en-US" sz="2400" b="1" dirty="0">
                <a:solidFill>
                  <a:srgbClr val="002060"/>
                </a:solidFill>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sp>
        <p:nvSpPr>
          <p:cNvPr id="2" name="Rectangle 1"/>
          <p:cNvSpPr/>
          <p:nvPr/>
        </p:nvSpPr>
        <p:spPr>
          <a:xfrm>
            <a:off x="0" y="1106449"/>
            <a:ext cx="9144000" cy="461665"/>
          </a:xfrm>
          <a:prstGeom prst="rect">
            <a:avLst/>
          </a:prstGeom>
        </p:spPr>
        <p:txBody>
          <a:bodyPr wrap="square">
            <a:spAutoFit/>
          </a:bodyPr>
          <a:lstStyle/>
          <a:p>
            <a:r>
              <a:rPr lang="el-GR" sz="2400" b="1" u="sng" dirty="0">
                <a:solidFill>
                  <a:srgbClr val="780000"/>
                </a:solidFill>
                <a:latin typeface="Calibri" panose="020F0502020204030204" pitchFamily="34" charset="0"/>
              </a:rPr>
              <a:t>Μεθοδολογία - Μέθοδος</a:t>
            </a:r>
          </a:p>
        </p:txBody>
      </p:sp>
    </p:spTree>
    <p:extLst>
      <p:ext uri="{BB962C8B-B14F-4D97-AF65-F5344CB8AC3E}">
        <p14:creationId xmlns:p14="http://schemas.microsoft.com/office/powerpoint/2010/main" val="33034614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9836"/>
            <a:ext cx="9036495" cy="418964"/>
          </a:xfrm>
        </p:spPr>
        <p:txBody>
          <a:bodyPr>
            <a:noAutofit/>
          </a:bodyPr>
          <a:lstStyle/>
          <a:p>
            <a:r>
              <a:rPr lang="el-GR" sz="2400" b="1" u="sng" dirty="0">
                <a:solidFill>
                  <a:srgbClr val="780000"/>
                </a:solidFill>
              </a:rPr>
              <a:t>Διαχείριση καινοτομίας σε εταιρεία ψηφιακής τεχνολογίας</a:t>
            </a:r>
          </a:p>
        </p:txBody>
      </p:sp>
      <p:sp>
        <p:nvSpPr>
          <p:cNvPr id="3" name="Text Placeholder 2"/>
          <p:cNvSpPr>
            <a:spLocks noGrp="1"/>
          </p:cNvSpPr>
          <p:nvPr>
            <p:ph type="body" idx="1"/>
          </p:nvPr>
        </p:nvSpPr>
        <p:spPr>
          <a:xfrm>
            <a:off x="0" y="1628800"/>
            <a:ext cx="9143999" cy="720080"/>
          </a:xfrm>
        </p:spPr>
        <p:txBody>
          <a:bodyPr>
            <a:noAutofit/>
          </a:bodyPr>
          <a:lstStyle/>
          <a:p>
            <a:r>
              <a:rPr lang="el-GR" sz="2400" dirty="0">
                <a:solidFill>
                  <a:srgbClr val="002060"/>
                </a:solidFill>
              </a:rPr>
              <a:t>Μοντέλο του γνωστικού (</a:t>
            </a:r>
            <a:r>
              <a:rPr lang="el-GR" sz="2400" dirty="0" err="1">
                <a:solidFill>
                  <a:srgbClr val="002060"/>
                </a:solidFill>
              </a:rPr>
              <a:t>υπο</a:t>
            </a:r>
            <a:r>
              <a:rPr lang="el-GR" sz="2400" dirty="0">
                <a:solidFill>
                  <a:srgbClr val="002060"/>
                </a:solidFill>
              </a:rPr>
              <a:t>)συστήματος σε μεγαλύτερο επίπεδο λεπτομέρειας</a:t>
            </a:r>
          </a:p>
        </p:txBody>
      </p:sp>
      <p:sp>
        <p:nvSpPr>
          <p:cNvPr id="4" name="Text Placeholder 3"/>
          <p:cNvSpPr>
            <a:spLocks noGrp="1"/>
          </p:cNvSpPr>
          <p:nvPr>
            <p:ph type="body" sz="quarter" idx="13"/>
          </p:nvPr>
        </p:nvSpPr>
        <p:spPr>
          <a:xfrm>
            <a:off x="0" y="493713"/>
            <a:ext cx="9036496" cy="600075"/>
          </a:xfrm>
        </p:spPr>
        <p:txBody>
          <a:bodyPr>
            <a:noAutofit/>
          </a:bodyPr>
          <a:lstStyle/>
          <a:p>
            <a:r>
              <a:rPr lang="el-GR" sz="3200" dirty="0">
                <a:solidFill>
                  <a:prstClr val="white"/>
                </a:solidFill>
              </a:rPr>
              <a:t>Παράδειγμα 1</a:t>
            </a:r>
            <a:br>
              <a:rPr lang="el-GR" sz="3200" dirty="0">
                <a:solidFill>
                  <a:prstClr val="white"/>
                </a:solidFill>
              </a:rPr>
            </a:br>
            <a:endParaRPr lang="el-GR" sz="3200"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100</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779134269"/>
              </p:ext>
            </p:extLst>
          </p:nvPr>
        </p:nvGraphicFramePr>
        <p:xfrm>
          <a:off x="1907704" y="2420888"/>
          <a:ext cx="4875454" cy="4182691"/>
        </p:xfrm>
        <a:graphic>
          <a:graphicData uri="http://schemas.openxmlformats.org/presentationml/2006/ole">
            <mc:AlternateContent xmlns:mc="http://schemas.openxmlformats.org/markup-compatibility/2006">
              <mc:Choice xmlns:v="urn:schemas-microsoft-com:vml" Requires="v">
                <p:oleObj spid="_x0000_s22549" r:id="rId3" imgW="5208163" imgH="4087346" progId="">
                  <p:embed/>
                </p:oleObj>
              </mc:Choice>
              <mc:Fallback>
                <p:oleObj r:id="rId3" imgW="5208163" imgH="4087346"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420888"/>
                        <a:ext cx="4875454" cy="4182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58259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196752"/>
            <a:ext cx="9108504" cy="792088"/>
          </a:xfrm>
        </p:spPr>
        <p:txBody>
          <a:bodyPr>
            <a:noAutofit/>
          </a:bodyPr>
          <a:lstStyle/>
          <a:p>
            <a:r>
              <a:rPr lang="el-GR" sz="2400" b="1" u="sng" dirty="0">
                <a:solidFill>
                  <a:srgbClr val="780000"/>
                </a:solidFill>
              </a:rPr>
              <a:t>Διαχείριση</a:t>
            </a:r>
            <a:r>
              <a:rPr lang="el-GR" sz="2400" u="sng" dirty="0"/>
              <a:t> </a:t>
            </a:r>
            <a:r>
              <a:rPr lang="el-GR" sz="2400" b="1" u="sng" dirty="0">
                <a:solidFill>
                  <a:srgbClr val="780000"/>
                </a:solidFill>
              </a:rPr>
              <a:t>καινοτομίας σε εταιρεία ψηφιακής τεχνολογίας</a:t>
            </a:r>
            <a:br>
              <a:rPr lang="el-GR" sz="2400" u="sng" dirty="0"/>
            </a:br>
            <a:endParaRPr lang="el-GR" sz="2400" u="sng" dirty="0"/>
          </a:p>
        </p:txBody>
      </p:sp>
      <p:sp>
        <p:nvSpPr>
          <p:cNvPr id="3" name="Text Placeholder 2"/>
          <p:cNvSpPr>
            <a:spLocks noGrp="1"/>
          </p:cNvSpPr>
          <p:nvPr>
            <p:ph type="body" idx="1"/>
          </p:nvPr>
        </p:nvSpPr>
        <p:spPr>
          <a:xfrm>
            <a:off x="35496" y="1628800"/>
            <a:ext cx="9000999" cy="864096"/>
          </a:xfrm>
        </p:spPr>
        <p:txBody>
          <a:bodyPr>
            <a:noAutofit/>
          </a:bodyPr>
          <a:lstStyle/>
          <a:p>
            <a:r>
              <a:rPr lang="el-GR" sz="2400" dirty="0">
                <a:solidFill>
                  <a:srgbClr val="002060"/>
                </a:solidFill>
              </a:rPr>
              <a:t>Μοντέλο του επιχειρησιακού υποσυστήματος σε μεγαλύτερο επίπεδο λεπτομέρειας</a:t>
            </a:r>
          </a:p>
        </p:txBody>
      </p:sp>
      <p:sp>
        <p:nvSpPr>
          <p:cNvPr id="4" name="Text Placeholder 3"/>
          <p:cNvSpPr>
            <a:spLocks noGrp="1"/>
          </p:cNvSpPr>
          <p:nvPr>
            <p:ph type="body" sz="quarter" idx="13"/>
          </p:nvPr>
        </p:nvSpPr>
        <p:spPr/>
        <p:txBody>
          <a:bodyPr>
            <a:normAutofit/>
          </a:bodyPr>
          <a:lstStyle/>
          <a:p>
            <a:r>
              <a:rPr lang="el-GR" sz="3200" dirty="0"/>
              <a:t>Παράδειγμα 1</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101</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2319306735"/>
              </p:ext>
            </p:extLst>
          </p:nvPr>
        </p:nvGraphicFramePr>
        <p:xfrm>
          <a:off x="2987824" y="2225497"/>
          <a:ext cx="4032448" cy="4595365"/>
        </p:xfrm>
        <a:graphic>
          <a:graphicData uri="http://schemas.openxmlformats.org/presentationml/2006/ole">
            <mc:AlternateContent xmlns:mc="http://schemas.openxmlformats.org/markup-compatibility/2006">
              <mc:Choice xmlns:v="urn:schemas-microsoft-com:vml" Requires="v">
                <p:oleObj spid="_x0000_s23573" r:id="rId3" imgW="4528509" imgH="6079571" progId="">
                  <p:embed/>
                </p:oleObj>
              </mc:Choice>
              <mc:Fallback>
                <p:oleObj r:id="rId3" imgW="4528509" imgH="6079571"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225497"/>
                        <a:ext cx="4032448" cy="459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12943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0205"/>
            <a:ext cx="9036496" cy="568595"/>
          </a:xfrm>
        </p:spPr>
        <p:txBody>
          <a:bodyPr>
            <a:normAutofit/>
          </a:bodyPr>
          <a:lstStyle/>
          <a:p>
            <a:r>
              <a:rPr lang="el-GR" sz="2400" b="1" u="sng" dirty="0">
                <a:solidFill>
                  <a:srgbClr val="780000"/>
                </a:solidFill>
              </a:rPr>
              <a:t>Διαχείριση καινοτομίας σε εταιρεία ψηφιακής τεχνολογίας</a:t>
            </a:r>
          </a:p>
        </p:txBody>
      </p:sp>
      <p:sp>
        <p:nvSpPr>
          <p:cNvPr id="3" name="Text Placeholder 2"/>
          <p:cNvSpPr>
            <a:spLocks noGrp="1"/>
          </p:cNvSpPr>
          <p:nvPr>
            <p:ph type="body" idx="1"/>
          </p:nvPr>
        </p:nvSpPr>
        <p:spPr>
          <a:xfrm>
            <a:off x="0" y="1628800"/>
            <a:ext cx="9144000" cy="936104"/>
          </a:xfrm>
        </p:spPr>
        <p:txBody>
          <a:bodyPr>
            <a:normAutofit/>
          </a:bodyPr>
          <a:lstStyle/>
          <a:p>
            <a:r>
              <a:rPr lang="el-GR" sz="2400" dirty="0">
                <a:solidFill>
                  <a:srgbClr val="002060"/>
                </a:solidFill>
              </a:rPr>
              <a:t>Μοντέλο του υποσυστήματος παρακολούθησης &amp; ελέγχου σε μεγαλύτερο επίπεδο λε-πτομέρειας</a:t>
            </a:r>
          </a:p>
        </p:txBody>
      </p:sp>
      <p:sp>
        <p:nvSpPr>
          <p:cNvPr id="4" name="Text Placeholder 3"/>
          <p:cNvSpPr>
            <a:spLocks noGrp="1"/>
          </p:cNvSpPr>
          <p:nvPr>
            <p:ph type="body" sz="quarter" idx="13"/>
          </p:nvPr>
        </p:nvSpPr>
        <p:spPr>
          <a:xfrm>
            <a:off x="0" y="493713"/>
            <a:ext cx="8820472" cy="600075"/>
          </a:xfrm>
        </p:spPr>
        <p:txBody>
          <a:bodyPr>
            <a:normAutofit/>
          </a:bodyPr>
          <a:lstStyle/>
          <a:p>
            <a:r>
              <a:rPr lang="el-GR" sz="3200" dirty="0"/>
              <a:t>Παράδειγμα 1</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102</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12412549"/>
              </p:ext>
            </p:extLst>
          </p:nvPr>
        </p:nvGraphicFramePr>
        <p:xfrm>
          <a:off x="2915816" y="2474141"/>
          <a:ext cx="3816424" cy="4313442"/>
        </p:xfrm>
        <a:graphic>
          <a:graphicData uri="http://schemas.openxmlformats.org/presentationml/2006/ole">
            <mc:AlternateContent xmlns:mc="http://schemas.openxmlformats.org/markup-compatibility/2006">
              <mc:Choice xmlns:v="urn:schemas-microsoft-com:vml" Requires="v">
                <p:oleObj spid="_x0000_s24597" r:id="rId3" imgW="3929246" imgH="5324272" progId="">
                  <p:embed/>
                </p:oleObj>
              </mc:Choice>
              <mc:Fallback>
                <p:oleObj r:id="rId3" imgW="3929246" imgH="5324272"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474141"/>
                        <a:ext cx="3816424" cy="4313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0819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4172"/>
            <a:ext cx="9108503" cy="524628"/>
          </a:xfrm>
        </p:spPr>
        <p:txBody>
          <a:bodyPr>
            <a:noAutofit/>
          </a:bodyPr>
          <a:lstStyle/>
          <a:p>
            <a:r>
              <a:rPr lang="el-GR" sz="2400" b="1" u="sng" dirty="0">
                <a:solidFill>
                  <a:srgbClr val="780000"/>
                </a:solidFill>
              </a:rPr>
              <a:t>Εκπαίδευση χρηστών ΠΣ</a:t>
            </a:r>
          </a:p>
        </p:txBody>
      </p:sp>
      <p:sp>
        <p:nvSpPr>
          <p:cNvPr id="3" name="Text Placeholder 2"/>
          <p:cNvSpPr>
            <a:spLocks noGrp="1"/>
          </p:cNvSpPr>
          <p:nvPr>
            <p:ph type="body" idx="1"/>
          </p:nvPr>
        </p:nvSpPr>
        <p:spPr>
          <a:xfrm>
            <a:off x="0" y="1556792"/>
            <a:ext cx="9108503" cy="504056"/>
          </a:xfrm>
        </p:spPr>
        <p:txBody>
          <a:bodyPr>
            <a:normAutofit/>
          </a:bodyPr>
          <a:lstStyle/>
          <a:p>
            <a:r>
              <a:rPr lang="el-GR" sz="2400" dirty="0">
                <a:solidFill>
                  <a:srgbClr val="002060"/>
                </a:solidFill>
                <a:ea typeface="+mj-ea"/>
                <a:cs typeface="+mj-cs"/>
              </a:rPr>
              <a:t>Γενική δομή του συστήματος με βάση το θεμελιακό ορισμό </a:t>
            </a:r>
            <a:endParaRPr lang="el-GR" sz="2400" dirty="0">
              <a:solidFill>
                <a:srgbClr val="002060"/>
              </a:solidFill>
            </a:endParaRPr>
          </a:p>
        </p:txBody>
      </p:sp>
      <p:sp>
        <p:nvSpPr>
          <p:cNvPr id="4" name="Text Placeholder 3"/>
          <p:cNvSpPr>
            <a:spLocks noGrp="1"/>
          </p:cNvSpPr>
          <p:nvPr>
            <p:ph type="body" sz="quarter" idx="13"/>
          </p:nvPr>
        </p:nvSpPr>
        <p:spPr>
          <a:xfrm>
            <a:off x="0" y="493713"/>
            <a:ext cx="8964488" cy="600075"/>
          </a:xfrm>
        </p:spPr>
        <p:txBody>
          <a:bodyPr>
            <a:normAutofit/>
          </a:bodyPr>
          <a:lstStyle/>
          <a:p>
            <a:r>
              <a:rPr lang="el-GR" sz="3200" dirty="0"/>
              <a:t>Παράδειγμα 2</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103</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922727835"/>
              </p:ext>
            </p:extLst>
          </p:nvPr>
        </p:nvGraphicFramePr>
        <p:xfrm>
          <a:off x="2771801" y="2081156"/>
          <a:ext cx="4608512" cy="4638550"/>
        </p:xfrm>
        <a:graphic>
          <a:graphicData uri="http://schemas.openxmlformats.org/presentationml/2006/ole">
            <mc:AlternateContent xmlns:mc="http://schemas.openxmlformats.org/markup-compatibility/2006">
              <mc:Choice xmlns:v="urn:schemas-microsoft-com:vml" Requires="v">
                <p:oleObj spid="_x0000_s25620" r:id="rId3" imgW="8096160" imgH="5962614" progId="">
                  <p:embed/>
                </p:oleObj>
              </mc:Choice>
              <mc:Fallback>
                <p:oleObj r:id="rId3" imgW="8096160" imgH="5962614"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1" y="2081156"/>
                        <a:ext cx="4608512" cy="463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89690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44000" cy="751036"/>
          </a:xfrm>
        </p:spPr>
        <p:txBody>
          <a:bodyPr>
            <a:normAutofit fontScale="90000"/>
          </a:bodyPr>
          <a:lstStyle/>
          <a:p>
            <a:r>
              <a:rPr lang="el-GR" sz="2400" b="1" u="sng" dirty="0">
                <a:solidFill>
                  <a:srgbClr val="780000"/>
                </a:solidFill>
              </a:rPr>
              <a:t>Εκπαίδευση χρηστών ΠΣ</a:t>
            </a:r>
            <a:br>
              <a:rPr lang="el-GR" sz="2400" b="1" u="sng" dirty="0">
                <a:solidFill>
                  <a:srgbClr val="780000"/>
                </a:solidFill>
              </a:rPr>
            </a:br>
            <a:endParaRPr lang="el-GR" sz="2400" b="1" u="sng" dirty="0">
              <a:solidFill>
                <a:srgbClr val="780000"/>
              </a:solidFill>
            </a:endParaRPr>
          </a:p>
        </p:txBody>
      </p:sp>
      <p:sp>
        <p:nvSpPr>
          <p:cNvPr id="3" name="Text Placeholder 2"/>
          <p:cNvSpPr>
            <a:spLocks noGrp="1"/>
          </p:cNvSpPr>
          <p:nvPr>
            <p:ph type="body" idx="1"/>
          </p:nvPr>
        </p:nvSpPr>
        <p:spPr>
          <a:xfrm>
            <a:off x="0" y="1484784"/>
            <a:ext cx="9108503" cy="792088"/>
          </a:xfrm>
        </p:spPr>
        <p:txBody>
          <a:bodyPr>
            <a:noAutofit/>
          </a:bodyPr>
          <a:lstStyle/>
          <a:p>
            <a:r>
              <a:rPr lang="el-GR" sz="2400" dirty="0">
                <a:solidFill>
                  <a:srgbClr val="002060"/>
                </a:solidFill>
              </a:rPr>
              <a:t>Μοντέλο του γνωστικού (</a:t>
            </a:r>
            <a:r>
              <a:rPr lang="el-GR" sz="2400" dirty="0" err="1">
                <a:solidFill>
                  <a:srgbClr val="002060"/>
                </a:solidFill>
              </a:rPr>
              <a:t>υπο</a:t>
            </a:r>
            <a:r>
              <a:rPr lang="el-GR" sz="2400" dirty="0">
                <a:solidFill>
                  <a:srgbClr val="002060"/>
                </a:solidFill>
              </a:rPr>
              <a:t>)συστήματος σε μεγαλύτερο επίπεδο λεπτομέρειας</a:t>
            </a:r>
          </a:p>
        </p:txBody>
      </p:sp>
      <p:sp>
        <p:nvSpPr>
          <p:cNvPr id="4" name="Text Placeholder 3"/>
          <p:cNvSpPr>
            <a:spLocks noGrp="1"/>
          </p:cNvSpPr>
          <p:nvPr>
            <p:ph type="body" sz="quarter" idx="13"/>
          </p:nvPr>
        </p:nvSpPr>
        <p:spPr/>
        <p:txBody>
          <a:bodyPr>
            <a:normAutofit/>
          </a:bodyPr>
          <a:lstStyle/>
          <a:p>
            <a:r>
              <a:rPr lang="el-GR" sz="3200" dirty="0"/>
              <a:t>Παράδειγμα 2</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104</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3133029774"/>
              </p:ext>
            </p:extLst>
          </p:nvPr>
        </p:nvGraphicFramePr>
        <p:xfrm>
          <a:off x="2483768" y="1968430"/>
          <a:ext cx="5112568" cy="4746173"/>
        </p:xfrm>
        <a:graphic>
          <a:graphicData uri="http://schemas.openxmlformats.org/presentationml/2006/ole">
            <mc:AlternateContent xmlns:mc="http://schemas.openxmlformats.org/markup-compatibility/2006">
              <mc:Choice xmlns:v="urn:schemas-microsoft-com:vml" Requires="v">
                <p:oleObj spid="_x0000_s26644" r:id="rId3" imgW="6591676" imgH="4648740" progId="">
                  <p:embed/>
                </p:oleObj>
              </mc:Choice>
              <mc:Fallback>
                <p:oleObj r:id="rId3" imgW="6591676" imgH="464874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968430"/>
                        <a:ext cx="5112568" cy="4746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13178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036495" cy="823044"/>
          </a:xfrm>
        </p:spPr>
        <p:txBody>
          <a:bodyPr>
            <a:normAutofit/>
          </a:bodyPr>
          <a:lstStyle/>
          <a:p>
            <a:r>
              <a:rPr lang="el-GR" sz="2400" b="1" u="sng" dirty="0">
                <a:solidFill>
                  <a:srgbClr val="780000"/>
                </a:solidFill>
              </a:rPr>
              <a:t>Εκπαίδευση χρηστών ΠΣ</a:t>
            </a:r>
            <a:br>
              <a:rPr lang="el-GR" sz="2400" b="1" u="sng" dirty="0">
                <a:solidFill>
                  <a:srgbClr val="780000"/>
                </a:solidFill>
              </a:rPr>
            </a:br>
            <a:endParaRPr lang="el-GR" sz="2400" b="1" u="sng" dirty="0">
              <a:solidFill>
                <a:srgbClr val="780000"/>
              </a:solidFill>
            </a:endParaRPr>
          </a:p>
        </p:txBody>
      </p:sp>
      <p:sp>
        <p:nvSpPr>
          <p:cNvPr id="3" name="Text Placeholder 2"/>
          <p:cNvSpPr>
            <a:spLocks noGrp="1"/>
          </p:cNvSpPr>
          <p:nvPr>
            <p:ph type="body" idx="1"/>
          </p:nvPr>
        </p:nvSpPr>
        <p:spPr>
          <a:xfrm>
            <a:off x="35496" y="1588200"/>
            <a:ext cx="9108503" cy="688672"/>
          </a:xfrm>
        </p:spPr>
        <p:txBody>
          <a:bodyPr>
            <a:noAutofit/>
          </a:bodyPr>
          <a:lstStyle/>
          <a:p>
            <a:r>
              <a:rPr lang="el-GR" sz="2400" dirty="0">
                <a:solidFill>
                  <a:srgbClr val="002060"/>
                </a:solidFill>
              </a:rPr>
              <a:t>Μοντέλο του (</a:t>
            </a:r>
            <a:r>
              <a:rPr lang="el-GR" sz="2400" dirty="0" err="1">
                <a:solidFill>
                  <a:srgbClr val="002060"/>
                </a:solidFill>
              </a:rPr>
              <a:t>υπο</a:t>
            </a:r>
            <a:r>
              <a:rPr lang="el-GR" sz="2400" dirty="0">
                <a:solidFill>
                  <a:srgbClr val="002060"/>
                </a:solidFill>
              </a:rPr>
              <a:t>)συστήματος απόκτησης, οργάνωσης και διοίκησης πόρων σε μεγαλύτερο επίπεδο λεπτομέρειας</a:t>
            </a:r>
          </a:p>
        </p:txBody>
      </p:sp>
      <p:sp>
        <p:nvSpPr>
          <p:cNvPr id="4" name="Text Placeholder 3"/>
          <p:cNvSpPr>
            <a:spLocks noGrp="1"/>
          </p:cNvSpPr>
          <p:nvPr>
            <p:ph type="body" sz="quarter" idx="13"/>
          </p:nvPr>
        </p:nvSpPr>
        <p:spPr/>
        <p:txBody>
          <a:bodyPr>
            <a:normAutofit/>
          </a:bodyPr>
          <a:lstStyle/>
          <a:p>
            <a:r>
              <a:rPr lang="el-GR" sz="3200" dirty="0"/>
              <a:t>Παράδειγμα 2</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105</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679039130"/>
              </p:ext>
            </p:extLst>
          </p:nvPr>
        </p:nvGraphicFramePr>
        <p:xfrm>
          <a:off x="2411760" y="2411244"/>
          <a:ext cx="4603149" cy="4370252"/>
        </p:xfrm>
        <a:graphic>
          <a:graphicData uri="http://schemas.openxmlformats.org/presentationml/2006/ole">
            <mc:AlternateContent xmlns:mc="http://schemas.openxmlformats.org/markup-compatibility/2006">
              <mc:Choice xmlns:v="urn:schemas-microsoft-com:vml" Requires="v">
                <p:oleObj spid="_x0000_s27668" r:id="rId3" imgW="6655211" imgH="4654793" progId="">
                  <p:embed/>
                </p:oleObj>
              </mc:Choice>
              <mc:Fallback>
                <p:oleObj r:id="rId3" imgW="6655211" imgH="4654793"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11244"/>
                        <a:ext cx="4603149" cy="4370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23553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44000" cy="823044"/>
          </a:xfrm>
        </p:spPr>
        <p:txBody>
          <a:bodyPr>
            <a:normAutofit/>
          </a:bodyPr>
          <a:lstStyle/>
          <a:p>
            <a:r>
              <a:rPr lang="el-GR" sz="2400" b="1" u="sng" dirty="0">
                <a:solidFill>
                  <a:srgbClr val="780000"/>
                </a:solidFill>
              </a:rPr>
              <a:t>Εκπαίδευση χρηστών ΠΣ</a:t>
            </a:r>
            <a:br>
              <a:rPr lang="el-GR" sz="2400" b="1" u="sng" dirty="0">
                <a:solidFill>
                  <a:srgbClr val="780000"/>
                </a:solidFill>
              </a:rPr>
            </a:br>
            <a:endParaRPr lang="el-GR" sz="2400" b="1" u="sng" dirty="0">
              <a:solidFill>
                <a:srgbClr val="780000"/>
              </a:solidFill>
            </a:endParaRPr>
          </a:p>
        </p:txBody>
      </p:sp>
      <p:sp>
        <p:nvSpPr>
          <p:cNvPr id="3" name="Text Placeholder 2"/>
          <p:cNvSpPr>
            <a:spLocks noGrp="1"/>
          </p:cNvSpPr>
          <p:nvPr>
            <p:ph type="body" idx="1"/>
          </p:nvPr>
        </p:nvSpPr>
        <p:spPr>
          <a:xfrm>
            <a:off x="35496" y="1484785"/>
            <a:ext cx="9108503" cy="2736304"/>
          </a:xfrm>
        </p:spPr>
        <p:txBody>
          <a:bodyPr>
            <a:normAutofit/>
          </a:bodyPr>
          <a:lstStyle/>
          <a:p>
            <a:r>
              <a:rPr lang="el-GR" sz="2400" dirty="0">
                <a:solidFill>
                  <a:srgbClr val="002060"/>
                </a:solidFill>
              </a:rPr>
              <a:t>Μοντέλο του εκπαιδευτικού (</a:t>
            </a:r>
            <a:r>
              <a:rPr lang="el-GR" sz="2400" dirty="0" err="1">
                <a:solidFill>
                  <a:srgbClr val="002060"/>
                </a:solidFill>
              </a:rPr>
              <a:t>υπο</a:t>
            </a:r>
            <a:r>
              <a:rPr lang="el-GR" sz="2400" dirty="0">
                <a:solidFill>
                  <a:srgbClr val="002060"/>
                </a:solidFill>
              </a:rPr>
              <a:t>)συστήματος σε μεγαλύτερο επίπεδο λεπτομέρειας</a:t>
            </a:r>
          </a:p>
        </p:txBody>
      </p:sp>
      <p:sp>
        <p:nvSpPr>
          <p:cNvPr id="4" name="Text Placeholder 3"/>
          <p:cNvSpPr>
            <a:spLocks noGrp="1"/>
          </p:cNvSpPr>
          <p:nvPr>
            <p:ph type="body" sz="quarter" idx="13"/>
          </p:nvPr>
        </p:nvSpPr>
        <p:spPr/>
        <p:txBody>
          <a:bodyPr>
            <a:normAutofit/>
          </a:bodyPr>
          <a:lstStyle/>
          <a:p>
            <a:r>
              <a:rPr lang="el-GR" sz="3200" dirty="0"/>
              <a:t>Παράδειγμα 2</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106</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2141658166"/>
              </p:ext>
            </p:extLst>
          </p:nvPr>
        </p:nvGraphicFramePr>
        <p:xfrm>
          <a:off x="1763688" y="2132856"/>
          <a:ext cx="6178744" cy="4536504"/>
        </p:xfrm>
        <a:graphic>
          <a:graphicData uri="http://schemas.openxmlformats.org/presentationml/2006/ole">
            <mc:AlternateContent xmlns:mc="http://schemas.openxmlformats.org/markup-compatibility/2006">
              <mc:Choice xmlns:v="urn:schemas-microsoft-com:vml" Requires="v">
                <p:oleObj spid="_x0000_s28692" r:id="rId3" imgW="4868012" imgH="4194783" progId="">
                  <p:embed/>
                </p:oleObj>
              </mc:Choice>
              <mc:Fallback>
                <p:oleObj r:id="rId3" imgW="4868012" imgH="4194783"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132856"/>
                        <a:ext cx="6178744" cy="4536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97852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6752"/>
            <a:ext cx="9143999" cy="720080"/>
          </a:xfrm>
        </p:spPr>
        <p:txBody>
          <a:bodyPr>
            <a:noAutofit/>
          </a:bodyPr>
          <a:lstStyle/>
          <a:p>
            <a:r>
              <a:rPr lang="el-GR" sz="2400" b="1" u="sng" dirty="0">
                <a:solidFill>
                  <a:srgbClr val="780000"/>
                </a:solidFill>
              </a:rPr>
              <a:t>Εκπαίδευση χρηστών ΠΣ</a:t>
            </a:r>
            <a:br>
              <a:rPr lang="el-GR" sz="2400" b="1" u="sng" dirty="0">
                <a:solidFill>
                  <a:srgbClr val="780000"/>
                </a:solidFill>
              </a:rPr>
            </a:br>
            <a:endParaRPr lang="el-GR" sz="2400" b="1" u="sng" dirty="0">
              <a:solidFill>
                <a:srgbClr val="780000"/>
              </a:solidFill>
            </a:endParaRPr>
          </a:p>
        </p:txBody>
      </p:sp>
      <p:sp>
        <p:nvSpPr>
          <p:cNvPr id="3" name="Text Placeholder 2"/>
          <p:cNvSpPr>
            <a:spLocks noGrp="1"/>
          </p:cNvSpPr>
          <p:nvPr>
            <p:ph type="body" idx="1"/>
          </p:nvPr>
        </p:nvSpPr>
        <p:spPr>
          <a:xfrm>
            <a:off x="0" y="1556792"/>
            <a:ext cx="9143999" cy="1944216"/>
          </a:xfrm>
        </p:spPr>
        <p:txBody>
          <a:bodyPr>
            <a:normAutofit/>
          </a:bodyPr>
          <a:lstStyle/>
          <a:p>
            <a:r>
              <a:rPr lang="el-GR" sz="2400" dirty="0">
                <a:solidFill>
                  <a:srgbClr val="002060"/>
                </a:solidFill>
              </a:rPr>
              <a:t>Μοντέλο του υποσυστήματος παρακολούθησης &amp; ελέγχου σε μεγαλύτερο επίπεδο λε-πτομέρειας</a:t>
            </a:r>
          </a:p>
        </p:txBody>
      </p:sp>
      <p:sp>
        <p:nvSpPr>
          <p:cNvPr id="4" name="Text Placeholder 3"/>
          <p:cNvSpPr>
            <a:spLocks noGrp="1"/>
          </p:cNvSpPr>
          <p:nvPr>
            <p:ph type="body" sz="quarter" idx="13"/>
          </p:nvPr>
        </p:nvSpPr>
        <p:spPr/>
        <p:txBody>
          <a:bodyPr>
            <a:normAutofit/>
          </a:bodyPr>
          <a:lstStyle/>
          <a:p>
            <a:r>
              <a:rPr lang="el-GR" sz="3200" dirty="0"/>
              <a:t>Παράδειγμα 2</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107</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2768280644"/>
              </p:ext>
            </p:extLst>
          </p:nvPr>
        </p:nvGraphicFramePr>
        <p:xfrm>
          <a:off x="1907704" y="2384778"/>
          <a:ext cx="4968552" cy="4450276"/>
        </p:xfrm>
        <a:graphic>
          <a:graphicData uri="http://schemas.openxmlformats.org/presentationml/2006/ole">
            <mc:AlternateContent xmlns:mc="http://schemas.openxmlformats.org/markup-compatibility/2006">
              <mc:Choice xmlns:v="urn:schemas-microsoft-com:vml" Requires="v">
                <p:oleObj spid="_x0000_s29717" r:id="rId3" imgW="4865418" imgH="5117397" progId="">
                  <p:embed/>
                </p:oleObj>
              </mc:Choice>
              <mc:Fallback>
                <p:oleObj r:id="rId3" imgW="4865418" imgH="5117397"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384778"/>
                        <a:ext cx="4968552" cy="4450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83488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0848"/>
            <a:ext cx="9144000" cy="2002510"/>
          </a:xfrm>
        </p:spPr>
        <p:txBody>
          <a:bodyPr>
            <a:normAutofit/>
          </a:bodyPr>
          <a:lstStyle/>
          <a:p>
            <a:r>
              <a:rPr lang="el-GR" sz="3200" b="1" dirty="0">
                <a:solidFill>
                  <a:srgbClr val="780000"/>
                </a:solidFill>
              </a:rPr>
              <a:t>Προγραμματισμός-Παρακολούθηση-Έλεγχος </a:t>
            </a:r>
          </a:p>
        </p:txBody>
      </p:sp>
      <p:sp>
        <p:nvSpPr>
          <p:cNvPr id="4" name="Text Placeholder 3"/>
          <p:cNvSpPr>
            <a:spLocks noGrp="1"/>
          </p:cNvSpPr>
          <p:nvPr>
            <p:ph type="body" sz="quarter" idx="13"/>
          </p:nvPr>
        </p:nvSpPr>
        <p:spPr/>
        <p:txBody>
          <a:bodyPr/>
          <a:lstStyle/>
          <a:p>
            <a:endParaRPr lang="el-GR"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108</a:t>
            </a:fld>
            <a:endParaRPr lang="el-GR" dirty="0"/>
          </a:p>
        </p:txBody>
      </p:sp>
    </p:spTree>
    <p:extLst>
      <p:ext uri="{BB962C8B-B14F-4D97-AF65-F5344CB8AC3E}">
        <p14:creationId xmlns:p14="http://schemas.microsoft.com/office/powerpoint/2010/main" val="15076262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9144000" cy="648072"/>
          </a:xfrm>
        </p:spPr>
        <p:txBody>
          <a:bodyPr>
            <a:noAutofit/>
          </a:bodyPr>
          <a:lstStyle/>
          <a:p>
            <a:r>
              <a:rPr lang="el-GR" sz="2400" dirty="0">
                <a:solidFill>
                  <a:srgbClr val="002060"/>
                </a:solidFill>
              </a:rPr>
              <a:t>Ο συνολικός κύκλος προγραμματισμού, παρακολούθησης και ελέγχου</a:t>
            </a:r>
            <a:br>
              <a:rPr lang="el-GR" sz="2400" dirty="0">
                <a:solidFill>
                  <a:srgbClr val="002060"/>
                </a:solidFill>
              </a:rPr>
            </a:br>
            <a:endParaRPr lang="el-GR" sz="2400" dirty="0">
              <a:solidFill>
                <a:srgbClr val="002060"/>
              </a:solidFill>
            </a:endParaRPr>
          </a:p>
        </p:txBody>
      </p:sp>
      <p:sp>
        <p:nvSpPr>
          <p:cNvPr id="4" name="Text Placeholder 3"/>
          <p:cNvSpPr>
            <a:spLocks noGrp="1"/>
          </p:cNvSpPr>
          <p:nvPr>
            <p:ph type="body" sz="quarter" idx="13"/>
          </p:nvPr>
        </p:nvSpPr>
        <p:spPr/>
        <p:txBody>
          <a:bodyPr/>
          <a:lstStyle/>
          <a:p>
            <a:endParaRPr lang="el-GR"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109</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931895339"/>
              </p:ext>
            </p:extLst>
          </p:nvPr>
        </p:nvGraphicFramePr>
        <p:xfrm>
          <a:off x="2339752" y="1700726"/>
          <a:ext cx="4752528" cy="5032758"/>
        </p:xfrm>
        <a:graphic>
          <a:graphicData uri="http://schemas.openxmlformats.org/presentationml/2006/ole">
            <mc:AlternateContent xmlns:mc="http://schemas.openxmlformats.org/markup-compatibility/2006">
              <mc:Choice xmlns:v="urn:schemas-microsoft-com:vml" Requires="v">
                <p:oleObj spid="_x0000_s30740" r:id="rId3" imgW="4240871" imgH="6052766" progId="">
                  <p:embed/>
                </p:oleObj>
              </mc:Choice>
              <mc:Fallback>
                <p:oleObj r:id="rId3" imgW="4240871" imgH="6052766"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700726"/>
                        <a:ext cx="4752528" cy="5032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824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79512" y="476672"/>
            <a:ext cx="8029575" cy="639985"/>
          </a:xfrm>
        </p:spPr>
        <p:txBody>
          <a:bodyPr>
            <a:noAutofit/>
          </a:bodyPr>
          <a:lstStyle/>
          <a:p>
            <a:r>
              <a:rPr lang="el-GR" sz="3200" dirty="0"/>
              <a:t>Διαδικασία επίλυσης προβλημάτων</a:t>
            </a:r>
            <a:br>
              <a:rPr lang="el-GR" dirty="0"/>
            </a:br>
            <a:endParaRPr lang="en-US" sz="1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11</a:t>
            </a:fld>
            <a:endParaRPr lang="el-GR" dirty="0"/>
          </a:p>
        </p:txBody>
      </p:sp>
      <p:sp>
        <p:nvSpPr>
          <p:cNvPr id="5" name="Rectangle 4"/>
          <p:cNvSpPr/>
          <p:nvPr/>
        </p:nvSpPr>
        <p:spPr>
          <a:xfrm>
            <a:off x="0" y="1116657"/>
            <a:ext cx="9144000" cy="6140142"/>
          </a:xfrm>
          <a:prstGeom prst="rect">
            <a:avLst/>
          </a:prstGeom>
        </p:spPr>
        <p:txBody>
          <a:bodyPr wrap="square">
            <a:spAutoFit/>
          </a:bodyPr>
          <a:lstStyle/>
          <a:p>
            <a:pPr marL="0" indent="0" algn="just">
              <a:buNone/>
            </a:pPr>
            <a:r>
              <a:rPr lang="el-GR" sz="2400" b="1" u="sng" dirty="0">
                <a:solidFill>
                  <a:srgbClr val="780000"/>
                </a:solidFill>
                <a:latin typeface="Calibri" panose="020F0502020204030204" pitchFamily="34" charset="0"/>
              </a:rPr>
              <a:t>Μεθοδολογία - Μέθοδος</a:t>
            </a:r>
            <a:endParaRPr lang="en-US" sz="2400" b="1" u="sng" dirty="0">
              <a:solidFill>
                <a:srgbClr val="780000"/>
              </a:solidFill>
              <a:latin typeface="Calibri" panose="020F0502020204030204" pitchFamily="34" charset="0"/>
              <a:cs typeface="Calibri" panose="020F0502020204030204" pitchFamily="34" charset="0"/>
            </a:endParaRPr>
          </a:p>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Κάθε προβληματική κατάσταση διαθέτει δύο σταθερά στοιχεία:</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Το ρόλο του </a:t>
            </a:r>
            <a:r>
              <a:rPr lang="el-GR" sz="2400" b="1" dirty="0">
                <a:solidFill>
                  <a:srgbClr val="002060"/>
                </a:solidFill>
                <a:latin typeface="Calibri" panose="020F0502020204030204" pitchFamily="34" charset="0"/>
                <a:cs typeface="+mn-cs"/>
              </a:rPr>
              <a:t>“κατόχου του προβλήματος (</a:t>
            </a:r>
            <a:r>
              <a:rPr lang="en-US" sz="2400" b="1" dirty="0">
                <a:solidFill>
                  <a:srgbClr val="002060"/>
                </a:solidFill>
                <a:latin typeface="Calibri" panose="020F0502020204030204" pitchFamily="34" charset="0"/>
                <a:cs typeface="+mn-cs"/>
              </a:rPr>
              <a:t>problem owner</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τον οποίο κατέχουν και μπορούν να ασκούν εκείνοι που αντιλαμβάνονται το πρόβλημα. Κάτοχος του προβλήματος μπορεί να είναι ένα άτομο, μια ομάδα ατόμων, ένας οργανισμός ή, ακόμη, μια κοινωνία που ενεργεί συλλογικά.</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Το ρόλο του </a:t>
            </a:r>
            <a:r>
              <a:rPr lang="el-GR" sz="2400" b="1" dirty="0">
                <a:solidFill>
                  <a:srgbClr val="002060"/>
                </a:solidFill>
                <a:latin typeface="Calibri" panose="020F0502020204030204" pitchFamily="34" charset="0"/>
                <a:cs typeface="+mn-cs"/>
              </a:rPr>
              <a:t>“λύτη του προβλήματος (</a:t>
            </a:r>
            <a:r>
              <a:rPr lang="en-US" sz="2400" b="1" dirty="0">
                <a:solidFill>
                  <a:srgbClr val="002060"/>
                </a:solidFill>
                <a:latin typeface="Calibri" panose="020F0502020204030204" pitchFamily="34" charset="0"/>
                <a:cs typeface="+mn-cs"/>
              </a:rPr>
              <a:t>problem solver</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τον οποίο κατέχουν και μπορούν να ασκούν εκείνοι που έχουν λάβει εντολή να αντιμετωπίσουν (επιλύσουν) το αντιληπτό πρόβλημα. Λύτης του προβλήματος μπορεί να είναι ένα άτομο ή μια ομάδα ατόμων που επιθυμούν να εργάζονται και να ενεργούν συλλογικά. </a:t>
            </a:r>
          </a:p>
          <a:p>
            <a:pPr marL="717550" indent="-358775" algn="just">
              <a:buFont typeface="Wingdings" panose="05000000000000000000" pitchFamily="2" charset="2"/>
              <a:buChar char="§"/>
            </a:pPr>
            <a:endParaRPr lang="en-US" sz="2400" dirty="0">
              <a:solidFill>
                <a:srgbClr val="00206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28757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268760"/>
            <a:ext cx="8928991" cy="5472608"/>
          </a:xfrm>
        </p:spPr>
        <p:txBody>
          <a:bodyPr>
            <a:normAutofit/>
          </a:bodyPr>
          <a:lstStyle/>
          <a:p>
            <a:pPr lvl="0" algn="just">
              <a:buClr>
                <a:srgbClr val="353535"/>
              </a:buClr>
            </a:pPr>
            <a:r>
              <a:rPr lang="el-GR" sz="2400" dirty="0">
                <a:solidFill>
                  <a:srgbClr val="002060"/>
                </a:solidFill>
              </a:rPr>
              <a:t>Ο προγραμματισμός (</a:t>
            </a:r>
            <a:r>
              <a:rPr lang="en-US" sz="2400" dirty="0">
                <a:solidFill>
                  <a:srgbClr val="002060"/>
                </a:solidFill>
              </a:rPr>
              <a:t>planning</a:t>
            </a:r>
            <a:r>
              <a:rPr lang="el-GR" sz="2400" dirty="0">
                <a:solidFill>
                  <a:srgbClr val="002060"/>
                </a:solidFill>
              </a:rPr>
              <a:t>)</a:t>
            </a:r>
            <a:r>
              <a:rPr lang="en-US" sz="2400" dirty="0">
                <a:solidFill>
                  <a:srgbClr val="002060"/>
                </a:solidFill>
              </a:rPr>
              <a:t>:</a:t>
            </a:r>
            <a:endParaRPr lang="el-GR" sz="2400" dirty="0">
              <a:solidFill>
                <a:srgbClr val="002060"/>
              </a:solidFill>
            </a:endParaRPr>
          </a:p>
          <a:p>
            <a:pPr marL="342900" lvl="0" indent="-342900" algn="just">
              <a:lnSpc>
                <a:spcPct val="90000"/>
              </a:lnSpc>
              <a:buFont typeface="Wingdings 3" charset="2"/>
              <a:buChar char=""/>
            </a:pPr>
            <a:r>
              <a:rPr lang="el-GR" sz="2400" dirty="0">
                <a:solidFill>
                  <a:srgbClr val="002060"/>
                </a:solidFill>
              </a:rPr>
              <a:t>Είναι μια συνεχής δραστηριότητα.</a:t>
            </a:r>
            <a:endParaRPr lang="en-US" sz="2400" dirty="0">
              <a:solidFill>
                <a:srgbClr val="002060"/>
              </a:solidFill>
            </a:endParaRPr>
          </a:p>
          <a:p>
            <a:pPr marL="342900" lvl="0" indent="-342900" algn="just">
              <a:lnSpc>
                <a:spcPct val="90000"/>
              </a:lnSpc>
              <a:buFont typeface="Wingdings 3" charset="2"/>
              <a:buChar char=""/>
            </a:pPr>
            <a:r>
              <a:rPr lang="el-GR" sz="2400" dirty="0">
                <a:solidFill>
                  <a:srgbClr val="002060"/>
                </a:solidFill>
              </a:rPr>
              <a:t>Αναφέρεται σε στόχους και δρόμους δράσης (οδικό χάρτη). Οι στόχοι μπορεί να είναι ορισμένοι επακριβώς σε όρους, για παράδειγμα, της επίτευξης ενός επιθυμητού μεριδίου της αγοράς ή μπορεί να είναι ορισμένοι ασαφώς σε όρους ενός συνόλου δυνατών σεναρίων. </a:t>
            </a:r>
          </a:p>
          <a:p>
            <a:endParaRPr lang="el-GR" dirty="0"/>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110</a:t>
            </a:fld>
            <a:endParaRPr lang="el-GR" dirty="0"/>
          </a:p>
        </p:txBody>
      </p:sp>
    </p:spTree>
    <p:extLst>
      <p:ext uri="{BB962C8B-B14F-4D97-AF65-F5344CB8AC3E}">
        <p14:creationId xmlns:p14="http://schemas.microsoft.com/office/powerpoint/2010/main" val="21254004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96752"/>
            <a:ext cx="9143999" cy="5661248"/>
          </a:xfrm>
        </p:spPr>
        <p:txBody>
          <a:bodyPr>
            <a:normAutofit/>
          </a:bodyPr>
          <a:lstStyle/>
          <a:p>
            <a:pPr marL="342900" indent="-342900" algn="just">
              <a:lnSpc>
                <a:spcPct val="90000"/>
              </a:lnSpc>
              <a:buFont typeface="Wingdings 3" charset="2"/>
              <a:buChar char=""/>
            </a:pPr>
            <a:r>
              <a:rPr lang="el-GR" sz="2400" dirty="0">
                <a:solidFill>
                  <a:srgbClr val="002060"/>
                </a:solidFill>
              </a:rPr>
              <a:t>Στο στρατηγικό επίπεδο, ο προγραμματισμός είναι μια διαδικασία μέσω της οποίας ένας οργανισμός (μια επιχείρηση) αντιμετωπίζει το πρόβλημα του καθορισμού των σχέσεών της με το περιβάλλον της και των αναγκαίων εσωτερικών δομών και διαδικασιών που απαιτούνται για τη διατήρηση αυτών των σχέσεων. </a:t>
            </a:r>
          </a:p>
          <a:p>
            <a:pPr marL="342900" indent="-342900" algn="just">
              <a:lnSpc>
                <a:spcPct val="90000"/>
              </a:lnSpc>
              <a:buFont typeface="Wingdings 3" charset="2"/>
              <a:buChar char=""/>
            </a:pPr>
            <a:r>
              <a:rPr lang="el-GR" sz="2400" dirty="0">
                <a:solidFill>
                  <a:srgbClr val="002060"/>
                </a:solidFill>
              </a:rPr>
              <a:t>Επειδή το περιβάλλον και οι σχέσεις με αυτό μεταβάλλονται διαρκώς, η διαδικασία προγραμματισμού πρέπει να είναι συνεχής και μπορεί να ιδωθεί ως μια κυκλική διαδικασία</a:t>
            </a:r>
            <a:r>
              <a:rPr lang="en-US" sz="2400" dirty="0">
                <a:solidFill>
                  <a:srgbClr val="002060"/>
                </a:solidFill>
              </a:rPr>
              <a:t>.</a:t>
            </a:r>
            <a:endParaRPr lang="el-GR" sz="2400" dirty="0">
              <a:solidFill>
                <a:srgbClr val="002060"/>
              </a:solidFill>
            </a:endParaRPr>
          </a:p>
          <a:p>
            <a:endParaRPr lang="el-GR" dirty="0"/>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111</a:t>
            </a:fld>
            <a:endParaRPr lang="el-GR" dirty="0"/>
          </a:p>
        </p:txBody>
      </p:sp>
    </p:spTree>
    <p:extLst>
      <p:ext uri="{BB962C8B-B14F-4D97-AF65-F5344CB8AC3E}">
        <p14:creationId xmlns:p14="http://schemas.microsoft.com/office/powerpoint/2010/main" val="22960665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43999" cy="535012"/>
          </a:xfrm>
        </p:spPr>
        <p:txBody>
          <a:bodyPr>
            <a:normAutofit/>
          </a:bodyPr>
          <a:lstStyle/>
          <a:p>
            <a:r>
              <a:rPr lang="el-GR" sz="2400" b="1" u="sng" dirty="0">
                <a:solidFill>
                  <a:srgbClr val="780000"/>
                </a:solidFill>
              </a:rPr>
              <a:t>Η διαδικασία προγραμματισμού</a:t>
            </a:r>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112</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067626628"/>
              </p:ext>
            </p:extLst>
          </p:nvPr>
        </p:nvGraphicFramePr>
        <p:xfrm>
          <a:off x="1835696" y="1734464"/>
          <a:ext cx="5695342" cy="4862888"/>
        </p:xfrm>
        <a:graphic>
          <a:graphicData uri="http://schemas.openxmlformats.org/presentationml/2006/ole">
            <mc:AlternateContent xmlns:mc="http://schemas.openxmlformats.org/markup-compatibility/2006">
              <mc:Choice xmlns:v="urn:schemas-microsoft-com:vml" Requires="v">
                <p:oleObj spid="_x0000_s31764" r:id="rId3" imgW="3743520" imgH="3266844" progId="">
                  <p:embed/>
                </p:oleObj>
              </mc:Choice>
              <mc:Fallback>
                <p:oleObj r:id="rId3" imgW="3743520" imgH="3266844"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734464"/>
                        <a:ext cx="5695342" cy="486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41051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340768"/>
            <a:ext cx="9036495" cy="5400600"/>
          </a:xfrm>
        </p:spPr>
        <p:txBody>
          <a:bodyPr>
            <a:normAutofit/>
          </a:bodyPr>
          <a:lstStyle/>
          <a:p>
            <a:pPr algn="just"/>
            <a:r>
              <a:rPr lang="el-GR" sz="2400" dirty="0">
                <a:solidFill>
                  <a:srgbClr val="002060"/>
                </a:solidFill>
              </a:rPr>
              <a:t>Μια θεώρηση που συσχετίζει την έννοια του προγραμματισμού με τις έννοιες της στρατηγικής και της πολιτικής είναι η ακόλουθη:</a:t>
            </a:r>
          </a:p>
          <a:p>
            <a:pPr algn="just"/>
            <a:endParaRPr lang="el-GR" sz="2400" dirty="0">
              <a:solidFill>
                <a:srgbClr val="002060"/>
              </a:solidFill>
            </a:endParaRPr>
          </a:p>
          <a:p>
            <a:pPr algn="just"/>
            <a:r>
              <a:rPr lang="el-GR" sz="2400" i="1" dirty="0">
                <a:solidFill>
                  <a:srgbClr val="002060"/>
                </a:solidFill>
              </a:rPr>
              <a:t>Μια στρατηγική (</a:t>
            </a:r>
            <a:r>
              <a:rPr lang="en-US" sz="2400" i="1" dirty="0">
                <a:solidFill>
                  <a:srgbClr val="002060"/>
                </a:solidFill>
              </a:rPr>
              <a:t>strategy</a:t>
            </a:r>
            <a:r>
              <a:rPr lang="el-GR" sz="2400" i="1" dirty="0">
                <a:solidFill>
                  <a:srgbClr val="002060"/>
                </a:solidFill>
              </a:rPr>
              <a:t>) είναι, γενικά, λιγότερο σταθερή και περισσότερο συγκεκριμένη από μια πολιτική. Αλλά ανεξάρτητα από τον τρόπο που επιλέγει κάποιος να ορίσει αυτές τις έννοιες είναι ξεκάθαρο ότι και οι στρατηγικές και οι πολιτικές είναι εκροές από μια διαδικασία συλλογής πληροφοριών και λήψης αποφάσεων. Και έτσι, η διαμόρφωση μιας στρατηγικής, η ανάπτυξη μιας πολιτικής και οι συναφείς όροι είναι απλώς ετικέτες που περιγράφουν συγκεκριμένες διαδικασίες προγραμματισμού. </a:t>
            </a:r>
          </a:p>
          <a:p>
            <a:endParaRPr lang="el-GR" dirty="0"/>
          </a:p>
        </p:txBody>
      </p:sp>
      <p:sp>
        <p:nvSpPr>
          <p:cNvPr id="4" name="Text Placeholder 3"/>
          <p:cNvSpPr>
            <a:spLocks noGrp="1"/>
          </p:cNvSpPr>
          <p:nvPr>
            <p:ph type="body" sz="quarter" idx="13"/>
          </p:nvPr>
        </p:nvSpPr>
        <p:spPr>
          <a:xfrm>
            <a:off x="0" y="493713"/>
            <a:ext cx="8964488" cy="600075"/>
          </a:xfrm>
        </p:spPr>
        <p:txBody>
          <a:bodyPr>
            <a:noAutofit/>
          </a:bodyPr>
          <a:lstStyle/>
          <a:p>
            <a:r>
              <a:rPr lang="el-GR" sz="3200" dirty="0"/>
              <a:t>Προγραμματισμός</a:t>
            </a:r>
            <a:br>
              <a:rPr lang="el-GR" sz="3200" dirty="0"/>
            </a:br>
            <a:endParaRPr lang="el-GR" sz="3200"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113</a:t>
            </a:fld>
            <a:endParaRPr lang="el-GR" dirty="0"/>
          </a:p>
        </p:txBody>
      </p:sp>
    </p:spTree>
    <p:extLst>
      <p:ext uri="{BB962C8B-B14F-4D97-AF65-F5344CB8AC3E}">
        <p14:creationId xmlns:p14="http://schemas.microsoft.com/office/powerpoint/2010/main" val="643775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05" y="1268760"/>
            <a:ext cx="9036495" cy="5445224"/>
          </a:xfrm>
        </p:spPr>
        <p:txBody>
          <a:bodyPr>
            <a:normAutofit/>
          </a:bodyPr>
          <a:lstStyle/>
          <a:p>
            <a:pPr algn="just"/>
            <a:r>
              <a:rPr lang="el-GR" sz="2400" dirty="0">
                <a:solidFill>
                  <a:srgbClr val="002060"/>
                </a:solidFill>
              </a:rPr>
              <a:t>Οι έννοιες “στρατηγική” και “πολιτική” που αναφέρονται σ’ αυτή τη θεώρηση ορισμό μπορούν να οριστούν ως ακολούθως: </a:t>
            </a:r>
          </a:p>
          <a:p>
            <a:pPr algn="just"/>
            <a:endParaRPr lang="el-GR" sz="2400" dirty="0">
              <a:solidFill>
                <a:srgbClr val="002060"/>
              </a:solidFill>
            </a:endParaRPr>
          </a:p>
          <a:p>
            <a:pPr algn="just"/>
            <a:r>
              <a:rPr lang="el-GR" sz="2400" i="1" dirty="0">
                <a:solidFill>
                  <a:srgbClr val="002060"/>
                </a:solidFill>
              </a:rPr>
              <a:t>Μια στρατηγική (</a:t>
            </a:r>
            <a:r>
              <a:rPr lang="en-US" sz="2400" i="1" dirty="0">
                <a:solidFill>
                  <a:srgbClr val="002060"/>
                </a:solidFill>
              </a:rPr>
              <a:t>strategy</a:t>
            </a:r>
            <a:r>
              <a:rPr lang="el-GR" sz="2400" i="1" dirty="0">
                <a:solidFill>
                  <a:srgbClr val="002060"/>
                </a:solidFill>
              </a:rPr>
              <a:t>) είναι ένα συγκεκριμένο πρότυπο δράσεων που έχει ως σκοπό την επίτευξη συγκεκριμένων και επιθυμητών αποτελεσμάτων (π.χ. το σύνολο δράσεων που απαιτείται από έναν οργανισμό προκειμένου να αυξήσει το μερίδιό του σε μια συγκεκριμένη αγορά ή το σύνολο δράσεων που απαιτείται από ένα πανεπιστημιακό τμήμα προκειμένου να διασφαλίσει την αναγκαία χρηματοροή για την συντήρηση και αναβάθμιση των εργαστηρίων του). </a:t>
            </a:r>
          </a:p>
          <a:p>
            <a:pPr algn="just"/>
            <a:endParaRPr lang="el-GR" dirty="0"/>
          </a:p>
          <a:p>
            <a:endParaRPr lang="el-GR" dirty="0"/>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114</a:t>
            </a:fld>
            <a:endParaRPr lang="el-GR" dirty="0"/>
          </a:p>
        </p:txBody>
      </p:sp>
    </p:spTree>
    <p:extLst>
      <p:ext uri="{BB962C8B-B14F-4D97-AF65-F5344CB8AC3E}">
        <p14:creationId xmlns:p14="http://schemas.microsoft.com/office/powerpoint/2010/main" val="35037160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036495" cy="463004"/>
          </a:xfrm>
        </p:spPr>
        <p:txBody>
          <a:bodyPr>
            <a:normAutofit/>
          </a:bodyPr>
          <a:lstStyle/>
          <a:p>
            <a:r>
              <a:rPr lang="el-GR" sz="2400" b="1" u="sng" dirty="0">
                <a:solidFill>
                  <a:srgbClr val="780000"/>
                </a:solidFill>
              </a:rPr>
              <a:t>Διαδικασία κατάστρωσης στρατηγικής</a:t>
            </a:r>
          </a:p>
        </p:txBody>
      </p:sp>
      <p:sp>
        <p:nvSpPr>
          <p:cNvPr id="3" name="Text Placeholder 2"/>
          <p:cNvSpPr>
            <a:spLocks noGrp="1"/>
          </p:cNvSpPr>
          <p:nvPr>
            <p:ph type="body" idx="1"/>
          </p:nvPr>
        </p:nvSpPr>
        <p:spPr>
          <a:xfrm>
            <a:off x="35496" y="1588199"/>
            <a:ext cx="9108503" cy="5153169"/>
          </a:xfrm>
        </p:spPr>
        <p:txBody>
          <a:bodyPr>
            <a:normAutofit/>
          </a:bodyPr>
          <a:lstStyle/>
          <a:p>
            <a:r>
              <a:rPr lang="el-GR" sz="2400" dirty="0">
                <a:solidFill>
                  <a:srgbClr val="002060"/>
                </a:solidFill>
              </a:rPr>
              <a:t>Αναφέρεται </a:t>
            </a:r>
            <a:r>
              <a:rPr lang="el-GR" sz="2400" i="1" dirty="0">
                <a:solidFill>
                  <a:srgbClr val="002060"/>
                </a:solidFill>
              </a:rPr>
              <a:t>“στην απόφαση σχετικά με το “πώς” το μελλοντικό πρότυπο δραστηριοτήτων πρέπει να διαφέρει από το τρέχον, στον προσδιορισμό των αναγκαίων αλλαγών για την επίτευξη του μελλοντικού πρότυπου δραστηριοτήτων και στον προσδιορισμό της μεθοδολογίας που πρέπει να ακολουθηθεί για εισαγωγή και εγκαθίδρυση των αλλαγών”. </a:t>
            </a:r>
          </a:p>
          <a:p>
            <a:endParaRPr lang="el-GR" dirty="0"/>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115</a:t>
            </a:fld>
            <a:endParaRPr lang="el-GR" dirty="0"/>
          </a:p>
        </p:txBody>
      </p:sp>
    </p:spTree>
    <p:extLst>
      <p:ext uri="{BB962C8B-B14F-4D97-AF65-F5344CB8AC3E}">
        <p14:creationId xmlns:p14="http://schemas.microsoft.com/office/powerpoint/2010/main" val="24962588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8124"/>
            <a:ext cx="9108503" cy="568668"/>
          </a:xfrm>
        </p:spPr>
        <p:txBody>
          <a:bodyPr>
            <a:normAutofit/>
          </a:bodyPr>
          <a:lstStyle/>
          <a:p>
            <a:r>
              <a:rPr lang="el-GR" sz="2400" b="1" u="sng" dirty="0">
                <a:solidFill>
                  <a:srgbClr val="780000"/>
                </a:solidFill>
              </a:rPr>
              <a:t>Διαδικασία κατάστρωσης στρατηγικής</a:t>
            </a:r>
          </a:p>
        </p:txBody>
      </p:sp>
      <p:sp>
        <p:nvSpPr>
          <p:cNvPr id="3" name="Text Placeholder 2"/>
          <p:cNvSpPr>
            <a:spLocks noGrp="1"/>
          </p:cNvSpPr>
          <p:nvPr>
            <p:ph type="body" idx="1"/>
          </p:nvPr>
        </p:nvSpPr>
        <p:spPr>
          <a:xfrm>
            <a:off x="0" y="1588199"/>
            <a:ext cx="9143999" cy="5269801"/>
          </a:xfrm>
        </p:spPr>
        <p:txBody>
          <a:bodyPr>
            <a:normAutofit/>
          </a:bodyPr>
          <a:lstStyle/>
          <a:p>
            <a:pPr lvl="0" algn="just">
              <a:lnSpc>
                <a:spcPct val="90000"/>
              </a:lnSpc>
            </a:pPr>
            <a:r>
              <a:rPr lang="en-US" sz="2400" dirty="0">
                <a:solidFill>
                  <a:srgbClr val="002060"/>
                </a:solidFill>
              </a:rPr>
              <a:t>H </a:t>
            </a:r>
            <a:r>
              <a:rPr lang="el-GR" sz="2400" dirty="0">
                <a:solidFill>
                  <a:srgbClr val="002060"/>
                </a:solidFill>
              </a:rPr>
              <a:t>διαδικασία κατάστρωσης στρατηγικής μπορεί να εκφραστεί με τα ακόλουθα ερωτήματα:</a:t>
            </a:r>
          </a:p>
          <a:p>
            <a:pPr marL="342900" lvl="0" indent="-342900" algn="just">
              <a:lnSpc>
                <a:spcPct val="90000"/>
              </a:lnSpc>
              <a:buFont typeface="Wingdings 3" charset="2"/>
              <a:buChar char=""/>
            </a:pPr>
            <a:r>
              <a:rPr lang="el-GR" sz="2400" dirty="0">
                <a:solidFill>
                  <a:srgbClr val="002060"/>
                </a:solidFill>
              </a:rPr>
              <a:t>Που είμαστε τώρα; (αναγνώριση και στην  καταγραφή της παρούσας κατάστασης)</a:t>
            </a:r>
          </a:p>
          <a:p>
            <a:pPr marL="342900" lvl="0" indent="-342900" algn="just">
              <a:lnSpc>
                <a:spcPct val="90000"/>
              </a:lnSpc>
              <a:buFont typeface="Wingdings 3" charset="2"/>
              <a:buChar char=""/>
            </a:pPr>
            <a:r>
              <a:rPr lang="el-GR" sz="2400" dirty="0">
                <a:solidFill>
                  <a:srgbClr val="002060"/>
                </a:solidFill>
              </a:rPr>
              <a:t>Που θέλουμε να πάμε; (προσδιορισμός της δέουσας – εφικτής και επιθυμητής – κατάστασης).</a:t>
            </a:r>
          </a:p>
          <a:p>
            <a:pPr marL="342900" lvl="0" indent="-342900" algn="just">
              <a:lnSpc>
                <a:spcPct val="90000"/>
              </a:lnSpc>
              <a:buFont typeface="Wingdings 3" charset="2"/>
              <a:buChar char=""/>
            </a:pPr>
            <a:r>
              <a:rPr lang="el-GR" sz="2400" dirty="0">
                <a:solidFill>
                  <a:srgbClr val="002060"/>
                </a:solidFill>
              </a:rPr>
              <a:t>Πώς θα πάμε εκεί; (Επιλογή ενός δρόμου δράσης (οδικού χάρτη), μεταξύ διαφόρων εναλλακτικών, για τη μετάβαση από την παρούσα στη δέουσα, επιθυμητή, κατάσταση).</a:t>
            </a:r>
          </a:p>
          <a:p>
            <a:pPr marL="342900" lvl="0" indent="-342900" algn="just">
              <a:lnSpc>
                <a:spcPct val="90000"/>
              </a:lnSpc>
              <a:buFont typeface="Wingdings 3" charset="2"/>
              <a:buChar char=""/>
            </a:pPr>
            <a:r>
              <a:rPr lang="el-GR" sz="2400" dirty="0">
                <a:solidFill>
                  <a:srgbClr val="002060"/>
                </a:solidFill>
              </a:rPr>
              <a:t>Πώς πάμε; (Διαδικασία παρακολούθησης και αξιολόγησης της προόδου που σημειώνεται στην εφαρμογή του προγραμματιστικού σχεδίου η οποία, κατόπιν, τροφοδοτεί είτε τη λήψη διορθωτικών μέτρων είτε την έναρξη του επόμενου προγραμματιστικού κύκλου).</a:t>
            </a:r>
          </a:p>
          <a:p>
            <a:endParaRPr lang="el-GR" dirty="0"/>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116</a:t>
            </a:fld>
            <a:endParaRPr lang="el-GR" dirty="0"/>
          </a:p>
        </p:txBody>
      </p:sp>
    </p:spTree>
    <p:extLst>
      <p:ext uri="{BB962C8B-B14F-4D97-AF65-F5344CB8AC3E}">
        <p14:creationId xmlns:p14="http://schemas.microsoft.com/office/powerpoint/2010/main" val="36388566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43999" cy="463004"/>
          </a:xfrm>
        </p:spPr>
        <p:txBody>
          <a:bodyPr>
            <a:normAutofit/>
          </a:bodyPr>
          <a:lstStyle/>
          <a:p>
            <a:r>
              <a:rPr lang="el-GR" sz="2400" b="1" u="sng" dirty="0">
                <a:solidFill>
                  <a:srgbClr val="780000"/>
                </a:solidFill>
              </a:rPr>
              <a:t>Διαδικασία κατάστρωσης στρατηγικής</a:t>
            </a:r>
          </a:p>
        </p:txBody>
      </p:sp>
      <p:sp>
        <p:nvSpPr>
          <p:cNvPr id="3" name="Text Placeholder 2"/>
          <p:cNvSpPr>
            <a:spLocks noGrp="1"/>
          </p:cNvSpPr>
          <p:nvPr>
            <p:ph type="body" idx="1"/>
          </p:nvPr>
        </p:nvSpPr>
        <p:spPr>
          <a:xfrm>
            <a:off x="0" y="1662456"/>
            <a:ext cx="8964487" cy="4646864"/>
          </a:xfrm>
        </p:spPr>
        <p:txBody>
          <a:bodyPr>
            <a:normAutofit/>
          </a:bodyPr>
          <a:lstStyle/>
          <a:p>
            <a:pPr lvl="0" algn="just">
              <a:buClr>
                <a:srgbClr val="353535"/>
              </a:buClr>
            </a:pPr>
            <a:r>
              <a:rPr lang="el-GR" sz="2400" i="1" dirty="0">
                <a:solidFill>
                  <a:srgbClr val="002060"/>
                </a:solidFill>
              </a:rPr>
              <a:t>Μια πολιτική (</a:t>
            </a:r>
            <a:r>
              <a:rPr lang="en-US" sz="2400" i="1" dirty="0">
                <a:solidFill>
                  <a:srgbClr val="002060"/>
                </a:solidFill>
              </a:rPr>
              <a:t>policy</a:t>
            </a:r>
            <a:r>
              <a:rPr lang="el-GR" sz="2400" i="1" dirty="0">
                <a:solidFill>
                  <a:srgbClr val="002060"/>
                </a:solidFill>
              </a:rPr>
              <a:t>) είναι μια στατική οδηγία για επαναλαμβανόμενες αποφάσεις ή μια προγραμματισμένη απόφαση που αναμένει την ενεργοποίησή της μέσω της πραγματοποίησης της κατάστασης για την οποία δημιουργήθηκε (π.χ. ένας οργανισμός μπορεί να έχει πολιτικές προσφοράς πιστωτικών διευκολύνσεων όταν του ζητείται να απασχολήσει μειονοτικές ομάδες, εφόσον είναι δυνατό, ή ένα πανεπιστήμιο μπορεί να αποφασίσει να διανέμει ένα ποσοστό των κονδυλίων που διαχειρίζεται για την υποστήριξη των πανεπιστημιακών εργαστηρίων).</a:t>
            </a:r>
          </a:p>
          <a:p>
            <a:endParaRPr lang="el-GR" dirty="0"/>
          </a:p>
        </p:txBody>
      </p:sp>
      <p:sp>
        <p:nvSpPr>
          <p:cNvPr id="4" name="Text Placeholder 3"/>
          <p:cNvSpPr>
            <a:spLocks noGrp="1"/>
          </p:cNvSpPr>
          <p:nvPr>
            <p:ph type="body" sz="quarter" idx="13"/>
          </p:nvPr>
        </p:nvSpPr>
        <p:spPr/>
        <p:txBody>
          <a:bodyPr>
            <a:normAutofit/>
          </a:bodyPr>
          <a:lstStyle/>
          <a:p>
            <a:r>
              <a:rPr lang="el-GR" sz="3200" dirty="0"/>
              <a:t>Προγραμματισμός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117</a:t>
            </a:fld>
            <a:endParaRPr lang="el-GR" dirty="0"/>
          </a:p>
        </p:txBody>
      </p:sp>
    </p:spTree>
    <p:extLst>
      <p:ext uri="{BB962C8B-B14F-4D97-AF65-F5344CB8AC3E}">
        <p14:creationId xmlns:p14="http://schemas.microsoft.com/office/powerpoint/2010/main" val="23069196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196752"/>
            <a:ext cx="9000999" cy="5544616"/>
          </a:xfrm>
        </p:spPr>
        <p:txBody>
          <a:bodyPr>
            <a:normAutofit/>
          </a:bodyPr>
          <a:lstStyle/>
          <a:p>
            <a:pPr marL="342900" lvl="0" indent="-342900" algn="just">
              <a:buFont typeface="Wingdings 3" charset="2"/>
              <a:buChar char=""/>
            </a:pPr>
            <a:r>
              <a:rPr lang="el-GR" sz="2400" dirty="0">
                <a:solidFill>
                  <a:srgbClr val="002060"/>
                </a:solidFill>
              </a:rPr>
              <a:t>Η διαδικασία προγραμματισμού συχνά σχετίζεται με διαφορετικούς χρονικούς ορίζοντες:</a:t>
            </a:r>
          </a:p>
          <a:p>
            <a:pPr marL="742950" lvl="1" indent="-285750" algn="just">
              <a:buFont typeface="Wingdings" panose="05000000000000000000" pitchFamily="2" charset="2"/>
              <a:buChar char="§"/>
            </a:pPr>
            <a:r>
              <a:rPr lang="el-GR" sz="2400" dirty="0">
                <a:solidFill>
                  <a:srgbClr val="002060"/>
                </a:solidFill>
              </a:rPr>
              <a:t>Μακροπρόθεσμος προγραμματισμός</a:t>
            </a:r>
          </a:p>
          <a:p>
            <a:pPr marL="742950" lvl="1" indent="-285750" algn="just">
              <a:buFont typeface="Wingdings" panose="05000000000000000000" pitchFamily="2" charset="2"/>
              <a:buChar char="§"/>
            </a:pPr>
            <a:r>
              <a:rPr lang="el-GR" sz="2400" dirty="0">
                <a:solidFill>
                  <a:srgbClr val="002060"/>
                </a:solidFill>
              </a:rPr>
              <a:t>Μεσοπρόθεσμος προγραμματισμός</a:t>
            </a:r>
          </a:p>
          <a:p>
            <a:pPr marL="742950" lvl="1" indent="-285750" algn="just">
              <a:buFont typeface="Wingdings" panose="05000000000000000000" pitchFamily="2" charset="2"/>
              <a:buChar char="§"/>
            </a:pPr>
            <a:r>
              <a:rPr lang="el-GR" sz="2400" dirty="0">
                <a:solidFill>
                  <a:srgbClr val="002060"/>
                </a:solidFill>
              </a:rPr>
              <a:t>Βραχυπρόθεσμος προγραμματισμός </a:t>
            </a:r>
          </a:p>
          <a:p>
            <a:pPr marL="342900" lvl="0" indent="-342900" algn="just">
              <a:buFont typeface="Wingdings 3" charset="2"/>
              <a:buChar char=""/>
            </a:pPr>
            <a:r>
              <a:rPr lang="el-GR" sz="2400" dirty="0">
                <a:solidFill>
                  <a:srgbClr val="002060"/>
                </a:solidFill>
              </a:rPr>
              <a:t>Όσο μειώνεται ο χρονικός ορίζοντας, τόσο περισσότερο συγκεκριμένες γίνονται οι εκροές από τη διαδικασία. Όμως, ο ίδιος κύκλος χρειάζεται να λειτουργεί ανεξάρτητα από τον χρονικό προσδιορισμό. </a:t>
            </a:r>
          </a:p>
          <a:p>
            <a:pPr marL="342900" lvl="0" indent="-342900" algn="just">
              <a:buFont typeface="Wingdings 3" charset="2"/>
              <a:buChar char=""/>
            </a:pPr>
            <a:r>
              <a:rPr lang="el-GR" sz="2400" dirty="0">
                <a:solidFill>
                  <a:srgbClr val="002060"/>
                </a:solidFill>
              </a:rPr>
              <a:t>Ο μακροπρόθεσμος προγραμματισμός δεν είναι αναγκαία ίδιος με το στρατηγικό προγραμματισμό.</a:t>
            </a:r>
          </a:p>
          <a:p>
            <a:endParaRPr lang="el-GR" dirty="0"/>
          </a:p>
        </p:txBody>
      </p:sp>
      <p:sp>
        <p:nvSpPr>
          <p:cNvPr id="4" name="Text Placeholder 3"/>
          <p:cNvSpPr>
            <a:spLocks noGrp="1"/>
          </p:cNvSpPr>
          <p:nvPr>
            <p:ph type="body" sz="quarter" idx="13"/>
          </p:nvPr>
        </p:nvSpPr>
        <p:spPr/>
        <p:txBody>
          <a:bodyPr>
            <a:noAutofit/>
          </a:bodyPr>
          <a:lstStyle/>
          <a:p>
            <a:r>
              <a:rPr lang="el-GR" sz="3200" dirty="0"/>
              <a:t>Προγραμματισμός</a:t>
            </a:r>
            <a:br>
              <a:rPr lang="el-GR" sz="3200" dirty="0"/>
            </a:br>
            <a:endParaRPr lang="el-GR" sz="3200"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118</a:t>
            </a:fld>
            <a:endParaRPr lang="el-GR" dirty="0"/>
          </a:p>
        </p:txBody>
      </p:sp>
    </p:spTree>
    <p:extLst>
      <p:ext uri="{BB962C8B-B14F-4D97-AF65-F5344CB8AC3E}">
        <p14:creationId xmlns:p14="http://schemas.microsoft.com/office/powerpoint/2010/main" val="40315509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196752"/>
            <a:ext cx="9000999" cy="5472608"/>
          </a:xfrm>
        </p:spPr>
        <p:txBody>
          <a:bodyPr>
            <a:normAutofit/>
          </a:bodyPr>
          <a:lstStyle/>
          <a:p>
            <a:pPr marL="342900" indent="-342900" algn="just">
              <a:buFont typeface="Wingdings 3" charset="2"/>
              <a:buChar char=""/>
            </a:pPr>
            <a:r>
              <a:rPr lang="el-GR" sz="2400" dirty="0">
                <a:solidFill>
                  <a:srgbClr val="002060"/>
                </a:solidFill>
              </a:rPr>
              <a:t>Τα μέτρα ή κριτήρια αποδοτικότητας (</a:t>
            </a:r>
            <a:r>
              <a:rPr lang="en-US" sz="2400" dirty="0">
                <a:solidFill>
                  <a:srgbClr val="002060"/>
                </a:solidFill>
              </a:rPr>
              <a:t>measures of performance</a:t>
            </a:r>
            <a:r>
              <a:rPr lang="el-GR" sz="2400" dirty="0">
                <a:solidFill>
                  <a:srgbClr val="002060"/>
                </a:solidFill>
              </a:rPr>
              <a:t>) ενός οργανισμού συχνά εκφράζονται σε οικονομικούς όρους προκειμένου να χρησιμοποιείται μια κοινή (ομογενής) γλώσσα μέσω της οποίας συγκρίνονται και ομαδοποιούνται οι διάσπαρτες δραστηριότητες του οργανισμού. </a:t>
            </a:r>
          </a:p>
          <a:p>
            <a:pPr marL="342900" indent="-342900" algn="just">
              <a:buFont typeface="Wingdings 3" charset="2"/>
              <a:buChar char=""/>
            </a:pPr>
            <a:r>
              <a:rPr lang="el-GR" sz="2400" dirty="0">
                <a:solidFill>
                  <a:srgbClr val="002060"/>
                </a:solidFill>
              </a:rPr>
              <a:t>Η έκφραση ενός μέτρου αποδοτικότητας σε οικονομικούς όρους είναι χρήσιμη για την παραγωγή σχετικών αναφορών, είναι ταυτόχρονα ανεπαρκής ως πληροφορία για να αναληφθεί μια δράση ελέγχου (</a:t>
            </a:r>
            <a:r>
              <a:rPr lang="en-US" sz="2400" dirty="0">
                <a:solidFill>
                  <a:srgbClr val="002060"/>
                </a:solidFill>
              </a:rPr>
              <a:t>control action</a:t>
            </a:r>
            <a:r>
              <a:rPr lang="el-GR" sz="2400" dirty="0">
                <a:solidFill>
                  <a:srgbClr val="002060"/>
                </a:solidFill>
              </a:rPr>
              <a:t>).</a:t>
            </a:r>
          </a:p>
          <a:p>
            <a:endParaRPr lang="el-GR" dirty="0"/>
          </a:p>
        </p:txBody>
      </p:sp>
      <p:sp>
        <p:nvSpPr>
          <p:cNvPr id="4" name="Text Placeholder 3"/>
          <p:cNvSpPr>
            <a:spLocks noGrp="1"/>
          </p:cNvSpPr>
          <p:nvPr>
            <p:ph type="body" sz="quarter" idx="13"/>
          </p:nvPr>
        </p:nvSpPr>
        <p:spPr/>
        <p:txBody>
          <a:bodyPr>
            <a:normAutofit/>
          </a:bodyPr>
          <a:lstStyle/>
          <a:p>
            <a:r>
              <a:rPr lang="el-GR" sz="3200" dirty="0"/>
              <a:t>Παρακολούθηση</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119</a:t>
            </a:fld>
            <a:endParaRPr lang="el-GR" dirty="0"/>
          </a:p>
        </p:txBody>
      </p:sp>
    </p:spTree>
    <p:extLst>
      <p:ext uri="{BB962C8B-B14F-4D97-AF65-F5344CB8AC3E}">
        <p14:creationId xmlns:p14="http://schemas.microsoft.com/office/powerpoint/2010/main" val="198697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5496" y="476672"/>
            <a:ext cx="8029575" cy="617116"/>
          </a:xfrm>
        </p:spPr>
        <p:txBody>
          <a:bodyPr>
            <a:noAutofit/>
          </a:bodyPr>
          <a:lstStyle/>
          <a:p>
            <a:r>
              <a:rPr lang="el-GR" sz="3200" dirty="0"/>
              <a:t>Διαδικασία επίλυσης προβλημάτων</a:t>
            </a:r>
            <a:br>
              <a:rPr lang="el-GR" dirty="0"/>
            </a:br>
            <a:endParaRPr lang="en-US" sz="1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12</a:t>
            </a:fld>
            <a:endParaRPr lang="el-GR" dirty="0"/>
          </a:p>
        </p:txBody>
      </p:sp>
      <p:sp>
        <p:nvSpPr>
          <p:cNvPr id="5" name="Rectangle 4"/>
          <p:cNvSpPr/>
          <p:nvPr/>
        </p:nvSpPr>
        <p:spPr>
          <a:xfrm>
            <a:off x="35496" y="1093788"/>
            <a:ext cx="9108504" cy="4411464"/>
          </a:xfrm>
          <a:prstGeom prst="rect">
            <a:avLst/>
          </a:prstGeom>
        </p:spPr>
        <p:txBody>
          <a:bodyPr wrap="square">
            <a:spAutoFit/>
          </a:bodyPr>
          <a:lstStyle/>
          <a:p>
            <a:pPr marL="0" indent="0" algn="just">
              <a:buNone/>
            </a:pPr>
            <a:r>
              <a:rPr lang="el-GR" sz="2400" b="1" u="sng" dirty="0">
                <a:solidFill>
                  <a:srgbClr val="780000"/>
                </a:solidFill>
                <a:latin typeface="Calibri" panose="020F0502020204030204" pitchFamily="34" charset="0"/>
              </a:rPr>
              <a:t>Μεθοδολογία - Μέθοδος</a:t>
            </a:r>
            <a:endParaRPr lang="en-US" sz="2400" b="1" u="sng" dirty="0">
              <a:solidFill>
                <a:srgbClr val="780000"/>
              </a:solidFill>
              <a:latin typeface="Calibri" panose="020F0502020204030204" pitchFamily="34" charset="0"/>
              <a:cs typeface="Calibri" panose="020F0502020204030204" pitchFamily="34" charset="0"/>
            </a:endParaRP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Ως </a:t>
            </a:r>
            <a:r>
              <a:rPr lang="el-GR" sz="2400" b="1" dirty="0">
                <a:solidFill>
                  <a:srgbClr val="002060"/>
                </a:solidFill>
                <a:latin typeface="Calibri" panose="020F0502020204030204" pitchFamily="34" charset="0"/>
                <a:cs typeface="+mn-cs"/>
              </a:rPr>
              <a:t>πελάτης (</a:t>
            </a:r>
            <a:r>
              <a:rPr lang="en-US" sz="2400" b="1" dirty="0">
                <a:solidFill>
                  <a:srgbClr val="002060"/>
                </a:solidFill>
                <a:latin typeface="Calibri" panose="020F0502020204030204" pitchFamily="34" charset="0"/>
                <a:cs typeface="+mn-cs"/>
              </a:rPr>
              <a:t>client</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ορίζεται εκείνος ο ρόλος που προκαλεί (και πιθανώς χρηματοδοτεί) την εκπόνηση μιας μελέτης που αφορά στο πρόβλημα και μπορεί να είναι ή όχι ο κάτοχος του προβλήματος. </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Η διάκριση μεταξύ των όρων </a:t>
            </a:r>
            <a:r>
              <a:rPr lang="el-GR" sz="2400" b="1" i="1" dirty="0">
                <a:solidFill>
                  <a:srgbClr val="002060"/>
                </a:solidFill>
                <a:latin typeface="Calibri" panose="020F0502020204030204" pitchFamily="34" charset="0"/>
                <a:cs typeface="+mn-cs"/>
              </a:rPr>
              <a:t>“κάτοχος προβλήματος”</a:t>
            </a:r>
            <a:r>
              <a:rPr lang="el-GR" sz="2400" b="1" dirty="0">
                <a:solidFill>
                  <a:srgbClr val="002060"/>
                </a:solidFill>
                <a:latin typeface="Calibri" panose="020F0502020204030204" pitchFamily="34" charset="0"/>
                <a:cs typeface="+mn-cs"/>
              </a:rPr>
              <a:t> και </a:t>
            </a:r>
            <a:r>
              <a:rPr lang="el-GR" sz="2400" b="1" i="1" dirty="0">
                <a:solidFill>
                  <a:srgbClr val="002060"/>
                </a:solidFill>
                <a:latin typeface="Calibri" panose="020F0502020204030204" pitchFamily="34" charset="0"/>
                <a:cs typeface="+mn-cs"/>
              </a:rPr>
              <a:t>“λύτης προβλήματος”</a:t>
            </a:r>
            <a:r>
              <a:rPr lang="el-GR" sz="2400" b="1" dirty="0">
                <a:solidFill>
                  <a:srgbClr val="002060"/>
                </a:solidFill>
                <a:latin typeface="Calibri" panose="020F0502020204030204" pitchFamily="34" charset="0"/>
                <a:cs typeface="+mn-cs"/>
              </a:rPr>
              <a:t> είναι καθαρά εννοιολογική</a:t>
            </a:r>
            <a:r>
              <a:rPr lang="el-GR" sz="2400" dirty="0">
                <a:solidFill>
                  <a:srgbClr val="002060"/>
                </a:solidFill>
                <a:latin typeface="Calibri" panose="020F0502020204030204" pitchFamily="34" charset="0"/>
                <a:cs typeface="+mn-cs"/>
              </a:rPr>
              <a:t>, δηλαδή ότι οι δύο όροι αναπαριστούν τα ονόματα δύο ρόλων και όχι αναγκαία δύο διακριτά άτομα (φυσικά πρόσωπα). Έτσι, το ίδιο άτομο (φυσικό πρόσωπο) μπορεί να κατέχει και τους δύο αυτούς ρόλους ταυτόχρονα. Συνεπώς, ένα άτομο ή μια ομάδα ατόμων μπορεί να είναι οι δυνητικοί λύτες των προβλημάτων των οποίων είναι κάτοχοι. </a:t>
            </a:r>
          </a:p>
        </p:txBody>
      </p:sp>
    </p:spTree>
    <p:extLst>
      <p:ext uri="{BB962C8B-B14F-4D97-AF65-F5344CB8AC3E}">
        <p14:creationId xmlns:p14="http://schemas.microsoft.com/office/powerpoint/2010/main" val="16475001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196752"/>
            <a:ext cx="9073007" cy="5616624"/>
          </a:xfrm>
        </p:spPr>
        <p:txBody>
          <a:bodyPr>
            <a:normAutofit/>
          </a:bodyPr>
          <a:lstStyle/>
          <a:p>
            <a:pPr marL="342900" lvl="0" indent="-342900" algn="just">
              <a:buFont typeface="Wingdings 3" charset="2"/>
              <a:buChar char=""/>
            </a:pPr>
            <a:r>
              <a:rPr lang="el-GR" sz="2400" dirty="0">
                <a:solidFill>
                  <a:srgbClr val="002060"/>
                </a:solidFill>
              </a:rPr>
              <a:t>Τα μέτρα αποδοτικότητας αποτελούν συνδετικούς κρίκους μεταξύ του προγραμματισμού και του ελέγχου.</a:t>
            </a:r>
          </a:p>
          <a:p>
            <a:pPr marL="342900" lvl="0" indent="-342900" algn="just">
              <a:buFont typeface="Wingdings 3" charset="2"/>
              <a:buChar char=""/>
            </a:pPr>
            <a:r>
              <a:rPr lang="el-GR" sz="2400" dirty="0">
                <a:solidFill>
                  <a:srgbClr val="002060"/>
                </a:solidFill>
              </a:rPr>
              <a:t>Μια κριτική εξέταση των χαρακτηριστικών του προγραμματισμού, με τη στρατηγική έννοια, για έναν οργανισμό, αποτελεί σημαντική διαδικασία στην ανάπτυξη κατάλληλων μέτρων αποδοτικότητας.</a:t>
            </a:r>
          </a:p>
          <a:p>
            <a:pPr marL="342900" lvl="0" indent="-342900" algn="just">
              <a:buFont typeface="Wingdings 3" charset="2"/>
              <a:buChar char=""/>
            </a:pPr>
            <a:r>
              <a:rPr lang="el-GR" sz="2400" dirty="0">
                <a:solidFill>
                  <a:srgbClr val="002060"/>
                </a:solidFill>
              </a:rPr>
              <a:t>Συνεπώς, πρέπει να  παρακολουθείται η αποδοτικότητα αναφορικά μ’ αυτά τα βασικά χαρακτηριστικά (μέτρα αποδοτικότητας) προκειμένου να ασκείται αποτελεσματική διοίκηση του οργανισμού (της επιχείρησης).</a:t>
            </a:r>
          </a:p>
          <a:p>
            <a:endParaRPr lang="el-GR" dirty="0"/>
          </a:p>
        </p:txBody>
      </p:sp>
      <p:sp>
        <p:nvSpPr>
          <p:cNvPr id="4" name="Text Placeholder 3"/>
          <p:cNvSpPr>
            <a:spLocks noGrp="1"/>
          </p:cNvSpPr>
          <p:nvPr>
            <p:ph type="body" sz="quarter" idx="13"/>
          </p:nvPr>
        </p:nvSpPr>
        <p:spPr/>
        <p:txBody>
          <a:bodyPr>
            <a:noAutofit/>
          </a:bodyPr>
          <a:lstStyle/>
          <a:p>
            <a:r>
              <a:rPr lang="el-GR" sz="3200" dirty="0"/>
              <a:t>Παρακολούθηση</a:t>
            </a:r>
            <a:br>
              <a:rPr lang="el-GR" sz="3200" dirty="0"/>
            </a:br>
            <a:endParaRPr lang="el-GR" sz="3200"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120</a:t>
            </a:fld>
            <a:endParaRPr lang="el-GR" dirty="0"/>
          </a:p>
        </p:txBody>
      </p:sp>
    </p:spTree>
    <p:extLst>
      <p:ext uri="{BB962C8B-B14F-4D97-AF65-F5344CB8AC3E}">
        <p14:creationId xmlns:p14="http://schemas.microsoft.com/office/powerpoint/2010/main" val="6906322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96752"/>
            <a:ext cx="9143999" cy="5616624"/>
          </a:xfrm>
        </p:spPr>
        <p:txBody>
          <a:bodyPr>
            <a:normAutofit/>
          </a:bodyPr>
          <a:lstStyle/>
          <a:p>
            <a:pPr marL="342900" lvl="0" indent="-342900" algn="just">
              <a:buFont typeface="Wingdings 3" charset="2"/>
              <a:buChar char=""/>
            </a:pPr>
            <a:r>
              <a:rPr lang="el-GR" sz="2400" dirty="0">
                <a:solidFill>
                  <a:srgbClr val="002060"/>
                </a:solidFill>
              </a:rPr>
              <a:t>Τα χαρακτηριστικά του προγραμματισμού μπορεί να βρίσκονται στις ακόλουθες περιοχές:</a:t>
            </a:r>
          </a:p>
          <a:p>
            <a:pPr marL="742950" lvl="1" indent="-285750" algn="just">
              <a:buFont typeface="Wingdings" panose="05000000000000000000" pitchFamily="2" charset="2"/>
              <a:buChar char="§"/>
            </a:pPr>
            <a:r>
              <a:rPr lang="el-GR" sz="2400" dirty="0">
                <a:solidFill>
                  <a:srgbClr val="002060"/>
                </a:solidFill>
              </a:rPr>
              <a:t>Παραδοχές που σχετίζονται με την </a:t>
            </a:r>
            <a:r>
              <a:rPr lang="el-GR" sz="2400" u="sng" dirty="0">
                <a:solidFill>
                  <a:srgbClr val="002060"/>
                </a:solidFill>
              </a:rPr>
              <a:t>εξέλιξη</a:t>
            </a:r>
            <a:r>
              <a:rPr lang="el-GR" sz="2400" dirty="0">
                <a:solidFill>
                  <a:srgbClr val="002060"/>
                </a:solidFill>
              </a:rPr>
              <a:t> του περιβάλλοντος και των εσωτερικών πόρων του οργανισμού</a:t>
            </a:r>
          </a:p>
          <a:p>
            <a:pPr marL="742950" lvl="1" indent="-285750" algn="just">
              <a:buFont typeface="Wingdings" panose="05000000000000000000" pitchFamily="2" charset="2"/>
              <a:buChar char="§"/>
            </a:pPr>
            <a:r>
              <a:rPr lang="el-GR" sz="2400" dirty="0">
                <a:solidFill>
                  <a:srgbClr val="002060"/>
                </a:solidFill>
              </a:rPr>
              <a:t>Περιοχές ιδιαίτερης </a:t>
            </a:r>
            <a:r>
              <a:rPr lang="el-GR" sz="2400" u="sng" dirty="0">
                <a:solidFill>
                  <a:srgbClr val="002060"/>
                </a:solidFill>
              </a:rPr>
              <a:t>εξειδίκευσης</a:t>
            </a:r>
            <a:r>
              <a:rPr lang="el-GR" sz="2400" dirty="0">
                <a:solidFill>
                  <a:srgbClr val="002060"/>
                </a:solidFill>
              </a:rPr>
              <a:t> του οργανισμού</a:t>
            </a:r>
          </a:p>
          <a:p>
            <a:pPr marL="742950" lvl="1" indent="-285750" algn="just">
              <a:buFont typeface="Wingdings" panose="05000000000000000000" pitchFamily="2" charset="2"/>
              <a:buChar char="§"/>
            </a:pPr>
            <a:r>
              <a:rPr lang="el-GR" sz="2400" dirty="0">
                <a:solidFill>
                  <a:srgbClr val="002060"/>
                </a:solidFill>
              </a:rPr>
              <a:t>Προτεραιότητες και αποτελέσματα </a:t>
            </a:r>
            <a:r>
              <a:rPr lang="el-GR" sz="2400" u="sng" dirty="0">
                <a:solidFill>
                  <a:srgbClr val="002060"/>
                </a:solidFill>
              </a:rPr>
              <a:t>αποδοτικότητας</a:t>
            </a:r>
            <a:r>
              <a:rPr lang="el-GR" sz="2400" dirty="0">
                <a:solidFill>
                  <a:srgbClr val="002060"/>
                </a:solidFill>
              </a:rPr>
              <a:t> του οργανισμού.</a:t>
            </a:r>
          </a:p>
          <a:p>
            <a:pPr marL="342900" lvl="0" indent="-342900" algn="just">
              <a:buFont typeface="Wingdings 3" charset="2"/>
              <a:buChar char=""/>
            </a:pPr>
            <a:r>
              <a:rPr lang="el-GR" sz="2400" dirty="0">
                <a:solidFill>
                  <a:srgbClr val="002060"/>
                </a:solidFill>
              </a:rPr>
              <a:t>Για κάθε μία απ’ αυτές τις περιοχές, πρέπει να τεθούν </a:t>
            </a:r>
            <a:r>
              <a:rPr lang="el-GR" sz="2400" b="1" dirty="0">
                <a:solidFill>
                  <a:srgbClr val="002060"/>
                </a:solidFill>
              </a:rPr>
              <a:t>νόρμες (</a:t>
            </a:r>
            <a:r>
              <a:rPr lang="en-US" sz="2400" b="1" dirty="0">
                <a:solidFill>
                  <a:srgbClr val="002060"/>
                </a:solidFill>
              </a:rPr>
              <a:t>norms</a:t>
            </a:r>
            <a:r>
              <a:rPr lang="el-GR" sz="2400" b="1" dirty="0">
                <a:solidFill>
                  <a:srgbClr val="002060"/>
                </a:solidFill>
              </a:rPr>
              <a:t>)</a:t>
            </a:r>
            <a:r>
              <a:rPr lang="el-GR" sz="2400" dirty="0">
                <a:solidFill>
                  <a:srgbClr val="002060"/>
                </a:solidFill>
              </a:rPr>
              <a:t> ή </a:t>
            </a:r>
            <a:r>
              <a:rPr lang="el-GR" sz="2400" b="1" dirty="0">
                <a:solidFill>
                  <a:srgbClr val="002060"/>
                </a:solidFill>
              </a:rPr>
              <a:t>πρότυπα (</a:t>
            </a:r>
            <a:r>
              <a:rPr lang="en-US" sz="2400" b="1" dirty="0">
                <a:solidFill>
                  <a:srgbClr val="002060"/>
                </a:solidFill>
              </a:rPr>
              <a:t>standards</a:t>
            </a:r>
            <a:r>
              <a:rPr lang="el-GR" sz="2400" b="1" dirty="0">
                <a:solidFill>
                  <a:srgbClr val="002060"/>
                </a:solidFill>
              </a:rPr>
              <a:t>)</a:t>
            </a:r>
            <a:r>
              <a:rPr lang="el-GR" sz="2400" dirty="0">
                <a:solidFill>
                  <a:srgbClr val="002060"/>
                </a:solidFill>
              </a:rPr>
              <a:t> σχετικά με τα αναμενόμενα επιτεύγματα. </a:t>
            </a:r>
          </a:p>
          <a:p>
            <a:endParaRPr lang="el-GR" sz="2400" dirty="0">
              <a:solidFill>
                <a:srgbClr val="002060"/>
              </a:solidFill>
            </a:endParaRPr>
          </a:p>
        </p:txBody>
      </p:sp>
      <p:sp>
        <p:nvSpPr>
          <p:cNvPr id="4" name="Text Placeholder 3"/>
          <p:cNvSpPr>
            <a:spLocks noGrp="1"/>
          </p:cNvSpPr>
          <p:nvPr>
            <p:ph type="body" sz="quarter" idx="13"/>
          </p:nvPr>
        </p:nvSpPr>
        <p:spPr/>
        <p:txBody>
          <a:bodyPr>
            <a:normAutofit/>
          </a:bodyPr>
          <a:lstStyle/>
          <a:p>
            <a:r>
              <a:rPr lang="el-GR" sz="3200" dirty="0"/>
              <a:t>Παρακολούθηση</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121</a:t>
            </a:fld>
            <a:endParaRPr lang="el-GR" dirty="0"/>
          </a:p>
        </p:txBody>
      </p:sp>
    </p:spTree>
    <p:extLst>
      <p:ext uri="{BB962C8B-B14F-4D97-AF65-F5344CB8AC3E}">
        <p14:creationId xmlns:p14="http://schemas.microsoft.com/office/powerpoint/2010/main" val="8006488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96752"/>
            <a:ext cx="9108503" cy="5544616"/>
          </a:xfrm>
        </p:spPr>
        <p:txBody>
          <a:bodyPr>
            <a:normAutofit/>
          </a:bodyPr>
          <a:lstStyle/>
          <a:p>
            <a:r>
              <a:rPr lang="el-GR" sz="2400" dirty="0">
                <a:solidFill>
                  <a:srgbClr val="002060"/>
                </a:solidFill>
              </a:rPr>
              <a:t>Έλεγχος οποιουδήποτε είδους είναι η διαδικασία της πραγμάτωσης των προτύπων δράσης που παρήχθησαν από τη διαδικασία προγραμματισμού, όπως απεικονίζεται στον κύκλο προγραμματισμού, παρακολούθησης και ελέγχου, και της διασφάλισης ότι διατηρείται ο κύκλος αυτός.</a:t>
            </a:r>
          </a:p>
          <a:p>
            <a:endParaRPr lang="el-GR" dirty="0"/>
          </a:p>
        </p:txBody>
      </p:sp>
      <p:sp>
        <p:nvSpPr>
          <p:cNvPr id="4" name="Text Placeholder 3"/>
          <p:cNvSpPr>
            <a:spLocks noGrp="1"/>
          </p:cNvSpPr>
          <p:nvPr>
            <p:ph type="body" sz="quarter" idx="13"/>
          </p:nvPr>
        </p:nvSpPr>
        <p:spPr/>
        <p:txBody>
          <a:bodyPr>
            <a:normAutofit/>
          </a:bodyPr>
          <a:lstStyle/>
          <a:p>
            <a:r>
              <a:rPr lang="el-GR" sz="3200" dirty="0"/>
              <a:t>Έλεγχος</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122</a:t>
            </a:fld>
            <a:endParaRPr lang="el-GR" dirty="0"/>
          </a:p>
        </p:txBody>
      </p:sp>
    </p:spTree>
    <p:extLst>
      <p:ext uri="{BB962C8B-B14F-4D97-AF65-F5344CB8AC3E}">
        <p14:creationId xmlns:p14="http://schemas.microsoft.com/office/powerpoint/2010/main" val="15143037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96752"/>
            <a:ext cx="9036495" cy="5544616"/>
          </a:xfrm>
        </p:spPr>
        <p:txBody>
          <a:bodyPr>
            <a:normAutofit/>
          </a:bodyPr>
          <a:lstStyle/>
          <a:p>
            <a:pPr marL="342900" indent="-342900" algn="just">
              <a:buFont typeface="Wingdings 3" charset="2"/>
              <a:buChar char=""/>
            </a:pPr>
            <a:r>
              <a:rPr lang="el-GR" sz="2400" dirty="0">
                <a:solidFill>
                  <a:srgbClr val="002060"/>
                </a:solidFill>
              </a:rPr>
              <a:t>Στο στρατηγικό επίπεδο, αυτός ο κύκλος μπορεί να λειτουργήσει μέσω της ανάλυσης </a:t>
            </a:r>
            <a:r>
              <a:rPr lang="el-GR" sz="2400" u="sng" dirty="0">
                <a:solidFill>
                  <a:srgbClr val="002060"/>
                </a:solidFill>
              </a:rPr>
              <a:t>σεναρίων</a:t>
            </a:r>
            <a:r>
              <a:rPr lang="el-GR" sz="2400" dirty="0">
                <a:solidFill>
                  <a:srgbClr val="002060"/>
                </a:solidFill>
              </a:rPr>
              <a:t> (</a:t>
            </a:r>
            <a:r>
              <a:rPr lang="en-US" sz="2400" dirty="0">
                <a:solidFill>
                  <a:srgbClr val="002060"/>
                </a:solidFill>
              </a:rPr>
              <a:t>scenario analysis</a:t>
            </a:r>
            <a:r>
              <a:rPr lang="el-GR" sz="2400" dirty="0">
                <a:solidFill>
                  <a:srgbClr val="002060"/>
                </a:solidFill>
              </a:rPr>
              <a:t>). Χρησιμοποιώντας αυτήν την προσέγγιση, δεν τίθενται συγκεκριμένοι στόχοι αλλά παράγονται διάφορα εφικτά σενάρια τα οποία αναπαριστούν τις σχέσεις μεταξύ του οργανισμού (της επιχείρησης) και του περιβάλλοντός του (της) σε κάποιο μελλοντικό χρόνο. Αυτά τα σενάρια μπορεί να είναι επιθυμητά ή και μη επιθυμητά. </a:t>
            </a:r>
          </a:p>
          <a:p>
            <a:pPr marL="342900" indent="-342900" algn="just">
              <a:buFont typeface="Wingdings 3" charset="2"/>
              <a:buChar char=""/>
            </a:pPr>
            <a:r>
              <a:rPr lang="el-GR" sz="2400" dirty="0">
                <a:solidFill>
                  <a:srgbClr val="002060"/>
                </a:solidFill>
              </a:rPr>
              <a:t>Μόλις γίνει διαθέσιμο αυτό το σύνολο, μπορούν να οριστούν οι βασικές κινήσεις που πιστεύεται ότι θα οδηγήσουν τον οργανισμό από την παρούσα κατάσταση προς την κατεύθυνση των επιθυμητών σεναρίων και μακριά από τα ανεπιθύμητα σενάρια. </a:t>
            </a:r>
          </a:p>
          <a:p>
            <a:pPr marL="342900" indent="-342900" algn="just">
              <a:buFont typeface="Wingdings 3" charset="2"/>
              <a:buChar char=""/>
            </a:pPr>
            <a:r>
              <a:rPr lang="el-GR" sz="2400" dirty="0">
                <a:solidFill>
                  <a:srgbClr val="002060"/>
                </a:solidFill>
              </a:rPr>
              <a:t>Κατόπιν, τα επιθυμητά σενάρια θα μετατραπούν σε “πρότυπα δράσης” που είναι οι εκροές από τη διαδικασία προγραμματισμού.</a:t>
            </a:r>
          </a:p>
          <a:p>
            <a:endParaRPr lang="el-GR" dirty="0"/>
          </a:p>
        </p:txBody>
      </p:sp>
      <p:sp>
        <p:nvSpPr>
          <p:cNvPr id="4" name="Text Placeholder 3"/>
          <p:cNvSpPr>
            <a:spLocks noGrp="1"/>
          </p:cNvSpPr>
          <p:nvPr>
            <p:ph type="body" sz="quarter" idx="13"/>
          </p:nvPr>
        </p:nvSpPr>
        <p:spPr>
          <a:xfrm>
            <a:off x="0" y="493713"/>
            <a:ext cx="8820472" cy="600075"/>
          </a:xfrm>
        </p:spPr>
        <p:txBody>
          <a:bodyPr>
            <a:noAutofit/>
          </a:bodyPr>
          <a:lstStyle/>
          <a:p>
            <a:r>
              <a:rPr lang="el-GR" sz="3200" dirty="0"/>
              <a:t>Έλεγχος</a:t>
            </a:r>
            <a:br>
              <a:rPr lang="el-GR" sz="3200" dirty="0"/>
            </a:br>
            <a:endParaRPr lang="el-GR" sz="2400" dirty="0">
              <a:solidFill>
                <a:srgbClr val="002060"/>
              </a:solidFill>
            </a:endParaRP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123</a:t>
            </a:fld>
            <a:endParaRPr lang="el-GR" dirty="0"/>
          </a:p>
        </p:txBody>
      </p:sp>
    </p:spTree>
    <p:extLst>
      <p:ext uri="{BB962C8B-B14F-4D97-AF65-F5344CB8AC3E}">
        <p14:creationId xmlns:p14="http://schemas.microsoft.com/office/powerpoint/2010/main" val="1592297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96752"/>
            <a:ext cx="9108503" cy="5616624"/>
          </a:xfrm>
        </p:spPr>
        <p:txBody>
          <a:bodyPr>
            <a:normAutofit/>
          </a:bodyPr>
          <a:lstStyle/>
          <a:p>
            <a:pPr lvl="0" algn="just"/>
            <a:r>
              <a:rPr lang="el-GR" sz="2400" dirty="0">
                <a:solidFill>
                  <a:srgbClr val="002060"/>
                </a:solidFill>
              </a:rPr>
              <a:t>Τα προγράμματα </a:t>
            </a:r>
            <a:r>
              <a:rPr lang="el-GR" sz="2400" i="1" dirty="0">
                <a:solidFill>
                  <a:srgbClr val="002060"/>
                </a:solidFill>
              </a:rPr>
              <a:t>(</a:t>
            </a:r>
            <a:r>
              <a:rPr lang="en-US" sz="2400" i="1" dirty="0">
                <a:solidFill>
                  <a:srgbClr val="002060"/>
                </a:solidFill>
              </a:rPr>
              <a:t>plans</a:t>
            </a:r>
            <a:r>
              <a:rPr lang="el-GR" sz="2400" i="1" dirty="0">
                <a:solidFill>
                  <a:srgbClr val="002060"/>
                </a:solidFill>
              </a:rPr>
              <a:t>)</a:t>
            </a:r>
            <a:r>
              <a:rPr lang="el-GR" sz="2400" dirty="0">
                <a:solidFill>
                  <a:srgbClr val="002060"/>
                </a:solidFill>
              </a:rPr>
              <a:t> πραγματώνονται και ο έλεγχος ασκείται από ανθρώπους. Έτσι, μαζί με τη θεώρηση των εμπλεκομένων διαδικασιών, πρέπει να αναλογιστεί κανείς τα ακόλουθα: </a:t>
            </a:r>
          </a:p>
          <a:p>
            <a:pPr marL="342900" lvl="0" indent="-342900" algn="just">
              <a:buFont typeface="Wingdings 3" charset="2"/>
              <a:buChar char=""/>
            </a:pPr>
            <a:r>
              <a:rPr lang="el-GR" sz="2400" dirty="0">
                <a:solidFill>
                  <a:srgbClr val="002060"/>
                </a:solidFill>
              </a:rPr>
              <a:t>Τη δέσμευση των ανθρώπων στα προγράμματα και την ιδιοκτησία των προγραμμάτων</a:t>
            </a:r>
          </a:p>
          <a:p>
            <a:pPr marL="342900" lvl="0" indent="-342900" algn="just">
              <a:buFont typeface="Wingdings 3" charset="2"/>
              <a:buChar char=""/>
            </a:pPr>
            <a:r>
              <a:rPr lang="el-GR" sz="2400" dirty="0">
                <a:solidFill>
                  <a:srgbClr val="002060"/>
                </a:solidFill>
              </a:rPr>
              <a:t>Τον τρόπος διοίκησης</a:t>
            </a:r>
          </a:p>
          <a:p>
            <a:pPr marL="342900" lvl="0" indent="-342900" algn="just">
              <a:buFont typeface="Wingdings 3" charset="2"/>
              <a:buChar char=""/>
            </a:pPr>
            <a:r>
              <a:rPr lang="el-GR" sz="2400" dirty="0">
                <a:solidFill>
                  <a:srgbClr val="002060"/>
                </a:solidFill>
              </a:rPr>
              <a:t>Τα κίνητρα και την ανταμοιβή</a:t>
            </a:r>
          </a:p>
          <a:p>
            <a:endParaRPr lang="el-GR" dirty="0"/>
          </a:p>
        </p:txBody>
      </p:sp>
      <p:sp>
        <p:nvSpPr>
          <p:cNvPr id="4" name="Text Placeholder 3"/>
          <p:cNvSpPr>
            <a:spLocks noGrp="1"/>
          </p:cNvSpPr>
          <p:nvPr>
            <p:ph type="body" sz="quarter" idx="13"/>
          </p:nvPr>
        </p:nvSpPr>
        <p:spPr/>
        <p:txBody>
          <a:bodyPr>
            <a:noAutofit/>
          </a:bodyPr>
          <a:lstStyle/>
          <a:p>
            <a:r>
              <a:rPr lang="el-GR" sz="3200" dirty="0"/>
              <a:t>Έλεγχος</a:t>
            </a:r>
            <a:br>
              <a:rPr lang="el-GR" sz="3200" dirty="0"/>
            </a:br>
            <a:endParaRPr lang="el-GR" sz="3200"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124</a:t>
            </a:fld>
            <a:endParaRPr lang="el-GR" dirty="0"/>
          </a:p>
        </p:txBody>
      </p:sp>
    </p:spTree>
    <p:extLst>
      <p:ext uri="{BB962C8B-B14F-4D97-AF65-F5344CB8AC3E}">
        <p14:creationId xmlns:p14="http://schemas.microsoft.com/office/powerpoint/2010/main" val="14417659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093788"/>
            <a:ext cx="9108503" cy="967060"/>
          </a:xfrm>
        </p:spPr>
        <p:txBody>
          <a:bodyPr>
            <a:normAutofit fontScale="90000"/>
          </a:bodyPr>
          <a:lstStyle/>
          <a:p>
            <a:r>
              <a:rPr lang="el-GR" sz="2700" dirty="0">
                <a:solidFill>
                  <a:srgbClr val="002060"/>
                </a:solidFill>
              </a:rPr>
              <a:t>Ένα γενικό εννοιολογικό μοντέλο ελέγχου</a:t>
            </a:r>
            <a:br>
              <a:rPr lang="el-GR" sz="3600" dirty="0"/>
            </a:br>
            <a:endParaRPr lang="el-GR" dirty="0"/>
          </a:p>
        </p:txBody>
      </p:sp>
      <p:sp>
        <p:nvSpPr>
          <p:cNvPr id="4" name="Text Placeholder 3"/>
          <p:cNvSpPr>
            <a:spLocks noGrp="1"/>
          </p:cNvSpPr>
          <p:nvPr>
            <p:ph type="body" sz="quarter" idx="13"/>
          </p:nvPr>
        </p:nvSpPr>
        <p:spPr/>
        <p:txBody>
          <a:bodyPr/>
          <a:lstStyle/>
          <a:p>
            <a:endParaRPr lang="el-GR"/>
          </a:p>
        </p:txBody>
      </p:sp>
      <p:sp>
        <p:nvSpPr>
          <p:cNvPr id="5" name="Slide Number Placeholder 4"/>
          <p:cNvSpPr>
            <a:spLocks noGrp="1"/>
          </p:cNvSpPr>
          <p:nvPr>
            <p:ph type="sldNum" sz="quarter" idx="12"/>
          </p:nvPr>
        </p:nvSpPr>
        <p:spPr>
          <a:xfrm>
            <a:off x="8388424" y="604569"/>
            <a:ext cx="574868" cy="378363"/>
          </a:xfrm>
        </p:spPr>
        <p:txBody>
          <a:bodyPr/>
          <a:lstStyle/>
          <a:p>
            <a:pPr>
              <a:defRPr/>
            </a:pPr>
            <a:fld id="{699CC339-2776-4E03-B7FD-05AA0592565C}" type="slidenum">
              <a:rPr lang="el-GR" smtClean="0"/>
              <a:pPr>
                <a:defRPr/>
              </a:pPr>
              <a:t>125</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2427739736"/>
              </p:ext>
            </p:extLst>
          </p:nvPr>
        </p:nvGraphicFramePr>
        <p:xfrm>
          <a:off x="2195736" y="1693498"/>
          <a:ext cx="4340201" cy="5048976"/>
        </p:xfrm>
        <a:graphic>
          <a:graphicData uri="http://schemas.openxmlformats.org/presentationml/2006/ole">
            <mc:AlternateContent xmlns:mc="http://schemas.openxmlformats.org/markup-compatibility/2006">
              <mc:Choice xmlns:v="urn:schemas-microsoft-com:vml" Requires="v">
                <p:oleObj spid="_x0000_s32788" r:id="rId3" imgW="5527136" imgH="8414209" progId="">
                  <p:embed/>
                </p:oleObj>
              </mc:Choice>
              <mc:Fallback>
                <p:oleObj r:id="rId3" imgW="5527136" imgH="8414209"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693498"/>
                        <a:ext cx="4340201" cy="5048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30044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4562"/>
            <a:ext cx="9143999" cy="2002510"/>
          </a:xfrm>
        </p:spPr>
        <p:txBody>
          <a:bodyPr>
            <a:normAutofit/>
          </a:bodyPr>
          <a:lstStyle/>
          <a:p>
            <a:r>
              <a:rPr lang="el-GR" sz="3200" b="1" dirty="0">
                <a:solidFill>
                  <a:srgbClr val="780000"/>
                </a:solidFill>
              </a:rPr>
              <a:t>Πληροφοριακά συστήματα </a:t>
            </a:r>
          </a:p>
        </p:txBody>
      </p:sp>
      <p:sp>
        <p:nvSpPr>
          <p:cNvPr id="4" name="Text Placeholder 3"/>
          <p:cNvSpPr>
            <a:spLocks noGrp="1"/>
          </p:cNvSpPr>
          <p:nvPr>
            <p:ph type="body" sz="quarter" idx="13"/>
          </p:nvPr>
        </p:nvSpPr>
        <p:spPr/>
        <p:txBody>
          <a:bodyPr/>
          <a:lstStyle/>
          <a:p>
            <a:endParaRPr lang="el-G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126</a:t>
            </a:fld>
            <a:endParaRPr lang="el-GR" dirty="0"/>
          </a:p>
        </p:txBody>
      </p:sp>
    </p:spTree>
    <p:extLst>
      <p:ext uri="{BB962C8B-B14F-4D97-AF65-F5344CB8AC3E}">
        <p14:creationId xmlns:p14="http://schemas.microsoft.com/office/powerpoint/2010/main" val="23153719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209836"/>
            <a:ext cx="9108503" cy="5459524"/>
          </a:xfrm>
        </p:spPr>
        <p:txBody>
          <a:bodyPr>
            <a:normAutofit/>
          </a:bodyPr>
          <a:lstStyle/>
          <a:p>
            <a:pPr lvl="0" algn="ctr"/>
            <a:r>
              <a:rPr lang="el-GR" sz="2400" b="1" i="1" dirty="0">
                <a:solidFill>
                  <a:srgbClr val="002060"/>
                </a:solidFill>
              </a:rPr>
              <a:t>“Πώς μπορεί να επιλεγεί ποιο ΠΣ θα κατασκευαστεί, μεταξύ πολλών εναλλακτικών επιλογών που διαθέτουν παρόμοια λειτουργικά και τεχνικά χαρακτηριστικά;”</a:t>
            </a:r>
            <a:endParaRPr lang="el-GR" sz="2400" b="1" dirty="0">
              <a:solidFill>
                <a:srgbClr val="002060"/>
              </a:solidFill>
            </a:endParaRPr>
          </a:p>
          <a:p>
            <a:pPr marL="342900" lvl="0" indent="-342900" algn="just">
              <a:buFont typeface="Wingdings 3" charset="2"/>
              <a:buChar char=""/>
            </a:pPr>
            <a:r>
              <a:rPr lang="el-GR" sz="2400" dirty="0">
                <a:solidFill>
                  <a:srgbClr val="002060"/>
                </a:solidFill>
              </a:rPr>
              <a:t>Η κλασσική προσέγγιση για την απάντηση αυτού του ερωτήματος εντάσσεται στο πλαίσιο της μηχανευτικής συστημάτων  </a:t>
            </a:r>
            <a:r>
              <a:rPr lang="el-GR" sz="2400" i="1" dirty="0">
                <a:solidFill>
                  <a:srgbClr val="002060"/>
                </a:solidFill>
              </a:rPr>
              <a:t>(</a:t>
            </a:r>
            <a:r>
              <a:rPr lang="en-US" sz="2400" i="1" dirty="0">
                <a:solidFill>
                  <a:srgbClr val="002060"/>
                </a:solidFill>
              </a:rPr>
              <a:t>systems engineering</a:t>
            </a:r>
            <a:r>
              <a:rPr lang="el-GR" sz="2400" i="1" dirty="0">
                <a:solidFill>
                  <a:srgbClr val="002060"/>
                </a:solidFill>
              </a:rPr>
              <a:t>) </a:t>
            </a:r>
            <a:r>
              <a:rPr lang="el-GR" sz="2400" dirty="0">
                <a:solidFill>
                  <a:srgbClr val="002060"/>
                </a:solidFill>
              </a:rPr>
              <a:t>που προσπαθεί να προσδιορίσει τη βέλτιστη αρχιτεκτονική του ΠΣ η οποία θα ικανοποιεί τις απαιτήσεις (πληροφοριακές, οικονομικές, λειτουργικές και τεχνικές).</a:t>
            </a:r>
          </a:p>
          <a:p>
            <a:pPr marL="342900" lvl="0" indent="-342900" algn="just">
              <a:buFont typeface="Wingdings 3" charset="2"/>
              <a:buChar char=""/>
            </a:pPr>
            <a:r>
              <a:rPr lang="el-GR" sz="2400" dirty="0">
                <a:solidFill>
                  <a:srgbClr val="002060"/>
                </a:solidFill>
              </a:rPr>
              <a:t>Στις περισσότερες περιπτώσεις ακολουθείται η κοινή διαδικασία για την ανάπτυξη ενός ΠΣ που αποτελείται από τις ακόλουθες κύριες φάσεις: </a:t>
            </a:r>
          </a:p>
          <a:p>
            <a:pPr lvl="0" algn="just"/>
            <a:r>
              <a:rPr lang="el-GR" sz="2400" i="1" dirty="0">
                <a:solidFill>
                  <a:srgbClr val="002060"/>
                </a:solidFill>
              </a:rPr>
              <a:t>	</a:t>
            </a:r>
            <a:r>
              <a:rPr lang="el-GR" sz="2400" b="1" i="1" dirty="0">
                <a:solidFill>
                  <a:srgbClr val="002060"/>
                </a:solidFill>
              </a:rPr>
              <a:t>ανάλυση – σχεδιασμός – πραγμάτωση – δοκιμή – λειτουργία – συντήρηση</a:t>
            </a:r>
            <a:r>
              <a:rPr lang="el-GR" sz="2400" b="1" dirty="0">
                <a:solidFill>
                  <a:srgbClr val="002060"/>
                </a:solidFill>
              </a:rPr>
              <a:t>.</a:t>
            </a:r>
            <a:endParaRPr lang="el-GR" sz="2400" dirty="0">
              <a:solidFill>
                <a:srgbClr val="002060"/>
              </a:solidFill>
            </a:endParaRPr>
          </a:p>
        </p:txBody>
      </p:sp>
      <p:sp>
        <p:nvSpPr>
          <p:cNvPr id="4" name="Text Placeholder 3"/>
          <p:cNvSpPr>
            <a:spLocks noGrp="1"/>
          </p:cNvSpPr>
          <p:nvPr>
            <p:ph type="body" sz="quarter" idx="13"/>
          </p:nvPr>
        </p:nvSpPr>
        <p:spPr>
          <a:xfrm>
            <a:off x="35496" y="498904"/>
            <a:ext cx="8928992" cy="600075"/>
          </a:xfrm>
        </p:spPr>
        <p:txBody>
          <a:bodyPr>
            <a:normAutofit/>
          </a:bodyPr>
          <a:lstStyle/>
          <a:p>
            <a:r>
              <a:rPr lang="el-GR" sz="3200" dirty="0"/>
              <a:t>Πληροφοριακά συστήματα</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127</a:t>
            </a:fld>
            <a:endParaRPr lang="el-GR" dirty="0"/>
          </a:p>
        </p:txBody>
      </p:sp>
    </p:spTree>
    <p:extLst>
      <p:ext uri="{BB962C8B-B14F-4D97-AF65-F5344CB8AC3E}">
        <p14:creationId xmlns:p14="http://schemas.microsoft.com/office/powerpoint/2010/main" val="22147986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68760"/>
            <a:ext cx="8964487" cy="5472608"/>
          </a:xfrm>
        </p:spPr>
        <p:txBody>
          <a:bodyPr>
            <a:normAutofit/>
          </a:bodyPr>
          <a:lstStyle/>
          <a:p>
            <a:pPr lvl="0"/>
            <a:r>
              <a:rPr lang="el-GR" sz="2400" dirty="0">
                <a:solidFill>
                  <a:srgbClr val="002060"/>
                </a:solidFill>
              </a:rPr>
              <a:t>Η συστημική αντιμετώπιση θεωρεί ότι πρωταρχικός στόχος ενός ΠΣ είναι η υποστήριξη συστημάτων </a:t>
            </a:r>
            <a:r>
              <a:rPr lang="el-GR" sz="2400" u="sng" dirty="0">
                <a:solidFill>
                  <a:srgbClr val="002060"/>
                </a:solidFill>
              </a:rPr>
              <a:t>δραστηριοτήτων</a:t>
            </a:r>
            <a:r>
              <a:rPr lang="el-GR" sz="2400" dirty="0">
                <a:solidFill>
                  <a:srgbClr val="002060"/>
                </a:solidFill>
              </a:rPr>
              <a:t> </a:t>
            </a:r>
            <a:r>
              <a:rPr lang="el-GR" sz="2400" i="1" dirty="0">
                <a:solidFill>
                  <a:srgbClr val="002060"/>
                </a:solidFill>
              </a:rPr>
              <a:t>(</a:t>
            </a:r>
            <a:r>
              <a:rPr lang="en-US" sz="2400" i="1" dirty="0">
                <a:solidFill>
                  <a:srgbClr val="002060"/>
                </a:solidFill>
              </a:rPr>
              <a:t>activity systems</a:t>
            </a:r>
            <a:r>
              <a:rPr lang="el-GR" sz="2400" i="1" dirty="0">
                <a:solidFill>
                  <a:srgbClr val="002060"/>
                </a:solidFill>
              </a:rPr>
              <a:t>)</a:t>
            </a:r>
            <a:r>
              <a:rPr lang="el-GR" sz="2400" dirty="0">
                <a:solidFill>
                  <a:srgbClr val="002060"/>
                </a:solidFill>
              </a:rPr>
              <a:t>. </a:t>
            </a:r>
          </a:p>
          <a:p>
            <a:pPr marL="342900" lvl="0" indent="-342900">
              <a:buFont typeface="Wingdings 3" charset="2"/>
              <a:buChar char=""/>
            </a:pPr>
            <a:r>
              <a:rPr lang="el-GR" sz="2400" dirty="0">
                <a:solidFill>
                  <a:srgbClr val="002060"/>
                </a:solidFill>
              </a:rPr>
              <a:t>Ο σχεδιασμός ενός ΠΣ πρέπει πρώτα να επικεντρωθεί στο σύστημα δραστηριοτήτων που πρόκειται να υποστηριχθεί</a:t>
            </a:r>
          </a:p>
          <a:p>
            <a:pPr marL="342900" lvl="0" indent="-342900">
              <a:buFont typeface="Wingdings 3" charset="2"/>
              <a:buChar char=""/>
            </a:pPr>
            <a:r>
              <a:rPr lang="el-GR" sz="2400" dirty="0">
                <a:solidFill>
                  <a:srgbClr val="002060"/>
                </a:solidFill>
              </a:rPr>
              <a:t>Η διαδικασία ανάπτυξης ενός ΠΣ που αρχίζει με τον προσδιορισμό των ροών πληροφορίας, λαμβάνει ως δεδομένη την υπάρχουσα οργανωτική δομή και τις υπάρχουσες επιχειρησιακές διεργασίες που, όμως, θα έπρεπε να τεθούν υπό αμφισβήτηση. </a:t>
            </a:r>
          </a:p>
          <a:p>
            <a:endParaRPr lang="el-GR" dirty="0"/>
          </a:p>
        </p:txBody>
      </p:sp>
      <p:sp>
        <p:nvSpPr>
          <p:cNvPr id="4" name="Text Placeholder 3"/>
          <p:cNvSpPr>
            <a:spLocks noGrp="1"/>
          </p:cNvSpPr>
          <p:nvPr>
            <p:ph type="body" sz="quarter" idx="13"/>
          </p:nvPr>
        </p:nvSpPr>
        <p:spPr/>
        <p:txBody>
          <a:bodyPr>
            <a:normAutofit/>
          </a:bodyPr>
          <a:lstStyle/>
          <a:p>
            <a:r>
              <a:rPr lang="el-GR" sz="3200" dirty="0"/>
              <a:t>Πληροφοριακά συστήματα</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128</a:t>
            </a:fld>
            <a:endParaRPr lang="el-GR" dirty="0"/>
          </a:p>
        </p:txBody>
      </p:sp>
    </p:spTree>
    <p:extLst>
      <p:ext uri="{BB962C8B-B14F-4D97-AF65-F5344CB8AC3E}">
        <p14:creationId xmlns:p14="http://schemas.microsoft.com/office/powerpoint/2010/main" val="20438515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209836"/>
            <a:ext cx="9000999" cy="4379404"/>
          </a:xfrm>
        </p:spPr>
        <p:txBody>
          <a:bodyPr>
            <a:normAutofit/>
          </a:bodyPr>
          <a:lstStyle/>
          <a:p>
            <a:r>
              <a:rPr lang="el-GR" sz="2400" dirty="0">
                <a:solidFill>
                  <a:srgbClr val="002060"/>
                </a:solidFill>
              </a:rPr>
              <a:t>Σύμφωνα με τη συστημική προσέγγιση, το μοντέλο του συστήματος δραστηριοτήτων είναι ένας αποτελεσματικός και αποδοτικός τρόπος για το σχεδιασμό ενός ΠΣ, αφού διασφαλίζει ότι η όλη προσέγγιση της ανάπτυξης του ΠΣ παραμένει προσανατολισμένη προς το πρόβλημα και την επίλυσή του (</a:t>
            </a:r>
            <a:r>
              <a:rPr lang="en-US" sz="2400" dirty="0">
                <a:solidFill>
                  <a:srgbClr val="002060"/>
                </a:solidFill>
              </a:rPr>
              <a:t>problem</a:t>
            </a:r>
            <a:r>
              <a:rPr lang="el-GR" sz="2400" dirty="0">
                <a:solidFill>
                  <a:srgbClr val="002060"/>
                </a:solidFill>
              </a:rPr>
              <a:t>-</a:t>
            </a:r>
            <a:r>
              <a:rPr lang="en-US" sz="2400" dirty="0">
                <a:solidFill>
                  <a:srgbClr val="002060"/>
                </a:solidFill>
              </a:rPr>
              <a:t>oriented</a:t>
            </a:r>
            <a:r>
              <a:rPr lang="el-GR" sz="2400" dirty="0">
                <a:solidFill>
                  <a:srgbClr val="002060"/>
                </a:solidFill>
              </a:rPr>
              <a:t>) και όχι προς το μέσο που θα χρησιμοποιηθεί για την επίλυση του προβλήματος (</a:t>
            </a:r>
            <a:r>
              <a:rPr lang="en-US" sz="2400" dirty="0">
                <a:solidFill>
                  <a:srgbClr val="002060"/>
                </a:solidFill>
              </a:rPr>
              <a:t>means</a:t>
            </a:r>
            <a:r>
              <a:rPr lang="el-GR" sz="2400" dirty="0">
                <a:solidFill>
                  <a:srgbClr val="002060"/>
                </a:solidFill>
              </a:rPr>
              <a:t>-</a:t>
            </a:r>
            <a:r>
              <a:rPr lang="en-US" sz="2400" dirty="0">
                <a:solidFill>
                  <a:srgbClr val="002060"/>
                </a:solidFill>
              </a:rPr>
              <a:t>oriented</a:t>
            </a:r>
            <a:r>
              <a:rPr lang="el-GR" sz="2400" dirty="0">
                <a:solidFill>
                  <a:srgbClr val="002060"/>
                </a:solidFill>
              </a:rPr>
              <a:t>). </a:t>
            </a:r>
          </a:p>
        </p:txBody>
      </p:sp>
      <p:sp>
        <p:nvSpPr>
          <p:cNvPr id="4" name="Text Placeholder 3"/>
          <p:cNvSpPr>
            <a:spLocks noGrp="1"/>
          </p:cNvSpPr>
          <p:nvPr>
            <p:ph type="body" sz="quarter" idx="13"/>
          </p:nvPr>
        </p:nvSpPr>
        <p:spPr>
          <a:xfrm>
            <a:off x="0" y="498904"/>
            <a:ext cx="8892480" cy="600075"/>
          </a:xfrm>
        </p:spPr>
        <p:txBody>
          <a:bodyPr>
            <a:normAutofit/>
          </a:bodyPr>
          <a:lstStyle/>
          <a:p>
            <a:r>
              <a:rPr lang="el-GR" sz="3200" dirty="0"/>
              <a:t>Πληροφοριακά συστήματα</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129</a:t>
            </a:fld>
            <a:endParaRPr lang="el-GR" dirty="0"/>
          </a:p>
        </p:txBody>
      </p:sp>
    </p:spTree>
    <p:extLst>
      <p:ext uri="{BB962C8B-B14F-4D97-AF65-F5344CB8AC3E}">
        <p14:creationId xmlns:p14="http://schemas.microsoft.com/office/powerpoint/2010/main" val="313848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476671"/>
            <a:ext cx="8029575" cy="792089"/>
          </a:xfrm>
        </p:spPr>
        <p:txBody>
          <a:bodyPr>
            <a:noAutofit/>
          </a:bodyPr>
          <a:lstStyle/>
          <a:p>
            <a:r>
              <a:rPr lang="el-GR" sz="3200" dirty="0"/>
              <a:t>Διαδικασία επίλυσης προβλημάτων</a:t>
            </a:r>
            <a:br>
              <a:rPr lang="el-GR" sz="3200" dirty="0"/>
            </a:br>
            <a:endParaRPr lang="en-US" sz="1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13</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1341182332"/>
              </p:ext>
            </p:extLst>
          </p:nvPr>
        </p:nvGraphicFramePr>
        <p:xfrm>
          <a:off x="1979712" y="1628800"/>
          <a:ext cx="4752528" cy="3282911"/>
        </p:xfrm>
        <a:graphic>
          <a:graphicData uri="http://schemas.openxmlformats.org/presentationml/2006/ole">
            <mc:AlternateContent xmlns:mc="http://schemas.openxmlformats.org/markup-compatibility/2006">
              <mc:Choice xmlns:v="urn:schemas-microsoft-com:vml" Requires="v">
                <p:oleObj spid="_x0000_s1058" r:id="rId3" imgW="4108830" imgH="2887818" progId="">
                  <p:embed/>
                </p:oleObj>
              </mc:Choice>
              <mc:Fallback>
                <p:oleObj r:id="rId3" imgW="4108830" imgH="2887818"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628800"/>
                        <a:ext cx="4752528" cy="3282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 y="4509120"/>
            <a:ext cx="9143998" cy="2308324"/>
          </a:xfrm>
          <a:prstGeom prst="rect">
            <a:avLst/>
          </a:prstGeom>
        </p:spPr>
        <p:txBody>
          <a:bodyPr wrap="square">
            <a:spAutoFit/>
          </a:bodyPr>
          <a:lstStyle/>
          <a:p>
            <a:pPr marL="0" indent="0" algn="just">
              <a:buNone/>
            </a:pPr>
            <a:endParaRPr lang="en-US" sz="2400" dirty="0">
              <a:solidFill>
                <a:srgbClr val="002060"/>
              </a:solidFill>
              <a:latin typeface="Calibri" panose="020F0502020204030204" pitchFamily="34" charset="0"/>
            </a:endParaRPr>
          </a:p>
          <a:p>
            <a:pPr marL="0" indent="0" algn="just">
              <a:buNone/>
            </a:pPr>
            <a:r>
              <a:rPr lang="el-GR" sz="2400" dirty="0">
                <a:solidFill>
                  <a:srgbClr val="002060"/>
                </a:solidFill>
                <a:latin typeface="Calibri" panose="020F0502020204030204" pitchFamily="34" charset="0"/>
              </a:rPr>
              <a:t>Η διαδικασία επίλυσης προβλημάτων μπορεί να θεωρηθεί ως ένα προβληματοστρεφές σύστημα επίλυσης προβλημάτων που μετασχηματίζει μια διατύπωση ανησυχίας για μια προβληματική κατάσταση σε, αποδεκτές από τον κάτοχο του προβλήματος, συστάσεις για την ανακούφιση αυτής της ανησυχίας.</a:t>
            </a:r>
          </a:p>
        </p:txBody>
      </p:sp>
      <p:sp>
        <p:nvSpPr>
          <p:cNvPr id="7" name="Rectangle 6"/>
          <p:cNvSpPr/>
          <p:nvPr/>
        </p:nvSpPr>
        <p:spPr>
          <a:xfrm>
            <a:off x="0" y="1268761"/>
            <a:ext cx="9143999" cy="461665"/>
          </a:xfrm>
          <a:prstGeom prst="rect">
            <a:avLst/>
          </a:prstGeom>
        </p:spPr>
        <p:txBody>
          <a:bodyPr wrap="square">
            <a:spAutoFit/>
          </a:bodyPr>
          <a:lstStyle/>
          <a:p>
            <a:r>
              <a:rPr lang="el-GR" sz="2400" b="1" u="sng" dirty="0">
                <a:solidFill>
                  <a:srgbClr val="780000"/>
                </a:solidFill>
                <a:latin typeface="Calibri" panose="020F0502020204030204" pitchFamily="34" charset="0"/>
              </a:rPr>
              <a:t>Μια άποψη της διαδικασίας επίλυσης προβλημάτων</a:t>
            </a:r>
          </a:p>
        </p:txBody>
      </p:sp>
    </p:spTree>
    <p:extLst>
      <p:ext uri="{BB962C8B-B14F-4D97-AF65-F5344CB8AC3E}">
        <p14:creationId xmlns:p14="http://schemas.microsoft.com/office/powerpoint/2010/main" val="20859535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96752"/>
            <a:ext cx="9144000" cy="5616624"/>
          </a:xfrm>
        </p:spPr>
        <p:txBody>
          <a:bodyPr>
            <a:normAutofit/>
          </a:bodyPr>
          <a:lstStyle/>
          <a:p>
            <a:r>
              <a:rPr lang="el-GR" sz="2400" dirty="0">
                <a:solidFill>
                  <a:srgbClr val="002060"/>
                </a:solidFill>
              </a:rPr>
              <a:t>Σύμφωνα με τη συστημική προσέγγιση:</a:t>
            </a:r>
          </a:p>
          <a:p>
            <a:pPr marL="342900" indent="-342900">
              <a:buFont typeface="Wingdings 3" charset="2"/>
              <a:buChar char=""/>
            </a:pPr>
            <a:r>
              <a:rPr lang="el-GR" sz="2400" dirty="0">
                <a:solidFill>
                  <a:srgbClr val="002060"/>
                </a:solidFill>
              </a:rPr>
              <a:t>Η αντιμετώπιση (πιθανώς, επίλυση ή εξάλειψη) ενός προβλήματος πραγματοποιείται μέσω της δημιουργίας ενός συστήματος νέας μορφής που θα διασφαλίζει ότι επιτυγχάνονται οι στόχοι του οργανισμού υπό μελέτη. </a:t>
            </a:r>
          </a:p>
          <a:p>
            <a:pPr marL="342900" indent="-342900">
              <a:buFont typeface="Wingdings 3" charset="2"/>
              <a:buChar char=""/>
            </a:pPr>
            <a:r>
              <a:rPr lang="el-GR" sz="2400" dirty="0">
                <a:solidFill>
                  <a:srgbClr val="002060"/>
                </a:solidFill>
              </a:rPr>
              <a:t>Η ανάπτυξη ενός ΠΣ εντάσσεται στη διαδικασία βελτίωσης μιας προβληματικής κατάστασης και δεν αποτελεί αυτοσκοπό ή δεν πραγματοποιείται επειδή υπάρχουν διαθέσιμες διάφορες σύγχρονες ψηφιακές τεχνολογίες. </a:t>
            </a:r>
          </a:p>
          <a:p>
            <a:pPr marL="342900" indent="-342900">
              <a:buFont typeface="Wingdings 3" charset="2"/>
              <a:buChar char=""/>
            </a:pPr>
            <a:r>
              <a:rPr lang="el-GR" sz="2400" dirty="0">
                <a:solidFill>
                  <a:srgbClr val="002060"/>
                </a:solidFill>
              </a:rPr>
              <a:t>Ο ρόλος ενός ΠΣ είναι να παρέχει στους χρήστες, κατά τον αποτελεσματικότερο και αποδοτικότερο τρόπο, τις πληροφορίες που χρειάζονται, στη μορφή που τις χρειάζονται και στον τόπο και χρόνο που τις χρειάζονται, για την υποστήριξη των λειτουργικών και διοικητικών δραστηριοτήτων τους στο πλαίσιο ενός οργανισμού</a:t>
            </a:r>
          </a:p>
          <a:p>
            <a:endParaRPr lang="el-GR" dirty="0"/>
          </a:p>
        </p:txBody>
      </p:sp>
      <p:sp>
        <p:nvSpPr>
          <p:cNvPr id="4" name="Text Placeholder 3"/>
          <p:cNvSpPr>
            <a:spLocks noGrp="1"/>
          </p:cNvSpPr>
          <p:nvPr>
            <p:ph type="body" sz="quarter" idx="13"/>
          </p:nvPr>
        </p:nvSpPr>
        <p:spPr/>
        <p:txBody>
          <a:bodyPr>
            <a:normAutofit/>
          </a:bodyPr>
          <a:lstStyle/>
          <a:p>
            <a:r>
              <a:rPr lang="el-GR" sz="3200" dirty="0"/>
              <a:t>Πληροφοριακά συστήματα</a:t>
            </a:r>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130</a:t>
            </a:fld>
            <a:endParaRPr lang="el-GR" dirty="0"/>
          </a:p>
        </p:txBody>
      </p:sp>
    </p:spTree>
    <p:extLst>
      <p:ext uri="{BB962C8B-B14F-4D97-AF65-F5344CB8AC3E}">
        <p14:creationId xmlns:p14="http://schemas.microsoft.com/office/powerpoint/2010/main" val="34020871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 y="1093788"/>
            <a:ext cx="9135761" cy="463004"/>
          </a:xfrm>
        </p:spPr>
        <p:txBody>
          <a:bodyPr>
            <a:normAutofit/>
          </a:bodyPr>
          <a:lstStyle/>
          <a:p>
            <a:r>
              <a:rPr lang="el-GR" sz="2400" b="1" u="sng" dirty="0">
                <a:solidFill>
                  <a:srgbClr val="780000"/>
                </a:solidFill>
              </a:rPr>
              <a:t>Το ΠΣ ως σύνολο εννοιών</a:t>
            </a:r>
          </a:p>
        </p:txBody>
      </p:sp>
      <p:sp>
        <p:nvSpPr>
          <p:cNvPr id="4" name="Text Placeholder 3"/>
          <p:cNvSpPr>
            <a:spLocks noGrp="1"/>
          </p:cNvSpPr>
          <p:nvPr>
            <p:ph type="body" sz="quarter" idx="13"/>
          </p:nvPr>
        </p:nvSpPr>
        <p:spPr/>
        <p:txBody>
          <a:bodyPr>
            <a:normAutofit/>
          </a:bodyPr>
          <a:lstStyle/>
          <a:p>
            <a:r>
              <a:rPr lang="el-GR" sz="3200" dirty="0"/>
              <a:t>Πληροφοριακά συστήματα</a:t>
            </a:r>
          </a:p>
        </p:txBody>
      </p:sp>
      <p:sp>
        <p:nvSpPr>
          <p:cNvPr id="5" name="Slide Number Placeholder 4"/>
          <p:cNvSpPr>
            <a:spLocks noGrp="1"/>
          </p:cNvSpPr>
          <p:nvPr>
            <p:ph type="sldNum" sz="quarter" idx="12"/>
          </p:nvPr>
        </p:nvSpPr>
        <p:spPr>
          <a:xfrm>
            <a:off x="8376416" y="609761"/>
            <a:ext cx="588072" cy="378363"/>
          </a:xfrm>
        </p:spPr>
        <p:txBody>
          <a:bodyPr/>
          <a:lstStyle/>
          <a:p>
            <a:pPr>
              <a:defRPr/>
            </a:pPr>
            <a:fld id="{699CC339-2776-4E03-B7FD-05AA0592565C}" type="slidenum">
              <a:rPr lang="el-GR" smtClean="0"/>
              <a:pPr>
                <a:defRPr/>
              </a:pPr>
              <a:t>131</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3434543388"/>
              </p:ext>
            </p:extLst>
          </p:nvPr>
        </p:nvGraphicFramePr>
        <p:xfrm>
          <a:off x="775820" y="1720636"/>
          <a:ext cx="7600596" cy="4881117"/>
        </p:xfrm>
        <a:graphic>
          <a:graphicData uri="http://schemas.openxmlformats.org/presentationml/2006/ole">
            <mc:AlternateContent xmlns:mc="http://schemas.openxmlformats.org/markup-compatibility/2006">
              <mc:Choice xmlns:v="urn:schemas-microsoft-com:vml" Requires="v">
                <p:oleObj spid="_x0000_s33812" r:id="rId3" imgW="3358941" imgH="2354742" progId="">
                  <p:embed/>
                </p:oleObj>
              </mc:Choice>
              <mc:Fallback>
                <p:oleObj r:id="rId3" imgW="3358941" imgH="2354742"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820" y="1720636"/>
                        <a:ext cx="7600596" cy="4881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16517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43999" cy="463004"/>
          </a:xfrm>
        </p:spPr>
        <p:txBody>
          <a:bodyPr>
            <a:normAutofit/>
          </a:bodyPr>
          <a:lstStyle/>
          <a:p>
            <a:r>
              <a:rPr lang="el-GR" sz="2400" b="1" u="sng" dirty="0">
                <a:solidFill>
                  <a:srgbClr val="780000"/>
                </a:solidFill>
              </a:rPr>
              <a:t>Το πεδίο των ΠΣ</a:t>
            </a:r>
          </a:p>
        </p:txBody>
      </p:sp>
      <p:sp>
        <p:nvSpPr>
          <p:cNvPr id="4" name="Text Placeholder 3"/>
          <p:cNvSpPr>
            <a:spLocks noGrp="1"/>
          </p:cNvSpPr>
          <p:nvPr>
            <p:ph type="body" sz="quarter" idx="13"/>
          </p:nvPr>
        </p:nvSpPr>
        <p:spPr/>
        <p:txBody>
          <a:bodyPr>
            <a:noAutofit/>
          </a:bodyPr>
          <a:lstStyle/>
          <a:p>
            <a:r>
              <a:rPr lang="el-GR" sz="3200" dirty="0"/>
              <a:t>Πληροφοριακά συστήματα</a:t>
            </a:r>
            <a:br>
              <a:rPr lang="el-GR" sz="3200" dirty="0"/>
            </a:br>
            <a:endParaRPr lang="el-GR" sz="3200" dirty="0"/>
          </a:p>
        </p:txBody>
      </p:sp>
      <p:sp>
        <p:nvSpPr>
          <p:cNvPr id="5" name="Slide Number Placeholder 4"/>
          <p:cNvSpPr>
            <a:spLocks noGrp="1"/>
          </p:cNvSpPr>
          <p:nvPr>
            <p:ph type="sldNum" sz="quarter" idx="12"/>
          </p:nvPr>
        </p:nvSpPr>
        <p:spPr>
          <a:xfrm>
            <a:off x="8388424" y="609761"/>
            <a:ext cx="576064" cy="378363"/>
          </a:xfrm>
        </p:spPr>
        <p:txBody>
          <a:bodyPr/>
          <a:lstStyle/>
          <a:p>
            <a:pPr>
              <a:defRPr/>
            </a:pPr>
            <a:fld id="{699CC339-2776-4E03-B7FD-05AA0592565C}" type="slidenum">
              <a:rPr lang="el-GR" smtClean="0"/>
              <a:pPr>
                <a:defRPr/>
              </a:pPr>
              <a:t>132</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2294409829"/>
              </p:ext>
            </p:extLst>
          </p:nvPr>
        </p:nvGraphicFramePr>
        <p:xfrm>
          <a:off x="1043608" y="1802151"/>
          <a:ext cx="6782184" cy="5026505"/>
        </p:xfrm>
        <a:graphic>
          <a:graphicData uri="http://schemas.openxmlformats.org/presentationml/2006/ole">
            <mc:AlternateContent xmlns:mc="http://schemas.openxmlformats.org/markup-compatibility/2006">
              <mc:Choice xmlns:v="urn:schemas-microsoft-com:vml" Requires="v">
                <p:oleObj spid="_x0000_s34835" r:id="rId3" imgW="6048817" imgH="5090592" progId="">
                  <p:embed/>
                </p:oleObj>
              </mc:Choice>
              <mc:Fallback>
                <p:oleObj r:id="rId3" imgW="6048817" imgH="5090592"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02151"/>
                        <a:ext cx="6782184" cy="5026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262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9672" y="2132856"/>
            <a:ext cx="5976664" cy="1800200"/>
          </a:xfrm>
        </p:spPr>
        <p:txBody>
          <a:bodyPr>
            <a:normAutofit/>
          </a:bodyPr>
          <a:lstStyle/>
          <a:p>
            <a:pPr marL="0" indent="0" algn="just">
              <a:spcBef>
                <a:spcPts val="0"/>
              </a:spcBef>
              <a:buClr>
                <a:srgbClr val="002060"/>
              </a:buClr>
              <a:buNone/>
            </a:pPr>
            <a:endParaRPr lang="en-US" sz="1200" dirty="0">
              <a:solidFill>
                <a:srgbClr val="002060"/>
              </a:solidFill>
            </a:endParaRPr>
          </a:p>
          <a:p>
            <a:pPr marL="0" indent="0" algn="just">
              <a:spcBef>
                <a:spcPts val="0"/>
              </a:spcBef>
              <a:buClr>
                <a:srgbClr val="002060"/>
              </a:buClr>
              <a:buNone/>
            </a:pPr>
            <a:endParaRPr lang="en-US" sz="1200" dirty="0">
              <a:solidFill>
                <a:srgbClr val="002060"/>
              </a:solidFill>
            </a:endParaRPr>
          </a:p>
          <a:p>
            <a:pPr marL="0" indent="0" algn="just">
              <a:spcBef>
                <a:spcPts val="0"/>
              </a:spcBef>
              <a:buClr>
                <a:srgbClr val="002060"/>
              </a:buClr>
              <a:buNone/>
            </a:pPr>
            <a:endParaRPr lang="en-US" sz="1200"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14</a:t>
            </a:fld>
            <a:endParaRPr lang="el-GR" dirty="0"/>
          </a:p>
        </p:txBody>
      </p:sp>
      <p:sp>
        <p:nvSpPr>
          <p:cNvPr id="4" name="Text Placeholder 3"/>
          <p:cNvSpPr>
            <a:spLocks noGrp="1"/>
          </p:cNvSpPr>
          <p:nvPr>
            <p:ph type="body" sz="quarter" idx="13"/>
          </p:nvPr>
        </p:nvSpPr>
        <p:spPr>
          <a:xfrm>
            <a:off x="0" y="536675"/>
            <a:ext cx="8964488" cy="600075"/>
          </a:xfrm>
        </p:spPr>
        <p:txBody>
          <a:bodyPr>
            <a:normAutofit/>
          </a:bodyPr>
          <a:lstStyle/>
          <a:p>
            <a:r>
              <a:rPr lang="el-GR" sz="3200" dirty="0"/>
              <a:t>Ένα μοντέλο συστήματος επίλυσης προβλημάτων</a:t>
            </a:r>
          </a:p>
        </p:txBody>
      </p:sp>
      <p:graphicFrame>
        <p:nvGraphicFramePr>
          <p:cNvPr id="5" name="Object 4"/>
          <p:cNvGraphicFramePr>
            <a:graphicFrameLocks noChangeAspect="1"/>
          </p:cNvGraphicFramePr>
          <p:nvPr>
            <p:extLst>
              <p:ext uri="{D42A27DB-BD31-4B8C-83A1-F6EECF244321}">
                <p14:modId xmlns:p14="http://schemas.microsoft.com/office/powerpoint/2010/main" val="450261359"/>
              </p:ext>
            </p:extLst>
          </p:nvPr>
        </p:nvGraphicFramePr>
        <p:xfrm>
          <a:off x="1835696" y="1268760"/>
          <a:ext cx="4896544" cy="5458583"/>
        </p:xfrm>
        <a:graphic>
          <a:graphicData uri="http://schemas.openxmlformats.org/presentationml/2006/ole">
            <mc:AlternateContent xmlns:mc="http://schemas.openxmlformats.org/markup-compatibility/2006">
              <mc:Choice xmlns:v="urn:schemas-microsoft-com:vml" Requires="v">
                <p:oleObj spid="_x0000_s2081" r:id="rId3" imgW="5287690" imgH="5713595" progId="">
                  <p:embed/>
                </p:oleObj>
              </mc:Choice>
              <mc:Fallback>
                <p:oleObj r:id="rId3" imgW="5287690" imgH="5713595"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268760"/>
                        <a:ext cx="4896544" cy="5458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969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Πρόβλημα και Οργανισμός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15</a:t>
            </a:fld>
            <a:endParaRPr lang="el-GR" dirty="0"/>
          </a:p>
        </p:txBody>
      </p:sp>
      <p:sp>
        <p:nvSpPr>
          <p:cNvPr id="5" name="Rectangle 4"/>
          <p:cNvSpPr/>
          <p:nvPr/>
        </p:nvSpPr>
        <p:spPr>
          <a:xfrm>
            <a:off x="0" y="1093788"/>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2" name="Rectangle 1"/>
          <p:cNvSpPr/>
          <p:nvPr/>
        </p:nvSpPr>
        <p:spPr>
          <a:xfrm>
            <a:off x="2285999" y="2467198"/>
            <a:ext cx="5743575" cy="523220"/>
          </a:xfrm>
          <a:prstGeom prst="rect">
            <a:avLst/>
          </a:prstGeom>
        </p:spPr>
        <p:txBody>
          <a:bodyPr wrap="square">
            <a:spAutoFit/>
          </a:bodyPr>
          <a:lstStyle/>
          <a:p>
            <a:pPr marL="0" indent="0">
              <a:spcBef>
                <a:spcPts val="600"/>
              </a:spcBef>
              <a:spcAft>
                <a:spcPts val="600"/>
              </a:spcAft>
              <a:buClr>
                <a:schemeClr val="tx1"/>
              </a:buClr>
              <a:buNone/>
            </a:pP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0" y="1199452"/>
            <a:ext cx="9144000" cy="3672800"/>
          </a:xfrm>
          <a:prstGeom prst="rect">
            <a:avLst/>
          </a:prstGeom>
        </p:spPr>
        <p:txBody>
          <a:bodyPr wrap="square">
            <a:spAutoFit/>
          </a:bodyPr>
          <a:lstStyle/>
          <a:p>
            <a:pPr lvl="0" algn="just" defTabSz="457200" fontAlgn="auto">
              <a:spcBef>
                <a:spcPts val="1000"/>
              </a:spcBef>
              <a:spcAft>
                <a:spcPts val="0"/>
              </a:spcAft>
              <a:buClr>
                <a:srgbClr val="353535"/>
              </a:buClr>
            </a:pPr>
            <a:r>
              <a:rPr lang="el-GR" sz="2400" dirty="0">
                <a:solidFill>
                  <a:srgbClr val="002060"/>
                </a:solidFill>
                <a:latin typeface="Calibri" panose="020F0502020204030204" pitchFamily="34" charset="0"/>
                <a:cs typeface="+mn-cs"/>
              </a:rPr>
              <a:t>Στους οργανισμούς είναι πιο σύνηθες να εμφανίζονται πολύπλοκες συνθέσεις προβλημάτων.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Είναι πιο χρήσιμο να μελετώνται προβληματικές καταστάσεις, και όχι απλά προβλήματα, δηλαδή καταστάσεις εντός των οποίων γίνονται (υποκειμενικά) αντιληπτά τα προβλήματα.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Για τη διοίκηση ενός οργανισμού, μια προβληματική κατάσταση συχνά είναι ένα απλό αίσθημα ανησυχίας ή ένα απλό αίσθημα ότι κάτι θα πρέπει να μελετηθεί από τις οπτικές γωνίες του “</a:t>
            </a:r>
            <a:r>
              <a:rPr lang="el-GR" sz="2400" i="1" dirty="0">
                <a:solidFill>
                  <a:srgbClr val="002060"/>
                </a:solidFill>
                <a:latin typeface="Calibri" panose="020F0502020204030204" pitchFamily="34" charset="0"/>
                <a:cs typeface="+mn-cs"/>
              </a:rPr>
              <a:t>τί</a:t>
            </a:r>
            <a:r>
              <a:rPr lang="el-GR" sz="2400" dirty="0">
                <a:solidFill>
                  <a:srgbClr val="002060"/>
                </a:solidFill>
                <a:latin typeface="Calibri" panose="020F0502020204030204" pitchFamily="34" charset="0"/>
                <a:cs typeface="+mn-cs"/>
              </a:rPr>
              <a:t>” είναι αυτό που πρέπει να γίνει και του “</a:t>
            </a:r>
            <a:r>
              <a:rPr lang="el-GR" sz="2400" i="1" dirty="0">
                <a:solidFill>
                  <a:srgbClr val="002060"/>
                </a:solidFill>
                <a:latin typeface="Calibri" panose="020F0502020204030204" pitchFamily="34" charset="0"/>
                <a:cs typeface="+mn-cs"/>
              </a:rPr>
              <a:t>πώς”</a:t>
            </a:r>
            <a:r>
              <a:rPr lang="el-GR" sz="2400" dirty="0">
                <a:solidFill>
                  <a:srgbClr val="002060"/>
                </a:solidFill>
                <a:latin typeface="Calibri" panose="020F0502020204030204" pitchFamily="34" charset="0"/>
                <a:cs typeface="+mn-cs"/>
              </a:rPr>
              <a:t> πρέπει να γίνει.</a:t>
            </a:r>
          </a:p>
        </p:txBody>
      </p:sp>
    </p:spTree>
    <p:extLst>
      <p:ext uri="{BB962C8B-B14F-4D97-AF65-F5344CB8AC3E}">
        <p14:creationId xmlns:p14="http://schemas.microsoft.com/office/powerpoint/2010/main" val="222632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1196753"/>
            <a:ext cx="9108504" cy="5544615"/>
          </a:xfrm>
        </p:spPr>
        <p:txBody>
          <a:bodyPr>
            <a:normAutofit/>
          </a:bodyPr>
          <a:lstStyle/>
          <a:p>
            <a:pPr lvl="0" algn="just"/>
            <a:r>
              <a:rPr lang="el-GR" sz="2400" dirty="0">
                <a:solidFill>
                  <a:srgbClr val="002060"/>
                </a:solidFill>
              </a:rPr>
              <a:t>Η υιοθέτηση αυτής της θέσης υπονοεί δύο εξαιρετικά σημαντικά γνωρίσματα κάθε προβληματικής κατάστασης στο πλαίσιο ενός οργανισμού: </a:t>
            </a:r>
          </a:p>
          <a:p>
            <a:pPr lvl="1" algn="just">
              <a:buFont typeface="Wingdings" panose="05000000000000000000" pitchFamily="2" charset="2"/>
              <a:buChar char="§"/>
            </a:pPr>
            <a:r>
              <a:rPr lang="el-GR" dirty="0">
                <a:solidFill>
                  <a:srgbClr val="002060"/>
                </a:solidFill>
              </a:rPr>
              <a:t>Οι πολλαπλές απόψεις (διαφορετικές θεωρήσεις) που μπορεί να έχουν οι διάφοροι εμπλεκόμενοι παράγοντες στην υπό μελέτη περιοχή του οργανισμού.</a:t>
            </a:r>
          </a:p>
          <a:p>
            <a:pPr lvl="1" algn="just">
              <a:buFont typeface="Wingdings" panose="05000000000000000000" pitchFamily="2" charset="2"/>
              <a:buChar char="§"/>
            </a:pPr>
            <a:r>
              <a:rPr lang="el-GR" dirty="0">
                <a:solidFill>
                  <a:srgbClr val="002060"/>
                </a:solidFill>
              </a:rPr>
              <a:t>Η σχέση της προβληματικής κατάστασης με τους οργανωτικούς ρόλους που έχουν οριστεί στον οργανισμό.</a:t>
            </a:r>
          </a:p>
          <a:p>
            <a:pPr lvl="0" algn="just"/>
            <a:r>
              <a:rPr lang="el-GR" sz="2400" dirty="0">
                <a:solidFill>
                  <a:srgbClr val="002060"/>
                </a:solidFill>
              </a:rPr>
              <a:t>Οι τρόποι περιγραφής των προβληματικών καταστάσεων (δηλαδή οι γλώσσες μοντελοποίησης) πρέπει να είναι κατάλληλες για τη φύση του ερευνούμενου προβλήματος. </a:t>
            </a:r>
          </a:p>
          <a:p>
            <a:pPr marL="0" indent="0" algn="just">
              <a:spcBef>
                <a:spcPts val="0"/>
              </a:spcBef>
              <a:buClr>
                <a:srgbClr val="002060"/>
              </a:buClr>
              <a:buNone/>
            </a:pPr>
            <a:endParaRPr lang="en-US" sz="1200"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16</a:t>
            </a:fld>
            <a:endParaRPr lang="el-GR" dirty="0"/>
          </a:p>
        </p:txBody>
      </p:sp>
      <p:sp>
        <p:nvSpPr>
          <p:cNvPr id="4" name="Text Placeholder 3"/>
          <p:cNvSpPr>
            <a:spLocks noGrp="1"/>
          </p:cNvSpPr>
          <p:nvPr>
            <p:ph type="body" sz="quarter" idx="13"/>
          </p:nvPr>
        </p:nvSpPr>
        <p:spPr/>
        <p:txBody>
          <a:bodyPr>
            <a:noAutofit/>
          </a:bodyPr>
          <a:lstStyle/>
          <a:p>
            <a:r>
              <a:rPr lang="el-GR" sz="3200" dirty="0"/>
              <a:t>Πρόβλημα και Οργανισμός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93551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84917"/>
            <a:ext cx="9144000" cy="5773084"/>
          </a:xfrm>
        </p:spPr>
        <p:txBody>
          <a:bodyPr>
            <a:normAutofit/>
          </a:bodyPr>
          <a:lstStyle/>
          <a:p>
            <a:pPr marL="0" indent="0" algn="just">
              <a:spcBef>
                <a:spcPts val="0"/>
              </a:spcBef>
              <a:buClr>
                <a:srgbClr val="002060"/>
              </a:buClr>
              <a:buNone/>
            </a:pPr>
            <a:r>
              <a:rPr lang="el-GR" sz="2400" b="1" u="sng" dirty="0">
                <a:solidFill>
                  <a:srgbClr val="780000"/>
                </a:solidFill>
              </a:rPr>
              <a:t>Μοντέλο</a:t>
            </a:r>
            <a:endParaRPr lang="en-US" sz="2400" b="1" u="sng" dirty="0">
              <a:solidFill>
                <a:srgbClr val="780000"/>
              </a:solidFill>
            </a:endParaRPr>
          </a:p>
          <a:p>
            <a:pPr marL="0" indent="0" algn="just">
              <a:buNone/>
            </a:pPr>
            <a:r>
              <a:rPr lang="el-GR" sz="2400" dirty="0">
                <a:solidFill>
                  <a:srgbClr val="002060"/>
                </a:solidFill>
              </a:rPr>
              <a:t>Ένα μοντέλο είναι μια συγκεκριμένη καταγραφή της αντίληψης ή, απλώς, των ιδεών κάποιου για μια προβληματική κατάσταση. Μπορεί να εκφραστεί με μαθηματικά, με σύμβολα ή με λέξεις αλλά είναι ουσιαστικά μια περιγραφή οντοτήτων και σχέσεων μεταξύ τους. Το μοντέλο μπορεί να είναι περιγραφικό ή κατευθυντήριο αλλά, πάνω απ’ όλα, πρέπει να είναι χρήσιμο.</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17</a:t>
            </a:fld>
            <a:endParaRPr lang="el-GR" dirty="0"/>
          </a:p>
        </p:txBody>
      </p:sp>
      <p:sp>
        <p:nvSpPr>
          <p:cNvPr id="4" name="Text Placeholder 3"/>
          <p:cNvSpPr>
            <a:spLocks noGrp="1"/>
          </p:cNvSpPr>
          <p:nvPr>
            <p:ph type="body" sz="quarter" idx="13"/>
          </p:nvPr>
        </p:nvSpPr>
        <p:spPr>
          <a:xfrm>
            <a:off x="0" y="476672"/>
            <a:ext cx="8461628" cy="608245"/>
          </a:xfrm>
        </p:spPr>
        <p:txBody>
          <a:bodyPr>
            <a:noAutofit/>
          </a:bodyPr>
          <a:lstStyle/>
          <a:p>
            <a:r>
              <a:rPr lang="el-GR" sz="3200" dirty="0"/>
              <a:t>Μοντέλα και Μοντελοποίηση</a:t>
            </a:r>
            <a:endParaRPr lang="en-US" sz="1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16485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1" y="836711"/>
            <a:ext cx="9145016" cy="6012417"/>
          </a:xfrm>
        </p:spPr>
        <p:txBody>
          <a:bodyPr>
            <a:normAutofit/>
          </a:bodyPr>
          <a:lstStyle/>
          <a:p>
            <a:pPr marL="0" indent="0" algn="just">
              <a:spcBef>
                <a:spcPts val="0"/>
              </a:spcBef>
              <a:buClr>
                <a:srgbClr val="002060"/>
              </a:buClr>
              <a:buNone/>
            </a:pPr>
            <a:endParaRPr lang="en-US" sz="1200" dirty="0">
              <a:solidFill>
                <a:srgbClr val="002060"/>
              </a:solidFill>
            </a:endParaRPr>
          </a:p>
          <a:p>
            <a:pPr marL="0" lvl="0" indent="0" algn="just">
              <a:buClr>
                <a:srgbClr val="353535"/>
              </a:buClr>
              <a:buNone/>
            </a:pPr>
            <a:r>
              <a:rPr lang="el-GR" sz="2400" b="1" u="sng" dirty="0">
                <a:solidFill>
                  <a:srgbClr val="780000"/>
                </a:solidFill>
              </a:rPr>
              <a:t>Κάθε μοντέλο:</a:t>
            </a:r>
          </a:p>
          <a:p>
            <a:pPr lvl="0" algn="just"/>
            <a:r>
              <a:rPr lang="el-GR" sz="2400" dirty="0">
                <a:solidFill>
                  <a:srgbClr val="002060"/>
                </a:solidFill>
              </a:rPr>
              <a:t>κατατάσσεται σε μια κατηγορία (π.χ. αναλυτικό, προσομοίωσης διακριτών γεγονότων, αλγοριθμικό, εικονογραφικό), και</a:t>
            </a:r>
          </a:p>
          <a:p>
            <a:pPr lvl="0" algn="just"/>
            <a:r>
              <a:rPr lang="el-GR" sz="2400" dirty="0">
                <a:solidFill>
                  <a:srgbClr val="002060"/>
                </a:solidFill>
              </a:rPr>
              <a:t>κατασκευάζεται με τη χρήση μιας γλώσσας (π.χ. μαθηματική, προγραμματισμού, εικονογραφική) και σύμφωνα με συγκεκριμένους κανόνες  κατασκευής.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18</a:t>
            </a:fld>
            <a:endParaRPr lang="el-GR" dirty="0"/>
          </a:p>
        </p:txBody>
      </p:sp>
      <p:sp>
        <p:nvSpPr>
          <p:cNvPr id="4" name="Text Placeholder 3"/>
          <p:cNvSpPr>
            <a:spLocks noGrp="1"/>
          </p:cNvSpPr>
          <p:nvPr>
            <p:ph type="body" sz="quarter" idx="13"/>
          </p:nvPr>
        </p:nvSpPr>
        <p:spPr/>
        <p:txBody>
          <a:bodyPr>
            <a:normAutofit/>
          </a:bodyPr>
          <a:lstStyle/>
          <a:p>
            <a:r>
              <a:rPr lang="el-GR" sz="3200" dirty="0"/>
              <a:t>Μοντέλα και Μοντελοποίηση</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44608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988125"/>
            <a:ext cx="9036496" cy="5861004"/>
          </a:xfrm>
        </p:spPr>
        <p:txBody>
          <a:bodyPr>
            <a:normAutofit lnSpcReduction="10000"/>
          </a:bodyPr>
          <a:lstStyle/>
          <a:p>
            <a:pPr marL="0" indent="0" algn="just">
              <a:spcBef>
                <a:spcPts val="0"/>
              </a:spcBef>
              <a:buClr>
                <a:srgbClr val="002060"/>
              </a:buClr>
              <a:buNone/>
            </a:pPr>
            <a:endParaRPr lang="en-US" sz="1200" dirty="0">
              <a:solidFill>
                <a:srgbClr val="002060"/>
              </a:solidFill>
            </a:endParaRPr>
          </a:p>
          <a:p>
            <a:pPr marL="0" indent="0" algn="just">
              <a:spcBef>
                <a:spcPts val="0"/>
              </a:spcBef>
              <a:buNone/>
            </a:pPr>
            <a:r>
              <a:rPr lang="el-GR" sz="2400" b="1" u="sng" dirty="0">
                <a:solidFill>
                  <a:srgbClr val="780000"/>
                </a:solidFill>
              </a:rPr>
              <a:t>Παραδείγματα μοντέλων</a:t>
            </a:r>
          </a:p>
          <a:p>
            <a:pPr lvl="0" algn="just"/>
            <a:r>
              <a:rPr lang="el-GR" sz="2400" dirty="0">
                <a:solidFill>
                  <a:srgbClr val="002060"/>
                </a:solidFill>
              </a:rPr>
              <a:t>Ένα </a:t>
            </a:r>
            <a:r>
              <a:rPr lang="el-GR" sz="2400" b="1" dirty="0">
                <a:solidFill>
                  <a:srgbClr val="002060"/>
                </a:solidFill>
              </a:rPr>
              <a:t>στοχαστικό μοντέλο (</a:t>
            </a:r>
            <a:r>
              <a:rPr lang="en-US" sz="2400" b="1" dirty="0">
                <a:solidFill>
                  <a:srgbClr val="002060"/>
                </a:solidFill>
              </a:rPr>
              <a:t>stochastic model</a:t>
            </a:r>
            <a:r>
              <a:rPr lang="el-GR" sz="2400" b="1" dirty="0">
                <a:solidFill>
                  <a:srgbClr val="002060"/>
                </a:solidFill>
              </a:rPr>
              <a:t>) </a:t>
            </a:r>
            <a:r>
              <a:rPr lang="el-GR" sz="2400" dirty="0">
                <a:solidFill>
                  <a:srgbClr val="002060"/>
                </a:solidFill>
              </a:rPr>
              <a:t>των επισκέψεων ασθενών σε ένα Νοσοκομείο υπακούει σε μαθηματικούς (στατιστικούς) κανόνες, </a:t>
            </a:r>
          </a:p>
          <a:p>
            <a:pPr lvl="0" algn="just"/>
            <a:r>
              <a:rPr lang="el-GR" sz="2400" dirty="0">
                <a:solidFill>
                  <a:srgbClr val="002060"/>
                </a:solidFill>
              </a:rPr>
              <a:t>Ένα </a:t>
            </a:r>
            <a:r>
              <a:rPr lang="el-GR" sz="2400" b="1" dirty="0">
                <a:solidFill>
                  <a:srgbClr val="002060"/>
                </a:solidFill>
              </a:rPr>
              <a:t>μοντέλο προσομοίωσης μιας ουράς αναμονής </a:t>
            </a:r>
            <a:r>
              <a:rPr lang="el-GR" sz="2400" dirty="0">
                <a:solidFill>
                  <a:srgbClr val="002060"/>
                </a:solidFill>
              </a:rPr>
              <a:t>υπακούει σε κανόνες προσομοίωσης διακριτών γεγονότων (</a:t>
            </a:r>
            <a:r>
              <a:rPr lang="en-US" sz="2400" dirty="0">
                <a:solidFill>
                  <a:srgbClr val="002060"/>
                </a:solidFill>
              </a:rPr>
              <a:t>discrete</a:t>
            </a:r>
            <a:r>
              <a:rPr lang="el-GR" sz="2400" dirty="0">
                <a:solidFill>
                  <a:srgbClr val="002060"/>
                </a:solidFill>
              </a:rPr>
              <a:t>-</a:t>
            </a:r>
            <a:r>
              <a:rPr lang="en-US" sz="2400" dirty="0">
                <a:solidFill>
                  <a:srgbClr val="002060"/>
                </a:solidFill>
              </a:rPr>
              <a:t>event simulation</a:t>
            </a:r>
            <a:r>
              <a:rPr lang="el-GR" sz="2400" dirty="0">
                <a:solidFill>
                  <a:srgbClr val="002060"/>
                </a:solidFill>
              </a:rPr>
              <a:t>) και σε κανόνες της θεωρίας των ουρών αναμονής (</a:t>
            </a:r>
            <a:r>
              <a:rPr lang="en-US" sz="2400" dirty="0">
                <a:solidFill>
                  <a:srgbClr val="002060"/>
                </a:solidFill>
              </a:rPr>
              <a:t>queueing theory</a:t>
            </a:r>
            <a:r>
              <a:rPr lang="el-GR" sz="2400" dirty="0">
                <a:solidFill>
                  <a:srgbClr val="002060"/>
                </a:solidFill>
              </a:rPr>
              <a:t>) μιας συγκεκριμένης πειθαρχίας, </a:t>
            </a:r>
          </a:p>
          <a:p>
            <a:pPr lvl="0" algn="just"/>
            <a:r>
              <a:rPr lang="el-GR" sz="2400" dirty="0">
                <a:solidFill>
                  <a:srgbClr val="002060"/>
                </a:solidFill>
              </a:rPr>
              <a:t>Ένα </a:t>
            </a:r>
            <a:r>
              <a:rPr lang="el-GR" sz="2400" b="1" dirty="0">
                <a:solidFill>
                  <a:srgbClr val="002060"/>
                </a:solidFill>
              </a:rPr>
              <a:t>μοντέλο γραμμικού προγραμματισμού (</a:t>
            </a:r>
            <a:r>
              <a:rPr lang="en-US" sz="2400" b="1" dirty="0">
                <a:solidFill>
                  <a:srgbClr val="002060"/>
                </a:solidFill>
              </a:rPr>
              <a:t>linear programming</a:t>
            </a:r>
            <a:r>
              <a:rPr lang="el-GR" sz="2400" b="1" dirty="0">
                <a:solidFill>
                  <a:srgbClr val="002060"/>
                </a:solidFill>
              </a:rPr>
              <a:t>) </a:t>
            </a:r>
            <a:r>
              <a:rPr lang="el-GR" sz="2400" dirty="0">
                <a:solidFill>
                  <a:srgbClr val="002060"/>
                </a:solidFill>
              </a:rPr>
              <a:t>υπακούει στους κανόνες του συγκεκριμένου αλγορίθμου που ακολουθείται και </a:t>
            </a:r>
          </a:p>
          <a:p>
            <a:pPr lvl="0" algn="just"/>
            <a:r>
              <a:rPr lang="el-GR" sz="2400" dirty="0">
                <a:solidFill>
                  <a:srgbClr val="002060"/>
                </a:solidFill>
              </a:rPr>
              <a:t>Ένα </a:t>
            </a:r>
            <a:r>
              <a:rPr lang="el-GR" sz="2400" b="1" dirty="0">
                <a:solidFill>
                  <a:srgbClr val="002060"/>
                </a:solidFill>
              </a:rPr>
              <a:t>εικονογραφικό μοντέλο οντοτήτων-συσχετίσεων (</a:t>
            </a:r>
            <a:r>
              <a:rPr lang="en-US" sz="2400" b="1" dirty="0">
                <a:solidFill>
                  <a:srgbClr val="002060"/>
                </a:solidFill>
              </a:rPr>
              <a:t>entity</a:t>
            </a:r>
            <a:r>
              <a:rPr lang="el-GR" sz="2400" b="1" dirty="0">
                <a:solidFill>
                  <a:srgbClr val="002060"/>
                </a:solidFill>
              </a:rPr>
              <a:t>-</a:t>
            </a:r>
            <a:r>
              <a:rPr lang="en-US" sz="2400" b="1" dirty="0">
                <a:solidFill>
                  <a:srgbClr val="002060"/>
                </a:solidFill>
              </a:rPr>
              <a:t>relationship model</a:t>
            </a:r>
            <a:r>
              <a:rPr lang="el-GR" sz="2400" b="1" dirty="0">
                <a:solidFill>
                  <a:srgbClr val="002060"/>
                </a:solidFill>
              </a:rPr>
              <a:t>)</a:t>
            </a:r>
            <a:r>
              <a:rPr lang="el-GR" sz="2400" dirty="0">
                <a:solidFill>
                  <a:srgbClr val="002060"/>
                </a:solidFill>
              </a:rPr>
              <a:t> για το σχεδιασμό μιας βάσης δεδομένων υπακούει στους κανόνες της μεθοδολογίας οντοτήτων-συσχετίσεων.</a:t>
            </a:r>
          </a:p>
          <a:p>
            <a:pPr marL="0" indent="0" algn="just">
              <a:spcBef>
                <a:spcPts val="0"/>
              </a:spcBef>
              <a:buNone/>
            </a:pPr>
            <a:endParaRPr lang="en-US" sz="2400" b="1" u="sng"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19</a:t>
            </a:fld>
            <a:endParaRPr lang="el-GR" dirty="0"/>
          </a:p>
        </p:txBody>
      </p:sp>
      <p:sp>
        <p:nvSpPr>
          <p:cNvPr id="4" name="Text Placeholder 3"/>
          <p:cNvSpPr>
            <a:spLocks noGrp="1"/>
          </p:cNvSpPr>
          <p:nvPr>
            <p:ph type="body" sz="quarter" idx="13"/>
          </p:nvPr>
        </p:nvSpPr>
        <p:spPr/>
        <p:txBody>
          <a:bodyPr>
            <a:noAutofit/>
          </a:bodyPr>
          <a:lstStyle/>
          <a:p>
            <a:r>
              <a:rPr lang="el-GR" sz="3200" dirty="0"/>
              <a:t>Μοντέλα και Μοντελοποίηση</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79114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093788"/>
            <a:ext cx="9000999" cy="5359548"/>
          </a:xfrm>
        </p:spPr>
        <p:txBody>
          <a:bodyPr>
            <a:normAutofit/>
          </a:bodyPr>
          <a:lstStyle/>
          <a:p>
            <a:r>
              <a:rPr lang="el-GR" sz="2400" dirty="0">
                <a:solidFill>
                  <a:srgbClr val="002060"/>
                </a:solidFill>
              </a:rPr>
              <a:t>Προβλήματα και επίλυση προβλημάτων</a:t>
            </a:r>
          </a:p>
          <a:p>
            <a:r>
              <a:rPr lang="el-GR" sz="2400" dirty="0">
                <a:solidFill>
                  <a:srgbClr val="002060"/>
                </a:solidFill>
              </a:rPr>
              <a:t>Αρχές της θεωρίας συστημάτων</a:t>
            </a:r>
          </a:p>
          <a:p>
            <a:r>
              <a:rPr lang="el-GR" sz="2400" dirty="0">
                <a:solidFill>
                  <a:srgbClr val="002060"/>
                </a:solidFill>
              </a:rPr>
              <a:t>Συστήματα ανθρώπινης δραστηριότητας</a:t>
            </a:r>
          </a:p>
          <a:p>
            <a:r>
              <a:rPr lang="el-GR" sz="2400" dirty="0">
                <a:solidFill>
                  <a:srgbClr val="002060"/>
                </a:solidFill>
              </a:rPr>
              <a:t>Μεθοδολογία μαλακών συστημάτων</a:t>
            </a:r>
          </a:p>
          <a:p>
            <a:r>
              <a:rPr lang="el-GR" sz="2400" dirty="0">
                <a:solidFill>
                  <a:srgbClr val="002060"/>
                </a:solidFill>
              </a:rPr>
              <a:t>Κατασκευή εννοιολογικών μοντέλων</a:t>
            </a:r>
          </a:p>
          <a:p>
            <a:r>
              <a:rPr lang="el-GR" sz="2400" dirty="0">
                <a:solidFill>
                  <a:srgbClr val="002060"/>
                </a:solidFill>
              </a:rPr>
              <a:t>Προγραμματισμός-Παρακολούθηση-Έλεγχος </a:t>
            </a:r>
          </a:p>
          <a:p>
            <a:r>
              <a:rPr lang="el-GR" sz="2400" dirty="0">
                <a:solidFill>
                  <a:srgbClr val="002060"/>
                </a:solidFill>
              </a:rPr>
              <a:t>Πληροφοριακά συστήματα</a:t>
            </a:r>
          </a:p>
          <a:p>
            <a:pPr marL="0" indent="0">
              <a:buClr>
                <a:schemeClr val="tx1"/>
              </a:buClr>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2</a:t>
            </a:fld>
            <a:endParaRPr lang="el-GR" dirty="0"/>
          </a:p>
        </p:txBody>
      </p:sp>
      <p:sp>
        <p:nvSpPr>
          <p:cNvPr id="5" name="Text Placeholder 4"/>
          <p:cNvSpPr>
            <a:spLocks noGrp="1"/>
          </p:cNvSpPr>
          <p:nvPr>
            <p:ph type="body" sz="quarter" idx="13"/>
          </p:nvPr>
        </p:nvSpPr>
        <p:spPr/>
        <p:txBody>
          <a:bodyPr>
            <a:normAutofit/>
          </a:bodyPr>
          <a:lstStyle/>
          <a:p>
            <a:r>
              <a:rPr lang="el-GR" sz="3200" dirty="0"/>
              <a:t>Περιεχόμενα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1828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476672"/>
            <a:ext cx="8281095" cy="564284"/>
          </a:xfrm>
        </p:spPr>
        <p:txBody>
          <a:bodyPr>
            <a:noAutofit/>
          </a:bodyPr>
          <a:lstStyle/>
          <a:p>
            <a:r>
              <a:rPr lang="el-GR" sz="3200" dirty="0"/>
              <a:t>Μοντέλα και Μοντελοποίηση</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20</a:t>
            </a:fld>
            <a:endParaRPr lang="el-GR" dirty="0"/>
          </a:p>
        </p:txBody>
      </p:sp>
      <p:sp>
        <p:nvSpPr>
          <p:cNvPr id="5" name="Rectangle 4"/>
          <p:cNvSpPr/>
          <p:nvPr/>
        </p:nvSpPr>
        <p:spPr>
          <a:xfrm>
            <a:off x="0" y="1093788"/>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6" name="Rectangle 5"/>
          <p:cNvSpPr/>
          <p:nvPr/>
        </p:nvSpPr>
        <p:spPr>
          <a:xfrm>
            <a:off x="0" y="1196752"/>
            <a:ext cx="9108504" cy="830997"/>
          </a:xfrm>
          <a:prstGeom prst="rect">
            <a:avLst/>
          </a:prstGeom>
        </p:spPr>
        <p:txBody>
          <a:bodyPr wrap="square">
            <a:spAutoFit/>
          </a:bodyPr>
          <a:lstStyle/>
          <a:p>
            <a:r>
              <a:rPr lang="el-GR" sz="2400" b="1" u="sng" dirty="0">
                <a:solidFill>
                  <a:srgbClr val="780000"/>
                </a:solidFill>
                <a:latin typeface="Calibri" panose="020F0502020204030204" pitchFamily="34" charset="0"/>
              </a:rPr>
              <a:t>Ο ρόλος των μοντέλων στην κυκλική, μαθησιακή διαδικασία για την επίλυση προβλημάτων</a:t>
            </a:r>
          </a:p>
        </p:txBody>
      </p:sp>
      <p:graphicFrame>
        <p:nvGraphicFramePr>
          <p:cNvPr id="7" name="Object 6"/>
          <p:cNvGraphicFramePr>
            <a:graphicFrameLocks noChangeAspect="1"/>
          </p:cNvGraphicFramePr>
          <p:nvPr>
            <p:extLst>
              <p:ext uri="{D42A27DB-BD31-4B8C-83A1-F6EECF244321}">
                <p14:modId xmlns:p14="http://schemas.microsoft.com/office/powerpoint/2010/main" val="2126539933"/>
              </p:ext>
            </p:extLst>
          </p:nvPr>
        </p:nvGraphicFramePr>
        <p:xfrm>
          <a:off x="1907704" y="2027749"/>
          <a:ext cx="4707340" cy="4723313"/>
        </p:xfrm>
        <a:graphic>
          <a:graphicData uri="http://schemas.openxmlformats.org/presentationml/2006/ole">
            <mc:AlternateContent xmlns:mc="http://schemas.openxmlformats.org/markup-compatibility/2006">
              <mc:Choice xmlns:v="urn:schemas-microsoft-com:vml" Requires="v">
                <p:oleObj spid="_x0000_s3105" r:id="rId3" imgW="3922762" imgH="4048652" progId="">
                  <p:embed/>
                </p:oleObj>
              </mc:Choice>
              <mc:Fallback>
                <p:oleObj r:id="rId3" imgW="3922762" imgH="4048652"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027749"/>
                        <a:ext cx="4707340" cy="472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790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dirty="0"/>
              <a:t>Μοντέλα και Μοντελοποίηση</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21</a:t>
            </a:fld>
            <a:endParaRPr lang="el-GR" dirty="0"/>
          </a:p>
        </p:txBody>
      </p:sp>
      <p:sp>
        <p:nvSpPr>
          <p:cNvPr id="6" name="Rectangle 5"/>
          <p:cNvSpPr/>
          <p:nvPr/>
        </p:nvSpPr>
        <p:spPr>
          <a:xfrm>
            <a:off x="0" y="1196752"/>
            <a:ext cx="9144000" cy="2749664"/>
          </a:xfrm>
          <a:prstGeom prst="rect">
            <a:avLst/>
          </a:prstGeom>
        </p:spPr>
        <p:txBody>
          <a:bodyPr wrap="square">
            <a:spAutoFit/>
          </a:bodyPr>
          <a:lstStyle/>
          <a:p>
            <a:pPr marL="0" indent="0" algn="just">
              <a:buNone/>
            </a:pPr>
            <a:r>
              <a:rPr lang="el-GR" sz="2400" dirty="0">
                <a:solidFill>
                  <a:srgbClr val="002060"/>
                </a:solidFill>
                <a:latin typeface="Calibri" panose="020F0502020204030204" pitchFamily="34" charset="0"/>
              </a:rPr>
              <a:t>Ένα μοντέλο μπορεί να απεικονίζει, κατά την άποψη κάποιου ενδιαφερομένου (κατόχου ή λύτη του προβλήματος), μια προβληματική κατάσταση:</a:t>
            </a:r>
          </a:p>
          <a:p>
            <a:pPr algn="just"/>
            <a:r>
              <a:rPr lang="el-GR" sz="2400" b="1" dirty="0">
                <a:solidFill>
                  <a:srgbClr val="002060"/>
                </a:solidFill>
                <a:latin typeface="Calibri" panose="020F0502020204030204" pitchFamily="34" charset="0"/>
              </a:rPr>
              <a:t>“ως είναι” (</a:t>
            </a:r>
            <a:r>
              <a:rPr lang="en-US" sz="2400" b="1" dirty="0">
                <a:solidFill>
                  <a:srgbClr val="002060"/>
                </a:solidFill>
                <a:latin typeface="Calibri" panose="020F0502020204030204" pitchFamily="34" charset="0"/>
              </a:rPr>
              <a:t>as</a:t>
            </a:r>
            <a:r>
              <a:rPr lang="el-GR" sz="2400" b="1" dirty="0">
                <a:solidFill>
                  <a:srgbClr val="002060"/>
                </a:solidFill>
                <a:latin typeface="Calibri" panose="020F0502020204030204" pitchFamily="34" charset="0"/>
              </a:rPr>
              <a:t>-</a:t>
            </a:r>
            <a:r>
              <a:rPr lang="en-US" sz="2400" b="1" dirty="0">
                <a:solidFill>
                  <a:srgbClr val="002060"/>
                </a:solidFill>
                <a:latin typeface="Calibri" panose="020F0502020204030204" pitchFamily="34" charset="0"/>
              </a:rPr>
              <a:t>is situation</a:t>
            </a:r>
            <a:r>
              <a:rPr lang="el-GR" sz="2400" b="1" dirty="0">
                <a:solidFill>
                  <a:srgbClr val="002060"/>
                </a:solidFill>
                <a:latin typeface="Calibri" panose="020F0502020204030204" pitchFamily="34" charset="0"/>
              </a:rPr>
              <a:t>)</a:t>
            </a:r>
            <a:r>
              <a:rPr lang="el-GR" sz="2400" dirty="0">
                <a:solidFill>
                  <a:srgbClr val="002060"/>
                </a:solidFill>
                <a:latin typeface="Calibri" panose="020F0502020204030204" pitchFamily="34" charset="0"/>
              </a:rPr>
              <a:t>: το μοντέλο αναφέρεται στο “</a:t>
            </a:r>
            <a:r>
              <a:rPr lang="el-GR" sz="2400" i="1" dirty="0">
                <a:solidFill>
                  <a:srgbClr val="002060"/>
                </a:solidFill>
                <a:latin typeface="Calibri" panose="020F0502020204030204" pitchFamily="34" charset="0"/>
              </a:rPr>
              <a:t>είναι”</a:t>
            </a:r>
            <a:r>
              <a:rPr lang="el-GR" sz="2400" dirty="0">
                <a:solidFill>
                  <a:srgbClr val="002060"/>
                </a:solidFill>
                <a:latin typeface="Calibri" panose="020F0502020204030204" pitchFamily="34" charset="0"/>
              </a:rPr>
              <a:t> και ονομάζεται περιγραφικό </a:t>
            </a:r>
            <a:r>
              <a:rPr lang="el-GR" sz="2400" i="1" dirty="0">
                <a:solidFill>
                  <a:srgbClr val="002060"/>
                </a:solidFill>
                <a:latin typeface="Calibri" panose="020F0502020204030204" pitchFamily="34" charset="0"/>
              </a:rPr>
              <a:t>(</a:t>
            </a:r>
            <a:r>
              <a:rPr lang="en-US" sz="2400" i="1" dirty="0">
                <a:solidFill>
                  <a:srgbClr val="002060"/>
                </a:solidFill>
                <a:latin typeface="Calibri" panose="020F0502020204030204" pitchFamily="34" charset="0"/>
              </a:rPr>
              <a:t>descriptive</a:t>
            </a:r>
            <a:r>
              <a:rPr lang="el-GR" sz="2400" i="1" dirty="0">
                <a:solidFill>
                  <a:srgbClr val="002060"/>
                </a:solidFill>
                <a:latin typeface="Calibri" panose="020F0502020204030204" pitchFamily="34" charset="0"/>
              </a:rPr>
              <a:t>)</a:t>
            </a:r>
            <a:endParaRPr lang="el-GR" sz="2400" dirty="0">
              <a:solidFill>
                <a:srgbClr val="002060"/>
              </a:solidFill>
              <a:latin typeface="Calibri" panose="020F0502020204030204" pitchFamily="34" charset="0"/>
            </a:endParaRPr>
          </a:p>
          <a:p>
            <a:pPr algn="just"/>
            <a:r>
              <a:rPr lang="el-GR" sz="2400" b="1" dirty="0">
                <a:solidFill>
                  <a:srgbClr val="002060"/>
                </a:solidFill>
                <a:latin typeface="Calibri" panose="020F0502020204030204" pitchFamily="34" charset="0"/>
              </a:rPr>
              <a:t>“ως θα έπρεπε να είναι” (</a:t>
            </a:r>
            <a:r>
              <a:rPr lang="en-US" sz="2400" b="1" dirty="0">
                <a:solidFill>
                  <a:srgbClr val="002060"/>
                </a:solidFill>
                <a:latin typeface="Calibri" panose="020F0502020204030204" pitchFamily="34" charset="0"/>
              </a:rPr>
              <a:t>to</a:t>
            </a:r>
            <a:r>
              <a:rPr lang="el-GR" sz="2400" b="1" dirty="0">
                <a:solidFill>
                  <a:srgbClr val="002060"/>
                </a:solidFill>
                <a:latin typeface="Calibri" panose="020F0502020204030204" pitchFamily="34" charset="0"/>
              </a:rPr>
              <a:t>-</a:t>
            </a:r>
            <a:r>
              <a:rPr lang="en-US" sz="2400" b="1" dirty="0">
                <a:solidFill>
                  <a:srgbClr val="002060"/>
                </a:solidFill>
                <a:latin typeface="Calibri" panose="020F0502020204030204" pitchFamily="34" charset="0"/>
              </a:rPr>
              <a:t>be situation</a:t>
            </a:r>
            <a:r>
              <a:rPr lang="el-GR" sz="2400" b="1" dirty="0">
                <a:solidFill>
                  <a:srgbClr val="002060"/>
                </a:solidFill>
                <a:latin typeface="Calibri" panose="020F0502020204030204" pitchFamily="34" charset="0"/>
              </a:rPr>
              <a:t>):</a:t>
            </a:r>
            <a:r>
              <a:rPr lang="el-GR" sz="2400" dirty="0">
                <a:solidFill>
                  <a:srgbClr val="002060"/>
                </a:solidFill>
                <a:latin typeface="Calibri" panose="020F0502020204030204" pitchFamily="34" charset="0"/>
              </a:rPr>
              <a:t> το μοντέλο αναφέρεται στο “</a:t>
            </a:r>
            <a:r>
              <a:rPr lang="el-GR" sz="2400" i="1" dirty="0">
                <a:solidFill>
                  <a:srgbClr val="002060"/>
                </a:solidFill>
                <a:latin typeface="Calibri" panose="020F0502020204030204" pitchFamily="34" charset="0"/>
              </a:rPr>
              <a:t>δέον”</a:t>
            </a:r>
            <a:r>
              <a:rPr lang="el-GR" sz="2400" dirty="0">
                <a:solidFill>
                  <a:srgbClr val="002060"/>
                </a:solidFill>
                <a:latin typeface="Calibri" panose="020F0502020204030204" pitchFamily="34" charset="0"/>
              </a:rPr>
              <a:t> και ονομάζεται κατευθυντήριο </a:t>
            </a:r>
            <a:r>
              <a:rPr lang="el-GR" sz="2400" i="1" dirty="0">
                <a:solidFill>
                  <a:srgbClr val="002060"/>
                </a:solidFill>
                <a:latin typeface="Calibri" panose="020F0502020204030204" pitchFamily="34" charset="0"/>
              </a:rPr>
              <a:t>(</a:t>
            </a:r>
            <a:r>
              <a:rPr lang="en-US" sz="2400" i="1" dirty="0">
                <a:solidFill>
                  <a:srgbClr val="002060"/>
                </a:solidFill>
                <a:latin typeface="Calibri" panose="020F0502020204030204" pitchFamily="34" charset="0"/>
              </a:rPr>
              <a:t>prescriptive</a:t>
            </a:r>
            <a:r>
              <a:rPr lang="el-GR" sz="2400" i="1" dirty="0">
                <a:solidFill>
                  <a:srgbClr val="002060"/>
                </a:solidFill>
                <a:latin typeface="Calibri" panose="020F0502020204030204" pitchFamily="34" charset="0"/>
              </a:rPr>
              <a:t>)</a:t>
            </a:r>
            <a:endParaRPr lang="el-GR" sz="2400"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36741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8"/>
            <a:ext cx="9144000" cy="5939183"/>
          </a:xfrm>
        </p:spPr>
        <p:txBody>
          <a:bodyPr>
            <a:normAutofit/>
          </a:bodyPr>
          <a:lstStyle/>
          <a:p>
            <a:pPr marL="0" indent="0" algn="just">
              <a:buNone/>
            </a:pPr>
            <a:r>
              <a:rPr lang="el-GR" sz="2400" b="1" u="sng" dirty="0">
                <a:solidFill>
                  <a:srgbClr val="780000"/>
                </a:solidFill>
              </a:rPr>
              <a:t>Πρωτότυπη προσέγγιση</a:t>
            </a:r>
          </a:p>
          <a:p>
            <a:pPr marL="0" lvl="0" indent="0" algn="just">
              <a:buNone/>
            </a:pPr>
            <a:r>
              <a:rPr lang="el-GR" sz="2400" dirty="0">
                <a:solidFill>
                  <a:srgbClr val="002060"/>
                </a:solidFill>
              </a:rPr>
              <a:t>Για παράδειγμα, στο πεδίο της ανάπτυξης ΠΣ μπορεί να χρησιμοποιηθεί η </a:t>
            </a:r>
            <a:r>
              <a:rPr lang="el-GR" sz="2400" b="1" dirty="0">
                <a:solidFill>
                  <a:srgbClr val="002060"/>
                </a:solidFill>
              </a:rPr>
              <a:t>πρωτότυπη προσέγγιση </a:t>
            </a:r>
            <a:r>
              <a:rPr lang="el-GR" sz="2400" b="1" i="1" dirty="0">
                <a:solidFill>
                  <a:srgbClr val="002060"/>
                </a:solidFill>
              </a:rPr>
              <a:t>(</a:t>
            </a:r>
            <a:r>
              <a:rPr lang="en-US" sz="2400" b="1" i="1" dirty="0">
                <a:solidFill>
                  <a:srgbClr val="002060"/>
                </a:solidFill>
              </a:rPr>
              <a:t>prototyping approach</a:t>
            </a:r>
            <a:r>
              <a:rPr lang="el-GR" sz="2400" b="1" i="1" dirty="0">
                <a:solidFill>
                  <a:srgbClr val="002060"/>
                </a:solidFill>
              </a:rPr>
              <a:t>)</a:t>
            </a:r>
            <a:r>
              <a:rPr lang="el-GR" sz="2400" dirty="0">
                <a:solidFill>
                  <a:srgbClr val="002060"/>
                </a:solidFill>
              </a:rPr>
              <a:t>, δηλαδή:</a:t>
            </a:r>
          </a:p>
          <a:p>
            <a:pPr marL="342900" lvl="1" indent="-342900" algn="just">
              <a:buFont typeface="Wingdings 3" charset="2"/>
              <a:buChar char=""/>
            </a:pPr>
            <a:r>
              <a:rPr lang="el-GR" dirty="0">
                <a:solidFill>
                  <a:srgbClr val="002060"/>
                </a:solidFill>
              </a:rPr>
              <a:t>Ένα περιγραφικό μοντέλο προκειμένου να αναπαρασταθεί ο παρών τρόπος λειτουργίας του υπό μελέτη μέρους του οργανισμού και </a:t>
            </a:r>
          </a:p>
          <a:p>
            <a:pPr marL="342900" lvl="1" indent="-342900" algn="just">
              <a:buFont typeface="Wingdings 3" charset="2"/>
              <a:buChar char=""/>
            </a:pPr>
            <a:r>
              <a:rPr lang="el-GR" dirty="0">
                <a:solidFill>
                  <a:srgbClr val="002060"/>
                </a:solidFill>
              </a:rPr>
              <a:t>Ένα κατευθυντήριο μοντέλο προκειμένου να αναπαρασταθεί και επιδειχθεί ο προτεινόμενος τρόπος λειτουργίας του υπό μελέτη μέρους του οργανισμού (</a:t>
            </a:r>
            <a:r>
              <a:rPr lang="en-US" dirty="0">
                <a:solidFill>
                  <a:srgbClr val="002060"/>
                </a:solidFill>
              </a:rPr>
              <a:t>o</a:t>
            </a:r>
            <a:r>
              <a:rPr lang="el-GR" dirty="0">
                <a:solidFill>
                  <a:srgbClr val="002060"/>
                </a:solidFill>
              </a:rPr>
              <a:t> τελευταίος μπορεί να τροποποιηθεί πολλές φορές μέσω μιας επαναληπτικής διαδικασίας συμβιβασμού και συναίνεσης μέχρι να επέλθει συμφωνία για μια εφικτή και ευκταία λύση). Τα κατευθυντήρια μοντέλα κάθε επανάληψης (πρώτο, δεύτερο, τρίτο, κτλ) ονομάζονται (απορριπτέα) </a:t>
            </a:r>
            <a:r>
              <a:rPr lang="el-GR" b="1" dirty="0">
                <a:solidFill>
                  <a:srgbClr val="002060"/>
                </a:solidFill>
              </a:rPr>
              <a:t>πρωτότυπα (</a:t>
            </a:r>
            <a:r>
              <a:rPr lang="en-US" b="1" dirty="0">
                <a:solidFill>
                  <a:srgbClr val="002060"/>
                </a:solidFill>
              </a:rPr>
              <a:t>prototypes</a:t>
            </a:r>
            <a:r>
              <a:rPr lang="el-GR" b="1" dirty="0">
                <a:solidFill>
                  <a:srgbClr val="002060"/>
                </a:solidFill>
              </a:rPr>
              <a:t>)</a:t>
            </a:r>
            <a:r>
              <a:rPr lang="el-GR" dirty="0">
                <a:solidFill>
                  <a:srgbClr val="002060"/>
                </a:solidFill>
              </a:rPr>
              <a:t>.</a:t>
            </a:r>
          </a:p>
          <a:p>
            <a:pPr marL="0" indent="0" algn="just">
              <a:buNone/>
            </a:pPr>
            <a:endParaRPr lang="en-US" sz="2400" b="1" u="sng" dirty="0">
              <a:solidFill>
                <a:srgbClr val="002060"/>
              </a:solidFill>
              <a:cs typeface="Calibri" panose="020F0502020204030204" pitchFamily="34" charset="0"/>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22</a:t>
            </a:fld>
            <a:endParaRPr lang="el-GR" dirty="0"/>
          </a:p>
        </p:txBody>
      </p:sp>
      <p:sp>
        <p:nvSpPr>
          <p:cNvPr id="4" name="Text Placeholder 3"/>
          <p:cNvSpPr>
            <a:spLocks noGrp="1"/>
          </p:cNvSpPr>
          <p:nvPr>
            <p:ph type="body" sz="quarter" idx="13"/>
          </p:nvPr>
        </p:nvSpPr>
        <p:spPr>
          <a:xfrm>
            <a:off x="0" y="476672"/>
            <a:ext cx="8029575" cy="617117"/>
          </a:xfrm>
        </p:spPr>
        <p:txBody>
          <a:bodyPr>
            <a:noAutofit/>
          </a:bodyPr>
          <a:lstStyle/>
          <a:p>
            <a:r>
              <a:rPr lang="el-GR" sz="3200" dirty="0"/>
              <a:t>Μοντέλα και Μοντελοποίηση</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Rectangle 4"/>
          <p:cNvSpPr/>
          <p:nvPr/>
        </p:nvSpPr>
        <p:spPr>
          <a:xfrm>
            <a:off x="2051720" y="4221088"/>
            <a:ext cx="4572000" cy="1200329"/>
          </a:xfrm>
          <a:prstGeom prst="rect">
            <a:avLst/>
          </a:prstGeom>
        </p:spPr>
        <p:txBody>
          <a:bodyPr>
            <a:spAutoFit/>
          </a:bodyPr>
          <a:lstStyle/>
          <a:p>
            <a:pPr algn="just"/>
            <a:endParaRPr lang="en-US" dirty="0">
              <a:solidFill>
                <a:srgbClr val="002060"/>
              </a:solidFill>
              <a:cs typeface="Calibri" panose="020F0502020204030204" pitchFamily="34" charset="0"/>
            </a:endParaRPr>
          </a:p>
          <a:p>
            <a:pPr algn="just"/>
            <a:endParaRPr lang="en-US" dirty="0">
              <a:solidFill>
                <a:srgbClr val="002060"/>
              </a:solidFill>
              <a:cs typeface="Calibri" panose="020F0502020204030204" pitchFamily="34" charset="0"/>
            </a:endParaRPr>
          </a:p>
          <a:p>
            <a:pPr algn="just"/>
            <a:endParaRPr lang="en-US" dirty="0">
              <a:solidFill>
                <a:srgbClr val="002060"/>
              </a:solidFill>
              <a:cs typeface="Calibri" panose="020F0502020204030204" pitchFamily="34" charset="0"/>
            </a:endParaRPr>
          </a:p>
          <a:p>
            <a:pPr algn="just"/>
            <a:endParaRPr lang="en-US" dirty="0">
              <a:solidFill>
                <a:srgbClr val="002060"/>
              </a:solidFill>
              <a:cs typeface="Calibri" panose="020F0502020204030204" pitchFamily="34" charset="0"/>
            </a:endParaRPr>
          </a:p>
        </p:txBody>
      </p:sp>
    </p:spTree>
    <p:extLst>
      <p:ext uri="{BB962C8B-B14F-4D97-AF65-F5344CB8AC3E}">
        <p14:creationId xmlns:p14="http://schemas.microsoft.com/office/powerpoint/2010/main" val="2298834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93788"/>
            <a:ext cx="8964489" cy="5431556"/>
          </a:xfrm>
        </p:spPr>
        <p:txBody>
          <a:bodyPr>
            <a:noAutofit/>
          </a:bodyPr>
          <a:lstStyle/>
          <a:p>
            <a:pPr marL="0" indent="0" algn="just">
              <a:spcBef>
                <a:spcPts val="0"/>
              </a:spcBef>
              <a:spcAft>
                <a:spcPts val="1200"/>
              </a:spcAft>
              <a:buNone/>
            </a:pPr>
            <a:r>
              <a:rPr lang="el-GR" sz="2400" b="1" u="sng" dirty="0">
                <a:solidFill>
                  <a:srgbClr val="780000"/>
                </a:solidFill>
              </a:rPr>
              <a:t>Εννοιολογικά Μοντέλα</a:t>
            </a:r>
          </a:p>
          <a:p>
            <a:pPr lvl="0" algn="just"/>
            <a:r>
              <a:rPr lang="el-GR" sz="2400" dirty="0">
                <a:solidFill>
                  <a:srgbClr val="002060"/>
                </a:solidFill>
              </a:rPr>
              <a:t>Τα εννοιολογικά μοντέλα </a:t>
            </a:r>
            <a:r>
              <a:rPr lang="en-US" sz="2400" dirty="0">
                <a:solidFill>
                  <a:srgbClr val="002060"/>
                </a:solidFill>
              </a:rPr>
              <a:t>(conceptual models)</a:t>
            </a:r>
            <a:r>
              <a:rPr lang="el-GR" sz="2400" dirty="0">
                <a:solidFill>
                  <a:srgbClr val="002060"/>
                </a:solidFill>
              </a:rPr>
              <a:t> αποτελούν κατηγορία μοντέλων που έχουν ιδιαίτερο ενδιαφέρον στο πεδίο των ΠΣ, και της συστημικής ανάλυσης γενικότερα</a:t>
            </a:r>
          </a:p>
          <a:p>
            <a:pPr lvl="0" algn="just"/>
            <a:r>
              <a:rPr lang="el-GR" sz="2400" dirty="0">
                <a:solidFill>
                  <a:srgbClr val="002060"/>
                </a:solidFill>
              </a:rPr>
              <a:t>Στις περισσότερες περιπτώσεις, τα εννοιολογικά μοντέλα ανήκουν στην κατηγορία των εικονογραφικών/συμβολικών μοντέλων μιας προβληματικής κατάστασης. </a:t>
            </a:r>
          </a:p>
          <a:p>
            <a:pPr lvl="0" algn="just"/>
            <a:r>
              <a:rPr lang="el-GR" sz="2400" dirty="0">
                <a:solidFill>
                  <a:srgbClr val="002060"/>
                </a:solidFill>
              </a:rPr>
              <a:t>Η εννοιολογική μοντελοποίηση μπορεί να προηγηθεί κάθε άλλου είδους μοντελοποίησης και να αποτελέσει μια μορφή μοντελοποίησης αφ’ εαυτής. </a:t>
            </a:r>
          </a:p>
          <a:p>
            <a:pPr lvl="0" algn="just"/>
            <a:r>
              <a:rPr lang="el-GR" sz="2400" dirty="0">
                <a:solidFill>
                  <a:srgbClr val="002060"/>
                </a:solidFill>
              </a:rPr>
              <a:t>Εννοιολογικά μοντέλα διαφορετικών επιπέδων αφαίρεσης (διαφορετικών επιπέδων λεπτομέρειας) κατασκευάζονται σε διάφορες φάσεις μιας μεθοδολογίας ανάλυσης ενός συστήματος ή κατασκευής ενός ΠΣ. </a:t>
            </a:r>
          </a:p>
          <a:p>
            <a:pPr marL="538162" indent="0" algn="just">
              <a:buNone/>
            </a:pPr>
            <a:endParaRPr lang="en-US" sz="2400" dirty="0">
              <a:solidFill>
                <a:srgbClr val="002060"/>
              </a:solidFill>
              <a:cs typeface="Calibri" panose="020F0502020204030204" pitchFamily="34" charset="0"/>
            </a:endParaRPr>
          </a:p>
          <a:p>
            <a:pPr marL="0" indent="0" algn="just">
              <a:buNone/>
            </a:pPr>
            <a:r>
              <a:rPr lang="en-US" sz="2400" dirty="0">
                <a:solidFill>
                  <a:srgbClr val="002060"/>
                </a:solidFill>
                <a:cs typeface="Calibri" panose="020F0502020204030204" pitchFamily="34" charset="0"/>
              </a:rPr>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23</a:t>
            </a:fld>
            <a:endParaRPr lang="el-GR" dirty="0"/>
          </a:p>
        </p:txBody>
      </p:sp>
      <p:sp>
        <p:nvSpPr>
          <p:cNvPr id="4" name="Text Placeholder 3"/>
          <p:cNvSpPr>
            <a:spLocks noGrp="1"/>
          </p:cNvSpPr>
          <p:nvPr>
            <p:ph type="body" sz="quarter" idx="13"/>
          </p:nvPr>
        </p:nvSpPr>
        <p:spPr/>
        <p:txBody>
          <a:bodyPr>
            <a:noAutofit/>
          </a:bodyPr>
          <a:lstStyle/>
          <a:p>
            <a:r>
              <a:rPr lang="el-GR" sz="3200" dirty="0"/>
              <a:t>Μοντέλα και Μοντελοποίηση</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97370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551" y="3284984"/>
            <a:ext cx="9540552" cy="864096"/>
          </a:xfrm>
        </p:spPr>
        <p:txBody>
          <a:bodyPr>
            <a:normAutofit/>
          </a:bodyPr>
          <a:lstStyle/>
          <a:p>
            <a:pPr marL="361837" indent="0">
              <a:spcBef>
                <a:spcPts val="600"/>
              </a:spcBef>
              <a:buClr>
                <a:srgbClr val="002060"/>
              </a:buClr>
              <a:buNone/>
            </a:pPr>
            <a:r>
              <a:rPr lang="el-GR" sz="3200" b="1" dirty="0">
                <a:solidFill>
                  <a:srgbClr val="780000"/>
                </a:solidFill>
              </a:rPr>
              <a:t>Αρχές της θεωρίας συστημάτων</a:t>
            </a:r>
            <a:endParaRPr lang="en-US" sz="3200" b="1" dirty="0">
              <a:solidFill>
                <a:srgbClr val="78000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24</a:t>
            </a:fld>
            <a:endParaRPr lang="el-GR" dirty="0"/>
          </a:p>
        </p:txBody>
      </p:sp>
      <p:sp>
        <p:nvSpPr>
          <p:cNvPr id="4" name="Text Placeholder 3"/>
          <p:cNvSpPr>
            <a:spLocks noGrp="1"/>
          </p:cNvSpPr>
          <p:nvPr>
            <p:ph type="body" sz="quarter" idx="13"/>
          </p:nvPr>
        </p:nvSpPr>
        <p:spPr/>
        <p:txBody>
          <a:bodyPr/>
          <a:lstStyle/>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4765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124744"/>
            <a:ext cx="8964488" cy="5733256"/>
          </a:xfrm>
        </p:spPr>
        <p:txBody>
          <a:bodyPr>
            <a:normAutofit/>
          </a:bodyPr>
          <a:lstStyle/>
          <a:p>
            <a:pPr lvl="0" algn="just"/>
            <a:r>
              <a:rPr lang="el-GR" sz="2400" dirty="0">
                <a:solidFill>
                  <a:srgbClr val="002060"/>
                </a:solidFill>
              </a:rPr>
              <a:t>Σύστημα είναι ένα οργανωμένο και ολοκληρωμένο σύνολο από αλληλεξαρτώμενα και αλληλεπιδρώντα συστατικά στοιχεία </a:t>
            </a:r>
            <a:r>
              <a:rPr lang="el-GR" sz="2400" i="1" dirty="0">
                <a:solidFill>
                  <a:srgbClr val="002060"/>
                </a:solidFill>
              </a:rPr>
              <a:t>(</a:t>
            </a:r>
            <a:r>
              <a:rPr lang="en-US" sz="2400" i="1" dirty="0">
                <a:solidFill>
                  <a:srgbClr val="002060"/>
                </a:solidFill>
              </a:rPr>
              <a:t>components</a:t>
            </a:r>
            <a:r>
              <a:rPr lang="el-GR" sz="2400" i="1" dirty="0">
                <a:solidFill>
                  <a:srgbClr val="002060"/>
                </a:solidFill>
              </a:rPr>
              <a:t>)</a:t>
            </a:r>
            <a:r>
              <a:rPr lang="el-GR" sz="2400" dirty="0">
                <a:solidFill>
                  <a:srgbClr val="002060"/>
                </a:solidFill>
              </a:rPr>
              <a:t>. </a:t>
            </a:r>
          </a:p>
          <a:p>
            <a:pPr lvl="0" algn="just"/>
            <a:r>
              <a:rPr lang="el-GR" sz="2400" dirty="0">
                <a:solidFill>
                  <a:srgbClr val="002060"/>
                </a:solidFill>
              </a:rPr>
              <a:t>Ο όρος </a:t>
            </a:r>
            <a:r>
              <a:rPr lang="el-GR" sz="2400" i="1" dirty="0">
                <a:solidFill>
                  <a:srgbClr val="002060"/>
                </a:solidFill>
              </a:rPr>
              <a:t>“σύστημα”</a:t>
            </a:r>
            <a:r>
              <a:rPr lang="el-GR" sz="2400" dirty="0">
                <a:solidFill>
                  <a:srgbClr val="002060"/>
                </a:solidFill>
              </a:rPr>
              <a:t> χαρακτηρίζεται από την αριστοτέλεια ρήση ότι </a:t>
            </a:r>
            <a:r>
              <a:rPr lang="el-GR" sz="2400" i="1" dirty="0">
                <a:solidFill>
                  <a:srgbClr val="002060"/>
                </a:solidFill>
              </a:rPr>
              <a:t>“το όλον είναι περισσότερο από το άθροισμα των μερών του” [Πάντων γαρ όσα πλείω μέρη έχει, μή έστιν οίος σωρός τό πάν, αλλ' έστι τί τό όλον παρά τά μόρια, ...].</a:t>
            </a:r>
          </a:p>
          <a:p>
            <a:pPr lvl="0" algn="just"/>
            <a:r>
              <a:rPr lang="el-GR" sz="2400" dirty="0">
                <a:solidFill>
                  <a:srgbClr val="002060"/>
                </a:solidFill>
              </a:rPr>
              <a:t>'Ένα σύστημα έχει αντικειμενικούς σκοπούς ή στόχους που συχνά είναι δύσκολο να παρατηρηθούν.</a:t>
            </a:r>
          </a:p>
          <a:p>
            <a:pPr marL="0" indent="0">
              <a:buNone/>
            </a:pP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25</a:t>
            </a:fld>
            <a:endParaRPr lang="el-GR" dirty="0"/>
          </a:p>
        </p:txBody>
      </p:sp>
      <p:sp>
        <p:nvSpPr>
          <p:cNvPr id="4" name="Text Placeholder 3"/>
          <p:cNvSpPr>
            <a:spLocks noGrp="1"/>
          </p:cNvSpPr>
          <p:nvPr>
            <p:ph type="body" sz="quarter" idx="13"/>
          </p:nvPr>
        </p:nvSpPr>
        <p:spPr/>
        <p:txBody>
          <a:bodyPr>
            <a:normAutofit/>
          </a:bodyPr>
          <a:lstStyle/>
          <a:p>
            <a:r>
              <a:rPr lang="el-GR" sz="3200" dirty="0"/>
              <a:t>Σύστημα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121564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476672"/>
            <a:ext cx="8964488" cy="648072"/>
          </a:xfrm>
        </p:spPr>
        <p:txBody>
          <a:bodyPr>
            <a:noAutofit/>
          </a:bodyPr>
          <a:lstStyle/>
          <a:p>
            <a:r>
              <a:rPr lang="el-GR" sz="3200" dirty="0"/>
              <a:t>Σύστημα</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26</a:t>
            </a:fld>
            <a:endParaRPr lang="el-GR" dirty="0"/>
          </a:p>
        </p:txBody>
      </p:sp>
      <p:sp>
        <p:nvSpPr>
          <p:cNvPr id="5" name="Rectangle 4"/>
          <p:cNvSpPr/>
          <p:nvPr/>
        </p:nvSpPr>
        <p:spPr>
          <a:xfrm>
            <a:off x="0" y="1340768"/>
            <a:ext cx="8964488" cy="1200329"/>
          </a:xfrm>
          <a:prstGeom prst="rect">
            <a:avLst/>
          </a:prstGeom>
        </p:spPr>
        <p:txBody>
          <a:bodyPr wrap="square">
            <a:spAutoFit/>
          </a:bodyPr>
          <a:lstStyle/>
          <a:p>
            <a:endParaRPr lang="en-US" sz="2400" b="1" dirty="0">
              <a:solidFill>
                <a:srgbClr val="002060"/>
              </a:solidFill>
              <a:latin typeface="Calibri" panose="020F0502020204030204" pitchFamily="34" charset="0"/>
              <a:cs typeface="Calibri" panose="020F0502020204030204" pitchFamily="34" charset="0"/>
            </a:endParaRPr>
          </a:p>
          <a:p>
            <a:br>
              <a:rPr lang="en-US" sz="2400" b="1" dirty="0">
                <a:solidFill>
                  <a:srgbClr val="002060"/>
                </a:solidFill>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65290080"/>
              </p:ext>
            </p:extLst>
          </p:nvPr>
        </p:nvGraphicFramePr>
        <p:xfrm>
          <a:off x="530124" y="1916831"/>
          <a:ext cx="8074324" cy="4720995"/>
        </p:xfrm>
        <a:graphic>
          <a:graphicData uri="http://schemas.openxmlformats.org/presentationml/2006/ole">
            <mc:AlternateContent xmlns:mc="http://schemas.openxmlformats.org/markup-compatibility/2006">
              <mc:Choice xmlns:v="urn:schemas-microsoft-com:vml" Requires="v">
                <p:oleObj spid="_x0000_s4128" r:id="rId3" imgW="4119851" imgH="3835508" progId="">
                  <p:embed/>
                </p:oleObj>
              </mc:Choice>
              <mc:Fallback>
                <p:oleObj r:id="rId3" imgW="4119851" imgH="3835508"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24" y="1916831"/>
                        <a:ext cx="8074324" cy="472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0" y="1196752"/>
            <a:ext cx="8964488" cy="461665"/>
          </a:xfrm>
          <a:prstGeom prst="rect">
            <a:avLst/>
          </a:prstGeom>
        </p:spPr>
        <p:txBody>
          <a:bodyPr wrap="square">
            <a:spAutoFit/>
          </a:bodyPr>
          <a:lstStyle/>
          <a:p>
            <a:r>
              <a:rPr lang="el-GR" sz="2400" b="1" u="sng" dirty="0">
                <a:solidFill>
                  <a:srgbClr val="780000"/>
                </a:solidFill>
                <a:latin typeface="Calibri" pitchFamily="34" charset="0"/>
                <a:cs typeface="+mn-cs"/>
              </a:rPr>
              <a:t>Αφηρημένο μοντέλο ενός συστήματος</a:t>
            </a:r>
            <a:endParaRPr lang="el-GR" sz="2400" b="1" u="sng" dirty="0">
              <a:solidFill>
                <a:srgbClr val="780000"/>
              </a:solidFill>
            </a:endParaRPr>
          </a:p>
        </p:txBody>
      </p:sp>
    </p:spTree>
    <p:extLst>
      <p:ext uri="{BB962C8B-B14F-4D97-AF65-F5344CB8AC3E}">
        <p14:creationId xmlns:p14="http://schemas.microsoft.com/office/powerpoint/2010/main" val="13808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6712"/>
            <a:ext cx="9176951" cy="4320480"/>
          </a:xfrm>
        </p:spPr>
        <p:txBody>
          <a:bodyPr>
            <a:normAutofit fontScale="77500" lnSpcReduction="20000"/>
          </a:bodyPr>
          <a:lstStyle/>
          <a:p>
            <a:pPr marL="0" indent="0" algn="ctr">
              <a:spcBef>
                <a:spcPts val="600"/>
              </a:spcBef>
              <a:spcAft>
                <a:spcPts val="600"/>
              </a:spcAft>
              <a:buClr>
                <a:schemeClr val="tx1"/>
              </a:buClr>
              <a:buNone/>
            </a:pPr>
            <a:endPar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lgn="just">
              <a:buNone/>
            </a:pPr>
            <a:r>
              <a:rPr lang="el-GR" sz="3100" dirty="0">
                <a:solidFill>
                  <a:srgbClr val="002060"/>
                </a:solidFill>
              </a:rPr>
              <a:t>Κάθε σύστημα μπορεί να θεωρηθεί ως μια οντότητα, η οποία δέχεται κάποιες εισροές (</a:t>
            </a:r>
            <a:r>
              <a:rPr lang="en-US" sz="3100" dirty="0">
                <a:solidFill>
                  <a:srgbClr val="002060"/>
                </a:solidFill>
              </a:rPr>
              <a:t>inputs</a:t>
            </a:r>
            <a:r>
              <a:rPr lang="el-GR" sz="3100" dirty="0">
                <a:solidFill>
                  <a:srgbClr val="002060"/>
                </a:solidFill>
              </a:rPr>
              <a:t>) τις οποίες επεξεργάζεται μέσω μιας διαδικασίας μετασχηματισμού</a:t>
            </a:r>
            <a:r>
              <a:rPr lang="en-US" sz="3100" dirty="0">
                <a:solidFill>
                  <a:srgbClr val="002060"/>
                </a:solidFill>
              </a:rPr>
              <a:t> </a:t>
            </a:r>
            <a:r>
              <a:rPr lang="el-GR" sz="3100" b="1" dirty="0">
                <a:solidFill>
                  <a:srgbClr val="002060"/>
                </a:solidFill>
              </a:rPr>
              <a:t>(</a:t>
            </a:r>
            <a:r>
              <a:rPr lang="en-US" sz="3100" b="1" dirty="0">
                <a:solidFill>
                  <a:srgbClr val="002060"/>
                </a:solidFill>
              </a:rPr>
              <a:t>transformation process</a:t>
            </a:r>
            <a:r>
              <a:rPr lang="el-GR" sz="3100" b="1" dirty="0">
                <a:solidFill>
                  <a:srgbClr val="002060"/>
                </a:solidFill>
              </a:rPr>
              <a:t>)</a:t>
            </a:r>
            <a:r>
              <a:rPr lang="el-GR" sz="3100" dirty="0">
                <a:solidFill>
                  <a:srgbClr val="002060"/>
                </a:solidFill>
              </a:rPr>
              <a:t> για την παραγωγή κάποιων εκροών</a:t>
            </a:r>
            <a:r>
              <a:rPr lang="en-US" sz="3100" dirty="0">
                <a:solidFill>
                  <a:srgbClr val="002060"/>
                </a:solidFill>
              </a:rPr>
              <a:t> </a:t>
            </a:r>
            <a:r>
              <a:rPr lang="en-US" sz="3100" b="1" dirty="0">
                <a:solidFill>
                  <a:srgbClr val="002060"/>
                </a:solidFill>
              </a:rPr>
              <a:t>(outputs)</a:t>
            </a:r>
            <a:r>
              <a:rPr lang="el-GR" sz="3100" dirty="0">
                <a:solidFill>
                  <a:srgbClr val="002060"/>
                </a:solidFill>
              </a:rPr>
              <a:t>, αποτελείται από έναν αριθμό </a:t>
            </a:r>
            <a:r>
              <a:rPr lang="el-GR" sz="3100" b="1" dirty="0">
                <a:solidFill>
                  <a:srgbClr val="002060"/>
                </a:solidFill>
              </a:rPr>
              <a:t>συστατικών στοιχείων (</a:t>
            </a:r>
            <a:r>
              <a:rPr lang="en-US" sz="3100" b="1" dirty="0">
                <a:solidFill>
                  <a:srgbClr val="002060"/>
                </a:solidFill>
              </a:rPr>
              <a:t>components</a:t>
            </a:r>
            <a:r>
              <a:rPr lang="el-GR" sz="3100" b="1" dirty="0">
                <a:solidFill>
                  <a:srgbClr val="002060"/>
                </a:solidFill>
              </a:rPr>
              <a:t>) </a:t>
            </a:r>
            <a:r>
              <a:rPr lang="el-GR" sz="3100" dirty="0">
                <a:solidFill>
                  <a:srgbClr val="002060"/>
                </a:solidFill>
              </a:rPr>
              <a:t>που ονομάζονται </a:t>
            </a:r>
            <a:r>
              <a:rPr lang="el-GR" sz="3100" b="1" dirty="0">
                <a:solidFill>
                  <a:srgbClr val="002060"/>
                </a:solidFill>
              </a:rPr>
              <a:t>υποσυστήματα (</a:t>
            </a:r>
            <a:r>
              <a:rPr lang="en-US" sz="3100" b="1" dirty="0">
                <a:solidFill>
                  <a:srgbClr val="002060"/>
                </a:solidFill>
              </a:rPr>
              <a:t>sub</a:t>
            </a:r>
            <a:r>
              <a:rPr lang="el-GR" sz="3100" b="1" dirty="0">
                <a:solidFill>
                  <a:srgbClr val="002060"/>
                </a:solidFill>
              </a:rPr>
              <a:t>-</a:t>
            </a:r>
            <a:r>
              <a:rPr lang="en-US" sz="3100" b="1" dirty="0">
                <a:solidFill>
                  <a:srgbClr val="002060"/>
                </a:solidFill>
              </a:rPr>
              <a:t>systems</a:t>
            </a:r>
            <a:r>
              <a:rPr lang="el-GR" sz="3100" b="1" dirty="0">
                <a:solidFill>
                  <a:srgbClr val="002060"/>
                </a:solidFill>
              </a:rPr>
              <a:t>)</a:t>
            </a:r>
            <a:r>
              <a:rPr lang="el-GR" sz="3100" dirty="0">
                <a:solidFill>
                  <a:srgbClr val="002060"/>
                </a:solidFill>
              </a:rPr>
              <a:t>, και υπάρχει και λειτουργεί εντός ενός </a:t>
            </a:r>
            <a:r>
              <a:rPr lang="el-GR" sz="3100" b="1" dirty="0">
                <a:solidFill>
                  <a:srgbClr val="002060"/>
                </a:solidFill>
              </a:rPr>
              <a:t>περιβάλλοντος (</a:t>
            </a:r>
            <a:r>
              <a:rPr lang="en-US" sz="3100" b="1" dirty="0">
                <a:solidFill>
                  <a:srgbClr val="002060"/>
                </a:solidFill>
              </a:rPr>
              <a:t>environment</a:t>
            </a:r>
            <a:r>
              <a:rPr lang="el-GR" sz="3100" b="1" dirty="0">
                <a:solidFill>
                  <a:srgbClr val="002060"/>
                </a:solidFill>
              </a:rPr>
              <a:t>)</a:t>
            </a:r>
            <a:r>
              <a:rPr lang="el-GR" sz="3100" dirty="0">
                <a:solidFill>
                  <a:srgbClr val="002060"/>
                </a:solidFill>
              </a:rPr>
              <a:t>. Κάθε σύστημα ή υποσύστημα έχει κάποια </a:t>
            </a:r>
            <a:r>
              <a:rPr lang="el-GR" sz="3100" b="1" dirty="0">
                <a:solidFill>
                  <a:srgbClr val="002060"/>
                </a:solidFill>
              </a:rPr>
              <a:t>όρια (</a:t>
            </a:r>
            <a:r>
              <a:rPr lang="en-US" sz="3100" b="1" dirty="0">
                <a:solidFill>
                  <a:srgbClr val="002060"/>
                </a:solidFill>
              </a:rPr>
              <a:t>boundaries</a:t>
            </a:r>
            <a:r>
              <a:rPr lang="el-GR" sz="3100" b="1" dirty="0">
                <a:solidFill>
                  <a:srgbClr val="002060"/>
                </a:solidFill>
              </a:rPr>
              <a:t>)</a:t>
            </a:r>
            <a:r>
              <a:rPr lang="el-GR" sz="3100" dirty="0">
                <a:solidFill>
                  <a:srgbClr val="002060"/>
                </a:solidFill>
              </a:rPr>
              <a:t>, τα οποία το διακρίνουν από το περιβάλλον του, και διαθέτει κάποιο </a:t>
            </a:r>
            <a:r>
              <a:rPr lang="el-GR" sz="3100" b="1" dirty="0">
                <a:solidFill>
                  <a:srgbClr val="002060"/>
                </a:solidFill>
              </a:rPr>
              <a:t>μηχανισμό για την παρακολούθηση της αποδοτικότητάς του και για την ανάληψη ελεγκτικής δράσης όπου απαιτείται (</a:t>
            </a:r>
            <a:r>
              <a:rPr lang="en-US" sz="3100" b="1" dirty="0">
                <a:solidFill>
                  <a:srgbClr val="002060"/>
                </a:solidFill>
              </a:rPr>
              <a:t>monitoring and control mechanism</a:t>
            </a:r>
            <a:r>
              <a:rPr lang="el-GR" sz="3100" b="1" dirty="0">
                <a:solidFill>
                  <a:srgbClr val="002060"/>
                </a:solidFill>
              </a:rPr>
              <a:t>).</a:t>
            </a:r>
          </a:p>
          <a:p>
            <a:pPr marL="0" indent="0" algn="just">
              <a:buNone/>
            </a:pPr>
            <a:endParaRPr lang="en-US"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27</a:t>
            </a:fld>
            <a:endParaRPr lang="el-GR" dirty="0"/>
          </a:p>
        </p:txBody>
      </p:sp>
      <p:sp>
        <p:nvSpPr>
          <p:cNvPr id="4" name="Text Placeholder 3"/>
          <p:cNvSpPr>
            <a:spLocks noGrp="1"/>
          </p:cNvSpPr>
          <p:nvPr>
            <p:ph type="body" sz="quarter" idx="13"/>
          </p:nvPr>
        </p:nvSpPr>
        <p:spPr/>
        <p:txBody>
          <a:bodyPr>
            <a:noAutofit/>
          </a:bodyPr>
          <a:lstStyle/>
          <a:p>
            <a:r>
              <a:rPr lang="el-GR" sz="3200" dirty="0"/>
              <a:t>Σύστημα</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57352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8"/>
            <a:ext cx="8892481" cy="5764212"/>
          </a:xfrm>
        </p:spPr>
        <p:txBody>
          <a:bodyPr>
            <a:normAutofit/>
          </a:bodyPr>
          <a:lstStyle/>
          <a:p>
            <a:pPr marL="0" indent="0" algn="just">
              <a:buNone/>
            </a:pPr>
            <a:r>
              <a:rPr lang="el-GR" sz="2400" b="1" u="sng" dirty="0">
                <a:solidFill>
                  <a:srgbClr val="780000"/>
                </a:solidFill>
              </a:rPr>
              <a:t>Σχηματική αναπαράσταση ενός συστήματος</a:t>
            </a:r>
          </a:p>
          <a:p>
            <a:pPr marL="0" indent="0" algn="just">
              <a:buNone/>
            </a:pPr>
            <a:endParaRPr lang="en-US" sz="2400" b="1" u="sng" dirty="0">
              <a:solidFill>
                <a:srgbClr val="78000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28</a:t>
            </a:fld>
            <a:endParaRPr lang="el-GR" dirty="0"/>
          </a:p>
        </p:txBody>
      </p:sp>
      <p:sp>
        <p:nvSpPr>
          <p:cNvPr id="4" name="Text Placeholder 3"/>
          <p:cNvSpPr>
            <a:spLocks noGrp="1"/>
          </p:cNvSpPr>
          <p:nvPr>
            <p:ph type="body" sz="quarter" idx="13"/>
          </p:nvPr>
        </p:nvSpPr>
        <p:spPr/>
        <p:txBody>
          <a:bodyPr>
            <a:noAutofit/>
          </a:bodyPr>
          <a:lstStyle/>
          <a:p>
            <a:r>
              <a:rPr lang="el-GR" sz="3200" dirty="0"/>
              <a:t>Σύστημα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98518549"/>
              </p:ext>
            </p:extLst>
          </p:nvPr>
        </p:nvGraphicFramePr>
        <p:xfrm>
          <a:off x="1115616" y="1687788"/>
          <a:ext cx="7200800" cy="4700702"/>
        </p:xfrm>
        <a:graphic>
          <a:graphicData uri="http://schemas.openxmlformats.org/presentationml/2006/ole">
            <mc:AlternateContent xmlns:mc="http://schemas.openxmlformats.org/markup-compatibility/2006">
              <mc:Choice xmlns:v="urn:schemas-microsoft-com:vml" Requires="v">
                <p:oleObj spid="_x0000_s5152" r:id="rId3" imgW="3694554" imgH="2554700" progId="">
                  <p:embed/>
                </p:oleObj>
              </mc:Choice>
              <mc:Fallback>
                <p:oleObj r:id="rId3" imgW="3694554" imgH="25547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687788"/>
                        <a:ext cx="7200800" cy="470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837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9144000" cy="6165304"/>
          </a:xfrm>
        </p:spPr>
        <p:txBody>
          <a:bodyPr>
            <a:normAutofit/>
          </a:bodyPr>
          <a:lstStyle/>
          <a:p>
            <a:pPr marL="0" indent="0" algn="just">
              <a:buNone/>
            </a:pPr>
            <a:endParaRPr lang="el-GR" sz="2400" b="1" u="sng" dirty="0">
              <a:solidFill>
                <a:srgbClr val="780000"/>
              </a:solidFill>
            </a:endParaRPr>
          </a:p>
          <a:p>
            <a:pPr marL="0" indent="0" algn="just">
              <a:buNone/>
            </a:pPr>
            <a:r>
              <a:rPr lang="el-GR" sz="2400" b="1" u="sng" dirty="0">
                <a:solidFill>
                  <a:srgbClr val="780000"/>
                </a:solidFill>
              </a:rPr>
              <a:t>Περιβάλλον</a:t>
            </a:r>
          </a:p>
          <a:p>
            <a:pPr algn="just"/>
            <a:r>
              <a:rPr lang="el-GR" sz="2400" b="1" dirty="0">
                <a:solidFill>
                  <a:srgbClr val="002060"/>
                </a:solidFill>
              </a:rPr>
              <a:t>Περιβάλλον (</a:t>
            </a:r>
            <a:r>
              <a:rPr lang="en-US" sz="2400" b="1" dirty="0">
                <a:solidFill>
                  <a:srgbClr val="002060"/>
                </a:solidFill>
              </a:rPr>
              <a:t>environment</a:t>
            </a:r>
            <a:r>
              <a:rPr lang="el-GR" sz="2400" b="1" dirty="0">
                <a:solidFill>
                  <a:srgbClr val="002060"/>
                </a:solidFill>
              </a:rPr>
              <a:t>)</a:t>
            </a:r>
            <a:r>
              <a:rPr lang="el-GR" sz="2400" i="1" dirty="0">
                <a:solidFill>
                  <a:srgbClr val="002060"/>
                </a:solidFill>
              </a:rPr>
              <a:t> </a:t>
            </a:r>
            <a:r>
              <a:rPr lang="el-GR" sz="2400" dirty="0">
                <a:solidFill>
                  <a:srgbClr val="002060"/>
                </a:solidFill>
              </a:rPr>
              <a:t>ενός συστήματος ονομάζεται οτιδήποτε υπάρχει έξω από τον έλεγχό του. Είναι ο χώρος στον οποίο το σύστημα δεν έχει αρμοδιότητα να λαμβάνει αποφάσεις αλλά το μέγιστο που μπορεί να ελπίζει είναι ότι θα τον επηρεάζει προς το συμφέρον του. </a:t>
            </a:r>
          </a:p>
          <a:p>
            <a:pPr algn="just"/>
            <a:r>
              <a:rPr lang="el-GR" sz="2400" dirty="0">
                <a:solidFill>
                  <a:srgbClr val="002060"/>
                </a:solidFill>
              </a:rPr>
              <a:t>Το περιβάλλον καθορίζει κατά κάποιο τρόπο την αποδοτικότητα του συστήματος. </a:t>
            </a:r>
          </a:p>
          <a:p>
            <a:pPr algn="just"/>
            <a:r>
              <a:rPr lang="el-GR" sz="2400" dirty="0">
                <a:solidFill>
                  <a:srgbClr val="002060"/>
                </a:solidFill>
              </a:rPr>
              <a:t>Υπάρχει αλληλεπίδραση και αλληλεξάρτηση μεταξύ ενός συστήματος και του περιβάλλοντος μέσα στο οποίο υπάρχει και λειτουργεί.</a:t>
            </a:r>
          </a:p>
          <a:p>
            <a:pPr marL="0" indent="0" algn="just">
              <a:buNone/>
            </a:pPr>
            <a:endParaRPr lang="en-US" sz="2400" b="1" u="sng" dirty="0">
              <a:solidFill>
                <a:srgbClr val="78000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29</a:t>
            </a:fld>
            <a:endParaRPr lang="el-GR" dirty="0"/>
          </a:p>
        </p:txBody>
      </p:sp>
      <p:sp>
        <p:nvSpPr>
          <p:cNvPr id="4" name="Text Placeholder 3"/>
          <p:cNvSpPr>
            <a:spLocks noGrp="1"/>
          </p:cNvSpPr>
          <p:nvPr>
            <p:ph type="body" sz="quarter" idx="13"/>
          </p:nvPr>
        </p:nvSpPr>
        <p:spPr/>
        <p:txBody>
          <a:bodyPr>
            <a:noAutofit/>
          </a:bodyPr>
          <a:lstStyle/>
          <a:p>
            <a:r>
              <a:rPr lang="el-GR" sz="3200" dirty="0"/>
              <a:t>Σύστημα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07492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3</a:t>
            </a:fld>
            <a:endParaRPr lang="el-GR" dirty="0"/>
          </a:p>
        </p:txBody>
      </p:sp>
      <p:sp>
        <p:nvSpPr>
          <p:cNvPr id="2" name="Rectangle 1"/>
          <p:cNvSpPr/>
          <p:nvPr/>
        </p:nvSpPr>
        <p:spPr>
          <a:xfrm>
            <a:off x="-972616" y="3212976"/>
            <a:ext cx="10116616" cy="584775"/>
          </a:xfrm>
          <a:prstGeom prst="rect">
            <a:avLst/>
          </a:prstGeom>
        </p:spPr>
        <p:txBody>
          <a:bodyPr wrap="square">
            <a:spAutoFit/>
          </a:bodyPr>
          <a:lstStyle/>
          <a:p>
            <a:pPr lvl="2"/>
            <a:r>
              <a:rPr lang="el-GR" sz="3200" b="1" dirty="0">
                <a:solidFill>
                  <a:srgbClr val="780000"/>
                </a:solidFill>
                <a:latin typeface="Calibri" panose="020F0502020204030204" pitchFamily="34" charset="0"/>
              </a:rPr>
              <a:t>Προβλήματα και επίλυση προβλημάτων</a:t>
            </a:r>
          </a:p>
        </p:txBody>
      </p:sp>
    </p:spTree>
    <p:extLst>
      <p:ext uri="{BB962C8B-B14F-4D97-AF65-F5344CB8AC3E}">
        <p14:creationId xmlns:p14="http://schemas.microsoft.com/office/powerpoint/2010/main" val="30236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96752"/>
            <a:ext cx="9144000" cy="5661248"/>
          </a:xfrm>
        </p:spPr>
        <p:txBody>
          <a:bodyPr>
            <a:normAutofit/>
          </a:bodyPr>
          <a:lstStyle/>
          <a:p>
            <a:pPr marL="17100" indent="0" algn="just">
              <a:spcBef>
                <a:spcPts val="600"/>
              </a:spcBef>
              <a:buClr>
                <a:srgbClr val="002060"/>
              </a:buClr>
              <a:buNone/>
            </a:pPr>
            <a:r>
              <a:rPr lang="el-GR" sz="2400" b="1" u="sng" dirty="0">
                <a:solidFill>
                  <a:srgbClr val="780000"/>
                </a:solidFill>
              </a:rPr>
              <a:t>Πόροι</a:t>
            </a:r>
          </a:p>
          <a:p>
            <a:pPr algn="just"/>
            <a:r>
              <a:rPr lang="el-GR" sz="2400" b="1" dirty="0">
                <a:solidFill>
                  <a:srgbClr val="002060"/>
                </a:solidFill>
              </a:rPr>
              <a:t>Πόροι (</a:t>
            </a:r>
            <a:r>
              <a:rPr lang="en-US" sz="2400" b="1" dirty="0">
                <a:solidFill>
                  <a:srgbClr val="002060"/>
                </a:solidFill>
              </a:rPr>
              <a:t>resources</a:t>
            </a:r>
            <a:r>
              <a:rPr lang="el-GR" sz="2400" b="1" dirty="0">
                <a:solidFill>
                  <a:srgbClr val="002060"/>
                </a:solidFill>
              </a:rPr>
              <a:t>) </a:t>
            </a:r>
            <a:r>
              <a:rPr lang="el-GR" sz="2400" dirty="0">
                <a:solidFill>
                  <a:srgbClr val="002060"/>
                </a:solidFill>
              </a:rPr>
              <a:t>είναι όλα τα μέσα που έχει στη διάθεσή του το σύστημα για την εκτέλεση των αναγκαίων δραστηριοτήτων κατά τρόπο ώστε να επιτυγχάνονται οι στόχοι του. </a:t>
            </a:r>
          </a:p>
          <a:p>
            <a:pPr algn="just"/>
            <a:r>
              <a:rPr lang="el-GR" sz="2400" dirty="0">
                <a:solidFill>
                  <a:srgbClr val="002060"/>
                </a:solidFill>
              </a:rPr>
              <a:t>Σε αντίθεση με το περιβάλλον, οι πόροι είναι εσωτερικοί στο σύστημα και βρίσκονται υπό τον έλεγχό του. </a:t>
            </a:r>
          </a:p>
          <a:p>
            <a:pPr marL="17100" indent="0" algn="just">
              <a:spcBef>
                <a:spcPts val="600"/>
              </a:spcBef>
              <a:buClr>
                <a:srgbClr val="002060"/>
              </a:buClr>
              <a:buNone/>
            </a:pPr>
            <a:endParaRPr lang="en-US" sz="2400" b="1" u="sng" dirty="0">
              <a:solidFill>
                <a:srgbClr val="78000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30</a:t>
            </a:fld>
            <a:endParaRPr lang="el-GR" dirty="0"/>
          </a:p>
        </p:txBody>
      </p:sp>
      <p:sp>
        <p:nvSpPr>
          <p:cNvPr id="4" name="Text Placeholder 3"/>
          <p:cNvSpPr>
            <a:spLocks noGrp="1"/>
          </p:cNvSpPr>
          <p:nvPr>
            <p:ph type="body" sz="quarter" idx="13"/>
          </p:nvPr>
        </p:nvSpPr>
        <p:spPr/>
        <p:txBody>
          <a:bodyPr>
            <a:noAutofit/>
          </a:bodyPr>
          <a:lstStyle/>
          <a:p>
            <a:r>
              <a:rPr lang="el-GR" sz="3200" dirty="0"/>
              <a:t>Σύστημα</a:t>
            </a:r>
            <a:br>
              <a:rPr lang="el-GR" dirty="0"/>
            </a:b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733469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p:cNvSpPr>
            <a:spLocks noGrp="1"/>
          </p:cNvSpPr>
          <p:nvPr>
            <p:ph type="sldNum" sz="quarter" idx="12"/>
          </p:nvPr>
        </p:nvSpPr>
        <p:spPr/>
        <p:txBody>
          <a:bodyPr/>
          <a:lstStyle/>
          <a:p>
            <a:pPr>
              <a:defRPr/>
            </a:pPr>
            <a:fld id="{73BF339D-E1DF-4C95-AA97-33C933E60739}" type="slidenum">
              <a:rPr lang="el-GR" smtClean="0"/>
              <a:pPr>
                <a:defRPr/>
              </a:pPr>
              <a:t>31</a:t>
            </a:fld>
            <a:endParaRPr lang="el-GR" dirty="0"/>
          </a:p>
        </p:txBody>
      </p:sp>
      <p:sp>
        <p:nvSpPr>
          <p:cNvPr id="3" name="Text Placeholder 2"/>
          <p:cNvSpPr>
            <a:spLocks noGrp="1"/>
          </p:cNvSpPr>
          <p:nvPr>
            <p:ph type="body" sz="quarter" idx="13"/>
          </p:nvPr>
        </p:nvSpPr>
        <p:spPr/>
        <p:txBody>
          <a:bodyPr>
            <a:noAutofit/>
          </a:bodyPr>
          <a:lstStyle/>
          <a:p>
            <a:r>
              <a:rPr lang="el-GR" sz="3200" dirty="0"/>
              <a:t>Σύστημα</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1" name="Rectangle 20"/>
          <p:cNvSpPr/>
          <p:nvPr/>
        </p:nvSpPr>
        <p:spPr>
          <a:xfrm>
            <a:off x="0" y="793750"/>
            <a:ext cx="9144000" cy="8971687"/>
          </a:xfrm>
          <a:prstGeom prst="rect">
            <a:avLst/>
          </a:prstGeom>
        </p:spPr>
        <p:txBody>
          <a:bodyPr wrap="square">
            <a:spAutoFit/>
          </a:bodyPr>
          <a:lstStyle/>
          <a:p>
            <a:endParaRPr lang="el-GR" sz="2400" b="1" u="sng" dirty="0">
              <a:solidFill>
                <a:srgbClr val="780000"/>
              </a:solidFill>
              <a:latin typeface="Calibri" panose="020F0502020204030204" pitchFamily="34" charset="0"/>
            </a:endParaRPr>
          </a:p>
          <a:p>
            <a:r>
              <a:rPr lang="el-GR" sz="2400" b="1" u="sng" dirty="0">
                <a:solidFill>
                  <a:srgbClr val="780000"/>
                </a:solidFill>
                <a:latin typeface="Calibri" panose="020F0502020204030204" pitchFamily="34" charset="0"/>
              </a:rPr>
              <a:t>Συστατικά στοιχεία </a:t>
            </a:r>
          </a:p>
          <a:p>
            <a:endParaRPr lang="el-GR" sz="2400" b="1" u="sng" dirty="0">
              <a:solidFill>
                <a:srgbClr val="780000"/>
              </a:solidFill>
              <a:latin typeface="Calibri" panose="020F0502020204030204" pitchFamily="34" charset="0"/>
            </a:endParaRP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Συστατικά στοιχεία (</a:t>
            </a:r>
            <a:r>
              <a:rPr lang="en-US" sz="2400" b="1" dirty="0">
                <a:solidFill>
                  <a:srgbClr val="002060"/>
                </a:solidFill>
                <a:latin typeface="Calibri" panose="020F0502020204030204" pitchFamily="34" charset="0"/>
                <a:cs typeface="+mn-cs"/>
              </a:rPr>
              <a:t>components</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ενός συστήματος είναι οτιδήποτε αποβλέπει στην επίτευξη των στόχων του, όπως οι δραστηριότητες, οι διαδικασίες και οι λειτουργικές του μονάδες. Τα στοιχεία αυτά ονομάζονται </a:t>
            </a:r>
            <a:r>
              <a:rPr lang="el-GR" sz="2400" b="1" dirty="0">
                <a:solidFill>
                  <a:srgbClr val="002060"/>
                </a:solidFill>
                <a:latin typeface="Calibri" panose="020F0502020204030204" pitchFamily="34" charset="0"/>
                <a:cs typeface="+mn-cs"/>
              </a:rPr>
              <a:t>υποσυστήματα</a:t>
            </a:r>
            <a:r>
              <a:rPr lang="el-GR" sz="2400" dirty="0">
                <a:solidFill>
                  <a:srgbClr val="002060"/>
                </a:solidFill>
                <a:latin typeface="Calibri" panose="020F0502020204030204" pitchFamily="34" charset="0"/>
                <a:cs typeface="+mn-cs"/>
              </a:rPr>
              <a:t>.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Ένα σύστημα είναι, ταυτόχρονα, υποσύστημα ενός ευρύτερου συστήματος και ευρύτερο σύστημα των υποσυστημάτων του.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Αυτό που ορίζεται ως σύστημα είναι στην ουσία μια επιλογή επιπέδου ανάλυσης (επιπέδου αφαίρεσης) ή επιπέδου λεπτομέρειας στο οποίο είναι επιθυμητή η περιγραφή των δραστηριοτήτων του. </a:t>
            </a: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699CC339-2776-4E03-B7FD-05AA0592565C}" type="slidenum">
              <a:rPr lang="el-GR" smtClean="0"/>
              <a:pPr>
                <a:defRPr/>
              </a:pPr>
              <a:t>32</a:t>
            </a:fld>
            <a:endParaRPr lang="el-GR" dirty="0"/>
          </a:p>
        </p:txBody>
      </p:sp>
      <p:sp>
        <p:nvSpPr>
          <p:cNvPr id="4" name="Text Placeholder 3"/>
          <p:cNvSpPr>
            <a:spLocks noGrp="1"/>
          </p:cNvSpPr>
          <p:nvPr>
            <p:ph type="body" sz="quarter" idx="13"/>
          </p:nvPr>
        </p:nvSpPr>
        <p:spPr>
          <a:xfrm>
            <a:off x="107504" y="493713"/>
            <a:ext cx="7922071" cy="600075"/>
          </a:xfrm>
        </p:spPr>
        <p:txBody>
          <a:bodyPr lIns="0" rIns="0">
            <a:noAutofit/>
          </a:bodyPr>
          <a:lstStyle/>
          <a:p>
            <a:r>
              <a:rPr lang="el-GR" sz="3200" dirty="0"/>
              <a:t>Σύστημα</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Rectangle 1"/>
          <p:cNvSpPr/>
          <p:nvPr/>
        </p:nvSpPr>
        <p:spPr>
          <a:xfrm>
            <a:off x="-36512" y="1196752"/>
            <a:ext cx="9217024" cy="10890354"/>
          </a:xfrm>
          <a:prstGeom prst="rect">
            <a:avLst/>
          </a:prstGeom>
        </p:spPr>
        <p:txBody>
          <a:bodyPr wrap="square">
            <a:spAutoFit/>
          </a:bodyPr>
          <a:lstStyle/>
          <a:p>
            <a:r>
              <a:rPr lang="el-GR" sz="2400" b="1" u="sng" dirty="0">
                <a:solidFill>
                  <a:srgbClr val="780000"/>
                </a:solidFill>
                <a:latin typeface="Calibri" panose="020F0502020204030204" pitchFamily="34" charset="0"/>
              </a:rPr>
              <a:t>Διοίκηση</a:t>
            </a:r>
          </a:p>
          <a:p>
            <a:pPr lvl="0" algn="just" defTabSz="457200" fontAlgn="auto">
              <a:spcBef>
                <a:spcPts val="1000"/>
              </a:spcBef>
              <a:spcAft>
                <a:spcPts val="0"/>
              </a:spcAft>
              <a:buClr>
                <a:srgbClr val="353535"/>
              </a:buClr>
            </a:pPr>
            <a:r>
              <a:rPr lang="el-GR" sz="2400" b="1" dirty="0">
                <a:solidFill>
                  <a:prstClr val="black">
                    <a:lumMod val="75000"/>
                    <a:lumOff val="25000"/>
                  </a:prstClr>
                </a:solidFill>
                <a:latin typeface="Calibri" panose="020F0502020204030204" pitchFamily="34" charset="0"/>
                <a:cs typeface="+mn-cs"/>
              </a:rPr>
              <a:t>Διοίκηση (</a:t>
            </a:r>
            <a:r>
              <a:rPr lang="en-US" sz="2400" b="1" dirty="0">
                <a:solidFill>
                  <a:prstClr val="black">
                    <a:lumMod val="75000"/>
                    <a:lumOff val="25000"/>
                  </a:prstClr>
                </a:solidFill>
                <a:latin typeface="Calibri" panose="020F0502020204030204" pitchFamily="34" charset="0"/>
                <a:cs typeface="+mn-cs"/>
              </a:rPr>
              <a:t>management</a:t>
            </a:r>
            <a:r>
              <a:rPr lang="el-GR" sz="2400" b="1" dirty="0">
                <a:solidFill>
                  <a:prstClr val="black">
                    <a:lumMod val="75000"/>
                    <a:lumOff val="25000"/>
                  </a:prstClr>
                </a:solidFill>
                <a:latin typeface="Calibri" panose="020F0502020204030204" pitchFamily="34" charset="0"/>
                <a:cs typeface="+mn-cs"/>
              </a:rPr>
              <a:t>) </a:t>
            </a:r>
            <a:r>
              <a:rPr lang="el-GR" sz="2400" dirty="0">
                <a:solidFill>
                  <a:prstClr val="black">
                    <a:lumMod val="75000"/>
                    <a:lumOff val="25000"/>
                  </a:prstClr>
                </a:solidFill>
                <a:latin typeface="Calibri" panose="020F0502020204030204" pitchFamily="34" charset="0"/>
                <a:cs typeface="+mn-cs"/>
              </a:rPr>
              <a:t>ενός συστήματος ονομάζεται το σύνολο των δραστηριοτήτων του που αφορούν στον </a:t>
            </a:r>
            <a:r>
              <a:rPr lang="el-GR" sz="2400" b="1" dirty="0">
                <a:solidFill>
                  <a:prstClr val="black">
                    <a:lumMod val="75000"/>
                    <a:lumOff val="25000"/>
                  </a:prstClr>
                </a:solidFill>
                <a:latin typeface="Calibri" panose="020F0502020204030204" pitchFamily="34" charset="0"/>
                <a:cs typeface="+mn-cs"/>
              </a:rPr>
              <a:t>προγραμματισμό (</a:t>
            </a:r>
            <a:r>
              <a:rPr lang="en-US" sz="2400" b="1" dirty="0">
                <a:solidFill>
                  <a:prstClr val="black">
                    <a:lumMod val="75000"/>
                    <a:lumOff val="25000"/>
                  </a:prstClr>
                </a:solidFill>
                <a:latin typeface="Calibri" panose="020F0502020204030204" pitchFamily="34" charset="0"/>
                <a:cs typeface="+mn-cs"/>
              </a:rPr>
              <a:t>planning</a:t>
            </a:r>
            <a:r>
              <a:rPr lang="el-GR" sz="2400" b="1" dirty="0">
                <a:solidFill>
                  <a:prstClr val="black">
                    <a:lumMod val="75000"/>
                    <a:lumOff val="25000"/>
                  </a:prstClr>
                </a:solidFill>
                <a:latin typeface="Calibri" panose="020F0502020204030204" pitchFamily="34" charset="0"/>
                <a:cs typeface="+mn-cs"/>
              </a:rPr>
              <a:t>) </a:t>
            </a:r>
            <a:r>
              <a:rPr lang="el-GR" sz="2400" dirty="0">
                <a:solidFill>
                  <a:prstClr val="black">
                    <a:lumMod val="75000"/>
                    <a:lumOff val="25000"/>
                  </a:prstClr>
                </a:solidFill>
                <a:latin typeface="Calibri" panose="020F0502020204030204" pitchFamily="34" charset="0"/>
                <a:cs typeface="+mn-cs"/>
              </a:rPr>
              <a:t>και στην </a:t>
            </a:r>
            <a:r>
              <a:rPr lang="el-GR" sz="2400" b="1" dirty="0">
                <a:solidFill>
                  <a:prstClr val="black">
                    <a:lumMod val="75000"/>
                    <a:lumOff val="25000"/>
                  </a:prstClr>
                </a:solidFill>
                <a:latin typeface="Calibri" panose="020F0502020204030204" pitchFamily="34" charset="0"/>
                <a:cs typeface="+mn-cs"/>
              </a:rPr>
              <a:t>παρακολούθηση και έλεγχο (</a:t>
            </a:r>
            <a:r>
              <a:rPr lang="en-US" sz="2400" b="1" dirty="0">
                <a:solidFill>
                  <a:prstClr val="black">
                    <a:lumMod val="75000"/>
                    <a:lumOff val="25000"/>
                  </a:prstClr>
                </a:solidFill>
                <a:latin typeface="Calibri" panose="020F0502020204030204" pitchFamily="34" charset="0"/>
                <a:cs typeface="+mn-cs"/>
              </a:rPr>
              <a:t>monitoring and control</a:t>
            </a:r>
            <a:r>
              <a:rPr lang="el-GR" sz="2400" b="1" dirty="0">
                <a:solidFill>
                  <a:prstClr val="black">
                    <a:lumMod val="75000"/>
                    <a:lumOff val="25000"/>
                  </a:prstClr>
                </a:solidFill>
                <a:latin typeface="Calibri" panose="020F0502020204030204" pitchFamily="34" charset="0"/>
                <a:cs typeface="+mn-cs"/>
              </a:rPr>
              <a:t>)</a:t>
            </a:r>
            <a:r>
              <a:rPr lang="el-GR" sz="2400" dirty="0">
                <a:solidFill>
                  <a:prstClr val="black">
                    <a:lumMod val="75000"/>
                    <a:lumOff val="25000"/>
                  </a:prstClr>
                </a:solidFill>
                <a:latin typeface="Calibri" panose="020F0502020204030204" pitchFamily="34" charset="0"/>
                <a:cs typeface="+mn-cs"/>
              </a:rPr>
              <a:t>. </a:t>
            </a:r>
          </a:p>
          <a:p>
            <a:pPr marL="342900" lvl="0" indent="-342900" algn="just" defTabSz="457200" fontAlgn="auto">
              <a:spcBef>
                <a:spcPts val="1000"/>
              </a:spcBef>
              <a:spcAft>
                <a:spcPts val="0"/>
              </a:spcAft>
              <a:buClr>
                <a:srgbClr val="353535"/>
              </a:buClr>
              <a:buFont typeface="Wingdings 3" charset="2"/>
              <a:buChar char=""/>
            </a:pPr>
            <a:r>
              <a:rPr lang="el-GR" sz="2400" dirty="0">
                <a:solidFill>
                  <a:prstClr val="black">
                    <a:lumMod val="75000"/>
                    <a:lumOff val="25000"/>
                  </a:prstClr>
                </a:solidFill>
                <a:latin typeface="Calibri" panose="020F0502020204030204" pitchFamily="34" charset="0"/>
                <a:cs typeface="+mn-cs"/>
              </a:rPr>
              <a:t>Ο </a:t>
            </a:r>
            <a:r>
              <a:rPr lang="el-GR" sz="2400" b="1" dirty="0">
                <a:solidFill>
                  <a:prstClr val="black">
                    <a:lumMod val="75000"/>
                    <a:lumOff val="25000"/>
                  </a:prstClr>
                </a:solidFill>
                <a:latin typeface="Calibri" panose="020F0502020204030204" pitchFamily="34" charset="0"/>
                <a:cs typeface="+mn-cs"/>
              </a:rPr>
              <a:t>προγραμματισμός</a:t>
            </a:r>
            <a:r>
              <a:rPr lang="el-GR" sz="2400" dirty="0">
                <a:solidFill>
                  <a:prstClr val="black">
                    <a:lumMod val="75000"/>
                    <a:lumOff val="25000"/>
                  </a:prstClr>
                </a:solidFill>
                <a:latin typeface="Calibri" panose="020F0502020204030204" pitchFamily="34" charset="0"/>
                <a:cs typeface="+mn-cs"/>
              </a:rPr>
              <a:t> περιλαμβάνει τον καθορισμό των στόχων του συστήματος, την αξιοποίηση των πόρων του, την κατασκευή προγραμμάτων για την ανάληψη διαφόρων δραστηριοτήτων και την επιλογή μας στρατηγικής για τις σχέσεις του συστήματος με το περιβάλλον του. </a:t>
            </a:r>
          </a:p>
          <a:p>
            <a:pPr marL="342900" lvl="0" indent="-342900" algn="just" defTabSz="457200" fontAlgn="auto">
              <a:spcBef>
                <a:spcPts val="1000"/>
              </a:spcBef>
              <a:spcAft>
                <a:spcPts val="0"/>
              </a:spcAft>
              <a:buClr>
                <a:srgbClr val="353535"/>
              </a:buClr>
              <a:buFont typeface="Wingdings 3" charset="2"/>
              <a:buChar char=""/>
            </a:pPr>
            <a:r>
              <a:rPr lang="en-US" sz="2400" dirty="0">
                <a:solidFill>
                  <a:prstClr val="black">
                    <a:lumMod val="75000"/>
                    <a:lumOff val="25000"/>
                  </a:prstClr>
                </a:solidFill>
                <a:latin typeface="Calibri" panose="020F0502020204030204" pitchFamily="34" charset="0"/>
                <a:cs typeface="+mn-cs"/>
              </a:rPr>
              <a:t>H</a:t>
            </a:r>
            <a:r>
              <a:rPr lang="el-GR" sz="2400" dirty="0">
                <a:solidFill>
                  <a:prstClr val="black">
                    <a:lumMod val="75000"/>
                    <a:lumOff val="25000"/>
                  </a:prstClr>
                </a:solidFill>
                <a:latin typeface="Calibri" panose="020F0502020204030204" pitchFamily="34" charset="0"/>
                <a:cs typeface="+mn-cs"/>
              </a:rPr>
              <a:t> </a:t>
            </a:r>
            <a:r>
              <a:rPr lang="el-GR" sz="2400" b="1" dirty="0">
                <a:solidFill>
                  <a:prstClr val="black">
                    <a:lumMod val="75000"/>
                    <a:lumOff val="25000"/>
                  </a:prstClr>
                </a:solidFill>
                <a:latin typeface="Calibri" panose="020F0502020204030204" pitchFamily="34" charset="0"/>
                <a:cs typeface="+mn-cs"/>
              </a:rPr>
              <a:t>παρακολούθηση και έλεγχος</a:t>
            </a:r>
            <a:r>
              <a:rPr lang="el-GR" sz="2400" dirty="0">
                <a:solidFill>
                  <a:prstClr val="black">
                    <a:lumMod val="75000"/>
                    <a:lumOff val="25000"/>
                  </a:prstClr>
                </a:solidFill>
                <a:latin typeface="Calibri" panose="020F0502020204030204" pitchFamily="34" charset="0"/>
                <a:cs typeface="+mn-cs"/>
              </a:rPr>
              <a:t> αναφέρεται στην υλοποίηση των προγραμμάτων που καθορίστηκαν κατά τη διαδικασία του προγραμματισμού (παρακολούθηση της αποδοτικότητας του συστήματος με σκοπό την ανάληψη κάποιας διορθωτικής δράσης αν, όταν και όπου απαιτηθεί).</a:t>
            </a: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a:p>
            <a:endParaRPr lang="el-GR" sz="2400" b="1" u="sng" dirty="0">
              <a:solidFill>
                <a:srgbClr val="780000"/>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96752"/>
            <a:ext cx="9144000" cy="5544616"/>
          </a:xfrm>
        </p:spPr>
        <p:txBody>
          <a:bodyPr>
            <a:normAutofit/>
          </a:bodyPr>
          <a:lstStyle/>
          <a:p>
            <a:pPr algn="just"/>
            <a:r>
              <a:rPr lang="el-GR" sz="2400" dirty="0">
                <a:solidFill>
                  <a:srgbClr val="002060"/>
                </a:solidFill>
              </a:rPr>
              <a:t>Η έννοια </a:t>
            </a:r>
            <a:r>
              <a:rPr lang="el-GR" sz="2400" b="1" dirty="0">
                <a:solidFill>
                  <a:srgbClr val="002060"/>
                </a:solidFill>
              </a:rPr>
              <a:t>“σύστημα” </a:t>
            </a:r>
            <a:r>
              <a:rPr lang="el-GR" sz="2400" dirty="0">
                <a:solidFill>
                  <a:srgbClr val="002060"/>
                </a:solidFill>
              </a:rPr>
              <a:t>επιδέχεται πολλών ερμηνειών ανάλογα με το </a:t>
            </a:r>
            <a:r>
              <a:rPr lang="el-GR" sz="2400" b="1" dirty="0">
                <a:solidFill>
                  <a:srgbClr val="002060"/>
                </a:solidFill>
              </a:rPr>
              <a:t>εννοιακό</a:t>
            </a:r>
            <a:r>
              <a:rPr lang="el-GR" sz="2400" dirty="0">
                <a:solidFill>
                  <a:srgbClr val="002060"/>
                </a:solidFill>
              </a:rPr>
              <a:t> ή </a:t>
            </a:r>
            <a:r>
              <a:rPr lang="el-GR" sz="2400" b="1" dirty="0">
                <a:solidFill>
                  <a:srgbClr val="002060"/>
                </a:solidFill>
              </a:rPr>
              <a:t>θεματικό πλαίσιο</a:t>
            </a:r>
            <a:r>
              <a:rPr lang="el-GR" sz="2400" dirty="0">
                <a:solidFill>
                  <a:srgbClr val="002060"/>
                </a:solidFill>
              </a:rPr>
              <a:t> ή </a:t>
            </a:r>
            <a:r>
              <a:rPr lang="el-GR" sz="2400" b="1" dirty="0">
                <a:solidFill>
                  <a:srgbClr val="002060"/>
                </a:solidFill>
              </a:rPr>
              <a:t>γνωστικό πεδίο </a:t>
            </a:r>
            <a:r>
              <a:rPr lang="el-GR" sz="2400" i="1" dirty="0">
                <a:solidFill>
                  <a:srgbClr val="002060"/>
                </a:solidFill>
              </a:rPr>
              <a:t>(</a:t>
            </a:r>
            <a:r>
              <a:rPr lang="en-US" sz="2400" i="1" dirty="0">
                <a:solidFill>
                  <a:srgbClr val="002060"/>
                </a:solidFill>
              </a:rPr>
              <a:t>context</a:t>
            </a:r>
            <a:r>
              <a:rPr lang="el-GR" sz="2400" i="1" dirty="0">
                <a:solidFill>
                  <a:srgbClr val="002060"/>
                </a:solidFill>
              </a:rPr>
              <a:t>)</a:t>
            </a:r>
            <a:r>
              <a:rPr lang="el-GR" sz="2400" dirty="0">
                <a:solidFill>
                  <a:srgbClr val="002060"/>
                </a:solidFill>
              </a:rPr>
              <a:t> στο οποίο χρησιμοποιείται. </a:t>
            </a:r>
            <a:endParaRPr lang="en-US" sz="2400" dirty="0">
              <a:solidFill>
                <a:srgbClr val="002060"/>
              </a:solidFill>
            </a:endParaRPr>
          </a:p>
          <a:p>
            <a:pPr algn="just"/>
            <a:r>
              <a:rPr lang="el-GR" sz="2400" dirty="0">
                <a:solidFill>
                  <a:srgbClr val="002060"/>
                </a:solidFill>
              </a:rPr>
              <a:t>Παραδείγματα συστημάτων:</a:t>
            </a:r>
          </a:p>
          <a:p>
            <a:pPr lvl="1" algn="just">
              <a:buFont typeface="Wingdings" panose="05000000000000000000" pitchFamily="2" charset="2"/>
              <a:buChar char="§"/>
            </a:pPr>
            <a:r>
              <a:rPr lang="el-GR" dirty="0">
                <a:solidFill>
                  <a:srgbClr val="002060"/>
                </a:solidFill>
              </a:rPr>
              <a:t>διοικητική διαδικασία (στο διοικητικό πεδίο), </a:t>
            </a:r>
          </a:p>
          <a:p>
            <a:pPr lvl="1" algn="just">
              <a:buFont typeface="Wingdings" panose="05000000000000000000" pitchFamily="2" charset="2"/>
              <a:buChar char="§"/>
            </a:pPr>
            <a:r>
              <a:rPr lang="el-GR" dirty="0">
                <a:solidFill>
                  <a:srgbClr val="002060"/>
                </a:solidFill>
              </a:rPr>
              <a:t>βιομηχανική διεργασία ή ο έλεγχος αυτής (στο βιομηχανικό πεδίο), </a:t>
            </a:r>
          </a:p>
          <a:p>
            <a:pPr lvl="1" algn="just">
              <a:buFont typeface="Wingdings" panose="05000000000000000000" pitchFamily="2" charset="2"/>
              <a:buChar char="§"/>
            </a:pPr>
            <a:r>
              <a:rPr lang="el-GR" dirty="0">
                <a:solidFill>
                  <a:srgbClr val="002060"/>
                </a:solidFill>
              </a:rPr>
              <a:t>δίκτυο επικοινωνιών, </a:t>
            </a:r>
          </a:p>
          <a:p>
            <a:pPr lvl="1" algn="just">
              <a:buFont typeface="Wingdings" panose="05000000000000000000" pitchFamily="2" charset="2"/>
              <a:buChar char="§"/>
            </a:pPr>
            <a:r>
              <a:rPr lang="el-GR" dirty="0">
                <a:solidFill>
                  <a:srgbClr val="002060"/>
                </a:solidFill>
              </a:rPr>
              <a:t>υπολογιστής ή πακέτο λογισμικού (στο πεδίο της ψηφιακής τεχνολογίας).</a:t>
            </a:r>
          </a:p>
          <a:p>
            <a:pPr marL="0" indent="0" algn="just">
              <a:spcBef>
                <a:spcPts val="0"/>
              </a:spcBef>
              <a:buClr>
                <a:srgbClr val="002060"/>
              </a:buClr>
              <a:buNone/>
            </a:pPr>
            <a:endParaRPr lang="en-US" sz="2400" b="1" i="1" u="sng" dirty="0">
              <a:solidFill>
                <a:srgbClr val="002060"/>
              </a:solidFill>
            </a:endParaRPr>
          </a:p>
          <a:p>
            <a:pPr marL="0" indent="0" algn="just">
              <a:spcBef>
                <a:spcPts val="0"/>
              </a:spcBef>
              <a:buClr>
                <a:srgbClr val="002060"/>
              </a:buClr>
              <a:buNone/>
            </a:pPr>
            <a:endParaRPr lang="en-US" sz="2400" dirty="0">
              <a:solidFill>
                <a:srgbClr val="002060"/>
              </a:solidFill>
              <a:ea typeface="Times New Roman" panose="02020603050405020304" pitchFamily="18"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33</a:t>
            </a:fld>
            <a:endParaRPr lang="el-GR" dirty="0"/>
          </a:p>
        </p:txBody>
      </p:sp>
      <p:sp>
        <p:nvSpPr>
          <p:cNvPr id="4" name="Text Placeholder 3"/>
          <p:cNvSpPr>
            <a:spLocks noGrp="1"/>
          </p:cNvSpPr>
          <p:nvPr>
            <p:ph type="body" sz="quarter" idx="13"/>
          </p:nvPr>
        </p:nvSpPr>
        <p:spPr/>
        <p:txBody>
          <a:bodyPr>
            <a:noAutofit/>
          </a:bodyPr>
          <a:lstStyle/>
          <a:p>
            <a:r>
              <a:rPr lang="el-GR" dirty="0"/>
              <a:t>Σύστημα</a:t>
            </a:r>
            <a:r>
              <a:rPr lang="en-US" dirty="0"/>
              <a:t> </a:t>
            </a:r>
            <a:r>
              <a:rPr lang="el-GR" dirty="0"/>
              <a:t>και συστημική σκέψη</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155323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8"/>
            <a:ext cx="9143999" cy="5764212"/>
          </a:xfrm>
        </p:spPr>
        <p:txBody>
          <a:bodyPr>
            <a:normAutofit/>
          </a:bodyPr>
          <a:lstStyle/>
          <a:p>
            <a:pPr algn="just"/>
            <a:endParaRPr lang="en-US" dirty="0">
              <a:solidFill>
                <a:srgbClr val="002060"/>
              </a:solidFill>
            </a:endParaRPr>
          </a:p>
          <a:p>
            <a:pPr marL="0" indent="0" algn="just">
              <a:buNone/>
            </a:pPr>
            <a:endParaRPr lang="en-US" b="1" u="sng"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34</a:t>
            </a:fld>
            <a:endParaRPr lang="el-GR" dirty="0"/>
          </a:p>
        </p:txBody>
      </p:sp>
      <p:sp>
        <p:nvSpPr>
          <p:cNvPr id="4" name="Text Placeholder 3"/>
          <p:cNvSpPr>
            <a:spLocks noGrp="1"/>
          </p:cNvSpPr>
          <p:nvPr>
            <p:ph type="body" sz="quarter" idx="13"/>
          </p:nvPr>
        </p:nvSpPr>
        <p:spPr/>
        <p:txBody>
          <a:bodyPr>
            <a:noAutofit/>
          </a:bodyPr>
          <a:lstStyle/>
          <a:p>
            <a:r>
              <a:rPr lang="el-GR" dirty="0"/>
              <a:t>Σύστημα</a:t>
            </a:r>
            <a:r>
              <a:rPr lang="en-US" dirty="0"/>
              <a:t> </a:t>
            </a:r>
            <a:r>
              <a:rPr lang="el-GR" dirty="0"/>
              <a:t>και συστημική σκέψη</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Rectangle 4"/>
          <p:cNvSpPr/>
          <p:nvPr/>
        </p:nvSpPr>
        <p:spPr>
          <a:xfrm>
            <a:off x="0" y="1199452"/>
            <a:ext cx="8964488" cy="6442789"/>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Αν και δεν υπάρχει κοινά αποδεκτή ερμηνεία της έννοιας του συστήματος, η επικρατούσα άποψη είναι ότι όλες οι συστημικές ιδέες παράγονται από δύο βασικά ζεύγη ιδεών: </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Εμφάνιση – ιεραρχία (</a:t>
            </a:r>
            <a:r>
              <a:rPr lang="en-US" sz="2400" b="1" dirty="0">
                <a:solidFill>
                  <a:srgbClr val="002060"/>
                </a:solidFill>
                <a:latin typeface="Calibri" panose="020F0502020204030204" pitchFamily="34" charset="0"/>
                <a:cs typeface="+mn-cs"/>
              </a:rPr>
              <a:t>emergence</a:t>
            </a:r>
            <a:r>
              <a:rPr lang="el-GR" sz="2400" b="1" dirty="0">
                <a:solidFill>
                  <a:srgbClr val="002060"/>
                </a:solidFill>
                <a:latin typeface="Calibri" panose="020F0502020204030204" pitchFamily="34" charset="0"/>
                <a:cs typeface="+mn-cs"/>
              </a:rPr>
              <a:t> – </a:t>
            </a:r>
            <a:r>
              <a:rPr lang="en-US" sz="2400" b="1" dirty="0">
                <a:solidFill>
                  <a:srgbClr val="002060"/>
                </a:solidFill>
                <a:latin typeface="Calibri" panose="020F0502020204030204" pitchFamily="34" charset="0"/>
                <a:cs typeface="+mn-cs"/>
              </a:rPr>
              <a:t>hierarchy</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μια πολύπλοκη ολότητα μπορεί να έχει ιδιότητες που αναφέρονται μόνο σ’ αυτήν και σε κανένα από τα μέρη που τη συνθέτουν </a:t>
            </a:r>
            <a:r>
              <a:rPr lang="el-GR" sz="2400" b="1" dirty="0">
                <a:solidFill>
                  <a:srgbClr val="002060"/>
                </a:solidFill>
                <a:latin typeface="Calibri" panose="020F0502020204030204" pitchFamily="34" charset="0"/>
                <a:cs typeface="+mn-cs"/>
              </a:rPr>
              <a:t>(αναφυόμενες ιδιότητες - </a:t>
            </a:r>
            <a:r>
              <a:rPr lang="en-US" sz="2400" b="1" dirty="0">
                <a:solidFill>
                  <a:srgbClr val="002060"/>
                </a:solidFill>
                <a:latin typeface="Calibri" panose="020F0502020204030204" pitchFamily="34" charset="0"/>
                <a:cs typeface="+mn-cs"/>
              </a:rPr>
              <a:t>emergent properties</a:t>
            </a:r>
            <a:r>
              <a:rPr lang="el-GR" sz="2400" b="1" dirty="0">
                <a:solidFill>
                  <a:srgbClr val="002060"/>
                </a:solidFill>
                <a:latin typeface="Calibri" panose="020F0502020204030204" pitchFamily="34" charset="0"/>
                <a:cs typeface="+mn-cs"/>
              </a:rPr>
              <a:t>)</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(θεώρηση της πραγματικότητας που αποτελείται από </a:t>
            </a:r>
            <a:r>
              <a:rPr lang="el-GR" sz="2400" b="1" dirty="0">
                <a:solidFill>
                  <a:srgbClr val="002060"/>
                </a:solidFill>
                <a:latin typeface="Calibri" panose="020F0502020204030204" pitchFamily="34" charset="0"/>
                <a:cs typeface="+mn-cs"/>
              </a:rPr>
              <a:t>“επίπεδα ιεραρχίας (</a:t>
            </a:r>
            <a:r>
              <a:rPr lang="en-US" sz="2400" b="1" dirty="0">
                <a:solidFill>
                  <a:srgbClr val="002060"/>
                </a:solidFill>
                <a:latin typeface="Calibri" panose="020F0502020204030204" pitchFamily="34" charset="0"/>
                <a:cs typeface="+mn-cs"/>
              </a:rPr>
              <a:t>hierarchical layers</a:t>
            </a:r>
            <a:r>
              <a:rPr lang="el-GR" sz="2400" b="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Επικοινωνία</a:t>
            </a:r>
            <a:r>
              <a:rPr lang="en-GB" sz="2400" b="1" dirty="0">
                <a:solidFill>
                  <a:srgbClr val="002060"/>
                </a:solidFill>
                <a:latin typeface="Calibri" panose="020F0502020204030204" pitchFamily="34" charset="0"/>
                <a:cs typeface="+mn-cs"/>
              </a:rPr>
              <a:t> – </a:t>
            </a:r>
            <a:r>
              <a:rPr lang="el-GR" sz="2400" b="1" dirty="0">
                <a:solidFill>
                  <a:srgbClr val="002060"/>
                </a:solidFill>
                <a:latin typeface="Calibri" panose="020F0502020204030204" pitchFamily="34" charset="0"/>
                <a:cs typeface="+mn-cs"/>
              </a:rPr>
              <a:t>έλεγχος</a:t>
            </a:r>
            <a:r>
              <a:rPr lang="en-GB" sz="2400" b="1" dirty="0">
                <a:solidFill>
                  <a:srgbClr val="002060"/>
                </a:solidFill>
                <a:latin typeface="Calibri" panose="020F0502020204030204" pitchFamily="34" charset="0"/>
                <a:cs typeface="+mn-cs"/>
              </a:rPr>
              <a:t> (</a:t>
            </a:r>
            <a:r>
              <a:rPr lang="en-US" sz="2400" b="1" dirty="0">
                <a:solidFill>
                  <a:srgbClr val="002060"/>
                </a:solidFill>
                <a:latin typeface="Calibri" panose="020F0502020204030204" pitchFamily="34" charset="0"/>
                <a:cs typeface="+mn-cs"/>
              </a:rPr>
              <a:t>communication</a:t>
            </a:r>
            <a:r>
              <a:rPr lang="en-GB" sz="2400" b="1" dirty="0">
                <a:solidFill>
                  <a:srgbClr val="002060"/>
                </a:solidFill>
                <a:latin typeface="Calibri" panose="020F0502020204030204" pitchFamily="34" charset="0"/>
                <a:cs typeface="+mn-cs"/>
              </a:rPr>
              <a:t> – </a:t>
            </a:r>
            <a:r>
              <a:rPr lang="en-US" sz="2400" b="1" dirty="0">
                <a:solidFill>
                  <a:srgbClr val="002060"/>
                </a:solidFill>
                <a:latin typeface="Calibri" panose="020F0502020204030204" pitchFamily="34" charset="0"/>
                <a:cs typeface="+mn-cs"/>
              </a:rPr>
              <a:t>control</a:t>
            </a:r>
            <a:r>
              <a:rPr lang="en-GB" sz="2400" b="1" dirty="0">
                <a:solidFill>
                  <a:srgbClr val="002060"/>
                </a:solidFill>
                <a:latin typeface="Calibri" panose="020F0502020204030204" pitchFamily="34" charset="0"/>
                <a:cs typeface="+mn-cs"/>
              </a:rPr>
              <a:t>)</a:t>
            </a:r>
            <a:r>
              <a:rPr lang="el-GR" sz="2400" b="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Η ιεραρχικά οργανωμένη ολότητα, που έχει αναφυόμενες ιδιότητες, μπορεί κατ’ αρχήν να επιβιώνει στο μεταβαλλόμενο περιβάλλον αν διαθέτει διαδικασίες </a:t>
            </a:r>
            <a:r>
              <a:rPr lang="el-GR" sz="2400" b="1" dirty="0">
                <a:solidFill>
                  <a:srgbClr val="002060"/>
                </a:solidFill>
                <a:latin typeface="Calibri" panose="020F0502020204030204" pitchFamily="34" charset="0"/>
                <a:cs typeface="+mn-cs"/>
              </a:rPr>
              <a:t>“επικοινωνίας (</a:t>
            </a:r>
            <a:r>
              <a:rPr lang="en-US" sz="2400" b="1" dirty="0">
                <a:solidFill>
                  <a:srgbClr val="002060"/>
                </a:solidFill>
                <a:latin typeface="Calibri" panose="020F0502020204030204" pitchFamily="34" charset="0"/>
                <a:cs typeface="+mn-cs"/>
              </a:rPr>
              <a:t>communication</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και </a:t>
            </a:r>
            <a:r>
              <a:rPr lang="el-GR" sz="2400" b="1" dirty="0">
                <a:solidFill>
                  <a:srgbClr val="002060"/>
                </a:solidFill>
                <a:latin typeface="Calibri" panose="020F0502020204030204" pitchFamily="34" charset="0"/>
                <a:cs typeface="+mn-cs"/>
              </a:rPr>
              <a:t>“ελέγχου (</a:t>
            </a:r>
            <a:r>
              <a:rPr lang="en-US" sz="2400" b="1" dirty="0">
                <a:solidFill>
                  <a:srgbClr val="002060"/>
                </a:solidFill>
                <a:latin typeface="Calibri" panose="020F0502020204030204" pitchFamily="34" charset="0"/>
                <a:cs typeface="+mn-cs"/>
              </a:rPr>
              <a:t>control</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που το καταστούν προσαρμοστικό στις διαταραχές του περιβάλλοντος.</a:t>
            </a:r>
          </a:p>
          <a:p>
            <a:pPr algn="just"/>
            <a:endParaRPr lang="en-US" sz="2400"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gn="just"/>
            <a:br>
              <a:rPr lang="en-US" dirty="0">
                <a:solidFill>
                  <a:srgbClr val="002060"/>
                </a:solidFill>
                <a:latin typeface="Helvetica" panose="020B0604020202020204" pitchFamily="34" charset="0"/>
                <a:ea typeface="Times New Roman" panose="02020603050405020304" pitchFamily="18" charset="0"/>
              </a:rPr>
            </a:br>
            <a:endParaRPr lang="en-US" dirty="0">
              <a:solidFill>
                <a:srgbClr val="002060"/>
              </a:solidFill>
            </a:endParaRPr>
          </a:p>
        </p:txBody>
      </p:sp>
    </p:spTree>
    <p:extLst>
      <p:ext uri="{BB962C8B-B14F-4D97-AF65-F5344CB8AC3E}">
        <p14:creationId xmlns:p14="http://schemas.microsoft.com/office/powerpoint/2010/main" val="4147763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8"/>
            <a:ext cx="9143999" cy="5764212"/>
          </a:xfrm>
        </p:spPr>
        <p:txBody>
          <a:bodyPr>
            <a:normAutofit/>
          </a:bodyPr>
          <a:lstStyle/>
          <a:p>
            <a:pPr marL="0" indent="0" algn="just">
              <a:buNone/>
            </a:pPr>
            <a:endParaRPr lang="en-US" dirty="0">
              <a:solidFill>
                <a:srgbClr val="002060"/>
              </a:solidFill>
            </a:endParaRPr>
          </a:p>
          <a:p>
            <a:pPr marL="0" indent="0" algn="just">
              <a:buNone/>
            </a:pPr>
            <a:endParaRPr lang="en-US" b="1" u="sng"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35</a:t>
            </a:fld>
            <a:endParaRPr lang="el-GR" dirty="0"/>
          </a:p>
        </p:txBody>
      </p:sp>
      <p:sp>
        <p:nvSpPr>
          <p:cNvPr id="4" name="Text Placeholder 3"/>
          <p:cNvSpPr>
            <a:spLocks noGrp="1"/>
          </p:cNvSpPr>
          <p:nvPr>
            <p:ph type="body" sz="quarter" idx="13"/>
          </p:nvPr>
        </p:nvSpPr>
        <p:spPr>
          <a:xfrm>
            <a:off x="0" y="493713"/>
            <a:ext cx="9036496" cy="600075"/>
          </a:xfrm>
        </p:spPr>
        <p:txBody>
          <a:bodyPr>
            <a:noAutofit/>
          </a:bodyPr>
          <a:lstStyle/>
          <a:p>
            <a:r>
              <a:rPr lang="el-GR" dirty="0"/>
              <a:t>Μηχανευτική συστημάτων και ανάλυση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Rectangle 4"/>
          <p:cNvSpPr/>
          <p:nvPr/>
        </p:nvSpPr>
        <p:spPr>
          <a:xfrm>
            <a:off x="0" y="1199452"/>
            <a:ext cx="9144000" cy="4170372"/>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Η </a:t>
            </a:r>
            <a:r>
              <a:rPr lang="el-GR" sz="2400" b="1" dirty="0">
                <a:solidFill>
                  <a:srgbClr val="002060"/>
                </a:solidFill>
                <a:latin typeface="Calibri" panose="020F0502020204030204" pitchFamily="34" charset="0"/>
                <a:cs typeface="+mn-cs"/>
              </a:rPr>
              <a:t>μηχανευτική συστημάτων  (</a:t>
            </a:r>
            <a:r>
              <a:rPr lang="en-US" sz="2400" b="1" dirty="0">
                <a:solidFill>
                  <a:srgbClr val="002060"/>
                </a:solidFill>
                <a:latin typeface="Calibri" panose="020F0502020204030204" pitchFamily="34" charset="0"/>
                <a:cs typeface="+mn-cs"/>
              </a:rPr>
              <a:t>systems engineering</a:t>
            </a:r>
            <a:r>
              <a:rPr lang="el-GR" sz="2400" b="1" dirty="0">
                <a:solidFill>
                  <a:srgbClr val="002060"/>
                </a:solidFill>
                <a:latin typeface="Calibri" panose="020F0502020204030204" pitchFamily="34" charset="0"/>
                <a:cs typeface="+mn-cs"/>
              </a:rPr>
              <a:t>):</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Αρχίζει μετά τον προσδιορισμό μιας ανάγκης η οποία έχει εκφραστεί ως ένα συγκεκριμένο σύστημα με συγκεκριμένους στόχους.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Αποσκοπεί στο να παρασχεθεί κάτι που να ικανοποιεί μίαν ανάγκη, είτε ως φυσικό αντικείμενο είτε ως διαδικασία είτε ως και τα δύο (ως βέλτιστη πρακτική χαρακτηρίζεται εκείνη που επιτυγχάνει τα περισσότερα με την ελάχιστη κατανάλωση πόρων - </a:t>
            </a:r>
            <a:r>
              <a:rPr lang="en-US" sz="2400" dirty="0">
                <a:solidFill>
                  <a:srgbClr val="002060"/>
                </a:solidFill>
                <a:latin typeface="Calibri" panose="020F0502020204030204" pitchFamily="34" charset="0"/>
                <a:cs typeface="+mn-cs"/>
              </a:rPr>
              <a:t>do more with less</a:t>
            </a:r>
            <a:r>
              <a:rPr lang="el-GR" sz="2400" dirty="0">
                <a:solidFill>
                  <a:srgbClr val="002060"/>
                </a:solidFill>
                <a:latin typeface="Calibri" panose="020F0502020204030204" pitchFamily="34" charset="0"/>
                <a:cs typeface="+mn-cs"/>
              </a:rPr>
              <a:t>).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Βασίζεται στο γεγονός ότι το σύστημα και οι στόχοι του είναι </a:t>
            </a:r>
            <a:r>
              <a:rPr lang="el-GR" sz="2400" b="1" dirty="0">
                <a:solidFill>
                  <a:srgbClr val="002060"/>
                </a:solidFill>
                <a:latin typeface="Calibri" panose="020F0502020204030204" pitchFamily="34" charset="0"/>
                <a:cs typeface="+mn-cs"/>
              </a:rPr>
              <a:t>καλά ορισμένα (δομημένα)</a:t>
            </a:r>
            <a:r>
              <a:rPr lang="el-GR" sz="2400" dirty="0">
                <a:solidFill>
                  <a:srgbClr val="002060"/>
                </a:solidFill>
                <a:latin typeface="Calibri" panose="020F0502020204030204" pitchFamily="34" charset="0"/>
                <a:cs typeface="+mn-cs"/>
              </a:rPr>
              <a:t>.</a:t>
            </a:r>
          </a:p>
        </p:txBody>
      </p:sp>
    </p:spTree>
    <p:extLst>
      <p:ext uri="{BB962C8B-B14F-4D97-AF65-F5344CB8AC3E}">
        <p14:creationId xmlns:p14="http://schemas.microsoft.com/office/powerpoint/2010/main" val="298155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123591158"/>
              </p:ext>
            </p:extLst>
          </p:nvPr>
        </p:nvGraphicFramePr>
        <p:xfrm>
          <a:off x="291553" y="1665968"/>
          <a:ext cx="4392488"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p:cNvSpPr>
            <a:spLocks noGrp="1"/>
          </p:cNvSpPr>
          <p:nvPr>
            <p:ph type="sldNum" sz="quarter" idx="12"/>
          </p:nvPr>
        </p:nvSpPr>
        <p:spPr/>
        <p:txBody>
          <a:bodyPr/>
          <a:lstStyle/>
          <a:p>
            <a:pPr>
              <a:defRPr/>
            </a:pPr>
            <a:fld id="{73BF339D-E1DF-4C95-AA97-33C933E60739}" type="slidenum">
              <a:rPr lang="el-GR" smtClean="0"/>
              <a:pPr>
                <a:defRPr/>
              </a:pPr>
              <a:t>36</a:t>
            </a:fld>
            <a:endParaRPr lang="el-GR" dirty="0"/>
          </a:p>
        </p:txBody>
      </p:sp>
      <p:sp>
        <p:nvSpPr>
          <p:cNvPr id="3" name="Text Placeholder 2"/>
          <p:cNvSpPr>
            <a:spLocks noGrp="1"/>
          </p:cNvSpPr>
          <p:nvPr>
            <p:ph type="body" sz="quarter" idx="13"/>
          </p:nvPr>
        </p:nvSpPr>
        <p:spPr>
          <a:xfrm>
            <a:off x="0" y="493713"/>
            <a:ext cx="8676456" cy="600075"/>
          </a:xfrm>
        </p:spPr>
        <p:txBody>
          <a:bodyPr>
            <a:noAutofit/>
          </a:bodyPr>
          <a:lstStyle/>
          <a:p>
            <a:r>
              <a:rPr lang="el-GR" dirty="0"/>
              <a:t>Μηχανευτική συστημάτων και ανάλυση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0" y="1209836"/>
            <a:ext cx="9144000" cy="2934137"/>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Η </a:t>
            </a:r>
            <a:r>
              <a:rPr lang="el-GR" sz="2400" b="1" dirty="0">
                <a:solidFill>
                  <a:srgbClr val="002060"/>
                </a:solidFill>
                <a:latin typeface="Calibri" panose="020F0502020204030204" pitchFamily="34" charset="0"/>
                <a:cs typeface="+mn-cs"/>
              </a:rPr>
              <a:t>μηχανευτική συστημάτων  (</a:t>
            </a:r>
            <a:r>
              <a:rPr lang="en-US" sz="2400" b="1" dirty="0">
                <a:solidFill>
                  <a:srgbClr val="002060"/>
                </a:solidFill>
                <a:latin typeface="Calibri" panose="020F0502020204030204" pitchFamily="34" charset="0"/>
                <a:cs typeface="+mn-cs"/>
              </a:rPr>
              <a:t>systems engineering</a:t>
            </a:r>
            <a:r>
              <a:rPr lang="el-GR" sz="2400" b="1" dirty="0">
                <a:solidFill>
                  <a:srgbClr val="002060"/>
                </a:solidFill>
                <a:latin typeface="Calibri" panose="020F0502020204030204" pitchFamily="34" charset="0"/>
                <a:cs typeface="+mn-cs"/>
              </a:rPr>
              <a:t>):</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είναι προσανατολισμένη στο </a:t>
            </a:r>
            <a:r>
              <a:rPr lang="el-GR" sz="2400" b="1" dirty="0">
                <a:solidFill>
                  <a:srgbClr val="002060"/>
                </a:solidFill>
                <a:latin typeface="Calibri" panose="020F0502020204030204" pitchFamily="34" charset="0"/>
                <a:cs typeface="+mn-cs"/>
              </a:rPr>
              <a:t>“πώς” </a:t>
            </a:r>
            <a:r>
              <a:rPr lang="el-GR" sz="2400" dirty="0">
                <a:solidFill>
                  <a:srgbClr val="002060"/>
                </a:solidFill>
                <a:latin typeface="Calibri" panose="020F0502020204030204" pitchFamily="34" charset="0"/>
                <a:cs typeface="+mn-cs"/>
              </a:rPr>
              <a:t>και απαντά στο ερώτημα</a:t>
            </a:r>
            <a:r>
              <a:rPr lang="el-GR" sz="2400" i="1" dirty="0">
                <a:solidFill>
                  <a:srgbClr val="002060"/>
                </a:solidFill>
                <a:latin typeface="Calibri" panose="020F0502020204030204" pitchFamily="34" charset="0"/>
                <a:cs typeface="+mn-cs"/>
              </a:rPr>
              <a:t> </a:t>
            </a:r>
            <a:r>
              <a:rPr lang="el-GR" sz="2400" b="1" dirty="0">
                <a:solidFill>
                  <a:srgbClr val="002060"/>
                </a:solidFill>
                <a:latin typeface="Calibri" panose="020F0502020204030204" pitchFamily="34" charset="0"/>
                <a:cs typeface="+mn-cs"/>
              </a:rPr>
              <a:t>“Πως μπορεί να ικανοποιηθεί μια ανάγκη;”</a:t>
            </a:r>
            <a:r>
              <a:rPr lang="el-GR" sz="2400" i="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Το</a:t>
            </a:r>
            <a:r>
              <a:rPr lang="el-GR" sz="2400" i="1" dirty="0">
                <a:solidFill>
                  <a:srgbClr val="002060"/>
                </a:solidFill>
                <a:latin typeface="Calibri" panose="020F0502020204030204" pitchFamily="34" charset="0"/>
                <a:cs typeface="+mn-cs"/>
              </a:rPr>
              <a:t> </a:t>
            </a:r>
            <a:r>
              <a:rPr lang="el-GR" sz="2400" b="1" dirty="0">
                <a:solidFill>
                  <a:srgbClr val="002060"/>
                </a:solidFill>
                <a:latin typeface="Calibri" panose="020F0502020204030204" pitchFamily="34" charset="0"/>
                <a:cs typeface="+mn-cs"/>
              </a:rPr>
              <a:t>“τί”</a:t>
            </a:r>
            <a:r>
              <a:rPr lang="el-GR" sz="2400" i="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συνιστά την ανάγκη θεωρείται ότι έχει ήδη προσδιοριστεί μέσω μιας </a:t>
            </a:r>
            <a:r>
              <a:rPr lang="el-GR" sz="2400" b="1" dirty="0">
                <a:solidFill>
                  <a:srgbClr val="002060"/>
                </a:solidFill>
                <a:latin typeface="Calibri" panose="020F0502020204030204" pitchFamily="34" charset="0"/>
                <a:cs typeface="+mn-cs"/>
              </a:rPr>
              <a:t>διαδικασίας ανάλυσης συστημάτων (</a:t>
            </a:r>
            <a:r>
              <a:rPr lang="en-US" sz="2400" b="1" dirty="0">
                <a:solidFill>
                  <a:srgbClr val="002060"/>
                </a:solidFill>
                <a:latin typeface="Calibri" panose="020F0502020204030204" pitchFamily="34" charset="0"/>
                <a:cs typeface="+mn-cs"/>
              </a:rPr>
              <a:t>systems analysis</a:t>
            </a:r>
            <a:r>
              <a:rPr lang="el-GR" sz="2400" b="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αντιστοιχία μεταξύ του </a:t>
            </a:r>
            <a:r>
              <a:rPr lang="el-GR" sz="2400" b="1" dirty="0">
                <a:solidFill>
                  <a:srgbClr val="002060"/>
                </a:solidFill>
                <a:latin typeface="Calibri" panose="020F0502020204030204" pitchFamily="34" charset="0"/>
                <a:cs typeface="+mn-cs"/>
              </a:rPr>
              <a:t>“τί” </a:t>
            </a:r>
            <a:r>
              <a:rPr lang="el-GR" sz="2400" dirty="0">
                <a:solidFill>
                  <a:srgbClr val="002060"/>
                </a:solidFill>
                <a:latin typeface="Calibri" panose="020F0502020204030204" pitchFamily="34" charset="0"/>
                <a:cs typeface="+mn-cs"/>
              </a:rPr>
              <a:t>και του </a:t>
            </a:r>
            <a:r>
              <a:rPr lang="el-GR" sz="2400" b="1" dirty="0">
                <a:solidFill>
                  <a:srgbClr val="002060"/>
                </a:solidFill>
                <a:latin typeface="Calibri" panose="020F0502020204030204" pitchFamily="34" charset="0"/>
                <a:cs typeface="+mn-cs"/>
              </a:rPr>
              <a:t>“πώς” </a:t>
            </a:r>
            <a:r>
              <a:rPr lang="el-GR" sz="2400" dirty="0">
                <a:solidFill>
                  <a:srgbClr val="002060"/>
                </a:solidFill>
                <a:latin typeface="Calibri" panose="020F0502020204030204" pitchFamily="34" charset="0"/>
                <a:cs typeface="+mn-cs"/>
              </a:rPr>
              <a:t>δεν είναι κατ’ ανάγκη ένα-προς-ένα.</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73BF339D-E1DF-4C95-AA97-33C933E60739}" type="slidenum">
              <a:rPr lang="el-GR" smtClean="0"/>
              <a:pPr>
                <a:defRPr/>
              </a:pPr>
              <a:t>37</a:t>
            </a:fld>
            <a:endParaRPr lang="el-GR" dirty="0"/>
          </a:p>
        </p:txBody>
      </p:sp>
      <p:sp>
        <p:nvSpPr>
          <p:cNvPr id="3" name="Text Placeholder 2"/>
          <p:cNvSpPr>
            <a:spLocks noGrp="1"/>
          </p:cNvSpPr>
          <p:nvPr>
            <p:ph type="body" sz="quarter" idx="13"/>
          </p:nvPr>
        </p:nvSpPr>
        <p:spPr/>
        <p:txBody>
          <a:bodyPr>
            <a:noAutofit/>
          </a:bodyPr>
          <a:lstStyle/>
          <a:p>
            <a:r>
              <a:rPr lang="el-GR" dirty="0"/>
              <a:t>Μηχανευτική συστημάτων και ανάλυση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0" y="1340767"/>
            <a:ext cx="9144000" cy="3801041"/>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Η </a:t>
            </a:r>
            <a:r>
              <a:rPr lang="el-GR" sz="2400" b="1" dirty="0">
                <a:solidFill>
                  <a:srgbClr val="002060"/>
                </a:solidFill>
                <a:latin typeface="Calibri" panose="020F0502020204030204" pitchFamily="34" charset="0"/>
                <a:cs typeface="+mn-cs"/>
              </a:rPr>
              <a:t>μηχανευτική συστημάτων  (</a:t>
            </a:r>
            <a:r>
              <a:rPr lang="en-US" sz="2400" b="1" dirty="0">
                <a:solidFill>
                  <a:srgbClr val="002060"/>
                </a:solidFill>
                <a:latin typeface="Calibri" panose="020F0502020204030204" pitchFamily="34" charset="0"/>
                <a:cs typeface="+mn-cs"/>
              </a:rPr>
              <a:t>systems engineering</a:t>
            </a:r>
            <a:r>
              <a:rPr lang="el-GR" sz="2400" b="1" dirty="0">
                <a:solidFill>
                  <a:srgbClr val="002060"/>
                </a:solidFill>
                <a:latin typeface="Calibri" panose="020F0502020204030204" pitchFamily="34" charset="0"/>
                <a:cs typeface="+mn-cs"/>
              </a:rPr>
              <a:t>):</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Είναι ένα αρχέτυπο παράδειγμα αυτού που είναι γνωστό ως </a:t>
            </a:r>
            <a:r>
              <a:rPr lang="el-GR" sz="2400" b="1" dirty="0">
                <a:solidFill>
                  <a:srgbClr val="002060"/>
                </a:solidFill>
                <a:latin typeface="Calibri" panose="020F0502020204030204" pitchFamily="34" charset="0"/>
                <a:cs typeface="+mn-cs"/>
              </a:rPr>
              <a:t>“σκληρή συστημική σκέψη” (</a:t>
            </a:r>
            <a:r>
              <a:rPr lang="en-US" sz="2400" b="1" dirty="0">
                <a:solidFill>
                  <a:srgbClr val="002060"/>
                </a:solidFill>
                <a:latin typeface="Calibri" panose="020F0502020204030204" pitchFamily="34" charset="0"/>
                <a:cs typeface="+mn-cs"/>
              </a:rPr>
              <a:t>hard systems thinking</a:t>
            </a:r>
            <a:r>
              <a:rPr lang="el-GR" sz="2400" b="1" dirty="0">
                <a:solidFill>
                  <a:srgbClr val="002060"/>
                </a:solidFill>
                <a:latin typeface="Calibri" panose="020F0502020204030204" pitchFamily="34" charset="0"/>
                <a:cs typeface="+mn-cs"/>
              </a:rPr>
              <a:t>) </a:t>
            </a:r>
            <a:endParaRPr lang="el-GR" sz="2400" dirty="0">
              <a:solidFill>
                <a:srgbClr val="002060"/>
              </a:solidFill>
              <a:latin typeface="Calibri" panose="020F0502020204030204" pitchFamily="34" charset="0"/>
              <a:cs typeface="+mn-cs"/>
            </a:endParaRP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Βασίζεται στη θεώρηση ότι ο κόσμος περιέχει αλληλεπιδρώντα συστήματα που μπορούν να μηχανευτούν προκειμένου να επιτύχουν τους στόχους τους</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Δεν αναφέρεται στην ύπαρξη αντικρουόμενων </a:t>
            </a:r>
            <a:r>
              <a:rPr lang="el-GR" sz="2400" dirty="0" err="1">
                <a:solidFill>
                  <a:srgbClr val="002060"/>
                </a:solidFill>
                <a:latin typeface="Calibri" panose="020F0502020204030204" pitchFamily="34" charset="0"/>
                <a:cs typeface="+mn-cs"/>
              </a:rPr>
              <a:t>κοσμοθεωρήσεων</a:t>
            </a:r>
            <a:r>
              <a:rPr lang="el-GR" sz="2400" dirty="0">
                <a:solidFill>
                  <a:srgbClr val="002060"/>
                </a:solidFill>
                <a:latin typeface="Calibri" panose="020F0502020204030204" pitchFamily="34" charset="0"/>
                <a:cs typeface="+mn-cs"/>
              </a:rPr>
              <a:t> </a:t>
            </a:r>
            <a:r>
              <a:rPr lang="el-GR" sz="2400" i="1" dirty="0">
                <a:solidFill>
                  <a:srgbClr val="002060"/>
                </a:solidFill>
                <a:latin typeface="Calibri" panose="020F0502020204030204" pitchFamily="34" charset="0"/>
                <a:cs typeface="+mn-cs"/>
              </a:rPr>
              <a:t>(</a:t>
            </a:r>
            <a:r>
              <a:rPr lang="en-US" sz="2400" i="1" dirty="0">
                <a:solidFill>
                  <a:srgbClr val="002060"/>
                </a:solidFill>
                <a:latin typeface="Calibri" panose="020F0502020204030204" pitchFamily="34" charset="0"/>
                <a:cs typeface="+mn-cs"/>
              </a:rPr>
              <a:t>worldviews</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κάτι που χαρακτηρίζει όλες τις κοινωνικές αλληλεπιδράσεις.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73BF339D-E1DF-4C95-AA97-33C933E60739}" type="slidenum">
              <a:rPr lang="el-GR" smtClean="0"/>
              <a:pPr>
                <a:defRPr/>
              </a:pPr>
              <a:t>38</a:t>
            </a:fld>
            <a:endParaRPr lang="el-GR" dirty="0"/>
          </a:p>
        </p:txBody>
      </p:sp>
      <p:sp>
        <p:nvSpPr>
          <p:cNvPr id="3" name="Text Placeholder 2"/>
          <p:cNvSpPr>
            <a:spLocks noGrp="1"/>
          </p:cNvSpPr>
          <p:nvPr>
            <p:ph type="body" sz="quarter" idx="13"/>
          </p:nvPr>
        </p:nvSpPr>
        <p:spPr/>
        <p:txBody>
          <a:bodyPr>
            <a:noAutofit/>
          </a:bodyPr>
          <a:lstStyle/>
          <a:p>
            <a:r>
              <a:rPr lang="el-GR" dirty="0"/>
              <a:t>Μηχανευτική συστημάτων και ανάλυση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14754" y="1196752"/>
            <a:ext cx="9129245" cy="3062377"/>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Προκειμένου να ενσωματωθεί η έννοια της κοσμοθεώρησης στην αντιμετώπιση μαλακών προβλημάτων πρέπει να υιοθετηθεί η ιδέα ότι ο κόσμος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Είναι πολύπλοκος, προβληματικός, μυστήριος και αινιγματικός και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Χαρακτηρίζεται από αλληλοσυγκρουόμενες κοσμοθεωρήσεις</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Δημιουργείται και αναδημιουργείται συνεχώς από σκεπτόμενους ανθρώπους που συζητούν μεταξύ τους και αναλαμβάνουν δράσεις.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73BF339D-E1DF-4C95-AA97-33C933E60739}" type="slidenum">
              <a:rPr lang="el-GR" smtClean="0"/>
              <a:pPr>
                <a:defRPr/>
              </a:pPr>
              <a:t>39</a:t>
            </a:fld>
            <a:endParaRPr lang="el-GR" dirty="0"/>
          </a:p>
        </p:txBody>
      </p:sp>
      <p:sp>
        <p:nvSpPr>
          <p:cNvPr id="3" name="Text Placeholder 2"/>
          <p:cNvSpPr>
            <a:spLocks noGrp="1"/>
          </p:cNvSpPr>
          <p:nvPr>
            <p:ph type="body" sz="quarter" idx="13"/>
          </p:nvPr>
        </p:nvSpPr>
        <p:spPr/>
        <p:txBody>
          <a:bodyPr>
            <a:noAutofit/>
          </a:bodyPr>
          <a:lstStyle/>
          <a:p>
            <a:r>
              <a:rPr lang="el-GR" dirty="0"/>
              <a:t>Μηχανευτική συστημάτων και ανάλυση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35496" y="1268760"/>
            <a:ext cx="9108504" cy="3370153"/>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διαδικασία διερεύνησης του κόσμου μπορεί να οργανωθεί ως ένα σύστημα μάθησης.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Έτσι, η έννοια της “συστημικότητας” εμφανίζεται μέσω της διαδικασίας διερεύνησης του κόσμου και όχι εντός αυτού καθ’ αυτού του κόσμου.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Αυτή η στροφή στην προσέγγιση δημιούργησε τη μαλακή συστημική σκέψη (σε αντιδιαστολή με τη σκληρή συστημική σκέψη).  </a:t>
            </a:r>
          </a:p>
          <a:p>
            <a:pPr marL="342900" lvl="0" indent="-342900" algn="just" defTabSz="457200" fontAlgn="auto">
              <a:spcBef>
                <a:spcPts val="1000"/>
              </a:spcBef>
              <a:spcAft>
                <a:spcPts val="0"/>
              </a:spcAft>
              <a:buClr>
                <a:srgbClr val="353535"/>
              </a:buClr>
              <a:buFont typeface="Wingdings 3" charset="2"/>
              <a:buChar char=""/>
            </a:pPr>
            <a:endParaRPr lang="el-GR" sz="2000" dirty="0">
              <a:solidFill>
                <a:prstClr val="black">
                  <a:lumMod val="75000"/>
                  <a:lumOff val="25000"/>
                </a:prstClr>
              </a:solidFill>
              <a:latin typeface="Century Gothic" panose="020B0502020202020204"/>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Πρόβλημα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a:t>
            </a:fld>
            <a:endParaRPr lang="el-GR" dirty="0"/>
          </a:p>
        </p:txBody>
      </p:sp>
      <p:sp>
        <p:nvSpPr>
          <p:cNvPr id="5" name="Rectangle 4"/>
          <p:cNvSpPr/>
          <p:nvPr/>
        </p:nvSpPr>
        <p:spPr>
          <a:xfrm>
            <a:off x="0" y="1093788"/>
            <a:ext cx="9144000" cy="3493264"/>
          </a:xfrm>
          <a:prstGeom prst="rect">
            <a:avLst/>
          </a:prstGeom>
        </p:spPr>
        <p:txBody>
          <a:bodyPr wrap="square">
            <a:spAutoFit/>
          </a:bodyPr>
          <a:lstStyle/>
          <a:p>
            <a:pPr algn="just">
              <a:spcBef>
                <a:spcPts val="600"/>
              </a:spcBef>
              <a:spcAft>
                <a:spcPts val="600"/>
              </a:spcAft>
              <a:buClr>
                <a:schemeClr val="tx1"/>
              </a:buClr>
            </a:pPr>
            <a:endParaRPr lang="en-US" sz="2400" dirty="0">
              <a:solidFill>
                <a:srgbClr val="002060"/>
              </a:solidFill>
              <a:latin typeface="Calibri" panose="020F0502020204030204" pitchFamily="34" charset="0"/>
            </a:endParaRPr>
          </a:p>
          <a:p>
            <a:pPr algn="just">
              <a:spcBef>
                <a:spcPts val="600"/>
              </a:spcBef>
              <a:spcAft>
                <a:spcPts val="600"/>
              </a:spcAft>
              <a:buClr>
                <a:schemeClr val="tx1"/>
              </a:buClr>
            </a:pPr>
            <a:r>
              <a:rPr lang="el-GR" sz="2400" dirty="0">
                <a:solidFill>
                  <a:srgbClr val="002060"/>
                </a:solidFill>
                <a:latin typeface="Calibri" panose="020F0502020204030204" pitchFamily="34" charset="0"/>
              </a:rPr>
              <a:t>Ο όρος “πρόβλημα” μπορεί να οριστεί ως μια έκφραση ανησυχίας σχετικά με μια κατάσταση και μπορεί να περιγραφεί αναφορικά με τα δύο άκρα του φάσματος, του “σκληρού (hard)” και του “μαλακού (soft)” άκρου. </a:t>
            </a:r>
          </a:p>
          <a:p>
            <a:pPr marL="0" indent="0">
              <a:spcBef>
                <a:spcPts val="600"/>
              </a:spcBef>
              <a:spcAft>
                <a:spcPts val="600"/>
              </a:spcAft>
              <a:buClr>
                <a:schemeClr val="tx1"/>
              </a:buClr>
              <a:buNone/>
            </a:pPr>
            <a:endPar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ndParaRPr>
          </a:p>
          <a:p>
            <a:pPr algn="ctr"/>
            <a:br>
              <a:rPr lang="en-US" sz="2400" b="1" dirty="0">
                <a:solidFill>
                  <a:srgbClr val="002060"/>
                </a:solidFill>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434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dirty="0"/>
              <a:t>Μηχανευτική συστημάτων και ανάλυση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699CC339-2776-4E03-B7FD-05AA0592565C}" type="slidenum">
              <a:rPr lang="el-GR" smtClean="0"/>
              <a:pPr>
                <a:defRPr/>
              </a:pPr>
              <a:t>40</a:t>
            </a:fld>
            <a:endParaRPr lang="el-GR" dirty="0"/>
          </a:p>
        </p:txBody>
      </p:sp>
      <p:sp>
        <p:nvSpPr>
          <p:cNvPr id="7" name="TextBox 6"/>
          <p:cNvSpPr txBox="1"/>
          <p:nvPr/>
        </p:nvSpPr>
        <p:spPr>
          <a:xfrm>
            <a:off x="395536" y="1920489"/>
            <a:ext cx="792088" cy="369332"/>
          </a:xfrm>
          <a:prstGeom prst="rect">
            <a:avLst/>
          </a:prstGeom>
          <a:noFill/>
        </p:spPr>
        <p:txBody>
          <a:bodyPr wrap="square" rtlCol="0">
            <a:spAutoFit/>
          </a:bodyPr>
          <a:lstStyle/>
          <a:p>
            <a:r>
              <a:rPr lang="en-US" b="1" dirty="0">
                <a:solidFill>
                  <a:schemeClr val="bg1"/>
                </a:solidFill>
                <a:latin typeface="Calibri" panose="020F0502020204030204" pitchFamily="34" charset="0"/>
              </a:rPr>
              <a:t>Right</a:t>
            </a:r>
          </a:p>
        </p:txBody>
      </p:sp>
      <p:sp>
        <p:nvSpPr>
          <p:cNvPr id="39" name="TextBox 38"/>
          <p:cNvSpPr txBox="1"/>
          <p:nvPr/>
        </p:nvSpPr>
        <p:spPr>
          <a:xfrm>
            <a:off x="0" y="1093788"/>
            <a:ext cx="9144000" cy="5170646"/>
          </a:xfrm>
          <a:prstGeom prst="rect">
            <a:avLst/>
          </a:prstGeom>
          <a:noFill/>
        </p:spPr>
        <p:txBody>
          <a:bodyPr wrap="square" rtlCol="0">
            <a:spAutoFit/>
          </a:bodyPr>
          <a:lstStyle/>
          <a:p>
            <a:pPr marL="0" indent="0" algn="just">
              <a:buNone/>
            </a:pPr>
            <a:r>
              <a:rPr lang="el-GR" sz="2400" b="1" u="sng" dirty="0">
                <a:solidFill>
                  <a:srgbClr val="780000"/>
                </a:solidFill>
                <a:latin typeface="Calibri" panose="020F0502020204030204" pitchFamily="34" charset="0"/>
              </a:rPr>
              <a:t>Συμπέρασμα: </a:t>
            </a:r>
          </a:p>
          <a:p>
            <a:pPr algn="just"/>
            <a:r>
              <a:rPr lang="el-GR" sz="2400" dirty="0">
                <a:solidFill>
                  <a:srgbClr val="002060"/>
                </a:solidFill>
                <a:latin typeface="Calibri" panose="020F0502020204030204" pitchFamily="34" charset="0"/>
              </a:rPr>
              <a:t>Απαιτείται μια ευρύτερη προσέγγιση στη μελέτη των προβληματικών καταστάσεων η οποία να οδηγεί σε αποφάσεις για ανάληψη δράσης στα πεδία και του </a:t>
            </a:r>
            <a:r>
              <a:rPr lang="el-GR" sz="2400" i="1" dirty="0">
                <a:solidFill>
                  <a:srgbClr val="002060"/>
                </a:solidFill>
                <a:latin typeface="Calibri" panose="020F0502020204030204" pitchFamily="34" charset="0"/>
              </a:rPr>
              <a:t>“τι</a:t>
            </a:r>
            <a:r>
              <a:rPr lang="el-GR" sz="2400" dirty="0">
                <a:solidFill>
                  <a:srgbClr val="002060"/>
                </a:solidFill>
                <a:latin typeface="Calibri" panose="020F0502020204030204" pitchFamily="34" charset="0"/>
              </a:rPr>
              <a:t>” και του </a:t>
            </a:r>
            <a:r>
              <a:rPr lang="el-GR" sz="2400" i="1" dirty="0">
                <a:solidFill>
                  <a:srgbClr val="002060"/>
                </a:solidFill>
                <a:latin typeface="Calibri" panose="020F0502020204030204" pitchFamily="34" charset="0"/>
              </a:rPr>
              <a:t>“πώς</a:t>
            </a:r>
            <a:r>
              <a:rPr lang="el-GR" sz="2400" dirty="0">
                <a:solidFill>
                  <a:srgbClr val="002060"/>
                </a:solidFill>
                <a:latin typeface="Calibri" panose="020F0502020204030204" pitchFamily="34" charset="0"/>
              </a:rPr>
              <a:t>”. </a:t>
            </a:r>
          </a:p>
          <a:p>
            <a:pPr algn="just"/>
            <a:r>
              <a:rPr lang="el-GR" sz="2400" dirty="0">
                <a:solidFill>
                  <a:srgbClr val="002060"/>
                </a:solidFill>
                <a:latin typeface="Calibri" panose="020F0502020204030204" pitchFamily="34" charset="0"/>
              </a:rPr>
              <a:t>Αυτό μπορεί να επιτευχθεί μέσω ενός συστήματος διερεύνησης </a:t>
            </a:r>
            <a:r>
              <a:rPr lang="el-GR" sz="2400" b="1" dirty="0">
                <a:solidFill>
                  <a:srgbClr val="002060"/>
                </a:solidFill>
                <a:latin typeface="Calibri" panose="020F0502020204030204" pitchFamily="34" charset="0"/>
              </a:rPr>
              <a:t>(</a:t>
            </a:r>
            <a:r>
              <a:rPr lang="en-US" sz="2400" b="1" dirty="0">
                <a:solidFill>
                  <a:srgbClr val="002060"/>
                </a:solidFill>
                <a:latin typeface="Calibri" panose="020F0502020204030204" pitchFamily="34" charset="0"/>
              </a:rPr>
              <a:t>system of inquiry</a:t>
            </a:r>
            <a:r>
              <a:rPr lang="el-GR" sz="2400" b="1" dirty="0">
                <a:solidFill>
                  <a:srgbClr val="002060"/>
                </a:solidFill>
                <a:latin typeface="Calibri" panose="020F0502020204030204" pitchFamily="34" charset="0"/>
              </a:rPr>
              <a:t>)</a:t>
            </a:r>
            <a:r>
              <a:rPr lang="el-GR" sz="2400" dirty="0">
                <a:solidFill>
                  <a:srgbClr val="002060"/>
                </a:solidFill>
                <a:latin typeface="Calibri" panose="020F0502020204030204" pitchFamily="34" charset="0"/>
              </a:rPr>
              <a:t>, μέσα από το οποίο, μπορεί να κατασκευαστεί ένα εννοιολογικό μοντέλο ενός συναφούς προς την προβληματική κατάσταση συστήματος σκόπιμης δραστηριότητας το οποίο θα αποτελέσει τη βάση για συζήτηση σχετικά με την πραγματοποίηση αλλαγών, δηλαδή, μια συζήτηση στην οποία θα θίγονται και ζητήματα του </a:t>
            </a:r>
            <a:r>
              <a:rPr lang="el-GR" sz="2400" i="1" dirty="0">
                <a:solidFill>
                  <a:srgbClr val="002060"/>
                </a:solidFill>
                <a:latin typeface="Calibri" panose="020F0502020204030204" pitchFamily="34" charset="0"/>
              </a:rPr>
              <a:t>“τί</a:t>
            </a:r>
            <a:r>
              <a:rPr lang="el-GR" sz="2400" dirty="0">
                <a:solidFill>
                  <a:srgbClr val="002060"/>
                </a:solidFill>
                <a:latin typeface="Calibri" panose="020F0502020204030204" pitchFamily="34" charset="0"/>
              </a:rPr>
              <a:t>” και ζητήματα του </a:t>
            </a:r>
            <a:r>
              <a:rPr lang="el-GR" sz="2400" i="1" dirty="0">
                <a:solidFill>
                  <a:srgbClr val="002060"/>
                </a:solidFill>
                <a:latin typeface="Calibri" panose="020F0502020204030204" pitchFamily="34" charset="0"/>
              </a:rPr>
              <a:t>“πώς</a:t>
            </a:r>
            <a:r>
              <a:rPr lang="el-GR" sz="2400" dirty="0">
                <a:solidFill>
                  <a:srgbClr val="002060"/>
                </a:solidFill>
                <a:latin typeface="Calibri" panose="020F0502020204030204" pitchFamily="34" charset="0"/>
              </a:rPr>
              <a:t>”. Η διαδικασία αυτή αφορά ιδιαιτέρως στην αντιμετώπιση περίπλοκων μαλακών προβλημάτων στο πλαίσιο συστημάτων ανθρώπινης δραστηριότητας.</a:t>
            </a:r>
          </a:p>
          <a:p>
            <a:endParaRPr lang="en-US"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84033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dirty="0"/>
              <a:t>Μηχανευτική συστημάτων και ανάλυση συστημάτων</a:t>
            </a:r>
            <a:br>
              <a:rPr lang="el-GR" dirty="0"/>
            </a:b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41</a:t>
            </a:fld>
            <a:endParaRPr lang="el-GR" dirty="0"/>
          </a:p>
        </p:txBody>
      </p:sp>
      <p:sp>
        <p:nvSpPr>
          <p:cNvPr id="5" name="Rectangle 4"/>
          <p:cNvSpPr/>
          <p:nvPr/>
        </p:nvSpPr>
        <p:spPr>
          <a:xfrm>
            <a:off x="35497" y="1215817"/>
            <a:ext cx="9108503" cy="461665"/>
          </a:xfrm>
          <a:prstGeom prst="rect">
            <a:avLst/>
          </a:prstGeom>
        </p:spPr>
        <p:txBody>
          <a:bodyPr wrap="square">
            <a:spAutoFit/>
          </a:bodyPr>
          <a:lstStyle/>
          <a:p>
            <a:pPr marL="0" indent="0" algn="just">
              <a:buNone/>
            </a:pPr>
            <a:r>
              <a:rPr lang="el-GR" sz="2400" b="1" u="sng" dirty="0">
                <a:solidFill>
                  <a:srgbClr val="780000"/>
                </a:solidFill>
                <a:latin typeface="Calibri" panose="020F0502020204030204" pitchFamily="34" charset="0"/>
              </a:rPr>
              <a:t>Οι θεωρήσεις για μαλακά και σκληρά συστήματα</a:t>
            </a:r>
            <a:endParaRPr lang="en-US" sz="2400" b="1" u="sng" dirty="0">
              <a:solidFill>
                <a:srgbClr val="780000"/>
              </a:solidFill>
              <a:latin typeface="Calibri" panose="020F0502020204030204" pitchFamily="34" charset="0"/>
              <a:cs typeface="Calibri" panose="020F050202020403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60976787"/>
              </p:ext>
            </p:extLst>
          </p:nvPr>
        </p:nvGraphicFramePr>
        <p:xfrm>
          <a:off x="2771800" y="1677482"/>
          <a:ext cx="4392488" cy="5117970"/>
        </p:xfrm>
        <a:graphic>
          <a:graphicData uri="http://schemas.openxmlformats.org/presentationml/2006/ole">
            <mc:AlternateContent xmlns:mc="http://schemas.openxmlformats.org/markup-compatibility/2006">
              <mc:Choice xmlns:v="urn:schemas-microsoft-com:vml" Requires="v">
                <p:oleObj spid="_x0000_s6177" r:id="rId3" imgW="4114881" imgH="5374856" progId="">
                  <p:embed/>
                </p:oleObj>
              </mc:Choice>
              <mc:Fallback>
                <p:oleObj r:id="rId3" imgW="4114881" imgH="5374856"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677482"/>
                        <a:ext cx="4392488" cy="5117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082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42</a:t>
            </a:fld>
            <a:endParaRPr lang="el-GR" dirty="0"/>
          </a:p>
        </p:txBody>
      </p:sp>
      <p:sp>
        <p:nvSpPr>
          <p:cNvPr id="5" name="Rectangle 4"/>
          <p:cNvSpPr/>
          <p:nvPr/>
        </p:nvSpPr>
        <p:spPr>
          <a:xfrm>
            <a:off x="0" y="1093788"/>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6" name="Rectangle 5"/>
          <p:cNvSpPr/>
          <p:nvPr/>
        </p:nvSpPr>
        <p:spPr>
          <a:xfrm>
            <a:off x="0" y="3429000"/>
            <a:ext cx="9143999" cy="584775"/>
          </a:xfrm>
          <a:prstGeom prst="rect">
            <a:avLst/>
          </a:prstGeom>
        </p:spPr>
        <p:txBody>
          <a:bodyPr wrap="square">
            <a:spAutoFit/>
          </a:bodyPr>
          <a:lstStyle/>
          <a:p>
            <a:r>
              <a:rPr lang="el-GR" sz="3200" b="1" dirty="0">
                <a:solidFill>
                  <a:srgbClr val="780000"/>
                </a:solidFill>
                <a:latin typeface="Calibri" panose="020F0502020204030204" pitchFamily="34" charset="0"/>
              </a:rPr>
              <a:t>Συστήματα ανθρώπινης δραστηριότητας</a:t>
            </a:r>
          </a:p>
        </p:txBody>
      </p:sp>
    </p:spTree>
    <p:extLst>
      <p:ext uri="{BB962C8B-B14F-4D97-AF65-F5344CB8AC3E}">
        <p14:creationId xmlns:p14="http://schemas.microsoft.com/office/powerpoint/2010/main" val="1268013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43</a:t>
            </a:fld>
            <a:endParaRPr lang="el-GR" dirty="0"/>
          </a:p>
        </p:txBody>
      </p:sp>
      <p:sp>
        <p:nvSpPr>
          <p:cNvPr id="5" name="Rectangle 4"/>
          <p:cNvSpPr/>
          <p:nvPr/>
        </p:nvSpPr>
        <p:spPr>
          <a:xfrm>
            <a:off x="-50617" y="1666423"/>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7" name="Rectangle 6"/>
          <p:cNvSpPr/>
          <p:nvPr/>
        </p:nvSpPr>
        <p:spPr>
          <a:xfrm>
            <a:off x="107503" y="1268760"/>
            <a:ext cx="8985879" cy="3672800"/>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Συστήματα ανθρώπινης δραστηριότητας </a:t>
            </a:r>
            <a:r>
              <a:rPr lang="el-GR" sz="2400" i="1" dirty="0">
                <a:solidFill>
                  <a:srgbClr val="002060"/>
                </a:solidFill>
                <a:latin typeface="Calibri" panose="020F0502020204030204" pitchFamily="34" charset="0"/>
                <a:cs typeface="+mn-cs"/>
              </a:rPr>
              <a:t>(</a:t>
            </a:r>
            <a:r>
              <a:rPr lang="en-US" sz="2400" i="1" dirty="0">
                <a:solidFill>
                  <a:srgbClr val="002060"/>
                </a:solidFill>
                <a:latin typeface="Calibri" panose="020F0502020204030204" pitchFamily="34" charset="0"/>
                <a:cs typeface="+mn-cs"/>
              </a:rPr>
              <a:t>human activity systems</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ονομάζονται τα συστήματα εντός των οποίων αναλαμβάνονται ανθρώπινες δραστηριότητες για την επίτευξη κάποιων σκοπών </a:t>
            </a:r>
            <a:r>
              <a:rPr lang="el-GR" sz="2400" i="1" dirty="0">
                <a:solidFill>
                  <a:srgbClr val="002060"/>
                </a:solidFill>
                <a:latin typeface="Calibri" panose="020F0502020204030204" pitchFamily="34" charset="0"/>
                <a:cs typeface="+mn-cs"/>
              </a:rPr>
              <a:t>(</a:t>
            </a:r>
            <a:r>
              <a:rPr lang="en-US" sz="2400" i="1" dirty="0">
                <a:solidFill>
                  <a:srgbClr val="002060"/>
                </a:solidFill>
                <a:latin typeface="Calibri" panose="020F0502020204030204" pitchFamily="34" charset="0"/>
                <a:cs typeface="+mn-cs"/>
              </a:rPr>
              <a:t>purposeful activities</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Τα περισσότερα συστήματα ανθρώπινης δραστηριότητας υπάρχουν εντός ευρύτερων κοινωνικών συστημάτων</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Παραδείγματα:</a:t>
            </a:r>
            <a:r>
              <a:rPr lang="el-GR" sz="2400" dirty="0">
                <a:solidFill>
                  <a:srgbClr val="002060"/>
                </a:solidFill>
                <a:latin typeface="Calibri" panose="020F0502020204030204" pitchFamily="34" charset="0"/>
                <a:cs typeface="+mn-cs"/>
              </a:rPr>
              <a:t> πληροφοριακά συστήματα, συστήματα ανθρώπου-μηχανής, συστήματα βιομηχανικής δραστηριότητας, πολιτικά συστήματα</a:t>
            </a:r>
          </a:p>
        </p:txBody>
      </p:sp>
    </p:spTree>
    <p:extLst>
      <p:ext uri="{BB962C8B-B14F-4D97-AF65-F5344CB8AC3E}">
        <p14:creationId xmlns:p14="http://schemas.microsoft.com/office/powerpoint/2010/main" val="2249153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44</a:t>
            </a:fld>
            <a:endParaRPr lang="el-GR" dirty="0"/>
          </a:p>
        </p:txBody>
      </p:sp>
      <p:sp>
        <p:nvSpPr>
          <p:cNvPr id="5" name="Rectangle 4"/>
          <p:cNvSpPr/>
          <p:nvPr/>
        </p:nvSpPr>
        <p:spPr>
          <a:xfrm>
            <a:off x="-50617" y="1666423"/>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7" name="Rectangle 6"/>
          <p:cNvSpPr/>
          <p:nvPr/>
        </p:nvSpPr>
        <p:spPr>
          <a:xfrm>
            <a:off x="35496" y="1196752"/>
            <a:ext cx="9057886" cy="5314469"/>
          </a:xfrm>
          <a:prstGeom prst="rect">
            <a:avLst/>
          </a:prstGeom>
        </p:spPr>
        <p:txBody>
          <a:bodyPr wrap="square">
            <a:spAutoFit/>
          </a:bodyPr>
          <a:lstStyle/>
          <a:p>
            <a:pPr algn="just">
              <a:spcBef>
                <a:spcPts val="600"/>
              </a:spcBef>
              <a:spcAft>
                <a:spcPts val="600"/>
              </a:spcAft>
            </a:pPr>
            <a:r>
              <a:rPr lang="el-GR" sz="2400" b="1" u="sng" dirty="0">
                <a:solidFill>
                  <a:srgbClr val="780000"/>
                </a:solidFill>
                <a:latin typeface="Calibri" panose="020F0502020204030204" pitchFamily="34" charset="0"/>
              </a:rPr>
              <a:t>Μοντέλο τυπικού συστήματος (1/3)</a:t>
            </a:r>
          </a:p>
          <a:p>
            <a:pPr lvl="0" algn="just" defTabSz="457200" fontAlgn="auto">
              <a:spcBef>
                <a:spcPts val="1000"/>
              </a:spcBef>
              <a:spcAft>
                <a:spcPts val="0"/>
              </a:spcAft>
              <a:buClr>
                <a:srgbClr val="353535"/>
              </a:buClr>
            </a:pPr>
            <a:r>
              <a:rPr lang="el-GR" sz="2400" dirty="0">
                <a:solidFill>
                  <a:srgbClr val="002060"/>
                </a:solidFill>
                <a:latin typeface="Calibri" panose="020F0502020204030204" pitchFamily="34" charset="0"/>
                <a:cs typeface="+mn-cs"/>
              </a:rPr>
              <a:t>Ένα γενικό μοντέλο των συστημάτων ανθρώπινης δραστηριότητας που διέπεται από ένα σύνολο βασικών προδιαγραφών ονομάζεται μοντέλο τυπικού συστήματος </a:t>
            </a:r>
            <a:r>
              <a:rPr lang="el-GR" sz="2400" i="1" dirty="0">
                <a:solidFill>
                  <a:srgbClr val="002060"/>
                </a:solidFill>
                <a:latin typeface="Calibri" panose="020F0502020204030204" pitchFamily="34" charset="0"/>
                <a:cs typeface="+mn-cs"/>
              </a:rPr>
              <a:t>(</a:t>
            </a:r>
            <a:r>
              <a:rPr lang="en-US" sz="2400" i="1" dirty="0">
                <a:solidFill>
                  <a:srgbClr val="002060"/>
                </a:solidFill>
                <a:latin typeface="Calibri" panose="020F0502020204030204" pitchFamily="34" charset="0"/>
                <a:cs typeface="+mn-cs"/>
              </a:rPr>
              <a:t>formal system model</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a:t>
            </a:r>
          </a:p>
          <a:p>
            <a:pPr lvl="0" algn="just" defTabSz="457200" fontAlgn="auto">
              <a:spcBef>
                <a:spcPts val="1000"/>
              </a:spcBef>
              <a:spcAft>
                <a:spcPts val="0"/>
              </a:spcAft>
              <a:buClr>
                <a:srgbClr val="353535"/>
              </a:buClr>
            </a:pPr>
            <a:r>
              <a:rPr lang="el-GR" sz="2400" dirty="0">
                <a:solidFill>
                  <a:srgbClr val="002060"/>
                </a:solidFill>
                <a:latin typeface="Calibri" panose="020F0502020204030204" pitchFamily="34" charset="0"/>
                <a:cs typeface="+mn-cs"/>
              </a:rPr>
              <a:t>Έτσι, ένα σύστημα, έστω Σ, πληροί τις προδιαγραφές ενός μοντέλου τυπικού συστήματος εφόσον:     </a:t>
            </a:r>
          </a:p>
          <a:p>
            <a:pPr marL="457200" lvl="0" indent="-457200" algn="just" defTabSz="457200" fontAlgn="auto">
              <a:spcBef>
                <a:spcPts val="1000"/>
              </a:spcBef>
              <a:spcAft>
                <a:spcPts val="0"/>
              </a:spcAft>
              <a:buFont typeface="+mj-lt"/>
              <a:buAutoNum type="arabicPeriod"/>
            </a:pPr>
            <a:r>
              <a:rPr lang="el-GR" sz="2400" dirty="0">
                <a:solidFill>
                  <a:srgbClr val="002060"/>
                </a:solidFill>
                <a:latin typeface="Calibri" panose="020F0502020204030204" pitchFamily="34" charset="0"/>
                <a:cs typeface="+mn-cs"/>
              </a:rPr>
              <a:t>Το Σ εξυπηρετεί κάποιο σκοπό ή έχει κάποια αποστολή. </a:t>
            </a:r>
          </a:p>
          <a:p>
            <a:pPr marL="457200" lvl="0" indent="-457200" algn="just" defTabSz="457200" fontAlgn="auto">
              <a:spcBef>
                <a:spcPts val="1000"/>
              </a:spcBef>
              <a:spcAft>
                <a:spcPts val="0"/>
              </a:spcAft>
              <a:buFont typeface="+mj-lt"/>
              <a:buAutoNum type="arabicPeriod"/>
            </a:pPr>
            <a:r>
              <a:rPr lang="el-GR" sz="2400" dirty="0">
                <a:solidFill>
                  <a:srgbClr val="002060"/>
                </a:solidFill>
                <a:latin typeface="Calibri" panose="020F0502020204030204" pitchFamily="34" charset="0"/>
                <a:cs typeface="+mn-cs"/>
              </a:rPr>
              <a:t>Το Σ διαθέτει κάποια κριτήρια για την αξιολόγηση της αποδοτικότητάς του. </a:t>
            </a:r>
          </a:p>
          <a:p>
            <a:pPr marL="457200" lvl="0" indent="-457200" algn="just" defTabSz="457200" fontAlgn="auto">
              <a:spcBef>
                <a:spcPts val="1000"/>
              </a:spcBef>
              <a:spcAft>
                <a:spcPts val="0"/>
              </a:spcAft>
              <a:buFont typeface="+mj-lt"/>
              <a:buAutoNum type="arabicPeriod"/>
            </a:pPr>
            <a:r>
              <a:rPr lang="el-GR" sz="2400" dirty="0">
                <a:solidFill>
                  <a:srgbClr val="002060"/>
                </a:solidFill>
                <a:latin typeface="Calibri" panose="020F0502020204030204" pitchFamily="34" charset="0"/>
                <a:cs typeface="+mn-cs"/>
              </a:rPr>
              <a:t>Το Σ περιέχει μια διαδικασία λήψης αποφάσεων, δηλαδή διάφορους ρόλους λήψης αποφάσεων οι οποίοι ασκούνται από ένα αριθμό ατόμων.  </a:t>
            </a:r>
          </a:p>
        </p:txBody>
      </p:sp>
    </p:spTree>
    <p:extLst>
      <p:ext uri="{BB962C8B-B14F-4D97-AF65-F5344CB8AC3E}">
        <p14:creationId xmlns:p14="http://schemas.microsoft.com/office/powerpoint/2010/main" val="2910603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45</a:t>
            </a:fld>
            <a:endParaRPr lang="el-GR" dirty="0"/>
          </a:p>
        </p:txBody>
      </p:sp>
      <p:sp>
        <p:nvSpPr>
          <p:cNvPr id="5" name="Rectangle 4"/>
          <p:cNvSpPr/>
          <p:nvPr/>
        </p:nvSpPr>
        <p:spPr>
          <a:xfrm>
            <a:off x="-50617" y="1666423"/>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7" name="Rectangle 6"/>
          <p:cNvSpPr/>
          <p:nvPr/>
        </p:nvSpPr>
        <p:spPr>
          <a:xfrm>
            <a:off x="0" y="1124744"/>
            <a:ext cx="9093382" cy="4782209"/>
          </a:xfrm>
          <a:prstGeom prst="rect">
            <a:avLst/>
          </a:prstGeom>
        </p:spPr>
        <p:txBody>
          <a:bodyPr wrap="square">
            <a:spAutoFit/>
          </a:bodyPr>
          <a:lstStyle/>
          <a:p>
            <a:pPr algn="just">
              <a:lnSpc>
                <a:spcPct val="110000"/>
              </a:lnSpc>
              <a:spcBef>
                <a:spcPts val="600"/>
              </a:spcBef>
              <a:spcAft>
                <a:spcPts val="600"/>
              </a:spcAft>
            </a:pPr>
            <a:r>
              <a:rPr lang="el-GR" sz="2400" b="1" u="sng" dirty="0">
                <a:solidFill>
                  <a:srgbClr val="780000"/>
                </a:solidFill>
                <a:latin typeface="Calibri" panose="020F0502020204030204" pitchFamily="34" charset="0"/>
              </a:rPr>
              <a:t>Μοντέλο τυπικού συστήματος (2/3)</a:t>
            </a:r>
          </a:p>
          <a:p>
            <a:pPr marL="457200" lvl="0" indent="-457200" algn="just">
              <a:buClr>
                <a:srgbClr val="002060"/>
              </a:buClr>
              <a:buFont typeface="+mj-lt"/>
              <a:buAutoNum type="arabicPeriod" startAt="4"/>
            </a:pPr>
            <a:r>
              <a:rPr lang="el-GR" sz="2400" dirty="0">
                <a:solidFill>
                  <a:srgbClr val="002060"/>
                </a:solidFill>
                <a:latin typeface="Calibri" panose="020F0502020204030204" pitchFamily="34" charset="0"/>
              </a:rPr>
              <a:t>Το Σ αποτελείται από συνιστώσες που ονομάζονται υποσυστήματα και τα οποία είναι επίσης συστήματα που έχουν τις ίδιες ιδιότητες με αυτές του Σ.</a:t>
            </a:r>
          </a:p>
          <a:p>
            <a:pPr marL="457200" lvl="0" indent="-457200" algn="just">
              <a:buClr>
                <a:srgbClr val="002060"/>
              </a:buClr>
              <a:buFont typeface="+mj-lt"/>
              <a:buAutoNum type="arabicPeriod" startAt="4"/>
            </a:pPr>
            <a:r>
              <a:rPr lang="el-GR" sz="2400" dirty="0">
                <a:solidFill>
                  <a:srgbClr val="002060"/>
                </a:solidFill>
                <a:latin typeface="Calibri" panose="020F0502020204030204" pitchFamily="34" charset="0"/>
              </a:rPr>
              <a:t>Το Σ αποτελείται από αλληλεπιδρούσες συνιστώσες που είναι συνεκτικά συνδεδεμένες μεταξύ τους. </a:t>
            </a:r>
          </a:p>
          <a:p>
            <a:pPr marL="457200" lvl="0" indent="-457200" algn="just">
              <a:buClr>
                <a:srgbClr val="002060"/>
              </a:buClr>
              <a:buFont typeface="+mj-lt"/>
              <a:buAutoNum type="arabicPeriod" startAt="4"/>
            </a:pPr>
            <a:r>
              <a:rPr lang="el-GR" sz="2400" dirty="0">
                <a:solidFill>
                  <a:srgbClr val="002060"/>
                </a:solidFill>
                <a:latin typeface="Calibri" panose="020F0502020204030204" pitchFamily="34" charset="0"/>
              </a:rPr>
              <a:t>Το Σ υπάρχει μέσα σε ένα ευρύτερο σύστημα με το οποίο αλληλεπιδρά (περιβάλλον). </a:t>
            </a:r>
          </a:p>
          <a:p>
            <a:pPr marL="457200" lvl="0" indent="-457200" algn="just">
              <a:buClr>
                <a:srgbClr val="002060"/>
              </a:buClr>
              <a:buFont typeface="+mj-lt"/>
              <a:buAutoNum type="arabicPeriod" startAt="4"/>
            </a:pPr>
            <a:r>
              <a:rPr lang="el-GR" sz="2400" dirty="0">
                <a:solidFill>
                  <a:srgbClr val="002060"/>
                </a:solidFill>
                <a:latin typeface="Calibri" panose="020F0502020204030204" pitchFamily="34" charset="0"/>
              </a:rPr>
              <a:t>Το Σ έχει κάποια όρια που το διακρίνουν από το περιβάλλον του. </a:t>
            </a:r>
          </a:p>
          <a:p>
            <a:pPr marL="457200" lvl="0" indent="-457200" algn="just">
              <a:buClr>
                <a:srgbClr val="002060"/>
              </a:buClr>
              <a:buFont typeface="+mj-lt"/>
              <a:buAutoNum type="arabicPeriod" startAt="4"/>
            </a:pPr>
            <a:r>
              <a:rPr lang="el-GR" sz="2400" dirty="0">
                <a:solidFill>
                  <a:srgbClr val="002060"/>
                </a:solidFill>
                <a:latin typeface="Calibri" panose="020F0502020204030204" pitchFamily="34" charset="0"/>
              </a:rPr>
              <a:t>Το Σ διαθέτει πόρους, φυσικούς (π.χ. ανθρώπους και χρήματα) και εννοιακούς (π.χ. γνώση), οι οποίοι είναι στη διάθεση της διαδικασίας λήψης αποφάσεων.</a:t>
            </a:r>
          </a:p>
        </p:txBody>
      </p:sp>
    </p:spTree>
    <p:extLst>
      <p:ext uri="{BB962C8B-B14F-4D97-AF65-F5344CB8AC3E}">
        <p14:creationId xmlns:p14="http://schemas.microsoft.com/office/powerpoint/2010/main" val="253692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46</a:t>
            </a:fld>
            <a:endParaRPr lang="el-GR" dirty="0"/>
          </a:p>
        </p:txBody>
      </p:sp>
      <p:sp>
        <p:nvSpPr>
          <p:cNvPr id="5" name="Rectangle 4"/>
          <p:cNvSpPr/>
          <p:nvPr/>
        </p:nvSpPr>
        <p:spPr>
          <a:xfrm>
            <a:off x="-50617" y="1666423"/>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7" name="Rectangle 6"/>
          <p:cNvSpPr/>
          <p:nvPr/>
        </p:nvSpPr>
        <p:spPr>
          <a:xfrm>
            <a:off x="35496" y="1196752"/>
            <a:ext cx="9083790" cy="2216185"/>
          </a:xfrm>
          <a:prstGeom prst="rect">
            <a:avLst/>
          </a:prstGeom>
        </p:spPr>
        <p:txBody>
          <a:bodyPr wrap="square">
            <a:spAutoFit/>
          </a:bodyPr>
          <a:lstStyle/>
          <a:p>
            <a:pPr algn="just">
              <a:spcBef>
                <a:spcPts val="600"/>
              </a:spcBef>
              <a:spcAft>
                <a:spcPts val="600"/>
              </a:spcAft>
            </a:pPr>
            <a:r>
              <a:rPr lang="el-GR" sz="2400" b="1" u="sng" dirty="0">
                <a:solidFill>
                  <a:srgbClr val="780000"/>
                </a:solidFill>
                <a:latin typeface="Calibri" panose="020F0502020204030204" pitchFamily="34" charset="0"/>
              </a:rPr>
              <a:t>Μοντέλο τυπικού συστήματος (3/3)</a:t>
            </a:r>
          </a:p>
          <a:p>
            <a:pPr marL="457200" lvl="0" indent="-457200" algn="just" defTabSz="457200" fontAlgn="auto">
              <a:spcBef>
                <a:spcPts val="1000"/>
              </a:spcBef>
              <a:spcAft>
                <a:spcPts val="0"/>
              </a:spcAft>
              <a:buClr>
                <a:srgbClr val="002060"/>
              </a:buClr>
              <a:buFont typeface="+mj-lt"/>
              <a:buAutoNum type="arabicPeriod" startAt="9"/>
            </a:pPr>
            <a:r>
              <a:rPr lang="el-GR" sz="2400" dirty="0">
                <a:solidFill>
                  <a:srgbClr val="002060"/>
                </a:solidFill>
                <a:latin typeface="Calibri" panose="020F0502020204030204" pitchFamily="34" charset="0"/>
                <a:cs typeface="+mn-cs"/>
              </a:rPr>
              <a:t>Το Σ διαθέτει κάποια εγγύηση συνέχειας, δηλαδή δεν είναι εφήμερο, και κάποια μακροπρόθεσμη σταθερότητα η οποία επιτυγχάνεται μετά από μια περίοδο αναταράξεων και ρευστότητας. </a:t>
            </a:r>
          </a:p>
        </p:txBody>
      </p:sp>
    </p:spTree>
    <p:extLst>
      <p:ext uri="{BB962C8B-B14F-4D97-AF65-F5344CB8AC3E}">
        <p14:creationId xmlns:p14="http://schemas.microsoft.com/office/powerpoint/2010/main" val="1852795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47</a:t>
            </a:fld>
            <a:endParaRPr lang="el-GR" dirty="0"/>
          </a:p>
        </p:txBody>
      </p:sp>
      <p:sp>
        <p:nvSpPr>
          <p:cNvPr id="4" name="Text Placeholder 3"/>
          <p:cNvSpPr>
            <a:spLocks noGrp="1"/>
          </p:cNvSpPr>
          <p:nvPr>
            <p:ph type="body" sz="quarter" idx="13"/>
          </p:nvPr>
        </p:nvSpPr>
        <p:spPr>
          <a:xfrm>
            <a:off x="0" y="609761"/>
            <a:ext cx="8029575" cy="484027"/>
          </a:xfrm>
        </p:spPr>
        <p:txBody>
          <a:bodyPr>
            <a:normAutofit/>
          </a:bodyPr>
          <a:lstStyle/>
          <a:p>
            <a:r>
              <a:rPr lang="el-GR" sz="2000" b="1" dirty="0"/>
              <a:t>Μοντέλο της έννοιας “σύστημα ανθρώπινης δραστηριότητας”</a:t>
            </a:r>
            <a:endParaRPr lang="en-US" sz="2000" b="1" spc="50" dirty="0">
              <a:ln w="9525" cmpd="sng">
                <a:solidFill>
                  <a:schemeClr val="accent1"/>
                </a:solidFill>
                <a:prstDash val="solid"/>
              </a:ln>
              <a:effectLst>
                <a:glow rad="38100">
                  <a:schemeClr val="accent1">
                    <a:alpha val="40000"/>
                  </a:schemeClr>
                </a:glow>
              </a:effectLst>
            </a:endParaRPr>
          </a:p>
        </p:txBody>
      </p:sp>
      <p:sp>
        <p:nvSpPr>
          <p:cNvPr id="23" name="TextBox 22"/>
          <p:cNvSpPr txBox="1"/>
          <p:nvPr/>
        </p:nvSpPr>
        <p:spPr>
          <a:xfrm>
            <a:off x="7525964" y="3990233"/>
            <a:ext cx="684803" cy="369332"/>
          </a:xfrm>
          <a:prstGeom prst="rect">
            <a:avLst/>
          </a:prstGeom>
          <a:noFill/>
        </p:spPr>
        <p:txBody>
          <a:bodyPr wrap="none" rtlCol="0">
            <a:spAutoFit/>
          </a:bodyPr>
          <a:lstStyle/>
          <a:p>
            <a:r>
              <a:rPr lang="en-US" b="1" dirty="0">
                <a:solidFill>
                  <a:schemeClr val="bg1"/>
                </a:solidFill>
              </a:rPr>
              <a:t>HHR</a:t>
            </a:r>
          </a:p>
        </p:txBody>
      </p:sp>
      <p:graphicFrame>
        <p:nvGraphicFramePr>
          <p:cNvPr id="18" name="Object 17"/>
          <p:cNvGraphicFramePr>
            <a:graphicFrameLocks noChangeAspect="1"/>
          </p:cNvGraphicFramePr>
          <p:nvPr>
            <p:extLst>
              <p:ext uri="{D42A27DB-BD31-4B8C-83A1-F6EECF244321}">
                <p14:modId xmlns:p14="http://schemas.microsoft.com/office/powerpoint/2010/main" val="2586818086"/>
              </p:ext>
            </p:extLst>
          </p:nvPr>
        </p:nvGraphicFramePr>
        <p:xfrm>
          <a:off x="2195736" y="1375773"/>
          <a:ext cx="4320480" cy="5228919"/>
        </p:xfrm>
        <a:graphic>
          <a:graphicData uri="http://schemas.openxmlformats.org/presentationml/2006/ole">
            <mc:AlternateContent xmlns:mc="http://schemas.openxmlformats.org/markup-compatibility/2006">
              <mc:Choice xmlns:v="urn:schemas-microsoft-com:vml" Requires="v">
                <p:oleObj spid="_x0000_s7199" r:id="rId3" imgW="5635838" imgH="8046936" progId="">
                  <p:embed/>
                </p:oleObj>
              </mc:Choice>
              <mc:Fallback>
                <p:oleObj r:id="rId3" imgW="5635838" imgH="8046936"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375773"/>
                        <a:ext cx="4320480" cy="52289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4267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48</a:t>
            </a:fld>
            <a:endParaRPr lang="el-GR" dirty="0"/>
          </a:p>
        </p:txBody>
      </p:sp>
      <p:sp>
        <p:nvSpPr>
          <p:cNvPr id="5" name="Rectangle 4"/>
          <p:cNvSpPr/>
          <p:nvPr/>
        </p:nvSpPr>
        <p:spPr>
          <a:xfrm>
            <a:off x="35496" y="1196752"/>
            <a:ext cx="9083187" cy="6299160"/>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Κάθε υποσύστημα:</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είναι και το ίδιο σύστημα, και διαφέρει από το υπερκείμενο (ευρύτερο) σύστημα μόνο στο επίπεδο ανάλυσης (επίπεδο λεπτομέρειας),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μπορεί (το κάθε υποσύστημα) να οριστεί επίσης ως σύστημα και να μοντελοποιηθεί ως ένα σύνολο δραστηριοτήτων.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Συνεπώς, οι όροι </a:t>
            </a:r>
            <a:r>
              <a:rPr lang="el-GR" sz="2400" i="1" dirty="0">
                <a:solidFill>
                  <a:srgbClr val="002060"/>
                </a:solidFill>
                <a:latin typeface="Calibri" panose="020F0502020204030204" pitchFamily="34" charset="0"/>
                <a:cs typeface="+mn-cs"/>
              </a:rPr>
              <a:t>“σύστημα”</a:t>
            </a:r>
            <a:r>
              <a:rPr lang="el-GR" sz="2400" dirty="0">
                <a:solidFill>
                  <a:srgbClr val="002060"/>
                </a:solidFill>
                <a:latin typeface="Calibri" panose="020F0502020204030204" pitchFamily="34" charset="0"/>
                <a:cs typeface="+mn-cs"/>
              </a:rPr>
              <a:t> και </a:t>
            </a:r>
            <a:r>
              <a:rPr lang="el-GR" sz="2400" i="1" dirty="0">
                <a:solidFill>
                  <a:srgbClr val="002060"/>
                </a:solidFill>
                <a:latin typeface="Calibri" panose="020F0502020204030204" pitchFamily="34" charset="0"/>
                <a:cs typeface="+mn-cs"/>
              </a:rPr>
              <a:t>“δραστηριότητα”</a:t>
            </a:r>
            <a:r>
              <a:rPr lang="el-GR" sz="2400" dirty="0">
                <a:solidFill>
                  <a:srgbClr val="002060"/>
                </a:solidFill>
                <a:latin typeface="Calibri" panose="020F0502020204030204" pitchFamily="34" charset="0"/>
                <a:cs typeface="+mn-cs"/>
              </a:rPr>
              <a:t> μπορεί να χρησιμοποιούνται εναλλακτικά.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λέξη </a:t>
            </a:r>
            <a:r>
              <a:rPr lang="el-GR" sz="2400" i="1" dirty="0">
                <a:solidFill>
                  <a:srgbClr val="002060"/>
                </a:solidFill>
                <a:latin typeface="Calibri" panose="020F0502020204030204" pitchFamily="34" charset="0"/>
                <a:cs typeface="+mn-cs"/>
              </a:rPr>
              <a:t>“δραστηριότητα”</a:t>
            </a:r>
            <a:r>
              <a:rPr lang="el-GR" sz="2400" dirty="0">
                <a:solidFill>
                  <a:srgbClr val="002060"/>
                </a:solidFill>
                <a:latin typeface="Calibri" panose="020F0502020204030204" pitchFamily="34" charset="0"/>
                <a:cs typeface="+mn-cs"/>
              </a:rPr>
              <a:t> συνεπάγεται δράση οπότε η φυσική γλώσσα με την οποία περιγράφονται τα συστήματα ανθρώπινης δραστηριότητας περιλαμβάνει ρήματα στην προστακτική έγκλιση (τουλάχιστον στην αγγλική γλώσσα) ή και επίθετα (στην ελληνική γλώσσα), που μαζί με τις κατάλληλες διευκρινιστικές φράσεις αναφέρονται σε δράσεις. </a:t>
            </a:r>
          </a:p>
          <a:p>
            <a:pPr marL="360000" indent="-360000" algn="just">
              <a:spcBef>
                <a:spcPts val="1200"/>
              </a:spcBef>
              <a:buClr>
                <a:srgbClr val="780000"/>
              </a:buClr>
              <a:buFont typeface="Wingdings" panose="05000000000000000000" pitchFamily="2" charset="2"/>
              <a:buChar char="§"/>
            </a:pP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687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br>
              <a:rPr lang="el-GR" dirty="0"/>
            </a:b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49</a:t>
            </a:fld>
            <a:endParaRPr lang="el-GR" dirty="0"/>
          </a:p>
        </p:txBody>
      </p:sp>
      <p:sp>
        <p:nvSpPr>
          <p:cNvPr id="5" name="Rectangle 4"/>
          <p:cNvSpPr/>
          <p:nvPr/>
        </p:nvSpPr>
        <p:spPr>
          <a:xfrm>
            <a:off x="-50617" y="1666423"/>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16" name="Rectangle 15"/>
          <p:cNvSpPr/>
          <p:nvPr/>
        </p:nvSpPr>
        <p:spPr>
          <a:xfrm>
            <a:off x="-1" y="1093789"/>
            <a:ext cx="9093383" cy="461665"/>
          </a:xfrm>
          <a:prstGeom prst="rect">
            <a:avLst/>
          </a:prstGeom>
        </p:spPr>
        <p:txBody>
          <a:bodyPr wrap="square">
            <a:spAutoFit/>
          </a:bodyPr>
          <a:lstStyle/>
          <a:p>
            <a:r>
              <a:rPr lang="el-GR" sz="2400" b="1" u="sng" dirty="0">
                <a:solidFill>
                  <a:srgbClr val="780000"/>
                </a:solidFill>
              </a:rPr>
              <a:t>Γενικό μοντέλο συστήματος ανθρώπινης δραστηριότητας</a:t>
            </a:r>
          </a:p>
        </p:txBody>
      </p:sp>
      <p:graphicFrame>
        <p:nvGraphicFramePr>
          <p:cNvPr id="17" name="Object 16"/>
          <p:cNvGraphicFramePr>
            <a:graphicFrameLocks noChangeAspect="1"/>
          </p:cNvGraphicFramePr>
          <p:nvPr>
            <p:extLst>
              <p:ext uri="{D42A27DB-BD31-4B8C-83A1-F6EECF244321}">
                <p14:modId xmlns:p14="http://schemas.microsoft.com/office/powerpoint/2010/main" val="2170482797"/>
              </p:ext>
            </p:extLst>
          </p:nvPr>
        </p:nvGraphicFramePr>
        <p:xfrm>
          <a:off x="1259632" y="1976991"/>
          <a:ext cx="6840760" cy="4198179"/>
        </p:xfrm>
        <a:graphic>
          <a:graphicData uri="http://schemas.openxmlformats.org/presentationml/2006/ole">
            <mc:AlternateContent xmlns:mc="http://schemas.openxmlformats.org/markup-compatibility/2006">
              <mc:Choice xmlns:v="urn:schemas-microsoft-com:vml" Requires="v">
                <p:oleObj spid="_x0000_s8224" r:id="rId3" imgW="3634693" imgH="2554700" progId="">
                  <p:embed/>
                </p:oleObj>
              </mc:Choice>
              <mc:Fallback>
                <p:oleObj r:id="rId3" imgW="3634693" imgH="25547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976991"/>
                        <a:ext cx="6840760" cy="4198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226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Κατηγοριοποίηση προβλημάτων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5</a:t>
            </a:fld>
            <a:endParaRPr lang="el-GR" dirty="0"/>
          </a:p>
        </p:txBody>
      </p:sp>
      <p:sp>
        <p:nvSpPr>
          <p:cNvPr id="5" name="Rectangle 4"/>
          <p:cNvSpPr/>
          <p:nvPr/>
        </p:nvSpPr>
        <p:spPr>
          <a:xfrm>
            <a:off x="0" y="1268760"/>
            <a:ext cx="9144000" cy="2805896"/>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Σκληρά ή δομημένα προβλήματα: </a:t>
            </a:r>
            <a:r>
              <a:rPr lang="el-GR" sz="2400" dirty="0">
                <a:solidFill>
                  <a:srgbClr val="002060"/>
                </a:solidFill>
                <a:latin typeface="Calibri" panose="020F0502020204030204" pitchFamily="34" charset="0"/>
                <a:cs typeface="+mn-cs"/>
              </a:rPr>
              <a:t>αναφέρονται μόνο σε ερωτήματα σχετικά με το “πώς” πρέπει να αναληφθεί μια δραστηριότητα (πώς πρέπει να γίνει κάτι) </a:t>
            </a: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Μαλακά ή αδόμητα προβλήματα:</a:t>
            </a:r>
            <a:r>
              <a:rPr lang="el-GR" sz="2400" dirty="0">
                <a:solidFill>
                  <a:srgbClr val="002060"/>
                </a:solidFill>
                <a:latin typeface="Calibri" panose="020F0502020204030204" pitchFamily="34" charset="0"/>
                <a:cs typeface="+mn-cs"/>
              </a:rPr>
              <a:t> είναι πολύπλοκες συνθέσεις ερωτημάτων που αναφέρονται και στο “τί” είναι η δραστηριότητα και στο “πώς” πρέπει να αναληφθεί (τι πρέπει να γίνει και πώς). </a:t>
            </a:r>
          </a:p>
          <a:p>
            <a:pPr marL="1076325" indent="-358775" algn="just">
              <a:buFont typeface="Wingdings" panose="05000000000000000000" pitchFamily="2" charset="2"/>
              <a:buChar char="§"/>
            </a:pP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3702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50</a:t>
            </a:fld>
            <a:endParaRPr lang="el-GR" dirty="0"/>
          </a:p>
        </p:txBody>
      </p:sp>
      <p:sp>
        <p:nvSpPr>
          <p:cNvPr id="5" name="Rectangle 4"/>
          <p:cNvSpPr/>
          <p:nvPr/>
        </p:nvSpPr>
        <p:spPr>
          <a:xfrm>
            <a:off x="35496" y="1093788"/>
            <a:ext cx="9108504" cy="1077218"/>
          </a:xfrm>
          <a:prstGeom prst="rect">
            <a:avLst/>
          </a:prstGeom>
        </p:spPr>
        <p:txBody>
          <a:bodyPr wrap="square">
            <a:spAutoFit/>
          </a:bodyPr>
          <a:lstStyle/>
          <a:p>
            <a:r>
              <a:rPr lang="el-GR" sz="2400" b="1" u="sng" dirty="0">
                <a:solidFill>
                  <a:srgbClr val="780000"/>
                </a:solidFill>
                <a:latin typeface="Calibri" panose="020F0502020204030204" pitchFamily="34" charset="0"/>
              </a:rPr>
              <a:t>Συστημική περιγραφή μιας εταιρίας ανάπτυξης λογισμικού</a:t>
            </a:r>
            <a:br>
              <a:rPr lang="el-GR" sz="2000" b="1" u="sng" dirty="0">
                <a:solidFill>
                  <a:srgbClr val="780000"/>
                </a:solidFill>
                <a:latin typeface="Calibri" panose="020F0502020204030204" pitchFamily="34" charset="0"/>
              </a:rPr>
            </a:br>
            <a:br>
              <a:rPr lang="el-GR" sz="2000" b="1" u="sng" dirty="0">
                <a:solidFill>
                  <a:srgbClr val="780000"/>
                </a:solidFill>
                <a:latin typeface="Calibri" panose="020F0502020204030204" pitchFamily="34" charset="0"/>
              </a:rPr>
            </a:br>
            <a:endParaRPr lang="el-GR" sz="2000" b="1" u="sng" dirty="0">
              <a:solidFill>
                <a:srgbClr val="780000"/>
              </a:solidFill>
              <a:latin typeface="Calibri" panose="020F0502020204030204" pitchFamily="34"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3888416721"/>
              </p:ext>
            </p:extLst>
          </p:nvPr>
        </p:nvGraphicFramePr>
        <p:xfrm>
          <a:off x="1835696" y="1916832"/>
          <a:ext cx="5889384" cy="4703637"/>
        </p:xfrm>
        <a:graphic>
          <a:graphicData uri="http://schemas.openxmlformats.org/presentationml/2006/ole">
            <mc:AlternateContent xmlns:mc="http://schemas.openxmlformats.org/markup-compatibility/2006">
              <mc:Choice xmlns:v="urn:schemas-microsoft-com:vml" Requires="v">
                <p:oleObj spid="_x0000_s9248" r:id="rId3" imgW="5650749" imgH="4030710" progId="">
                  <p:embed/>
                </p:oleObj>
              </mc:Choice>
              <mc:Fallback>
                <p:oleObj r:id="rId3" imgW="5650749" imgH="403071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16832"/>
                        <a:ext cx="5889384" cy="470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6433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51</a:t>
            </a:fld>
            <a:endParaRPr lang="el-GR" dirty="0"/>
          </a:p>
        </p:txBody>
      </p:sp>
      <p:sp>
        <p:nvSpPr>
          <p:cNvPr id="5" name="Rectangle 4"/>
          <p:cNvSpPr/>
          <p:nvPr/>
        </p:nvSpPr>
        <p:spPr>
          <a:xfrm>
            <a:off x="899592" y="1628800"/>
            <a:ext cx="9144000" cy="1138773"/>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2" name="Rectangle 1"/>
          <p:cNvSpPr/>
          <p:nvPr/>
        </p:nvSpPr>
        <p:spPr>
          <a:xfrm>
            <a:off x="0" y="1196752"/>
            <a:ext cx="9144000" cy="1200329"/>
          </a:xfrm>
          <a:prstGeom prst="rect">
            <a:avLst/>
          </a:prstGeom>
        </p:spPr>
        <p:txBody>
          <a:bodyPr wrap="square">
            <a:spAutoFit/>
          </a:bodyPr>
          <a:lstStyle/>
          <a:p>
            <a:pPr algn="just">
              <a:lnSpc>
                <a:spcPct val="150000"/>
              </a:lnSpc>
              <a:spcBef>
                <a:spcPts val="1200"/>
              </a:spcBef>
            </a:pPr>
            <a:r>
              <a:rPr lang="el-GR" sz="2400" b="1" u="sng" dirty="0">
                <a:solidFill>
                  <a:srgbClr val="780000"/>
                </a:solidFill>
                <a:latin typeface="Calibri" panose="020F0502020204030204" pitchFamily="34" charset="0"/>
              </a:rPr>
              <a:t>Συστημική περιγραφή ενός συστήματος “παραγωγής προϊόντων”</a:t>
            </a:r>
            <a:br>
              <a:rPr lang="el-GR" sz="2400" b="1" u="sng" dirty="0">
                <a:solidFill>
                  <a:srgbClr val="780000"/>
                </a:solidFill>
                <a:latin typeface="Calibri" panose="020F0502020204030204" pitchFamily="34" charset="0"/>
              </a:rPr>
            </a:br>
            <a:endParaRPr lang="en-US" sz="2400" dirty="0">
              <a:solidFill>
                <a:srgbClr val="002060"/>
              </a:solidFill>
              <a:latin typeface="Calibri" panose="020F0502020204030204" pitchFamily="34" charset="0"/>
              <a:cs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57826125"/>
              </p:ext>
            </p:extLst>
          </p:nvPr>
        </p:nvGraphicFramePr>
        <p:xfrm>
          <a:off x="2627784" y="2227821"/>
          <a:ext cx="3621062" cy="4437218"/>
        </p:xfrm>
        <a:graphic>
          <a:graphicData uri="http://schemas.openxmlformats.org/presentationml/2006/ole">
            <mc:AlternateContent xmlns:mc="http://schemas.openxmlformats.org/markup-compatibility/2006">
              <mc:Choice xmlns:v="urn:schemas-microsoft-com:vml" Requires="v">
                <p:oleObj spid="_x0000_s10272" r:id="rId3" imgW="4102779" imgH="4894742" progId="">
                  <p:embed/>
                </p:oleObj>
              </mc:Choice>
              <mc:Fallback>
                <p:oleObj r:id="rId3" imgW="4102779" imgH="4894742"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227821"/>
                        <a:ext cx="3621062" cy="4437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1373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l-GR" dirty="0"/>
              <a:t>Συστήματα ανθρώπινης δραστηριότητας</a:t>
            </a:r>
            <a:br>
              <a:rPr lang="el-GR" dirty="0"/>
            </a:b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52</a:t>
            </a:fld>
            <a:endParaRPr lang="el-GR" dirty="0"/>
          </a:p>
        </p:txBody>
      </p:sp>
      <p:sp>
        <p:nvSpPr>
          <p:cNvPr id="5" name="Rectangle 4"/>
          <p:cNvSpPr/>
          <p:nvPr/>
        </p:nvSpPr>
        <p:spPr>
          <a:xfrm>
            <a:off x="9872" y="493713"/>
            <a:ext cx="8684770" cy="5016758"/>
          </a:xfrm>
          <a:prstGeom prst="rect">
            <a:avLst/>
          </a:prstGeom>
        </p:spPr>
        <p:txBody>
          <a:bodyPr wrap="square">
            <a:spAutoFit/>
          </a:bodyPr>
          <a:lstStyle/>
          <a:p>
            <a:pPr marL="0" indent="0" algn="just">
              <a:buNone/>
            </a:pPr>
            <a:endParaRPr lang="en-US" sz="1200" b="1" u="sng" dirty="0">
              <a:solidFill>
                <a:srgbClr val="C00000"/>
              </a:solidFill>
              <a:latin typeface="Calibri" panose="020F0502020204030204" pitchFamily="34" charset="0"/>
              <a:cs typeface="Calibri" panose="020F0502020204030204" pitchFamily="34" charset="0"/>
            </a:endParaRPr>
          </a:p>
          <a:p>
            <a:br>
              <a:rPr lang="en-US" sz="2800" b="1" dirty="0">
                <a:solidFill>
                  <a:srgbClr val="002060"/>
                </a:solidFill>
                <a:latin typeface="Calibri" panose="020F0502020204030204" pitchFamily="34" charset="0"/>
                <a:cs typeface="Calibri" panose="020F0502020204030204" pitchFamily="34" charset="0"/>
              </a:rPr>
            </a:br>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solidFill>
                <a:srgbClr val="002060"/>
              </a:solidFill>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p:txBody>
      </p:sp>
      <p:sp>
        <p:nvSpPr>
          <p:cNvPr id="22" name="Rectangle 21"/>
          <p:cNvSpPr/>
          <p:nvPr/>
        </p:nvSpPr>
        <p:spPr>
          <a:xfrm>
            <a:off x="107504" y="1209836"/>
            <a:ext cx="8784976" cy="5850640"/>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Με τη χρήση της κατηγοριοποίησης των συστημάτων μπορεί να γίνει πιο ακριβής ο ορισμός των συστημάτων ανθρώπινης δραστηριότητας (φυσικό σύστημα, ένα σχεδιασμένο σύστημα, ένα κοινωνικό σύστημα ή ένα σύστημα ανθρώπινης δραστηριότητας)</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Για παράδειγμα μια προβληματική κατάσταση που περιγράφεται ως:</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b="1" dirty="0">
                <a:solidFill>
                  <a:srgbClr val="002060"/>
                </a:solidFill>
                <a:latin typeface="Calibri" panose="020F0502020204030204" pitchFamily="34" charset="0"/>
                <a:cs typeface="+mn-cs"/>
              </a:rPr>
              <a:t>“σκληρή”</a:t>
            </a:r>
            <a:r>
              <a:rPr lang="el-GR" sz="2400" dirty="0">
                <a:solidFill>
                  <a:srgbClr val="002060"/>
                </a:solidFill>
                <a:latin typeface="Calibri" panose="020F0502020204030204" pitchFamily="34" charset="0"/>
                <a:cs typeface="+mn-cs"/>
              </a:rPr>
              <a:t> μπορεί να αναλυθεί ως ένα σχεδιασμένο σύστημα και να περιγραφεί με τη χρήση των μαθηματικών ως γλώσσα μοντελοποίησης.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b="1" dirty="0">
                <a:solidFill>
                  <a:srgbClr val="002060"/>
                </a:solidFill>
                <a:latin typeface="Calibri" panose="020F0502020204030204" pitchFamily="34" charset="0"/>
                <a:cs typeface="+mn-cs"/>
              </a:rPr>
              <a:t>“μαλακή” </a:t>
            </a:r>
            <a:r>
              <a:rPr lang="el-GR" sz="2400" dirty="0">
                <a:solidFill>
                  <a:srgbClr val="002060"/>
                </a:solidFill>
                <a:latin typeface="Calibri" panose="020F0502020204030204" pitchFamily="34" charset="0"/>
                <a:cs typeface="+mn-cs"/>
              </a:rPr>
              <a:t>μπορεί να αναλυθεί ως ένα σύνολο αλληλεπιδρώντων συστημάτων ανθρώπινης δραστηριότητας όπου η γλώσσα μοντελοποίησης αποτελείται από σύμβολα δραστηριοτήτων συνδεδεμένων μεταξύ τους. </a:t>
            </a:r>
          </a:p>
        </p:txBody>
      </p:sp>
    </p:spTree>
    <p:extLst>
      <p:ext uri="{BB962C8B-B14F-4D97-AF65-F5344CB8AC3E}">
        <p14:creationId xmlns:p14="http://schemas.microsoft.com/office/powerpoint/2010/main" val="947664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2"/>
          <p:cNvSpPr>
            <a:spLocks noGrp="1"/>
          </p:cNvSpPr>
          <p:nvPr>
            <p:ph type="sldNum" sz="quarter" idx="12"/>
          </p:nvPr>
        </p:nvSpPr>
        <p:spPr/>
        <p:txBody>
          <a:bodyPr/>
          <a:lstStyle/>
          <a:p>
            <a:pPr>
              <a:defRPr/>
            </a:pPr>
            <a:fld id="{73BF339D-E1DF-4C95-AA97-33C933E60739}" type="slidenum">
              <a:rPr lang="el-GR" smtClean="0"/>
              <a:pPr>
                <a:defRPr/>
              </a:pPr>
              <a:t>53</a:t>
            </a:fld>
            <a:endParaRPr lang="el-GR" dirty="0"/>
          </a:p>
        </p:txBody>
      </p:sp>
      <p:sp>
        <p:nvSpPr>
          <p:cNvPr id="7" name="Text Placeholder 6"/>
          <p:cNvSpPr>
            <a:spLocks noGrp="1"/>
          </p:cNvSpPr>
          <p:nvPr>
            <p:ph type="body" sz="quarter" idx="13"/>
          </p:nvPr>
        </p:nvSpPr>
        <p:spPr/>
        <p:txBody>
          <a:bodyPr>
            <a:normAutofit/>
          </a:bodyPr>
          <a:lstStyle/>
          <a:p>
            <a:r>
              <a:rPr lang="el-GR" dirty="0"/>
              <a:t>Συστήματα ανθρώπινης δραστηριότητας</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Rectangle 1"/>
          <p:cNvSpPr/>
          <p:nvPr/>
        </p:nvSpPr>
        <p:spPr>
          <a:xfrm>
            <a:off x="0" y="1093788"/>
            <a:ext cx="8964488" cy="461665"/>
          </a:xfrm>
          <a:prstGeom prst="rect">
            <a:avLst/>
          </a:prstGeom>
        </p:spPr>
        <p:txBody>
          <a:bodyPr wrap="square">
            <a:spAutoFit/>
          </a:bodyPr>
          <a:lstStyle/>
          <a:p>
            <a:r>
              <a:rPr lang="el-GR" sz="2400" b="1" u="sng" dirty="0">
                <a:solidFill>
                  <a:srgbClr val="780000"/>
                </a:solidFill>
                <a:latin typeface="Calibri" panose="020F0502020204030204" pitchFamily="34" charset="0"/>
              </a:rPr>
              <a:t>Διάσπαση σε δύο συνιστώσες</a:t>
            </a:r>
            <a:endParaRPr lang="en-US" sz="2400" b="1" u="sng" dirty="0">
              <a:solidFill>
                <a:srgbClr val="780000"/>
              </a:solidFill>
              <a:latin typeface="Calibri" panose="020F0502020204030204" pitchFamily="34" charset="0"/>
              <a:cs typeface="Calibri" panose="020F0502020204030204" pitchFamily="34" charset="0"/>
            </a:endParaRPr>
          </a:p>
        </p:txBody>
      </p:sp>
      <p:graphicFrame>
        <p:nvGraphicFramePr>
          <p:cNvPr id="35" name="Object 34"/>
          <p:cNvGraphicFramePr>
            <a:graphicFrameLocks noChangeAspect="1"/>
          </p:cNvGraphicFramePr>
          <p:nvPr>
            <p:extLst>
              <p:ext uri="{D42A27DB-BD31-4B8C-83A1-F6EECF244321}">
                <p14:modId xmlns:p14="http://schemas.microsoft.com/office/powerpoint/2010/main" val="4236220127"/>
              </p:ext>
            </p:extLst>
          </p:nvPr>
        </p:nvGraphicFramePr>
        <p:xfrm>
          <a:off x="1691680" y="1544094"/>
          <a:ext cx="5976664" cy="5156205"/>
        </p:xfrm>
        <a:graphic>
          <a:graphicData uri="http://schemas.openxmlformats.org/presentationml/2006/ole">
            <mc:AlternateContent xmlns:mc="http://schemas.openxmlformats.org/markup-compatibility/2006">
              <mc:Choice xmlns:v="urn:schemas-microsoft-com:vml" Requires="v">
                <p:oleObj spid="_x0000_s11297" r:id="rId3" imgW="6262762" imgH="4720725" progId="">
                  <p:embed/>
                </p:oleObj>
              </mc:Choice>
              <mc:Fallback>
                <p:oleObj r:id="rId3" imgW="6262762" imgH="4720725" progId="">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544094"/>
                        <a:ext cx="5976664" cy="5156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6216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8964488" cy="5661248"/>
          </a:xfrm>
        </p:spPr>
        <p:txBody>
          <a:bodyPr>
            <a:normAutofit/>
          </a:bodyPr>
          <a:lstStyle/>
          <a:p>
            <a:pPr marL="0" lvl="0" indent="0" algn="just">
              <a:buNone/>
            </a:pPr>
            <a:r>
              <a:rPr lang="el-GR" sz="2400" dirty="0">
                <a:solidFill>
                  <a:srgbClr val="002060"/>
                </a:solidFill>
              </a:rPr>
              <a:t>Αν τα συστήματα ανθρώπινης δραστηριότητας θεωρηθούν ως η κατηγορία συστημάτων που είναι πιο συγγενής προς την αντιμετώπιση διοικητικών προβλημάτων, μπορεί να εξεταστεί με κάποια λεπτομέρεια το σύνολο των γενικών εννοιών που έχουν σχέση με αυτά:</a:t>
            </a:r>
          </a:p>
          <a:p>
            <a:pPr lvl="0" algn="just"/>
            <a:r>
              <a:rPr lang="el-GR" sz="2400" dirty="0">
                <a:solidFill>
                  <a:srgbClr val="002060"/>
                </a:solidFill>
              </a:rPr>
              <a:t>Διεργασία μετασχηματισμού</a:t>
            </a:r>
          </a:p>
          <a:p>
            <a:pPr lvl="0" algn="just"/>
            <a:r>
              <a:rPr lang="el-GR" sz="2400" dirty="0">
                <a:solidFill>
                  <a:srgbClr val="002060"/>
                </a:solidFill>
              </a:rPr>
              <a:t>Εξυπηρέτηση σκοπών</a:t>
            </a:r>
          </a:p>
          <a:p>
            <a:pPr lvl="0" algn="just"/>
            <a:r>
              <a:rPr lang="el-GR" sz="2400" dirty="0">
                <a:solidFill>
                  <a:srgbClr val="002060"/>
                </a:solidFill>
              </a:rPr>
              <a:t>Μέτρα/κριτήρια αποδοτικότητας</a:t>
            </a:r>
          </a:p>
          <a:p>
            <a:pPr lvl="0" algn="just"/>
            <a:r>
              <a:rPr lang="el-GR" sz="2400" dirty="0">
                <a:solidFill>
                  <a:srgbClr val="002060"/>
                </a:solidFill>
              </a:rPr>
              <a:t>Όρια του συστήματος</a:t>
            </a:r>
          </a:p>
          <a:p>
            <a:pPr lvl="0" algn="just"/>
            <a:r>
              <a:rPr lang="el-GR" sz="2400" dirty="0">
                <a:solidFill>
                  <a:srgbClr val="002060"/>
                </a:solidFill>
              </a:rPr>
              <a:t>Πόροι του συστήματος </a:t>
            </a:r>
          </a:p>
          <a:p>
            <a:pPr lvl="0" algn="just"/>
            <a:r>
              <a:rPr lang="el-GR" sz="2400" dirty="0">
                <a:solidFill>
                  <a:srgbClr val="002060"/>
                </a:solidFill>
              </a:rPr>
              <a:t>Ιεραρχία συστημάτων</a:t>
            </a: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54</a:t>
            </a:fld>
            <a:endParaRPr lang="el-GR" dirty="0"/>
          </a:p>
        </p:txBody>
      </p:sp>
      <p:sp>
        <p:nvSpPr>
          <p:cNvPr id="5" name="Text Placeholder 4"/>
          <p:cNvSpPr>
            <a:spLocks noGrp="1"/>
          </p:cNvSpPr>
          <p:nvPr>
            <p:ph type="body" sz="quarter" idx="13"/>
          </p:nvPr>
        </p:nvSpPr>
        <p:spPr/>
        <p:txBody>
          <a:bodyPr>
            <a:norm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528" y="1484784"/>
            <a:ext cx="9324528" cy="5373216"/>
          </a:xfrm>
        </p:spPr>
        <p:txBody>
          <a:bodyPr>
            <a:noAutofit/>
          </a:bodyPr>
          <a:lstStyle/>
          <a:p>
            <a:pPr marL="179388" indent="0" algn="just">
              <a:buClr>
                <a:srgbClr val="002060"/>
              </a:buClr>
              <a:buNone/>
            </a:pPr>
            <a:r>
              <a:rPr lang="el-GR" sz="2400" dirty="0">
                <a:solidFill>
                  <a:srgbClr val="002060"/>
                </a:solidFill>
              </a:rPr>
              <a:t>Το σύνολο των δραστηριοτήτων που περιέχονται στο μοντέλο αναπαριστούν ένα σύνολο αλληλοσυνδεδεμένων δράσεων που είναι αναγκαίες για το μετασχηματισμό κάποιων εισροών σε κάποιες εκροές.</a:t>
            </a:r>
          </a:p>
          <a:p>
            <a:pPr marL="179388" indent="0" algn="just">
              <a:buClr>
                <a:srgbClr val="002060"/>
              </a:buClr>
              <a:buNone/>
            </a:pPr>
            <a:endParaRPr lang="el-GR" sz="2400" dirty="0">
              <a:solidFill>
                <a:srgbClr val="002060"/>
              </a:solidFill>
            </a:endParaRPr>
          </a:p>
          <a:p>
            <a:pPr marL="179388" indent="0" algn="just">
              <a:lnSpc>
                <a:spcPct val="150000"/>
              </a:lnSpc>
              <a:buClr>
                <a:srgbClr val="002060"/>
              </a:buClr>
              <a:buNone/>
            </a:pP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55</a:t>
            </a:fld>
            <a:endParaRPr lang="el-GR" dirty="0"/>
          </a:p>
        </p:txBody>
      </p:sp>
      <p:sp>
        <p:nvSpPr>
          <p:cNvPr id="5" name="Text Placeholder 4"/>
          <p:cNvSpPr>
            <a:spLocks noGrp="1"/>
          </p:cNvSpPr>
          <p:nvPr>
            <p:ph type="body" sz="quarter" idx="13"/>
          </p:nvPr>
        </p:nvSpPr>
        <p:spPr/>
        <p:txBody>
          <a:bodyPr>
            <a:noAutofit/>
          </a:bodyPr>
          <a:lstStyle/>
          <a:p>
            <a:r>
              <a:rPr lang="el-GR" sz="3200" dirty="0"/>
              <a:t>Συστήματα ανθρώπινης δραστηριότητας</a:t>
            </a:r>
          </a:p>
          <a:p>
            <a:r>
              <a:rPr lang="el-GR" sz="2400" b="1" u="sng" dirty="0">
                <a:solidFill>
                  <a:srgbClr val="780000"/>
                </a:solidFill>
              </a:rPr>
              <a:t>Διεργασία μετασχηματισμού</a:t>
            </a:r>
          </a:p>
          <a:p>
            <a:endParaRPr lang="el-GR" sz="2400" b="1" u="sng" dirty="0">
              <a:solidFill>
                <a:srgbClr val="78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739364899"/>
              </p:ext>
            </p:extLst>
          </p:nvPr>
        </p:nvGraphicFramePr>
        <p:xfrm>
          <a:off x="467544" y="2924944"/>
          <a:ext cx="8255290" cy="3672408"/>
        </p:xfrm>
        <a:graphic>
          <a:graphicData uri="http://schemas.openxmlformats.org/presentationml/2006/ole">
            <mc:AlternateContent xmlns:mc="http://schemas.openxmlformats.org/markup-compatibility/2006">
              <mc:Choice xmlns:v="urn:schemas-microsoft-com:vml" Requires="v">
                <p:oleObj spid="_x0000_s12320" r:id="rId4" imgW="4618841" imgH="1776487" progId="">
                  <p:embed/>
                </p:oleObj>
              </mc:Choice>
              <mc:Fallback>
                <p:oleObj r:id="rId4" imgW="4618841" imgH="1776487"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924944"/>
                        <a:ext cx="8255290" cy="3672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56</a:t>
            </a:fld>
            <a:endParaRPr lang="el-GR" dirty="0"/>
          </a:p>
        </p:txBody>
      </p:sp>
      <p:sp>
        <p:nvSpPr>
          <p:cNvPr id="5" name="Text Placeholder 4"/>
          <p:cNvSpPr>
            <a:spLocks noGrp="1"/>
          </p:cNvSpPr>
          <p:nvPr>
            <p:ph type="body" sz="quarter" idx="13"/>
          </p:nvPr>
        </p:nvSpPr>
        <p:spPr/>
        <p:txBody>
          <a:bodyPr>
            <a:norm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Content Placeholder 1"/>
          <p:cNvSpPr>
            <a:spLocks noGrp="1"/>
          </p:cNvSpPr>
          <p:nvPr>
            <p:ph idx="1"/>
          </p:nvPr>
        </p:nvSpPr>
        <p:spPr>
          <a:xfrm>
            <a:off x="0" y="1093788"/>
            <a:ext cx="9108504" cy="4817434"/>
          </a:xfrm>
        </p:spPr>
        <p:txBody>
          <a:bodyPr>
            <a:normAutofit/>
          </a:bodyPr>
          <a:lstStyle/>
          <a:p>
            <a:pPr marL="0" indent="0">
              <a:buNone/>
            </a:pPr>
            <a:r>
              <a:rPr lang="el-GR" sz="2400" b="1" u="sng" dirty="0">
                <a:solidFill>
                  <a:srgbClr val="780000"/>
                </a:solidFill>
              </a:rPr>
              <a:t>Παραδείγματα διεργασιών μετασχηματισμού</a:t>
            </a:r>
          </a:p>
        </p:txBody>
      </p:sp>
      <p:graphicFrame>
        <p:nvGraphicFramePr>
          <p:cNvPr id="6" name="Object 5"/>
          <p:cNvGraphicFramePr>
            <a:graphicFrameLocks noChangeAspect="1"/>
          </p:cNvGraphicFramePr>
          <p:nvPr>
            <p:extLst>
              <p:ext uri="{D42A27DB-BD31-4B8C-83A1-F6EECF244321}">
                <p14:modId xmlns:p14="http://schemas.microsoft.com/office/powerpoint/2010/main" val="1025403606"/>
              </p:ext>
            </p:extLst>
          </p:nvPr>
        </p:nvGraphicFramePr>
        <p:xfrm>
          <a:off x="611560" y="1588199"/>
          <a:ext cx="8208912" cy="5108021"/>
        </p:xfrm>
        <a:graphic>
          <a:graphicData uri="http://schemas.openxmlformats.org/presentationml/2006/ole">
            <mc:AlternateContent xmlns:mc="http://schemas.openxmlformats.org/markup-compatibility/2006">
              <mc:Choice xmlns:v="urn:schemas-microsoft-com:vml" Requires="v">
                <p:oleObj spid="_x0000_s13344" r:id="rId3" imgW="6202901" imgH="2914623" progId="">
                  <p:embed/>
                </p:oleObj>
              </mc:Choice>
              <mc:Fallback>
                <p:oleObj r:id="rId3" imgW="6202901" imgH="2914623"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88199"/>
                        <a:ext cx="8208912" cy="5108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9269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4" y="1093788"/>
            <a:ext cx="9131876" cy="5215532"/>
          </a:xfrm>
        </p:spPr>
        <p:txBody>
          <a:bodyPr>
            <a:normAutofit lnSpcReduction="10000"/>
          </a:bodyPr>
          <a:lstStyle/>
          <a:p>
            <a:pPr marL="0" indent="0">
              <a:spcBef>
                <a:spcPts val="600"/>
              </a:spcBef>
              <a:buClr>
                <a:schemeClr val="tx1"/>
              </a:buClr>
              <a:buNone/>
            </a:pPr>
            <a:endParaRPr lang="el-GR" dirty="0">
              <a:solidFill>
                <a:srgbClr val="002060"/>
              </a:solidFill>
            </a:endParaRPr>
          </a:p>
          <a:p>
            <a:pPr algn="just"/>
            <a:r>
              <a:rPr lang="el-GR" sz="2400" dirty="0">
                <a:solidFill>
                  <a:srgbClr val="002060"/>
                </a:solidFill>
              </a:rPr>
              <a:t>Προκειμένου ένα σύστημα ανθρώπινης δραστηριότητας να είναι σύστημα, πρέπει να υπάρχει ένας ελάχιστος βαθμός συνεκτικότητας μεταξύ των δραστηριοτήτων του. Η συνεκτικότητα αυτή εκφράζεται στο μοντέλο ως </a:t>
            </a:r>
            <a:r>
              <a:rPr lang="el-GR" sz="2400" b="1" dirty="0">
                <a:solidFill>
                  <a:srgbClr val="002060"/>
                </a:solidFill>
              </a:rPr>
              <a:t>λογική εξάρτηση</a:t>
            </a:r>
            <a:r>
              <a:rPr lang="el-GR" sz="2400" i="1" dirty="0">
                <a:solidFill>
                  <a:srgbClr val="002060"/>
                </a:solidFill>
              </a:rPr>
              <a:t>.</a:t>
            </a:r>
          </a:p>
          <a:p>
            <a:pPr algn="just"/>
            <a:r>
              <a:rPr lang="el-GR" sz="2400" dirty="0">
                <a:solidFill>
                  <a:srgbClr val="002060"/>
                </a:solidFill>
              </a:rPr>
              <a:t>Ένα ιδιαίτερο είδος συνεκτικότητας είναι αυτό που συνδέεται με ροές δεδομένων ή πληροφοριών και αναφέρεται στο σχεδιασμό ΠΣ.</a:t>
            </a:r>
          </a:p>
          <a:p>
            <a:pPr algn="just"/>
            <a:r>
              <a:rPr lang="el-GR" sz="2400" dirty="0">
                <a:solidFill>
                  <a:srgbClr val="002060"/>
                </a:solidFill>
              </a:rPr>
              <a:t>Παραδείγματα μέθοδοι ανάλυσης και σχεδιασμού ΠΣ:</a:t>
            </a:r>
          </a:p>
          <a:p>
            <a:pPr lvl="1" algn="just">
              <a:buFont typeface="Wingdings" panose="05000000000000000000" pitchFamily="2" charset="2"/>
              <a:buChar char="§"/>
            </a:pPr>
            <a:r>
              <a:rPr lang="el-GR" dirty="0">
                <a:solidFill>
                  <a:srgbClr val="002060"/>
                </a:solidFill>
              </a:rPr>
              <a:t>Διαγράμματα ροής δεδομένων–ΔΡΔ (</a:t>
            </a:r>
            <a:r>
              <a:rPr lang="en-US" dirty="0">
                <a:solidFill>
                  <a:srgbClr val="002060"/>
                </a:solidFill>
              </a:rPr>
              <a:t>Data Flow Diagrams</a:t>
            </a:r>
            <a:r>
              <a:rPr lang="el-GR" dirty="0">
                <a:solidFill>
                  <a:srgbClr val="002060"/>
                </a:solidFill>
              </a:rPr>
              <a:t> – </a:t>
            </a:r>
            <a:r>
              <a:rPr lang="en-US" dirty="0">
                <a:solidFill>
                  <a:srgbClr val="002060"/>
                </a:solidFill>
              </a:rPr>
              <a:t>DFD</a:t>
            </a:r>
            <a:r>
              <a:rPr lang="el-GR" dirty="0">
                <a:solidFill>
                  <a:srgbClr val="002060"/>
                </a:solidFill>
              </a:rPr>
              <a:t>) </a:t>
            </a:r>
          </a:p>
          <a:p>
            <a:pPr lvl="1" algn="just">
              <a:buFont typeface="Wingdings" panose="05000000000000000000" pitchFamily="2" charset="2"/>
              <a:buChar char="§"/>
            </a:pPr>
            <a:r>
              <a:rPr lang="el-GR" dirty="0">
                <a:solidFill>
                  <a:srgbClr val="002060"/>
                </a:solidFill>
              </a:rPr>
              <a:t>Διαγράμματα οντοτήτων-συσχετίσεων–ΔΟΣ (</a:t>
            </a:r>
            <a:r>
              <a:rPr lang="en-US" dirty="0">
                <a:solidFill>
                  <a:srgbClr val="002060"/>
                </a:solidFill>
              </a:rPr>
              <a:t>Entity</a:t>
            </a:r>
            <a:r>
              <a:rPr lang="el-GR" dirty="0">
                <a:solidFill>
                  <a:srgbClr val="002060"/>
                </a:solidFill>
              </a:rPr>
              <a:t>-</a:t>
            </a:r>
            <a:r>
              <a:rPr lang="en-US" dirty="0">
                <a:solidFill>
                  <a:srgbClr val="002060"/>
                </a:solidFill>
              </a:rPr>
              <a:t>Relationship Diagrams</a:t>
            </a:r>
            <a:r>
              <a:rPr lang="el-GR" dirty="0">
                <a:solidFill>
                  <a:srgbClr val="002060"/>
                </a:solidFill>
              </a:rPr>
              <a:t> - </a:t>
            </a:r>
            <a:r>
              <a:rPr lang="en-US" dirty="0">
                <a:solidFill>
                  <a:srgbClr val="002060"/>
                </a:solidFill>
              </a:rPr>
              <a:t>ERD</a:t>
            </a:r>
            <a:r>
              <a:rPr lang="el-GR" dirty="0">
                <a:solidFill>
                  <a:srgbClr val="002060"/>
                </a:solidFill>
              </a:rPr>
              <a:t>) </a:t>
            </a:r>
          </a:p>
          <a:p>
            <a:pPr lvl="1" algn="just">
              <a:buFont typeface="Wingdings" panose="05000000000000000000" pitchFamily="2" charset="2"/>
              <a:buChar char="§"/>
            </a:pPr>
            <a:r>
              <a:rPr lang="el-GR" dirty="0">
                <a:solidFill>
                  <a:srgbClr val="002060"/>
                </a:solidFill>
              </a:rPr>
              <a:t>Διαγράμματα </a:t>
            </a:r>
            <a:r>
              <a:rPr lang="en-US" dirty="0">
                <a:solidFill>
                  <a:srgbClr val="002060"/>
                </a:solidFill>
              </a:rPr>
              <a:t>Unified Model Language </a:t>
            </a:r>
            <a:r>
              <a:rPr lang="el-GR" dirty="0">
                <a:solidFill>
                  <a:srgbClr val="002060"/>
                </a:solidFill>
              </a:rPr>
              <a:t>- </a:t>
            </a:r>
            <a:r>
              <a:rPr lang="en-US" dirty="0">
                <a:solidFill>
                  <a:srgbClr val="002060"/>
                </a:solidFill>
              </a:rPr>
              <a:t>UML</a:t>
            </a:r>
            <a:r>
              <a:rPr lang="el-GR" dirty="0">
                <a:solidFill>
                  <a:srgbClr val="002060"/>
                </a:solidFill>
              </a:rPr>
              <a:t>. </a:t>
            </a:r>
          </a:p>
          <a:p>
            <a:pPr marL="0" indent="0">
              <a:buClr>
                <a:schemeClr val="tx1"/>
              </a:buClr>
              <a:buNone/>
            </a:pP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57</a:t>
            </a:fld>
            <a:endParaRPr lang="el-GR" dirty="0"/>
          </a:p>
        </p:txBody>
      </p:sp>
      <p:sp>
        <p:nvSpPr>
          <p:cNvPr id="5" name="Text Placeholder 4"/>
          <p:cNvSpPr>
            <a:spLocks noGrp="1"/>
          </p:cNvSpPr>
          <p:nvPr>
            <p:ph type="body" sz="quarter" idx="13"/>
          </p:nvPr>
        </p:nvSpPr>
        <p:spPr/>
        <p:txBody>
          <a:bodyPr>
            <a:normAutofit/>
          </a:bodyPr>
          <a:lstStyle/>
          <a:p>
            <a:pPr>
              <a:spcBef>
                <a:spcPts val="600"/>
              </a:spcBef>
              <a:buClr>
                <a:schemeClr val="tx1"/>
              </a:buClr>
            </a:pPr>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Rectangle 1"/>
          <p:cNvSpPr/>
          <p:nvPr/>
        </p:nvSpPr>
        <p:spPr>
          <a:xfrm>
            <a:off x="0" y="1093788"/>
            <a:ext cx="9036496" cy="461665"/>
          </a:xfrm>
          <a:prstGeom prst="rect">
            <a:avLst/>
          </a:prstGeom>
        </p:spPr>
        <p:txBody>
          <a:bodyPr wrap="square">
            <a:spAutoFit/>
          </a:bodyPr>
          <a:lstStyle/>
          <a:p>
            <a:r>
              <a:rPr lang="el-GR" sz="2400" b="1" u="sng" dirty="0">
                <a:solidFill>
                  <a:srgbClr val="780000"/>
                </a:solidFill>
                <a:latin typeface="Calibri" panose="020F0502020204030204" pitchFamily="34" charset="0"/>
              </a:rPr>
              <a:t>Διεργασία μετασχηματισμού</a:t>
            </a:r>
          </a:p>
        </p:txBody>
      </p:sp>
    </p:spTree>
    <p:extLst>
      <p:ext uri="{BB962C8B-B14F-4D97-AF65-F5344CB8AC3E}">
        <p14:creationId xmlns:p14="http://schemas.microsoft.com/office/powerpoint/2010/main" val="1262158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3BF339D-E1DF-4C95-AA97-33C933E60739}" type="slidenum">
              <a:rPr lang="el-GR" smtClean="0"/>
              <a:pPr>
                <a:defRPr/>
              </a:pPr>
              <a:t>58</a:t>
            </a:fld>
            <a:endParaRPr lang="el-GR" dirty="0"/>
          </a:p>
        </p:txBody>
      </p:sp>
      <p:sp>
        <p:nvSpPr>
          <p:cNvPr id="5" name="Text Placeholder 4"/>
          <p:cNvSpPr>
            <a:spLocks noGrp="1"/>
          </p:cNvSpPr>
          <p:nvPr>
            <p:ph type="body" sz="quarter" idx="13"/>
          </p:nvPr>
        </p:nvSpPr>
        <p:spPr/>
        <p:txBody>
          <a:bodyPr/>
          <a:lstStyle/>
          <a:p>
            <a:pPr>
              <a:spcBef>
                <a:spcPts val="600"/>
              </a:spcBef>
              <a:buClr>
                <a:schemeClr val="tx1"/>
              </a:buClr>
            </a:pPr>
            <a:r>
              <a:rPr lang="el-GR" dirty="0"/>
              <a:t>Συστήματα ανθρώπινης δραστηριότητας</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33364" y="1093788"/>
            <a:ext cx="9177363" cy="4115999"/>
          </a:xfrm>
          <a:prstGeom prst="rect">
            <a:avLst/>
          </a:prstGeom>
        </p:spPr>
        <p:txBody>
          <a:bodyPr wrap="square">
            <a:spAutoFit/>
          </a:bodyPr>
          <a:lstStyle/>
          <a:p>
            <a:pPr marL="0" indent="0" algn="just">
              <a:lnSpc>
                <a:spcPct val="120000"/>
              </a:lnSpc>
              <a:spcBef>
                <a:spcPts val="0"/>
              </a:spcBef>
              <a:buClr>
                <a:srgbClr val="002060"/>
              </a:buClr>
              <a:buNone/>
            </a:pPr>
            <a:r>
              <a:rPr lang="el-GR" sz="2400" b="1" u="sng" dirty="0">
                <a:solidFill>
                  <a:srgbClr val="780000"/>
                </a:solidFill>
                <a:latin typeface="Calibri" panose="020F0502020204030204" pitchFamily="34" charset="0"/>
              </a:rPr>
              <a:t>Εξυπηρέτηση σκοπών</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Για την κατασκευή μοντέλων συστημάτων ανθρώπινης δραστηριότητας δίδεται ιδιαίτερη έμφαση στο γεγονός ότι πρόκειται για συστήματα που εξυπηρετούν συγκεκριμένους σκοπούς </a:t>
            </a:r>
            <a:r>
              <a:rPr lang="el-GR" sz="2400" i="1" dirty="0">
                <a:solidFill>
                  <a:srgbClr val="002060"/>
                </a:solidFill>
                <a:latin typeface="Calibri" panose="020F0502020204030204" pitchFamily="34" charset="0"/>
                <a:cs typeface="+mn-cs"/>
              </a:rPr>
              <a:t>(</a:t>
            </a:r>
            <a:r>
              <a:rPr lang="en-US" sz="2400" i="1" dirty="0">
                <a:solidFill>
                  <a:srgbClr val="002060"/>
                </a:solidFill>
                <a:latin typeface="Calibri" panose="020F0502020204030204" pitchFamily="34" charset="0"/>
                <a:cs typeface="+mn-cs"/>
              </a:rPr>
              <a:t>purposeful systems</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οπότε οι σκοποί (ή στόχοι) πρέπει να είναι ξεκάθαρα ορισμένοι.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διάκριση μεταξύ του σκοπού, του στόχου, της αποστολής, του προορισμού, κτλ δεν είναι σημαντική, καθότι το ενδιαφέρον εστιάζεται σχεδόν αποκλειστικά στην επίτευξη του συγκεκριμένου μετασχηματισμού που έχει οριστεί.</a:t>
            </a:r>
          </a:p>
        </p:txBody>
      </p:sp>
    </p:spTree>
    <p:extLst>
      <p:ext uri="{BB962C8B-B14F-4D97-AF65-F5344CB8AC3E}">
        <p14:creationId xmlns:p14="http://schemas.microsoft.com/office/powerpoint/2010/main" val="15091873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3BF339D-E1DF-4C95-AA97-33C933E60739}" type="slidenum">
              <a:rPr lang="el-GR" smtClean="0"/>
              <a:pPr>
                <a:defRPr/>
              </a:pPr>
              <a:t>59</a:t>
            </a:fld>
            <a:endParaRPr lang="el-GR" dirty="0"/>
          </a:p>
        </p:txBody>
      </p:sp>
      <p:sp>
        <p:nvSpPr>
          <p:cNvPr id="5" name="Text Placeholder 4"/>
          <p:cNvSpPr>
            <a:spLocks noGrp="1"/>
          </p:cNvSpPr>
          <p:nvPr>
            <p:ph type="body" sz="quarter" idx="13"/>
          </p:nvPr>
        </p:nvSpPr>
        <p:spPr/>
        <p:txBody>
          <a:bodyPr>
            <a:normAutofit/>
          </a:bodyPr>
          <a:lstStyle/>
          <a:p>
            <a:pPr>
              <a:spcBef>
                <a:spcPts val="600"/>
              </a:spcBef>
              <a:buClr>
                <a:schemeClr val="tx1"/>
              </a:buClr>
            </a:pPr>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0" y="1093788"/>
            <a:ext cx="9036496" cy="5949321"/>
          </a:xfrm>
          <a:prstGeom prst="rect">
            <a:avLst/>
          </a:prstGeom>
        </p:spPr>
        <p:txBody>
          <a:bodyPr wrap="square">
            <a:spAutoFit/>
          </a:bodyPr>
          <a:lstStyle/>
          <a:p>
            <a:pPr algn="just">
              <a:lnSpc>
                <a:spcPct val="120000"/>
              </a:lnSpc>
              <a:spcBef>
                <a:spcPts val="1200"/>
              </a:spcBef>
            </a:pPr>
            <a:r>
              <a:rPr lang="el-GR" sz="2400" b="1" u="sng" dirty="0">
                <a:solidFill>
                  <a:srgbClr val="780000"/>
                </a:solidFill>
                <a:latin typeface="Calibri" panose="020F0502020204030204" pitchFamily="34" charset="0"/>
                <a:ea typeface="+mj-ea"/>
                <a:cs typeface="+mj-cs"/>
              </a:rPr>
              <a:t>Μέτρα/κριτήρια αποδοτικότητας (1/2)</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Σε πολλές περιπτώσεις, θεωρείται χρήσιμη η προσομοίωση ενός  μοντέλου συστήματος ανθρώπινης δραστηριότητας με ένα μοντέλο συστήματος ελέγχου χρησιμοποιώντας ιδέες από τη </a:t>
            </a:r>
            <a:r>
              <a:rPr lang="el-GR" sz="2400" b="1" dirty="0">
                <a:solidFill>
                  <a:srgbClr val="002060"/>
                </a:solidFill>
                <a:latin typeface="Calibri" panose="020F0502020204030204" pitchFamily="34" charset="0"/>
                <a:cs typeface="+mn-cs"/>
              </a:rPr>
              <a:t>μηχανική ελέγχου (</a:t>
            </a:r>
            <a:r>
              <a:rPr lang="en-US" sz="2400" b="1" dirty="0">
                <a:solidFill>
                  <a:srgbClr val="002060"/>
                </a:solidFill>
                <a:latin typeface="Calibri" panose="020F0502020204030204" pitchFamily="34" charset="0"/>
                <a:cs typeface="+mn-cs"/>
              </a:rPr>
              <a:t>control engineering</a:t>
            </a:r>
            <a:r>
              <a:rPr lang="el-GR" sz="2400" b="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Αυτό έχει ως συνέπεια ότι:</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πρέπει να οριστούν κάποια κριτήρια ή μέτρα (</a:t>
            </a:r>
            <a:r>
              <a:rPr lang="el-GR" sz="2400" b="1" dirty="0">
                <a:solidFill>
                  <a:srgbClr val="002060"/>
                </a:solidFill>
                <a:latin typeface="Calibri" panose="020F0502020204030204" pitchFamily="34" charset="0"/>
                <a:cs typeface="+mn-cs"/>
              </a:rPr>
              <a:t>μέτρα αποδοτικότητας – </a:t>
            </a:r>
            <a:r>
              <a:rPr lang="en-US" sz="2400" b="1" dirty="0">
                <a:solidFill>
                  <a:srgbClr val="002060"/>
                </a:solidFill>
                <a:latin typeface="Calibri" panose="020F0502020204030204" pitchFamily="34" charset="0"/>
                <a:cs typeface="+mn-cs"/>
              </a:rPr>
              <a:t>measures of performance</a:t>
            </a:r>
            <a:r>
              <a:rPr lang="el-GR" sz="2400" dirty="0">
                <a:solidFill>
                  <a:srgbClr val="002060"/>
                </a:solidFill>
                <a:latin typeface="Calibri" panose="020F0502020204030204" pitchFamily="34" charset="0"/>
                <a:cs typeface="+mn-cs"/>
              </a:rPr>
              <a:t>) με βάση τα οποία θα κρίνεται ο βαθμός επίτευξης του στόχου τον οποίο επιδιώκει το σύστημα, και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πρέπει να συμπεριληφθούν στο μοντέλο δραστηριότητες οι οποίες χρησιμοποιούν τις αποτιμήσεις των κριτηρίων ή μέτρων προκειμένου να αναλάβουν ή όχι δράση ελέγχου με σκοπό τη βελτίωση του βαθμού επίτευξης του στόχου. </a:t>
            </a:r>
          </a:p>
          <a:p>
            <a:pPr algn="just">
              <a:lnSpc>
                <a:spcPct val="120000"/>
              </a:lnSpc>
              <a:spcBef>
                <a:spcPts val="1200"/>
              </a:spcBef>
            </a:pPr>
            <a:r>
              <a:rPr lang="en-US" sz="24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5566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l-GR" sz="3200" dirty="0"/>
              <a:t>Διαδικασία επίλυσης προβλημάτων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a:t>
            </a:fld>
            <a:endParaRPr lang="el-GR" dirty="0"/>
          </a:p>
        </p:txBody>
      </p:sp>
      <p:sp>
        <p:nvSpPr>
          <p:cNvPr id="9" name="Rectangle 8"/>
          <p:cNvSpPr/>
          <p:nvPr/>
        </p:nvSpPr>
        <p:spPr>
          <a:xfrm>
            <a:off x="0" y="1196752"/>
            <a:ext cx="9144000" cy="5052665"/>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παραδοσιακή διαδικασία επίλυσης προβλημάτων είναι μια, ανεξάρτητη του χρόνου, ακολουθία ενεργειών: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αναγνώριση του προβλήματος</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ορισμός του προβλήματος</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ανάληψη δράσης για την επίλυση του προβλήματος</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επίλυση του προβλήματος</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διαδικασία αυτή:</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Ταιριάζει με τη διαδικασία αντιμετώπισης δομημένων προβλημάτων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dirty="0">
                <a:solidFill>
                  <a:srgbClr val="002060"/>
                </a:solidFill>
                <a:latin typeface="Calibri" panose="020F0502020204030204" pitchFamily="34" charset="0"/>
                <a:cs typeface="+mn-cs"/>
              </a:rPr>
              <a:t>Είναι εντελώς αταίριαστη με τη διαδικασία αντιμετώπισης αδόμητων προβλημάτων</a:t>
            </a:r>
          </a:p>
        </p:txBody>
      </p:sp>
    </p:spTree>
    <p:extLst>
      <p:ext uri="{BB962C8B-B14F-4D97-AF65-F5344CB8AC3E}">
        <p14:creationId xmlns:p14="http://schemas.microsoft.com/office/powerpoint/2010/main" val="34989876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3BF339D-E1DF-4C95-AA97-33C933E60739}" type="slidenum">
              <a:rPr lang="el-GR" smtClean="0"/>
              <a:pPr>
                <a:defRPr/>
              </a:pPr>
              <a:t>60</a:t>
            </a:fld>
            <a:endParaRPr lang="el-GR" dirty="0"/>
          </a:p>
        </p:txBody>
      </p:sp>
      <p:sp>
        <p:nvSpPr>
          <p:cNvPr id="5" name="Text Placeholder 4"/>
          <p:cNvSpPr>
            <a:spLocks noGrp="1"/>
          </p:cNvSpPr>
          <p:nvPr>
            <p:ph type="body" sz="quarter" idx="13"/>
          </p:nvPr>
        </p:nvSpPr>
        <p:spPr/>
        <p:txBody>
          <a:bodyPr/>
          <a:lstStyle/>
          <a:p>
            <a:pPr>
              <a:spcBef>
                <a:spcPts val="600"/>
              </a:spcBef>
              <a:buClr>
                <a:schemeClr val="tx1"/>
              </a:buClr>
            </a:pPr>
            <a:r>
              <a:rPr lang="el-GR" dirty="0"/>
              <a:t>Συστήματα ανθρώπινης δραστηριότητας</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p:cNvSpPr/>
          <p:nvPr/>
        </p:nvSpPr>
        <p:spPr>
          <a:xfrm>
            <a:off x="0" y="1196752"/>
            <a:ext cx="9108504" cy="2592288"/>
          </a:xfrm>
          <a:prstGeom prst="rect">
            <a:avLst/>
          </a:prstGeom>
        </p:spPr>
        <p:txBody>
          <a:bodyPr wrap="square">
            <a:spAutoFit/>
          </a:bodyPr>
          <a:lstStyle/>
          <a:p>
            <a:pPr algn="just">
              <a:lnSpc>
                <a:spcPct val="110000"/>
              </a:lnSpc>
              <a:spcBef>
                <a:spcPts val="0"/>
              </a:spcBef>
            </a:pPr>
            <a:r>
              <a:rPr lang="el-GR" sz="2400" b="1" u="sng" dirty="0">
                <a:solidFill>
                  <a:srgbClr val="780000"/>
                </a:solidFill>
                <a:latin typeface="Calibri" panose="020F0502020204030204" pitchFamily="34" charset="0"/>
              </a:rPr>
              <a:t>Μέτρα/κριτήρια αποδοτικότητας (2/2)</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Οι πληροφορίες που συλλέγονται σχετικά με τ</a:t>
            </a:r>
            <a:r>
              <a:rPr lang="en-US" sz="2400" dirty="0">
                <a:solidFill>
                  <a:srgbClr val="002060"/>
                </a:solidFill>
                <a:latin typeface="Calibri" panose="020F0502020204030204" pitchFamily="34" charset="0"/>
                <a:cs typeface="+mn-cs"/>
              </a:rPr>
              <a:t>a </a:t>
            </a:r>
            <a:r>
              <a:rPr lang="el-GR" sz="2400" dirty="0">
                <a:solidFill>
                  <a:srgbClr val="002060"/>
                </a:solidFill>
                <a:latin typeface="Calibri" panose="020F0502020204030204" pitchFamily="34" charset="0"/>
                <a:cs typeface="+mn-cs"/>
              </a:rPr>
              <a:t>μέτρα αποδοτικότητας χρησιμοποιούνται από κάποια διαδικασία λήψης αποφάσεων του συστήματος προκειμένου να αναλαμβάνονται δράσεις ελέγχου μέσω ενός ελεγκτικού μηχανισμού. </a:t>
            </a:r>
          </a:p>
          <a:p>
            <a:pPr algn="just">
              <a:lnSpc>
                <a:spcPct val="110000"/>
              </a:lnSpc>
              <a:spcBef>
                <a:spcPts val="0"/>
              </a:spcBef>
            </a:pPr>
            <a:endParaRPr lang="en-US" sz="2400" b="1" u="sng" dirty="0">
              <a:ln w="0"/>
              <a:solidFill>
                <a:srgbClr val="78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9206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8"/>
            <a:ext cx="9143999" cy="5764212"/>
          </a:xfrm>
        </p:spPr>
        <p:txBody>
          <a:bodyPr>
            <a:normAutofit/>
          </a:bodyPr>
          <a:lstStyle/>
          <a:p>
            <a:pPr marL="0" indent="0" algn="just">
              <a:lnSpc>
                <a:spcPct val="120000"/>
              </a:lnSpc>
              <a:spcBef>
                <a:spcPts val="0"/>
              </a:spcBef>
              <a:buClr>
                <a:srgbClr val="002060"/>
              </a:buClr>
              <a:buNone/>
            </a:pPr>
            <a:r>
              <a:rPr lang="el-GR" sz="2400" b="1" u="sng" dirty="0">
                <a:solidFill>
                  <a:srgbClr val="780000"/>
                </a:solidFill>
              </a:rPr>
              <a:t>Όρια του συστήματος</a:t>
            </a:r>
            <a:endParaRPr lang="en-US" sz="2400" b="1" u="sng" dirty="0">
              <a:ln w="0"/>
              <a:solidFill>
                <a:srgbClr val="780000"/>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61</a:t>
            </a:fld>
            <a:endParaRPr lang="el-GR" dirty="0"/>
          </a:p>
        </p:txBody>
      </p:sp>
      <p:sp>
        <p:nvSpPr>
          <p:cNvPr id="4" name="Text Placeholder 3"/>
          <p:cNvSpPr>
            <a:spLocks noGrp="1"/>
          </p:cNvSpPr>
          <p:nvPr>
            <p:ph type="body" sz="quarter" idx="13"/>
          </p:nvPr>
        </p:nvSpPr>
        <p:spPr/>
        <p:txBody>
          <a:bodyPr>
            <a:noAutofit/>
          </a:bodyPr>
          <a:lstStyle/>
          <a:p>
            <a:pPr>
              <a:spcBef>
                <a:spcPts val="600"/>
              </a:spcBef>
              <a:buClr>
                <a:schemeClr val="tx1"/>
              </a:buClr>
            </a:pPr>
            <a:r>
              <a:rPr lang="el-GR" sz="3200" dirty="0"/>
              <a:t>Συστήματα ανθρώπινης δραστηριότητας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Rectangle 4"/>
          <p:cNvSpPr/>
          <p:nvPr/>
        </p:nvSpPr>
        <p:spPr>
          <a:xfrm>
            <a:off x="0" y="1588199"/>
            <a:ext cx="9143999" cy="4909036"/>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διαδικασία λήψης αποφάσεων μπορεί να ενεργοποιηθεί με σκοπό την ανάληψη ελεγκτικής δράσης εντός μιας συγκεκριμένης περιοχής ευθύνης που ορίζει τα </a:t>
            </a:r>
            <a:r>
              <a:rPr lang="el-GR" sz="2400" b="1" dirty="0">
                <a:solidFill>
                  <a:srgbClr val="002060"/>
                </a:solidFill>
                <a:latin typeface="Calibri" panose="020F0502020204030204" pitchFamily="34" charset="0"/>
                <a:cs typeface="+mn-cs"/>
              </a:rPr>
              <a:t>όρια του συστήματος (</a:t>
            </a:r>
            <a:r>
              <a:rPr lang="en-US" sz="2400" b="1" dirty="0">
                <a:solidFill>
                  <a:srgbClr val="002060"/>
                </a:solidFill>
                <a:latin typeface="Calibri" panose="020F0502020204030204" pitchFamily="34" charset="0"/>
                <a:cs typeface="+mn-cs"/>
              </a:rPr>
              <a:t>system boundaries</a:t>
            </a:r>
            <a:r>
              <a:rPr lang="el-GR" sz="2400" b="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Σε περίπτωση αμφισβήτησης για τη συμπερίληψη ή όχι μιας δραστηριότητας στο μοντέλο του συστήματος, η απόφαση μπορεί να ληφθεί κατόπιν ενδελεχούς μελέτης της διαδικασίας λήψης αποφάσεων και, ιδιαίτερα, αν η διαδικασία λήψης αποφάσεων έχει δικαιοδοσία επί της συγκεκριμένης δραστηριότητας.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b="1" dirty="0">
                <a:solidFill>
                  <a:srgbClr val="002060"/>
                </a:solidFill>
                <a:latin typeface="Calibri" panose="020F0502020204030204" pitchFamily="34" charset="0"/>
                <a:cs typeface="+mn-cs"/>
              </a:rPr>
              <a:t>Θετική απάντηση = </a:t>
            </a:r>
            <a:r>
              <a:rPr lang="el-GR" sz="2400" dirty="0">
                <a:solidFill>
                  <a:srgbClr val="002060"/>
                </a:solidFill>
                <a:latin typeface="Calibri" panose="020F0502020204030204" pitchFamily="34" charset="0"/>
                <a:cs typeface="+mn-cs"/>
              </a:rPr>
              <a:t>δραστηριότητα εντός των ορίων του συστήματος. </a:t>
            </a:r>
          </a:p>
          <a:p>
            <a:pPr marL="742950" lvl="1" indent="-285750" algn="just" defTabSz="457200" fontAlgn="auto">
              <a:spcBef>
                <a:spcPts val="1000"/>
              </a:spcBef>
              <a:spcAft>
                <a:spcPts val="0"/>
              </a:spcAft>
              <a:buClr>
                <a:srgbClr val="780000"/>
              </a:buClr>
              <a:buFont typeface="Wingdings" panose="05000000000000000000" pitchFamily="2" charset="2"/>
              <a:buChar char="§"/>
            </a:pPr>
            <a:r>
              <a:rPr lang="el-GR" sz="2400" b="1" dirty="0">
                <a:solidFill>
                  <a:srgbClr val="002060"/>
                </a:solidFill>
                <a:latin typeface="Calibri" panose="020F0502020204030204" pitchFamily="34" charset="0"/>
                <a:cs typeface="+mn-cs"/>
              </a:rPr>
              <a:t>Αρνητική απάντηση = </a:t>
            </a:r>
            <a:r>
              <a:rPr lang="el-GR" sz="2400" dirty="0">
                <a:solidFill>
                  <a:srgbClr val="002060"/>
                </a:solidFill>
                <a:latin typeface="Calibri" panose="020F0502020204030204" pitchFamily="34" charset="0"/>
                <a:cs typeface="+mn-cs"/>
              </a:rPr>
              <a:t>δραστηριότητα εκτός των ορίων του συστήματος (στο περιβάλλον του συστήματος)</a:t>
            </a:r>
          </a:p>
        </p:txBody>
      </p:sp>
    </p:spTree>
    <p:extLst>
      <p:ext uri="{BB962C8B-B14F-4D97-AF65-F5344CB8AC3E}">
        <p14:creationId xmlns:p14="http://schemas.microsoft.com/office/powerpoint/2010/main" val="1473779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3BF339D-E1DF-4C95-AA97-33C933E60739}" type="slidenum">
              <a:rPr lang="el-GR" smtClean="0"/>
              <a:pPr>
                <a:defRPr/>
              </a:pPr>
              <a:t>62</a:t>
            </a:fld>
            <a:endParaRPr lang="el-GR" dirty="0"/>
          </a:p>
        </p:txBody>
      </p:sp>
      <p:sp>
        <p:nvSpPr>
          <p:cNvPr id="5" name="Text Placeholder 4"/>
          <p:cNvSpPr>
            <a:spLocks noGrp="1"/>
          </p:cNvSpPr>
          <p:nvPr>
            <p:ph type="body" sz="quarter" idx="13"/>
          </p:nvPr>
        </p:nvSpPr>
        <p:spPr/>
        <p:txBody>
          <a:bodyPr>
            <a:normAutofit/>
          </a:bodyPr>
          <a:lstStyle/>
          <a:p>
            <a:pPr>
              <a:spcBef>
                <a:spcPts val="600"/>
              </a:spcBef>
              <a:buClr>
                <a:schemeClr val="tx1"/>
              </a:buClr>
            </a:pPr>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Rectangle 2"/>
          <p:cNvSpPr/>
          <p:nvPr/>
        </p:nvSpPr>
        <p:spPr>
          <a:xfrm>
            <a:off x="1" y="1093788"/>
            <a:ext cx="3347863" cy="478272"/>
          </a:xfrm>
          <a:prstGeom prst="rect">
            <a:avLst/>
          </a:prstGeom>
        </p:spPr>
        <p:txBody>
          <a:bodyPr wrap="square">
            <a:spAutoFit/>
          </a:bodyPr>
          <a:lstStyle/>
          <a:p>
            <a:pPr algn="just">
              <a:lnSpc>
                <a:spcPct val="110000"/>
              </a:lnSpc>
              <a:spcBef>
                <a:spcPts val="0"/>
              </a:spcBef>
            </a:pPr>
            <a:r>
              <a:rPr lang="el-GR" sz="2400" b="1" u="sng" dirty="0">
                <a:solidFill>
                  <a:srgbClr val="780000"/>
                </a:solidFill>
                <a:latin typeface="Calibri" panose="020F0502020204030204" pitchFamily="34" charset="0"/>
              </a:rPr>
              <a:t>Πόροι του συστήματος</a:t>
            </a:r>
            <a:endParaRPr lang="en-US" sz="2400" b="1" u="sng" dirty="0">
              <a:ln w="0"/>
              <a:solidFill>
                <a:srgbClr val="78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Rectangle 5"/>
          <p:cNvSpPr/>
          <p:nvPr/>
        </p:nvSpPr>
        <p:spPr>
          <a:xfrm>
            <a:off x="0" y="1693862"/>
            <a:ext cx="8604448" cy="5150128"/>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Προκειμένου να επιτευχθούν οι στόχοι που έχουν οριστεί για το σύστημα, πρέπει, εντός των ορίων του συστήματος, να διατίθενται οι κατάλληλοι πόροι </a:t>
            </a:r>
            <a:r>
              <a:rPr lang="el-GR" sz="2400" i="1" dirty="0">
                <a:solidFill>
                  <a:srgbClr val="002060"/>
                </a:solidFill>
                <a:latin typeface="Calibri" panose="020F0502020204030204" pitchFamily="34" charset="0"/>
                <a:cs typeface="+mn-cs"/>
              </a:rPr>
              <a:t>(</a:t>
            </a:r>
            <a:r>
              <a:rPr lang="en-US" sz="2400" i="1" dirty="0">
                <a:solidFill>
                  <a:srgbClr val="002060"/>
                </a:solidFill>
                <a:latin typeface="Calibri" panose="020F0502020204030204" pitchFamily="34" charset="0"/>
                <a:cs typeface="+mn-cs"/>
              </a:rPr>
              <a:t>resources</a:t>
            </a:r>
            <a:r>
              <a:rPr lang="el-GR" sz="2400" i="1" dirty="0">
                <a:solidFill>
                  <a:srgbClr val="002060"/>
                </a:solidFill>
                <a:latin typeface="Calibri" panose="020F0502020204030204" pitchFamily="34" charset="0"/>
                <a:cs typeface="+mn-cs"/>
              </a:rPr>
              <a:t>)</a:t>
            </a:r>
            <a:r>
              <a:rPr lang="el-GR" sz="2400" dirty="0">
                <a:solidFill>
                  <a:srgbClr val="002060"/>
                </a:solidFill>
                <a:latin typeface="Calibri" panose="020F0502020204030204" pitchFamily="34" charset="0"/>
                <a:cs typeface="+mn-cs"/>
              </a:rPr>
              <a:t> για την ανάληψη των δραστηριοτήτων.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Οι πόροι αυτοί (π.χ. άνθρωποι, μηχανές, χρήματα, πρώτες ύλες, πληροφορίες, γνώση) βρίσκονται υπό τον έλεγχο της διαδικασίας λήψης αποφάσεων και αποκτώνται και συντηρούνται προκειμένου να επιτευχθούν οι στόχοι του συστήματος.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Συνεπώς, πρέπει να συμπεριληφθούν αντίστοιχες δραστηριότητες στο μοντέλο του συστήματος ανθρώπινης δραστηριότητας (δηλαδή, δραστηριότητες για την απόκτηση, τη διάθεση και τη συντήρηση των πόρων).</a:t>
            </a:r>
          </a:p>
        </p:txBody>
      </p:sp>
    </p:spTree>
    <p:extLst>
      <p:ext uri="{BB962C8B-B14F-4D97-AF65-F5344CB8AC3E}">
        <p14:creationId xmlns:p14="http://schemas.microsoft.com/office/powerpoint/2010/main" val="40134250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9108504" cy="4817434"/>
          </a:xfrm>
        </p:spPr>
        <p:txBody>
          <a:bodyPr>
            <a:normAutofit lnSpcReduction="10000"/>
          </a:bodyPr>
          <a:lstStyle/>
          <a:p>
            <a:pPr marL="360000" indent="-936000">
              <a:lnSpc>
                <a:spcPct val="150000"/>
              </a:lnSpc>
              <a:spcBef>
                <a:spcPts val="0"/>
              </a:spcBef>
              <a:buNone/>
            </a:pPr>
            <a:r>
              <a:rPr lang="el-GR" sz="2400" b="1" u="sng" dirty="0">
                <a:solidFill>
                  <a:srgbClr val="780000"/>
                </a:solidFill>
              </a:rPr>
              <a:t>Ιεραρχία συστημάτων (1/2)</a:t>
            </a:r>
          </a:p>
          <a:p>
            <a:pPr marL="0" lvl="0" indent="0" algn="just">
              <a:buNone/>
            </a:pPr>
            <a:r>
              <a:rPr lang="el-GR" sz="2400" dirty="0">
                <a:solidFill>
                  <a:srgbClr val="002060"/>
                </a:solidFill>
              </a:rPr>
              <a:t>Η έννοια του επιπέδου ανάλυσης (επιπέδου αφαίρεσης ή επιπέδου λεπτομέρειας) περιγράφεται κατά τον καλύτερο τρόπο μέσω της έννοιας της ιεραρχίας συστημάτων </a:t>
            </a:r>
            <a:r>
              <a:rPr lang="el-GR" sz="2400" i="1" dirty="0">
                <a:solidFill>
                  <a:srgbClr val="002060"/>
                </a:solidFill>
              </a:rPr>
              <a:t>(</a:t>
            </a:r>
            <a:r>
              <a:rPr lang="en-US" sz="2400" i="1" dirty="0">
                <a:solidFill>
                  <a:srgbClr val="002060"/>
                </a:solidFill>
              </a:rPr>
              <a:t>systems hierarchy</a:t>
            </a:r>
            <a:r>
              <a:rPr lang="el-GR" sz="2400" i="1" dirty="0">
                <a:solidFill>
                  <a:srgbClr val="002060"/>
                </a:solidFill>
              </a:rPr>
              <a:t>)</a:t>
            </a:r>
            <a:r>
              <a:rPr lang="el-GR" sz="2400" dirty="0">
                <a:solidFill>
                  <a:srgbClr val="002060"/>
                </a:solidFill>
              </a:rPr>
              <a:t>. </a:t>
            </a:r>
          </a:p>
          <a:p>
            <a:pPr lvl="0" algn="just"/>
            <a:r>
              <a:rPr lang="el-GR" sz="2400" dirty="0">
                <a:solidFill>
                  <a:srgbClr val="002060"/>
                </a:solidFill>
              </a:rPr>
              <a:t>Τα όρια του συστήματος που έχουν επιλεγεί τοποθετούν το σύστημα σε ένα συγκεκριμένο επίπεδο ανάλυσης, μεταξύ διαφόρων επιπέδων ανάλυσης. </a:t>
            </a:r>
          </a:p>
          <a:p>
            <a:pPr lvl="0" algn="just"/>
            <a:r>
              <a:rPr lang="el-GR" sz="2400" dirty="0">
                <a:solidFill>
                  <a:srgbClr val="002060"/>
                </a:solidFill>
              </a:rPr>
              <a:t>Ένα σύστημα είναι, ταυτόχρονα, </a:t>
            </a:r>
            <a:r>
              <a:rPr lang="el-GR" sz="2400" b="1" dirty="0">
                <a:solidFill>
                  <a:srgbClr val="002060"/>
                </a:solidFill>
              </a:rPr>
              <a:t>υποσύστημα κάποιου ευρύτερου συστήματος</a:t>
            </a:r>
            <a:r>
              <a:rPr lang="el-GR" sz="2400" dirty="0">
                <a:solidFill>
                  <a:srgbClr val="002060"/>
                </a:solidFill>
              </a:rPr>
              <a:t> και </a:t>
            </a:r>
            <a:r>
              <a:rPr lang="el-GR" sz="2400" b="1" dirty="0">
                <a:solidFill>
                  <a:srgbClr val="002060"/>
                </a:solidFill>
              </a:rPr>
              <a:t>ευρύτερο σύστημα για τα υποσυστήματά του</a:t>
            </a:r>
            <a:r>
              <a:rPr lang="el-GR" sz="2400" dirty="0">
                <a:solidFill>
                  <a:srgbClr val="002060"/>
                </a:solidFill>
              </a:rPr>
              <a:t>. </a:t>
            </a:r>
          </a:p>
          <a:p>
            <a:pPr lvl="0" algn="just"/>
            <a:r>
              <a:rPr lang="el-GR" sz="2400" dirty="0">
                <a:solidFill>
                  <a:srgbClr val="002060"/>
                </a:solidFill>
              </a:rPr>
              <a:t>Αυτό που ορίζεται ως σύστημα είναι μια επιλογή επιπέδου ανάλυσης ή η επιλογή του επιπέδου λεπτομέρειας στο οποίο είναι επιθυμητή η περιγραφή των δραστηριοτήτων.</a:t>
            </a:r>
          </a:p>
          <a:p>
            <a:pPr marL="360000" indent="-936000">
              <a:lnSpc>
                <a:spcPct val="150000"/>
              </a:lnSpc>
              <a:spcBef>
                <a:spcPts val="0"/>
              </a:spcBef>
              <a:buNone/>
            </a:pPr>
            <a:endParaRPr lang="en-US" sz="2400" b="1" u="sng" dirty="0">
              <a:solidFill>
                <a:srgbClr val="78000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63</a:t>
            </a:fld>
            <a:endParaRPr lang="el-GR" dirty="0"/>
          </a:p>
        </p:txBody>
      </p:sp>
      <p:sp>
        <p:nvSpPr>
          <p:cNvPr id="5" name="Text Placeholder 4"/>
          <p:cNvSpPr>
            <a:spLocks noGrp="1"/>
          </p:cNvSpPr>
          <p:nvPr>
            <p:ph type="body" sz="quarter" idx="13"/>
          </p:nvPr>
        </p:nvSpPr>
        <p:spPr/>
        <p:txBody>
          <a:bodyPr>
            <a:noAutofit/>
          </a:bodyPr>
          <a:lstStyle/>
          <a:p>
            <a:r>
              <a:rPr lang="el-GR" sz="3200" dirty="0"/>
              <a:t>Συστήματα ανθρώπινης δραστηριότητας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915137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9144000" cy="5764212"/>
          </a:xfrm>
        </p:spPr>
        <p:txBody>
          <a:bodyPr>
            <a:normAutofit/>
          </a:bodyPr>
          <a:lstStyle/>
          <a:p>
            <a:pPr marL="0" indent="0" algn="just">
              <a:buClr>
                <a:srgbClr val="002060"/>
              </a:buClr>
              <a:buNone/>
            </a:pPr>
            <a:r>
              <a:rPr lang="el-GR" sz="2400" b="1" u="sng" dirty="0">
                <a:solidFill>
                  <a:srgbClr val="780000"/>
                </a:solidFill>
              </a:rPr>
              <a:t>Ιεραρχία συστημάτων (2/2)</a:t>
            </a:r>
          </a:p>
          <a:p>
            <a:pPr algn="just"/>
            <a:r>
              <a:rPr lang="el-GR" sz="2400" dirty="0">
                <a:solidFill>
                  <a:srgbClr val="002060"/>
                </a:solidFill>
              </a:rPr>
              <a:t>Αν τα όρια του συστήματος διευρυνθούν σε τέτοιο βαθμό που να εμποδίζεται ο σχεδιασμός του, δηλαδή δεν μπορεί να καθοριστεί μια διαδικασία λήψης αποφάσεων που να ασκεί έλεγχο επί μιας τόσο ευρείας περιοχής, τότε αυτό το διευρυμένο σύστημα ονομάζεται </a:t>
            </a:r>
            <a:r>
              <a:rPr lang="el-GR" sz="2400" b="1" dirty="0">
                <a:solidFill>
                  <a:srgbClr val="002060"/>
                </a:solidFill>
              </a:rPr>
              <a:t>“περιβάλλον”</a:t>
            </a:r>
            <a:r>
              <a:rPr lang="el-GR" sz="2400" dirty="0">
                <a:solidFill>
                  <a:srgbClr val="002060"/>
                </a:solidFill>
              </a:rPr>
              <a:t>. </a:t>
            </a:r>
          </a:p>
          <a:p>
            <a:pPr algn="just"/>
            <a:r>
              <a:rPr lang="el-GR" sz="2400" dirty="0">
                <a:solidFill>
                  <a:srgbClr val="002060"/>
                </a:solidFill>
              </a:rPr>
              <a:t>Αν τα όρια του συστήματος συρρικνωθούν σε τέτοιο βαθμό που δεν νοείται δραστηριότητα λήψης αποφάσεων εντός τους, τα συστήματα αυτού του επιπέδου αφαίρεσης ονομάζονται </a:t>
            </a:r>
            <a:r>
              <a:rPr lang="el-GR" sz="2400" b="1" dirty="0">
                <a:solidFill>
                  <a:srgbClr val="002060"/>
                </a:solidFill>
              </a:rPr>
              <a:t>συνιστώσες ή συστατικά στοιχεία του συστήματος (</a:t>
            </a:r>
            <a:r>
              <a:rPr lang="en-US" sz="2400" b="1" dirty="0">
                <a:solidFill>
                  <a:srgbClr val="002060"/>
                </a:solidFill>
              </a:rPr>
              <a:t>system components</a:t>
            </a:r>
            <a:r>
              <a:rPr lang="el-GR" sz="2400" b="1" dirty="0">
                <a:solidFill>
                  <a:srgbClr val="002060"/>
                </a:solidFill>
              </a:rPr>
              <a:t>)</a:t>
            </a:r>
            <a:r>
              <a:rPr lang="el-GR" sz="2400" dirty="0">
                <a:solidFill>
                  <a:srgbClr val="002060"/>
                </a:solidFill>
              </a:rPr>
              <a:t>.</a:t>
            </a:r>
          </a:p>
          <a:p>
            <a:pPr marL="0" indent="0" algn="just">
              <a:buClr>
                <a:srgbClr val="002060"/>
              </a:buClr>
              <a:buNone/>
            </a:pPr>
            <a:endParaRPr lang="el-GR" sz="2400" b="1" u="sng" dirty="0">
              <a:solidFill>
                <a:srgbClr val="780000"/>
              </a:solidFill>
            </a:endParaRPr>
          </a:p>
        </p:txBody>
      </p:sp>
      <p:sp>
        <p:nvSpPr>
          <p:cNvPr id="8" name="Slide Number Placeholder 7"/>
          <p:cNvSpPr>
            <a:spLocks noGrp="1"/>
          </p:cNvSpPr>
          <p:nvPr>
            <p:ph type="sldNum" sz="quarter" idx="12"/>
          </p:nvPr>
        </p:nvSpPr>
        <p:spPr/>
        <p:txBody>
          <a:bodyPr/>
          <a:lstStyle/>
          <a:p>
            <a:pPr>
              <a:defRPr/>
            </a:pPr>
            <a:fld id="{699CC339-2776-4E03-B7FD-05AA0592565C}" type="slidenum">
              <a:rPr lang="el-GR" smtClean="0"/>
              <a:pPr>
                <a:defRPr/>
              </a:pPr>
              <a:t>64</a:t>
            </a:fld>
            <a:endParaRPr lang="el-GR" dirty="0"/>
          </a:p>
        </p:txBody>
      </p:sp>
      <p:sp>
        <p:nvSpPr>
          <p:cNvPr id="2" name="Text Placeholder 1"/>
          <p:cNvSpPr>
            <a:spLocks noGrp="1"/>
          </p:cNvSpPr>
          <p:nvPr>
            <p:ph type="body" sz="quarter" idx="13"/>
          </p:nvPr>
        </p:nvSpPr>
        <p:spPr/>
        <p:txBody>
          <a:bodyPr>
            <a:normAutofit/>
          </a:bodyPr>
          <a:lstStyle/>
          <a:p>
            <a:pPr>
              <a:spcBef>
                <a:spcPts val="600"/>
              </a:spcBef>
              <a:buClr>
                <a:schemeClr val="tx1"/>
              </a:buClr>
            </a:pPr>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Content Placeholder 2"/>
          <p:cNvSpPr txBox="1">
            <a:spLocks/>
          </p:cNvSpPr>
          <p:nvPr/>
        </p:nvSpPr>
        <p:spPr>
          <a:xfrm>
            <a:off x="1" y="3578760"/>
            <a:ext cx="4427984" cy="1938472"/>
          </a:xfrm>
          <a:prstGeom prst="rect">
            <a:avLst/>
          </a:prstGeom>
        </p:spPr>
        <p:txBody>
          <a:bodyPr vert="horz" lIns="91440" tIns="45720" rIns="91440" bIns="45720" rtlCol="0">
            <a:normAutofit/>
          </a:bodyPr>
          <a:lstStyle/>
          <a:p>
            <a:pPr marR="0" lvl="0" algn="just" defTabSz="457200" rtl="0" eaLnBrk="1" fontAlgn="auto" latinLnBrk="0" hangingPunct="1">
              <a:lnSpc>
                <a:spcPct val="100000"/>
              </a:lnSpc>
              <a:spcBef>
                <a:spcPts val="1000"/>
              </a:spcBef>
              <a:spcAft>
                <a:spcPts val="0"/>
              </a:spcAft>
              <a:buClr>
                <a:schemeClr val="accent1"/>
              </a:buClr>
              <a:buSzTx/>
              <a:tabLst/>
              <a:defRPr/>
            </a:pP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9144000" cy="5661248"/>
          </a:xfrm>
        </p:spPr>
        <p:txBody>
          <a:bodyPr>
            <a:noAutofit/>
          </a:bodyPr>
          <a:lstStyle/>
          <a:p>
            <a:pPr algn="just"/>
            <a:r>
              <a:rPr lang="el-GR" sz="2400" dirty="0">
                <a:solidFill>
                  <a:srgbClr val="002060"/>
                </a:solidFill>
              </a:rPr>
              <a:t>Τα συστήματα ανθρώπινης δραστηριότητας δεν υπάρχουν. Αυτό που υπάρχει είναι οι αντιλήψεις των συστημάτων αυτών στους εγκεφάλους αυτών που παρατηρούν τα παρεμφερή συστήματα του πραγματικού κόσμου.</a:t>
            </a:r>
          </a:p>
          <a:p>
            <a:pPr algn="just"/>
            <a:r>
              <a:rPr lang="el-GR" sz="2400" dirty="0">
                <a:solidFill>
                  <a:srgbClr val="002060"/>
                </a:solidFill>
              </a:rPr>
              <a:t>Δεδομένου ότι τα συστήματα ανθρώπινης δραστηριότητας αποτελούν τη βάση για μια γλώσσα περιγραφής των ανθρώπινων δραστηριοτήτων που αναφέρονται στη διοίκηση επιχειρήσεων, πρέπει να αναφερθεί ότι τα διάφορα διοικητικά στελέχη ενός οργανισμού, που ασκούν πραγματικό διοικητικό έργο, μπορεί να αντιλαμβάνονται διαφορετικά τις παραπάνω έννοιες.</a:t>
            </a:r>
          </a:p>
          <a:p>
            <a:pPr marL="0" indent="0" algn="just">
              <a:spcBef>
                <a:spcPts val="600"/>
              </a:spcBef>
              <a:buNone/>
            </a:pP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65</a:t>
            </a:fld>
            <a:endParaRPr lang="el-GR" dirty="0"/>
          </a:p>
        </p:txBody>
      </p:sp>
      <p:sp>
        <p:nvSpPr>
          <p:cNvPr id="5" name="Text Placeholder 4"/>
          <p:cNvSpPr>
            <a:spLocks noGrp="1"/>
          </p:cNvSpPr>
          <p:nvPr>
            <p:ph type="body" sz="quarter" idx="13"/>
          </p:nvPr>
        </p:nvSpPr>
        <p:spPr/>
        <p:txBody>
          <a:bodyPr>
            <a:normAutofit/>
          </a:bodyPr>
          <a:lstStyle/>
          <a:p>
            <a:r>
              <a:rPr lang="el-GR" sz="3200" dirty="0"/>
              <a:t>Συστήματα ανθρώπινης δραστηριότητας</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62784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9144000" cy="5908228"/>
          </a:xfrm>
        </p:spPr>
        <p:txBody>
          <a:bodyPr>
            <a:noAutofit/>
          </a:bodyPr>
          <a:lstStyle/>
          <a:p>
            <a:pPr marL="0" indent="0" algn="just">
              <a:spcBef>
                <a:spcPts val="600"/>
              </a:spcBef>
              <a:buNone/>
            </a:pPr>
            <a:r>
              <a:rPr lang="el-GR" sz="2400" b="1" u="sng" dirty="0">
                <a:solidFill>
                  <a:srgbClr val="780000"/>
                </a:solidFill>
              </a:rPr>
              <a:t>Πολλαπλές αντιλήψεις για τα γεγονότα του πραγματικού κόσμου με βάση αντίστοιχες κοσμοθεωρήσεις </a:t>
            </a: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66</a:t>
            </a:fld>
            <a:endParaRPr lang="el-GR" dirty="0"/>
          </a:p>
        </p:txBody>
      </p:sp>
      <p:sp>
        <p:nvSpPr>
          <p:cNvPr id="5" name="Text Placeholder 4"/>
          <p:cNvSpPr>
            <a:spLocks noGrp="1"/>
          </p:cNvSpPr>
          <p:nvPr>
            <p:ph type="body" sz="quarter" idx="13"/>
          </p:nvPr>
        </p:nvSpPr>
        <p:spPr/>
        <p:txBody>
          <a:bodyPr>
            <a:noAutofit/>
          </a:bodyPr>
          <a:lstStyle/>
          <a:p>
            <a:r>
              <a:rPr lang="el-GR" sz="3200" dirty="0"/>
              <a:t>Συστήματα ανθρώπινης δραστηριότητας</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90409708"/>
              </p:ext>
            </p:extLst>
          </p:nvPr>
        </p:nvGraphicFramePr>
        <p:xfrm>
          <a:off x="2051720" y="2132856"/>
          <a:ext cx="5832648" cy="4358052"/>
        </p:xfrm>
        <a:graphic>
          <a:graphicData uri="http://schemas.openxmlformats.org/presentationml/2006/ole">
            <mc:AlternateContent xmlns:mc="http://schemas.openxmlformats.org/markup-compatibility/2006">
              <mc:Choice xmlns:v="urn:schemas-microsoft-com:vml" Requires="v">
                <p:oleObj spid="_x0000_s14368" r:id="rId3" imgW="5440694" imgH="4474940" progId="">
                  <p:embed/>
                </p:oleObj>
              </mc:Choice>
              <mc:Fallback>
                <p:oleObj r:id="rId3" imgW="5440694" imgH="447494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132856"/>
                        <a:ext cx="5832648" cy="4358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4824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1556792"/>
            <a:ext cx="9143998" cy="5301208"/>
          </a:xfrm>
        </p:spPr>
        <p:txBody>
          <a:bodyPr>
            <a:noAutofit/>
          </a:bodyPr>
          <a:lstStyle/>
          <a:p>
            <a:pPr marL="0" indent="0" algn="just">
              <a:spcBef>
                <a:spcPts val="600"/>
              </a:spcBef>
              <a:buNone/>
            </a:pPr>
            <a:endParaRPr lang="el-GR" sz="3200" dirty="0">
              <a:solidFill>
                <a:srgbClr val="780000"/>
              </a:solidFill>
            </a:endParaRPr>
          </a:p>
          <a:p>
            <a:pPr marL="0" indent="0" algn="just">
              <a:spcBef>
                <a:spcPts val="600"/>
              </a:spcBef>
              <a:buNone/>
            </a:pPr>
            <a:endParaRPr lang="el-GR" sz="3200" dirty="0">
              <a:solidFill>
                <a:srgbClr val="780000"/>
              </a:solidFill>
            </a:endParaRPr>
          </a:p>
          <a:p>
            <a:pPr marL="0" indent="0" algn="just">
              <a:spcBef>
                <a:spcPts val="600"/>
              </a:spcBef>
              <a:buNone/>
            </a:pPr>
            <a:endParaRPr lang="el-GR" sz="3200" dirty="0">
              <a:solidFill>
                <a:srgbClr val="780000"/>
              </a:solidFill>
            </a:endParaRPr>
          </a:p>
          <a:p>
            <a:pPr marL="0" indent="0" algn="just">
              <a:spcBef>
                <a:spcPts val="600"/>
              </a:spcBef>
              <a:buNone/>
            </a:pPr>
            <a:r>
              <a:rPr lang="el-GR" sz="3200" b="1" dirty="0">
                <a:solidFill>
                  <a:srgbClr val="780000"/>
                </a:solidFill>
              </a:rPr>
              <a:t>Μεθοδολογία Μαλακών Συστημάτων</a:t>
            </a:r>
            <a:endParaRPr lang="en-US" sz="3200" b="1" dirty="0">
              <a:solidFill>
                <a:srgbClr val="78000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67</a:t>
            </a:fld>
            <a:endParaRPr lang="el-GR" dirty="0"/>
          </a:p>
        </p:txBody>
      </p:sp>
      <p:sp>
        <p:nvSpPr>
          <p:cNvPr id="5" name="Text Placeholder 4"/>
          <p:cNvSpPr>
            <a:spLocks noGrp="1"/>
          </p:cNvSpPr>
          <p:nvPr>
            <p:ph type="body" sz="quarter" idx="13"/>
          </p:nvPr>
        </p:nvSpPr>
        <p:spPr/>
        <p:txBody>
          <a:bodyPr>
            <a:normAutofit/>
          </a:bodyPr>
          <a:lstStyle/>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6097610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3BF339D-E1DF-4C95-AA97-33C933E60739}" type="slidenum">
              <a:rPr lang="el-GR" smtClean="0"/>
              <a:pPr>
                <a:defRPr/>
              </a:pPr>
              <a:t>68</a:t>
            </a:fld>
            <a:endParaRPr lang="el-GR" dirty="0"/>
          </a:p>
        </p:txBody>
      </p:sp>
      <p:sp>
        <p:nvSpPr>
          <p:cNvPr id="5" name="Text Placeholder 4"/>
          <p:cNvSpPr>
            <a:spLocks noGrp="1"/>
          </p:cNvSpPr>
          <p:nvPr>
            <p:ph type="body" sz="quarter" idx="13"/>
          </p:nvPr>
        </p:nvSpPr>
        <p:spPr/>
        <p:txBody>
          <a:bodyPr>
            <a:normAutofit/>
          </a:bodyPr>
          <a:lstStyle/>
          <a:p>
            <a:pPr>
              <a:spcBef>
                <a:spcPts val="600"/>
              </a:spcBef>
              <a:buClr>
                <a:schemeClr val="tx1"/>
              </a:buClr>
            </a:pPr>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Rectangle 7"/>
          <p:cNvSpPr/>
          <p:nvPr/>
        </p:nvSpPr>
        <p:spPr>
          <a:xfrm>
            <a:off x="0" y="1124744"/>
            <a:ext cx="9144000" cy="4780796"/>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μεθοδολογία μαλακών συστημάτων</a:t>
            </a:r>
            <a:r>
              <a:rPr lang="el-GR" sz="2400" b="1" dirty="0">
                <a:solidFill>
                  <a:srgbClr val="002060"/>
                </a:solidFill>
                <a:latin typeface="Calibri" panose="020F0502020204030204" pitchFamily="34" charset="0"/>
                <a:cs typeface="+mn-cs"/>
              </a:rPr>
              <a:t> - </a:t>
            </a:r>
            <a:r>
              <a:rPr lang="el-GR" sz="2400" dirty="0">
                <a:solidFill>
                  <a:srgbClr val="002060"/>
                </a:solidFill>
                <a:latin typeface="Calibri" panose="020F0502020204030204" pitchFamily="34" charset="0"/>
                <a:cs typeface="+mn-cs"/>
              </a:rPr>
              <a:t>ΜΜΣ (</a:t>
            </a:r>
            <a:r>
              <a:rPr lang="en-US" sz="2400" dirty="0">
                <a:solidFill>
                  <a:srgbClr val="002060"/>
                </a:solidFill>
                <a:latin typeface="Calibri" panose="020F0502020204030204" pitchFamily="34" charset="0"/>
                <a:cs typeface="+mn-cs"/>
              </a:rPr>
              <a:t>Soft Systems Methodology</a:t>
            </a:r>
            <a:r>
              <a:rPr lang="el-GR" sz="2400" dirty="0">
                <a:solidFill>
                  <a:srgbClr val="002060"/>
                </a:solidFill>
                <a:latin typeface="Calibri" panose="020F0502020204030204" pitchFamily="34" charset="0"/>
                <a:cs typeface="+mn-cs"/>
              </a:rPr>
              <a:t> – </a:t>
            </a:r>
            <a:r>
              <a:rPr lang="en-US" sz="2400" dirty="0">
                <a:solidFill>
                  <a:srgbClr val="002060"/>
                </a:solidFill>
                <a:latin typeface="Calibri" panose="020F0502020204030204" pitchFamily="34" charset="0"/>
                <a:cs typeface="+mn-cs"/>
              </a:rPr>
              <a:t>SSM</a:t>
            </a:r>
            <a:r>
              <a:rPr lang="el-GR" sz="2400" dirty="0">
                <a:solidFill>
                  <a:srgbClr val="002060"/>
                </a:solidFill>
                <a:latin typeface="Calibri" panose="020F0502020204030204" pitchFamily="34" charset="0"/>
                <a:cs typeface="+mn-cs"/>
              </a:rPr>
              <a:t>) συνιστά μια προσέγγιση για τη </a:t>
            </a:r>
            <a:r>
              <a:rPr lang="el-GR" sz="2400" b="1" dirty="0">
                <a:solidFill>
                  <a:srgbClr val="002060"/>
                </a:solidFill>
                <a:latin typeface="Calibri" panose="020F0502020204030204" pitchFamily="34" charset="0"/>
                <a:cs typeface="+mn-cs"/>
              </a:rPr>
              <a:t>μοντελοποίηση </a:t>
            </a:r>
            <a:r>
              <a:rPr lang="el-GR" sz="2400" b="1" dirty="0" err="1">
                <a:solidFill>
                  <a:srgbClr val="002060"/>
                </a:solidFill>
                <a:latin typeface="Calibri" panose="020F0502020204030204" pitchFamily="34" charset="0"/>
                <a:cs typeface="+mn-cs"/>
              </a:rPr>
              <a:t>οργανωσιακών</a:t>
            </a:r>
            <a:r>
              <a:rPr lang="el-GR" sz="2400" b="1" dirty="0">
                <a:solidFill>
                  <a:srgbClr val="002060"/>
                </a:solidFill>
                <a:latin typeface="Calibri" panose="020F0502020204030204" pitchFamily="34" charset="0"/>
                <a:cs typeface="+mn-cs"/>
              </a:rPr>
              <a:t> ή επιχειρησιακών διεργασιών (</a:t>
            </a:r>
            <a:r>
              <a:rPr lang="el-GR" sz="2400" b="1" dirty="0" err="1">
                <a:solidFill>
                  <a:srgbClr val="002060"/>
                </a:solidFill>
                <a:latin typeface="Calibri" panose="020F0502020204030204" pitchFamily="34" charset="0"/>
                <a:cs typeface="+mn-cs"/>
              </a:rPr>
              <a:t>organizational</a:t>
            </a:r>
            <a:r>
              <a:rPr lang="el-GR" sz="2400" b="1" dirty="0">
                <a:solidFill>
                  <a:srgbClr val="002060"/>
                </a:solidFill>
                <a:latin typeface="Calibri" panose="020F0502020204030204" pitchFamily="34" charset="0"/>
                <a:cs typeface="+mn-cs"/>
              </a:rPr>
              <a:t> </a:t>
            </a:r>
            <a:r>
              <a:rPr lang="en-US" sz="2400" b="1" dirty="0">
                <a:solidFill>
                  <a:srgbClr val="002060"/>
                </a:solidFill>
                <a:latin typeface="Calibri" panose="020F0502020204030204" pitchFamily="34" charset="0"/>
                <a:cs typeface="+mn-cs"/>
              </a:rPr>
              <a:t>or business process modeling</a:t>
            </a:r>
            <a:r>
              <a:rPr lang="el-GR" sz="2400" b="1" dirty="0">
                <a:solidFill>
                  <a:srgbClr val="002060"/>
                </a:solidFill>
                <a:latin typeface="Calibri" panose="020F0502020204030204" pitchFamily="34" charset="0"/>
                <a:cs typeface="+mn-cs"/>
              </a:rPr>
              <a:t>) </a:t>
            </a:r>
            <a:r>
              <a:rPr lang="el-GR" sz="2400" dirty="0">
                <a:solidFill>
                  <a:srgbClr val="002060"/>
                </a:solidFill>
                <a:latin typeface="Calibri" panose="020F0502020204030204" pitchFamily="34" charset="0"/>
                <a:cs typeface="+mn-cs"/>
              </a:rPr>
              <a:t>και μπορεί να χρησιμοποιηθεί για την εντρύφηση επί γενικών διοικητικών προβλημάτων και στην διοίκηση των αλλαγών.</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ΜΜΣ χρησιμοποιείται κυρίως στην ανάλυση πολύπλοκων καταστάσεων στις οποίες υπάρχει διάσταση απόψεων ακόμη και για τον ακριβή ορισμό του προβλήματος προς αντιμετώπιση.</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ΜΜΣ χρησιμοποιεί την έννοια του </a:t>
            </a:r>
            <a:r>
              <a:rPr lang="el-GR" sz="2400" i="1" dirty="0">
                <a:solidFill>
                  <a:srgbClr val="002060"/>
                </a:solidFill>
                <a:latin typeface="Calibri" panose="020F0502020204030204" pitchFamily="34" charset="0"/>
                <a:cs typeface="+mn-cs"/>
              </a:rPr>
              <a:t>συστήματος</a:t>
            </a:r>
            <a:r>
              <a:rPr lang="el-GR" sz="2400" dirty="0">
                <a:solidFill>
                  <a:srgbClr val="002060"/>
                </a:solidFill>
                <a:latin typeface="Calibri" panose="020F0502020204030204" pitchFamily="34" charset="0"/>
                <a:cs typeface="+mn-cs"/>
              </a:rPr>
              <a:t> ως διερευνητικό μέσο και εργαλείο το οποίο αποτελεί τη βάση και τον καταλύτη για τη διευκόλυνση του διαλόγου μεταξύ των ενδιαφερομένων μερών.</a:t>
            </a:r>
          </a:p>
        </p:txBody>
      </p:sp>
    </p:spTree>
    <p:extLst>
      <p:ext uri="{BB962C8B-B14F-4D97-AF65-F5344CB8AC3E}">
        <p14:creationId xmlns:p14="http://schemas.microsoft.com/office/powerpoint/2010/main" val="28169177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8964488" cy="5764212"/>
          </a:xfrm>
        </p:spPr>
        <p:txBody>
          <a:bodyPr>
            <a:noAutofit/>
          </a:bodyPr>
          <a:lstStyle/>
          <a:p>
            <a:pPr marL="0" indent="0" algn="just">
              <a:lnSpc>
                <a:spcPct val="120000"/>
              </a:lnSpc>
              <a:spcBef>
                <a:spcPts val="0"/>
              </a:spcBef>
              <a:buClr>
                <a:srgbClr val="002060"/>
              </a:buClr>
              <a:buNone/>
            </a:pPr>
            <a:r>
              <a:rPr lang="el-GR" sz="2400" b="1" u="sng" dirty="0">
                <a:solidFill>
                  <a:srgbClr val="780000"/>
                </a:solidFill>
              </a:rPr>
              <a:t>Σχηματική αναπαράσταση</a:t>
            </a:r>
          </a:p>
          <a:p>
            <a:pPr marL="0" indent="0" algn="just">
              <a:buClr>
                <a:srgbClr val="002060"/>
              </a:buClr>
              <a:buNone/>
            </a:pPr>
            <a:br>
              <a:rPr lang="en-US" sz="2400" dirty="0">
                <a:solidFill>
                  <a:srgbClr val="002060"/>
                </a:solidFill>
              </a:rPr>
            </a:b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69</a:t>
            </a:fld>
            <a:endParaRPr lang="el-GR" dirty="0"/>
          </a:p>
        </p:txBody>
      </p:sp>
      <p:sp>
        <p:nvSpPr>
          <p:cNvPr id="5" name="Text Placeholder 4"/>
          <p:cNvSpPr>
            <a:spLocks noGrp="1"/>
          </p:cNvSpPr>
          <p:nvPr>
            <p:ph type="body" sz="quarter" idx="13"/>
          </p:nvPr>
        </p:nvSpPr>
        <p:spPr/>
        <p:txBody>
          <a:bodyPr>
            <a:normAutofit/>
          </a:bodyPr>
          <a:lstStyle/>
          <a:p>
            <a:pPr>
              <a:spcBef>
                <a:spcPts val="600"/>
              </a:spcBef>
              <a:buClr>
                <a:schemeClr val="tx1"/>
              </a:buClr>
            </a:pPr>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45187834"/>
              </p:ext>
            </p:extLst>
          </p:nvPr>
        </p:nvGraphicFramePr>
        <p:xfrm>
          <a:off x="1619672" y="1678363"/>
          <a:ext cx="5760640" cy="5045221"/>
        </p:xfrm>
        <a:graphic>
          <a:graphicData uri="http://schemas.openxmlformats.org/presentationml/2006/ole">
            <mc:AlternateContent xmlns:mc="http://schemas.openxmlformats.org/markup-compatibility/2006">
              <mc:Choice xmlns:v="urn:schemas-microsoft-com:vml" Requires="v">
                <p:oleObj spid="_x0000_s15392" r:id="rId3" imgW="4083546" imgH="4152630" progId="">
                  <p:embed/>
                </p:oleObj>
              </mc:Choice>
              <mc:Fallback>
                <p:oleObj r:id="rId3" imgW="4083546" imgH="415263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678363"/>
                        <a:ext cx="5760640" cy="5045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148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l-GR" sz="3200" dirty="0"/>
              <a:t>Διαδικασία επίλυσης προβλημάτων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a:t>
            </a:fld>
            <a:endParaRPr lang="el-GR" dirty="0"/>
          </a:p>
        </p:txBody>
      </p:sp>
      <p:sp>
        <p:nvSpPr>
          <p:cNvPr id="4" name="Rectangle 3"/>
          <p:cNvSpPr/>
          <p:nvPr/>
        </p:nvSpPr>
        <p:spPr>
          <a:xfrm>
            <a:off x="24714" y="988124"/>
            <a:ext cx="9036496" cy="2508379"/>
          </a:xfrm>
          <a:prstGeom prst="rect">
            <a:avLst/>
          </a:prstGeom>
        </p:spPr>
        <p:txBody>
          <a:bodyPr wrap="square">
            <a:spAutoFit/>
          </a:bodyPr>
          <a:lstStyle/>
          <a:p>
            <a:pPr algn="just">
              <a:spcBef>
                <a:spcPts val="1200"/>
              </a:spcBef>
            </a:pPr>
            <a:endParaRPr lang="en-US" sz="1200" dirty="0">
              <a:solidFill>
                <a:srgbClr val="002060"/>
              </a:solidFill>
              <a:latin typeface="Calibri" panose="020F0502020204030204" pitchFamily="34" charset="0"/>
              <a:cs typeface="Calibri" panose="020F0502020204030204" pitchFamily="34" charset="0"/>
            </a:endParaRPr>
          </a:p>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Για την αντιμετώπιση προβλημάτων του πραγματικού κόσμου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υιοθετείται μια προσέγγιση (approach) ή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ακολουθείται μια μεθοδολογία (methodology) ή εφαρμόζεται μια μέθοδος (method) ή μια τεχνική (technique). </a:t>
            </a:r>
          </a:p>
          <a:p>
            <a:pPr algn="just"/>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920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70</a:t>
            </a:fld>
            <a:endParaRPr lang="el-GR" dirty="0"/>
          </a:p>
        </p:txBody>
      </p:sp>
      <p:sp>
        <p:nvSpPr>
          <p:cNvPr id="4" name="Text Placeholder 3"/>
          <p:cNvSpPr>
            <a:spLocks noGrp="1"/>
          </p:cNvSpPr>
          <p:nvPr>
            <p:ph type="body" sz="quarter" idx="13"/>
          </p:nvPr>
        </p:nvSpPr>
        <p:spPr/>
        <p:txBody>
          <a:bodyPr>
            <a:normAutofit/>
          </a:bodyPr>
          <a:lstStyle/>
          <a:p>
            <a:r>
              <a:rPr lang="el-GR" sz="3200" dirty="0"/>
              <a:t>Μια διαγραμματική παρουσίαση της ΜΜΣ</a:t>
            </a:r>
          </a:p>
        </p:txBody>
      </p:sp>
      <p:graphicFrame>
        <p:nvGraphicFramePr>
          <p:cNvPr id="5" name="Content Placeholder 4"/>
          <p:cNvGraphicFramePr>
            <a:graphicFrameLocks noChangeAspect="1"/>
          </p:cNvGraphicFramePr>
          <p:nvPr>
            <p:extLst>
              <p:ext uri="{D42A27DB-BD31-4B8C-83A1-F6EECF244321}">
                <p14:modId xmlns:p14="http://schemas.microsoft.com/office/powerpoint/2010/main" val="331647421"/>
              </p:ext>
            </p:extLst>
          </p:nvPr>
        </p:nvGraphicFramePr>
        <p:xfrm>
          <a:off x="1979712" y="1412776"/>
          <a:ext cx="4608512" cy="5329360"/>
        </p:xfrm>
        <a:graphic>
          <a:graphicData uri="http://schemas.openxmlformats.org/presentationml/2006/ole">
            <mc:AlternateContent xmlns:mc="http://schemas.openxmlformats.org/markup-compatibility/2006">
              <mc:Choice xmlns:v="urn:schemas-microsoft-com:vml" Requires="v">
                <p:oleObj spid="_x0000_s16416" r:id="rId4" imgW="5369162" imgH="6208625" progId="">
                  <p:embed/>
                </p:oleObj>
              </mc:Choice>
              <mc:Fallback>
                <p:oleObj r:id="rId4" imgW="5369162" imgH="6208625"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412776"/>
                        <a:ext cx="4608512" cy="5329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1353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71</a:t>
            </a:fld>
            <a:endParaRPr lang="el-GR" dirty="0"/>
          </a:p>
        </p:txBody>
      </p:sp>
      <p:sp>
        <p:nvSpPr>
          <p:cNvPr id="4" name="Text Placeholder 3"/>
          <p:cNvSpPr>
            <a:spLocks noGrp="1"/>
          </p:cNvSpPr>
          <p:nvPr>
            <p:ph type="body" sz="quarter" idx="13"/>
          </p:nvPr>
        </p:nvSpPr>
        <p:spPr/>
        <p:txBody>
          <a:bodyPr>
            <a:normAutofit/>
          </a:bodyPr>
          <a:lstStyle/>
          <a:p>
            <a:pPr>
              <a:spcBef>
                <a:spcPts val="600"/>
              </a:spcBef>
              <a:buClr>
                <a:schemeClr val="tx1"/>
              </a:buClr>
            </a:pPr>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Content Placeholder 5"/>
          <p:cNvSpPr>
            <a:spLocks noGrp="1"/>
          </p:cNvSpPr>
          <p:nvPr>
            <p:ph idx="1"/>
          </p:nvPr>
        </p:nvSpPr>
        <p:spPr>
          <a:xfrm>
            <a:off x="0" y="1093788"/>
            <a:ext cx="9036496" cy="5647580"/>
          </a:xfrm>
        </p:spPr>
        <p:txBody>
          <a:bodyPr>
            <a:normAutofit fontScale="92500" lnSpcReduction="10000"/>
          </a:bodyPr>
          <a:lstStyle/>
          <a:p>
            <a:pPr marL="0" indent="0">
              <a:buNone/>
            </a:pPr>
            <a:r>
              <a:rPr lang="el-GR" sz="2400" b="1" u="sng" dirty="0">
                <a:solidFill>
                  <a:srgbClr val="780000"/>
                </a:solidFill>
              </a:rPr>
              <a:t>Φάσεις</a:t>
            </a:r>
          </a:p>
          <a:p>
            <a:pPr algn="just"/>
            <a:r>
              <a:rPr lang="el-GR" sz="2600" dirty="0">
                <a:solidFill>
                  <a:srgbClr val="002060"/>
                </a:solidFill>
              </a:rPr>
              <a:t>Η ΜΜΣ περιλαμβάνει δύο ομάδες φάσεων: </a:t>
            </a:r>
          </a:p>
          <a:p>
            <a:pPr lvl="1" algn="just"/>
            <a:r>
              <a:rPr lang="el-GR" sz="2600" dirty="0">
                <a:solidFill>
                  <a:srgbClr val="002060"/>
                </a:solidFill>
              </a:rPr>
              <a:t>Οι φάσεις 1, 2, 5, 6 και 7 αναφέρονται στον πραγματικό κόσμο και σ' αυτές συμμετέχουν τα άτομα που εμπλέκονται στην προβληματική κατάσταση. Στις φάσεις αυτής της ομάδας χρησιμοποιείται η τυπική γλώσσα της προβληματικής κατάστασης. </a:t>
            </a:r>
          </a:p>
          <a:p>
            <a:pPr lvl="1" algn="just"/>
            <a:r>
              <a:rPr lang="el-GR" sz="2600" dirty="0">
                <a:solidFill>
                  <a:srgbClr val="002060"/>
                </a:solidFill>
              </a:rPr>
              <a:t>Οι φάσεις 3, 4, 4α και 4β αναφέρονται στη συστημική σκέψη και σ' αυτές μπορεί να συμμετέχουν, ή όχι, άτομα που εμπλέκονται στην προβληματική κατάσταση ανάλογα με τις επιμέρους ιδιομορφίες της μελέτης. Στις φάσεις αυτής της ομάδας θα χρησιμοποιείται η συστημική γλώσσα επειδή αναλύεται και γίνεται περισσότερο κατανοητή η πολύπλοκη πραγματική κατάσταση ως αποτέλεσμα της περιγραφής της σε συστημική γλώσσα.</a:t>
            </a:r>
          </a:p>
          <a:p>
            <a:pPr algn="just"/>
            <a:endParaRPr lang="el-GR" sz="2000" dirty="0"/>
          </a:p>
          <a:p>
            <a:pPr marL="0" indent="0">
              <a:buNone/>
            </a:pPr>
            <a:endParaRPr lang="el-GR" sz="2400" b="1" u="sng" dirty="0">
              <a:solidFill>
                <a:srgbClr val="780000"/>
              </a:solidFill>
            </a:endParaRPr>
          </a:p>
        </p:txBody>
      </p:sp>
    </p:spTree>
    <p:extLst>
      <p:ext uri="{BB962C8B-B14F-4D97-AF65-F5344CB8AC3E}">
        <p14:creationId xmlns:p14="http://schemas.microsoft.com/office/powerpoint/2010/main" val="3856397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96752"/>
            <a:ext cx="9108504" cy="5661248"/>
          </a:xfrm>
        </p:spPr>
        <p:txBody>
          <a:bodyPr>
            <a:noAutofit/>
          </a:bodyPr>
          <a:lstStyle/>
          <a:p>
            <a:pPr marL="0" indent="0" algn="just">
              <a:lnSpc>
                <a:spcPct val="110000"/>
              </a:lnSpc>
              <a:spcBef>
                <a:spcPts val="1200"/>
              </a:spcBef>
              <a:buNone/>
            </a:pPr>
            <a:r>
              <a:rPr lang="el-GR" sz="2400" b="1" u="sng" dirty="0">
                <a:solidFill>
                  <a:srgbClr val="780000"/>
                </a:solidFill>
              </a:rPr>
              <a:t>Φάσεις</a:t>
            </a:r>
          </a:p>
          <a:p>
            <a:pPr algn="just"/>
            <a:r>
              <a:rPr lang="el-GR" sz="2400" b="1" dirty="0">
                <a:solidFill>
                  <a:srgbClr val="002060"/>
                </a:solidFill>
              </a:rPr>
              <a:t>Φάσεις 1 &amp; 2: </a:t>
            </a:r>
            <a:r>
              <a:rPr lang="el-GR" sz="2400" dirty="0">
                <a:solidFill>
                  <a:srgbClr val="002060"/>
                </a:solidFill>
              </a:rPr>
              <a:t>Αναγνώριση προβληματικής κατάστασης.</a:t>
            </a:r>
          </a:p>
          <a:p>
            <a:pPr algn="just"/>
            <a:r>
              <a:rPr lang="el-GR" sz="2400" b="1" dirty="0">
                <a:solidFill>
                  <a:srgbClr val="002060"/>
                </a:solidFill>
              </a:rPr>
              <a:t>Φάση 3: </a:t>
            </a:r>
            <a:r>
              <a:rPr lang="el-GR" sz="2400" dirty="0">
                <a:solidFill>
                  <a:srgbClr val="002060"/>
                </a:solidFill>
              </a:rPr>
              <a:t>Επιλογή θεμελιακού ορισμού</a:t>
            </a:r>
          </a:p>
          <a:p>
            <a:pPr algn="just"/>
            <a:r>
              <a:rPr lang="el-GR" sz="2400" b="1" dirty="0">
                <a:solidFill>
                  <a:srgbClr val="002060"/>
                </a:solidFill>
              </a:rPr>
              <a:t>Φάση 4: </a:t>
            </a:r>
            <a:r>
              <a:rPr lang="el-GR" sz="2400" dirty="0">
                <a:solidFill>
                  <a:srgbClr val="002060"/>
                </a:solidFill>
              </a:rPr>
              <a:t>Κατασκευή εννοιολογικών μοντέλων</a:t>
            </a:r>
          </a:p>
          <a:p>
            <a:pPr algn="just"/>
            <a:r>
              <a:rPr lang="el-GR" sz="2400" b="1" dirty="0">
                <a:solidFill>
                  <a:srgbClr val="002060"/>
                </a:solidFill>
              </a:rPr>
              <a:t>Φάση 5: </a:t>
            </a:r>
            <a:r>
              <a:rPr lang="el-GR" sz="2400" dirty="0">
                <a:solidFill>
                  <a:srgbClr val="002060"/>
                </a:solidFill>
              </a:rPr>
              <a:t>Σύγκριση</a:t>
            </a:r>
          </a:p>
          <a:p>
            <a:pPr algn="just"/>
            <a:r>
              <a:rPr lang="el-GR" sz="2400" b="1" dirty="0">
                <a:solidFill>
                  <a:srgbClr val="002060"/>
                </a:solidFill>
              </a:rPr>
              <a:t>Φάσεις 6 &amp; 7: </a:t>
            </a:r>
            <a:r>
              <a:rPr lang="el-GR" sz="2400" dirty="0">
                <a:solidFill>
                  <a:srgbClr val="002060"/>
                </a:solidFill>
              </a:rPr>
              <a:t>Πραγμάτωση εφικτών και επιθυμητών αλλαγών</a:t>
            </a:r>
          </a:p>
          <a:p>
            <a:pPr marL="0" indent="0" algn="just">
              <a:lnSpc>
                <a:spcPct val="110000"/>
              </a:lnSpc>
              <a:spcBef>
                <a:spcPts val="1200"/>
              </a:spcBef>
              <a:buNone/>
            </a:pPr>
            <a:endParaRPr lang="en-US" sz="2400"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72</a:t>
            </a:fld>
            <a:endParaRPr lang="el-GR" dirty="0"/>
          </a:p>
        </p:txBody>
      </p:sp>
      <p:sp>
        <p:nvSpPr>
          <p:cNvPr id="4" name="Text Placeholder 3"/>
          <p:cNvSpPr>
            <a:spLocks noGrp="1"/>
          </p:cNvSpPr>
          <p:nvPr>
            <p:ph type="body" sz="quarter" idx="13"/>
          </p:nvPr>
        </p:nvSpPr>
        <p:spPr/>
        <p:txBody>
          <a:bodyPr>
            <a:noAutofit/>
          </a:bodyPr>
          <a:lstStyle/>
          <a:p>
            <a:pPr>
              <a:spcBef>
                <a:spcPts val="600"/>
              </a:spcBef>
              <a:buClr>
                <a:schemeClr val="tx1"/>
              </a:buClr>
            </a:pPr>
            <a:r>
              <a:rPr lang="el-GR" sz="3200" dirty="0"/>
              <a:t>Μεθοδολογία μαλακών συστημάτων</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216951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96752"/>
            <a:ext cx="9144000" cy="5517232"/>
          </a:xfrm>
        </p:spPr>
        <p:txBody>
          <a:bodyPr>
            <a:noAutofit/>
          </a:bodyPr>
          <a:lstStyle/>
          <a:p>
            <a:pPr marL="0" indent="0" algn="just">
              <a:lnSpc>
                <a:spcPct val="110000"/>
              </a:lnSpc>
              <a:spcBef>
                <a:spcPts val="1200"/>
              </a:spcBef>
              <a:buNone/>
            </a:pPr>
            <a:r>
              <a:rPr lang="el-GR" sz="2400" b="1" u="sng" dirty="0">
                <a:solidFill>
                  <a:srgbClr val="780000"/>
                </a:solidFill>
              </a:rPr>
              <a:t>Φάσεις 1 &amp; 2: Αναγνώριση προβληματικής κατάστασης </a:t>
            </a:r>
          </a:p>
          <a:p>
            <a:pPr algn="just"/>
            <a:r>
              <a:rPr lang="el-GR" sz="2400" dirty="0">
                <a:solidFill>
                  <a:srgbClr val="002060"/>
                </a:solidFill>
              </a:rPr>
              <a:t>Κατασκευή λεπτομερέστερης δυνατής εικόνα για την κατάσταση εντός της οποίας γίνεται αντιληπτή η ύπαρξη του προβλήματος. </a:t>
            </a:r>
          </a:p>
          <a:p>
            <a:pPr algn="just"/>
            <a:r>
              <a:rPr lang="el-GR" sz="2400" b="1" dirty="0">
                <a:solidFill>
                  <a:srgbClr val="002060"/>
                </a:solidFill>
              </a:rPr>
              <a:t>Χρήσιμος οδηγός: </a:t>
            </a:r>
            <a:r>
              <a:rPr lang="el-GR" sz="2400" dirty="0">
                <a:solidFill>
                  <a:srgbClr val="002060"/>
                </a:solidFill>
              </a:rPr>
              <a:t>Στην αρχική ανάλυση, πρέπει να καταγράφονται τα στοιχεία που αφορούν </a:t>
            </a:r>
          </a:p>
          <a:p>
            <a:pPr lvl="1" algn="just">
              <a:buFont typeface="Wingdings" panose="05000000000000000000" pitchFamily="2" charset="2"/>
              <a:buChar char="§"/>
            </a:pPr>
            <a:r>
              <a:rPr lang="el-GR" b="1" dirty="0">
                <a:solidFill>
                  <a:srgbClr val="002060"/>
                </a:solidFill>
              </a:rPr>
              <a:t>Στην οργανωτική δομή </a:t>
            </a:r>
            <a:r>
              <a:rPr lang="el-GR" dirty="0">
                <a:solidFill>
                  <a:srgbClr val="002060"/>
                </a:solidFill>
              </a:rPr>
              <a:t>(φυσικές εγκαταστάσεις, την οργανωτική δομή των αρμοδιοτήτων (ρόλων), τη δομή υποβολής αναφορών και τα πρότυπα επικοινωνίας (τυπικά και άτυπα))</a:t>
            </a:r>
          </a:p>
          <a:p>
            <a:pPr lvl="1" algn="just">
              <a:buFont typeface="Wingdings" panose="05000000000000000000" pitchFamily="2" charset="2"/>
              <a:buChar char="§"/>
            </a:pPr>
            <a:r>
              <a:rPr lang="el-GR" b="1" dirty="0">
                <a:solidFill>
                  <a:srgbClr val="002060"/>
                </a:solidFill>
              </a:rPr>
              <a:t>Στις επιχειρησιακές διεργασίες του υπάρχοντος συστήματος </a:t>
            </a:r>
            <a:r>
              <a:rPr lang="el-GR" dirty="0">
                <a:solidFill>
                  <a:srgbClr val="002060"/>
                </a:solidFill>
              </a:rPr>
              <a:t>(βασικές δραστηριότητες μιας απόφασης να γίνει κάτι, της πραγματοποίησής του, της παρακολούθησης του πόσο καλά πραγματοποιείται και των εμφανών αποτελεσμάτων και της ανάληψης των κατάλληλων διορθωτικών δράσεων) </a:t>
            </a:r>
          </a:p>
          <a:p>
            <a:pPr marL="0" indent="0" algn="just">
              <a:lnSpc>
                <a:spcPct val="110000"/>
              </a:lnSpc>
              <a:spcBef>
                <a:spcPts val="1200"/>
              </a:spcBef>
              <a:buNone/>
            </a:pPr>
            <a:endParaRPr lang="en-US" sz="2400" dirty="0">
              <a:solidFill>
                <a:srgbClr val="002060"/>
              </a:solidFill>
            </a:endParaRP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73</a:t>
            </a:fld>
            <a:endParaRPr lang="el-GR" dirty="0"/>
          </a:p>
        </p:txBody>
      </p:sp>
      <p:sp>
        <p:nvSpPr>
          <p:cNvPr id="4" name="Text Placeholder 3"/>
          <p:cNvSpPr>
            <a:spLocks noGrp="1"/>
          </p:cNvSpPr>
          <p:nvPr>
            <p:ph type="body" sz="quarter" idx="13"/>
          </p:nvPr>
        </p:nvSpPr>
        <p:spPr/>
        <p:txBody>
          <a:bodyPr>
            <a:normAutofit/>
          </a:bodyPr>
          <a:lstStyle/>
          <a:p>
            <a:pPr>
              <a:spcBef>
                <a:spcPts val="600"/>
              </a:spcBef>
              <a:buClr>
                <a:schemeClr val="tx1"/>
              </a:buClr>
            </a:pPr>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8879956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93788"/>
            <a:ext cx="9036497" cy="5764212"/>
          </a:xfrm>
        </p:spPr>
        <p:txBody>
          <a:bodyPr>
            <a:noAutofit/>
          </a:bodyPr>
          <a:lstStyle/>
          <a:p>
            <a:pPr marL="0" indent="0" algn="just">
              <a:lnSpc>
                <a:spcPct val="110000"/>
              </a:lnSpc>
              <a:spcBef>
                <a:spcPts val="1200"/>
              </a:spcBef>
              <a:buNone/>
            </a:pPr>
            <a:r>
              <a:rPr lang="el-GR" sz="2400" b="1" u="sng" dirty="0">
                <a:solidFill>
                  <a:srgbClr val="780000"/>
                </a:solidFill>
              </a:rPr>
              <a:t>Φάσεις 1 &amp; 2: Αναγνώριση προβληματικής κατάστασης </a:t>
            </a:r>
          </a:p>
          <a:p>
            <a:pPr algn="just"/>
            <a:r>
              <a:rPr lang="el-GR" sz="2400" dirty="0">
                <a:solidFill>
                  <a:srgbClr val="002060"/>
                </a:solidFill>
              </a:rPr>
              <a:t>Διαμορφώνεται μια άποψη για το πώς η οργανωτική δομή και οι επιχειρησιακές διεργασίες σχετίζονται ή συναρτώνται μεταξύ τους εντός της προβληματικής κατάστασης υπό μελέτη.</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74</a:t>
            </a:fld>
            <a:endParaRPr lang="el-GR" dirty="0"/>
          </a:p>
        </p:txBody>
      </p:sp>
      <p:sp>
        <p:nvSpPr>
          <p:cNvPr id="4" name="Text Placeholder 3"/>
          <p:cNvSpPr>
            <a:spLocks noGrp="1"/>
          </p:cNvSpPr>
          <p:nvPr>
            <p:ph type="body" sz="quarter" idx="13"/>
          </p:nvPr>
        </p:nvSpPr>
        <p:spPr/>
        <p:txBody>
          <a:bodyPr/>
          <a:lstStyle/>
          <a:p>
            <a:pPr>
              <a:spcBef>
                <a:spcPts val="600"/>
              </a:spcBef>
              <a:buClr>
                <a:schemeClr val="tx1"/>
              </a:buClr>
            </a:pPr>
            <a:r>
              <a:rPr lang="el-GR" dirty="0"/>
              <a:t>Μεθοδολογία μαλακών συστημάτων</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68755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60" y="1093788"/>
            <a:ext cx="9152360" cy="5647580"/>
          </a:xfrm>
        </p:spPr>
        <p:txBody>
          <a:bodyPr>
            <a:noAutofit/>
          </a:bodyPr>
          <a:lstStyle/>
          <a:p>
            <a:pPr marL="0" indent="0" algn="just">
              <a:lnSpc>
                <a:spcPct val="110000"/>
              </a:lnSpc>
              <a:spcBef>
                <a:spcPts val="1200"/>
              </a:spcBef>
              <a:buNone/>
            </a:pPr>
            <a:r>
              <a:rPr lang="el-GR" sz="2400" b="1" u="sng" dirty="0">
                <a:solidFill>
                  <a:srgbClr val="780000"/>
                </a:solidFill>
              </a:rPr>
              <a:t>Φάση 3: Επιλογή θεμελιακού ορισμού </a:t>
            </a:r>
          </a:p>
          <a:p>
            <a:pPr algn="just"/>
            <a:r>
              <a:rPr lang="el-GR" sz="2400" dirty="0">
                <a:solidFill>
                  <a:srgbClr val="002060"/>
                </a:solidFill>
              </a:rPr>
              <a:t>Η φάση 3 αναφέρεται στο προ-στάδιο της κατασκευής των μοντέλων κάποιων συστημάτων που σχετίζονται με το υποτιθέμενο πρόβλημα (των εννοιολογικών μοντέλων) μέσω της διατύπωσης κάποιων ορισμών για το </a:t>
            </a:r>
            <a:r>
              <a:rPr lang="el-GR" sz="2400" i="1" dirty="0">
                <a:solidFill>
                  <a:srgbClr val="002060"/>
                </a:solidFill>
              </a:rPr>
              <a:t>“τι είναι” </a:t>
            </a:r>
            <a:r>
              <a:rPr lang="el-GR" sz="2400" dirty="0">
                <a:solidFill>
                  <a:srgbClr val="002060"/>
                </a:solidFill>
              </a:rPr>
              <a:t>τα συστήματα αυτά και όχι για το </a:t>
            </a:r>
            <a:r>
              <a:rPr lang="el-GR" sz="2400" i="1" dirty="0">
                <a:solidFill>
                  <a:srgbClr val="002060"/>
                </a:solidFill>
              </a:rPr>
              <a:t>“τι κάνουν”.</a:t>
            </a:r>
          </a:p>
          <a:p>
            <a:pPr algn="just"/>
            <a:r>
              <a:rPr lang="el-GR" sz="2400" dirty="0">
                <a:solidFill>
                  <a:srgbClr val="002060"/>
                </a:solidFill>
              </a:rPr>
              <a:t>Ο ορισμός ενός συστήματος ανθρώπινης δραστηριότητας που δίδεται κατά τη φάση 3 αναφέρεται ως </a:t>
            </a:r>
            <a:r>
              <a:rPr lang="el-GR" sz="2400" b="1" dirty="0">
                <a:solidFill>
                  <a:srgbClr val="002060"/>
                </a:solidFill>
              </a:rPr>
              <a:t>θεμελιακός ορισμός (</a:t>
            </a:r>
            <a:r>
              <a:rPr lang="en-US" sz="2400" b="1" dirty="0">
                <a:solidFill>
                  <a:srgbClr val="002060"/>
                </a:solidFill>
              </a:rPr>
              <a:t>root definition</a:t>
            </a:r>
            <a:r>
              <a:rPr lang="el-GR" sz="2400" b="1" dirty="0">
                <a:solidFill>
                  <a:srgbClr val="002060"/>
                </a:solidFill>
              </a:rPr>
              <a:t>) </a:t>
            </a:r>
            <a:r>
              <a:rPr lang="el-GR" sz="2400" dirty="0">
                <a:solidFill>
                  <a:srgbClr val="002060"/>
                </a:solidFill>
              </a:rPr>
              <a:t>και συνιστά μια περιεκτική περιγραφή του συστήματος που ενσωματώνει μια συγκεκριμένη θεώρηση αυτού.</a:t>
            </a:r>
          </a:p>
          <a:p>
            <a:pPr algn="just"/>
            <a:r>
              <a:rPr lang="el-GR" sz="2400" dirty="0">
                <a:solidFill>
                  <a:srgbClr val="002060"/>
                </a:solidFill>
              </a:rPr>
              <a:t>Ο θεμελιακός ορισμός ενός συστήματος δεν είναι μοναδικός και επιλέγεται με μόνο κριτήριο τη χρησιμότητά του για την πληρέστερη κατανόηση της προβληματικής κατάστασης και τη συνάφεια του συστήματος που θα προέλθει απ’ αυτόν με την προβληματική κατάσταση</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75</a:t>
            </a:fld>
            <a:endParaRPr lang="el-GR" dirty="0"/>
          </a:p>
        </p:txBody>
      </p:sp>
      <p:sp>
        <p:nvSpPr>
          <p:cNvPr id="4" name="Text Placeholder 3"/>
          <p:cNvSpPr>
            <a:spLocks noGrp="1"/>
          </p:cNvSpPr>
          <p:nvPr>
            <p:ph type="body" sz="quarter" idx="13"/>
          </p:nvPr>
        </p:nvSpPr>
        <p:spPr/>
        <p:txBody>
          <a:bodyPr>
            <a:noAutofit/>
          </a:bodyPr>
          <a:lstStyle/>
          <a:p>
            <a:pPr>
              <a:spcBef>
                <a:spcPts val="600"/>
              </a:spcBef>
              <a:buClr>
                <a:schemeClr val="tx1"/>
              </a:buClr>
            </a:pPr>
            <a:r>
              <a:rPr lang="el-GR" sz="3200" dirty="0"/>
              <a:t>Μεθοδολογία μαλακών συστημάτων</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672388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9"/>
            <a:ext cx="8964488" cy="5431556"/>
          </a:xfrm>
        </p:spPr>
        <p:txBody>
          <a:bodyPr>
            <a:noAutofit/>
          </a:bodyPr>
          <a:lstStyle/>
          <a:p>
            <a:pPr marL="0" indent="0" algn="just">
              <a:lnSpc>
                <a:spcPct val="120000"/>
              </a:lnSpc>
              <a:spcBef>
                <a:spcPts val="600"/>
              </a:spcBef>
              <a:buClr>
                <a:srgbClr val="002060"/>
              </a:buClr>
              <a:buNone/>
            </a:pPr>
            <a:r>
              <a:rPr lang="el-GR" sz="2400" b="1" u="sng" dirty="0">
                <a:solidFill>
                  <a:srgbClr val="780000"/>
                </a:solidFill>
              </a:rPr>
              <a:t>Φάση 3: Επιλογή θεμελιακού ορισμού</a:t>
            </a:r>
          </a:p>
          <a:p>
            <a:pPr marL="0" indent="0" algn="just">
              <a:buNone/>
            </a:pPr>
            <a:r>
              <a:rPr lang="el-GR" sz="2400" dirty="0">
                <a:solidFill>
                  <a:srgbClr val="002060"/>
                </a:solidFill>
              </a:rPr>
              <a:t>Ένας θεμελιακός ορισμός ενός συστήματος περιλαμβάνει συνήθως έξι βασικές έννοιες (</a:t>
            </a:r>
            <a:r>
              <a:rPr lang="en-US" sz="2400" dirty="0">
                <a:solidFill>
                  <a:srgbClr val="002060"/>
                </a:solidFill>
              </a:rPr>
              <a:t>CATWOE</a:t>
            </a:r>
            <a:r>
              <a:rPr lang="el-GR" sz="2400" dirty="0">
                <a:solidFill>
                  <a:srgbClr val="002060"/>
                </a:solidFill>
              </a:rPr>
              <a:t>):</a:t>
            </a:r>
          </a:p>
          <a:p>
            <a:pPr marL="285750" lvl="1" algn="just"/>
            <a:r>
              <a:rPr lang="el-GR" b="1" dirty="0">
                <a:solidFill>
                  <a:srgbClr val="002060"/>
                </a:solidFill>
              </a:rPr>
              <a:t>Πελάτες (</a:t>
            </a:r>
            <a:r>
              <a:rPr lang="en-US" b="1" dirty="0">
                <a:solidFill>
                  <a:srgbClr val="002060"/>
                </a:solidFill>
              </a:rPr>
              <a:t>customers</a:t>
            </a:r>
            <a:r>
              <a:rPr lang="el-GR" b="1" dirty="0">
                <a:solidFill>
                  <a:srgbClr val="002060"/>
                </a:solidFill>
              </a:rPr>
              <a:t> - </a:t>
            </a:r>
            <a:r>
              <a:rPr lang="en-US" b="1" dirty="0">
                <a:solidFill>
                  <a:srgbClr val="002060"/>
                </a:solidFill>
              </a:rPr>
              <a:t>C</a:t>
            </a:r>
            <a:r>
              <a:rPr lang="el-GR" b="1" dirty="0">
                <a:solidFill>
                  <a:srgbClr val="002060"/>
                </a:solidFill>
              </a:rPr>
              <a:t>): </a:t>
            </a:r>
            <a:r>
              <a:rPr lang="el-GR" dirty="0">
                <a:solidFill>
                  <a:srgbClr val="002060"/>
                </a:solidFill>
              </a:rPr>
              <a:t>Τα άτομα που επηρεάζονται (θετικά ή αρνητικά) από τις δραστηριότητες του συστήματος.</a:t>
            </a:r>
          </a:p>
          <a:p>
            <a:pPr marL="285750" lvl="1" algn="just"/>
            <a:r>
              <a:rPr lang="el-GR" b="1" dirty="0">
                <a:solidFill>
                  <a:srgbClr val="002060"/>
                </a:solidFill>
              </a:rPr>
              <a:t>Λειτουργούς (</a:t>
            </a:r>
            <a:r>
              <a:rPr lang="en-US" b="1" dirty="0">
                <a:solidFill>
                  <a:srgbClr val="002060"/>
                </a:solidFill>
              </a:rPr>
              <a:t>actors</a:t>
            </a:r>
            <a:r>
              <a:rPr lang="el-GR" b="1" dirty="0">
                <a:solidFill>
                  <a:srgbClr val="002060"/>
                </a:solidFill>
              </a:rPr>
              <a:t> - </a:t>
            </a:r>
            <a:r>
              <a:rPr lang="en-US" b="1" dirty="0">
                <a:solidFill>
                  <a:srgbClr val="002060"/>
                </a:solidFill>
              </a:rPr>
              <a:t>A</a:t>
            </a:r>
            <a:r>
              <a:rPr lang="el-GR" b="1" dirty="0">
                <a:solidFill>
                  <a:srgbClr val="002060"/>
                </a:solidFill>
              </a:rPr>
              <a:t>): </a:t>
            </a:r>
            <a:r>
              <a:rPr lang="el-GR" dirty="0">
                <a:solidFill>
                  <a:srgbClr val="002060"/>
                </a:solidFill>
              </a:rPr>
              <a:t>Τα άτομα που εκτελούν ή προκαλούν την εκτέλεση των κύριων δραστηριοτήτων του συστήματος.</a:t>
            </a:r>
          </a:p>
          <a:p>
            <a:pPr marL="285750" lvl="1" algn="just"/>
            <a:r>
              <a:rPr lang="el-GR" b="1" dirty="0">
                <a:solidFill>
                  <a:srgbClr val="002060"/>
                </a:solidFill>
              </a:rPr>
              <a:t>Μετασχηματισμό (</a:t>
            </a:r>
            <a:r>
              <a:rPr lang="en-US" b="1" dirty="0">
                <a:solidFill>
                  <a:srgbClr val="002060"/>
                </a:solidFill>
              </a:rPr>
              <a:t>transformation</a:t>
            </a:r>
            <a:r>
              <a:rPr lang="el-GR" b="1" dirty="0">
                <a:solidFill>
                  <a:srgbClr val="002060"/>
                </a:solidFill>
              </a:rPr>
              <a:t> - </a:t>
            </a:r>
            <a:r>
              <a:rPr lang="en-US" b="1" dirty="0">
                <a:solidFill>
                  <a:srgbClr val="002060"/>
                </a:solidFill>
              </a:rPr>
              <a:t>T</a:t>
            </a:r>
            <a:r>
              <a:rPr lang="el-GR" b="1" dirty="0">
                <a:solidFill>
                  <a:srgbClr val="002060"/>
                </a:solidFill>
              </a:rPr>
              <a:t>): </a:t>
            </a:r>
            <a:r>
              <a:rPr lang="el-GR" dirty="0">
                <a:solidFill>
                  <a:srgbClr val="002060"/>
                </a:solidFill>
              </a:rPr>
              <a:t>Την επεξεργασία κατά την οποία οι εισροές μετατρέπονται σε εκροές. Ο μετασχηματισμός αποτελεί τον πυρήνα του συστήματος.</a:t>
            </a:r>
          </a:p>
          <a:p>
            <a:pPr marL="285750" lvl="1" algn="just"/>
            <a:r>
              <a:rPr lang="el-GR" b="1" dirty="0">
                <a:solidFill>
                  <a:srgbClr val="002060"/>
                </a:solidFill>
              </a:rPr>
              <a:t>Κοσμοθεώρηση (</a:t>
            </a:r>
            <a:r>
              <a:rPr lang="en-US" b="1" dirty="0">
                <a:solidFill>
                  <a:srgbClr val="002060"/>
                </a:solidFill>
              </a:rPr>
              <a:t>world view</a:t>
            </a:r>
            <a:r>
              <a:rPr lang="el-GR" b="1" dirty="0">
                <a:solidFill>
                  <a:srgbClr val="002060"/>
                </a:solidFill>
              </a:rPr>
              <a:t> - </a:t>
            </a:r>
            <a:r>
              <a:rPr lang="en-US" b="1" dirty="0">
                <a:solidFill>
                  <a:srgbClr val="002060"/>
                </a:solidFill>
              </a:rPr>
              <a:t>W</a:t>
            </a:r>
            <a:r>
              <a:rPr lang="el-GR" b="1" dirty="0">
                <a:solidFill>
                  <a:srgbClr val="002060"/>
                </a:solidFill>
              </a:rPr>
              <a:t>): </a:t>
            </a:r>
            <a:r>
              <a:rPr lang="el-GR" dirty="0">
                <a:solidFill>
                  <a:srgbClr val="002060"/>
                </a:solidFill>
              </a:rPr>
              <a:t>Μια άποψη, ένα πλαίσιο ή μια παραστατική αντίληψη του κόσμου.</a:t>
            </a:r>
          </a:p>
          <a:p>
            <a:pPr marL="285750" lvl="1" algn="just"/>
            <a:r>
              <a:rPr lang="el-GR" b="1" dirty="0">
                <a:solidFill>
                  <a:srgbClr val="002060"/>
                </a:solidFill>
              </a:rPr>
              <a:t>Ιδιοκτησία (</a:t>
            </a:r>
            <a:r>
              <a:rPr lang="en-US" b="1" dirty="0">
                <a:solidFill>
                  <a:srgbClr val="002060"/>
                </a:solidFill>
              </a:rPr>
              <a:t>ownership</a:t>
            </a:r>
            <a:r>
              <a:rPr lang="el-GR" b="1" dirty="0">
                <a:solidFill>
                  <a:srgbClr val="002060"/>
                </a:solidFill>
              </a:rPr>
              <a:t> - </a:t>
            </a:r>
            <a:r>
              <a:rPr lang="en-US" b="1" dirty="0">
                <a:solidFill>
                  <a:srgbClr val="002060"/>
                </a:solidFill>
              </a:rPr>
              <a:t>O</a:t>
            </a:r>
            <a:r>
              <a:rPr lang="el-GR" b="1" dirty="0">
                <a:solidFill>
                  <a:srgbClr val="002060"/>
                </a:solidFill>
              </a:rPr>
              <a:t>): </a:t>
            </a:r>
            <a:r>
              <a:rPr lang="el-GR" dirty="0">
                <a:solidFill>
                  <a:srgbClr val="002060"/>
                </a:solidFill>
              </a:rPr>
              <a:t>Τα άτομα που έχουν την κυριότητα του συστήματος και, κατά συνέπεια, τη δύναμη να προκαλέσουν τον τερματισμό της ύπαρξης και της λειτουργίας του.</a:t>
            </a:r>
          </a:p>
          <a:p>
            <a:pPr marL="285750" lvl="1" algn="just"/>
            <a:r>
              <a:rPr lang="el-GR" b="1" dirty="0">
                <a:solidFill>
                  <a:srgbClr val="002060"/>
                </a:solidFill>
              </a:rPr>
              <a:t>Περιβάλλον (</a:t>
            </a:r>
            <a:r>
              <a:rPr lang="en-US" b="1" dirty="0">
                <a:solidFill>
                  <a:srgbClr val="002060"/>
                </a:solidFill>
              </a:rPr>
              <a:t>environment</a:t>
            </a:r>
            <a:r>
              <a:rPr lang="el-GR" b="1" dirty="0">
                <a:solidFill>
                  <a:srgbClr val="002060"/>
                </a:solidFill>
              </a:rPr>
              <a:t> - </a:t>
            </a:r>
            <a:r>
              <a:rPr lang="en-US" b="1" dirty="0">
                <a:solidFill>
                  <a:srgbClr val="002060"/>
                </a:solidFill>
              </a:rPr>
              <a:t>E</a:t>
            </a:r>
            <a:r>
              <a:rPr lang="el-GR" b="1" dirty="0">
                <a:solidFill>
                  <a:srgbClr val="002060"/>
                </a:solidFill>
              </a:rPr>
              <a:t>):</a:t>
            </a:r>
            <a:r>
              <a:rPr lang="el-GR" dirty="0">
                <a:solidFill>
                  <a:srgbClr val="002060"/>
                </a:solidFill>
              </a:rPr>
              <a:t> Τους περιορισμούς επί του συστήματος που επιβάλλονται από τον περιβάλλοντα χώρο στον οποίο υπάρχει και λειτουργεί.</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76</a:t>
            </a:fld>
            <a:endParaRPr lang="el-GR" dirty="0"/>
          </a:p>
        </p:txBody>
      </p:sp>
      <p:sp>
        <p:nvSpPr>
          <p:cNvPr id="4" name="Text Placeholder 3"/>
          <p:cNvSpPr>
            <a:spLocks noGrp="1"/>
          </p:cNvSpPr>
          <p:nvPr>
            <p:ph type="body" sz="quarter" idx="13"/>
          </p:nvPr>
        </p:nvSpPr>
        <p:spPr/>
        <p:txBody>
          <a:bodyPr>
            <a:normAutofit/>
          </a:bodyPr>
          <a:lstStyle/>
          <a:p>
            <a:pPr>
              <a:spcBef>
                <a:spcPts val="600"/>
              </a:spcBef>
              <a:buClr>
                <a:schemeClr val="tx1"/>
              </a:buClr>
            </a:pPr>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392859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93788"/>
            <a:ext cx="9144000" cy="5764212"/>
          </a:xfrm>
        </p:spPr>
        <p:txBody>
          <a:bodyPr>
            <a:normAutofit/>
          </a:bodyPr>
          <a:lstStyle/>
          <a:p>
            <a:pPr marL="0" indent="0" algn="just">
              <a:lnSpc>
                <a:spcPct val="120000"/>
              </a:lnSpc>
              <a:spcBef>
                <a:spcPts val="0"/>
              </a:spcBef>
              <a:buClr>
                <a:srgbClr val="002060"/>
              </a:buClr>
              <a:buNone/>
            </a:pPr>
            <a:r>
              <a:rPr lang="el-GR" sz="2400" b="1" u="sng" dirty="0">
                <a:solidFill>
                  <a:srgbClr val="780000"/>
                </a:solidFill>
              </a:rPr>
              <a:t>Φάση 4: Κατασκευή εννοιολογικών μοντέλων </a:t>
            </a:r>
          </a:p>
          <a:p>
            <a:pPr algn="just"/>
            <a:r>
              <a:rPr lang="el-GR" sz="2400" dirty="0">
                <a:solidFill>
                  <a:srgbClr val="002060"/>
                </a:solidFill>
              </a:rPr>
              <a:t>Στη φάση 4 χρησιμοποιούνται οι θεμελιακοί ορισμοί που διατυπώθηκαν κατά τη φάση 3 προκειμένου να αναπτυχθούν τα εννοιολογικά μοντέλα των αντιστοίχων συστημάτων ανθρώπινης δραστηριότητας. </a:t>
            </a:r>
          </a:p>
          <a:p>
            <a:pPr algn="just"/>
            <a:r>
              <a:rPr lang="el-GR" sz="2400" dirty="0">
                <a:solidFill>
                  <a:srgbClr val="002060"/>
                </a:solidFill>
              </a:rPr>
              <a:t>Η μετάβαση από τον θεμελιακό ορισμό στο εννοιολογικό μοντέλο είναι το αυστηρότερο βήμα της όλης μεθοδολογίας.</a:t>
            </a:r>
          </a:p>
          <a:p>
            <a:pPr algn="just"/>
            <a:r>
              <a:rPr lang="el-GR" sz="2400" dirty="0">
                <a:solidFill>
                  <a:srgbClr val="002060"/>
                </a:solidFill>
              </a:rPr>
              <a:t>Το</a:t>
            </a:r>
            <a:r>
              <a:rPr lang="el-GR" sz="2400" i="1" dirty="0">
                <a:solidFill>
                  <a:srgbClr val="002060"/>
                </a:solidFill>
              </a:rPr>
              <a:t> </a:t>
            </a:r>
            <a:r>
              <a:rPr lang="el-GR" sz="2400" b="1" dirty="0">
                <a:solidFill>
                  <a:srgbClr val="002060"/>
                </a:solidFill>
              </a:rPr>
              <a:t>εννοιολογικό μοντέλο </a:t>
            </a:r>
            <a:r>
              <a:rPr lang="el-GR" sz="2400" dirty="0">
                <a:solidFill>
                  <a:srgbClr val="002060"/>
                </a:solidFill>
              </a:rPr>
              <a:t>είναι μια καταγραφή των δραστηριοτήτων που πρέπει να αναλαμβάνονται από το σύστημα για να είναι αυτό που ορίσθηκε στο θεμελιακό ορισμό.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77</a:t>
            </a:fld>
            <a:endParaRPr lang="el-GR" dirty="0"/>
          </a:p>
        </p:txBody>
      </p:sp>
      <p:sp>
        <p:nvSpPr>
          <p:cNvPr id="4" name="Text Placeholder 3"/>
          <p:cNvSpPr>
            <a:spLocks noGrp="1"/>
          </p:cNvSpPr>
          <p:nvPr>
            <p:ph type="body" sz="quarter" idx="13"/>
          </p:nvPr>
        </p:nvSpPr>
        <p:spPr/>
        <p:txBody>
          <a:bodyPr>
            <a:normAutofit/>
          </a:bodyPr>
          <a:lstStyle/>
          <a:p>
            <a:pPr>
              <a:spcBef>
                <a:spcPts val="600"/>
              </a:spcBef>
              <a:buClr>
                <a:schemeClr val="tx1"/>
              </a:buClr>
            </a:pPr>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325641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Autofit/>
          </a:bodyPr>
          <a:lstStyle/>
          <a:p>
            <a:r>
              <a:rPr lang="el-GR" sz="3200" dirty="0"/>
              <a:t>Μεθοδολογία μαλακών συστημάτων</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Slide Number Placeholder 7"/>
          <p:cNvSpPr>
            <a:spLocks noGrp="1"/>
          </p:cNvSpPr>
          <p:nvPr>
            <p:ph type="sldNum" sz="quarter" idx="12"/>
          </p:nvPr>
        </p:nvSpPr>
        <p:spPr>
          <a:prstGeom prst="rect">
            <a:avLst/>
          </a:prstGeom>
        </p:spPr>
        <p:txBody>
          <a:bodyPr/>
          <a:lstStyle/>
          <a:p>
            <a:pPr>
              <a:defRPr/>
            </a:pPr>
            <a:fld id="{6C586A6D-A7CE-41CB-8F06-C3D5527BF87A}" type="slidenum">
              <a:rPr lang="el-GR" smtClean="0"/>
              <a:pPr>
                <a:defRPr/>
              </a:pPr>
              <a:t>78</a:t>
            </a:fld>
            <a:endParaRPr lang="el-GR" dirty="0"/>
          </a:p>
        </p:txBody>
      </p:sp>
      <p:sp>
        <p:nvSpPr>
          <p:cNvPr id="4" name="Rectangle 3"/>
          <p:cNvSpPr/>
          <p:nvPr/>
        </p:nvSpPr>
        <p:spPr>
          <a:xfrm>
            <a:off x="0" y="1200791"/>
            <a:ext cx="9108504" cy="461665"/>
          </a:xfrm>
          <a:prstGeom prst="rect">
            <a:avLst/>
          </a:prstGeom>
        </p:spPr>
        <p:txBody>
          <a:bodyPr wrap="square">
            <a:spAutoFit/>
          </a:bodyPr>
          <a:lstStyle/>
          <a:p>
            <a:r>
              <a:rPr lang="el-GR" sz="2400" b="1" u="sng" dirty="0">
                <a:solidFill>
                  <a:srgbClr val="780000"/>
                </a:solidFill>
                <a:latin typeface="Calibri" panose="020F0502020204030204" pitchFamily="34" charset="0"/>
              </a:rPr>
              <a:t>Φάση 4: Κατασκευή εννοιολογικών μοντέλων</a:t>
            </a:r>
          </a:p>
        </p:txBody>
      </p:sp>
      <p:sp>
        <p:nvSpPr>
          <p:cNvPr id="6" name="Rectangle 5"/>
          <p:cNvSpPr/>
          <p:nvPr/>
        </p:nvSpPr>
        <p:spPr>
          <a:xfrm>
            <a:off x="107504" y="1556792"/>
            <a:ext cx="8856984" cy="5467571"/>
          </a:xfrm>
          <a:prstGeom prst="rect">
            <a:avLst/>
          </a:prstGeom>
        </p:spPr>
        <p:txBody>
          <a:bodyPr wrap="square">
            <a:spAutoFit/>
          </a:bodyPr>
          <a:lstStyle/>
          <a:p>
            <a:pPr marL="0" indent="0" algn="just">
              <a:buNone/>
            </a:pPr>
            <a:r>
              <a:rPr lang="el-GR" sz="2400" dirty="0">
                <a:solidFill>
                  <a:srgbClr val="002060"/>
                </a:solidFill>
                <a:latin typeface="Calibri" panose="020F0502020204030204" pitchFamily="34" charset="0"/>
              </a:rPr>
              <a:t>Η διαδικασία κατασκευής ενός εννοιολογικού μοντέλου ενός συστήματος ανθρώπινης δραστηριότητας στην ΜΜΣ βασίζεται στην ακόλουθη καλή πρακτική που αποτελείται από τέσσερα σημεία: </a:t>
            </a:r>
          </a:p>
          <a:p>
            <a:pPr marL="457200" lvl="0" indent="-457200" algn="just">
              <a:buFont typeface="+mj-lt"/>
              <a:buAutoNum type="arabicPeriod"/>
            </a:pPr>
            <a:r>
              <a:rPr lang="el-GR" sz="2400" dirty="0">
                <a:solidFill>
                  <a:srgbClr val="002060"/>
                </a:solidFill>
                <a:latin typeface="Calibri" panose="020F0502020204030204" pitchFamily="34" charset="0"/>
              </a:rPr>
              <a:t>Το σύστημα περιγράφεται με βάση τη θεώρηση ότι </a:t>
            </a:r>
            <a:r>
              <a:rPr lang="en-US" sz="2400" b="1" dirty="0">
                <a:solidFill>
                  <a:srgbClr val="002060"/>
                </a:solidFill>
                <a:latin typeface="Calibri" panose="020F0502020204030204" pitchFamily="34" charset="0"/>
              </a:rPr>
              <a:t>“</a:t>
            </a:r>
            <a:r>
              <a:rPr lang="el-GR" sz="2400" b="1" dirty="0">
                <a:solidFill>
                  <a:srgbClr val="002060"/>
                </a:solidFill>
                <a:latin typeface="Calibri" panose="020F0502020204030204" pitchFamily="34" charset="0"/>
              </a:rPr>
              <a:t>κάθε σύστημα συνιστά μια οντότητα η οποία δέχεται κάποιες εισροές και παράγει κάποιες εκροές και ότι το σύστημα είναι αυτό που μετασχηματίζει τις εισροές σε εκροές</a:t>
            </a:r>
            <a:r>
              <a:rPr lang="en-US" sz="2400" b="1" dirty="0">
                <a:solidFill>
                  <a:srgbClr val="002060"/>
                </a:solidFill>
                <a:latin typeface="Calibri" panose="020F0502020204030204" pitchFamily="34" charset="0"/>
              </a:rPr>
              <a:t>”</a:t>
            </a:r>
            <a:r>
              <a:rPr lang="el-GR" sz="2400" b="1" dirty="0">
                <a:solidFill>
                  <a:srgbClr val="002060"/>
                </a:solidFill>
                <a:latin typeface="Calibri" panose="020F0502020204030204" pitchFamily="34" charset="0"/>
              </a:rPr>
              <a:t>. </a:t>
            </a:r>
          </a:p>
          <a:p>
            <a:pPr marL="457200" lvl="0" indent="-457200" algn="just">
              <a:buFont typeface="+mj-lt"/>
              <a:buAutoNum type="arabicPeriod"/>
            </a:pPr>
            <a:r>
              <a:rPr lang="el-GR" sz="2400" dirty="0">
                <a:solidFill>
                  <a:srgbClr val="002060"/>
                </a:solidFill>
                <a:latin typeface="Calibri" panose="020F0502020204030204" pitchFamily="34" charset="0"/>
              </a:rPr>
              <a:t>Επειδή ο θεμελιακός ορισμός για το </a:t>
            </a:r>
            <a:r>
              <a:rPr lang="el-GR" sz="2400" i="1" dirty="0">
                <a:solidFill>
                  <a:srgbClr val="002060"/>
                </a:solidFill>
                <a:latin typeface="Calibri" panose="020F0502020204030204" pitchFamily="34" charset="0"/>
              </a:rPr>
              <a:t>“τί είναι”</a:t>
            </a:r>
            <a:r>
              <a:rPr lang="el-GR" sz="2400" dirty="0">
                <a:solidFill>
                  <a:srgbClr val="002060"/>
                </a:solidFill>
                <a:latin typeface="Calibri" panose="020F0502020204030204" pitchFamily="34" charset="0"/>
              </a:rPr>
              <a:t> το σύστημα μπορεί να ιδωθεί ως μια περιγραφή ενός συνόλου σκόπιμων ανθρώπινων δραστηριοτήτων οι οποίες, από κοινού, συνιστούν μια διαδικασία μετασχηματισμού, κατασκευάζεται ένα μοντέλο του ορισθέντος συστήματος δραστηριοτήτων το οποίο απαιτείται για την επίτευξη του μετασχηματισμού που περιγράφεται στο θεμελιακό ορισμό. </a:t>
            </a:r>
          </a:p>
        </p:txBody>
      </p:sp>
    </p:spTree>
    <p:extLst>
      <p:ext uri="{BB962C8B-B14F-4D97-AF65-F5344CB8AC3E}">
        <p14:creationId xmlns:p14="http://schemas.microsoft.com/office/powerpoint/2010/main" val="16359503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9108504" cy="5764212"/>
          </a:xfrm>
        </p:spPr>
        <p:txBody>
          <a:bodyPr>
            <a:normAutofit/>
          </a:bodyPr>
          <a:lstStyle/>
          <a:p>
            <a:pPr marL="0" indent="0" algn="just">
              <a:lnSpc>
                <a:spcPct val="120000"/>
              </a:lnSpc>
              <a:spcBef>
                <a:spcPts val="0"/>
              </a:spcBef>
              <a:buClr>
                <a:srgbClr val="002060"/>
              </a:buClr>
              <a:buNone/>
            </a:pPr>
            <a:r>
              <a:rPr lang="el-GR" sz="2400" b="1" u="sng" dirty="0">
                <a:solidFill>
                  <a:srgbClr val="780000"/>
                </a:solidFill>
              </a:rPr>
              <a:t>Φάση 4: Κατασκευή εννοιολογικών μοντέλων</a:t>
            </a:r>
          </a:p>
          <a:p>
            <a:pPr marL="457200" lvl="0" indent="-457200" algn="just">
              <a:buClr>
                <a:srgbClr val="002060"/>
              </a:buClr>
              <a:buFont typeface="+mj-lt"/>
              <a:buAutoNum type="arabicPeriod" startAt="3"/>
            </a:pPr>
            <a:r>
              <a:rPr lang="el-GR" sz="2400" dirty="0">
                <a:solidFill>
                  <a:srgbClr val="002060"/>
                </a:solidFill>
              </a:rPr>
              <a:t>Το αρχικό εννοιολογικό μοντέλο κατασκευάζεται αρχικά σε ανώτερο επίπεδο αφαίρεσης (ανώτερο επίπεδο ανάλυσης ή μικρό βαθμό λεπτομέρειας). Κατόπιν, κάθε κύρια δραστηριότητα του μοντέλου αναπτύσσεται περαιτέρω (σε κατώτερο επίπεδο αφαίρεσης) κατά την έννοια των ιεραρχικών συστημάτων. </a:t>
            </a:r>
          </a:p>
          <a:p>
            <a:pPr marL="457200" lvl="0" indent="-457200" algn="just">
              <a:buClr>
                <a:srgbClr val="002060"/>
              </a:buClr>
              <a:buFont typeface="+mj-lt"/>
              <a:buAutoNum type="arabicPeriod" startAt="3"/>
            </a:pPr>
            <a:r>
              <a:rPr lang="el-GR" sz="2400" dirty="0">
                <a:solidFill>
                  <a:srgbClr val="002060"/>
                </a:solidFill>
              </a:rPr>
              <a:t>Η ιεραρχική διαδικασία ανάπτυξης μοντέλων σταματά στο επίπεδο αφαίρεσης (επίπεδο ανάλυσης ή βαθμό λεπτομέρειας) που, κατά την κρίση του αναλυτή, περιγράφει στον απαιτούμενο βαθμό λεπτομέρειας τις δραστηριότητες του αντιστοίχου συστήματος. </a:t>
            </a: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79</a:t>
            </a:fld>
            <a:endParaRPr lang="el-GR" dirty="0"/>
          </a:p>
        </p:txBody>
      </p:sp>
      <p:sp>
        <p:nvSpPr>
          <p:cNvPr id="5" name="Text Placeholder 4"/>
          <p:cNvSpPr>
            <a:spLocks noGrp="1"/>
          </p:cNvSpPr>
          <p:nvPr>
            <p:ph type="body" sz="quarter" idx="13"/>
          </p:nvPr>
        </p:nvSpPr>
        <p:spPr/>
        <p:txBody>
          <a:bodyPr>
            <a:normAutofit/>
          </a:bodyPr>
          <a:lstStyle/>
          <a:p>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124744"/>
            <a:ext cx="8964487" cy="5760150"/>
          </a:xfrm>
        </p:spPr>
        <p:txBody>
          <a:bodyPr>
            <a:normAutofit/>
          </a:bodyPr>
          <a:lstStyle/>
          <a:p>
            <a:pPr marL="0" indent="0" algn="just">
              <a:spcBef>
                <a:spcPts val="0"/>
              </a:spcBef>
              <a:buClr>
                <a:srgbClr val="002060"/>
              </a:buClr>
              <a:buNone/>
            </a:pPr>
            <a:r>
              <a:rPr lang="el-GR" sz="2400" b="1" u="sng" dirty="0">
                <a:solidFill>
                  <a:srgbClr val="780000"/>
                </a:solidFill>
              </a:rPr>
              <a:t>Προσέγγιση</a:t>
            </a:r>
            <a:endParaRPr lang="en-US" sz="2400" b="1" u="sng" spc="50" dirty="0">
              <a:ln w="9525" cmpd="sng">
                <a:solidFill>
                  <a:schemeClr val="accent1"/>
                </a:solidFill>
                <a:prstDash val="solid"/>
              </a:ln>
              <a:solidFill>
                <a:srgbClr val="780000"/>
              </a:solidFill>
              <a:effectLst>
                <a:glow rad="38100">
                  <a:schemeClr val="accent1">
                    <a:alpha val="40000"/>
                  </a:schemeClr>
                </a:glow>
              </a:effectLst>
            </a:endParaRPr>
          </a:p>
          <a:p>
            <a:pPr marL="0" indent="0" algn="just">
              <a:spcBef>
                <a:spcPts val="0"/>
              </a:spcBef>
              <a:buClr>
                <a:srgbClr val="002060"/>
              </a:buClr>
              <a:buNone/>
            </a:pPr>
            <a:endParaRPr lang="en-US" sz="1200" dirty="0">
              <a:solidFill>
                <a:srgbClr val="002060"/>
              </a:solidFill>
            </a:endParaRPr>
          </a:p>
          <a:p>
            <a:pPr lvl="0" algn="just"/>
            <a:r>
              <a:rPr lang="el-GR" sz="2400" dirty="0">
                <a:solidFill>
                  <a:srgbClr val="002060"/>
                </a:solidFill>
              </a:rPr>
              <a:t>Συχνά αναφέρεται ότι για την αντιμετώπιση προβλημάτων του πραγματικού κόσμου υιοθετείται μια συστημική προσέγγιση </a:t>
            </a:r>
            <a:r>
              <a:rPr lang="el-GR" sz="2400" i="1" dirty="0">
                <a:solidFill>
                  <a:srgbClr val="002060"/>
                </a:solidFill>
              </a:rPr>
              <a:t>(</a:t>
            </a:r>
            <a:r>
              <a:rPr lang="en-US" sz="2400" i="1" dirty="0">
                <a:solidFill>
                  <a:srgbClr val="002060"/>
                </a:solidFill>
              </a:rPr>
              <a:t>systems approach</a:t>
            </a:r>
            <a:r>
              <a:rPr lang="el-GR" sz="2400" i="1" dirty="0">
                <a:solidFill>
                  <a:srgbClr val="002060"/>
                </a:solidFill>
              </a:rPr>
              <a:t>)</a:t>
            </a:r>
            <a:r>
              <a:rPr lang="el-GR" sz="2400" dirty="0">
                <a:solidFill>
                  <a:srgbClr val="002060"/>
                </a:solidFill>
              </a:rPr>
              <a:t>, δηλαδή μια προσέγγιση που </a:t>
            </a:r>
          </a:p>
          <a:p>
            <a:pPr lvl="1" algn="just">
              <a:buFont typeface="Wingdings" panose="05000000000000000000" pitchFamily="2" charset="2"/>
              <a:buChar char="§"/>
            </a:pPr>
            <a:r>
              <a:rPr lang="el-GR" dirty="0">
                <a:solidFill>
                  <a:srgbClr val="002060"/>
                </a:solidFill>
              </a:rPr>
              <a:t>τοποθετεί το πρόβλημα σε ένα ευρύ πλαίσιο, </a:t>
            </a:r>
          </a:p>
          <a:p>
            <a:pPr lvl="1" algn="just">
              <a:buFont typeface="Wingdings" panose="05000000000000000000" pitchFamily="2" charset="2"/>
              <a:buChar char="§"/>
            </a:pPr>
            <a:r>
              <a:rPr lang="el-GR" dirty="0">
                <a:solidFill>
                  <a:srgbClr val="002060"/>
                </a:solidFill>
              </a:rPr>
              <a:t>προσπαθεί να λάβει υπόψη της όλες τις όψεις (θεωρήσεις) του προβλήματος, και </a:t>
            </a:r>
          </a:p>
          <a:p>
            <a:pPr lvl="1" algn="just">
              <a:buFont typeface="Wingdings" panose="05000000000000000000" pitchFamily="2" charset="2"/>
              <a:buChar char="§"/>
            </a:pPr>
            <a:r>
              <a:rPr lang="el-GR" dirty="0">
                <a:solidFill>
                  <a:srgbClr val="002060"/>
                </a:solidFill>
              </a:rPr>
              <a:t>επικεντρώνεται στις αλληλεπιδράσεις μεταξύ των διαφορετικών πτυχών του προβλήματος. </a:t>
            </a:r>
          </a:p>
          <a:p>
            <a:pPr lvl="0" algn="just"/>
            <a:r>
              <a:rPr lang="el-GR" sz="2400" dirty="0">
                <a:solidFill>
                  <a:srgbClr val="002060"/>
                </a:solidFill>
              </a:rPr>
              <a:t>Αν και μεταφέρει την ιδέα μιας μεθόδου αντιμετώπισης, για τους περισσότερους ανθρώπους, η προσέγγιση δεν μεταφέρει και το περιεχόμενο της μεθόδου (ποια μέθοδος).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a:t>
            </a:fld>
            <a:endParaRPr lang="el-GR" dirty="0"/>
          </a:p>
        </p:txBody>
      </p:sp>
      <p:sp>
        <p:nvSpPr>
          <p:cNvPr id="4" name="Text Placeholder 3"/>
          <p:cNvSpPr>
            <a:spLocks noGrp="1"/>
          </p:cNvSpPr>
          <p:nvPr>
            <p:ph type="body" sz="quarter" idx="13"/>
          </p:nvPr>
        </p:nvSpPr>
        <p:spPr>
          <a:xfrm>
            <a:off x="0" y="493713"/>
            <a:ext cx="8029575" cy="703039"/>
          </a:xfrm>
        </p:spPr>
        <p:txBody>
          <a:bodyPr>
            <a:normAutofit fontScale="70000" lnSpcReduction="20000"/>
          </a:bodyPr>
          <a:lstStyle/>
          <a:p>
            <a:r>
              <a:rPr lang="el-GR" sz="3800" dirty="0"/>
              <a:t>Διαδικασία επίλυσης προβλημάτων</a:t>
            </a:r>
            <a:br>
              <a:rPr lang="el-GR" dirty="0"/>
            </a:b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73538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0" y="493713"/>
            <a:ext cx="8604448" cy="559023"/>
          </a:xfrm>
        </p:spPr>
        <p:txBody>
          <a:bodyPr>
            <a:noAutofit/>
          </a:bodyPr>
          <a:lstStyle/>
          <a:p>
            <a:r>
              <a:rPr lang="el-GR" sz="3200" dirty="0"/>
              <a:t>Μεθοδολογία μαλακών συστημάτων</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Slide Number Placeholder 3"/>
          <p:cNvSpPr>
            <a:spLocks noGrp="1"/>
          </p:cNvSpPr>
          <p:nvPr>
            <p:ph type="sldNum" sz="quarter" idx="12"/>
          </p:nvPr>
        </p:nvSpPr>
        <p:spPr>
          <a:prstGeom prst="rect">
            <a:avLst/>
          </a:prstGeom>
        </p:spPr>
        <p:txBody>
          <a:bodyPr/>
          <a:lstStyle/>
          <a:p>
            <a:pPr>
              <a:defRPr/>
            </a:pPr>
            <a:fld id="{73BF339D-E1DF-4C95-AA97-33C933E60739}" type="slidenum">
              <a:rPr lang="el-GR" smtClean="0"/>
              <a:pPr>
                <a:defRPr/>
              </a:pPr>
              <a:t>80</a:t>
            </a:fld>
            <a:endParaRPr lang="el-GR" dirty="0"/>
          </a:p>
        </p:txBody>
      </p:sp>
      <p:sp>
        <p:nvSpPr>
          <p:cNvPr id="5" name="Rectangle 4"/>
          <p:cNvSpPr/>
          <p:nvPr/>
        </p:nvSpPr>
        <p:spPr>
          <a:xfrm>
            <a:off x="0" y="1104407"/>
            <a:ext cx="8604448" cy="503599"/>
          </a:xfrm>
          <a:prstGeom prst="rect">
            <a:avLst/>
          </a:prstGeom>
        </p:spPr>
        <p:txBody>
          <a:bodyPr wrap="square">
            <a:spAutoFit/>
          </a:bodyPr>
          <a:lstStyle/>
          <a:p>
            <a:pPr algn="just">
              <a:lnSpc>
                <a:spcPct val="120000"/>
              </a:lnSpc>
              <a:spcBef>
                <a:spcPts val="0"/>
              </a:spcBef>
              <a:buClr>
                <a:srgbClr val="002060"/>
              </a:buClr>
            </a:pPr>
            <a:r>
              <a:rPr lang="el-GR" sz="2400" b="1" u="sng" dirty="0">
                <a:solidFill>
                  <a:srgbClr val="780000"/>
                </a:solidFill>
                <a:latin typeface="Calibri" panose="020F0502020204030204" pitchFamily="34" charset="0"/>
              </a:rPr>
              <a:t>Φάση 4: Κατασκευή εννοιολογικών μοντέλων</a:t>
            </a:r>
            <a:endParaRPr lang="en-US" sz="2400" b="1" u="sng" dirty="0">
              <a:ln w="0"/>
              <a:solidFill>
                <a:srgbClr val="78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angle 7"/>
          <p:cNvSpPr/>
          <p:nvPr/>
        </p:nvSpPr>
        <p:spPr>
          <a:xfrm>
            <a:off x="0" y="1608006"/>
            <a:ext cx="9144000" cy="4539704"/>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Η φάση 4 τροφοδοτείται από τα αποτελέσματα δύο υποφάσεών της, των 4α και 4β.</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φάση 4α αναφέρεται στη χρήση ενός γενικού μοντέλου των συστημάτων ανθρώπινης δραστηριότητας (του τυπικού μοντέλου συστημάτων), που μπορεί να χρησιμοποιηθεί προκειμένου να ελεγχθεί ότι τα εννοιολογικά μοντέλα που αναπτύχθηκαν δεν έχουν βασικές ελλείψεις.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Στη φάση 4β επιχειρούνται τροποποιήσεις του εννοιολογικού μοντέλου σε οποιαδήποτε άλλη μορφή θεωρηθεί αναγκαία για τη βελτίωση της αναπαράστασης της συγκεκριμένου προβλήματος.</a:t>
            </a:r>
          </a:p>
          <a:p>
            <a:pPr marL="342900" lvl="0" indent="-342900" algn="just" defTabSz="457200" fontAlgn="auto">
              <a:spcBef>
                <a:spcPts val="1000"/>
              </a:spcBef>
              <a:spcAft>
                <a:spcPts val="0"/>
              </a:spcAft>
              <a:buClr>
                <a:srgbClr val="780000"/>
              </a:buClr>
              <a:buFont typeface="Wingdings 3" charset="2"/>
              <a:buChar char=""/>
            </a:pPr>
            <a:endParaRPr lang="el-GR" sz="2400" dirty="0">
              <a:solidFill>
                <a:srgbClr val="002060"/>
              </a:solidFill>
              <a:latin typeface="Calibri" panose="020F0502020204030204" pitchFamily="34" charset="0"/>
              <a:cs typeface="+mn-cs"/>
            </a:endParaRPr>
          </a:p>
        </p:txBody>
      </p:sp>
    </p:spTree>
    <p:extLst>
      <p:ext uri="{BB962C8B-B14F-4D97-AF65-F5344CB8AC3E}">
        <p14:creationId xmlns:p14="http://schemas.microsoft.com/office/powerpoint/2010/main" val="37481644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09836"/>
            <a:ext cx="9144000" cy="4701386"/>
          </a:xfrm>
        </p:spPr>
        <p:txBody>
          <a:bodyPr>
            <a:noAutofit/>
          </a:bodyPr>
          <a:lstStyle/>
          <a:p>
            <a:pPr marL="0" indent="0" algn="just">
              <a:lnSpc>
                <a:spcPct val="120000"/>
              </a:lnSpc>
              <a:spcBef>
                <a:spcPts val="0"/>
              </a:spcBef>
              <a:buClr>
                <a:srgbClr val="002060"/>
              </a:buClr>
              <a:buNone/>
            </a:pPr>
            <a:r>
              <a:rPr lang="el-GR" sz="2400" b="1" u="sng" dirty="0">
                <a:solidFill>
                  <a:srgbClr val="780000"/>
                </a:solidFill>
              </a:rPr>
              <a:t>Φάση 5: Σύγκριση </a:t>
            </a:r>
          </a:p>
          <a:p>
            <a:pPr algn="just"/>
            <a:r>
              <a:rPr lang="el-GR" sz="2400" dirty="0">
                <a:solidFill>
                  <a:srgbClr val="002060"/>
                </a:solidFill>
              </a:rPr>
              <a:t>Στη φάση 5 τα εννοιολογικά μοντέλα που κατασκευάστηκαν στη φάση 4 με βάση τη συστημική σκέψη μεταφέρονται στον πραγματικό κόσμο και συγκρίνονται με την προβληματική κατάσταση </a:t>
            </a:r>
          </a:p>
          <a:p>
            <a:pPr algn="just"/>
            <a:r>
              <a:rPr lang="el-GR" sz="2400" dirty="0">
                <a:solidFill>
                  <a:srgbClr val="002060"/>
                </a:solidFill>
              </a:rPr>
              <a:t>Σκοπός είναι η ανάπτυξη διαλόγου μεταξύ όλων των ενδιαφερομένων μερών (δηλαδή, των αναλυτών και των εκπροσώπων του συστήματος) προκειμένου να εντοπιστούν λύσεις που θεωρούνται εφικτές και επιθυμητές. </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81</a:t>
            </a:fld>
            <a:endParaRPr lang="el-GR" dirty="0"/>
          </a:p>
        </p:txBody>
      </p:sp>
      <p:sp>
        <p:nvSpPr>
          <p:cNvPr id="2" name="Text Placeholder 1"/>
          <p:cNvSpPr>
            <a:spLocks noGrp="1"/>
          </p:cNvSpPr>
          <p:nvPr>
            <p:ph type="body" sz="quarter" idx="13"/>
          </p:nvPr>
        </p:nvSpPr>
        <p:spPr>
          <a:xfrm>
            <a:off x="0" y="493713"/>
            <a:ext cx="8748464" cy="600075"/>
          </a:xfrm>
        </p:spPr>
        <p:txBody>
          <a:bodyPr>
            <a:normAutofit fontScale="25000" lnSpcReduction="20000"/>
          </a:bodyPr>
          <a:lstStyle/>
          <a:p>
            <a:r>
              <a:rPr lang="en-US" dirty="0"/>
              <a:t> </a:t>
            </a:r>
            <a:r>
              <a:rPr lang="el-GR" sz="8000" dirty="0"/>
              <a:t>Μεθοδολογία μαλακών συστημάτων</a:t>
            </a:r>
            <a:br>
              <a:rPr lang="el-GR" sz="8000" dirty="0"/>
            </a:br>
            <a:endParaRPr lang="en-US" sz="8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9144000" cy="5215532"/>
          </a:xfrm>
        </p:spPr>
        <p:txBody>
          <a:bodyPr>
            <a:normAutofit/>
          </a:bodyPr>
          <a:lstStyle/>
          <a:p>
            <a:pPr marL="0" indent="0" algn="just">
              <a:buNone/>
            </a:pPr>
            <a:r>
              <a:rPr lang="el-GR" sz="2400" b="1" u="sng" dirty="0">
                <a:solidFill>
                  <a:srgbClr val="780000"/>
                </a:solidFill>
              </a:rPr>
              <a:t>Φάσεις 6 &amp; 7: Πραγμάτωση εφικτών και επιθυμητών αλλαγών </a:t>
            </a:r>
          </a:p>
          <a:p>
            <a:pPr algn="just"/>
            <a:r>
              <a:rPr lang="el-GR" sz="2400" dirty="0">
                <a:solidFill>
                  <a:srgbClr val="002060"/>
                </a:solidFill>
              </a:rPr>
              <a:t>Οι συγκρίσεις της φάσης 5 θα αποφέρουν ένα σύνολο εφικτών συστάσεων για αλλαγή που, αποδεδειγμένα, θεωρούνται επιθυμητές (ευκταίες).</a:t>
            </a:r>
          </a:p>
          <a:p>
            <a:pPr algn="just"/>
            <a:r>
              <a:rPr lang="el-GR" sz="2400" dirty="0">
                <a:solidFill>
                  <a:srgbClr val="002060"/>
                </a:solidFill>
              </a:rPr>
              <a:t>Για την εφαρμογή αλλαγών πρέπει να ικανοποιούνται δύο βασικά κριτήρια: </a:t>
            </a:r>
          </a:p>
          <a:p>
            <a:pPr lvl="1" algn="just">
              <a:buFont typeface="Wingdings" panose="05000000000000000000" pitchFamily="2" charset="2"/>
              <a:buChar char="§"/>
            </a:pPr>
            <a:r>
              <a:rPr lang="el-GR" dirty="0">
                <a:solidFill>
                  <a:srgbClr val="002060"/>
                </a:solidFill>
              </a:rPr>
              <a:t>Να είναι συστημικά επιθυμητές </a:t>
            </a:r>
          </a:p>
          <a:p>
            <a:pPr lvl="1" algn="just">
              <a:buFont typeface="Wingdings" panose="05000000000000000000" pitchFamily="2" charset="2"/>
              <a:buChar char="§"/>
            </a:pPr>
            <a:r>
              <a:rPr lang="el-GR" dirty="0">
                <a:solidFill>
                  <a:srgbClr val="002060"/>
                </a:solidFill>
              </a:rPr>
              <a:t>Να είναι πολιτισμικά εφικτές με δεδομένα τα συγκεκριμένα στελέχη στη συγκεκριμένη προβληματική κατάσταση. </a:t>
            </a:r>
          </a:p>
          <a:p>
            <a:pPr algn="just"/>
            <a:r>
              <a:rPr lang="el-GR" sz="2400" b="1" dirty="0">
                <a:solidFill>
                  <a:srgbClr val="002060"/>
                </a:solidFill>
              </a:rPr>
              <a:t>Συμπέρασμα: </a:t>
            </a:r>
            <a:r>
              <a:rPr lang="el-GR" sz="2400" dirty="0">
                <a:solidFill>
                  <a:srgbClr val="002060"/>
                </a:solidFill>
              </a:rPr>
              <a:t>Στη φάση 6 προσδιορίζονται οι </a:t>
            </a:r>
            <a:r>
              <a:rPr lang="el-GR" sz="2400" b="1" dirty="0">
                <a:solidFill>
                  <a:srgbClr val="002060"/>
                </a:solidFill>
              </a:rPr>
              <a:t>δυνατές (εφικτές και ευκταίες) αλλαγές</a:t>
            </a:r>
            <a:r>
              <a:rPr lang="el-GR" sz="2400" dirty="0">
                <a:solidFill>
                  <a:srgbClr val="002060"/>
                </a:solidFill>
              </a:rPr>
              <a:t> στο πλαίσιο μια διαλεκτικής διαδικασίας συμβιβασμού και συναίνεσης. </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82</a:t>
            </a:fld>
            <a:endParaRPr lang="el-GR" dirty="0"/>
          </a:p>
        </p:txBody>
      </p:sp>
      <p:sp>
        <p:nvSpPr>
          <p:cNvPr id="2" name="Text Placeholder 1"/>
          <p:cNvSpPr>
            <a:spLocks noGrp="1"/>
          </p:cNvSpPr>
          <p:nvPr>
            <p:ph type="body" sz="quarter" idx="13"/>
          </p:nvPr>
        </p:nvSpPr>
        <p:spPr/>
        <p:txBody>
          <a:bodyPr>
            <a:normAutofit/>
          </a:bodyPr>
          <a:lstStyle/>
          <a:p>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9144000" cy="5503564"/>
          </a:xfrm>
        </p:spPr>
        <p:txBody>
          <a:bodyPr>
            <a:normAutofit fontScale="62500" lnSpcReduction="20000"/>
          </a:bodyPr>
          <a:lstStyle/>
          <a:p>
            <a:pPr marL="0" indent="0" algn="just">
              <a:lnSpc>
                <a:spcPct val="120000"/>
              </a:lnSpc>
              <a:spcBef>
                <a:spcPts val="0"/>
              </a:spcBef>
              <a:buClr>
                <a:srgbClr val="002060"/>
              </a:buClr>
              <a:buNone/>
            </a:pPr>
            <a:r>
              <a:rPr lang="el-GR" sz="3800" b="1" u="sng" dirty="0">
                <a:solidFill>
                  <a:srgbClr val="780000"/>
                </a:solidFill>
              </a:rPr>
              <a:t>Φάσεις 6 &amp; 7: Πραγμάτωση εφικτών και επιθυμητών αλλαγών </a:t>
            </a:r>
          </a:p>
          <a:p>
            <a:pPr marL="0" indent="0" algn="just">
              <a:lnSpc>
                <a:spcPct val="120000"/>
              </a:lnSpc>
              <a:spcBef>
                <a:spcPts val="0"/>
              </a:spcBef>
              <a:buClr>
                <a:srgbClr val="002060"/>
              </a:buClr>
              <a:buNone/>
            </a:pPr>
            <a:endParaRPr lang="el-GR" sz="3800" b="1" u="sng" dirty="0">
              <a:solidFill>
                <a:srgbClr val="780000"/>
              </a:solidFill>
            </a:endParaRPr>
          </a:p>
          <a:p>
            <a:pPr algn="just"/>
            <a:r>
              <a:rPr lang="el-GR" sz="3800" dirty="0">
                <a:solidFill>
                  <a:srgbClr val="002060"/>
                </a:solidFill>
              </a:rPr>
              <a:t>Η φάση 7 αναφέρεται στη δράση που πρέπει να αναληφθεί για τη βελτίωση της προβληματικής κατάστασης. </a:t>
            </a:r>
          </a:p>
          <a:p>
            <a:pPr algn="just"/>
            <a:r>
              <a:rPr lang="el-GR" sz="3800" dirty="0">
                <a:solidFill>
                  <a:srgbClr val="002060"/>
                </a:solidFill>
              </a:rPr>
              <a:t>Η ανάληψη δράσης προσδιορίζει ένα νέο πρόβλημα που θα μπορούσε να αντιμετωπισθεί με τη βοήθεια της ΜΜΣ: </a:t>
            </a:r>
            <a:r>
              <a:rPr lang="el-GR" sz="3800" b="1" dirty="0">
                <a:solidFill>
                  <a:srgbClr val="002060"/>
                </a:solidFill>
              </a:rPr>
              <a:t>το πρόβλημα της πραγμάτωσης ή εφαρμογής των προκριθέντων αλλαγών </a:t>
            </a:r>
            <a:r>
              <a:rPr lang="el-GR" sz="3800" b="1" i="1" dirty="0">
                <a:solidFill>
                  <a:srgbClr val="002060"/>
                </a:solidFill>
              </a:rPr>
              <a:t>(</a:t>
            </a:r>
            <a:r>
              <a:rPr lang="en-US" sz="3800" b="1" i="1" dirty="0">
                <a:solidFill>
                  <a:srgbClr val="002060"/>
                </a:solidFill>
              </a:rPr>
              <a:t>implementation</a:t>
            </a:r>
            <a:r>
              <a:rPr lang="el-GR" sz="3800" b="1" i="1" dirty="0">
                <a:solidFill>
                  <a:srgbClr val="002060"/>
                </a:solidFill>
              </a:rPr>
              <a:t>)</a:t>
            </a:r>
            <a:r>
              <a:rPr lang="el-GR" sz="3800" dirty="0">
                <a:solidFill>
                  <a:srgbClr val="002060"/>
                </a:solidFill>
              </a:rPr>
              <a:t>.</a:t>
            </a:r>
          </a:p>
          <a:p>
            <a:pPr algn="just"/>
            <a:r>
              <a:rPr lang="el-GR" sz="3800" dirty="0">
                <a:solidFill>
                  <a:srgbClr val="002060"/>
                </a:solidFill>
              </a:rPr>
              <a:t>Αφού καταγραφεί το σύνολο των αποδεκτών αλλαγών, πρέπει να οριστεί ο τρόπος με τον οποίο θα πραγματωθούν. Κατά την εκτίμηση του εφικτού και του επιθυμητού (ευκταίου) γίνεται μια διερεύνηση εναλλακτικών </a:t>
            </a:r>
            <a:r>
              <a:rPr lang="el-GR" sz="3800" i="1" dirty="0">
                <a:solidFill>
                  <a:srgbClr val="002060"/>
                </a:solidFill>
              </a:rPr>
              <a:t>“πώς”</a:t>
            </a:r>
            <a:r>
              <a:rPr lang="el-GR" sz="3800" dirty="0">
                <a:solidFill>
                  <a:srgbClr val="002060"/>
                </a:solidFill>
              </a:rPr>
              <a:t>. Συνεπώς, μια αλλαγή μπορεί να σημαίνει τη μετάβαση από ένα </a:t>
            </a:r>
            <a:r>
              <a:rPr lang="el-GR" sz="3800" i="1" dirty="0">
                <a:solidFill>
                  <a:srgbClr val="002060"/>
                </a:solidFill>
              </a:rPr>
              <a:t>“πώς”</a:t>
            </a:r>
            <a:r>
              <a:rPr lang="el-GR" sz="3800" dirty="0">
                <a:solidFill>
                  <a:srgbClr val="002060"/>
                </a:solidFill>
              </a:rPr>
              <a:t> σε ένα άλλο και/ή την πραγμάτωση ενός νέου </a:t>
            </a:r>
            <a:r>
              <a:rPr lang="el-GR" sz="3800" i="1" dirty="0">
                <a:solidFill>
                  <a:srgbClr val="002060"/>
                </a:solidFill>
              </a:rPr>
              <a:t>“τί”</a:t>
            </a:r>
            <a:r>
              <a:rPr lang="el-GR" sz="3800" dirty="0">
                <a:solidFill>
                  <a:srgbClr val="002060"/>
                </a:solidFill>
              </a:rPr>
              <a:t> μέσω της επιλογής ενός </a:t>
            </a:r>
            <a:r>
              <a:rPr lang="el-GR" sz="3800" i="1" dirty="0">
                <a:solidFill>
                  <a:srgbClr val="002060"/>
                </a:solidFill>
              </a:rPr>
              <a:t>“πώς”</a:t>
            </a:r>
            <a:r>
              <a:rPr lang="el-GR" sz="3800" dirty="0">
                <a:solidFill>
                  <a:srgbClr val="002060"/>
                </a:solidFill>
              </a:rPr>
              <a:t>.</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83</a:t>
            </a:fld>
            <a:endParaRPr lang="el-GR" dirty="0"/>
          </a:p>
        </p:txBody>
      </p:sp>
      <p:sp>
        <p:nvSpPr>
          <p:cNvPr id="2" name="Text Placeholder 1"/>
          <p:cNvSpPr>
            <a:spLocks noGrp="1"/>
          </p:cNvSpPr>
          <p:nvPr>
            <p:ph type="body" sz="quarter" idx="13"/>
          </p:nvPr>
        </p:nvSpPr>
        <p:spPr/>
        <p:txBody>
          <a:bodyPr>
            <a:normAutofit/>
          </a:bodyPr>
          <a:lstStyle/>
          <a:p>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787284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 y="1093788"/>
            <a:ext cx="9180512" cy="5071516"/>
          </a:xfrm>
        </p:spPr>
        <p:txBody>
          <a:bodyPr>
            <a:noAutofit/>
          </a:bodyPr>
          <a:lstStyle/>
          <a:p>
            <a:pPr marL="0" indent="0" algn="just">
              <a:lnSpc>
                <a:spcPct val="120000"/>
              </a:lnSpc>
              <a:spcBef>
                <a:spcPts val="0"/>
              </a:spcBef>
              <a:buClr>
                <a:srgbClr val="002060"/>
              </a:buClr>
              <a:buNone/>
            </a:pPr>
            <a:r>
              <a:rPr lang="el-GR" sz="2400" b="1" u="sng" dirty="0">
                <a:solidFill>
                  <a:srgbClr val="780000"/>
                </a:solidFill>
              </a:rPr>
              <a:t>Φάσεις 6 &amp; 7: Πραγμάτωση εφικτών και επιθυμητών αλλαγών </a:t>
            </a:r>
          </a:p>
          <a:p>
            <a:pPr algn="just"/>
            <a:r>
              <a:rPr lang="el-GR" sz="2400" dirty="0">
                <a:solidFill>
                  <a:srgbClr val="002060"/>
                </a:solidFill>
              </a:rPr>
              <a:t>Η διαμόρφωση ενός πλαισίου ομαλής πραγμάτωσης των προκριθεισών αλλαγών επιβάλλει την πραγματοποίηση επιπρόσθετων αλλαγών:</a:t>
            </a:r>
          </a:p>
          <a:p>
            <a:pPr lvl="1" algn="just">
              <a:buFont typeface="Wingdings" panose="05000000000000000000" pitchFamily="2" charset="2"/>
              <a:buChar char="§"/>
            </a:pPr>
            <a:r>
              <a:rPr lang="el-GR" dirty="0">
                <a:solidFill>
                  <a:srgbClr val="002060"/>
                </a:solidFill>
              </a:rPr>
              <a:t>Δομικές και διαδικαστικές αλλαγές </a:t>
            </a:r>
          </a:p>
          <a:p>
            <a:pPr lvl="1" algn="just">
              <a:buFont typeface="Wingdings" panose="05000000000000000000" pitchFamily="2" charset="2"/>
              <a:buChar char="§"/>
            </a:pPr>
            <a:r>
              <a:rPr lang="el-GR" dirty="0">
                <a:solidFill>
                  <a:srgbClr val="002060"/>
                </a:solidFill>
              </a:rPr>
              <a:t>Συμπεριφορικές αλλαγές στο επίπεδο του προσωπικού</a:t>
            </a:r>
          </a:p>
          <a:p>
            <a:pPr algn="just"/>
            <a:r>
              <a:rPr lang="el-GR" sz="2400" dirty="0">
                <a:solidFill>
                  <a:srgbClr val="002060"/>
                </a:solidFill>
              </a:rPr>
              <a:t>Συνεπώς, ο πιο εύκολος τρόπος είναι να οριστούν εφικτές αλλαγές εντός του υπάρχοντος πλαισίου οργανωσιακής συμπεριφοράς.</a:t>
            </a:r>
          </a:p>
          <a:p>
            <a:pPr lvl="1" algn="just"/>
            <a:endParaRPr lang="en-US" sz="2200" dirty="0"/>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84</a:t>
            </a:fld>
            <a:endParaRPr lang="el-GR" dirty="0"/>
          </a:p>
        </p:txBody>
      </p:sp>
      <p:sp>
        <p:nvSpPr>
          <p:cNvPr id="2" name="Text Placeholder 1"/>
          <p:cNvSpPr>
            <a:spLocks noGrp="1"/>
          </p:cNvSpPr>
          <p:nvPr>
            <p:ph type="body" sz="quarter" idx="13"/>
          </p:nvPr>
        </p:nvSpPr>
        <p:spPr/>
        <p:txBody>
          <a:bodyPr>
            <a:normAutofit/>
          </a:bodyPr>
          <a:lstStyle/>
          <a:p>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316178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3788"/>
            <a:ext cx="9144000" cy="5647580"/>
          </a:xfrm>
        </p:spPr>
        <p:txBody>
          <a:bodyPr>
            <a:normAutofit/>
          </a:bodyPr>
          <a:lstStyle/>
          <a:p>
            <a:pPr marL="0" indent="0" algn="just">
              <a:buNone/>
            </a:pPr>
            <a:r>
              <a:rPr lang="el-GR" sz="2400" b="1" u="sng" dirty="0">
                <a:solidFill>
                  <a:srgbClr val="780000"/>
                </a:solidFill>
              </a:rPr>
              <a:t>Φάσεις 6 &amp; 7: Πραγμάτωση εφικτών και επιθυμητών αλλαγών</a:t>
            </a:r>
            <a:r>
              <a:rPr lang="el-GR" sz="2400" dirty="0"/>
              <a:t> </a:t>
            </a:r>
          </a:p>
          <a:p>
            <a:pPr algn="just"/>
            <a:r>
              <a:rPr lang="el-GR" sz="2400" b="1" dirty="0">
                <a:solidFill>
                  <a:srgbClr val="002060"/>
                </a:solidFill>
              </a:rPr>
              <a:t>Θεμελιακός Ορισμός</a:t>
            </a:r>
            <a:endParaRPr lang="en-US" sz="2400" b="1" dirty="0">
              <a:solidFill>
                <a:srgbClr val="002060"/>
              </a:solidFill>
            </a:endParaRPr>
          </a:p>
          <a:p>
            <a:pPr marL="355600" indent="0" algn="just">
              <a:buNone/>
            </a:pPr>
            <a:r>
              <a:rPr lang="el-GR" sz="2400" i="1" dirty="0">
                <a:solidFill>
                  <a:srgbClr val="002060"/>
                </a:solidFill>
              </a:rPr>
              <a:t>Ένα σύστημα που ανήκει στον οργανισμό και διοικείται απ’ αυτόν με σκοπό την αποτελεσματική, από άποψης κόστους, πραγμάτωση ενός συνόλου συμφωνηθέντων αλλαγών σε υπάρχουσες δομές και επιχειρησιακές διεργασίες με τη βοήθεια της ψηφιακής τεχνολογίας κατά τρόπο που είναι αποδεκτές από τον οργανισμό στο σύνολό του και τις σχετικές ενώσεις εργαζομένων και οι οποίες ελαχιστοποιούν την αναπόφευκτη αναστάτωση στη λειτουργία του οργανισμού</a:t>
            </a:r>
            <a:endParaRPr lang="en-US" sz="2400" i="1" dirty="0">
              <a:solidFill>
                <a:srgbClr val="002060"/>
              </a:solidFill>
            </a:endParaRPr>
          </a:p>
          <a:p>
            <a:pPr algn="just"/>
            <a:r>
              <a:rPr lang="el-GR" sz="2400" dirty="0">
                <a:solidFill>
                  <a:srgbClr val="002060"/>
                </a:solidFill>
              </a:rPr>
              <a:t>Ένα εννοιολογικό μοντέλο του συστήματος που απορρέει από τον παραπάνω θεμελιακό ορισμό παρουσιάζεται</a:t>
            </a:r>
            <a:r>
              <a:rPr lang="en-US" sz="2400" dirty="0">
                <a:solidFill>
                  <a:srgbClr val="002060"/>
                </a:solidFill>
              </a:rPr>
              <a:t> </a:t>
            </a:r>
            <a:r>
              <a:rPr lang="el-GR" sz="2400" dirty="0">
                <a:solidFill>
                  <a:srgbClr val="002060"/>
                </a:solidFill>
              </a:rPr>
              <a:t>στην επόμενη διαφάνεια.</a:t>
            </a:r>
          </a:p>
          <a:p>
            <a:pPr marL="0" indent="0" algn="just">
              <a:buNone/>
            </a:pPr>
            <a:endParaRPr lang="en-US" sz="2400" dirty="0"/>
          </a:p>
          <a:p>
            <a:pPr algn="just"/>
            <a:endParaRPr lang="en-US" sz="2400" dirty="0"/>
          </a:p>
          <a:p>
            <a:pPr lvl="1" algn="just"/>
            <a:endParaRPr lang="en-US" dirty="0"/>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85</a:t>
            </a:fld>
            <a:endParaRPr lang="el-GR" dirty="0"/>
          </a:p>
        </p:txBody>
      </p:sp>
      <p:sp>
        <p:nvSpPr>
          <p:cNvPr id="2" name="Text Placeholder 1"/>
          <p:cNvSpPr>
            <a:spLocks noGrp="1"/>
          </p:cNvSpPr>
          <p:nvPr>
            <p:ph type="body" sz="quarter" idx="13"/>
          </p:nvPr>
        </p:nvSpPr>
        <p:spPr/>
        <p:txBody>
          <a:bodyPr>
            <a:normAutofit/>
          </a:bodyPr>
          <a:lstStyle/>
          <a:p>
            <a:r>
              <a:rPr lang="el-GR" sz="3200" dirty="0"/>
              <a:t>Μεθοδολογία μαλακών συστημάτων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86</a:t>
            </a:fld>
            <a:endParaRPr lang="el-GR" dirty="0"/>
          </a:p>
        </p:txBody>
      </p:sp>
      <p:sp>
        <p:nvSpPr>
          <p:cNvPr id="2" name="Text Placeholder 1"/>
          <p:cNvSpPr>
            <a:spLocks noGrp="1"/>
          </p:cNvSpPr>
          <p:nvPr>
            <p:ph type="body" sz="quarter" idx="13"/>
          </p:nvPr>
        </p:nvSpPr>
        <p:spPr/>
        <p:txBody>
          <a:bodyPr>
            <a:normAutofit/>
          </a:bodyPr>
          <a:lstStyle/>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40555090"/>
              </p:ext>
            </p:extLst>
          </p:nvPr>
        </p:nvGraphicFramePr>
        <p:xfrm>
          <a:off x="2699792" y="1196752"/>
          <a:ext cx="3888432" cy="5546085"/>
        </p:xfrm>
        <a:graphic>
          <a:graphicData uri="http://schemas.openxmlformats.org/presentationml/2006/ole">
            <mc:AlternateContent xmlns:mc="http://schemas.openxmlformats.org/markup-compatibility/2006">
              <mc:Choice xmlns:v="urn:schemas-microsoft-com:vml" Requires="v">
                <p:oleObj spid="_x0000_s17438" r:id="rId3" imgW="5299576" imgH="7558608" progId="">
                  <p:embed/>
                </p:oleObj>
              </mc:Choice>
              <mc:Fallback>
                <p:oleObj r:id="rId3" imgW="5299576" imgH="7558608" progId="">
                  <p:embed/>
                  <p:pic>
                    <p:nvPicPr>
                      <p:cNvPr id="0" name="Picture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196752"/>
                        <a:ext cx="3888432" cy="55460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3BF339D-E1DF-4C95-AA97-33C933E60739}" type="slidenum">
              <a:rPr lang="el-GR" smtClean="0"/>
              <a:pPr>
                <a:defRPr/>
              </a:pPr>
              <a:t>87</a:t>
            </a:fld>
            <a:endParaRPr lang="el-GR" dirty="0"/>
          </a:p>
        </p:txBody>
      </p:sp>
      <p:sp>
        <p:nvSpPr>
          <p:cNvPr id="7" name="Text Placeholder 6"/>
          <p:cNvSpPr>
            <a:spLocks noGrp="1"/>
          </p:cNvSpPr>
          <p:nvPr>
            <p:ph type="body" sz="quarter" idx="13"/>
          </p:nvPr>
        </p:nvSpPr>
        <p:spPr/>
        <p:txBody>
          <a:bodyPr>
            <a:normAutofit/>
          </a:bodyPr>
          <a:lstStyle/>
          <a:p>
            <a:r>
              <a:rPr lang="el-GR" sz="3200" dirty="0"/>
              <a:t>Μεθοδολογία μαλακών συστημάτων</a:t>
            </a:r>
            <a:endParaRPr lang="en-US" sz="3200" dirty="0"/>
          </a:p>
        </p:txBody>
      </p:sp>
      <p:sp>
        <p:nvSpPr>
          <p:cNvPr id="2" name="Title 1"/>
          <p:cNvSpPr>
            <a:spLocks noGrp="1"/>
          </p:cNvSpPr>
          <p:nvPr>
            <p:ph type="title" idx="4294967295"/>
          </p:nvPr>
        </p:nvSpPr>
        <p:spPr>
          <a:xfrm>
            <a:off x="0" y="1093788"/>
            <a:ext cx="9108504" cy="823044"/>
          </a:xfrm>
        </p:spPr>
        <p:txBody>
          <a:bodyPr>
            <a:normAutofit/>
          </a:bodyPr>
          <a:lstStyle/>
          <a:p>
            <a:r>
              <a:rPr lang="el-GR" sz="2400" b="1" u="sng" dirty="0">
                <a:solidFill>
                  <a:srgbClr val="780000"/>
                </a:solidFill>
              </a:rPr>
              <a:t>Συμπεράσματα</a:t>
            </a:r>
          </a:p>
        </p:txBody>
      </p:sp>
      <p:sp>
        <p:nvSpPr>
          <p:cNvPr id="4" name="Rectangle 3"/>
          <p:cNvSpPr/>
          <p:nvPr/>
        </p:nvSpPr>
        <p:spPr>
          <a:xfrm>
            <a:off x="-30408" y="1604222"/>
            <a:ext cx="9138911" cy="4780796"/>
          </a:xfrm>
          <a:prstGeom prst="rect">
            <a:avLst/>
          </a:prstGeom>
        </p:spPr>
        <p:txBody>
          <a:bodyPr wrap="square">
            <a:spAutoFit/>
          </a:bodyPr>
          <a:lstStyle/>
          <a:p>
            <a:pPr lvl="0" algn="just" defTabSz="457200" fontAlgn="auto">
              <a:spcBef>
                <a:spcPts val="1000"/>
              </a:spcBef>
              <a:spcAft>
                <a:spcPts val="0"/>
              </a:spcAft>
              <a:buClr>
                <a:srgbClr val="780000"/>
              </a:buClr>
            </a:pPr>
            <a:r>
              <a:rPr lang="el-GR" sz="2400" dirty="0">
                <a:solidFill>
                  <a:srgbClr val="002060"/>
                </a:solidFill>
                <a:latin typeface="Calibri" panose="020F0502020204030204" pitchFamily="34" charset="0"/>
                <a:cs typeface="+mn-cs"/>
              </a:rPr>
              <a:t>Δύο βασικοί μεθοδολογικοί νόμοι που έχουν προκύψει από την πολυετή εφαρμογή της ΜΜΣ σε προβλήματα του πραγματικού κόσμου είναι:</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Ο</a:t>
            </a:r>
            <a:r>
              <a:rPr lang="el-GR" sz="2400" b="1" dirty="0">
                <a:solidFill>
                  <a:srgbClr val="002060"/>
                </a:solidFill>
                <a:latin typeface="Calibri" panose="020F0502020204030204" pitchFamily="34" charset="0"/>
                <a:cs typeface="+mn-cs"/>
              </a:rPr>
              <a:t> νόμος της εννοιολογικότητας:</a:t>
            </a:r>
            <a:r>
              <a:rPr lang="el-GR" sz="2400" dirty="0">
                <a:solidFill>
                  <a:srgbClr val="002060"/>
                </a:solidFill>
                <a:latin typeface="Calibri" panose="020F0502020204030204" pitchFamily="34" charset="0"/>
                <a:cs typeface="+mn-cs"/>
              </a:rPr>
              <a:t> Ένα σύστημα που εξυπηρετεί ένα άλλο δεν μπορεί να οριστεί και να μοντελοποιηθεί μέχρι να δοθεί ένας ορισμός και να κατασκευαστεί ένα μοντέλο του εξυπηρετούμενου συστήματος.</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Ο</a:t>
            </a:r>
            <a:r>
              <a:rPr lang="el-GR" sz="2400" b="1" dirty="0">
                <a:solidFill>
                  <a:srgbClr val="002060"/>
                </a:solidFill>
                <a:latin typeface="Calibri" panose="020F0502020204030204" pitchFamily="34" charset="0"/>
                <a:cs typeface="+mn-cs"/>
              </a:rPr>
              <a:t> νόμος της κατασκευής μοντέλων:</a:t>
            </a:r>
            <a:r>
              <a:rPr lang="el-GR" sz="2400" dirty="0">
                <a:solidFill>
                  <a:srgbClr val="002060"/>
                </a:solidFill>
                <a:latin typeface="Calibri" panose="020F0502020204030204" pitchFamily="34" charset="0"/>
                <a:cs typeface="+mn-cs"/>
              </a:rPr>
              <a:t> Τα μοντέλα συστημάτων ανθρώπινης δραστηριότητας πρέπει να αποτελούνται από δομημένα και συνεκτικά συνδεδεμένα σύνολα δραστηριοτήτων οι οποίες εκτελούνται ή μπορούν να εκτελούνται άμεσα από τους λειτουργούς του συστήματος.  </a:t>
            </a:r>
          </a:p>
        </p:txBody>
      </p:sp>
    </p:spTree>
    <p:extLst>
      <p:ext uri="{BB962C8B-B14F-4D97-AF65-F5344CB8AC3E}">
        <p14:creationId xmlns:p14="http://schemas.microsoft.com/office/powerpoint/2010/main" val="32611893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3BF339D-E1DF-4C95-AA97-33C933E60739}" type="slidenum">
              <a:rPr lang="el-GR" smtClean="0"/>
              <a:pPr>
                <a:defRPr/>
              </a:pPr>
              <a:t>88</a:t>
            </a:fld>
            <a:endParaRPr lang="el-GR" dirty="0"/>
          </a:p>
        </p:txBody>
      </p:sp>
      <p:sp>
        <p:nvSpPr>
          <p:cNvPr id="5" name="Text Placeholder 4"/>
          <p:cNvSpPr>
            <a:spLocks noGrp="1"/>
          </p:cNvSpPr>
          <p:nvPr>
            <p:ph type="body" sz="quarter" idx="13"/>
          </p:nvPr>
        </p:nvSpPr>
        <p:spPr/>
        <p:txBody>
          <a:bodyPr>
            <a:normAutofit/>
          </a:bodyPr>
          <a:lstStyle/>
          <a:p>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p:cNvSpPr/>
          <p:nvPr/>
        </p:nvSpPr>
        <p:spPr>
          <a:xfrm>
            <a:off x="0" y="3328671"/>
            <a:ext cx="9144000" cy="584775"/>
          </a:xfrm>
          <a:prstGeom prst="rect">
            <a:avLst/>
          </a:prstGeom>
        </p:spPr>
        <p:txBody>
          <a:bodyPr wrap="square">
            <a:spAutoFit/>
          </a:bodyPr>
          <a:lstStyle/>
          <a:p>
            <a:r>
              <a:rPr lang="el-GR" sz="3200" b="1" dirty="0">
                <a:solidFill>
                  <a:srgbClr val="780000"/>
                </a:solidFill>
                <a:latin typeface="Calibri" panose="020F0502020204030204" pitchFamily="34" charset="0"/>
              </a:rPr>
              <a:t>Κατασκευή εννοιολογικών μοντέλων</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l-GR" sz="3200" dirty="0"/>
              <a:t>Κατασκευή εννοιολογικών μοντέλων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Slide Number Placeholder 3"/>
          <p:cNvSpPr>
            <a:spLocks noGrp="1"/>
          </p:cNvSpPr>
          <p:nvPr>
            <p:ph type="sldNum" sz="quarter" idx="12"/>
          </p:nvPr>
        </p:nvSpPr>
        <p:spPr>
          <a:prstGeom prst="rect">
            <a:avLst/>
          </a:prstGeom>
        </p:spPr>
        <p:txBody>
          <a:bodyPr/>
          <a:lstStyle/>
          <a:p>
            <a:pPr>
              <a:defRPr/>
            </a:pPr>
            <a:fld id="{699CC339-2776-4E03-B7FD-05AA0592565C}" type="slidenum">
              <a:rPr lang="el-GR" smtClean="0"/>
              <a:pPr>
                <a:defRPr/>
              </a:pPr>
              <a:t>89</a:t>
            </a:fld>
            <a:endParaRPr lang="el-GR" dirty="0"/>
          </a:p>
        </p:txBody>
      </p:sp>
      <p:sp>
        <p:nvSpPr>
          <p:cNvPr id="7" name="Rectangle 6"/>
          <p:cNvSpPr/>
          <p:nvPr/>
        </p:nvSpPr>
        <p:spPr>
          <a:xfrm>
            <a:off x="0" y="1196752"/>
            <a:ext cx="9108504" cy="5519460"/>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κατασκευή ενός εννοιολογικού μοντέλου είναι, ουσιαστικά, μια κατασκευή ενός μοντέλου δραστηριοτήτων που αναπαριστά </a:t>
            </a:r>
            <a:r>
              <a:rPr lang="el-GR" sz="2400" i="1" dirty="0">
                <a:solidFill>
                  <a:srgbClr val="002060"/>
                </a:solidFill>
                <a:latin typeface="Calibri" panose="020F0502020204030204" pitchFamily="34" charset="0"/>
                <a:cs typeface="+mn-cs"/>
              </a:rPr>
              <a:t>“τί”</a:t>
            </a:r>
            <a:r>
              <a:rPr lang="el-GR" sz="2400" dirty="0">
                <a:solidFill>
                  <a:srgbClr val="002060"/>
                </a:solidFill>
                <a:latin typeface="Calibri" panose="020F0502020204030204" pitchFamily="34" charset="0"/>
                <a:cs typeface="+mn-cs"/>
              </a:rPr>
              <a:t> πρέπει να συμβαίνει σε ένα σύστημα προκειμένου να είναι πράγματι αυτό που περιεκτικά έχει περιγραφεί στο θεμελιακό ορισμό. </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Ιδιαίτερα </a:t>
            </a:r>
            <a:r>
              <a:rPr lang="el-GR" sz="2400" i="1" dirty="0">
                <a:solidFill>
                  <a:srgbClr val="002060"/>
                </a:solidFill>
                <a:latin typeface="Calibri" panose="020F0502020204030204" pitchFamily="34" charset="0"/>
                <a:cs typeface="+mn-cs"/>
              </a:rPr>
              <a:t>“πώς”</a:t>
            </a:r>
            <a:r>
              <a:rPr lang="el-GR" sz="2400" dirty="0">
                <a:solidFill>
                  <a:srgbClr val="002060"/>
                </a:solidFill>
                <a:latin typeface="Calibri" panose="020F0502020204030204" pitchFamily="34" charset="0"/>
                <a:cs typeface="+mn-cs"/>
              </a:rPr>
              <a:t> (π.χ. ρόλοι, οργανωσιακές δομές, συγκεκριμένες μέθοδοι ή τεχνικές με τις οποίες εκτελούνται οι δραστηριότητες κλπ) πρέπει να συμπεριληφθούν στο μοντέλο μόνο εφόσον έχουν αναφερθεί συγκεκριμένα στο θεμελιακό ορισμό (συνήθως σε επάλληλα πιο λεπτομερή μοντέλα που παράγονται από την ανάπτυξη του μοντέλου πρώτου επιπέδου λεπτομέρειας).</a:t>
            </a:r>
          </a:p>
          <a:p>
            <a:pPr marL="342900" lvl="0" indent="-342900" algn="just" defTabSz="457200" fontAlgn="auto">
              <a:spcBef>
                <a:spcPts val="1000"/>
              </a:spcBef>
              <a:spcAft>
                <a:spcPts val="0"/>
              </a:spcAft>
              <a:buClr>
                <a:srgbClr val="780000"/>
              </a:buClr>
              <a:buFont typeface="Wingdings 3" charset="2"/>
              <a:buChar char=""/>
            </a:pPr>
            <a:r>
              <a:rPr lang="el-GR" sz="2400" dirty="0">
                <a:solidFill>
                  <a:srgbClr val="002060"/>
                </a:solidFill>
                <a:latin typeface="Calibri" panose="020F0502020204030204" pitchFamily="34" charset="0"/>
                <a:cs typeface="+mn-cs"/>
              </a:rPr>
              <a:t>Η ιεραρχική διαδικασία ανάπτυξης μοντέλων πρέπει να σταματήσει σε εκείνο το επίπεδο λεπτομέρειας που θεωρείται ότι ικανοποιεί πλήρως τις απαιτήσεις του σκοπού για τον οποίο κατασκευάζεται</a:t>
            </a:r>
          </a:p>
        </p:txBody>
      </p:sp>
    </p:spTree>
    <p:extLst>
      <p:ext uri="{BB962C8B-B14F-4D97-AF65-F5344CB8AC3E}">
        <p14:creationId xmlns:p14="http://schemas.microsoft.com/office/powerpoint/2010/main" val="150277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 y="476672"/>
            <a:ext cx="7956376" cy="936104"/>
          </a:xfrm>
        </p:spPr>
        <p:txBody>
          <a:bodyPr>
            <a:noAutofit/>
          </a:bodyPr>
          <a:lstStyle/>
          <a:p>
            <a:r>
              <a:rPr lang="el-GR" sz="3200" dirty="0"/>
              <a:t>Διαδικασία επίλυσης προβλημάτων</a:t>
            </a:r>
            <a:br>
              <a:rPr lang="el-GR" dirty="0"/>
            </a:br>
            <a:endParaRPr lang="en-US" sz="1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9</a:t>
            </a:fld>
            <a:endParaRPr lang="el-GR" dirty="0"/>
          </a:p>
        </p:txBody>
      </p:sp>
      <p:sp>
        <p:nvSpPr>
          <p:cNvPr id="5" name="Rectangle 4"/>
          <p:cNvSpPr/>
          <p:nvPr/>
        </p:nvSpPr>
        <p:spPr>
          <a:xfrm>
            <a:off x="35496" y="1844824"/>
            <a:ext cx="9108504" cy="2934137"/>
          </a:xfrm>
          <a:prstGeom prst="rect">
            <a:avLst/>
          </a:prstGeom>
        </p:spPr>
        <p:txBody>
          <a:bodyPr wrap="square">
            <a:spAutoFit/>
          </a:bodyPr>
          <a:lstStyle/>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Τεχνικοστρεφής προσέγγιση: </a:t>
            </a:r>
            <a:r>
              <a:rPr lang="el-GR" sz="2400" dirty="0">
                <a:solidFill>
                  <a:srgbClr val="002060"/>
                </a:solidFill>
                <a:latin typeface="Calibri" panose="020F0502020204030204" pitchFamily="34" charset="0"/>
                <a:cs typeface="+mn-cs"/>
              </a:rPr>
              <a:t>Ξεκινά από μια συγκεκριμένη τεχνική και προσαρμόζει το πρόβλημα στις ανάγκες εφαρμογής της τεχνικής.</a:t>
            </a:r>
          </a:p>
          <a:p>
            <a:pPr marL="342900" lvl="0" indent="-342900" algn="just" defTabSz="457200" fontAlgn="auto">
              <a:spcBef>
                <a:spcPts val="1000"/>
              </a:spcBef>
              <a:spcAft>
                <a:spcPts val="0"/>
              </a:spcAft>
              <a:buClr>
                <a:srgbClr val="780000"/>
              </a:buClr>
              <a:buFont typeface="Wingdings 3" charset="2"/>
              <a:buChar char=""/>
            </a:pPr>
            <a:endParaRPr lang="el-GR" sz="2400" dirty="0">
              <a:solidFill>
                <a:srgbClr val="002060"/>
              </a:solidFill>
              <a:latin typeface="Calibri" panose="020F0502020204030204" pitchFamily="34" charset="0"/>
              <a:cs typeface="+mn-cs"/>
            </a:endParaRPr>
          </a:p>
          <a:p>
            <a:pPr marL="342900" lvl="0" indent="-342900" algn="just" defTabSz="457200" fontAlgn="auto">
              <a:spcBef>
                <a:spcPts val="1000"/>
              </a:spcBef>
              <a:spcAft>
                <a:spcPts val="0"/>
              </a:spcAft>
              <a:buClr>
                <a:srgbClr val="780000"/>
              </a:buClr>
              <a:buFont typeface="Wingdings 3" charset="2"/>
              <a:buChar char=""/>
            </a:pPr>
            <a:r>
              <a:rPr lang="el-GR" sz="2400" b="1" dirty="0">
                <a:solidFill>
                  <a:srgbClr val="002060"/>
                </a:solidFill>
                <a:latin typeface="Calibri" panose="020F0502020204030204" pitchFamily="34" charset="0"/>
                <a:cs typeface="+mn-cs"/>
              </a:rPr>
              <a:t>Προβληματοστρεφής προσέγγιση: </a:t>
            </a:r>
            <a:r>
              <a:rPr lang="el-GR" sz="2400" dirty="0">
                <a:solidFill>
                  <a:srgbClr val="002060"/>
                </a:solidFill>
                <a:latin typeface="Calibri" panose="020F0502020204030204" pitchFamily="34" charset="0"/>
                <a:cs typeface="+mn-cs"/>
              </a:rPr>
              <a:t>Ξεκινά από την κατανόηση και κατάστρωση του προβλήματος και προσαρμόζει την επιλογή της κατάλληλης τεχνικής στις ανάγκες αντιμετώπισης (ή επίλυσης) του προβλήματος. </a:t>
            </a:r>
          </a:p>
        </p:txBody>
      </p:sp>
      <p:sp>
        <p:nvSpPr>
          <p:cNvPr id="2" name="Rectangle 1"/>
          <p:cNvSpPr/>
          <p:nvPr/>
        </p:nvSpPr>
        <p:spPr>
          <a:xfrm>
            <a:off x="35496" y="1196752"/>
            <a:ext cx="5241184" cy="461665"/>
          </a:xfrm>
          <a:prstGeom prst="rect">
            <a:avLst/>
          </a:prstGeom>
        </p:spPr>
        <p:txBody>
          <a:bodyPr wrap="square">
            <a:spAutoFit/>
          </a:bodyPr>
          <a:lstStyle/>
          <a:p>
            <a:r>
              <a:rPr lang="el-GR" sz="2400" b="1" u="sng" dirty="0">
                <a:solidFill>
                  <a:srgbClr val="780000"/>
                </a:solidFill>
                <a:latin typeface="Calibri" panose="020F0502020204030204" pitchFamily="34" charset="0"/>
              </a:rPr>
              <a:t>Προσέγγιση</a:t>
            </a:r>
            <a:endParaRPr lang="en-US" sz="2400" b="1" u="sng" spc="50" dirty="0">
              <a:ln w="9525" cmpd="sng">
                <a:solidFill>
                  <a:schemeClr val="accent1"/>
                </a:solidFill>
                <a:prstDash val="solid"/>
              </a:ln>
              <a:solidFill>
                <a:srgbClr val="780000"/>
              </a:solidFill>
              <a:effectLst>
                <a:glow rad="38100">
                  <a:schemeClr val="accent1">
                    <a:alpha val="40000"/>
                  </a:schemeClr>
                </a:glow>
              </a:effectLst>
              <a:latin typeface="Calibri" panose="020F0502020204030204" pitchFamily="34" charset="0"/>
            </a:endParaRPr>
          </a:p>
        </p:txBody>
      </p:sp>
    </p:spTree>
    <p:extLst>
      <p:ext uri="{BB962C8B-B14F-4D97-AF65-F5344CB8AC3E}">
        <p14:creationId xmlns:p14="http://schemas.microsoft.com/office/powerpoint/2010/main" val="24476517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Autofit/>
          </a:bodyPr>
          <a:lstStyle/>
          <a:p>
            <a:r>
              <a:rPr lang="el-GR" sz="3200" dirty="0"/>
              <a:t>Κατασκευή εννοιολογικών μοντέλων</a:t>
            </a:r>
            <a:br>
              <a:rPr lang="el-GR" sz="3200" dirty="0"/>
            </a:b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2" name="Slide Number Placeholder 81"/>
          <p:cNvSpPr>
            <a:spLocks noGrp="1"/>
          </p:cNvSpPr>
          <p:nvPr>
            <p:ph type="sldNum" sz="quarter" idx="12"/>
          </p:nvPr>
        </p:nvSpPr>
        <p:spPr>
          <a:prstGeom prst="rect">
            <a:avLst/>
          </a:prstGeom>
        </p:spPr>
        <p:txBody>
          <a:bodyPr/>
          <a:lstStyle/>
          <a:p>
            <a:pPr>
              <a:defRPr/>
            </a:pPr>
            <a:fld id="{699CC339-2776-4E03-B7FD-05AA0592565C}" type="slidenum">
              <a:rPr lang="el-GR" smtClean="0"/>
              <a:pPr>
                <a:defRPr/>
              </a:pPr>
              <a:t>90</a:t>
            </a:fld>
            <a:endParaRPr lang="el-GR" dirty="0"/>
          </a:p>
        </p:txBody>
      </p:sp>
      <p:sp>
        <p:nvSpPr>
          <p:cNvPr id="2" name="Rectangle 1"/>
          <p:cNvSpPr/>
          <p:nvPr/>
        </p:nvSpPr>
        <p:spPr>
          <a:xfrm>
            <a:off x="0" y="1196752"/>
            <a:ext cx="5680637" cy="461665"/>
          </a:xfrm>
          <a:prstGeom prst="rect">
            <a:avLst/>
          </a:prstGeom>
        </p:spPr>
        <p:txBody>
          <a:bodyPr wrap="square">
            <a:spAutoFit/>
          </a:bodyPr>
          <a:lstStyle/>
          <a:p>
            <a:r>
              <a:rPr lang="el-GR" sz="2400" b="1" u="sng" dirty="0">
                <a:solidFill>
                  <a:srgbClr val="780000"/>
                </a:solidFill>
                <a:latin typeface="Calibri" panose="020F0502020204030204" pitchFamily="34" charset="0"/>
              </a:rPr>
              <a:t>Ιεραρχική ανάπτυξη</a:t>
            </a:r>
          </a:p>
        </p:txBody>
      </p:sp>
      <p:graphicFrame>
        <p:nvGraphicFramePr>
          <p:cNvPr id="62" name="Object 61"/>
          <p:cNvGraphicFramePr>
            <a:graphicFrameLocks noChangeAspect="1"/>
          </p:cNvGraphicFramePr>
          <p:nvPr>
            <p:extLst>
              <p:ext uri="{D42A27DB-BD31-4B8C-83A1-F6EECF244321}">
                <p14:modId xmlns:p14="http://schemas.microsoft.com/office/powerpoint/2010/main" val="2492979529"/>
              </p:ext>
            </p:extLst>
          </p:nvPr>
        </p:nvGraphicFramePr>
        <p:xfrm>
          <a:off x="2699792" y="1844824"/>
          <a:ext cx="3798332" cy="4792389"/>
        </p:xfrm>
        <a:graphic>
          <a:graphicData uri="http://schemas.openxmlformats.org/presentationml/2006/ole">
            <mc:AlternateContent xmlns:mc="http://schemas.openxmlformats.org/markup-compatibility/2006">
              <mc:Choice xmlns:v="urn:schemas-microsoft-com:vml" Requires="v">
                <p:oleObj spid="_x0000_s18461" r:id="rId3" imgW="4636778" imgH="6439711" progId="">
                  <p:embed/>
                </p:oleObj>
              </mc:Choice>
              <mc:Fallback>
                <p:oleObj r:id="rId3" imgW="4636778" imgH="6439711"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844824"/>
                        <a:ext cx="3798332" cy="4792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C586A6D-A7CE-41CB-8F06-C3D5527BF87A}" type="slidenum">
              <a:rPr lang="el-GR" smtClean="0"/>
              <a:pPr>
                <a:defRPr/>
              </a:pPr>
              <a:t>91</a:t>
            </a:fld>
            <a:endParaRPr lang="el-GR" dirty="0"/>
          </a:p>
        </p:txBody>
      </p:sp>
      <p:sp>
        <p:nvSpPr>
          <p:cNvPr id="4" name="Text Placeholder 3"/>
          <p:cNvSpPr>
            <a:spLocks noGrp="1"/>
          </p:cNvSpPr>
          <p:nvPr>
            <p:ph type="body" sz="quarter" idx="13"/>
          </p:nvPr>
        </p:nvSpPr>
        <p:spPr/>
        <p:txBody>
          <a:bodyPr>
            <a:normAutofit/>
          </a:bodyPr>
          <a:lstStyle/>
          <a:p>
            <a:r>
              <a:rPr lang="el-GR" sz="3200" dirty="0"/>
              <a:t>Κατασκευή εννοιολογικών μοντέλων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Rectangle 1"/>
          <p:cNvSpPr/>
          <p:nvPr/>
        </p:nvSpPr>
        <p:spPr>
          <a:xfrm>
            <a:off x="0" y="1196752"/>
            <a:ext cx="9036496" cy="461665"/>
          </a:xfrm>
          <a:prstGeom prst="rect">
            <a:avLst/>
          </a:prstGeom>
        </p:spPr>
        <p:txBody>
          <a:bodyPr wrap="square">
            <a:spAutoFit/>
          </a:bodyPr>
          <a:lstStyle/>
          <a:p>
            <a:r>
              <a:rPr lang="el-GR" sz="2400" b="1" u="sng" dirty="0">
                <a:solidFill>
                  <a:srgbClr val="780000"/>
                </a:solidFill>
                <a:latin typeface="Calibri" panose="020F0502020204030204" pitchFamily="34" charset="0"/>
              </a:rPr>
              <a:t>Τεχνική</a:t>
            </a:r>
          </a:p>
        </p:txBody>
      </p:sp>
      <p:sp>
        <p:nvSpPr>
          <p:cNvPr id="6" name="Rectangle 5"/>
          <p:cNvSpPr/>
          <p:nvPr/>
        </p:nvSpPr>
        <p:spPr>
          <a:xfrm>
            <a:off x="107504" y="1658417"/>
            <a:ext cx="8856984" cy="5381331"/>
          </a:xfrm>
          <a:prstGeom prst="rect">
            <a:avLst/>
          </a:prstGeom>
        </p:spPr>
        <p:txBody>
          <a:bodyPr wrap="square">
            <a:spAutoFit/>
          </a:bodyPr>
          <a:lstStyle/>
          <a:p>
            <a:pPr marL="457200" lvl="0" indent="-457200" algn="just" defTabSz="457200" fontAlgn="auto">
              <a:spcBef>
                <a:spcPts val="1000"/>
              </a:spcBef>
              <a:spcAft>
                <a:spcPts val="0"/>
              </a:spcAft>
              <a:buClr>
                <a:srgbClr val="002060"/>
              </a:buClr>
              <a:buFont typeface="+mj-lt"/>
              <a:buAutoNum type="arabicPeriod"/>
            </a:pPr>
            <a:r>
              <a:rPr lang="el-GR" sz="2400" dirty="0">
                <a:solidFill>
                  <a:srgbClr val="002060"/>
                </a:solidFill>
                <a:latin typeface="Calibri" panose="020F0502020204030204" pitchFamily="34" charset="0"/>
                <a:cs typeface="+mn-cs"/>
              </a:rPr>
              <a:t>Από το θεμελιακό ορισμό και τα στοιχεία του </a:t>
            </a:r>
            <a:r>
              <a:rPr lang="en-US" sz="2400" dirty="0">
                <a:solidFill>
                  <a:srgbClr val="002060"/>
                </a:solidFill>
                <a:latin typeface="Calibri" panose="020F0502020204030204" pitchFamily="34" charset="0"/>
                <a:cs typeface="+mn-cs"/>
              </a:rPr>
              <a:t>CATWOE</a:t>
            </a:r>
            <a:r>
              <a:rPr lang="el-GR" sz="2400" dirty="0">
                <a:solidFill>
                  <a:srgbClr val="002060"/>
                </a:solidFill>
                <a:latin typeface="Calibri" panose="020F0502020204030204" pitchFamily="34" charset="0"/>
                <a:cs typeface="+mn-cs"/>
              </a:rPr>
              <a:t> σχηματίζεται μια αντίληψη του συστήματος ως μια αυτόνομη οντότητα που εμπεριέχει μια φυσική ή αφηρημένη διαδικασία μετασχηματισμού.</a:t>
            </a:r>
          </a:p>
          <a:p>
            <a:pPr marL="457200" lvl="0" indent="-457200" algn="just" defTabSz="457200" fontAlgn="auto">
              <a:spcBef>
                <a:spcPts val="1000"/>
              </a:spcBef>
              <a:spcAft>
                <a:spcPts val="0"/>
              </a:spcAft>
              <a:buClr>
                <a:srgbClr val="002060"/>
              </a:buClr>
              <a:buFont typeface="+mj-lt"/>
              <a:buAutoNum type="arabicPeriod"/>
            </a:pPr>
            <a:r>
              <a:rPr lang="el-GR" sz="2400" dirty="0">
                <a:solidFill>
                  <a:srgbClr val="002060"/>
                </a:solidFill>
                <a:latin typeface="Calibri" panose="020F0502020204030204" pitchFamily="34" charset="0"/>
                <a:cs typeface="+mn-cs"/>
              </a:rPr>
              <a:t>Καταγράφονται οι πιο σημαντικές δραστηριότητες που είναι αναγκαίες για να επιτελέσει το σκοπό του το σύστημα που </a:t>
            </a:r>
            <a:r>
              <a:rPr lang="el-GR" sz="2400" dirty="0" err="1">
                <a:solidFill>
                  <a:srgbClr val="002060"/>
                </a:solidFill>
                <a:latin typeface="Calibri" panose="020F0502020204030204" pitchFamily="34" charset="0"/>
                <a:cs typeface="+mn-cs"/>
              </a:rPr>
              <a:t>περιγράφηκε</a:t>
            </a:r>
            <a:r>
              <a:rPr lang="el-GR" sz="2400" dirty="0">
                <a:solidFill>
                  <a:srgbClr val="002060"/>
                </a:solidFill>
                <a:latin typeface="Calibri" panose="020F0502020204030204" pitchFamily="34" charset="0"/>
                <a:cs typeface="+mn-cs"/>
              </a:rPr>
              <a:t> στο θεμελιακό ορισμό. </a:t>
            </a:r>
          </a:p>
          <a:p>
            <a:pPr marL="457200" lvl="0" indent="-457200" algn="just" defTabSz="457200" fontAlgn="auto">
              <a:spcBef>
                <a:spcPts val="1000"/>
              </a:spcBef>
              <a:spcAft>
                <a:spcPts val="0"/>
              </a:spcAft>
              <a:buClr>
                <a:srgbClr val="002060"/>
              </a:buClr>
              <a:buFont typeface="+mj-lt"/>
              <a:buAutoNum type="arabicPeriod"/>
            </a:pPr>
            <a:r>
              <a:rPr lang="el-GR" sz="2400" dirty="0">
                <a:solidFill>
                  <a:srgbClr val="002060"/>
                </a:solidFill>
                <a:latin typeface="Calibri" panose="020F0502020204030204" pitchFamily="34" charset="0"/>
                <a:cs typeface="+mn-cs"/>
              </a:rPr>
              <a:t>Αν μπορεί να δικαιολογηθεί από το θεμελιακό ορισμό, οι δραστηριότητες δομούνται σε ομάδες συναφών δραστηριοτήτων (π.χ. ομαδοποιώντας εκείνες που συλλογικά παράγουν κάποια έξοδο που μεταφέρεται κάπου αλλού στο σύστημα).</a:t>
            </a:r>
          </a:p>
          <a:p>
            <a:pPr marL="457200" lvl="0" indent="-457200" algn="just" defTabSz="457200" fontAlgn="auto">
              <a:spcBef>
                <a:spcPts val="1000"/>
              </a:spcBef>
              <a:spcAft>
                <a:spcPts val="0"/>
              </a:spcAft>
              <a:buClr>
                <a:srgbClr val="002060"/>
              </a:buClr>
              <a:buFont typeface="+mj-lt"/>
              <a:buAutoNum type="arabicPeriod"/>
            </a:pPr>
            <a:r>
              <a:rPr lang="el-GR" sz="2400" dirty="0">
                <a:solidFill>
                  <a:srgbClr val="002060"/>
                </a:solidFill>
                <a:latin typeface="Calibri" panose="020F0502020204030204" pitchFamily="34" charset="0"/>
                <a:cs typeface="+mn-cs"/>
              </a:rPr>
              <a:t>Σύνδεση των δραστηριοτήτων και των ομάδων των δραστηριοτήτων με βέλη που υποδηλώνουν λογικές εξαρτήσεις.</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C586A6D-A7CE-41CB-8F06-C3D5527BF87A}" type="slidenum">
              <a:rPr lang="el-GR" smtClean="0"/>
              <a:pPr>
                <a:defRPr/>
              </a:pPr>
              <a:t>92</a:t>
            </a:fld>
            <a:endParaRPr lang="el-GR" dirty="0"/>
          </a:p>
        </p:txBody>
      </p:sp>
      <p:sp>
        <p:nvSpPr>
          <p:cNvPr id="4" name="Text Placeholder 3"/>
          <p:cNvSpPr>
            <a:spLocks noGrp="1"/>
          </p:cNvSpPr>
          <p:nvPr>
            <p:ph type="body" sz="quarter" idx="13"/>
          </p:nvPr>
        </p:nvSpPr>
        <p:spPr/>
        <p:txBody>
          <a:bodyPr>
            <a:normAutofit/>
          </a:bodyPr>
          <a:lstStyle/>
          <a:p>
            <a:r>
              <a:rPr lang="el-GR" sz="3200" dirty="0"/>
              <a:t>Κατασκευή εννοιολογικών μοντέλων</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Rectangle 1"/>
          <p:cNvSpPr/>
          <p:nvPr/>
        </p:nvSpPr>
        <p:spPr>
          <a:xfrm>
            <a:off x="0" y="1196752"/>
            <a:ext cx="9108504" cy="461665"/>
          </a:xfrm>
          <a:prstGeom prst="rect">
            <a:avLst/>
          </a:prstGeom>
        </p:spPr>
        <p:txBody>
          <a:bodyPr wrap="square">
            <a:spAutoFit/>
          </a:bodyPr>
          <a:lstStyle/>
          <a:p>
            <a:r>
              <a:rPr lang="el-GR" sz="2400" b="1" u="sng" dirty="0">
                <a:solidFill>
                  <a:srgbClr val="780000"/>
                </a:solidFill>
                <a:latin typeface="Calibri" panose="020F0502020204030204" pitchFamily="34" charset="0"/>
              </a:rPr>
              <a:t>Τεχνική</a:t>
            </a:r>
          </a:p>
        </p:txBody>
      </p:sp>
      <p:sp>
        <p:nvSpPr>
          <p:cNvPr id="6" name="Rectangle 5"/>
          <p:cNvSpPr/>
          <p:nvPr/>
        </p:nvSpPr>
        <p:spPr>
          <a:xfrm>
            <a:off x="107504" y="1658417"/>
            <a:ext cx="8856984" cy="3431709"/>
          </a:xfrm>
          <a:prstGeom prst="rect">
            <a:avLst/>
          </a:prstGeom>
        </p:spPr>
        <p:txBody>
          <a:bodyPr wrap="square">
            <a:spAutoFit/>
          </a:bodyPr>
          <a:lstStyle/>
          <a:p>
            <a:pPr marL="457200" lvl="0" indent="-457200" algn="just" defTabSz="457200" fontAlgn="auto">
              <a:spcBef>
                <a:spcPts val="1000"/>
              </a:spcBef>
              <a:spcAft>
                <a:spcPts val="0"/>
              </a:spcAft>
              <a:buClr>
                <a:srgbClr val="002060"/>
              </a:buClr>
              <a:buFont typeface="+mj-lt"/>
              <a:buAutoNum type="arabicPeriod" startAt="5"/>
            </a:pPr>
            <a:r>
              <a:rPr lang="el-GR" sz="2400" dirty="0">
                <a:solidFill>
                  <a:srgbClr val="002060"/>
                </a:solidFill>
                <a:latin typeface="Calibri" panose="020F0502020204030204" pitchFamily="34" charset="0"/>
                <a:cs typeface="+mn-cs"/>
              </a:rPr>
              <a:t>Σημείωση όλων των ροών (φυσικών ή αφηρημένων) που είναι αναγκαίες για να εκφραστεί “</a:t>
            </a:r>
            <a:r>
              <a:rPr lang="el-GR" sz="2400" i="1" dirty="0">
                <a:solidFill>
                  <a:srgbClr val="002060"/>
                </a:solidFill>
                <a:latin typeface="Calibri" panose="020F0502020204030204" pitchFamily="34" charset="0"/>
                <a:cs typeface="+mn-cs"/>
              </a:rPr>
              <a:t>τί” κάνει</a:t>
            </a:r>
            <a:r>
              <a:rPr lang="el-GR" sz="2400" dirty="0">
                <a:solidFill>
                  <a:srgbClr val="002060"/>
                </a:solidFill>
                <a:latin typeface="Calibri" panose="020F0502020204030204" pitchFamily="34" charset="0"/>
                <a:cs typeface="+mn-cs"/>
              </a:rPr>
              <a:t> το σύστημα. </a:t>
            </a:r>
          </a:p>
          <a:p>
            <a:pPr marL="457200" lvl="0" indent="-457200" algn="just" defTabSz="457200" fontAlgn="auto">
              <a:spcBef>
                <a:spcPts val="1000"/>
              </a:spcBef>
              <a:spcAft>
                <a:spcPts val="0"/>
              </a:spcAft>
              <a:buClr>
                <a:srgbClr val="002060"/>
              </a:buClr>
              <a:buFont typeface="+mj-lt"/>
              <a:buAutoNum type="arabicPeriod" startAt="5"/>
            </a:pPr>
            <a:r>
              <a:rPr lang="el-GR" sz="2400" dirty="0">
                <a:solidFill>
                  <a:srgbClr val="002060"/>
                </a:solidFill>
                <a:latin typeface="Calibri" panose="020F0502020204030204" pitchFamily="34" charset="0"/>
                <a:cs typeface="+mn-cs"/>
              </a:rPr>
              <a:t>Έλεγχος ότι ο θεμελιακός ορισμός μαζί με το εννοιολογικό μοντέλο συνιστούν ένα αμοιβαία τροφοδοτούμενο ζεύγος που υποδηλώνει </a:t>
            </a:r>
          </a:p>
          <a:p>
            <a:pPr marL="742950" lvl="1" indent="-285750" algn="just" defTabSz="457200" fontAlgn="auto">
              <a:spcBef>
                <a:spcPts val="1000"/>
              </a:spcBef>
              <a:spcAft>
                <a:spcPts val="0"/>
              </a:spcAft>
              <a:buClr>
                <a:srgbClr val="002060"/>
              </a:buClr>
              <a:buFont typeface="Wingdings" panose="05000000000000000000" pitchFamily="2" charset="2"/>
              <a:buChar char="§"/>
            </a:pPr>
            <a:r>
              <a:rPr lang="el-GR" sz="2400" b="1" dirty="0">
                <a:solidFill>
                  <a:srgbClr val="002060"/>
                </a:solidFill>
                <a:latin typeface="Calibri" panose="020F0502020204030204" pitchFamily="34" charset="0"/>
                <a:cs typeface="+mn-cs"/>
              </a:rPr>
              <a:t>Τι είναι το σύστημα </a:t>
            </a:r>
            <a:r>
              <a:rPr lang="el-GR" sz="2400" dirty="0">
                <a:solidFill>
                  <a:srgbClr val="002060"/>
                </a:solidFill>
                <a:latin typeface="Calibri" panose="020F0502020204030204" pitchFamily="34" charset="0"/>
                <a:cs typeface="+mn-cs"/>
              </a:rPr>
              <a:t>(θεμελιακός ορισμός)</a:t>
            </a:r>
          </a:p>
          <a:p>
            <a:pPr marL="742950" lvl="1" indent="-285750" algn="just" defTabSz="457200" fontAlgn="auto">
              <a:spcBef>
                <a:spcPts val="1000"/>
              </a:spcBef>
              <a:spcAft>
                <a:spcPts val="0"/>
              </a:spcAft>
              <a:buClr>
                <a:srgbClr val="002060"/>
              </a:buClr>
              <a:buFont typeface="Wingdings" panose="05000000000000000000" pitchFamily="2" charset="2"/>
              <a:buChar char="§"/>
            </a:pPr>
            <a:r>
              <a:rPr lang="el-GR" sz="2400" b="1" dirty="0">
                <a:solidFill>
                  <a:srgbClr val="002060"/>
                </a:solidFill>
                <a:latin typeface="Calibri" panose="020F0502020204030204" pitchFamily="34" charset="0"/>
                <a:cs typeface="+mn-cs"/>
              </a:rPr>
              <a:t>Τι πρέπει να κάνει το σύστημα για να είναι αυτό που ονομάστηκε στο θεμελιακό ορισμό </a:t>
            </a:r>
            <a:r>
              <a:rPr lang="el-GR" sz="2400" dirty="0">
                <a:solidFill>
                  <a:srgbClr val="002060"/>
                </a:solidFill>
                <a:latin typeface="Calibri" panose="020F0502020204030204" pitchFamily="34" charset="0"/>
                <a:cs typeface="+mn-cs"/>
              </a:rPr>
              <a:t>(εννοιολογικό μοντέλο)</a:t>
            </a:r>
          </a:p>
        </p:txBody>
      </p:sp>
    </p:spTree>
    <p:extLst>
      <p:ext uri="{BB962C8B-B14F-4D97-AF65-F5344CB8AC3E}">
        <p14:creationId xmlns:p14="http://schemas.microsoft.com/office/powerpoint/2010/main" val="34418850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 y="1631529"/>
            <a:ext cx="9000999" cy="4677791"/>
          </a:xfrm>
        </p:spPr>
        <p:txBody>
          <a:bodyPr>
            <a:noAutofit/>
          </a:bodyPr>
          <a:lstStyle/>
          <a:p>
            <a:pPr marL="342900" lvl="0" indent="-342900" algn="just">
              <a:buFont typeface="Wingdings 3" charset="2"/>
              <a:buChar char=""/>
            </a:pPr>
            <a:r>
              <a:rPr lang="el-GR" sz="2400" dirty="0">
                <a:solidFill>
                  <a:srgbClr val="002060"/>
                </a:solidFill>
              </a:rPr>
              <a:t>Το εννοιολογικό μοντέλο που προκύπτει μπορεί να χρησιμοποιηθεί ως βάση για την κατασκευή άλλων εκδοχών του μοντέλου σε μεγαλύτερα επίπεδα λεπτομέρειας ή για την κατασκευή μοντέλων που εκφράζουν ροές (πληροφορίας, ελέγχου, υλικών, κτλ) και/ή δυνατές οργανωσιακές δομές. </a:t>
            </a:r>
          </a:p>
          <a:p>
            <a:pPr marL="342900" lvl="0" indent="-342900" algn="just">
              <a:buFont typeface="Wingdings 3" charset="2"/>
              <a:buChar char=""/>
            </a:pPr>
            <a:r>
              <a:rPr lang="el-GR" sz="2400" dirty="0">
                <a:solidFill>
                  <a:srgbClr val="002060"/>
                </a:solidFill>
              </a:rPr>
              <a:t>Οι αποφάσεις για το αν αξίζει η περαιτέρω κατασκευή μοντέλων μπορούν, για να είναι αξιόπιστες, να ληφθούν μόνο στο θεματικό πλαίσιο της όλης προβληματικής κατάστασης που οδήγησε στο να θεωρηθεί </a:t>
            </a:r>
            <a:r>
              <a:rPr lang="el-GR" sz="2400" i="1" dirty="0">
                <a:solidFill>
                  <a:srgbClr val="002060"/>
                </a:solidFill>
              </a:rPr>
              <a:t>“συναφής”</a:t>
            </a:r>
            <a:r>
              <a:rPr lang="el-GR" sz="2400" dirty="0">
                <a:solidFill>
                  <a:srgbClr val="002060"/>
                </a:solidFill>
              </a:rPr>
              <a:t> ο συγκεκριμένος θεμελιακός ορισμός και όχι στη βάση αυτού καθ’ αυτού του θεμελιακού ορισμού.</a:t>
            </a:r>
          </a:p>
          <a:p>
            <a:endParaRPr lang="el-GR" sz="2400" dirty="0">
              <a:solidFill>
                <a:srgbClr val="002060"/>
              </a:solidFill>
            </a:endParaRPr>
          </a:p>
        </p:txBody>
      </p:sp>
      <p:sp>
        <p:nvSpPr>
          <p:cNvPr id="4" name="Text Placeholder 3"/>
          <p:cNvSpPr>
            <a:spLocks noGrp="1"/>
          </p:cNvSpPr>
          <p:nvPr>
            <p:ph type="body" sz="quarter" idx="13"/>
          </p:nvPr>
        </p:nvSpPr>
        <p:spPr/>
        <p:txBody>
          <a:bodyPr>
            <a:normAutofit/>
          </a:bodyPr>
          <a:lstStyle/>
          <a:p>
            <a:r>
              <a:rPr lang="el-GR" sz="3200" dirty="0"/>
              <a:t>Κατασκευή εννοιολογικών μοντέλων</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93</a:t>
            </a:fld>
            <a:endParaRPr lang="el-GR" dirty="0"/>
          </a:p>
        </p:txBody>
      </p:sp>
      <p:sp>
        <p:nvSpPr>
          <p:cNvPr id="6" name="Rectangle 5"/>
          <p:cNvSpPr/>
          <p:nvPr/>
        </p:nvSpPr>
        <p:spPr>
          <a:xfrm>
            <a:off x="35496" y="1131826"/>
            <a:ext cx="5004068" cy="461665"/>
          </a:xfrm>
          <a:prstGeom prst="rect">
            <a:avLst/>
          </a:prstGeom>
        </p:spPr>
        <p:txBody>
          <a:bodyPr wrap="square">
            <a:spAutoFit/>
          </a:bodyPr>
          <a:lstStyle/>
          <a:p>
            <a:r>
              <a:rPr lang="el-GR" sz="2400" b="1" u="sng" dirty="0">
                <a:solidFill>
                  <a:srgbClr val="780000"/>
                </a:solidFill>
                <a:latin typeface="Calibri" panose="020F0502020204030204" pitchFamily="34" charset="0"/>
              </a:rPr>
              <a:t>Τεχνική</a:t>
            </a:r>
          </a:p>
        </p:txBody>
      </p:sp>
    </p:spTree>
    <p:extLst>
      <p:ext uri="{BB962C8B-B14F-4D97-AF65-F5344CB8AC3E}">
        <p14:creationId xmlns:p14="http://schemas.microsoft.com/office/powerpoint/2010/main" val="13038149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6752"/>
            <a:ext cx="3491880" cy="360040"/>
          </a:xfrm>
        </p:spPr>
        <p:txBody>
          <a:bodyPr>
            <a:noAutofit/>
          </a:bodyPr>
          <a:lstStyle/>
          <a:p>
            <a:r>
              <a:rPr lang="el-GR" sz="2400" b="1" u="sng" dirty="0">
                <a:solidFill>
                  <a:srgbClr val="780000"/>
                </a:solidFill>
              </a:rPr>
              <a:t>Συνηθέστερα λάθη</a:t>
            </a:r>
          </a:p>
        </p:txBody>
      </p:sp>
      <p:sp>
        <p:nvSpPr>
          <p:cNvPr id="3" name="Text Placeholder 2"/>
          <p:cNvSpPr>
            <a:spLocks noGrp="1"/>
          </p:cNvSpPr>
          <p:nvPr>
            <p:ph type="body" idx="1"/>
          </p:nvPr>
        </p:nvSpPr>
        <p:spPr>
          <a:xfrm>
            <a:off x="0" y="1556792"/>
            <a:ext cx="9144000" cy="5256584"/>
          </a:xfrm>
        </p:spPr>
        <p:txBody>
          <a:bodyPr>
            <a:normAutofit fontScale="92500"/>
          </a:bodyPr>
          <a:lstStyle/>
          <a:p>
            <a:pPr marL="342900" indent="-342900" algn="just">
              <a:buFont typeface="Wingdings 3" charset="2"/>
              <a:buChar char=""/>
            </a:pPr>
            <a:r>
              <a:rPr lang="el-GR" sz="2600" dirty="0">
                <a:solidFill>
                  <a:srgbClr val="002060"/>
                </a:solidFill>
              </a:rPr>
              <a:t>Υπάρχει η τάση να διατυπώνονται θεμελιακοί ορισμοί που περιλαμβάνουν πολλούς μετασχηματισμούς και εκφράζουν πολλές κοσμοθεωρήσεις. </a:t>
            </a:r>
          </a:p>
          <a:p>
            <a:pPr marL="342900" indent="-342900" algn="just">
              <a:buFont typeface="Wingdings 3" charset="2"/>
              <a:buChar char=""/>
            </a:pPr>
            <a:r>
              <a:rPr lang="el-GR" sz="2600" dirty="0">
                <a:solidFill>
                  <a:srgbClr val="002060"/>
                </a:solidFill>
              </a:rPr>
              <a:t>Εντός του </a:t>
            </a:r>
            <a:r>
              <a:rPr lang="en-US" sz="2600" dirty="0">
                <a:solidFill>
                  <a:srgbClr val="002060"/>
                </a:solidFill>
              </a:rPr>
              <a:t>CATWOE</a:t>
            </a:r>
            <a:r>
              <a:rPr lang="el-GR" sz="2600" dirty="0">
                <a:solidFill>
                  <a:srgbClr val="002060"/>
                </a:solidFill>
              </a:rPr>
              <a:t>, το πιο κοινό σφάλμα είναι ο ορισμός του </a:t>
            </a:r>
            <a:r>
              <a:rPr lang="en-US" sz="2600" dirty="0">
                <a:solidFill>
                  <a:srgbClr val="002060"/>
                </a:solidFill>
              </a:rPr>
              <a:t>C</a:t>
            </a:r>
            <a:r>
              <a:rPr lang="el-GR" sz="2600" dirty="0">
                <a:solidFill>
                  <a:srgbClr val="002060"/>
                </a:solidFill>
              </a:rPr>
              <a:t>, δηλαδή του ωφελημένου ή ζημιωμένου από τη λειτουργία του συστήματος, ως τα άτομα που επηρεάζονται από το σύστημα αλλά σε διάφορους βαθμούς. </a:t>
            </a:r>
          </a:p>
          <a:p>
            <a:pPr marL="342900" indent="-342900" algn="just">
              <a:buFont typeface="Wingdings 3" charset="2"/>
              <a:buChar char=""/>
            </a:pPr>
            <a:r>
              <a:rPr lang="el-GR" sz="2600" dirty="0">
                <a:solidFill>
                  <a:srgbClr val="002060"/>
                </a:solidFill>
              </a:rPr>
              <a:t>Παρανοήσεις στην αναπαράσταση των λογικών εξαρτήσεων είναι συχνές, τουλάχιστον στις πρώτες προσπάθειες κατασκευής του μοντέλου. </a:t>
            </a:r>
          </a:p>
          <a:p>
            <a:pPr marL="342900" indent="-342900" algn="just">
              <a:buFont typeface="Wingdings 3" charset="2"/>
              <a:buChar char=""/>
            </a:pPr>
            <a:r>
              <a:rPr lang="el-GR" sz="2600" dirty="0">
                <a:solidFill>
                  <a:srgbClr val="002060"/>
                </a:solidFill>
              </a:rPr>
              <a:t>Συμπερίληψη στο μοντέλο δραστηριοτήτων που αναδεικνύονται ως αποτέλεσμα της εκτέλεσης άλλων πράξεων αλλά δεν συνιστούν κάτι που οι λειτουργοί του συστήματος θα εκτελούσαν θετικά. </a:t>
            </a:r>
          </a:p>
          <a:p>
            <a:endParaRPr lang="el-GR" dirty="0"/>
          </a:p>
        </p:txBody>
      </p:sp>
      <p:sp>
        <p:nvSpPr>
          <p:cNvPr id="4" name="Text Placeholder 3"/>
          <p:cNvSpPr>
            <a:spLocks noGrp="1"/>
          </p:cNvSpPr>
          <p:nvPr>
            <p:ph type="body" sz="quarter" idx="13"/>
          </p:nvPr>
        </p:nvSpPr>
        <p:spPr/>
        <p:txBody>
          <a:bodyPr>
            <a:normAutofit/>
          </a:bodyPr>
          <a:lstStyle/>
          <a:p>
            <a:r>
              <a:rPr lang="el-GR" sz="3200" dirty="0"/>
              <a:t>Κατασκευή εννοιολογικών μοντέλων</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94</a:t>
            </a:fld>
            <a:endParaRPr lang="el-GR" dirty="0"/>
          </a:p>
        </p:txBody>
      </p:sp>
    </p:spTree>
    <p:extLst>
      <p:ext uri="{BB962C8B-B14F-4D97-AF65-F5344CB8AC3E}">
        <p14:creationId xmlns:p14="http://schemas.microsoft.com/office/powerpoint/2010/main" val="34517806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93788"/>
            <a:ext cx="9144000" cy="823044"/>
          </a:xfrm>
        </p:spPr>
        <p:txBody>
          <a:bodyPr>
            <a:normAutofit/>
          </a:bodyPr>
          <a:lstStyle/>
          <a:p>
            <a:r>
              <a:rPr lang="el-GR" sz="2400" b="1" u="sng" dirty="0">
                <a:solidFill>
                  <a:srgbClr val="780000"/>
                </a:solidFill>
              </a:rPr>
              <a:t>Αναπαράσταση της γενικής υφής εννοιολογικών μοντέλων συστημάτων ανθρώπινης δραστηριότητας</a:t>
            </a:r>
          </a:p>
        </p:txBody>
      </p:sp>
      <p:sp>
        <p:nvSpPr>
          <p:cNvPr id="4" name="Text Placeholder 3"/>
          <p:cNvSpPr>
            <a:spLocks noGrp="1"/>
          </p:cNvSpPr>
          <p:nvPr>
            <p:ph type="body" sz="quarter" idx="13"/>
          </p:nvPr>
        </p:nvSpPr>
        <p:spPr/>
        <p:txBody>
          <a:bodyPr>
            <a:normAutofit/>
          </a:bodyPr>
          <a:lstStyle/>
          <a:p>
            <a:r>
              <a:rPr lang="el-GR" sz="3200" dirty="0"/>
              <a:t>Κατασκευή εννοιολογικών μοντέλων</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95</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2272405510"/>
              </p:ext>
            </p:extLst>
          </p:nvPr>
        </p:nvGraphicFramePr>
        <p:xfrm>
          <a:off x="1043609" y="2061622"/>
          <a:ext cx="6768752" cy="4511880"/>
        </p:xfrm>
        <a:graphic>
          <a:graphicData uri="http://schemas.openxmlformats.org/presentationml/2006/ole">
            <mc:AlternateContent xmlns:mc="http://schemas.openxmlformats.org/markup-compatibility/2006">
              <mc:Choice xmlns:v="urn:schemas-microsoft-com:vml" Requires="v">
                <p:oleObj spid="_x0000_s19479" r:id="rId3" imgW="6389400" imgH="4054705" progId="">
                  <p:embed/>
                </p:oleObj>
              </mc:Choice>
              <mc:Fallback>
                <p:oleObj r:id="rId3" imgW="6389400" imgH="4054705"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9" y="2061622"/>
                        <a:ext cx="6768752" cy="4511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244655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96752"/>
            <a:ext cx="9108504" cy="648072"/>
          </a:xfrm>
        </p:spPr>
        <p:txBody>
          <a:bodyPr>
            <a:normAutofit fontScale="90000"/>
          </a:bodyPr>
          <a:lstStyle/>
          <a:p>
            <a:r>
              <a:rPr lang="el-GR" sz="2400" b="1" u="sng" dirty="0">
                <a:solidFill>
                  <a:srgbClr val="780000"/>
                </a:solidFill>
              </a:rPr>
              <a:t>Αναπαράσταση της γενικής υφής εννοιολογικών μοντέλων συστημάτων ανθρώπινης δραστηριότητας</a:t>
            </a:r>
          </a:p>
        </p:txBody>
      </p:sp>
      <p:sp>
        <p:nvSpPr>
          <p:cNvPr id="3" name="Text Placeholder 2"/>
          <p:cNvSpPr>
            <a:spLocks noGrp="1"/>
          </p:cNvSpPr>
          <p:nvPr>
            <p:ph type="body" idx="1"/>
          </p:nvPr>
        </p:nvSpPr>
        <p:spPr>
          <a:xfrm>
            <a:off x="107505" y="1947788"/>
            <a:ext cx="9001000" cy="4793580"/>
          </a:xfrm>
        </p:spPr>
        <p:txBody>
          <a:bodyPr/>
          <a:lstStyle/>
          <a:p>
            <a:pPr lvl="0" algn="just">
              <a:lnSpc>
                <a:spcPct val="90000"/>
              </a:lnSpc>
            </a:pPr>
            <a:r>
              <a:rPr lang="el-GR" sz="2400" dirty="0">
                <a:solidFill>
                  <a:srgbClr val="002060"/>
                </a:solidFill>
              </a:rPr>
              <a:t>Μόλις κατασκευαστεί αυτή η εκδοχή του μοντέλου, μπορεί να χρησιμοποιηθεί ως βάση για την κατασκευή περαιτέρω εκτεταμένων εκδοχών. </a:t>
            </a:r>
          </a:p>
          <a:p>
            <a:pPr marL="342900" lvl="0" indent="-342900" algn="just">
              <a:lnSpc>
                <a:spcPct val="90000"/>
              </a:lnSpc>
              <a:buFont typeface="Wingdings 3" charset="2"/>
              <a:buChar char=""/>
            </a:pPr>
            <a:r>
              <a:rPr lang="el-GR" sz="2400" dirty="0">
                <a:solidFill>
                  <a:srgbClr val="002060"/>
                </a:solidFill>
              </a:rPr>
              <a:t>Μερικές απ’ αυτές τις εκδοχές μπορεί να εμφανίζουν είτε μερικές ή όλες τις δραστηριότητες του συστήματος σε μεγαλύτερο επίπεδο λεπτομέρειας είτε μερικές ή όλες τις ροές (πληροφοριών, ελέγχου, υλικών, κτλ) εντός του συστήματος και μεταξύ του συστήματος και του περιβάλλοντός του. </a:t>
            </a:r>
          </a:p>
          <a:p>
            <a:pPr marL="342900" lvl="0" indent="-342900" algn="just">
              <a:lnSpc>
                <a:spcPct val="90000"/>
              </a:lnSpc>
              <a:buFont typeface="Wingdings 3" charset="2"/>
              <a:buChar char=""/>
            </a:pPr>
            <a:r>
              <a:rPr lang="el-GR" sz="2400" dirty="0">
                <a:solidFill>
                  <a:srgbClr val="002060"/>
                </a:solidFill>
              </a:rPr>
              <a:t>Άλλες εκδοχές του μοντέλου μπορεί να περιλαμβάνουν τις οργανωτικές μονάδες (π.χ. διευθύνσεις, τμήματα) εντός των οποίων θεωρείται ότι πρέπει να εκτελούνται οι δραστηριότητες στο βασικό μοντέλο. </a:t>
            </a:r>
          </a:p>
          <a:p>
            <a:endParaRPr lang="el-GR" dirty="0"/>
          </a:p>
        </p:txBody>
      </p:sp>
      <p:sp>
        <p:nvSpPr>
          <p:cNvPr id="4" name="Text Placeholder 3"/>
          <p:cNvSpPr>
            <a:spLocks noGrp="1"/>
          </p:cNvSpPr>
          <p:nvPr>
            <p:ph type="body" sz="quarter" idx="13"/>
          </p:nvPr>
        </p:nvSpPr>
        <p:spPr/>
        <p:txBody>
          <a:bodyPr>
            <a:normAutofit fontScale="62500" lnSpcReduction="20000"/>
          </a:bodyPr>
          <a:lstStyle/>
          <a:p>
            <a:r>
              <a:rPr lang="el-GR" sz="3200" dirty="0"/>
              <a:t>Κατασκευή εννοιολογικών μοντέλων</a:t>
            </a:r>
            <a:br>
              <a:rPr lang="el-GR" sz="3200" dirty="0"/>
            </a:br>
            <a:endParaRPr lang="el-GR" sz="3200" dirty="0"/>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96</a:t>
            </a:fld>
            <a:endParaRPr lang="el-GR" dirty="0"/>
          </a:p>
        </p:txBody>
      </p:sp>
    </p:spTree>
    <p:extLst>
      <p:ext uri="{BB962C8B-B14F-4D97-AF65-F5344CB8AC3E}">
        <p14:creationId xmlns:p14="http://schemas.microsoft.com/office/powerpoint/2010/main" val="1090211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44000" cy="600122"/>
          </a:xfrm>
        </p:spPr>
        <p:txBody>
          <a:bodyPr>
            <a:normAutofit/>
          </a:bodyPr>
          <a:lstStyle/>
          <a:p>
            <a:r>
              <a:rPr lang="el-GR" sz="2400" b="1" u="sng" dirty="0">
                <a:solidFill>
                  <a:srgbClr val="780000"/>
                </a:solidFill>
              </a:rPr>
              <a:t>Η γενική μορφή ενός μοντέλου σκόπιμης δραστηριότητας</a:t>
            </a:r>
          </a:p>
        </p:txBody>
      </p:sp>
      <p:sp>
        <p:nvSpPr>
          <p:cNvPr id="4" name="Text Placeholder 3"/>
          <p:cNvSpPr>
            <a:spLocks noGrp="1"/>
          </p:cNvSpPr>
          <p:nvPr>
            <p:ph type="body" sz="quarter" idx="13"/>
          </p:nvPr>
        </p:nvSpPr>
        <p:spPr>
          <a:xfrm>
            <a:off x="0" y="493713"/>
            <a:ext cx="8892480" cy="600075"/>
          </a:xfrm>
        </p:spPr>
        <p:txBody>
          <a:bodyPr>
            <a:noAutofit/>
          </a:bodyPr>
          <a:lstStyle/>
          <a:p>
            <a:r>
              <a:rPr lang="el-GR" sz="3200" dirty="0"/>
              <a:t>Κατασκευή εννοιολογικών μοντέλων</a:t>
            </a:r>
            <a:br>
              <a:rPr lang="el-GR" sz="3200" dirty="0"/>
            </a:br>
            <a:endParaRPr lang="el-GR" sz="3200" dirty="0"/>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97</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3993076902"/>
              </p:ext>
            </p:extLst>
          </p:nvPr>
        </p:nvGraphicFramePr>
        <p:xfrm>
          <a:off x="2051720" y="1828420"/>
          <a:ext cx="5472608" cy="4754646"/>
        </p:xfrm>
        <a:graphic>
          <a:graphicData uri="http://schemas.openxmlformats.org/presentationml/2006/ole">
            <mc:AlternateContent xmlns:mc="http://schemas.openxmlformats.org/markup-compatibility/2006">
              <mc:Choice xmlns:v="urn:schemas-microsoft-com:vml" Requires="v">
                <p:oleObj spid="_x0000_s20502" r:id="rId3" imgW="4468863" imgH="3814756" progId="">
                  <p:embed/>
                </p:oleObj>
              </mc:Choice>
              <mc:Fallback>
                <p:oleObj r:id="rId3" imgW="4468863" imgH="3814756"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828420"/>
                        <a:ext cx="5472608" cy="4754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31881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3788"/>
            <a:ext cx="9108504" cy="535012"/>
          </a:xfrm>
        </p:spPr>
        <p:txBody>
          <a:bodyPr>
            <a:normAutofit fontScale="90000"/>
          </a:bodyPr>
          <a:lstStyle/>
          <a:p>
            <a:r>
              <a:rPr lang="el-GR" sz="2400" b="1" u="sng" dirty="0">
                <a:solidFill>
                  <a:srgbClr val="780000"/>
                </a:solidFill>
              </a:rPr>
              <a:t>Βασικά</a:t>
            </a:r>
            <a:r>
              <a:rPr lang="el-GR" sz="3600" u="sng" dirty="0"/>
              <a:t> </a:t>
            </a:r>
            <a:r>
              <a:rPr lang="el-GR" sz="2400" b="1" u="sng" dirty="0">
                <a:solidFill>
                  <a:srgbClr val="780000"/>
                </a:solidFill>
              </a:rPr>
              <a:t>υποσυστήματα εννοιολογικού μοντέλου</a:t>
            </a:r>
          </a:p>
        </p:txBody>
      </p:sp>
      <p:sp>
        <p:nvSpPr>
          <p:cNvPr id="3" name="Text Placeholder 2"/>
          <p:cNvSpPr>
            <a:spLocks noGrp="1"/>
          </p:cNvSpPr>
          <p:nvPr>
            <p:ph type="body" idx="1"/>
          </p:nvPr>
        </p:nvSpPr>
        <p:spPr>
          <a:xfrm>
            <a:off x="0" y="1588200"/>
            <a:ext cx="9144000" cy="5269800"/>
          </a:xfrm>
        </p:spPr>
        <p:txBody>
          <a:bodyPr/>
          <a:lstStyle/>
          <a:p>
            <a:pPr marL="342900" indent="-342900" algn="just">
              <a:lnSpc>
                <a:spcPct val="90000"/>
              </a:lnSpc>
              <a:buFont typeface="Wingdings 3" charset="2"/>
              <a:buChar char=""/>
            </a:pPr>
            <a:r>
              <a:rPr lang="el-GR" sz="2400" dirty="0">
                <a:solidFill>
                  <a:srgbClr val="002060"/>
                </a:solidFill>
              </a:rPr>
              <a:t>Γνωστικό” </a:t>
            </a:r>
            <a:r>
              <a:rPr lang="el-GR" sz="2400" dirty="0" err="1">
                <a:solidFill>
                  <a:srgbClr val="002060"/>
                </a:solidFill>
              </a:rPr>
              <a:t>υπο</a:t>
            </a:r>
            <a:r>
              <a:rPr lang="el-GR" sz="2400" dirty="0">
                <a:solidFill>
                  <a:srgbClr val="002060"/>
                </a:solidFill>
              </a:rPr>
              <a:t>-σύστημα: Έχει ως σκοπό τη διαχείριση της γνώσης του συστήματος,</a:t>
            </a:r>
          </a:p>
          <a:p>
            <a:pPr marL="342900" indent="-342900" algn="just">
              <a:lnSpc>
                <a:spcPct val="90000"/>
              </a:lnSpc>
              <a:buFont typeface="Wingdings 3" charset="2"/>
              <a:buChar char=""/>
            </a:pPr>
            <a:r>
              <a:rPr lang="el-GR" sz="2400" dirty="0">
                <a:solidFill>
                  <a:srgbClr val="002060"/>
                </a:solidFill>
              </a:rPr>
              <a:t>“Επιχειρησιακό” </a:t>
            </a:r>
            <a:r>
              <a:rPr lang="el-GR" sz="2400" dirty="0" err="1">
                <a:solidFill>
                  <a:srgbClr val="002060"/>
                </a:solidFill>
              </a:rPr>
              <a:t>υπο</a:t>
            </a:r>
            <a:r>
              <a:rPr lang="el-GR" sz="2400" dirty="0">
                <a:solidFill>
                  <a:srgbClr val="002060"/>
                </a:solidFill>
              </a:rPr>
              <a:t>-σύστημα: Έχει ως σκοπό την εκτέλεση των επιχειρησιακής (παραγωγικής) δραστηριότητας του συστήματος, και</a:t>
            </a:r>
          </a:p>
          <a:p>
            <a:pPr marL="342900" indent="-342900" algn="just">
              <a:lnSpc>
                <a:spcPct val="90000"/>
              </a:lnSpc>
              <a:buFont typeface="Wingdings 3" charset="2"/>
              <a:buChar char=""/>
            </a:pPr>
            <a:r>
              <a:rPr lang="el-GR" sz="2400" dirty="0">
                <a:solidFill>
                  <a:srgbClr val="002060"/>
                </a:solidFill>
              </a:rPr>
              <a:t>(</a:t>
            </a:r>
            <a:r>
              <a:rPr lang="el-GR" sz="2400" dirty="0" err="1">
                <a:solidFill>
                  <a:srgbClr val="002060"/>
                </a:solidFill>
              </a:rPr>
              <a:t>Υπο</a:t>
            </a:r>
            <a:r>
              <a:rPr lang="el-GR" sz="2400" dirty="0">
                <a:solidFill>
                  <a:srgbClr val="002060"/>
                </a:solidFill>
              </a:rPr>
              <a:t>)σύστημα “παρακολούθησης &amp; ελέγχου”: Θέτει συγκεκριμένα κριτήρια αποτελεσματικότητας και αποδοτικότητας του συστήματος, λαμβάνει πληροφορίες για όλες τις δραστηριότητες του συστήματος με βάση αυτά τα κριτήρια προκειμένου να παρακολουθεί την αποδοτικότητα και αποτελεσματικότητα του συστήματος και αναλαμβάνει διορθωτική δράση αν, όπου και όταν απαιτείται</a:t>
            </a:r>
            <a:r>
              <a:rPr lang="el-GR" sz="2000" dirty="0">
                <a:solidFill>
                  <a:prstClr val="black">
                    <a:lumMod val="75000"/>
                    <a:lumOff val="25000"/>
                  </a:prstClr>
                </a:solidFill>
                <a:latin typeface="Century Gothic" panose="020B0502020202020204"/>
              </a:rPr>
              <a:t>. </a:t>
            </a:r>
          </a:p>
          <a:p>
            <a:endParaRPr lang="el-GR" dirty="0"/>
          </a:p>
        </p:txBody>
      </p:sp>
      <p:sp>
        <p:nvSpPr>
          <p:cNvPr id="4" name="Text Placeholder 3"/>
          <p:cNvSpPr>
            <a:spLocks noGrp="1"/>
          </p:cNvSpPr>
          <p:nvPr>
            <p:ph type="body" sz="quarter" idx="13"/>
          </p:nvPr>
        </p:nvSpPr>
        <p:spPr/>
        <p:txBody>
          <a:bodyPr>
            <a:normAutofit/>
          </a:bodyPr>
          <a:lstStyle/>
          <a:p>
            <a:r>
              <a:rPr lang="el-GR" sz="3200" dirty="0"/>
              <a:t>Κατασκευή εννοιολογικών μοντέλων</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98</a:t>
            </a:fld>
            <a:endParaRPr lang="el-GR" dirty="0"/>
          </a:p>
        </p:txBody>
      </p:sp>
    </p:spTree>
    <p:extLst>
      <p:ext uri="{BB962C8B-B14F-4D97-AF65-F5344CB8AC3E}">
        <p14:creationId xmlns:p14="http://schemas.microsoft.com/office/powerpoint/2010/main" val="2749637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96752"/>
            <a:ext cx="9036495" cy="360040"/>
          </a:xfrm>
        </p:spPr>
        <p:txBody>
          <a:bodyPr>
            <a:noAutofit/>
          </a:bodyPr>
          <a:lstStyle/>
          <a:p>
            <a:r>
              <a:rPr lang="el-GR" sz="2400" b="1" u="sng" dirty="0">
                <a:solidFill>
                  <a:srgbClr val="780000"/>
                </a:solidFill>
              </a:rPr>
              <a:t>Διαχείριση καινοτομίας σε εταιρεία ψηφιακής τεχνολογίας</a:t>
            </a:r>
          </a:p>
        </p:txBody>
      </p:sp>
      <p:sp>
        <p:nvSpPr>
          <p:cNvPr id="3" name="Text Placeholder 2"/>
          <p:cNvSpPr>
            <a:spLocks noGrp="1"/>
          </p:cNvSpPr>
          <p:nvPr>
            <p:ph type="body" idx="1"/>
          </p:nvPr>
        </p:nvSpPr>
        <p:spPr>
          <a:xfrm>
            <a:off x="1" y="1556792"/>
            <a:ext cx="9144000" cy="360040"/>
          </a:xfrm>
        </p:spPr>
        <p:txBody>
          <a:bodyPr>
            <a:noAutofit/>
          </a:bodyPr>
          <a:lstStyle/>
          <a:p>
            <a:r>
              <a:rPr lang="el-GR" sz="2400" dirty="0">
                <a:solidFill>
                  <a:srgbClr val="002060"/>
                </a:solidFill>
              </a:rPr>
              <a:t>Γενική δομή του συστήματος με βάση το θεμελιακό ορισμό </a:t>
            </a:r>
          </a:p>
        </p:txBody>
      </p:sp>
      <p:sp>
        <p:nvSpPr>
          <p:cNvPr id="4" name="Text Placeholder 3"/>
          <p:cNvSpPr>
            <a:spLocks noGrp="1"/>
          </p:cNvSpPr>
          <p:nvPr>
            <p:ph type="body" sz="quarter" idx="13"/>
          </p:nvPr>
        </p:nvSpPr>
        <p:spPr/>
        <p:txBody>
          <a:bodyPr>
            <a:noAutofit/>
          </a:bodyPr>
          <a:lstStyle/>
          <a:p>
            <a:r>
              <a:rPr lang="el-GR" sz="3200" dirty="0"/>
              <a:t>Παράδειγμα 1</a:t>
            </a:r>
            <a:br>
              <a:rPr lang="el-GR" sz="3200" dirty="0"/>
            </a:br>
            <a:endParaRPr lang="el-GR" sz="3200" dirty="0"/>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99</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1848984964"/>
              </p:ext>
            </p:extLst>
          </p:nvPr>
        </p:nvGraphicFramePr>
        <p:xfrm>
          <a:off x="2051720" y="2242013"/>
          <a:ext cx="4968552" cy="4602534"/>
        </p:xfrm>
        <a:graphic>
          <a:graphicData uri="http://schemas.openxmlformats.org/presentationml/2006/ole">
            <mc:AlternateContent xmlns:mc="http://schemas.openxmlformats.org/markup-compatibility/2006">
              <mc:Choice xmlns:v="urn:schemas-microsoft-com:vml" Requires="v">
                <p:oleObj spid="_x0000_s21526" r:id="rId3" imgW="6274864" imgH="4900795" progId="">
                  <p:embed/>
                </p:oleObj>
              </mc:Choice>
              <mc:Fallback>
                <p:oleObj r:id="rId3" imgW="6274864" imgH="49007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242013"/>
                        <a:ext cx="4968552" cy="4602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9208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db24ac782d3d9d61e40c5a58d9d4e96d463b3b"/>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Παρουσίαση1" id="{C214E6FB-AB2C-4530-96F6-29CCEFFF6CDE}" vid="{CC31E2FF-C894-4D48-B14B-44E38ACBEA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9519</TotalTime>
  <Words>8218</Words>
  <Application>Microsoft Office PowerPoint</Application>
  <PresentationFormat>On-screen Show (4:3)</PresentationFormat>
  <Paragraphs>746</Paragraphs>
  <Slides>132</Slides>
  <Notes>13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132</vt:i4>
      </vt:variant>
    </vt:vector>
  </HeadingPairs>
  <TitlesOfParts>
    <vt:vector size="141" baseType="lpstr">
      <vt:lpstr>Arial</vt:lpstr>
      <vt:lpstr>Calibri</vt:lpstr>
      <vt:lpstr>Calibri Light</vt:lpstr>
      <vt:lpstr>Century Gothic</vt:lpstr>
      <vt:lpstr>Helvetica</vt:lpstr>
      <vt:lpstr>Wingdings</vt:lpstr>
      <vt:lpstr>Wingdings 3</vt:lpstr>
      <vt:lpstr>Wisp</vt:lpstr>
      <vt:lpstr>Θέμα του Office</vt:lpstr>
      <vt:lpstr>Πληροφοριακά Συστήματα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Συμπεράσματα</vt:lpstr>
      <vt:lpstr>PowerPoint Presentation</vt:lpstr>
      <vt:lpstr>PowerPoint Presentation</vt:lpstr>
      <vt:lpstr>PowerPoint Presentation</vt:lpstr>
      <vt:lpstr>PowerPoint Presentation</vt:lpstr>
      <vt:lpstr>PowerPoint Presentation</vt:lpstr>
      <vt:lpstr>PowerPoint Presentation</vt:lpstr>
      <vt:lpstr>Συνηθέστερα λάθη</vt:lpstr>
      <vt:lpstr>Αναπαράσταση της γενικής υφής εννοιολογικών μοντέλων συστημάτων ανθρώπινης δραστηριότητας</vt:lpstr>
      <vt:lpstr>Αναπαράσταση της γενικής υφής εννοιολογικών μοντέλων συστημάτων ανθρώπινης δραστηριότητας</vt:lpstr>
      <vt:lpstr>Η γενική μορφή ενός μοντέλου σκόπιμης δραστηριότητας</vt:lpstr>
      <vt:lpstr>Βασικά υποσυστήματα εννοιολογικού μοντέλου</vt:lpstr>
      <vt:lpstr>Διαχείριση καινοτομίας σε εταιρεία ψηφιακής τεχνολογίας</vt:lpstr>
      <vt:lpstr>Διαχείριση καινοτομίας σε εταιρεία ψηφιακής τεχνολογίας</vt:lpstr>
      <vt:lpstr>Διαχείριση καινοτομίας σε εταιρεία ψηφιακής τεχνολογίας </vt:lpstr>
      <vt:lpstr>Διαχείριση καινοτομίας σε εταιρεία ψηφιακής τεχνολογίας</vt:lpstr>
      <vt:lpstr>Εκπαίδευση χρηστών ΠΣ</vt:lpstr>
      <vt:lpstr>Εκπαίδευση χρηστών ΠΣ </vt:lpstr>
      <vt:lpstr>Εκπαίδευση χρηστών ΠΣ </vt:lpstr>
      <vt:lpstr>Εκπαίδευση χρηστών ΠΣ </vt:lpstr>
      <vt:lpstr>Εκπαίδευση χρηστών ΠΣ </vt:lpstr>
      <vt:lpstr>Προγραμματισμός-Παρακολούθηση-Έλεγχος </vt:lpstr>
      <vt:lpstr>Ο συνολικός κύκλος προγραμματισμού, παρακολούθησης και ελέγχου </vt:lpstr>
      <vt:lpstr>PowerPoint Presentation</vt:lpstr>
      <vt:lpstr>PowerPoint Presentation</vt:lpstr>
      <vt:lpstr>Η διαδικασία προγραμματισμού</vt:lpstr>
      <vt:lpstr>PowerPoint Presentation</vt:lpstr>
      <vt:lpstr>PowerPoint Presentation</vt:lpstr>
      <vt:lpstr>Διαδικασία κατάστρωσης στρατηγικής</vt:lpstr>
      <vt:lpstr>Διαδικασία κατάστρωσης στρατηγικής</vt:lpstr>
      <vt:lpstr>Διαδικασία κατάστρωσης στρατηγικής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Ένα γενικό εννοιολογικό μοντέλο ελέγχου </vt:lpstr>
      <vt:lpstr>Πληροφοριακά συστήματα </vt:lpstr>
      <vt:lpstr>PowerPoint Presentation</vt:lpstr>
      <vt:lpstr>PowerPoint Presentation</vt:lpstr>
      <vt:lpstr>PowerPoint Presentation</vt:lpstr>
      <vt:lpstr>PowerPoint Presentation</vt:lpstr>
      <vt:lpstr>Το ΠΣ ως σύνολο εννοιών</vt:lpstr>
      <vt:lpstr>Το πεδίο των ΠΣ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eppe</dc:creator>
  <cp:lastModifiedBy>Konstantinos Moutselos</cp:lastModifiedBy>
  <cp:revision>641</cp:revision>
  <dcterms:created xsi:type="dcterms:W3CDTF">2013-07-02T05:49:13Z</dcterms:created>
  <dcterms:modified xsi:type="dcterms:W3CDTF">2020-03-10T09:57:02Z</dcterms:modified>
</cp:coreProperties>
</file>