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 id="2147483766" r:id="rId2"/>
  </p:sldMasterIdLst>
  <p:notesMasterIdLst>
    <p:notesMasterId r:id="rId76"/>
  </p:notesMasterIdLst>
  <p:sldIdLst>
    <p:sldId id="446" r:id="rId3"/>
    <p:sldId id="336" r:id="rId4"/>
    <p:sldId id="310" r:id="rId5"/>
    <p:sldId id="447" r:id="rId6"/>
    <p:sldId id="453" r:id="rId7"/>
    <p:sldId id="448" r:id="rId8"/>
    <p:sldId id="449" r:id="rId9"/>
    <p:sldId id="483" r:id="rId10"/>
    <p:sldId id="484" r:id="rId11"/>
    <p:sldId id="450" r:id="rId12"/>
    <p:sldId id="485" r:id="rId13"/>
    <p:sldId id="451" r:id="rId14"/>
    <p:sldId id="486" r:id="rId15"/>
    <p:sldId id="452" r:id="rId16"/>
    <p:sldId id="487" r:id="rId17"/>
    <p:sldId id="498" r:id="rId18"/>
    <p:sldId id="499" r:id="rId19"/>
    <p:sldId id="500" r:id="rId20"/>
    <p:sldId id="501" r:id="rId21"/>
    <p:sldId id="502" r:id="rId22"/>
    <p:sldId id="503" r:id="rId23"/>
    <p:sldId id="504" r:id="rId24"/>
    <p:sldId id="505" r:id="rId25"/>
    <p:sldId id="454" r:id="rId26"/>
    <p:sldId id="455" r:id="rId27"/>
    <p:sldId id="456" r:id="rId28"/>
    <p:sldId id="506" r:id="rId29"/>
    <p:sldId id="507" r:id="rId30"/>
    <p:sldId id="457" r:id="rId31"/>
    <p:sldId id="508" r:id="rId32"/>
    <p:sldId id="510" r:id="rId33"/>
    <p:sldId id="511" r:id="rId34"/>
    <p:sldId id="512" r:id="rId35"/>
    <p:sldId id="513" r:id="rId36"/>
    <p:sldId id="514" r:id="rId37"/>
    <p:sldId id="516" r:id="rId38"/>
    <p:sldId id="515" r:id="rId39"/>
    <p:sldId id="458" r:id="rId40"/>
    <p:sldId id="509" r:id="rId41"/>
    <p:sldId id="459" r:id="rId42"/>
    <p:sldId id="488" r:id="rId43"/>
    <p:sldId id="489" r:id="rId44"/>
    <p:sldId id="490" r:id="rId45"/>
    <p:sldId id="519" r:id="rId46"/>
    <p:sldId id="520" r:id="rId47"/>
    <p:sldId id="521" r:id="rId48"/>
    <p:sldId id="522" r:id="rId49"/>
    <p:sldId id="523" r:id="rId50"/>
    <p:sldId id="517" r:id="rId51"/>
    <p:sldId id="491" r:id="rId52"/>
    <p:sldId id="492" r:id="rId53"/>
    <p:sldId id="524" r:id="rId54"/>
    <p:sldId id="525" r:id="rId55"/>
    <p:sldId id="460" r:id="rId56"/>
    <p:sldId id="526" r:id="rId57"/>
    <p:sldId id="461" r:id="rId58"/>
    <p:sldId id="527" r:id="rId59"/>
    <p:sldId id="528" r:id="rId60"/>
    <p:sldId id="529" r:id="rId61"/>
    <p:sldId id="530" r:id="rId62"/>
    <p:sldId id="531" r:id="rId63"/>
    <p:sldId id="493" r:id="rId64"/>
    <p:sldId id="494" r:id="rId65"/>
    <p:sldId id="495" r:id="rId66"/>
    <p:sldId id="463" r:id="rId67"/>
    <p:sldId id="496" r:id="rId68"/>
    <p:sldId id="497" r:id="rId69"/>
    <p:sldId id="532" r:id="rId70"/>
    <p:sldId id="533" r:id="rId71"/>
    <p:sldId id="534" r:id="rId72"/>
    <p:sldId id="535" r:id="rId73"/>
    <p:sldId id="536" r:id="rId74"/>
    <p:sldId id="537" r:id="rId75"/>
  </p:sldIdLst>
  <p:sldSz cx="9144000" cy="6858000" type="screen4x3"/>
  <p:notesSz cx="6858000" cy="9144000"/>
  <p:custDataLst>
    <p:tags r:id="rId77"/>
  </p:custDataLst>
  <p:defaultTextStyle>
    <a:defPPr>
      <a:defRPr lang="el-G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000"/>
    <a:srgbClr val="002060"/>
    <a:srgbClr val="006699"/>
    <a:srgbClr val="143A19"/>
    <a:srgbClr val="649273"/>
    <a:srgbClr val="420C21"/>
    <a:srgbClr val="FF66FF"/>
    <a:srgbClr val="000066"/>
    <a:srgbClr val="F2F2F2"/>
    <a:srgbClr val="A4A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3" autoAdjust="0"/>
    <p:restoredTop sz="73398" autoAdjust="0"/>
  </p:normalViewPr>
  <p:slideViewPr>
    <p:cSldViewPr>
      <p:cViewPr varScale="1">
        <p:scale>
          <a:sx n="86" d="100"/>
          <a:sy n="86" d="100"/>
        </p:scale>
        <p:origin x="1181" y="53"/>
      </p:cViewPr>
      <p:guideLst>
        <p:guide orient="horz" pos="2160"/>
        <p:guide pos="2880"/>
      </p:guideLst>
    </p:cSldViewPr>
  </p:slideViewPr>
  <p:outlineViewPr>
    <p:cViewPr>
      <p:scale>
        <a:sx n="33" d="100"/>
        <a:sy n="33" d="100"/>
      </p:scale>
      <p:origin x="0" y="-32466"/>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BB30-0A57-4E2D-B27E-8690990DD7F9}" type="datetimeFigureOut">
              <a:rPr lang="en-US" smtClean="0"/>
              <a:pPr/>
              <a:t>4/1/2020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D5051-7310-4BB5-9F48-FD3247DE3AED}" type="slidenum">
              <a:rPr lang="en-US" smtClean="0"/>
              <a:pPr/>
              <a:t>‹#›</a:t>
            </a:fld>
            <a:endParaRPr lang="en-US"/>
          </a:p>
        </p:txBody>
      </p:sp>
    </p:spTree>
    <p:extLst>
      <p:ext uri="{BB962C8B-B14F-4D97-AF65-F5344CB8AC3E}">
        <p14:creationId xmlns:p14="http://schemas.microsoft.com/office/powerpoint/2010/main" val="161299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Rectangle 13"/>
          <p:cNvSpPr/>
          <p:nvPr userDrawn="1"/>
        </p:nvSpPr>
        <p:spPr>
          <a:xfrm rot="16200000">
            <a:off x="5118411" y="521380"/>
            <a:ext cx="113159" cy="7972334"/>
          </a:xfrm>
          <a:prstGeom prst="rect">
            <a:avLst/>
          </a:prstGeom>
          <a:gradFill flip="none" rotWithShape="1">
            <a:gsLst>
              <a:gs pos="0">
                <a:srgbClr val="002060"/>
              </a:gs>
              <a:gs pos="100000">
                <a:srgbClr val="F2F2F2">
                  <a:alpha val="80000"/>
                </a:srgbClr>
              </a:gs>
              <a:gs pos="37000">
                <a:srgbClr val="002060">
                  <a:alpha val="8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rot="16200000">
            <a:off x="3874545" y="-825107"/>
            <a:ext cx="2590875" cy="7962316"/>
          </a:xfrm>
          <a:prstGeom prst="rect">
            <a:avLst/>
          </a:prstGeom>
          <a:gradFill flip="none" rotWithShape="1">
            <a:gsLst>
              <a:gs pos="0">
                <a:srgbClr val="002060"/>
              </a:gs>
              <a:gs pos="100000">
                <a:srgbClr val="F2F2F2"/>
              </a:gs>
              <a:gs pos="37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545426" y="1858158"/>
            <a:ext cx="6600451" cy="1923419"/>
          </a:xfrm>
        </p:spPr>
        <p:txBody>
          <a:bodyPr anchor="b">
            <a:normAutofit/>
          </a:bodyPr>
          <a:lstStyle>
            <a:lvl1pPr algn="r">
              <a:defRPr sz="3400">
                <a:solidFill>
                  <a:schemeClr val="bg1"/>
                </a:solidFill>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2548849" y="3803903"/>
            <a:ext cx="6600451" cy="629477"/>
          </a:xfrm>
        </p:spPr>
        <p:txBody>
          <a:bodyPr anchor="t">
            <a:normAutofit/>
          </a:bodyPr>
          <a:lstStyle>
            <a:lvl1pPr marL="0" indent="0" algn="r">
              <a:buNone/>
              <a:defRPr sz="30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Text Placeholder 7"/>
          <p:cNvSpPr>
            <a:spLocks noGrp="1"/>
          </p:cNvSpPr>
          <p:nvPr>
            <p:ph type="body" sz="quarter" idx="12"/>
          </p:nvPr>
        </p:nvSpPr>
        <p:spPr>
          <a:xfrm>
            <a:off x="2544763" y="4597400"/>
            <a:ext cx="6599237" cy="560388"/>
          </a:xfrm>
        </p:spPr>
        <p:txBody>
          <a:bodyPr>
            <a:normAutofit/>
          </a:bodyPr>
          <a:lstStyle>
            <a:lvl1pPr marL="0" indent="0" algn="r">
              <a:buNone/>
              <a:defRPr sz="2400"/>
            </a:lvl1pPr>
          </a:lstStyle>
          <a:p>
            <a:pPr lvl="0"/>
            <a:r>
              <a:rPr lang="en-US" dirty="0"/>
              <a:t>Click to edit Master text styles</a:t>
            </a:r>
          </a:p>
        </p:txBody>
      </p:sp>
      <p:grpSp>
        <p:nvGrpSpPr>
          <p:cNvPr id="19" name="Group 18"/>
          <p:cNvGrpSpPr/>
          <p:nvPr userDrawn="1"/>
        </p:nvGrpSpPr>
        <p:grpSpPr>
          <a:xfrm>
            <a:off x="179512" y="1658445"/>
            <a:ext cx="2642309" cy="3129563"/>
            <a:chOff x="6403884" y="1556792"/>
            <a:chExt cx="2642309" cy="3129563"/>
          </a:xfrm>
        </p:grpSpPr>
        <p:grpSp>
          <p:nvGrpSpPr>
            <p:cNvPr id="20" name="Group 19"/>
            <p:cNvGrpSpPr/>
            <p:nvPr/>
          </p:nvGrpSpPr>
          <p:grpSpPr>
            <a:xfrm>
              <a:off x="7493941" y="1556792"/>
              <a:ext cx="1009312" cy="1160128"/>
              <a:chOff x="1841820" y="487446"/>
              <a:chExt cx="1009312" cy="1160128"/>
            </a:xfrm>
          </p:grpSpPr>
          <p:sp>
            <p:nvSpPr>
              <p:cNvPr id="36" name="Hexagon 35"/>
              <p:cNvSpPr/>
              <p:nvPr/>
            </p:nvSpPr>
            <p:spPr>
              <a:xfrm rot="5400000">
                <a:off x="1766412" y="562854"/>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7" name="Hexagon 4"/>
              <p:cNvSpPr/>
              <p:nvPr/>
            </p:nvSpPr>
            <p:spPr>
              <a:xfrm>
                <a:off x="1999104"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promotion</a:t>
                </a:r>
              </a:p>
            </p:txBody>
          </p:sp>
        </p:grpSp>
        <p:grpSp>
          <p:nvGrpSpPr>
            <p:cNvPr id="21" name="Group 20"/>
            <p:cNvGrpSpPr/>
            <p:nvPr/>
          </p:nvGrpSpPr>
          <p:grpSpPr>
            <a:xfrm>
              <a:off x="6403884" y="1556792"/>
              <a:ext cx="1009312" cy="1160128"/>
              <a:chOff x="751763" y="487446"/>
              <a:chExt cx="1009312" cy="1160128"/>
            </a:xfrm>
          </p:grpSpPr>
          <p:sp>
            <p:nvSpPr>
              <p:cNvPr id="34" name="Hexagon 33"/>
              <p:cNvSpPr/>
              <p:nvPr/>
            </p:nvSpPr>
            <p:spPr>
              <a:xfrm rot="5400000">
                <a:off x="676355" y="562854"/>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5" name="Hexagon 7"/>
              <p:cNvSpPr/>
              <p:nvPr/>
            </p:nvSpPr>
            <p:spPr>
              <a:xfrm>
                <a:off x="909047" y="668233"/>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2" name="Group 21"/>
            <p:cNvGrpSpPr/>
            <p:nvPr/>
          </p:nvGrpSpPr>
          <p:grpSpPr>
            <a:xfrm>
              <a:off x="6946824" y="2541509"/>
              <a:ext cx="1009312" cy="1160128"/>
              <a:chOff x="1294703" y="1472163"/>
              <a:chExt cx="1009312" cy="1160128"/>
            </a:xfrm>
          </p:grpSpPr>
          <p:sp>
            <p:nvSpPr>
              <p:cNvPr id="32" name="Hexagon 31"/>
              <p:cNvSpPr/>
              <p:nvPr/>
            </p:nvSpPr>
            <p:spPr>
              <a:xfrm rot="5400000">
                <a:off x="1219295" y="1547571"/>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33" name="Hexagon 9"/>
              <p:cNvSpPr/>
              <p:nvPr/>
            </p:nvSpPr>
            <p:spPr>
              <a:xfrm>
                <a:off x="1451987"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Disease Prevention</a:t>
                </a:r>
              </a:p>
            </p:txBody>
          </p:sp>
        </p:grpSp>
        <p:grpSp>
          <p:nvGrpSpPr>
            <p:cNvPr id="23" name="Group 22"/>
            <p:cNvGrpSpPr/>
            <p:nvPr/>
          </p:nvGrpSpPr>
          <p:grpSpPr>
            <a:xfrm>
              <a:off x="8036881" y="2541509"/>
              <a:ext cx="1009312" cy="1160128"/>
              <a:chOff x="2384760" y="1472163"/>
              <a:chExt cx="1009312" cy="1160128"/>
            </a:xfrm>
          </p:grpSpPr>
          <p:sp>
            <p:nvSpPr>
              <p:cNvPr id="30" name="Hexagon 29"/>
              <p:cNvSpPr/>
              <p:nvPr/>
            </p:nvSpPr>
            <p:spPr>
              <a:xfrm rot="5400000">
                <a:off x="2309352" y="1547571"/>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31" name="Hexagon 12"/>
              <p:cNvSpPr/>
              <p:nvPr/>
            </p:nvSpPr>
            <p:spPr>
              <a:xfrm>
                <a:off x="2542044" y="1652950"/>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nvGrpSpPr>
            <p:cNvPr id="24" name="Group 23"/>
            <p:cNvGrpSpPr/>
            <p:nvPr/>
          </p:nvGrpSpPr>
          <p:grpSpPr>
            <a:xfrm>
              <a:off x="7493941" y="3526227"/>
              <a:ext cx="1009312" cy="1160128"/>
              <a:chOff x="1841820" y="2456881"/>
              <a:chExt cx="1009312" cy="1160128"/>
            </a:xfrm>
          </p:grpSpPr>
          <p:sp>
            <p:nvSpPr>
              <p:cNvPr id="28" name="Hexagon 27"/>
              <p:cNvSpPr/>
              <p:nvPr/>
            </p:nvSpPr>
            <p:spPr>
              <a:xfrm rot="5400000">
                <a:off x="1766412" y="2532289"/>
                <a:ext cx="1160128" cy="1009312"/>
              </a:xfrm>
              <a:prstGeom prst="hexagon">
                <a:avLst>
                  <a:gd name="adj" fmla="val 25000"/>
                  <a:gd name="vf" fmla="val 115470"/>
                </a:avLst>
              </a:prstGeom>
              <a:solidFill>
                <a:srgbClr val="780000"/>
              </a:solidFill>
              <a:scene3d>
                <a:camera prst="orthographicFront"/>
                <a:lightRig rig="threePt" dir="t"/>
              </a:scene3d>
              <a:sp3d>
                <a:bevelT/>
              </a:sp3d>
            </p:spPr>
            <p:style>
              <a:lnRef idx="0">
                <a:schemeClr val="accent2"/>
              </a:lnRef>
              <a:fillRef idx="3">
                <a:schemeClr val="accent2"/>
              </a:fillRef>
              <a:effectRef idx="3">
                <a:schemeClr val="accent2"/>
              </a:effectRef>
              <a:fontRef idx="minor">
                <a:schemeClr val="lt1"/>
              </a:fontRef>
            </p:style>
          </p:sp>
          <p:sp>
            <p:nvSpPr>
              <p:cNvPr id="29" name="Hexagon 14"/>
              <p:cNvSpPr/>
              <p:nvPr/>
            </p:nvSpPr>
            <p:spPr>
              <a:xfrm>
                <a:off x="1999104"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b="1" kern="1200" dirty="0">
                    <a:solidFill>
                      <a:schemeClr val="bg1"/>
                    </a:solidFill>
                    <a:latin typeface="Calibri" pitchFamily="34" charset="0"/>
                  </a:rPr>
                  <a:t>Health Literacy</a:t>
                </a:r>
              </a:p>
            </p:txBody>
          </p:sp>
        </p:grpSp>
        <p:grpSp>
          <p:nvGrpSpPr>
            <p:cNvPr id="25" name="Group 24"/>
            <p:cNvGrpSpPr/>
            <p:nvPr/>
          </p:nvGrpSpPr>
          <p:grpSpPr>
            <a:xfrm>
              <a:off x="6403884" y="3526227"/>
              <a:ext cx="1009312" cy="1160128"/>
              <a:chOff x="751763" y="2456881"/>
              <a:chExt cx="1009312" cy="1160128"/>
            </a:xfrm>
          </p:grpSpPr>
          <p:sp>
            <p:nvSpPr>
              <p:cNvPr id="26" name="Hexagon 25"/>
              <p:cNvSpPr/>
              <p:nvPr/>
            </p:nvSpPr>
            <p:spPr>
              <a:xfrm rot="5400000">
                <a:off x="676355" y="2532289"/>
                <a:ext cx="1160128" cy="1009312"/>
              </a:xfrm>
              <a:prstGeom prst="hexagon">
                <a:avLst>
                  <a:gd name="adj" fmla="val 25000"/>
                  <a:gd name="vf" fmla="val 115470"/>
                </a:avLst>
              </a:prstGeom>
              <a:solidFill>
                <a:srgbClr val="780000">
                  <a:alpha val="37000"/>
                </a:srgbClr>
              </a:solidFill>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sp>
          <p:sp>
            <p:nvSpPr>
              <p:cNvPr id="27" name="Hexagon 17"/>
              <p:cNvSpPr/>
              <p:nvPr/>
            </p:nvSpPr>
            <p:spPr>
              <a:xfrm>
                <a:off x="909047" y="2637668"/>
                <a:ext cx="694744" cy="798554"/>
              </a:xfrm>
              <a:prstGeom prst="rect">
                <a:avLst/>
              </a:prstGeom>
              <a:scene3d>
                <a:camera prst="orthographicFront"/>
                <a:lightRig rig="threePt" dir="t"/>
              </a:scene3d>
              <a:sp3d>
                <a:bevelT/>
              </a:sp3d>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tx1">
                      <a:lumMod val="75000"/>
                      <a:lumOff val="25000"/>
                    </a:schemeClr>
                  </a:solidFill>
                  <a:latin typeface="Calibri" pitchFamily="34" charset="0"/>
                </a:endParaRPr>
              </a:p>
            </p:txBody>
          </p:sp>
        </p:grpSp>
      </p:grpSp>
    </p:spTree>
    <p:extLst>
      <p:ext uri="{BB962C8B-B14F-4D97-AF65-F5344CB8AC3E}">
        <p14:creationId xmlns:p14="http://schemas.microsoft.com/office/powerpoint/2010/main" val="139280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39" cy="2824429"/>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611561" y="4354046"/>
            <a:ext cx="792283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306027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71966"/>
            <a:ext cx="7922840" cy="2530281"/>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611561" y="3937647"/>
            <a:ext cx="7922839"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11561" y="4354046"/>
            <a:ext cx="7922840"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TextBox 13"/>
          <p:cNvSpPr txBox="1"/>
          <p:nvPr/>
        </p:nvSpPr>
        <p:spPr>
          <a:xfrm>
            <a:off x="31210" y="1371600"/>
            <a:ext cx="425375" cy="625174"/>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5" name="TextBox 14"/>
          <p:cNvSpPr txBox="1"/>
          <p:nvPr/>
        </p:nvSpPr>
        <p:spPr>
          <a:xfrm>
            <a:off x="8519162" y="3769270"/>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7" name="Footer Placeholder 4"/>
          <p:cNvSpPr>
            <a:spLocks noGrp="1"/>
          </p:cNvSpPr>
          <p:nvPr>
            <p:ph type="ftr" sz="quarter" idx="11"/>
          </p:nvPr>
        </p:nvSpPr>
        <p:spPr>
          <a:xfrm>
            <a:off x="611561" y="6135809"/>
            <a:ext cx="5976663" cy="369451"/>
          </a:xfrm>
        </p:spPr>
        <p:txBody>
          <a:bodyPr/>
          <a:lstStyle/>
          <a:p>
            <a:endParaRPr lang="de-DE" dirty="0"/>
          </a:p>
        </p:txBody>
      </p:sp>
      <p:sp>
        <p:nvSpPr>
          <p:cNvPr id="16" name="Rectangle 15"/>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2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67528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11561" y="2438401"/>
            <a:ext cx="7922839"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4"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0102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611562" y="1395859"/>
            <a:ext cx="8015290" cy="2825229"/>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611562" y="4343400"/>
            <a:ext cx="801914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611562" y="5181600"/>
            <a:ext cx="801914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1" name="TextBox 10"/>
          <p:cNvSpPr txBox="1"/>
          <p:nvPr userDrawn="1"/>
        </p:nvSpPr>
        <p:spPr>
          <a:xfrm>
            <a:off x="154242" y="1445284"/>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12" name="TextBox 11"/>
          <p:cNvSpPr txBox="1"/>
          <p:nvPr/>
        </p:nvSpPr>
        <p:spPr>
          <a:xfrm>
            <a:off x="8614228" y="4051012"/>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rgbClr val="780000"/>
                </a:solidFill>
                <a:effectLst/>
                <a:latin typeface="Arial"/>
              </a:rPr>
              <a:t>”</a:t>
            </a:r>
          </a:p>
        </p:txBody>
      </p:sp>
      <p:sp>
        <p:nvSpPr>
          <p:cNvPr id="2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8"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110117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1562" y="1316959"/>
            <a:ext cx="7922838" cy="2656947"/>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611561" y="4343400"/>
            <a:ext cx="792284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611561" y="5181600"/>
            <a:ext cx="792284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4"/>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44665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11561" y="2133600"/>
            <a:ext cx="792284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5"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63612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l-GR"/>
              <a:t>Στυλ κύριου τίτλου</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l-GR"/>
              <a:t>Στυλ κύριου υπότιτλου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0479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81933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l-GR"/>
              <a:t>Στυλ κύριου τίτλου</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l-GR"/>
              <a:t>Στυλ υποδείγματος κειμένου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589535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Content Placeholder 2"/>
          <p:cNvSpPr>
            <a:spLocks noGrp="1"/>
          </p:cNvSpPr>
          <p:nvPr>
            <p:ph sz="half" idx="1"/>
          </p:nvPr>
        </p:nvSpPr>
        <p:spPr>
          <a:xfrm>
            <a:off x="6286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Content Placeholder 3"/>
          <p:cNvSpPr>
            <a:spLocks noGrp="1"/>
          </p:cNvSpPr>
          <p:nvPr>
            <p:ph sz="half" idx="2"/>
          </p:nvPr>
        </p:nvSpPr>
        <p:spPr>
          <a:xfrm>
            <a:off x="4629150" y="1825625"/>
            <a:ext cx="38862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03996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11561" y="1484784"/>
            <a:ext cx="7926025" cy="4426438"/>
          </a:xfrm>
        </p:spPr>
        <p:txBody>
          <a:bodyPr/>
          <a:lstStyle>
            <a:lvl1pPr>
              <a:buClr>
                <a:srgbClr val="780000"/>
              </a:buClr>
              <a:defRPr>
                <a:latin typeface="Calibri" panose="020F0502020204030204" pitchFamily="34" charset="0"/>
              </a:defRPr>
            </a:lvl1pPr>
            <a:lvl2pPr marL="742950" indent="-285750">
              <a:buClr>
                <a:srgbClr val="780000"/>
              </a:buClr>
              <a:buFont typeface="Wingdings 3" panose="05040102010807070707" pitchFamily="18" charset="2"/>
              <a:buChar char=""/>
              <a:defRPr>
                <a:latin typeface="Calibri" panose="020F0502020204030204" pitchFamily="34" charset="0"/>
              </a:defRPr>
            </a:lvl2pPr>
            <a:lvl3pPr marL="1143000" indent="-228600">
              <a:buClr>
                <a:srgbClr val="780000"/>
              </a:buClr>
              <a:buFont typeface="Wingdings 3" panose="05040102010807070707" pitchFamily="18" charset="2"/>
              <a:buChar cha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
        <p:nvSpPr>
          <p:cNvPr id="11"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2" name="Footer Placeholder 4"/>
          <p:cNvSpPr>
            <a:spLocks noGrp="1"/>
          </p:cNvSpPr>
          <p:nvPr>
            <p:ph type="ftr" sz="quarter" idx="11"/>
          </p:nvPr>
        </p:nvSpPr>
        <p:spPr>
          <a:xfrm>
            <a:off x="611561" y="6135809"/>
            <a:ext cx="5976663" cy="369451"/>
          </a:xfrm>
        </p:spPr>
        <p:txBody>
          <a:bodyPr/>
          <a:lstStyle/>
          <a:p>
            <a:endParaRPr lang="de-DE" dirty="0"/>
          </a:p>
        </p:txBody>
      </p:sp>
      <p:sp>
        <p:nvSpPr>
          <p:cNvPr id="13"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606838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l-GR"/>
              <a:t>Στυλ κύριου τίτλου</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4" name="Content Placeholder 3"/>
          <p:cNvSpPr>
            <a:spLocks noGrp="1"/>
          </p:cNvSpPr>
          <p:nvPr>
            <p:ph sz="half" idx="2"/>
          </p:nvPr>
        </p:nvSpPr>
        <p:spPr>
          <a:xfrm>
            <a:off x="629842" y="2505075"/>
            <a:ext cx="3868340"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l-GR"/>
              <a:t>Στυλ υποδείγματος κειμένου</a:t>
            </a:r>
          </a:p>
        </p:txBody>
      </p:sp>
      <p:sp>
        <p:nvSpPr>
          <p:cNvPr id="6" name="Content Placeholder 5"/>
          <p:cNvSpPr>
            <a:spLocks noGrp="1"/>
          </p:cNvSpPr>
          <p:nvPr>
            <p:ph sz="quarter" idx="4"/>
          </p:nvPr>
        </p:nvSpPr>
        <p:spPr>
          <a:xfrm>
            <a:off x="4629150" y="2505075"/>
            <a:ext cx="3887391"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Date Placeholder 6"/>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8" name="Footer Placeholder 7"/>
          <p:cNvSpPr>
            <a:spLocks noGrp="1"/>
          </p:cNvSpPr>
          <p:nvPr>
            <p:ph type="ftr" sz="quarter" idx="11"/>
          </p:nvPr>
        </p:nvSpPr>
        <p:spPr/>
        <p:txBody>
          <a:bodyPr/>
          <a:lstStyle/>
          <a:p>
            <a:endParaRPr lang="el-GR">
              <a:solidFill>
                <a:prstClr val="black">
                  <a:tint val="75000"/>
                </a:prstClr>
              </a:solidFill>
            </a:endParaRPr>
          </a:p>
        </p:txBody>
      </p:sp>
      <p:sp>
        <p:nvSpPr>
          <p:cNvPr id="9" name="Slide Number Placeholder 8"/>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885920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Date Placeholder 2"/>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4" name="Footer Placeholder 3"/>
          <p:cNvSpPr>
            <a:spLocks noGrp="1"/>
          </p:cNvSpPr>
          <p:nvPr>
            <p:ph type="ftr" sz="quarter" idx="11"/>
          </p:nvPr>
        </p:nvSpPr>
        <p:spPr/>
        <p:txBody>
          <a:bodyPr/>
          <a:lstStyle/>
          <a:p>
            <a:endParaRPr lang="el-GR">
              <a:solidFill>
                <a:prstClr val="black">
                  <a:tint val="75000"/>
                </a:prstClr>
              </a:solidFill>
            </a:endParaRPr>
          </a:p>
        </p:txBody>
      </p:sp>
      <p:sp>
        <p:nvSpPr>
          <p:cNvPr id="5" name="Slide Number Placeholder 4"/>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488417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3" name="Footer Placeholder 2"/>
          <p:cNvSpPr>
            <a:spLocks noGrp="1"/>
          </p:cNvSpPr>
          <p:nvPr>
            <p:ph type="ftr" sz="quarter" idx="11"/>
          </p:nvPr>
        </p:nvSpPr>
        <p:spPr/>
        <p:txBody>
          <a:bodyPr/>
          <a:lstStyle/>
          <a:p>
            <a:endParaRPr lang="el-GR">
              <a:solidFill>
                <a:prstClr val="black">
                  <a:tint val="75000"/>
                </a:prstClr>
              </a:solidFill>
            </a:endParaRPr>
          </a:p>
        </p:txBody>
      </p:sp>
      <p:sp>
        <p:nvSpPr>
          <p:cNvPr id="4" name="Slide Number Placeholder 3"/>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081418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4197678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l-GR"/>
              <a:t>Στυλ κύριου τίτλου</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l-GR"/>
              <a:t>Κάντε κλικ στο εικονίδιο για να προσθέσετε εικόνα</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l-GR"/>
              <a:t>Στυλ υποδείγματος κειμένου</a:t>
            </a:r>
          </a:p>
        </p:txBody>
      </p:sp>
      <p:sp>
        <p:nvSpPr>
          <p:cNvPr id="5" name="Date Placeholder 4"/>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6" name="Footer Placeholder 5"/>
          <p:cNvSpPr>
            <a:spLocks noGrp="1"/>
          </p:cNvSpPr>
          <p:nvPr>
            <p:ph type="ftr" sz="quarter" idx="11"/>
          </p:nvPr>
        </p:nvSpPr>
        <p:spPr/>
        <p:txBody>
          <a:bodyPr/>
          <a:lstStyle/>
          <a:p>
            <a:endParaRPr lang="el-GR">
              <a:solidFill>
                <a:prstClr val="black">
                  <a:tint val="75000"/>
                </a:prstClr>
              </a:solidFill>
            </a:endParaRPr>
          </a:p>
        </p:txBody>
      </p:sp>
      <p:sp>
        <p:nvSpPr>
          <p:cNvPr id="7" name="Slide Number Placeholder 6"/>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124149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Στυλ κύριου τίτλου</a:t>
            </a:r>
          </a:p>
        </p:txBody>
      </p:sp>
      <p:sp>
        <p:nvSpPr>
          <p:cNvPr id="3" name="Vertical Text Placeholder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2399947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l-GR"/>
              <a:t>Στυλ κύριου τίτλου</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10"/>
          </p:nvPr>
        </p:nvSpPr>
        <p:spPr/>
        <p:txBody>
          <a:bodyPr/>
          <a:lstStyle/>
          <a:p>
            <a:fld id="{1C7E002D-A13D-486D-A823-FDD6F71D6C3F}" type="datetimeFigureOut">
              <a:rPr lang="el-GR" smtClean="0">
                <a:solidFill>
                  <a:prstClr val="black">
                    <a:tint val="75000"/>
                  </a:prstClr>
                </a:solidFill>
              </a:rPr>
              <a:pPr/>
              <a:t>1/4/2020</a:t>
            </a:fld>
            <a:endParaRPr lang="el-GR">
              <a:solidFill>
                <a:prstClr val="black">
                  <a:tint val="75000"/>
                </a:prstClr>
              </a:solidFill>
            </a:endParaRPr>
          </a:p>
        </p:txBody>
      </p:sp>
      <p:sp>
        <p:nvSpPr>
          <p:cNvPr id="5" name="Footer Placeholder 4"/>
          <p:cNvSpPr>
            <a:spLocks noGrp="1"/>
          </p:cNvSpPr>
          <p:nvPr>
            <p:ph type="ftr" sz="quarter" idx="11"/>
          </p:nvPr>
        </p:nvSpPr>
        <p:spPr/>
        <p:txBody>
          <a:bodyPr/>
          <a:lstStyle/>
          <a:p>
            <a:endParaRPr lang="el-GR">
              <a:solidFill>
                <a:prstClr val="black">
                  <a:tint val="75000"/>
                </a:prstClr>
              </a:solidFill>
            </a:endParaRPr>
          </a:p>
        </p:txBody>
      </p:sp>
      <p:sp>
        <p:nvSpPr>
          <p:cNvPr id="6" name="Slide Number Placeholder 5"/>
          <p:cNvSpPr>
            <a:spLocks noGrp="1"/>
          </p:cNvSpPr>
          <p:nvPr>
            <p:ph type="sldNum" sz="quarter" idx="12"/>
          </p:nvPr>
        </p:nvSpPr>
        <p:spPr/>
        <p:txBody>
          <a:bodyPr/>
          <a:lstStyle/>
          <a:p>
            <a:fld id="{73E2FF46-6267-4F2E-B9C8-56587329634E}" type="slidenum">
              <a:rPr lang="el-GR" smtClean="0">
                <a:solidFill>
                  <a:prstClr val="black">
                    <a:tint val="75000"/>
                  </a:prstClr>
                </a:solidFill>
              </a:rPr>
              <a:pPr/>
              <a:t>‹#›</a:t>
            </a:fld>
            <a:endParaRPr lang="el-GR">
              <a:solidFill>
                <a:prstClr val="black">
                  <a:tint val="75000"/>
                </a:prstClr>
              </a:solidFill>
            </a:endParaRPr>
          </a:p>
        </p:txBody>
      </p:sp>
    </p:spTree>
    <p:extLst>
      <p:ext uri="{BB962C8B-B14F-4D97-AF65-F5344CB8AC3E}">
        <p14:creationId xmlns:p14="http://schemas.microsoft.com/office/powerpoint/2010/main" val="333642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1561" y="2074562"/>
            <a:ext cx="7922839" cy="1468800"/>
          </a:xfrm>
        </p:spPr>
        <p:txBody>
          <a:bodyPr anchor="b">
            <a:normAutofit/>
          </a:bodyPr>
          <a:lstStyle>
            <a:lvl1pPr algn="l">
              <a:defRPr sz="3400" b="0" cap="none">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11561" y="3581400"/>
            <a:ext cx="7922839" cy="860400"/>
          </a:xfrm>
        </p:spPr>
        <p:txBody>
          <a:bodyPr anchor="t">
            <a:normAutofit/>
          </a:bodyPr>
          <a:lstStyle>
            <a:lvl1pPr marL="0" indent="0" algn="l">
              <a:buNone/>
              <a:defRPr sz="3000">
                <a:solidFill>
                  <a:schemeClr val="tx1">
                    <a:lumMod val="65000"/>
                    <a:lumOff val="35000"/>
                  </a:schemeClr>
                </a:solidFill>
                <a:latin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0" name="Rectangle 9"/>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5"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14007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561" y="1587510"/>
            <a:ext cx="3886200" cy="4316593"/>
          </a:xfrm>
        </p:spPr>
        <p:txBody>
          <a:bodyPr>
            <a:normAutofit/>
          </a:bodyPr>
          <a:lstStyle>
            <a:lvl1pPr>
              <a:buClr>
                <a:srgbClr val="780000"/>
              </a:buClr>
              <a:defRPr>
                <a:latin typeface="Calibri" panose="020F0502020204030204" pitchFamily="34" charset="0"/>
              </a:defRPr>
            </a:lvl1pPr>
            <a:lvl2pPr>
              <a:buClr>
                <a:srgbClr val="780000"/>
              </a:buClr>
              <a:defRPr>
                <a:latin typeface="Calibri" panose="020F0502020204030204" pitchFamily="34" charset="0"/>
              </a:defRPr>
            </a:lvl2pPr>
            <a:lvl3pPr>
              <a:buClr>
                <a:srgbClr val="780000"/>
              </a:buClr>
              <a:defRPr>
                <a:latin typeface="Calibri" panose="020F0502020204030204" pitchFamily="34" charset="0"/>
              </a:defRPr>
            </a:lvl3pPr>
            <a:lvl4pPr>
              <a:buClr>
                <a:srgbClr val="780000"/>
              </a:buClr>
              <a:defRPr>
                <a:latin typeface="Calibri" panose="020F0502020204030204" pitchFamily="34" charset="0"/>
              </a:defRPr>
            </a:lvl4pPr>
            <a:lvl5pPr>
              <a:buClr>
                <a:srgbClr val="780000"/>
              </a:buCl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1386" y="1587510"/>
            <a:ext cx="3886200" cy="4322747"/>
          </a:xfrm>
        </p:spPr>
        <p:txBody>
          <a:bodyPr>
            <a:normAutofit/>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3"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66601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7025" y="2060848"/>
            <a:ext cx="3886200" cy="73384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7025" y="2873162"/>
            <a:ext cx="3886200"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4008" y="2060848"/>
            <a:ext cx="3885385" cy="73881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4008" y="2873161"/>
            <a:ext cx="3885385" cy="3105703"/>
          </a:xfrm>
        </p:spPr>
        <p:txBody>
          <a:bodyPr>
            <a:normAutofit/>
          </a:bodyPr>
          <a:lstStyle>
            <a:lvl1pPr>
              <a:buClr>
                <a:srgbClr val="780000"/>
              </a:buClr>
              <a:defRPr/>
            </a:lvl1pPr>
            <a:lvl2pPr>
              <a:buClr>
                <a:srgbClr val="780000"/>
              </a:buClr>
              <a:defRPr/>
            </a:lvl2pPr>
            <a:lvl3pPr>
              <a:buClr>
                <a:srgbClr val="780000"/>
              </a:buClr>
              <a:defRPr/>
            </a:lvl3pPr>
            <a:lvl4pPr>
              <a:buClr>
                <a:srgbClr val="780000"/>
              </a:buClr>
              <a:defRPr/>
            </a:lvl4pPr>
            <a:lvl5pPr>
              <a:buClr>
                <a:srgbClr val="78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25"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7"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3902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6" name="Footer Placeholder 4"/>
          <p:cNvSpPr>
            <a:spLocks noGrp="1"/>
          </p:cNvSpPr>
          <p:nvPr>
            <p:ph type="ftr" sz="quarter" idx="11"/>
          </p:nvPr>
        </p:nvSpPr>
        <p:spPr>
          <a:xfrm>
            <a:off x="611561" y="6135809"/>
            <a:ext cx="5976663" cy="369451"/>
          </a:xfrm>
        </p:spPr>
        <p:txBody>
          <a:bodyPr/>
          <a:lstStyle/>
          <a:p>
            <a:endParaRPr lang="de-DE" dirty="0"/>
          </a:p>
        </p:txBody>
      </p:sp>
      <p:sp>
        <p:nvSpPr>
          <p:cNvPr id="8" name="Rectangle 7"/>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1"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198833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3"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4" name="Footer Placeholder 4"/>
          <p:cNvSpPr>
            <a:spLocks noGrp="1"/>
          </p:cNvSpPr>
          <p:nvPr>
            <p:ph type="ftr" sz="quarter" idx="11"/>
          </p:nvPr>
        </p:nvSpPr>
        <p:spPr>
          <a:xfrm>
            <a:off x="611561" y="6135809"/>
            <a:ext cx="5976663" cy="369451"/>
          </a:xfrm>
        </p:spPr>
        <p:txBody>
          <a:bodyPr/>
          <a:lstStyle/>
          <a:p>
            <a:endParaRPr lang="de-DE" dirty="0"/>
          </a:p>
        </p:txBody>
      </p:sp>
      <p:sp>
        <p:nvSpPr>
          <p:cNvPr id="11" name="Rectangle 10"/>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9"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41110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1364923"/>
            <a:ext cx="3168350"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3951406" y="1364923"/>
            <a:ext cx="4586180" cy="472837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11561" y="2437107"/>
            <a:ext cx="3168350" cy="36561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7" name="Footer Placeholder 4"/>
          <p:cNvSpPr>
            <a:spLocks noGrp="1"/>
          </p:cNvSpPr>
          <p:nvPr>
            <p:ph type="ftr" sz="quarter" idx="11"/>
          </p:nvPr>
        </p:nvSpPr>
        <p:spPr>
          <a:xfrm>
            <a:off x="611561" y="6135809"/>
            <a:ext cx="5976663" cy="369451"/>
          </a:xfrm>
        </p:spPr>
        <p:txBody>
          <a:bodyPr/>
          <a:lstStyle/>
          <a:p>
            <a:endParaRPr lang="de-DE" dirty="0"/>
          </a:p>
        </p:txBody>
      </p:sp>
      <p:sp>
        <p:nvSpPr>
          <p:cNvPr id="14" name="Rectangle 13"/>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2"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255012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1" y="4869160"/>
            <a:ext cx="792283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11561" y="1349630"/>
            <a:ext cx="7922840" cy="344752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11561" y="5435898"/>
            <a:ext cx="7922839"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3"/>
          <p:cNvSpPr>
            <a:spLocks noGrp="1"/>
          </p:cNvSpPr>
          <p:nvPr>
            <p:ph type="dt" sz="half" idx="10"/>
          </p:nvPr>
        </p:nvSpPr>
        <p:spPr>
          <a:xfrm>
            <a:off x="6660232" y="6135089"/>
            <a:ext cx="1878548" cy="370171"/>
          </a:xfrm>
        </p:spPr>
        <p:txBody>
          <a:bodyPr/>
          <a:lstStyle/>
          <a:p>
            <a:r>
              <a:rPr lang="en-US" dirty="0" err="1"/>
              <a:t>Τετάρτη</a:t>
            </a:r>
            <a:r>
              <a:rPr lang="en-US" dirty="0"/>
              <a:t>, 11 </a:t>
            </a:r>
            <a:r>
              <a:rPr lang="en-US" dirty="0" err="1"/>
              <a:t>Δεκεμ</a:t>
            </a:r>
            <a:r>
              <a:rPr lang="en-US" dirty="0"/>
              <a:t>βρίου 2013</a:t>
            </a:r>
            <a:endParaRPr lang="de-DE" dirty="0"/>
          </a:p>
        </p:txBody>
      </p:sp>
      <p:sp>
        <p:nvSpPr>
          <p:cNvPr id="18" name="Footer Placeholder 4"/>
          <p:cNvSpPr>
            <a:spLocks noGrp="1"/>
          </p:cNvSpPr>
          <p:nvPr>
            <p:ph type="ftr" sz="quarter" idx="11"/>
          </p:nvPr>
        </p:nvSpPr>
        <p:spPr>
          <a:xfrm>
            <a:off x="611561" y="6135809"/>
            <a:ext cx="5976663" cy="369451"/>
          </a:xfrm>
        </p:spPr>
        <p:txBody>
          <a:bodyPr/>
          <a:lstStyle/>
          <a:p>
            <a:endParaRPr lang="de-DE" dirty="0"/>
          </a:p>
        </p:txBody>
      </p:sp>
      <p:sp>
        <p:nvSpPr>
          <p:cNvPr id="12" name="Rectangle 11"/>
          <p:cNvSpPr/>
          <p:nvPr userDrawn="1"/>
        </p:nvSpPr>
        <p:spPr>
          <a:xfrm rot="5400000" flipH="1">
            <a:off x="4272292" y="-3778615"/>
            <a:ext cx="599415" cy="9144001"/>
          </a:xfrm>
          <a:prstGeom prst="rect">
            <a:avLst/>
          </a:prstGeom>
          <a:gradFill flip="none" rotWithShape="1">
            <a:gsLst>
              <a:gs pos="0">
                <a:srgbClr val="002060"/>
              </a:gs>
              <a:gs pos="100000">
                <a:srgbClr val="002060">
                  <a:alpha val="0"/>
                </a:srgbClr>
              </a:gs>
              <a:gs pos="38000">
                <a:srgbClr val="002060"/>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Text Placeholder 12"/>
          <p:cNvSpPr>
            <a:spLocks noGrp="1"/>
          </p:cNvSpPr>
          <p:nvPr>
            <p:ph type="body" sz="quarter" idx="13"/>
          </p:nvPr>
        </p:nvSpPr>
        <p:spPr>
          <a:xfrm>
            <a:off x="0" y="493713"/>
            <a:ext cx="8029575" cy="600075"/>
          </a:xfrm>
        </p:spPr>
        <p:txBody>
          <a:bodyPr/>
          <a:lstStyle>
            <a:lvl1pPr marL="0" indent="0">
              <a:buNone/>
              <a:defRPr>
                <a:solidFill>
                  <a:schemeClr val="bg1"/>
                </a:solidFill>
              </a:defRPr>
            </a:lvl1pPr>
          </a:lstStyle>
          <a:p>
            <a:pPr lvl="0"/>
            <a:r>
              <a:rPr lang="en-US" dirty="0"/>
              <a:t>Click to edit Master text styles</a:t>
            </a:r>
          </a:p>
        </p:txBody>
      </p:sp>
      <p:sp>
        <p:nvSpPr>
          <p:cNvPr id="13" name="Slide Number Placeholder 5"/>
          <p:cNvSpPr>
            <a:spLocks noGrp="1"/>
          </p:cNvSpPr>
          <p:nvPr>
            <p:ph type="sldNum" sz="quarter" idx="12"/>
          </p:nvPr>
        </p:nvSpPr>
        <p:spPr>
          <a:xfrm>
            <a:off x="8461628" y="609761"/>
            <a:ext cx="502860" cy="378363"/>
          </a:xfrm>
          <a:prstGeom prst="rect">
            <a:avLst/>
          </a:prstGeom>
          <a:effectLst/>
        </p:spPr>
        <p:txBody>
          <a:bodyPr/>
          <a:lstStyle>
            <a:lvl1pPr algn="ctr">
              <a:defRPr>
                <a:solidFill>
                  <a:srgbClr val="780000"/>
                </a:solidFill>
                <a:effectLst/>
              </a:defRPr>
            </a:lvl1pPr>
          </a:lstStyle>
          <a:p>
            <a:pPr>
              <a:defRPr/>
            </a:pPr>
            <a:fld id="{699CC339-2776-4E03-B7FD-05AA0592565C}" type="slidenum">
              <a:rPr lang="el-GR" smtClean="0"/>
              <a:pPr>
                <a:defRPr/>
              </a:pPr>
              <a:t>‹#›</a:t>
            </a:fld>
            <a:endParaRPr lang="el-GR" dirty="0"/>
          </a:p>
        </p:txBody>
      </p:sp>
    </p:spTree>
    <p:extLst>
      <p:ext uri="{BB962C8B-B14F-4D97-AF65-F5344CB8AC3E}">
        <p14:creationId xmlns:p14="http://schemas.microsoft.com/office/powerpoint/2010/main" val="54843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rgbClr val="F2F2F2"/>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2415" y="535429"/>
            <a:ext cx="6589200" cy="65890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Τετάρτη, 11 Δεκεμβρίου 2013</a:t>
            </a:r>
            <a:endParaRPr lang="de-DE"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172897333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780000"/>
        </a:buClr>
        <a:buFont typeface="Wingdings 3" charset="2"/>
        <a:buChar char=""/>
        <a:defRPr sz="2800" kern="1200">
          <a:solidFill>
            <a:schemeClr val="tx1">
              <a:lumMod val="75000"/>
              <a:lumOff val="25000"/>
            </a:schemeClr>
          </a:solidFill>
          <a:latin typeface="Calibri" pitchFamily="34" charset="0"/>
          <a:ea typeface="+mn-ea"/>
          <a:cs typeface="+mn-cs"/>
        </a:defRPr>
      </a:lvl1pPr>
      <a:lvl2pPr marL="742950" indent="-285750" algn="l" defTabSz="457200" rtl="0" eaLnBrk="1" latinLnBrk="0" hangingPunct="1">
        <a:spcBef>
          <a:spcPts val="1000"/>
        </a:spcBef>
        <a:spcAft>
          <a:spcPts val="0"/>
        </a:spcAft>
        <a:buClr>
          <a:srgbClr val="780000"/>
        </a:buClr>
        <a:buFont typeface="Wingdings 3" charset="2"/>
        <a:buChar char=""/>
        <a:defRPr sz="2400" kern="1200">
          <a:solidFill>
            <a:schemeClr val="tx1">
              <a:lumMod val="75000"/>
              <a:lumOff val="25000"/>
            </a:schemeClr>
          </a:solidFill>
          <a:latin typeface="Calibri" pitchFamily="34" charset="0"/>
          <a:ea typeface="+mn-ea"/>
          <a:cs typeface="+mn-cs"/>
        </a:defRPr>
      </a:lvl2pPr>
      <a:lvl3pPr marL="1143000" indent="-228600" algn="l" defTabSz="457200" rtl="0" eaLnBrk="1" latinLnBrk="0" hangingPunct="1">
        <a:spcBef>
          <a:spcPts val="1000"/>
        </a:spcBef>
        <a:spcAft>
          <a:spcPts val="0"/>
        </a:spcAft>
        <a:buClr>
          <a:srgbClr val="780000"/>
        </a:buClr>
        <a:buFont typeface="Wingdings 3" charset="2"/>
        <a:buChar char=""/>
        <a:defRPr sz="2000" kern="1200">
          <a:solidFill>
            <a:schemeClr val="tx1">
              <a:lumMod val="75000"/>
              <a:lumOff val="25000"/>
            </a:schemeClr>
          </a:solidFill>
          <a:latin typeface="Calibri" pitchFamily="34" charset="0"/>
          <a:ea typeface="+mn-ea"/>
          <a:cs typeface="+mn-cs"/>
        </a:defRPr>
      </a:lvl3pPr>
      <a:lvl4pPr marL="1600200" indent="-228600" algn="l" defTabSz="457200" rtl="0" eaLnBrk="1" latinLnBrk="0" hangingPunct="1">
        <a:spcBef>
          <a:spcPts val="1000"/>
        </a:spcBef>
        <a:spcAft>
          <a:spcPts val="0"/>
        </a:spcAft>
        <a:buClr>
          <a:srgbClr val="780000"/>
        </a:buClr>
        <a:buFont typeface="Wingdings 3" charset="2"/>
        <a:buChar char=""/>
        <a:defRPr sz="1800" kern="1200">
          <a:solidFill>
            <a:schemeClr val="tx1">
              <a:lumMod val="75000"/>
              <a:lumOff val="25000"/>
            </a:schemeClr>
          </a:solidFill>
          <a:latin typeface="Calibri" pitchFamily="34" charset="0"/>
          <a:ea typeface="+mn-ea"/>
          <a:cs typeface="+mn-cs"/>
        </a:defRPr>
      </a:lvl4pPr>
      <a:lvl5pPr marL="2057400" indent="-228600" algn="l" defTabSz="457200" rtl="0" eaLnBrk="1" latinLnBrk="0" hangingPunct="1">
        <a:spcBef>
          <a:spcPts val="1000"/>
        </a:spcBef>
        <a:spcAft>
          <a:spcPts val="0"/>
        </a:spcAft>
        <a:buClr>
          <a:srgbClr val="780000"/>
        </a:buClr>
        <a:buFont typeface="Wingdings 3" charset="2"/>
        <a:buChar char=""/>
        <a:defRPr sz="1600" kern="1200">
          <a:solidFill>
            <a:schemeClr val="tx1">
              <a:lumMod val="75000"/>
              <a:lumOff val="25000"/>
            </a:schemeClr>
          </a:solidFill>
          <a:latin typeface="Calibri"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l-GR"/>
              <a:t>Στυλ κύριου τίτλου</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1C7E002D-A13D-486D-A823-FDD6F71D6C3F}" type="datetimeFigureOut">
              <a:rPr lang="el-GR" smtClean="0">
                <a:solidFill>
                  <a:prstClr val="black">
                    <a:tint val="75000"/>
                  </a:prstClr>
                </a:solidFill>
                <a:latin typeface="Calibri" panose="020F0502020204030204"/>
                <a:cs typeface="+mn-cs"/>
              </a:rPr>
              <a:pPr fontAlgn="auto">
                <a:spcBef>
                  <a:spcPts val="0"/>
                </a:spcBef>
                <a:spcAft>
                  <a:spcPts val="0"/>
                </a:spcAft>
              </a:pPr>
              <a:t>1/4/2020</a:t>
            </a:fld>
            <a:endParaRPr lang="el-GR">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l-GR">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73E2FF46-6267-4F2E-B9C8-56587329634E}" type="slidenum">
              <a:rPr lang="el-GR" smtClean="0">
                <a:solidFill>
                  <a:prstClr val="black">
                    <a:tint val="75000"/>
                  </a:prstClr>
                </a:solidFill>
                <a:latin typeface="Calibri" panose="020F0502020204030204"/>
                <a:cs typeface="+mn-cs"/>
              </a:rPr>
              <a:pPr fontAlgn="auto">
                <a:spcBef>
                  <a:spcPts val="0"/>
                </a:spcBef>
                <a:spcAft>
                  <a:spcPts val="0"/>
                </a:spcAft>
              </a:pPr>
              <a:t>‹#›</a:t>
            </a:fld>
            <a:endParaRPr lang="el-GR">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50916607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l-G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9" y="0"/>
            <a:ext cx="9144001" cy="6858000"/>
          </a:xfrm>
          <a:prstGeom prst="rect">
            <a:avLst/>
          </a:prstGeom>
        </p:spPr>
      </p:pic>
      <p:sp>
        <p:nvSpPr>
          <p:cNvPr id="3" name="Title 4"/>
          <p:cNvSpPr>
            <a:spLocks noGrp="1"/>
          </p:cNvSpPr>
          <p:nvPr>
            <p:ph type="ctrTitle"/>
          </p:nvPr>
        </p:nvSpPr>
        <p:spPr>
          <a:xfrm>
            <a:off x="3051574" y="2267614"/>
            <a:ext cx="6049178" cy="1442564"/>
          </a:xfrm>
        </p:spPr>
        <p:txBody>
          <a:bodyPr>
            <a:normAutofit/>
          </a:bodyPr>
          <a:lstStyle/>
          <a:p>
            <a:pPr algn="r"/>
            <a:r>
              <a:rPr lang="el-GR" sz="3300" dirty="0">
                <a:solidFill>
                  <a:schemeClr val="bg1"/>
                </a:solidFill>
                <a:latin typeface="+mn-lt"/>
              </a:rPr>
              <a:t>Πληροφοριακά Συστήματα</a:t>
            </a:r>
            <a:endParaRPr lang="en-US" sz="3300" dirty="0">
              <a:solidFill>
                <a:schemeClr val="bg1"/>
              </a:solidFill>
              <a:latin typeface="+mn-lt"/>
            </a:endParaRPr>
          </a:p>
        </p:txBody>
      </p:sp>
      <p:pic>
        <p:nvPicPr>
          <p:cNvPr id="7" name="Picture 8" descr="LOGO-THIREOS-PANT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85502"/>
            <a:ext cx="755053" cy="75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699792" y="476672"/>
            <a:ext cx="4220057" cy="646331"/>
          </a:xfrm>
          <a:prstGeom prst="rect">
            <a:avLst/>
          </a:prstGeom>
        </p:spPr>
        <p:txBody>
          <a:bodyPr wrap="square">
            <a:spAutoFit/>
          </a:bodyPr>
          <a:lstStyle/>
          <a:p>
            <a:pPr fontAlgn="auto">
              <a:spcBef>
                <a:spcPts val="0"/>
              </a:spcBef>
              <a:spcAft>
                <a:spcPts val="0"/>
              </a:spcAft>
            </a:pPr>
            <a:r>
              <a:rPr lang="el-GR" b="1" dirty="0">
                <a:solidFill>
                  <a:srgbClr val="4472C4">
                    <a:lumMod val="50000"/>
                  </a:srgbClr>
                </a:solidFill>
                <a:latin typeface="Calibri" panose="020F0502020204030204"/>
                <a:cs typeface="+mn-cs"/>
              </a:rPr>
              <a:t>ΠΑΝΕΠΙΣΤΗΜΙΟ ΠΕΙΡΑΙΩΣ</a:t>
            </a:r>
            <a:br>
              <a:rPr lang="el-GR" dirty="0">
                <a:solidFill>
                  <a:srgbClr val="4472C4">
                    <a:lumMod val="50000"/>
                  </a:srgbClr>
                </a:solidFill>
                <a:latin typeface="Calibri" panose="020F0502020204030204"/>
                <a:cs typeface="+mn-cs"/>
              </a:rPr>
            </a:br>
            <a:r>
              <a:rPr lang="el-GR" b="1" dirty="0">
                <a:solidFill>
                  <a:srgbClr val="4472C4">
                    <a:lumMod val="50000"/>
                  </a:srgbClr>
                </a:solidFill>
                <a:latin typeface="Calibri" panose="020F0502020204030204"/>
                <a:cs typeface="+mn-cs"/>
              </a:rPr>
              <a:t>ΤΜΗΜΑ ΨΗΦΙΑΚΩΝ ΣΥΣΤΗΜΑΤΩΝ</a:t>
            </a:r>
            <a:endParaRPr lang="el-GR" dirty="0">
              <a:solidFill>
                <a:srgbClr val="4472C4">
                  <a:lumMod val="50000"/>
                </a:srgbClr>
              </a:solidFill>
              <a:latin typeface="Calibri" panose="020F0502020204030204"/>
              <a:cs typeface="+mn-cs"/>
            </a:endParaRPr>
          </a:p>
        </p:txBody>
      </p:sp>
      <p:sp>
        <p:nvSpPr>
          <p:cNvPr id="9" name="Text Placeholder 6"/>
          <p:cNvSpPr txBox="1">
            <a:spLocks/>
          </p:cNvSpPr>
          <p:nvPr/>
        </p:nvSpPr>
        <p:spPr>
          <a:xfrm>
            <a:off x="2082931" y="5013176"/>
            <a:ext cx="6809549" cy="864096"/>
          </a:xfrm>
          <a:prstGeom prst="rect">
            <a:avLst/>
          </a:prstGeom>
        </p:spPr>
        <p:txBody>
          <a:bodyPr vert="horz" lIns="68580" tIns="34290" rIns="68580" bIns="34290" rtlCol="0" anchor="ctr">
            <a:normAutofit/>
          </a:bodyPr>
          <a:lstStyle>
            <a:defPPr>
              <a:defRPr lang="el-G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endParaRPr lang="en-US" sz="900" dirty="0">
              <a:solidFill>
                <a:prstClr val="black">
                  <a:tint val="75000"/>
                </a:prstClr>
              </a:solidFill>
            </a:endParaRPr>
          </a:p>
          <a:p>
            <a:pPr fontAlgn="auto">
              <a:spcBef>
                <a:spcPts val="0"/>
              </a:spcBef>
              <a:spcAft>
                <a:spcPts val="0"/>
              </a:spcAft>
            </a:pPr>
            <a:endParaRPr lang="el-GR" sz="3825" b="1" dirty="0">
              <a:solidFill>
                <a:srgbClr val="002060"/>
              </a:solidFill>
            </a:endParaRPr>
          </a:p>
          <a:p>
            <a:pPr fontAlgn="auto">
              <a:spcBef>
                <a:spcPts val="0"/>
              </a:spcBef>
              <a:spcAft>
                <a:spcPts val="0"/>
              </a:spcAft>
            </a:pPr>
            <a:endParaRPr lang="el-GR" sz="3100" dirty="0">
              <a:solidFill>
                <a:srgbClr val="002060"/>
              </a:solidFill>
            </a:endParaRPr>
          </a:p>
        </p:txBody>
      </p:sp>
    </p:spTree>
    <p:extLst>
      <p:ext uri="{BB962C8B-B14F-4D97-AF65-F5344CB8AC3E}">
        <p14:creationId xmlns:p14="http://schemas.microsoft.com/office/powerpoint/2010/main" val="311082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10</a:t>
            </a:fld>
            <a:endParaRPr lang="el-GR" dirty="0"/>
          </a:p>
        </p:txBody>
      </p:sp>
      <p:sp>
        <p:nvSpPr>
          <p:cNvPr id="4" name="Text Placeholder 3"/>
          <p:cNvSpPr>
            <a:spLocks noGrp="1"/>
          </p:cNvSpPr>
          <p:nvPr>
            <p:ph type="body" sz="quarter" idx="13"/>
          </p:nvPr>
        </p:nvSpPr>
        <p:spPr/>
        <p:txBody>
          <a:bodyPr>
            <a:normAutofit fontScale="92500"/>
          </a:bodyPr>
          <a:lstStyle/>
          <a:p>
            <a:r>
              <a:rPr lang="el-GR" dirty="0"/>
              <a:t>Ανάλυση της αρμοδιότητας μιας δραστηριότητας-νησίδας</a:t>
            </a:r>
          </a:p>
        </p:txBody>
      </p:sp>
      <p:pic>
        <p:nvPicPr>
          <p:cNvPr id="10" name="Picture 9"/>
          <p:cNvPicPr>
            <a:picLocks noChangeAspect="1"/>
          </p:cNvPicPr>
          <p:nvPr/>
        </p:nvPicPr>
        <p:blipFill rotWithShape="1">
          <a:blip r:embed="rId2" cstate="print"/>
          <a:srcRect b="67947"/>
          <a:stretch/>
        </p:blipFill>
        <p:spPr>
          <a:xfrm>
            <a:off x="1547664" y="2060848"/>
            <a:ext cx="6018580" cy="3024336"/>
          </a:xfrm>
          <a:prstGeom prst="rect">
            <a:avLst/>
          </a:prstGeom>
        </p:spPr>
      </p:pic>
    </p:spTree>
    <p:extLst>
      <p:ext uri="{BB962C8B-B14F-4D97-AF65-F5344CB8AC3E}">
        <p14:creationId xmlns:p14="http://schemas.microsoft.com/office/powerpoint/2010/main" val="209387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l-GR" sz="2200" dirty="0"/>
              <a:t>Στο </a:t>
            </a:r>
            <a:r>
              <a:rPr lang="el-GR" sz="2200" b="1" dirty="0"/>
              <a:t>Σχήμα (α)</a:t>
            </a:r>
            <a:r>
              <a:rPr lang="el-GR" sz="2200" dirty="0"/>
              <a:t> της προηγούμενης διαφάνειας φαίνεται ένα </a:t>
            </a:r>
            <a:r>
              <a:rPr lang="el-GR" sz="2200" b="1" dirty="0"/>
              <a:t>μέρος του μοντέλου εννοιών</a:t>
            </a:r>
            <a:r>
              <a:rPr lang="el-GR" sz="2200" dirty="0"/>
              <a:t>.</a:t>
            </a:r>
          </a:p>
          <a:p>
            <a:pPr algn="just"/>
            <a:r>
              <a:rPr lang="el-GR" sz="2200" dirty="0"/>
              <a:t>Στις δραστηριότητες του μοντέλου σημειώνεται η </a:t>
            </a:r>
            <a:r>
              <a:rPr lang="el-GR" sz="2200" b="1" dirty="0"/>
              <a:t>απεικόνιση των υπαρχόντων αρμοδιοτήτων </a:t>
            </a:r>
            <a:r>
              <a:rPr lang="el-GR" sz="2200" dirty="0"/>
              <a:t>με τα γράμματα </a:t>
            </a:r>
            <a:r>
              <a:rPr lang="el-GR" sz="2200" b="1" dirty="0"/>
              <a:t>Α</a:t>
            </a:r>
            <a:r>
              <a:rPr lang="el-GR" sz="2200" dirty="0"/>
              <a:t> και </a:t>
            </a:r>
            <a:r>
              <a:rPr lang="el-GR" sz="2200" b="1" dirty="0"/>
              <a:t>Β</a:t>
            </a:r>
            <a:r>
              <a:rPr lang="el-GR" sz="2200" dirty="0"/>
              <a:t>. </a:t>
            </a:r>
          </a:p>
          <a:p>
            <a:pPr algn="just"/>
            <a:r>
              <a:rPr lang="el-GR" sz="2200" b="1" dirty="0"/>
              <a:t>Η θέση του ορίου του συστήματος</a:t>
            </a:r>
            <a:r>
              <a:rPr lang="el-GR" sz="2200" dirty="0"/>
              <a:t> (που ορίζει τη διεπαφή μεταξύ των εννοιολογικών περιοχών αρμοδιότητας που σχετίζονται με τα Α και Β) </a:t>
            </a:r>
            <a:r>
              <a:rPr lang="el-GR" sz="2200" b="1" dirty="0"/>
              <a:t>σηματοδοτεί την κεντρική δραστηριότητα ως μια δραστηριότητα-νησίδα</a:t>
            </a:r>
            <a:r>
              <a:rPr lang="el-GR" sz="2200" dirty="0"/>
              <a:t>. </a:t>
            </a:r>
          </a:p>
          <a:p>
            <a:pPr algn="just"/>
            <a:r>
              <a:rPr lang="el-GR" sz="2200" dirty="0"/>
              <a:t>Επίσης, στο σχήμα φαίνονται και οι </a:t>
            </a:r>
            <a:r>
              <a:rPr lang="el-GR" sz="2200" b="1" dirty="0"/>
              <a:t>διασυνδέσεις</a:t>
            </a:r>
            <a:r>
              <a:rPr lang="el-GR" sz="2200" dirty="0"/>
              <a:t> αυτής της δραστηριότητας </a:t>
            </a:r>
            <a:r>
              <a:rPr lang="el-GR" sz="2200" b="1" dirty="0"/>
              <a:t>με άλλες δραστηριότητες</a:t>
            </a:r>
            <a:r>
              <a:rPr lang="el-GR" sz="2200" dirty="0"/>
              <a:t>. </a:t>
            </a:r>
          </a:p>
          <a:p>
            <a:pPr algn="just"/>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11</a:t>
            </a:fld>
            <a:endParaRPr lang="el-GR" dirty="0"/>
          </a:p>
        </p:txBody>
      </p:sp>
      <p:sp>
        <p:nvSpPr>
          <p:cNvPr id="4" name="Text Placeholder 3"/>
          <p:cNvSpPr>
            <a:spLocks noGrp="1"/>
          </p:cNvSpPr>
          <p:nvPr>
            <p:ph type="body" sz="quarter" idx="13"/>
          </p:nvPr>
        </p:nvSpPr>
        <p:spPr/>
        <p:txBody>
          <a:bodyPr>
            <a:normAutofit fontScale="92500"/>
          </a:bodyPr>
          <a:lstStyle/>
          <a:p>
            <a:r>
              <a:rPr lang="el-GR" dirty="0"/>
              <a:t>Ανάλυση της αρμοδιότητας μιας δραστηριότητας-νησίδας</a:t>
            </a:r>
          </a:p>
        </p:txBody>
      </p:sp>
    </p:spTree>
    <p:extLst>
      <p:ext uri="{BB962C8B-B14F-4D97-AF65-F5344CB8AC3E}">
        <p14:creationId xmlns:p14="http://schemas.microsoft.com/office/powerpoint/2010/main" val="222514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12</a:t>
            </a:fld>
            <a:endParaRPr lang="el-GR" dirty="0"/>
          </a:p>
        </p:txBody>
      </p:sp>
      <p:sp>
        <p:nvSpPr>
          <p:cNvPr id="4" name="Text Placeholder 3"/>
          <p:cNvSpPr>
            <a:spLocks noGrp="1"/>
          </p:cNvSpPr>
          <p:nvPr>
            <p:ph type="body" sz="quarter" idx="13"/>
          </p:nvPr>
        </p:nvSpPr>
        <p:spPr/>
        <p:txBody>
          <a:bodyPr>
            <a:normAutofit fontScale="92500"/>
          </a:bodyPr>
          <a:lstStyle/>
          <a:p>
            <a:r>
              <a:rPr lang="el-GR" dirty="0"/>
              <a:t>Ανάλυση της αρμοδιότητας μιας δραστηριότητας-νησίδας</a:t>
            </a:r>
          </a:p>
        </p:txBody>
      </p:sp>
      <p:pic>
        <p:nvPicPr>
          <p:cNvPr id="6" name="Picture 5"/>
          <p:cNvPicPr>
            <a:picLocks noChangeAspect="1"/>
          </p:cNvPicPr>
          <p:nvPr/>
        </p:nvPicPr>
        <p:blipFill rotWithShape="1">
          <a:blip r:embed="rId2" cstate="print"/>
          <a:srcRect t="32150" b="34250"/>
          <a:stretch/>
        </p:blipFill>
        <p:spPr>
          <a:xfrm>
            <a:off x="1741215" y="1844824"/>
            <a:ext cx="6288360" cy="3312368"/>
          </a:xfrm>
          <a:prstGeom prst="rect">
            <a:avLst/>
          </a:prstGeom>
        </p:spPr>
      </p:pic>
    </p:spTree>
    <p:extLst>
      <p:ext uri="{BB962C8B-B14F-4D97-AF65-F5344CB8AC3E}">
        <p14:creationId xmlns:p14="http://schemas.microsoft.com/office/powerpoint/2010/main" val="181706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l-GR" sz="2200" dirty="0"/>
              <a:t>Αν μπορεί να υποστηριχτεί ότι οι διασυνδέσεις μεταξύ των δραστηριοτήτων αρμοδιότητας του ‘Α’ και της δραστηριότητας-νησίδας είναι πιο σημαντικές υπό μία έννοια από τις διασυνδέσεις μεταξύ της δραστηριότητας-νησίδας και των δραστηριοτήτων αρμοδιότητας του ‘Β’, τότε μπορεί να είναι πιο χρήσιμο να τοποθετηθεί το οργανωτικό όριο κατά μήκος της λιγότερο σημαντικής διασύνδεσης, όπως στο Σχήμα (β). </a:t>
            </a:r>
          </a:p>
          <a:p>
            <a:pPr algn="just"/>
            <a:r>
              <a:rPr lang="el-GR" sz="2200" dirty="0"/>
              <a:t>Σ’ αυτήν την περίπτωση, η αρμοδιότητα για την δραστηριότητα-νησίδα μεταβάλλεται και το όριο του οργανισμού ταυτίζεται με το όριο του συστήματος.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13</a:t>
            </a:fld>
            <a:endParaRPr lang="el-GR" dirty="0"/>
          </a:p>
        </p:txBody>
      </p:sp>
      <p:sp>
        <p:nvSpPr>
          <p:cNvPr id="4" name="Text Placeholder 3"/>
          <p:cNvSpPr>
            <a:spLocks noGrp="1"/>
          </p:cNvSpPr>
          <p:nvPr>
            <p:ph type="body" sz="quarter" idx="13"/>
          </p:nvPr>
        </p:nvSpPr>
        <p:spPr/>
        <p:txBody>
          <a:bodyPr>
            <a:normAutofit fontScale="92500"/>
          </a:bodyPr>
          <a:lstStyle/>
          <a:p>
            <a:r>
              <a:rPr lang="el-GR" dirty="0"/>
              <a:t>Ανάλυση της αρμοδιότητας μιας δραστηριότητας-νησίδας</a:t>
            </a:r>
          </a:p>
        </p:txBody>
      </p:sp>
    </p:spTree>
    <p:extLst>
      <p:ext uri="{BB962C8B-B14F-4D97-AF65-F5344CB8AC3E}">
        <p14:creationId xmlns:p14="http://schemas.microsoft.com/office/powerpoint/2010/main" val="427095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14</a:t>
            </a:fld>
            <a:endParaRPr lang="el-GR" dirty="0"/>
          </a:p>
        </p:txBody>
      </p:sp>
      <p:sp>
        <p:nvSpPr>
          <p:cNvPr id="4" name="Text Placeholder 3"/>
          <p:cNvSpPr>
            <a:spLocks noGrp="1"/>
          </p:cNvSpPr>
          <p:nvPr>
            <p:ph type="body" sz="quarter" idx="13"/>
          </p:nvPr>
        </p:nvSpPr>
        <p:spPr/>
        <p:txBody>
          <a:bodyPr>
            <a:normAutofit fontScale="92500"/>
          </a:bodyPr>
          <a:lstStyle/>
          <a:p>
            <a:r>
              <a:rPr lang="el-GR" dirty="0"/>
              <a:t>Ανάλυση της αρμοδιότητας μιας δραστηριότητας-νησίδας</a:t>
            </a:r>
          </a:p>
        </p:txBody>
      </p:sp>
      <p:pic>
        <p:nvPicPr>
          <p:cNvPr id="2" name="Picture 1"/>
          <p:cNvPicPr>
            <a:picLocks noChangeAspect="1"/>
          </p:cNvPicPr>
          <p:nvPr/>
        </p:nvPicPr>
        <p:blipFill rotWithShape="1">
          <a:blip r:embed="rId2" cstate="print"/>
          <a:srcRect t="64700"/>
          <a:stretch/>
        </p:blipFill>
        <p:spPr>
          <a:xfrm>
            <a:off x="1547664" y="2060848"/>
            <a:ext cx="5985403" cy="3312368"/>
          </a:xfrm>
          <a:prstGeom prst="rect">
            <a:avLst/>
          </a:prstGeom>
        </p:spPr>
      </p:pic>
    </p:spTree>
    <p:extLst>
      <p:ext uri="{BB962C8B-B14F-4D97-AF65-F5344CB8AC3E}">
        <p14:creationId xmlns:p14="http://schemas.microsoft.com/office/powerpoint/2010/main" val="238243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l-GR" sz="2200" dirty="0"/>
              <a:t>Αν οι διασυνδέσεις μεταξύ των δραστηριοτήτων αρμοδιότητας του ‘Β’ και της δραστηριότητας-νησίδας είναι πιο σημαντικές, όπως στο Σχήμα (γ), η αρμοδιότητα για τη δραστηριότητα-νησίδα παραμένει αμετάβλητη και τροποποιείται ανάλογα το αρχικό όριο του συστήματος.</a:t>
            </a:r>
          </a:p>
          <a:p>
            <a:pPr algn="just"/>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15</a:t>
            </a:fld>
            <a:endParaRPr lang="el-GR" dirty="0"/>
          </a:p>
        </p:txBody>
      </p:sp>
      <p:sp>
        <p:nvSpPr>
          <p:cNvPr id="4" name="Text Placeholder 3"/>
          <p:cNvSpPr>
            <a:spLocks noGrp="1"/>
          </p:cNvSpPr>
          <p:nvPr>
            <p:ph type="body" sz="quarter" idx="13"/>
          </p:nvPr>
        </p:nvSpPr>
        <p:spPr/>
        <p:txBody>
          <a:bodyPr>
            <a:normAutofit fontScale="92500"/>
          </a:bodyPr>
          <a:lstStyle/>
          <a:p>
            <a:r>
              <a:rPr lang="el-GR" dirty="0"/>
              <a:t>Ανάλυση της αρμοδιότητας μιας δραστηριότητας-νησίδας</a:t>
            </a:r>
          </a:p>
        </p:txBody>
      </p:sp>
    </p:spTree>
    <p:extLst>
      <p:ext uri="{BB962C8B-B14F-4D97-AF65-F5344CB8AC3E}">
        <p14:creationId xmlns:p14="http://schemas.microsoft.com/office/powerpoint/2010/main" val="104072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just"/>
            <a:r>
              <a:rPr lang="el-GR" sz="2200" dirty="0"/>
              <a:t>Οι παραπάνω επτά φάσεις αναπαριστούν ένα </a:t>
            </a:r>
            <a:r>
              <a:rPr lang="el-GR" sz="2200" b="1" dirty="0"/>
              <a:t>επαναληπτικό σχήμα ανάλυσης </a:t>
            </a:r>
            <a:r>
              <a:rPr lang="el-GR" sz="2200" dirty="0"/>
              <a:t>το οποίο μπορεί να εφαρμοστεί κατά τον συνήθη ιεραρχικό τρόπο </a:t>
            </a:r>
            <a:r>
              <a:rPr lang="el-GR" sz="2200" b="1" i="1" dirty="0"/>
              <a:t>“από-το-γενικό-προς-το-ειδικό”</a:t>
            </a:r>
            <a:r>
              <a:rPr lang="el-GR" sz="2200" b="1" dirty="0"/>
              <a:t> </a:t>
            </a:r>
            <a:r>
              <a:rPr lang="el-GR" sz="2200" dirty="0"/>
              <a:t>σε κάθε επίπεδο του οργανισμού. </a:t>
            </a:r>
          </a:p>
          <a:p>
            <a:pPr algn="just"/>
            <a:r>
              <a:rPr lang="el-GR" sz="2200" dirty="0"/>
              <a:t>Αν και η διαδικασία αυτή της ανάλυσης είναι ιεραρχική, η προκύπτουσα οργανωσιακή δομή δεν είναι αναγκαία ιεραρχική αλλά μπορεί να είναι κάποια άλλη όπως η πινακοειδής δομή </a:t>
            </a:r>
            <a:r>
              <a:rPr lang="el-GR" sz="2200" i="1" dirty="0"/>
              <a:t>(</a:t>
            </a:r>
            <a:r>
              <a:rPr lang="en-US" sz="2200" i="1" dirty="0"/>
              <a:t>matrix organizational structure</a:t>
            </a:r>
            <a:r>
              <a:rPr lang="el-GR" sz="2200" i="1" dirty="0"/>
              <a:t>)</a:t>
            </a:r>
            <a:r>
              <a:rPr lang="el-GR" sz="2200" dirty="0"/>
              <a:t>.</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16</a:t>
            </a:fld>
            <a:endParaRPr lang="el-GR" dirty="0"/>
          </a:p>
        </p:txBody>
      </p:sp>
      <p:sp>
        <p:nvSpPr>
          <p:cNvPr id="4" name="Text Placeholder 3"/>
          <p:cNvSpPr>
            <a:spLocks noGrp="1"/>
          </p:cNvSpPr>
          <p:nvPr>
            <p:ph type="body" sz="quarter" idx="13"/>
          </p:nvPr>
        </p:nvSpPr>
        <p:spPr/>
        <p:txBody>
          <a:bodyPr>
            <a:normAutofit/>
          </a:bodyPr>
          <a:lstStyle/>
          <a:p>
            <a:r>
              <a:rPr lang="el-GR" dirty="0"/>
              <a:t>Διαδικασία Αναδιοργάνωσης</a:t>
            </a:r>
          </a:p>
        </p:txBody>
      </p:sp>
    </p:spTree>
    <p:extLst>
      <p:ext uri="{BB962C8B-B14F-4D97-AF65-F5344CB8AC3E}">
        <p14:creationId xmlns:p14="http://schemas.microsoft.com/office/powerpoint/2010/main" val="54716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algn="just"/>
            <a:r>
              <a:rPr lang="el-GR" sz="2400" dirty="0"/>
              <a:t>Για παράδειγμα, αν το εννοιολογικό μοντέλο περιέχει δραστηριότητες της μορφής </a:t>
            </a:r>
            <a:r>
              <a:rPr lang="el-GR" sz="2400" b="1" dirty="0"/>
              <a:t>“ανάπτυξε εξειδίκευση στην περιοχή αρμοδιότητας Α”</a:t>
            </a:r>
            <a:r>
              <a:rPr lang="el-GR" sz="2400" dirty="0"/>
              <a:t>, </a:t>
            </a:r>
            <a:r>
              <a:rPr lang="el-GR" sz="2400" b="1" dirty="0"/>
              <a:t>η δραστηριότητα πρέπει να τοποθετηθεί εντός της περιοχής αρμοδιότητας του διοικητικού στελέχους που έχει τη λειτουργική αρμοδιότητα της περιοχής Α</a:t>
            </a:r>
            <a:r>
              <a:rPr lang="el-GR" sz="2400" dirty="0"/>
              <a:t>. </a:t>
            </a:r>
          </a:p>
          <a:p>
            <a:pPr algn="just"/>
            <a:r>
              <a:rPr lang="el-GR" sz="2400" dirty="0"/>
              <a:t>Αν υπάρχουν επίσης δραστηριότητες του είδους </a:t>
            </a:r>
            <a:r>
              <a:rPr lang="el-GR" sz="2400" b="1" dirty="0"/>
              <a:t>“έλεγξε τη χρήση της εξειδίκευσης στην περιοχή αρμοδιότητας Β κατά την εκτέλεση της εργασίας Χ”</a:t>
            </a:r>
            <a:r>
              <a:rPr lang="el-GR" sz="2400" dirty="0"/>
              <a:t>, </a:t>
            </a:r>
            <a:r>
              <a:rPr lang="el-GR" sz="2400" b="1" dirty="0"/>
              <a:t>η δραστηριότητα αυτή μπορεί να τοποθετηθεί εντός της περιοχής αρμοδιότητας του διοικητικού στελέχους που έχει τη λειτουργική αρμοδιότητα της περιοχής Β </a:t>
            </a:r>
            <a:r>
              <a:rPr lang="el-GR" sz="2400" dirty="0"/>
              <a:t>αν αυτό το διοικητικό στέλεχος έχει επίσης την αρμοδιότητα επί της εργασίας Χ, ανεξάρτητα της λειτουργικής αρμοδιότητάς του.</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17</a:t>
            </a:fld>
            <a:endParaRPr lang="el-GR" dirty="0"/>
          </a:p>
        </p:txBody>
      </p:sp>
      <p:sp>
        <p:nvSpPr>
          <p:cNvPr id="4" name="Text Placeholder 3"/>
          <p:cNvSpPr>
            <a:spLocks noGrp="1"/>
          </p:cNvSpPr>
          <p:nvPr>
            <p:ph type="body" sz="quarter" idx="13"/>
          </p:nvPr>
        </p:nvSpPr>
        <p:spPr/>
        <p:txBody>
          <a:bodyPr>
            <a:normAutofit/>
          </a:bodyPr>
          <a:lstStyle/>
          <a:p>
            <a:r>
              <a:rPr lang="el-GR" dirty="0"/>
              <a:t>Διαδικασία Αναδιοργάνωσης</a:t>
            </a:r>
          </a:p>
        </p:txBody>
      </p:sp>
    </p:spTree>
    <p:extLst>
      <p:ext uri="{BB962C8B-B14F-4D97-AF65-F5344CB8AC3E}">
        <p14:creationId xmlns:p14="http://schemas.microsoft.com/office/powerpoint/2010/main" val="371007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Η αλλαγή της οργανωσιακής δομής του οργανισμού είναι πιθανό να επιφέρει την ανάγκη για αλλαγή και των επιχειρησιακών διεργασιών που εκτελούνται </a:t>
            </a:r>
          </a:p>
          <a:p>
            <a:pPr algn="just"/>
            <a:r>
              <a:rPr lang="el-GR" sz="2200" dirty="0"/>
              <a:t>Πριν προχωρήσει κανείς στην πραγμάτωση των νέων διεργασιών, οι διεργασίες αυτές πρέπει να προσδιοριστούν σαφώς και να ανασχεδιαστούν. </a:t>
            </a:r>
          </a:p>
          <a:p>
            <a:pPr algn="just"/>
            <a:r>
              <a:rPr lang="el-GR" sz="2200" dirty="0"/>
              <a:t>Για το σκοπό αυτό, η συμμετοχή της διοίκησης πρώτου επιπέδου στην αναδόμηση του δεύτερου επιπέδου είναι σημαντική και, ομοίως, είναι αναγκαία η εμπλοκή της διοίκησης δευτέρου επιπέδου στην αναδόμηση του αμέσως κατωτέρου επιπέδου, κοκ. </a:t>
            </a:r>
          </a:p>
          <a:p>
            <a:pPr algn="just"/>
            <a:r>
              <a:rPr lang="el-GR" sz="2200" dirty="0"/>
              <a:t>Ανάλογα με την πολυπλοκότητα του οργανισμού, η συμμετοχική προσέγγιση </a:t>
            </a:r>
            <a:r>
              <a:rPr lang="el-GR" sz="2200" i="1" dirty="0"/>
              <a:t>(</a:t>
            </a:r>
            <a:r>
              <a:rPr lang="en-US" sz="2200" i="1" dirty="0"/>
              <a:t>participative approach</a:t>
            </a:r>
            <a:r>
              <a:rPr lang="el-GR" sz="2200" i="1" dirty="0"/>
              <a:t>)</a:t>
            </a:r>
            <a:r>
              <a:rPr lang="el-GR" sz="2200" dirty="0"/>
              <a:t>, ακολουθείται για όλα τα επίπεδα.</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18</a:t>
            </a:fld>
            <a:endParaRPr lang="el-GR" dirty="0"/>
          </a:p>
        </p:txBody>
      </p:sp>
      <p:sp>
        <p:nvSpPr>
          <p:cNvPr id="4" name="Text Placeholder 3"/>
          <p:cNvSpPr>
            <a:spLocks noGrp="1"/>
          </p:cNvSpPr>
          <p:nvPr>
            <p:ph type="body" sz="quarter" idx="13"/>
          </p:nvPr>
        </p:nvSpPr>
        <p:spPr/>
        <p:txBody>
          <a:bodyPr>
            <a:normAutofit/>
          </a:bodyPr>
          <a:lstStyle/>
          <a:p>
            <a:r>
              <a:rPr lang="el-GR" dirty="0"/>
              <a:t>Διαδικασία Αναδιοργάνωσης</a:t>
            </a:r>
          </a:p>
        </p:txBody>
      </p:sp>
    </p:spTree>
    <p:extLst>
      <p:ext uri="{BB962C8B-B14F-4D97-AF65-F5344CB8AC3E}">
        <p14:creationId xmlns:p14="http://schemas.microsoft.com/office/powerpoint/2010/main" val="1223113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Το </a:t>
            </a:r>
            <a:r>
              <a:rPr lang="el-GR" sz="2200" b="1" dirty="0"/>
              <a:t>πρόγραμμα πραγμάτωσης των αλλαγών </a:t>
            </a:r>
            <a:r>
              <a:rPr lang="el-GR" sz="2200" b="1" i="1" dirty="0"/>
              <a:t>(</a:t>
            </a:r>
            <a:r>
              <a:rPr lang="en-US" sz="2200" b="1" i="1" dirty="0"/>
              <a:t>implementation plan</a:t>
            </a:r>
            <a:r>
              <a:rPr lang="el-GR" sz="2200" b="1" i="1" dirty="0"/>
              <a:t>)</a:t>
            </a:r>
            <a:r>
              <a:rPr lang="el-GR" sz="2200" b="1" dirty="0"/>
              <a:t> </a:t>
            </a:r>
            <a:r>
              <a:rPr lang="el-GR" sz="2200" dirty="0"/>
              <a:t>πρέπει να σχεδιαστεί προσεκτικά έτσι ώστε τα κατώτερα επίπεδα διοίκησης να εμπλέκονται στο σωστό χρόνο, ιδιαίτερα αν η αναδιοργάνωση συνεπάγεται μείωση των διοικητικών θέσεων. </a:t>
            </a:r>
          </a:p>
          <a:p>
            <a:pPr algn="just"/>
            <a:r>
              <a:rPr lang="el-GR" sz="2200" dirty="0"/>
              <a:t>Μπορεί να είναι αναγκαίο να αποφευχθούν προβλήματα όπως αυτά του πλεονάζοντος προσωπικού και της ανάγκης για επανεκπαίδευση του προσωπικού ή για νέους διορισμούς ώστε να εξελιχθεί ομαλά η μεταβατική δομή που θα καταστήσει τον οργανισμό ικανό να μεταβεί σταδιακά, κατά φάσεις, από την τρέχουσα δομή στη νέα.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19</a:t>
            </a:fld>
            <a:endParaRPr lang="el-GR" dirty="0"/>
          </a:p>
        </p:txBody>
      </p:sp>
      <p:sp>
        <p:nvSpPr>
          <p:cNvPr id="4" name="Text Placeholder 3"/>
          <p:cNvSpPr>
            <a:spLocks noGrp="1"/>
          </p:cNvSpPr>
          <p:nvPr>
            <p:ph type="body" sz="quarter" idx="13"/>
          </p:nvPr>
        </p:nvSpPr>
        <p:spPr/>
        <p:txBody>
          <a:bodyPr>
            <a:normAutofit/>
          </a:bodyPr>
          <a:lstStyle/>
          <a:p>
            <a:r>
              <a:rPr lang="el-GR" dirty="0"/>
              <a:t>Πρόγραμμα πραγμάτωσης αλλαγών</a:t>
            </a:r>
          </a:p>
        </p:txBody>
      </p:sp>
    </p:spTree>
    <p:extLst>
      <p:ext uri="{BB962C8B-B14F-4D97-AF65-F5344CB8AC3E}">
        <p14:creationId xmlns:p14="http://schemas.microsoft.com/office/powerpoint/2010/main" val="36841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1093788"/>
            <a:ext cx="9000999" cy="5359548"/>
          </a:xfrm>
        </p:spPr>
        <p:txBody>
          <a:bodyPr>
            <a:normAutofit/>
          </a:bodyPr>
          <a:lstStyle/>
          <a:p>
            <a:r>
              <a:rPr lang="el-GR" sz="2400" dirty="0">
                <a:solidFill>
                  <a:srgbClr val="002060"/>
                </a:solidFill>
              </a:rPr>
              <a:t>Διαδικασία Αναδιοργάνωσης</a:t>
            </a:r>
          </a:p>
          <a:p>
            <a:r>
              <a:rPr lang="el-GR" sz="2400" dirty="0">
                <a:solidFill>
                  <a:srgbClr val="002060"/>
                </a:solidFill>
              </a:rPr>
              <a:t>Οργανωσιακά Συστήματα Υπηρεσιών</a:t>
            </a:r>
          </a:p>
          <a:p>
            <a:pPr marL="0" indent="0">
              <a:buClr>
                <a:schemeClr val="tx1"/>
              </a:buClr>
              <a:buNone/>
            </a:pPr>
            <a:endParaRPr lang="en-US" sz="2600" dirty="0">
              <a:solidFill>
                <a:srgbClr val="002060"/>
              </a:solidFill>
            </a:endParaRPr>
          </a:p>
        </p:txBody>
      </p:sp>
      <p:sp>
        <p:nvSpPr>
          <p:cNvPr id="4" name="Slide Number Placeholder 3"/>
          <p:cNvSpPr>
            <a:spLocks noGrp="1"/>
          </p:cNvSpPr>
          <p:nvPr>
            <p:ph type="sldNum" sz="quarter" idx="12"/>
          </p:nvPr>
        </p:nvSpPr>
        <p:spPr/>
        <p:txBody>
          <a:bodyPr/>
          <a:lstStyle/>
          <a:p>
            <a:pPr>
              <a:defRPr/>
            </a:pPr>
            <a:fld id="{699CC339-2776-4E03-B7FD-05AA0592565C}" type="slidenum">
              <a:rPr lang="el-GR" smtClean="0"/>
              <a:pPr>
                <a:defRPr/>
              </a:pPr>
              <a:t>2</a:t>
            </a:fld>
            <a:endParaRPr lang="el-GR" dirty="0"/>
          </a:p>
        </p:txBody>
      </p:sp>
      <p:sp>
        <p:nvSpPr>
          <p:cNvPr id="5" name="Text Placeholder 4"/>
          <p:cNvSpPr>
            <a:spLocks noGrp="1"/>
          </p:cNvSpPr>
          <p:nvPr>
            <p:ph type="body" sz="quarter" idx="13"/>
          </p:nvPr>
        </p:nvSpPr>
        <p:spPr/>
        <p:txBody>
          <a:bodyPr>
            <a:normAutofit/>
          </a:bodyPr>
          <a:lstStyle/>
          <a:p>
            <a:r>
              <a:rPr lang="el-GR" sz="3200" dirty="0"/>
              <a:t>Περιεχόμενα</a:t>
            </a:r>
            <a:endParaRPr lang="en-US" sz="32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1828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Ο προγραμματισμός της πραγμάτωσης των αλλαγών είναι τόσο σημαντικός όσο και ο σχεδιασμός των αλλαγών. </a:t>
            </a:r>
          </a:p>
          <a:p>
            <a:pPr algn="just"/>
            <a:r>
              <a:rPr lang="el-GR" sz="2200" dirty="0"/>
              <a:t>Συνεπώς, αξίζει να θεωρηθεί ο σχεδιασμός ενός “συστήματος πραγμάτωσης των αλλαγών” στο οποίο μπορούν να οριστούν οι δραστηριότητες που είναι αναγκαίες για την επίτευξη των στόχων, δηλαδή της πραγμάτωσης της νέας οργανωσιακής δομής. </a:t>
            </a:r>
          </a:p>
          <a:p>
            <a:pPr algn="just"/>
            <a:r>
              <a:rPr lang="el-GR" sz="2200" dirty="0"/>
              <a:t>Το </a:t>
            </a:r>
            <a:r>
              <a:rPr lang="el-GR" sz="2200" b="1" dirty="0"/>
              <a:t>σύστημα </a:t>
            </a:r>
            <a:r>
              <a:rPr lang="el-GR" sz="2200" dirty="0"/>
              <a:t>αυτό είναι </a:t>
            </a:r>
            <a:r>
              <a:rPr lang="el-GR" sz="2200" b="1" dirty="0"/>
              <a:t>μεταβατικό (προσωρινό) </a:t>
            </a:r>
            <a:r>
              <a:rPr lang="el-GR" sz="2200" dirty="0"/>
              <a:t>και </a:t>
            </a:r>
            <a:r>
              <a:rPr lang="el-GR" sz="2200" b="1" dirty="0"/>
              <a:t>υπάρχει μόνο για την περίοδο της πραγμάτωσης των αλλαγών</a:t>
            </a:r>
            <a:r>
              <a:rPr lang="el-GR" sz="2200" dirty="0"/>
              <a:t>.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20</a:t>
            </a:fld>
            <a:endParaRPr lang="el-GR" dirty="0"/>
          </a:p>
        </p:txBody>
      </p:sp>
      <p:sp>
        <p:nvSpPr>
          <p:cNvPr id="4" name="Text Placeholder 3"/>
          <p:cNvSpPr>
            <a:spLocks noGrp="1"/>
          </p:cNvSpPr>
          <p:nvPr>
            <p:ph type="body" sz="quarter" idx="13"/>
          </p:nvPr>
        </p:nvSpPr>
        <p:spPr/>
        <p:txBody>
          <a:bodyPr>
            <a:normAutofit/>
          </a:bodyPr>
          <a:lstStyle/>
          <a:p>
            <a:r>
              <a:rPr lang="el-GR" dirty="0"/>
              <a:t>Πρόγραμμα πραγμάτωσης αλλαγών</a:t>
            </a:r>
          </a:p>
        </p:txBody>
      </p:sp>
    </p:spTree>
    <p:extLst>
      <p:ext uri="{BB962C8B-B14F-4D97-AF65-F5344CB8AC3E}">
        <p14:creationId xmlns:p14="http://schemas.microsoft.com/office/powerpoint/2010/main" val="2418573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Η διαδικασία μετασχηματισμού </a:t>
            </a:r>
            <a:r>
              <a:rPr lang="el-GR" sz="2200" i="1" dirty="0"/>
              <a:t>(</a:t>
            </a:r>
            <a:r>
              <a:rPr lang="en-US" sz="2200" i="1" dirty="0"/>
              <a:t>transformation process</a:t>
            </a:r>
            <a:r>
              <a:rPr lang="el-GR" sz="2200" i="1" dirty="0"/>
              <a:t> – </a:t>
            </a:r>
            <a:r>
              <a:rPr lang="en-US" sz="2200" i="1" dirty="0"/>
              <a:t>T</a:t>
            </a:r>
            <a:r>
              <a:rPr lang="el-GR" sz="2200" i="1" dirty="0"/>
              <a:t>)</a:t>
            </a:r>
            <a:r>
              <a:rPr lang="el-GR" sz="2200" dirty="0"/>
              <a:t> που είναι κατάλληλη για το “σύστημα πραγμάτωσης των αλλαγών” αναφορικά με το έργο της αναδιοργάνωσης είναι ένα σύστημα που:</a:t>
            </a:r>
          </a:p>
          <a:p>
            <a:pPr lvl="1" algn="just">
              <a:buFont typeface="Wingdings" panose="05000000000000000000" pitchFamily="2" charset="2"/>
              <a:buChar char="§"/>
            </a:pPr>
            <a:r>
              <a:rPr lang="el-GR" sz="2200" dirty="0"/>
              <a:t>Λαμβάνει ως εισροές πληροφορίες για τον προτεινόμενο νέο οργανισμό και για την τρέχουσα οργανωσιακή δομή και </a:t>
            </a:r>
          </a:p>
          <a:p>
            <a:pPr lvl="1" algn="just">
              <a:buFont typeface="Wingdings" panose="05000000000000000000" pitchFamily="2" charset="2"/>
              <a:buChar char="§"/>
            </a:pPr>
            <a:r>
              <a:rPr lang="el-GR" sz="2200" dirty="0"/>
              <a:t>Παράγει ως εκροές τις αλλαγές που πραγματώθηκαν.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21</a:t>
            </a:fld>
            <a:endParaRPr lang="el-GR" dirty="0"/>
          </a:p>
        </p:txBody>
      </p:sp>
      <p:sp>
        <p:nvSpPr>
          <p:cNvPr id="4" name="Text Placeholder 3"/>
          <p:cNvSpPr>
            <a:spLocks noGrp="1"/>
          </p:cNvSpPr>
          <p:nvPr>
            <p:ph type="body" sz="quarter" idx="13"/>
          </p:nvPr>
        </p:nvSpPr>
        <p:spPr/>
        <p:txBody>
          <a:bodyPr>
            <a:normAutofit/>
          </a:bodyPr>
          <a:lstStyle/>
          <a:p>
            <a:r>
              <a:rPr lang="el-GR" dirty="0"/>
              <a:t>Πρόγραμμα πραγμάτωσης αλλαγών</a:t>
            </a:r>
          </a:p>
        </p:txBody>
      </p:sp>
    </p:spTree>
    <p:extLst>
      <p:ext uri="{BB962C8B-B14F-4D97-AF65-F5344CB8AC3E}">
        <p14:creationId xmlns:p14="http://schemas.microsoft.com/office/powerpoint/2010/main" val="218629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Οι </a:t>
            </a:r>
            <a:r>
              <a:rPr lang="el-GR" sz="2200" b="1" dirty="0"/>
              <a:t>περιορισμοί</a:t>
            </a:r>
            <a:r>
              <a:rPr lang="el-GR" sz="2200" dirty="0"/>
              <a:t> εντός των οποίων πρέπει να λειτουργήσει το “σύστημα πραγμάτωσης των αλλαγών” </a:t>
            </a:r>
            <a:r>
              <a:rPr lang="el-GR" sz="2200" b="1" i="1" dirty="0"/>
              <a:t>(</a:t>
            </a:r>
            <a:r>
              <a:rPr lang="en-US" sz="2200" b="1" i="1" dirty="0"/>
              <a:t>environmental constraints</a:t>
            </a:r>
            <a:r>
              <a:rPr lang="el-GR" sz="2200" b="1" i="1" dirty="0"/>
              <a:t> – </a:t>
            </a:r>
            <a:r>
              <a:rPr lang="en-US" sz="2200" b="1" i="1" dirty="0"/>
              <a:t>E</a:t>
            </a:r>
            <a:r>
              <a:rPr lang="el-GR" sz="2200" b="1" i="1" dirty="0"/>
              <a:t>)</a:t>
            </a:r>
            <a:r>
              <a:rPr lang="el-GR" sz="2200" dirty="0"/>
              <a:t> είναι:</a:t>
            </a:r>
          </a:p>
          <a:p>
            <a:pPr marL="914400" lvl="1" indent="-514350" algn="just">
              <a:buFont typeface="+mj-lt"/>
              <a:buAutoNum type="romanLcPeriod"/>
            </a:pPr>
            <a:r>
              <a:rPr lang="el-GR" sz="2200" dirty="0"/>
              <a:t>Η δεδηλωμένη πολιτική για καμία περίσσεια προσωπικού (που συνεπάγεται την ανάγκη για ανάπτυξη ενδιάμεσων δομών που θα φροντίζουν για τη συμπλήρωση του προσωπικού), </a:t>
            </a:r>
          </a:p>
          <a:p>
            <a:pPr marL="914400" lvl="1" indent="-514350" algn="just">
              <a:buFont typeface="+mj-lt"/>
              <a:buAutoNum type="romanLcPeriod"/>
            </a:pPr>
            <a:r>
              <a:rPr lang="el-GR" sz="2200" dirty="0"/>
              <a:t>Ο δεδηλωμένος σκοπός διαβούλευσης με τις συνδικαλιστικές ενώσεις του προσωπικού πριν τη λήψη των τελικών αποφάσεων για επερχόμενες αλλαγές, και </a:t>
            </a:r>
          </a:p>
          <a:p>
            <a:pPr marL="914400" lvl="1" indent="-514350" algn="just">
              <a:buFont typeface="+mj-lt"/>
              <a:buAutoNum type="romanLcPeriod"/>
            </a:pPr>
            <a:r>
              <a:rPr lang="el-GR" sz="2200" dirty="0"/>
              <a:t>Επειδή αυτός ο οργανισμός είναι μέρος ενός μεγαλύτερου ομίλου, τα καθορισμένα μισθολογικά κλιμάκια που πρέπει να αναγνωρίζονται και να γίνονται αποδεκτά από κάθε νέα οργανωσιακή δομή.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22</a:t>
            </a:fld>
            <a:endParaRPr lang="el-GR" dirty="0"/>
          </a:p>
        </p:txBody>
      </p:sp>
      <p:sp>
        <p:nvSpPr>
          <p:cNvPr id="4" name="Text Placeholder 3"/>
          <p:cNvSpPr>
            <a:spLocks noGrp="1"/>
          </p:cNvSpPr>
          <p:nvPr>
            <p:ph type="body" sz="quarter" idx="13"/>
          </p:nvPr>
        </p:nvSpPr>
        <p:spPr/>
        <p:txBody>
          <a:bodyPr>
            <a:normAutofit/>
          </a:bodyPr>
          <a:lstStyle/>
          <a:p>
            <a:r>
              <a:rPr lang="el-GR" dirty="0"/>
              <a:t>Πρόγραμμα πραγμάτωσης αλλαγών</a:t>
            </a:r>
          </a:p>
        </p:txBody>
      </p:sp>
    </p:spTree>
    <p:extLst>
      <p:ext uri="{BB962C8B-B14F-4D97-AF65-F5344CB8AC3E}">
        <p14:creationId xmlns:p14="http://schemas.microsoft.com/office/powerpoint/2010/main" val="1131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algn="just"/>
            <a:r>
              <a:rPr lang="el-GR" sz="2200" dirty="0"/>
              <a:t>Με δεδομένη τη μέθοδο ανάλυσης που χρησιμοποιήθηκε, είναι αναγκαίο να αναπτυχθεί ένα “σύστημα πραγμάτωσης των αλλαγών” που:</a:t>
            </a:r>
          </a:p>
          <a:p>
            <a:pPr lvl="1" algn="just">
              <a:buFont typeface="Wingdings" panose="05000000000000000000" pitchFamily="2" charset="2"/>
              <a:buChar char="§"/>
            </a:pPr>
            <a:r>
              <a:rPr lang="el-GR" sz="2200" dirty="0"/>
              <a:t>Λειτουργεί παράλληλα με τη διαδικασία της ανάλυσης και </a:t>
            </a:r>
          </a:p>
          <a:p>
            <a:pPr lvl="1" algn="just">
              <a:buFont typeface="Wingdings" panose="05000000000000000000" pitchFamily="2" charset="2"/>
              <a:buChar char="§"/>
            </a:pPr>
            <a:r>
              <a:rPr lang="el-GR" sz="2200" dirty="0"/>
              <a:t>Είναι πλήρως ενσωματωμένο σ’ αυτήν, ιδιαίτερα σε όρους συγχρονισμού μερικών από τις δραστηριότητες πραγμάτωσης των αλλαγών. </a:t>
            </a:r>
          </a:p>
          <a:p>
            <a:pPr algn="just"/>
            <a:r>
              <a:rPr lang="el-GR" sz="2200" dirty="0"/>
              <a:t>Για παράδειγμα, επειδή οι διοικητικές ομάδες κάθε επιπέδου αφαίρεσης που ορίζεται κατά την ανάλυση εμπλέκονται στη διαδικασία λήψης αποφάσεων, το “σύστημα πραγμάτωσης των αλλαγών” αποτελεί το μηχανισμό δια του οποίου επιτυγχάνεται αμοιβαία δέσμευση για την πραγμάτωση των αλλαγών που πρόκειται να αποφασιστούν.</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23</a:t>
            </a:fld>
            <a:endParaRPr lang="el-GR" dirty="0"/>
          </a:p>
        </p:txBody>
      </p:sp>
      <p:sp>
        <p:nvSpPr>
          <p:cNvPr id="4" name="Text Placeholder 3"/>
          <p:cNvSpPr>
            <a:spLocks noGrp="1"/>
          </p:cNvSpPr>
          <p:nvPr>
            <p:ph type="body" sz="quarter" idx="13"/>
          </p:nvPr>
        </p:nvSpPr>
        <p:spPr/>
        <p:txBody>
          <a:bodyPr>
            <a:normAutofit/>
          </a:bodyPr>
          <a:lstStyle/>
          <a:p>
            <a:r>
              <a:rPr lang="el-GR" dirty="0"/>
              <a:t>Πρόγραμμα πραγμάτωσης αλλαγών</a:t>
            </a:r>
          </a:p>
        </p:txBody>
      </p:sp>
    </p:spTree>
    <p:extLst>
      <p:ext uri="{BB962C8B-B14F-4D97-AF65-F5344CB8AC3E}">
        <p14:creationId xmlns:p14="http://schemas.microsoft.com/office/powerpoint/2010/main" val="54145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14350" lvl="0" indent="-514350" algn="just">
              <a:buFont typeface="+mj-lt"/>
              <a:buAutoNum type="romanLcPeriod"/>
            </a:pPr>
            <a:r>
              <a:rPr lang="el-GR" sz="2200" dirty="0"/>
              <a:t>Προσδιόρισε τις αλλαγές που πρόκειται να πραγματωθούν στην τρέχουσα λειτουργία του οργανισμού και τα πιθανά προβλήματα επί των επιχειρησιακών διεργασιών και του προσωπικού που μπορεί να ανακύψουν.</a:t>
            </a:r>
            <a:endParaRPr lang="en-US" sz="2200" dirty="0"/>
          </a:p>
          <a:p>
            <a:pPr marL="514350" lvl="0" indent="-514350" algn="just">
              <a:buFont typeface="+mj-lt"/>
              <a:buAutoNum type="romanLcPeriod"/>
            </a:pPr>
            <a:r>
              <a:rPr lang="el-GR" sz="2200" dirty="0"/>
              <a:t>Προγραμμάτισε την ακολουθία των αλλαγών (δηλαδή, προσωρινές οργανωσιακές δομές) που θεωρείται ότι θα ελαχιστοποιήσουν τα προβλήματα.</a:t>
            </a:r>
            <a:endParaRPr lang="en-US" sz="2200" dirty="0"/>
          </a:p>
          <a:p>
            <a:pPr marL="514350" lvl="0" indent="-514350" algn="just">
              <a:buFont typeface="+mj-lt"/>
              <a:buAutoNum type="romanLcPeriod"/>
            </a:pPr>
            <a:r>
              <a:rPr lang="el-GR" sz="2200" dirty="0"/>
              <a:t>Διερεύνησε και αντιμετώπισε κάθε περιορισμό επί της πραγμάτωσης των αλλαγών που μπορεί να προέλθει από πολιτικές του οργανισμού και/ή των εργατικών συνδικάτων.</a:t>
            </a:r>
            <a:endParaRPr lang="en-US" sz="2200" dirty="0"/>
          </a:p>
          <a:p>
            <a:pPr marL="514350" lvl="0" indent="-514350" algn="just">
              <a:buFont typeface="+mj-lt"/>
              <a:buAutoNum type="romanLcPeriod"/>
            </a:pPr>
            <a:r>
              <a:rPr lang="el-GR" sz="2200" dirty="0"/>
              <a:t>Εξασφάλισε δεσμεύσεις αναφορικά με την πραγμάτωση των αλλαγών από τη διοικητική ιεραρχία δευτέρου επιπέδου αφαίρεσης.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24</a:t>
            </a:fld>
            <a:endParaRPr lang="el-GR" dirty="0"/>
          </a:p>
        </p:txBody>
      </p:sp>
      <p:sp>
        <p:nvSpPr>
          <p:cNvPr id="4" name="Text Placeholder 3"/>
          <p:cNvSpPr>
            <a:spLocks noGrp="1"/>
          </p:cNvSpPr>
          <p:nvPr>
            <p:ph type="body" sz="quarter" idx="13"/>
          </p:nvPr>
        </p:nvSpPr>
        <p:spPr/>
        <p:txBody>
          <a:bodyPr>
            <a:normAutofit fontScale="77500" lnSpcReduction="20000"/>
          </a:bodyPr>
          <a:lstStyle/>
          <a:p>
            <a:r>
              <a:rPr lang="el-GR" dirty="0"/>
              <a:t>Εννοιολογικό μοντέλο συστήματος πραγμάτωσης αλλαγών (1/5) </a:t>
            </a:r>
            <a:endParaRPr lang="en-US" dirty="0"/>
          </a:p>
        </p:txBody>
      </p:sp>
    </p:spTree>
    <p:extLst>
      <p:ext uri="{BB962C8B-B14F-4D97-AF65-F5344CB8AC3E}">
        <p14:creationId xmlns:p14="http://schemas.microsoft.com/office/powerpoint/2010/main" val="1348983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14350" lvl="0" indent="-514350" algn="just">
              <a:buFont typeface="+mj-lt"/>
              <a:buAutoNum type="romanLcPeriod" startAt="5"/>
            </a:pPr>
            <a:r>
              <a:rPr lang="el-GR" sz="2200" dirty="0"/>
              <a:t>Ανάπτυξε οργανωσιακές δομές κατωτέρου επιπέδου αφαίρεσης (ανώτερου επιπέδου λεπτομέρειας).</a:t>
            </a:r>
            <a:endParaRPr lang="en-US" sz="2200" dirty="0"/>
          </a:p>
          <a:p>
            <a:pPr marL="514350" lvl="0" indent="-514350" algn="just">
              <a:buFont typeface="+mj-lt"/>
              <a:buAutoNum type="romanLcPeriod" startAt="5"/>
            </a:pPr>
            <a:r>
              <a:rPr lang="el-GR" sz="2200" dirty="0"/>
              <a:t>Εξασφάλισε δεσμεύσεις αναφορικά με την πραγμάτωση των αλλαγών από όλα τα επηρεαζόμενα διοικητικά επίπεδα.</a:t>
            </a:r>
            <a:endParaRPr lang="en-US" sz="2200" dirty="0"/>
          </a:p>
          <a:p>
            <a:pPr marL="514350" lvl="0" indent="-514350" algn="just">
              <a:buFont typeface="+mj-lt"/>
              <a:buAutoNum type="romanLcPeriod" startAt="5"/>
            </a:pPr>
            <a:r>
              <a:rPr lang="el-GR" sz="2200" dirty="0"/>
              <a:t>Προσδιόρισε και σχεδίασε κάθε νέα απαιτούμενη διεργασία.</a:t>
            </a:r>
            <a:endParaRPr lang="en-US" sz="2200" dirty="0"/>
          </a:p>
          <a:p>
            <a:pPr marL="514350" lvl="0" indent="-514350" algn="just">
              <a:buFont typeface="+mj-lt"/>
              <a:buAutoNum type="romanLcPeriod" startAt="5"/>
            </a:pPr>
            <a:r>
              <a:rPr lang="el-GR" sz="2200" dirty="0"/>
              <a:t>Προγραμμάτισε την ολική ακολουθία πραγμάτωσης των αλλαγών.</a:t>
            </a:r>
            <a:endParaRPr lang="en-US" sz="2200" dirty="0"/>
          </a:p>
          <a:p>
            <a:pPr marL="514350" lvl="0" indent="-514350" algn="just">
              <a:buFont typeface="+mj-lt"/>
              <a:buAutoNum type="romanLcPeriod" startAt="5"/>
            </a:pPr>
            <a:r>
              <a:rPr lang="el-GR" sz="2200" dirty="0"/>
              <a:t>Κατάνειμε φυσικούς πόρους (χώρους γραφείων, κτλ) που θεωρούνται κατάλληλοι για την επιθυμητή ακολουθία πραγμάτωσης των αλλαγών.</a:t>
            </a:r>
            <a:endParaRPr lang="en-US" sz="2200" dirty="0"/>
          </a:p>
          <a:p>
            <a:pPr marL="514350" lvl="0" indent="-514350" algn="just">
              <a:buFont typeface="+mj-lt"/>
              <a:buAutoNum type="romanLcPeriod" startAt="5"/>
            </a:pPr>
            <a:r>
              <a:rPr lang="el-GR" sz="2200" dirty="0"/>
              <a:t>Εκκίνησε το πρόγραμμα πραγμάτωσης των αλλαγών.</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25</a:t>
            </a:fld>
            <a:endParaRPr lang="el-GR" dirty="0"/>
          </a:p>
        </p:txBody>
      </p:sp>
      <p:sp>
        <p:nvSpPr>
          <p:cNvPr id="4" name="Text Placeholder 3"/>
          <p:cNvSpPr>
            <a:spLocks noGrp="1"/>
          </p:cNvSpPr>
          <p:nvPr>
            <p:ph type="body" sz="quarter" idx="13"/>
          </p:nvPr>
        </p:nvSpPr>
        <p:spPr/>
        <p:txBody>
          <a:bodyPr>
            <a:normAutofit fontScale="77500" lnSpcReduction="20000"/>
          </a:bodyPr>
          <a:lstStyle/>
          <a:p>
            <a:r>
              <a:rPr lang="el-GR" dirty="0"/>
              <a:t>Εννοιολογικό μοντέλο συστήματος πραγμάτωσης αλλαγών (2/5) </a:t>
            </a:r>
            <a:endParaRPr lang="en-US" dirty="0"/>
          </a:p>
        </p:txBody>
      </p:sp>
    </p:spTree>
    <p:extLst>
      <p:ext uri="{BB962C8B-B14F-4D97-AF65-F5344CB8AC3E}">
        <p14:creationId xmlns:p14="http://schemas.microsoft.com/office/powerpoint/2010/main" val="1676184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14350" indent="-514350" algn="just">
              <a:buFont typeface="+mj-lt"/>
              <a:buAutoNum type="romanLcPeriod" startAt="11"/>
            </a:pPr>
            <a:r>
              <a:rPr lang="el-GR" sz="2200" dirty="0"/>
              <a:t>Παρακολούθησε την πρόοδο των εργασιών πραγμάτωσης των αλλαγών καθώς και την ανταπόκριση του οργανισμού και των εργαζομένων σ’ αυτήν και ανάλαβε διορθωτικές δράσεις όπου κρίνεται αναγκαίο.</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26</a:t>
            </a:fld>
            <a:endParaRPr lang="el-GR" dirty="0"/>
          </a:p>
        </p:txBody>
      </p:sp>
      <p:sp>
        <p:nvSpPr>
          <p:cNvPr id="4" name="Text Placeholder 3"/>
          <p:cNvSpPr>
            <a:spLocks noGrp="1"/>
          </p:cNvSpPr>
          <p:nvPr>
            <p:ph type="body" sz="quarter" idx="13"/>
          </p:nvPr>
        </p:nvSpPr>
        <p:spPr/>
        <p:txBody>
          <a:bodyPr>
            <a:normAutofit fontScale="77500" lnSpcReduction="20000"/>
          </a:bodyPr>
          <a:lstStyle/>
          <a:p>
            <a:r>
              <a:rPr lang="el-GR" dirty="0"/>
              <a:t>Εννοιολογικό μοντέλο συστήματος πραγμάτωσης αλλαγών (3/5) </a:t>
            </a:r>
            <a:endParaRPr lang="en-US" dirty="0"/>
          </a:p>
        </p:txBody>
      </p:sp>
    </p:spTree>
    <p:extLst>
      <p:ext uri="{BB962C8B-B14F-4D97-AF65-F5344CB8AC3E}">
        <p14:creationId xmlns:p14="http://schemas.microsoft.com/office/powerpoint/2010/main" val="406528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200" dirty="0"/>
              <a:t>Ο παραπάνω κατάλογος δραστηριοτήτων δεν συνεπάγεται κατ’ ανάγκη μια διεργασία χωρίς επαναλήψεις ή και διεργασία που πρέπει να εκτελεστεί σειριακά. </a:t>
            </a:r>
          </a:p>
          <a:p>
            <a:pPr algn="just"/>
            <a:r>
              <a:rPr lang="el-GR" sz="2200" dirty="0"/>
              <a:t>Οι δραστηριότητες (</a:t>
            </a:r>
            <a:r>
              <a:rPr lang="en-US" sz="2200" dirty="0"/>
              <a:t>v</a:t>
            </a:r>
            <a:r>
              <a:rPr lang="el-GR" sz="2200" dirty="0"/>
              <a:t>) και (</a:t>
            </a:r>
            <a:r>
              <a:rPr lang="en-US" sz="2200" dirty="0"/>
              <a:t>vi</a:t>
            </a:r>
            <a:r>
              <a:rPr lang="el-GR" sz="2200" dirty="0"/>
              <a:t>) πρέπει να έπονται της δραστηριότητας (</a:t>
            </a:r>
            <a:r>
              <a:rPr lang="en-US" sz="2200" dirty="0"/>
              <a:t>iv</a:t>
            </a:r>
            <a:r>
              <a:rPr lang="el-GR" sz="2200" dirty="0"/>
              <a:t>) </a:t>
            </a:r>
          </a:p>
          <a:p>
            <a:pPr algn="just"/>
            <a:r>
              <a:rPr lang="el-GR" sz="2200" dirty="0"/>
              <a:t>Η δραστηριότητα (</a:t>
            </a:r>
            <a:r>
              <a:rPr lang="en-US" sz="2200" dirty="0"/>
              <a:t>xi</a:t>
            </a:r>
            <a:r>
              <a:rPr lang="el-GR" sz="2200" dirty="0"/>
              <a:t>) πρέπει να είναι συνεχής και </a:t>
            </a:r>
          </a:p>
          <a:p>
            <a:pPr algn="just"/>
            <a:r>
              <a:rPr lang="el-GR" sz="2200" dirty="0"/>
              <a:t>Η δράση ελέγχου που είναι αναγκαία σε κάθε φάση (και της ανάλυσης και της πραγμάτωσης) μπορεί να απαιτεί σημαντικό βαθμό επανάληψης.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27</a:t>
            </a:fld>
            <a:endParaRPr lang="el-GR" dirty="0"/>
          </a:p>
        </p:txBody>
      </p:sp>
      <p:sp>
        <p:nvSpPr>
          <p:cNvPr id="4" name="Text Placeholder 3"/>
          <p:cNvSpPr>
            <a:spLocks noGrp="1"/>
          </p:cNvSpPr>
          <p:nvPr>
            <p:ph type="body" sz="quarter" idx="13"/>
          </p:nvPr>
        </p:nvSpPr>
        <p:spPr/>
        <p:txBody>
          <a:bodyPr>
            <a:normAutofit fontScale="77500" lnSpcReduction="20000"/>
          </a:bodyPr>
          <a:lstStyle/>
          <a:p>
            <a:r>
              <a:rPr lang="el-GR" dirty="0"/>
              <a:t>Εννοιολογικό μοντέλο συστήματος πραγμάτωσης αλλαγών (4/5) </a:t>
            </a:r>
            <a:endParaRPr lang="en-US" dirty="0"/>
          </a:p>
        </p:txBody>
      </p:sp>
    </p:spTree>
    <p:extLst>
      <p:ext uri="{BB962C8B-B14F-4D97-AF65-F5344CB8AC3E}">
        <p14:creationId xmlns:p14="http://schemas.microsoft.com/office/powerpoint/2010/main" val="880389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Σε πολλές περιπτώσεις είναι ανάγκη να αναπτυχθούν μεταβατικές (προσωρινές) οργανωτικές δομές που φροντίζουν για τους υπάρχοντες εργαζόμενους στον οργανισμό, μερικοί από τους οποίους υπάρχουν στον οργανισμό μόνο για όσο χρόνο τους προσφέρεται πρόσθετη κατάρτιση. </a:t>
            </a:r>
          </a:p>
          <a:p>
            <a:pPr algn="just"/>
            <a:r>
              <a:rPr lang="el-GR" sz="2200" dirty="0"/>
              <a:t>Σε άλλες περιπτώσεις, είναι ανάγκη να τροποποιηθεί η αναδιοργάνωση με βάση την ανταπόκριση (δηλαδή, ως αποτέλεσμα της εκτέλεσης της δραστηριότητας (</a:t>
            </a:r>
            <a:r>
              <a:rPr lang="en-US" sz="2200" dirty="0"/>
              <a:t>xi</a:t>
            </a:r>
            <a:r>
              <a:rPr lang="el-GR" sz="2200" dirty="0"/>
              <a:t>)).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28</a:t>
            </a:fld>
            <a:endParaRPr lang="el-GR" dirty="0"/>
          </a:p>
        </p:txBody>
      </p:sp>
      <p:sp>
        <p:nvSpPr>
          <p:cNvPr id="4" name="Text Placeholder 3"/>
          <p:cNvSpPr>
            <a:spLocks noGrp="1"/>
          </p:cNvSpPr>
          <p:nvPr>
            <p:ph type="body" sz="quarter" idx="13"/>
          </p:nvPr>
        </p:nvSpPr>
        <p:spPr/>
        <p:txBody>
          <a:bodyPr>
            <a:normAutofit fontScale="77500" lnSpcReduction="20000"/>
          </a:bodyPr>
          <a:lstStyle/>
          <a:p>
            <a:r>
              <a:rPr lang="el-GR" dirty="0"/>
              <a:t>Εννοιολογικό μοντέλο συστήματος πραγμάτωσης αλλαγών (5/5) </a:t>
            </a:r>
            <a:endParaRPr lang="en-US" dirty="0"/>
          </a:p>
        </p:txBody>
      </p:sp>
    </p:spTree>
    <p:extLst>
      <p:ext uri="{BB962C8B-B14F-4D97-AF65-F5344CB8AC3E}">
        <p14:creationId xmlns:p14="http://schemas.microsoft.com/office/powerpoint/2010/main" val="4195427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29</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56577871"/>
              </p:ext>
            </p:extLst>
          </p:nvPr>
        </p:nvGraphicFramePr>
        <p:xfrm>
          <a:off x="1403648" y="1412776"/>
          <a:ext cx="6849941" cy="4896544"/>
        </p:xfrm>
        <a:graphic>
          <a:graphicData uri="http://schemas.openxmlformats.org/presentationml/2006/ole">
            <mc:AlternateContent xmlns:mc="http://schemas.openxmlformats.org/markup-compatibility/2006">
              <mc:Choice xmlns:v="urn:schemas-microsoft-com:vml" Requires="v">
                <p:oleObj spid="_x0000_s1090" r:id="rId3" imgW="5452363" imgH="5446841" progId="">
                  <p:embed/>
                </p:oleObj>
              </mc:Choice>
              <mc:Fallback>
                <p:oleObj r:id="rId3" imgW="5452363" imgH="5446841" progId="">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412776"/>
                        <a:ext cx="6849941" cy="4896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338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l-GR" sz="3600" b="1" dirty="0">
                <a:solidFill>
                  <a:srgbClr val="780000"/>
                </a:solidFill>
              </a:rPr>
              <a:t>Διαδικασία Αναδιοργάνωσης</a:t>
            </a:r>
            <a:endParaRPr lang="el-GR" dirty="0"/>
          </a:p>
        </p:txBody>
      </p:sp>
      <p:sp>
        <p:nvSpPr>
          <p:cNvPr id="6" name="Text Placeholder 5"/>
          <p:cNvSpPr>
            <a:spLocks noGrp="1"/>
          </p:cNvSpPr>
          <p:nvPr>
            <p:ph type="body" idx="1"/>
          </p:nvPr>
        </p:nvSpPr>
        <p:spPr/>
        <p:txBody>
          <a:bodyPr/>
          <a:lstStyle/>
          <a:p>
            <a:endParaRPr lang="el-GR"/>
          </a:p>
        </p:txBody>
      </p:sp>
      <p:sp>
        <p:nvSpPr>
          <p:cNvPr id="7" name="Text Placeholder 6"/>
          <p:cNvSpPr>
            <a:spLocks noGrp="1"/>
          </p:cNvSpPr>
          <p:nvPr>
            <p:ph type="body" sz="quarter" idx="13"/>
          </p:nvPr>
        </p:nvSpPr>
        <p:spPr/>
        <p:txBody>
          <a:bodyPr/>
          <a:lstStyle/>
          <a:p>
            <a:endParaRPr lang="el-GR" dirty="0"/>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3</a:t>
            </a:fld>
            <a:endParaRPr lang="el-GR" dirty="0"/>
          </a:p>
        </p:txBody>
      </p:sp>
    </p:spTree>
    <p:extLst>
      <p:ext uri="{BB962C8B-B14F-4D97-AF65-F5344CB8AC3E}">
        <p14:creationId xmlns:p14="http://schemas.microsoft.com/office/powerpoint/2010/main" val="302367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Στο σχήμα της προηγούμενης διαφάνειας παρουσιάζονται οι συσχετίσεις μεταξύ δύο οργανωσιακών μονάδων οι οποίες υπήρχαν σε έναν </a:t>
            </a:r>
            <a:r>
              <a:rPr lang="el-GR" sz="2200" b="1" dirty="0"/>
              <a:t>υποθετικό οργανισμό ανάληψης έργων ψηφιακής τεχνολογίας </a:t>
            </a:r>
            <a:r>
              <a:rPr lang="el-GR" sz="2200" dirty="0"/>
              <a:t>πριν την αναδιοργάνωσή του και, συγκεκριμένα, αφορούσαν τη </a:t>
            </a:r>
            <a:r>
              <a:rPr lang="el-GR" sz="2200" b="1" dirty="0"/>
              <a:t>μονάδα ανάπτυξης </a:t>
            </a:r>
            <a:r>
              <a:rPr lang="el-GR" sz="2200" dirty="0"/>
              <a:t>ΠΣ η οποία αναφέρεται στον </a:t>
            </a:r>
            <a:r>
              <a:rPr lang="el-GR" sz="2200" b="1" dirty="0"/>
              <a:t>αρχιμηχανικό ΠΣ </a:t>
            </a:r>
            <a:r>
              <a:rPr lang="el-GR" sz="2200" dirty="0"/>
              <a:t>και το </a:t>
            </a:r>
            <a:r>
              <a:rPr lang="el-GR" sz="2200" b="1" dirty="0"/>
              <a:t>οποίο παρήγαγε το τεκμηριωτικό υλικό των ΠΣ και τις διαδικασίες μέσω των οποίων κατασκευάζονταν</a:t>
            </a:r>
            <a:r>
              <a:rPr lang="el-GR" sz="2200" dirty="0"/>
              <a:t>. </a:t>
            </a:r>
          </a:p>
          <a:p>
            <a:pPr algn="just"/>
            <a:r>
              <a:rPr lang="el-GR" sz="2200" dirty="0"/>
              <a:t>Λόγω της στενής σχέσης μεταξύ της ποιότητας των ΠΣ και των διαδικασιών κατασκευής τους, ο αρχιμηχανικός ΠΣ είχε αρμοδιότητα για τη διασφάλιση της ποιότητας του ΠΣ. </a:t>
            </a:r>
          </a:p>
          <a:p>
            <a:pPr algn="just"/>
            <a:r>
              <a:rPr lang="el-GR" sz="2200" dirty="0"/>
              <a:t>Έτσι, υπήρχε η εκτίμηση ότι αν οι διαδικασίες κατασκευής των ΠΣ ήταν καλά δομημένες τότε και η ποιότητα των ΠΣ θα ήταν σύμφωνη με τις απαιτήσεις. </a:t>
            </a:r>
          </a:p>
          <a:p>
            <a:pPr algn="just"/>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30</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1075784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μονάδα ανάπτυξης ΠΣ είχε ενταχθεί στην περιοχή ευθύνης του διευθυντή εργασιών (με αρμοδιότητα και τη συντήρηση των ΠΣ) λόγω της μετά την κατασκευή ανάγκης για συντήρηση των ΠΣ που είναι και η πιο δαπανηρή, σε βάθος χρόνου, διαδικασία.</a:t>
            </a:r>
          </a:p>
          <a:p>
            <a:pPr algn="just"/>
            <a:r>
              <a:rPr lang="el-GR" sz="2200" dirty="0"/>
              <a:t>Σε κάθε περίπτωση η μονάδα ανάπτυξης ήταν υποχρεωμένη να επιλέγει σχεδιασμούς των ΠΣ που καθιστούσαν ευκολότερη τη συντήρησή τους. </a:t>
            </a:r>
          </a:p>
          <a:p>
            <a:pPr lvl="1" algn="just">
              <a:buFont typeface="Wingdings" panose="05000000000000000000" pitchFamily="2" charset="2"/>
              <a:buChar char="§"/>
            </a:pPr>
            <a:r>
              <a:rPr lang="el-GR" sz="2200" b="1" dirty="0"/>
              <a:t>Μέσο: </a:t>
            </a:r>
            <a:r>
              <a:rPr lang="el-GR" sz="2200" dirty="0"/>
              <a:t>Άτυπες συζητήσεις με το προσωπικό συντήρησης προκειμένου να καθοριστεί ο βέλτιστος τρόπος σχεδιασμού των διαφόρων ΠΣ από την άποψη της συντήρησης. </a:t>
            </a:r>
          </a:p>
          <a:p>
            <a:pPr lvl="1" algn="just">
              <a:buFont typeface="Wingdings" panose="05000000000000000000" pitchFamily="2" charset="2"/>
              <a:buChar char="§"/>
            </a:pPr>
            <a:r>
              <a:rPr lang="el-GR" sz="2200" b="1" dirty="0"/>
              <a:t>Αποτέλεσμα:</a:t>
            </a:r>
            <a:r>
              <a:rPr lang="el-GR" sz="2200" dirty="0"/>
              <a:t> συχνή αλλαγή της διεργασίας ανάπτυξης ΠΣ με άμεσο αντίκτυπο στην ποιότητα των ΠΣ.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31</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53128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Όταν ο αρχιμηχανικός ΠΣ ερεύνησε παράπονα σχετικά με την μειωμένη ποιότητα των ΠΣ, ανακάλυψε ότι η διεργασία ανάπτυξης ΠΣ δεν ήταν πλέον αυτή που είχε σχεδιαστεί.</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32</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3248730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Η αναδιοργάνωση που προτάθηκε: </a:t>
            </a:r>
          </a:p>
          <a:p>
            <a:pPr lvl="1" algn="just">
              <a:buFont typeface="Wingdings" panose="05000000000000000000" pitchFamily="2" charset="2"/>
              <a:buChar char="§"/>
            </a:pPr>
            <a:r>
              <a:rPr lang="el-GR" sz="2200" dirty="0"/>
              <a:t>Να συνενωθούν οι δύο μονάδες (ανάπτυξης ΠΣ και εργασιών) και </a:t>
            </a:r>
          </a:p>
          <a:p>
            <a:pPr lvl="1" algn="just">
              <a:buFont typeface="Wingdings" panose="05000000000000000000" pitchFamily="2" charset="2"/>
              <a:buChar char="§"/>
            </a:pPr>
            <a:r>
              <a:rPr lang="el-GR" sz="2200" dirty="0"/>
              <a:t>Ο διευθυντής της μονάδας ανάπτυξης ΠΣ να γίνει υπεύθυνος για την ενοποιημένη μονάδα. </a:t>
            </a:r>
          </a:p>
          <a:p>
            <a:pPr algn="just"/>
            <a:r>
              <a:rPr lang="el-GR" sz="2400" dirty="0"/>
              <a:t>Όλοι όσοι επηρεάζονταν συμφώνησαν με αυτή την αλλαγή. </a:t>
            </a:r>
          </a:p>
          <a:p>
            <a:pPr algn="just"/>
            <a:r>
              <a:rPr lang="el-GR" sz="2400" b="1" dirty="0"/>
              <a:t>Πραγματικό αποτέλεσμα αλλαγής: </a:t>
            </a:r>
            <a:r>
              <a:rPr lang="el-GR" sz="2400" dirty="0"/>
              <a:t>Διευθυντής της ενοποιημένης μονάδας ανάπτυξης και εργασιών ΠΣ έγινε ο αρχιμηχανικός ΠΣ, αντί του διευθυντή εργασιών, στον οποίο δόθηκαν περισσότερες αρμοδιότητες από αυτές που διέθετε πριν.</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33</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790585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Το προσωπικό συντήρησης που αναφέρονταν στον διευθυντή της μονάδας εργασιών αντέδρασε όταν έμαθε για την αλλαγή.</a:t>
            </a:r>
          </a:p>
          <a:p>
            <a:pPr algn="just"/>
            <a:r>
              <a:rPr lang="el-GR" sz="2200" dirty="0"/>
              <a:t>Το θέμα επιλύθηκε μέσω διαβουλεύσεων οι οποίες απέφεραν μια τροποποίηση της πρότασης.</a:t>
            </a:r>
          </a:p>
          <a:p>
            <a:pPr algn="just"/>
            <a:r>
              <a:rPr lang="el-GR" sz="2200" dirty="0"/>
              <a:t> Οι δύο μονάδες αφέθηκαν ανέπαφες και δημιουργήθηκε μια μικρή ενδιάμεση οργανωσιακή μονάδα που αποτελούνταν από εκπροσώπους και των δύο μονάδων, αλλά υπό την διοίκηση του αρχιμηχανικού ΠΣ, και αυτός θα είχε την αρμοδιότητα της εκτίμησης κάθε προτεινόμενης αλλαγής των μεθοδολογιών ανάπτυξης και συντήρησης των ΠΣ.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34</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541651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Αν η προτεινόμενη αλλαγή των μεθοδολογιών μπορούσε να έχει επίπτωση στην ποιότητα του ΠΣ, ο σχεδιασμός θα αναλαμβάνονταν από την μονάδα ανάπτυξης ΠΣ στην περιοχή αρμοδιότητας του αρχιμηχανικού ΠΣ. </a:t>
            </a:r>
          </a:p>
          <a:p>
            <a:pPr algn="just"/>
            <a:r>
              <a:rPr lang="el-GR" sz="2200" dirty="0"/>
              <a:t>Οργανωτικά, αυτό ήταν μάλλον μια άκομψη αντιμετώπιση (ή λύση) του προβλήματος αλλά υιοθετήθηκε καθότι φαίνονταν να είναι η μόνη αποδεκτή από όλους τους ενδιαφερόμενους.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35</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175322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Αυτού του είδους η αντίδραση από το προσωπικό συντήρησης ήταν παράδοξη δεδομένου ότι δεν ήταν προφανές ότι θα τους αφορούσε μια ανακατανομή διοικητικών αρμοδιοτήτων που δεν είχε επιπτώσεις στις συνθήκες της εργασίας τους. </a:t>
            </a:r>
          </a:p>
          <a:p>
            <a:pPr algn="just"/>
            <a:r>
              <a:rPr lang="el-GR" sz="2200" dirty="0"/>
              <a:t>Όμως, προφανώς, θα επέφερε απώλεια κύρους γι’ αυτούς οπότε δεν άφησαν ανεκμετάλλευτη την ευκαιρία για την ανάκτηση του κύρους τους. </a:t>
            </a:r>
          </a:p>
          <a:p>
            <a:pPr algn="just"/>
            <a:r>
              <a:rPr lang="el-GR" sz="2200" dirty="0"/>
              <a:t>Έτσι, έγινε αντιληπτό εκ των υστέρων ότι το επεισόδιο αυτό θεωρήθηκε από το προσωπικό συντήρησης ως παίγνιο ισχύος παρά ως παρέμβαση στη διαδικασία αναδιοργάνωσης της μονάδας ανάπτυξης ΠΣ. </a:t>
            </a:r>
          </a:p>
          <a:p>
            <a:pPr algn="just"/>
            <a:r>
              <a:rPr lang="el-GR" sz="2200" dirty="0"/>
              <a:t>Συνεπώς, θα μπορούσε να εκλογικευτεί η αντίδραση του προσωπικού αλλά δεν είχε προβλεφθεί.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36</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3620083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Το επεισόδιο αυτό αποτελεί παράδειγμα ότι ένα σημαντικό μέρος της απόκτησης πλούσιας εικόνας που διεξήχθη στην αρχή, ή κατά τη διάρκεια, του έργου έπρεπε να αφορούσε την εξέταση των δομών εξουσίας (ισχύος) στην προβληματική κατάσταση αναφοράς κάτι το οποίο, ατυχώς, δεν έγινε.</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37</a:t>
            </a:fld>
            <a:endParaRPr lang="el-GR" dirty="0"/>
          </a:p>
        </p:txBody>
      </p:sp>
      <p:sp>
        <p:nvSpPr>
          <p:cNvPr id="4" name="Text Placeholder 3"/>
          <p:cNvSpPr>
            <a:spLocks noGrp="1"/>
          </p:cNvSpPr>
          <p:nvPr>
            <p:ph type="body" sz="quarter" idx="13"/>
          </p:nvPr>
        </p:nvSpPr>
        <p:spPr/>
        <p:txBody>
          <a:bodyPr/>
          <a:lstStyle/>
          <a:p>
            <a:r>
              <a:rPr lang="el-GR" dirty="0"/>
              <a:t>Αναδιοργάνωση του γραφείου σχεδιασμού ΠΣ</a:t>
            </a:r>
            <a:endParaRPr lang="en-US" dirty="0"/>
          </a:p>
        </p:txBody>
      </p:sp>
    </p:spTree>
    <p:extLst>
      <p:ext uri="{BB962C8B-B14F-4D97-AF65-F5344CB8AC3E}">
        <p14:creationId xmlns:p14="http://schemas.microsoft.com/office/powerpoint/2010/main" val="582780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38</a:t>
            </a:fld>
            <a:endParaRPr lang="el-GR" dirty="0"/>
          </a:p>
        </p:txBody>
      </p:sp>
      <p:sp>
        <p:nvSpPr>
          <p:cNvPr id="4" name="Text Placeholder 3"/>
          <p:cNvSpPr>
            <a:spLocks noGrp="1"/>
          </p:cNvSpPr>
          <p:nvPr>
            <p:ph type="body" sz="quarter" idx="13"/>
          </p:nvPr>
        </p:nvSpPr>
        <p:spPr/>
        <p:txBody>
          <a:bodyPr/>
          <a:lstStyle/>
          <a:p>
            <a:r>
              <a:rPr lang="el-GR" dirty="0"/>
              <a:t>Διαδικασία αναδιοργάνωσης</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445001145"/>
              </p:ext>
            </p:extLst>
          </p:nvPr>
        </p:nvGraphicFramePr>
        <p:xfrm>
          <a:off x="1619672" y="1340768"/>
          <a:ext cx="6008033" cy="5256584"/>
        </p:xfrm>
        <a:graphic>
          <a:graphicData uri="http://schemas.openxmlformats.org/presentationml/2006/ole">
            <mc:AlternateContent xmlns:mc="http://schemas.openxmlformats.org/markup-compatibility/2006">
              <mc:Choice xmlns:v="urn:schemas-microsoft-com:vml" Requires="v">
                <p:oleObj spid="_x0000_s2116" r:id="rId3" imgW="6105600" imgH="4743557" progId="">
                  <p:embed/>
                </p:oleObj>
              </mc:Choice>
              <mc:Fallback>
                <p:oleObj r:id="rId3" imgW="6105600" imgH="4743557" progId="">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340768"/>
                        <a:ext cx="6008033" cy="5256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5352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l-GR" sz="2200" dirty="0"/>
              <a:t>Η μεθοδολογία επτά φάσεων μπορεί να αναπαρασταθεί όπως φαίνεται στο σχήμα της προηγούμενης διαφάνειας. </a:t>
            </a:r>
          </a:p>
          <a:p>
            <a:pPr algn="just"/>
            <a:r>
              <a:rPr lang="el-GR" sz="2200" dirty="0"/>
              <a:t>Προσδιορίζεται το σύνολο των δραστηριοτήτων που οδήγησαν στην αναδιάρθρωση στο πρώτο επίπεδο ανάλυσης (αφαίρεσης). </a:t>
            </a:r>
          </a:p>
          <a:p>
            <a:pPr algn="just"/>
            <a:r>
              <a:rPr lang="el-GR" sz="2200" dirty="0"/>
              <a:t>Μόλις επιτευχθεί μια σύγκλιση μεταξύ των ορίων του συστήματος και του οργανισμού (μέσω διαλόγου σχετικά με τις δραστηριότητες-νησίδες), η διαδικασία της ανάλυσης επαναλαμβάνεται για κάθε οργανωσιακή μονάδα πρώτου επιπέδου (που τώρα είναι και εννοιακό σύστημα και τμήμα του οργανισμού).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39</a:t>
            </a:fld>
            <a:endParaRPr lang="el-GR" dirty="0"/>
          </a:p>
        </p:txBody>
      </p:sp>
      <p:sp>
        <p:nvSpPr>
          <p:cNvPr id="4" name="Text Placeholder 3"/>
          <p:cNvSpPr>
            <a:spLocks noGrp="1"/>
          </p:cNvSpPr>
          <p:nvPr>
            <p:ph type="body" sz="quarter" idx="13"/>
          </p:nvPr>
        </p:nvSpPr>
        <p:spPr/>
        <p:txBody>
          <a:bodyPr/>
          <a:lstStyle/>
          <a:p>
            <a:r>
              <a:rPr lang="el-GR" dirty="0"/>
              <a:t>Διαδικασία αναδιοργάνωσης</a:t>
            </a:r>
            <a:endParaRPr lang="en-US" dirty="0"/>
          </a:p>
        </p:txBody>
      </p:sp>
    </p:spTree>
    <p:extLst>
      <p:ext uri="{BB962C8B-B14F-4D97-AF65-F5344CB8AC3E}">
        <p14:creationId xmlns:p14="http://schemas.microsoft.com/office/powerpoint/2010/main" val="226019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77500" lnSpcReduction="20000"/>
          </a:bodyPr>
          <a:lstStyle/>
          <a:p>
            <a:pPr algn="just"/>
            <a:r>
              <a:rPr lang="el-GR" dirty="0"/>
              <a:t>Τα χαρακτηριστικά ενός οργανισμού ως συστήματος ανθρώπινης δραστηριότητας που είναι ιδιαιτέρως συναφή με μια προσέγγιση οργανωσιακής αλλαγής είναι εκείνα που ορίζουν τα </a:t>
            </a:r>
            <a:r>
              <a:rPr lang="el-GR" b="1" dirty="0"/>
              <a:t>όρια </a:t>
            </a:r>
            <a:r>
              <a:rPr lang="el-GR" b="1" i="1" dirty="0"/>
              <a:t>(</a:t>
            </a:r>
            <a:r>
              <a:rPr lang="en-US" b="1" i="1" dirty="0"/>
              <a:t>boundaries</a:t>
            </a:r>
            <a:r>
              <a:rPr lang="el-GR" b="1" i="1" dirty="0"/>
              <a:t>)</a:t>
            </a:r>
            <a:r>
              <a:rPr lang="el-GR" b="1" dirty="0"/>
              <a:t> </a:t>
            </a:r>
            <a:r>
              <a:rPr lang="el-GR" dirty="0"/>
              <a:t>και τις </a:t>
            </a:r>
            <a:r>
              <a:rPr lang="el-GR" b="1" dirty="0"/>
              <a:t>αρμοδιότητες </a:t>
            </a:r>
            <a:r>
              <a:rPr lang="el-GR" b="1" i="1" dirty="0"/>
              <a:t>(</a:t>
            </a:r>
            <a:r>
              <a:rPr lang="en-US" b="1" i="1" dirty="0"/>
              <a:t>responsibilities</a:t>
            </a:r>
            <a:r>
              <a:rPr lang="el-GR" b="1" i="1" dirty="0"/>
              <a:t>)</a:t>
            </a:r>
            <a:r>
              <a:rPr lang="el-GR" dirty="0"/>
              <a:t>. </a:t>
            </a:r>
          </a:p>
          <a:p>
            <a:pPr algn="just"/>
            <a:r>
              <a:rPr lang="el-GR" dirty="0"/>
              <a:t>Τα </a:t>
            </a:r>
            <a:r>
              <a:rPr lang="el-GR" b="1" dirty="0"/>
              <a:t>όρια ενός συστήματος </a:t>
            </a:r>
            <a:r>
              <a:rPr lang="el-GR" dirty="0"/>
              <a:t>(υποσυστήματος του οργανισμού) αναπαριστούν εκείνες τις διεπαφές με τον υπόλοιπο οργανισμό εντός των οποίων το όργανο λήψης αποφάσεων ασκεί έλεγχο επί των πόρων του οργανισμού. </a:t>
            </a:r>
          </a:p>
          <a:p>
            <a:pPr algn="just"/>
            <a:r>
              <a:rPr lang="el-GR" dirty="0"/>
              <a:t>Συνεπώς, το σύστημα (ο οργανισμός) διαθέτει ένα όργανο λήψης αποφάσεων που είναι υπόλογο για την αποδοτικότητά του (εναλλακτικά, θα μπορούσε να ειπωθεί ότι το σύστημα διαθέτει μια διαδικασία λήψης αποφάσεων). </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4</a:t>
            </a:fld>
            <a:endParaRPr lang="el-GR" dirty="0"/>
          </a:p>
        </p:txBody>
      </p:sp>
      <p:sp>
        <p:nvSpPr>
          <p:cNvPr id="7" name="Text Placeholder 6"/>
          <p:cNvSpPr>
            <a:spLocks noGrp="1"/>
          </p:cNvSpPr>
          <p:nvPr>
            <p:ph type="body" sz="quarter" idx="13"/>
          </p:nvPr>
        </p:nvSpPr>
        <p:spPr/>
        <p:txBody>
          <a:bodyPr/>
          <a:lstStyle/>
          <a:p>
            <a:r>
              <a:rPr lang="el-GR" dirty="0"/>
              <a:t>Διαδικασία Αναδιοργάνωσης</a:t>
            </a:r>
          </a:p>
        </p:txBody>
      </p:sp>
    </p:spTree>
    <p:extLst>
      <p:ext uri="{BB962C8B-B14F-4D97-AF65-F5344CB8AC3E}">
        <p14:creationId xmlns:p14="http://schemas.microsoft.com/office/powerpoint/2010/main" val="3524108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l-GR" sz="3600" b="1" dirty="0">
                <a:solidFill>
                  <a:srgbClr val="780000"/>
                </a:solidFill>
              </a:rPr>
              <a:t>Οργανωσιακά Συστήματα Υπηρεσιών</a:t>
            </a:r>
            <a:endParaRPr lang="el-GR" dirty="0"/>
          </a:p>
        </p:txBody>
      </p:sp>
      <p:sp>
        <p:nvSpPr>
          <p:cNvPr id="6" name="Text Placeholder 5"/>
          <p:cNvSpPr>
            <a:spLocks noGrp="1"/>
          </p:cNvSpPr>
          <p:nvPr>
            <p:ph type="body" idx="1"/>
          </p:nvPr>
        </p:nvSpPr>
        <p:spPr/>
        <p:txBody>
          <a:bodyPr/>
          <a:lstStyle/>
          <a:p>
            <a:endParaRPr lang="el-GR"/>
          </a:p>
        </p:txBody>
      </p:sp>
      <p:sp>
        <p:nvSpPr>
          <p:cNvPr id="7" name="Text Placeholder 6"/>
          <p:cNvSpPr>
            <a:spLocks noGrp="1"/>
          </p:cNvSpPr>
          <p:nvPr>
            <p:ph type="body" sz="quarter" idx="13"/>
          </p:nvPr>
        </p:nvSpPr>
        <p:spPr/>
        <p:txBody>
          <a:bodyPr/>
          <a:lstStyle/>
          <a:p>
            <a:endParaRPr lang="el-GR" dirty="0"/>
          </a:p>
        </p:txBody>
      </p:sp>
      <p:sp>
        <p:nvSpPr>
          <p:cNvPr id="3" name="Slide Number Placeholder 2"/>
          <p:cNvSpPr>
            <a:spLocks noGrp="1"/>
          </p:cNvSpPr>
          <p:nvPr>
            <p:ph type="sldNum" sz="quarter" idx="12"/>
          </p:nvPr>
        </p:nvSpPr>
        <p:spPr>
          <a:prstGeom prst="rect">
            <a:avLst/>
          </a:prstGeom>
        </p:spPr>
        <p:txBody>
          <a:bodyPr/>
          <a:lstStyle/>
          <a:p>
            <a:pPr>
              <a:defRPr/>
            </a:pPr>
            <a:fld id="{73BF339D-E1DF-4C95-AA97-33C933E60739}" type="slidenum">
              <a:rPr lang="el-GR" smtClean="0"/>
              <a:pPr>
                <a:defRPr/>
              </a:pPr>
              <a:t>40</a:t>
            </a:fld>
            <a:endParaRPr lang="el-GR" dirty="0"/>
          </a:p>
        </p:txBody>
      </p:sp>
    </p:spTree>
    <p:extLst>
      <p:ext uri="{BB962C8B-B14F-4D97-AF65-F5344CB8AC3E}">
        <p14:creationId xmlns:p14="http://schemas.microsoft.com/office/powerpoint/2010/main" val="358355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Καθώς αυξάνεται το μέγεθος των οργανισμών (επιχειρήσεων), απαντώνται προβλήματα διοίκησης που δεν μπορούν να αποδοθούν αποκλειστικά στην αύξηση του προσωπικού. </a:t>
            </a:r>
          </a:p>
          <a:p>
            <a:pPr algn="just"/>
            <a:r>
              <a:rPr lang="el-GR" sz="2200" dirty="0"/>
              <a:t>Πράγματι, ένας οργανισμός που μεταβαίνει από μικρό σε μεσαίο μέγεθος πρέπει να αναμένει ως πολύ πιθανό ότι, στη νέα κατάσταση, θα υπάρχει πολύ μεγαλύτερη γραφειοκρατία από αυτή της προηγούμενης κατάστασης. Ένας μικρός οργανισμός δεν είναι απλώς μια έκδοση ενός μεγάλου οργανισμού σε μικρότερη κλίμακα. </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41</a:t>
            </a:fld>
            <a:endParaRPr lang="el-GR" dirty="0"/>
          </a:p>
        </p:txBody>
      </p:sp>
      <p:sp>
        <p:nvSpPr>
          <p:cNvPr id="4" name="Text Placeholder 3"/>
          <p:cNvSpPr>
            <a:spLocks noGrp="1"/>
          </p:cNvSpPr>
          <p:nvPr>
            <p:ph type="body" sz="quarter" idx="13"/>
          </p:nvPr>
        </p:nvSpPr>
        <p:spPr/>
        <p:txBody>
          <a:bodyPr/>
          <a:lstStyle/>
          <a:p>
            <a:r>
              <a:rPr lang="el-GR" dirty="0"/>
              <a:t>Οργανωσιακά Συστήματα Υπηρεσιών</a:t>
            </a:r>
          </a:p>
        </p:txBody>
      </p:sp>
    </p:spTree>
    <p:extLst>
      <p:ext uri="{BB962C8B-B14F-4D97-AF65-F5344CB8AC3E}">
        <p14:creationId xmlns:p14="http://schemas.microsoft.com/office/powerpoint/2010/main" val="58545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r>
              <a:rPr lang="el-GR" sz="2200" dirty="0"/>
              <a:t>Ένα σημαντικό χαρακτηριστικό που διαφοροποιεί ένα μικρό από ένα μεσαίο ή μεγαλύτερο οργανισμό είναι η αύξηση των λειτουργιών υπηρεσιών </a:t>
            </a:r>
            <a:r>
              <a:rPr lang="el-GR" sz="2200" i="1" dirty="0"/>
              <a:t>(</a:t>
            </a:r>
            <a:r>
              <a:rPr lang="en-US" sz="2200" i="1" dirty="0"/>
              <a:t>functional services</a:t>
            </a:r>
            <a:r>
              <a:rPr lang="el-GR" sz="2200" i="1" dirty="0"/>
              <a:t>)</a:t>
            </a:r>
            <a:r>
              <a:rPr lang="el-GR" sz="2200" dirty="0"/>
              <a:t>. </a:t>
            </a:r>
          </a:p>
          <a:p>
            <a:pPr algn="just"/>
            <a:r>
              <a:rPr lang="el-GR" sz="2200" dirty="0"/>
              <a:t>Καθώς μεγαλώνουν οι οργανισμοί παρατηρείται αυξητική τάση στην ανάπτυξη λειτουργικών υπηρεσιών όπως:</a:t>
            </a:r>
          </a:p>
          <a:p>
            <a:pPr lvl="1" algn="just">
              <a:buFont typeface="Wingdings" panose="05000000000000000000" pitchFamily="2" charset="2"/>
              <a:buChar char="§"/>
            </a:pPr>
            <a:r>
              <a:rPr lang="el-GR" sz="2200" dirty="0"/>
              <a:t>Οι </a:t>
            </a:r>
            <a:r>
              <a:rPr lang="el-GR" sz="2200" b="1" dirty="0"/>
              <a:t>υπηρεσίες έρευνας και ανάπτυξης </a:t>
            </a:r>
            <a:r>
              <a:rPr lang="el-GR" sz="2200" b="1" i="1" dirty="0"/>
              <a:t>(</a:t>
            </a:r>
            <a:r>
              <a:rPr lang="en-US" sz="2200" b="1" i="1" dirty="0"/>
              <a:t>research</a:t>
            </a:r>
            <a:r>
              <a:rPr lang="el-GR" sz="2200" b="1" i="1" dirty="0"/>
              <a:t> &amp; </a:t>
            </a:r>
            <a:r>
              <a:rPr lang="en-US" sz="2200" b="1" i="1" dirty="0"/>
              <a:t>development services</a:t>
            </a:r>
            <a:r>
              <a:rPr lang="el-GR" sz="2200" b="1" i="1" dirty="0"/>
              <a:t>)</a:t>
            </a:r>
            <a:r>
              <a:rPr lang="el-GR" sz="2200" dirty="0"/>
              <a:t>, </a:t>
            </a:r>
          </a:p>
          <a:p>
            <a:pPr lvl="1" algn="just">
              <a:buFont typeface="Wingdings" panose="05000000000000000000" pitchFamily="2" charset="2"/>
              <a:buChar char="§"/>
            </a:pPr>
            <a:r>
              <a:rPr lang="el-GR" sz="2200" dirty="0"/>
              <a:t>οι </a:t>
            </a:r>
            <a:r>
              <a:rPr lang="el-GR" sz="2200" b="1" dirty="0"/>
              <a:t>υπηρεσίες διοίκησης </a:t>
            </a:r>
            <a:r>
              <a:rPr lang="el-GR" sz="2200" b="1" i="1" dirty="0"/>
              <a:t>(</a:t>
            </a:r>
            <a:r>
              <a:rPr lang="en-US" sz="2200" b="1" i="1" dirty="0"/>
              <a:t>management services</a:t>
            </a:r>
            <a:r>
              <a:rPr lang="el-GR" sz="2200" b="1" i="1" dirty="0"/>
              <a:t>)</a:t>
            </a:r>
            <a:r>
              <a:rPr lang="el-GR" sz="2200" b="1" dirty="0"/>
              <a:t> </a:t>
            </a:r>
            <a:r>
              <a:rPr lang="el-GR" sz="2200" dirty="0"/>
              <a:t>και </a:t>
            </a:r>
          </a:p>
          <a:p>
            <a:pPr lvl="1" algn="just">
              <a:buFont typeface="Wingdings" panose="05000000000000000000" pitchFamily="2" charset="2"/>
              <a:buChar char="§"/>
            </a:pPr>
            <a:r>
              <a:rPr lang="el-GR" sz="2200" dirty="0"/>
              <a:t>οι </a:t>
            </a:r>
            <a:r>
              <a:rPr lang="el-GR" sz="2200" b="1" dirty="0"/>
              <a:t>υπηρεσίες προγραμματισμού </a:t>
            </a:r>
            <a:r>
              <a:rPr lang="el-GR" sz="2200" b="1" i="1" dirty="0"/>
              <a:t>(</a:t>
            </a:r>
            <a:r>
              <a:rPr lang="en-US" sz="2200" b="1" i="1" dirty="0"/>
              <a:t>planning services</a:t>
            </a:r>
            <a:r>
              <a:rPr lang="el-GR" sz="2200" b="1" i="1" dirty="0"/>
              <a:t>)</a:t>
            </a:r>
            <a:r>
              <a:rPr lang="el-GR" sz="2200" dirty="0"/>
              <a:t>.</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42</a:t>
            </a:fld>
            <a:endParaRPr lang="el-GR" dirty="0"/>
          </a:p>
        </p:txBody>
      </p:sp>
      <p:sp>
        <p:nvSpPr>
          <p:cNvPr id="4" name="Text Placeholder 3"/>
          <p:cNvSpPr>
            <a:spLocks noGrp="1"/>
          </p:cNvSpPr>
          <p:nvPr>
            <p:ph type="body" sz="quarter" idx="13"/>
          </p:nvPr>
        </p:nvSpPr>
        <p:spPr/>
        <p:txBody>
          <a:bodyPr/>
          <a:lstStyle/>
          <a:p>
            <a:r>
              <a:rPr lang="el-GR" dirty="0"/>
              <a:t>Οργανωσιακά Συστήματα Υπηρεσιών</a:t>
            </a:r>
          </a:p>
        </p:txBody>
      </p:sp>
    </p:spTree>
    <p:extLst>
      <p:ext uri="{BB962C8B-B14F-4D97-AF65-F5344CB8AC3E}">
        <p14:creationId xmlns:p14="http://schemas.microsoft.com/office/powerpoint/2010/main" val="2330940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Η ανάλυση προβλημάτων που σχετίζονται με συστήματα παροχής υπηρεσιών είναι ιδιαίτερα δύσκολη καθώς ακόμη και η ύπαρξη (αναγκαιότητα) ή όχι ορισμένων υπηρεσιών είναι θέμα προς διερεύνηση. </a:t>
            </a:r>
          </a:p>
          <a:p>
            <a:pPr algn="just"/>
            <a:r>
              <a:rPr lang="el-GR" sz="2400" dirty="0"/>
              <a:t>Κατά μια προσέγγιση θα μπορούσε κάποιος να προβεί σε μια ανάλυση με σκοπό τον προσδιορισμό ενός αριθμού ενδεχόμενων ρόλων χρησιμοποιώντας την ΜΜΣ προκειμένου να αναπτύξει θεμελιακούς ορισμούς συστημάτων που ενσαρκώνουν αυτούς τους ρόλους.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43</a:t>
            </a:fld>
            <a:endParaRPr lang="el-GR" dirty="0"/>
          </a:p>
        </p:txBody>
      </p:sp>
      <p:sp>
        <p:nvSpPr>
          <p:cNvPr id="4" name="Text Placeholder 3"/>
          <p:cNvSpPr>
            <a:spLocks noGrp="1"/>
          </p:cNvSpPr>
          <p:nvPr>
            <p:ph type="body" sz="quarter" idx="13"/>
          </p:nvPr>
        </p:nvSpPr>
        <p:spPr/>
        <p:txBody>
          <a:bodyPr/>
          <a:lstStyle/>
          <a:p>
            <a:r>
              <a:rPr lang="el-GR" dirty="0"/>
              <a:t>Ανάλυση συστημάτων υπηρεσιών</a:t>
            </a:r>
          </a:p>
        </p:txBody>
      </p:sp>
    </p:spTree>
    <p:extLst>
      <p:ext uri="{BB962C8B-B14F-4D97-AF65-F5344CB8AC3E}">
        <p14:creationId xmlns:p14="http://schemas.microsoft.com/office/powerpoint/2010/main" val="3898368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Η ΜΜΣ μπορεί τότε να χρησιμοποιηθεί ως ένα μέσο διερεύνησης του αντίκτυπου που έχουν διαφορετικές θεωρήσεις των συστημάτων υπηρεσιών αναφορικά με την αναγνώριση ενδεχόμενων αλλαγών, διαδικαστικών και/ή οργανωτικών που μπορούν να θεωρηθούν ως εφικτές και επιθυμητές.</a:t>
            </a:r>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44</a:t>
            </a:fld>
            <a:endParaRPr lang="el-GR" dirty="0"/>
          </a:p>
        </p:txBody>
      </p:sp>
      <p:sp>
        <p:nvSpPr>
          <p:cNvPr id="4" name="Text Placeholder 3"/>
          <p:cNvSpPr>
            <a:spLocks noGrp="1"/>
          </p:cNvSpPr>
          <p:nvPr>
            <p:ph type="body" sz="quarter" idx="13"/>
          </p:nvPr>
        </p:nvSpPr>
        <p:spPr/>
        <p:txBody>
          <a:bodyPr/>
          <a:lstStyle/>
          <a:p>
            <a:r>
              <a:rPr lang="el-GR" dirty="0"/>
              <a:t>Ανάλυση συστημάτων υπηρεσιών</a:t>
            </a:r>
          </a:p>
        </p:txBody>
      </p:sp>
    </p:spTree>
    <p:extLst>
      <p:ext uri="{BB962C8B-B14F-4D97-AF65-F5344CB8AC3E}">
        <p14:creationId xmlns:p14="http://schemas.microsoft.com/office/powerpoint/2010/main" val="4161359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just">
              <a:buNone/>
            </a:pPr>
            <a:r>
              <a:rPr lang="el-GR" sz="2400" dirty="0"/>
              <a:t>Μια τροποποίηση αυτής της προσέγγισης, που χρησιμοποιήθηκε επιτυχώς σε μία διπλωματική εργασία ενός από τα </a:t>
            </a:r>
            <a:r>
              <a:rPr lang="el-GR" sz="2400" b="1" dirty="0"/>
              <a:t>Προγράμματα Μεταπτυχιακών Σπουδών (ΠΜΣ) </a:t>
            </a:r>
            <a:r>
              <a:rPr lang="el-GR" sz="2400" dirty="0"/>
              <a:t>του </a:t>
            </a:r>
            <a:r>
              <a:rPr lang="el-GR" sz="2400" b="1" dirty="0"/>
              <a:t>Τμήματος Ψηφιακών Συστημάτων του Πανεπιστημίου Πειραιώς</a:t>
            </a:r>
            <a:r>
              <a:rPr lang="el-GR" sz="2400" dirty="0"/>
              <a:t>, και κατόπιν σε ένα </a:t>
            </a:r>
            <a:r>
              <a:rPr lang="el-GR" sz="2400" b="1" dirty="0"/>
              <a:t>σχετικό ερευνητικό πρόγραμμα</a:t>
            </a:r>
            <a:r>
              <a:rPr lang="el-GR" sz="2400" dirty="0"/>
              <a:t>, έκανε χρήση άλλης συστημικής σκέψης στη φάση της κατασκευής του εννοιολογικού μοντέλου.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45</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3059572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Η επιτυχία της εργασίας εκτιμήθηκε κατά δύο τρόπους:</a:t>
            </a:r>
          </a:p>
          <a:p>
            <a:pPr marL="857250" lvl="1" indent="-457200" algn="just">
              <a:buFont typeface="+mj-lt"/>
              <a:buAutoNum type="arabicPeriod"/>
            </a:pPr>
            <a:r>
              <a:rPr lang="el-GR" sz="2200" dirty="0"/>
              <a:t>Από τη χρήση συστημικών ιδεών για την κατασκευή μιας μεθοδολογίας θεώρησης των λειτουργικών υπηρεσιών διοίκησης του οργανισμού και, </a:t>
            </a:r>
          </a:p>
          <a:p>
            <a:pPr marL="857250" lvl="1" indent="-457200" algn="just">
              <a:buFont typeface="+mj-lt"/>
              <a:buAutoNum type="arabicPeriod"/>
            </a:pPr>
            <a:r>
              <a:rPr lang="el-GR" sz="2200" dirty="0"/>
              <a:t>Αναφορικά με το βαθμό και την ποιότητα του διαλόγου για τη φύση, την οργάνωση και τις επιμέρους δραστηριότητες αυτών καθ’ αυτών των λειτουργικών υπηρεσιών. </a:t>
            </a:r>
          </a:p>
          <a:p>
            <a:pPr algn="just"/>
            <a:r>
              <a:rPr lang="el-GR" sz="2200" dirty="0"/>
              <a:t>Λόγω της πρώτης απαίτησης, προηγήθηκε της εκπόνησης της εργασίας μια σεμιναριακού τύπου εισαγωγή επί των συστημικών ιδεών για μέλη του προσωπικού του οργανισμού προκειμένου να εξοικειωθούν με τη συγκεκριμένη συστημική γλώσσα που θα χρησιμοποιούνταν και να εμπλακούν ενεργά στη διαδικασία της ανάλυσης.</a:t>
            </a:r>
            <a:endParaRPr lang="en-US" sz="2200" dirty="0"/>
          </a:p>
          <a:p>
            <a:pPr algn="just"/>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46</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3176265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Η εργασία αφορούσε την εκπόνηση μιας μελέτης σχετικά με τις “Διοικητικές Απαιτήσεις της Μονάδας Διοικητικής Μέριμνας (ΜΔΜ)” μιας Υγειονομικής Περιφέρειας (ΥΠΕ) ενός Συστήματος Παροχής Υπηρεσιών Υγείας (ΣΠΥΥ). </a:t>
            </a:r>
          </a:p>
          <a:p>
            <a:pPr algn="just"/>
            <a:r>
              <a:rPr lang="el-GR" sz="2400" b="1" dirty="0"/>
              <a:t>Κύριος στόχος: </a:t>
            </a:r>
            <a:r>
              <a:rPr lang="el-GR" sz="2400" dirty="0"/>
              <a:t>Η καλύτερη κατανόηση της φύσης των εργασιών της ΜΔΜ. </a:t>
            </a:r>
          </a:p>
          <a:p>
            <a:pPr algn="just"/>
            <a:r>
              <a:rPr lang="el-GR" sz="2400" dirty="0"/>
              <a:t>Η φράση “Διοικητικές Απαιτήσεις” ήταν σκόπιμα ασαφής προκειμένου να μην θέτει φραγμούς στο εύρος της εργασίας και στην ευελιξία της προσέγγισης. </a:t>
            </a:r>
            <a:endParaRPr lang="en-US" sz="2400" dirty="0"/>
          </a:p>
          <a:p>
            <a:pPr algn="just"/>
            <a:r>
              <a:rPr lang="el-GR" sz="2400" dirty="0"/>
              <a:t>Κάθε</a:t>
            </a:r>
            <a:r>
              <a:rPr lang="en-US" sz="2400" dirty="0"/>
              <a:t> </a:t>
            </a:r>
            <a:r>
              <a:rPr lang="el-GR" sz="2400" dirty="0"/>
              <a:t>συζήτηση με βάση τα ευρήματα της μελέτης περιορίστηκε στο προσωπικό της.</a:t>
            </a:r>
            <a:endParaRPr lang="en-US" sz="2400" dirty="0"/>
          </a:p>
          <a:p>
            <a:pPr algn="just"/>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47</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2647508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Με δεδομένη τη φύση του συστήματος που περιείχε το πρόβλημα </a:t>
            </a:r>
            <a:r>
              <a:rPr lang="el-GR" sz="2400" i="1" dirty="0"/>
              <a:t>(</a:t>
            </a:r>
            <a:r>
              <a:rPr lang="en-US" sz="2400" i="1" dirty="0"/>
              <a:t>problem</a:t>
            </a:r>
            <a:r>
              <a:rPr lang="el-GR" sz="2400" i="1" dirty="0"/>
              <a:t>-</a:t>
            </a:r>
            <a:r>
              <a:rPr lang="en-US" sz="2400" i="1" dirty="0"/>
              <a:t>content system</a:t>
            </a:r>
            <a:r>
              <a:rPr lang="el-GR" sz="2400" i="1" dirty="0"/>
              <a:t>)</a:t>
            </a:r>
            <a:r>
              <a:rPr lang="el-GR" sz="2400" dirty="0"/>
              <a:t>, θεωρήθηκε κατάλληλη η εφαρμογή της ΜΜΣ. </a:t>
            </a:r>
          </a:p>
          <a:p>
            <a:pPr algn="just"/>
            <a:r>
              <a:rPr lang="el-GR" sz="2400" dirty="0"/>
              <a:t>Οι δραστηριότητες του συστήματος επίλυσης του προβλήματος </a:t>
            </a:r>
            <a:r>
              <a:rPr lang="el-GR" sz="2400" i="1" dirty="0"/>
              <a:t>(</a:t>
            </a:r>
            <a:r>
              <a:rPr lang="en-US" sz="2400" i="1" dirty="0"/>
              <a:t>problem</a:t>
            </a:r>
            <a:r>
              <a:rPr lang="el-GR" sz="2400" i="1" dirty="0"/>
              <a:t>-</a:t>
            </a:r>
            <a:r>
              <a:rPr lang="en-US" sz="2400" i="1" dirty="0"/>
              <a:t>solving system</a:t>
            </a:r>
            <a:r>
              <a:rPr lang="el-GR" sz="2400" i="1" dirty="0"/>
              <a:t>)</a:t>
            </a:r>
            <a:r>
              <a:rPr lang="el-GR" sz="2400" dirty="0"/>
              <a:t>, που, ουσιαστικά, αποτελούν το διανοητικό ιστό της μελέτης, διακρίνονται σε δύο φάσεις και αναφέρονται στις ακόλουθες διαφάνειες.</a:t>
            </a:r>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48</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2320418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14350" lvl="0" indent="-514350" algn="just">
              <a:buFont typeface="+mj-lt"/>
              <a:buAutoNum type="romanLcPeriod"/>
            </a:pPr>
            <a:r>
              <a:rPr lang="el-GR" sz="2200" dirty="0"/>
              <a:t>Σύλλεξε μια πλούσια εικόνα της δραστηριότητας διοικητικής μέριμνας όπως αυτή θεωρείται (εκλαμβάνεται) από το εσωτερικό και το εξωτερικό της ΜΔΜ (δηλαδή, από τους εργαζόμενους και τους πελάτες της μονάδας).</a:t>
            </a:r>
          </a:p>
          <a:p>
            <a:pPr marL="514350" lvl="0" indent="-514350" algn="just">
              <a:buFont typeface="+mj-lt"/>
              <a:buAutoNum type="romanLcPeriod"/>
            </a:pPr>
            <a:r>
              <a:rPr lang="el-GR" sz="2200" dirty="0"/>
              <a:t>Όρισε ένα σύστημα που πραγματώνει τις ανάγκες διοικητικής μέριμνας εντός της ΥΠΕ.</a:t>
            </a:r>
          </a:p>
          <a:p>
            <a:pPr marL="514350" lvl="0" indent="-514350" algn="just">
              <a:buFont typeface="+mj-lt"/>
              <a:buAutoNum type="romanLcPeriod"/>
            </a:pPr>
            <a:r>
              <a:rPr lang="el-GR" sz="2200" dirty="0"/>
              <a:t>Επίλεξε θεμελιακούς ορισμούς γι’ αυτό το σύστημα που αντικατοπτρίζουν τις θεωρήσεις που εκφράστηκαν στο (</a:t>
            </a:r>
            <a:r>
              <a:rPr lang="en-US" sz="2200" dirty="0" err="1"/>
              <a:t>i</a:t>
            </a:r>
            <a:r>
              <a:rPr lang="el-GR" sz="2200" dirty="0"/>
              <a:t>).</a:t>
            </a:r>
          </a:p>
          <a:p>
            <a:pPr marL="514350" lvl="0" indent="-514350" algn="just">
              <a:buFont typeface="+mj-lt"/>
              <a:buAutoNum type="romanLcPeriod"/>
            </a:pPr>
            <a:r>
              <a:rPr lang="el-GR" sz="2200" dirty="0"/>
              <a:t>Ανάπτυξε εννοιολογικά μοντέλα από αυτούς τους θεμελιακούς ορισμούς και εξέτασε τη σημαντικότητα κάθε κύριας διαφοράς που προκύπτει.</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49</a:t>
            </a:fld>
            <a:endParaRPr lang="el-GR" dirty="0"/>
          </a:p>
        </p:txBody>
      </p:sp>
      <p:sp>
        <p:nvSpPr>
          <p:cNvPr id="4" name="Text Placeholder 3"/>
          <p:cNvSpPr>
            <a:spLocks noGrp="1"/>
          </p:cNvSpPr>
          <p:nvPr>
            <p:ph type="body" sz="quarter" idx="13"/>
          </p:nvPr>
        </p:nvSpPr>
        <p:spPr/>
        <p:txBody>
          <a:bodyPr>
            <a:normAutofit fontScale="85000" lnSpcReduction="10000"/>
          </a:bodyPr>
          <a:lstStyle/>
          <a:p>
            <a:r>
              <a:rPr lang="el-GR" dirty="0"/>
              <a:t>Περίπτωση ανάλυσης συστήματος υπηρεσιών: Φάση Ι (1/2)</a:t>
            </a:r>
          </a:p>
        </p:txBody>
      </p:sp>
    </p:spTree>
    <p:extLst>
      <p:ext uri="{BB962C8B-B14F-4D97-AF65-F5344CB8AC3E}">
        <p14:creationId xmlns:p14="http://schemas.microsoft.com/office/powerpoint/2010/main" val="147446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pPr algn="just"/>
            <a:r>
              <a:rPr lang="en-US" sz="2200" dirty="0"/>
              <a:t>T</a:t>
            </a:r>
            <a:r>
              <a:rPr lang="el-GR" sz="2200" dirty="0"/>
              <a:t>ο σύστημα πρέπει να έχει</a:t>
            </a:r>
            <a:r>
              <a:rPr lang="en-US" sz="2200" dirty="0"/>
              <a:t>:</a:t>
            </a:r>
          </a:p>
          <a:p>
            <a:pPr lvl="1" algn="just">
              <a:buFont typeface="Wingdings" panose="05000000000000000000" pitchFamily="2" charset="2"/>
              <a:buChar char="§"/>
            </a:pPr>
            <a:r>
              <a:rPr lang="en-US" sz="2200" dirty="0"/>
              <a:t>A</a:t>
            </a:r>
            <a:r>
              <a:rPr lang="el-GR" sz="2200" dirty="0"/>
              <a:t>ντικειμενικούς στόχους, </a:t>
            </a:r>
            <a:endParaRPr lang="en-US" sz="2200" dirty="0"/>
          </a:p>
          <a:p>
            <a:pPr lvl="1" algn="just">
              <a:buFont typeface="Wingdings" panose="05000000000000000000" pitchFamily="2" charset="2"/>
              <a:buChar char="§"/>
            </a:pPr>
            <a:r>
              <a:rPr lang="en-US" sz="2200" dirty="0"/>
              <a:t>M</a:t>
            </a:r>
            <a:r>
              <a:rPr lang="el-GR" sz="2200" dirty="0"/>
              <a:t>έτρα αποδοτικότητας που σηματοδοτούν πόσο καλά επιτυγχάνονται οι στόχοι και </a:t>
            </a:r>
            <a:endParaRPr lang="en-US" sz="2200" dirty="0"/>
          </a:p>
          <a:p>
            <a:pPr lvl="1" algn="just">
              <a:buFont typeface="Wingdings" panose="05000000000000000000" pitchFamily="2" charset="2"/>
              <a:buChar char="§"/>
            </a:pPr>
            <a:r>
              <a:rPr lang="en-US" sz="2200" dirty="0"/>
              <a:t>M</a:t>
            </a:r>
            <a:r>
              <a:rPr lang="el-GR" sz="2200" dirty="0"/>
              <a:t>ηχανισμούς ελέγχου που δίνουν τη δυνατότητα στο όργανο λήψης αποφάσεων να κατανέμει πόρους κατά τρόπο ώστε να βελτιώνει την αποδοτικότητα του συστήματος. </a:t>
            </a:r>
            <a:endParaRPr lang="en-US" sz="2200" dirty="0"/>
          </a:p>
          <a:p>
            <a:pPr algn="just"/>
            <a:r>
              <a:rPr lang="el-GR" sz="2200" dirty="0"/>
              <a:t>Συχνά, προκειμένου να ανταποκριθεί το σύστημα (ο οργανισμός) στις προκλήσεις του ταχύτατα μεταβαλλόμενου περιβάλλοντος απαιτείται </a:t>
            </a:r>
            <a:r>
              <a:rPr lang="el-GR" sz="2200" b="1" dirty="0"/>
              <a:t>η αναδιοργάνωσή του </a:t>
            </a:r>
            <a:r>
              <a:rPr lang="el-GR" sz="2200" dirty="0"/>
              <a:t>(που μπορεί να γίνει ταυτόχρονα με την κατασκευή και θέση σε λειτουργία ενός ΠΣ).</a:t>
            </a:r>
            <a:endParaRPr lang="en-US" sz="2200" dirty="0"/>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5</a:t>
            </a:fld>
            <a:endParaRPr lang="el-GR" dirty="0"/>
          </a:p>
        </p:txBody>
      </p:sp>
      <p:sp>
        <p:nvSpPr>
          <p:cNvPr id="7" name="Text Placeholder 6"/>
          <p:cNvSpPr>
            <a:spLocks noGrp="1"/>
          </p:cNvSpPr>
          <p:nvPr>
            <p:ph type="body" sz="quarter" idx="13"/>
          </p:nvPr>
        </p:nvSpPr>
        <p:spPr/>
        <p:txBody>
          <a:bodyPr/>
          <a:lstStyle/>
          <a:p>
            <a:r>
              <a:rPr lang="el-GR" dirty="0"/>
              <a:t>Διαδικασία Αναδιοργάνωσης</a:t>
            </a:r>
          </a:p>
        </p:txBody>
      </p:sp>
    </p:spTree>
    <p:extLst>
      <p:ext uri="{BB962C8B-B14F-4D97-AF65-F5344CB8AC3E}">
        <p14:creationId xmlns:p14="http://schemas.microsoft.com/office/powerpoint/2010/main" val="1747366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14350" lvl="0" indent="-514350" algn="just">
              <a:buFont typeface="+mj-lt"/>
              <a:buAutoNum type="romanLcPeriod" startAt="5"/>
            </a:pPr>
            <a:r>
              <a:rPr lang="el-GR" sz="2200" dirty="0"/>
              <a:t>Αποφάσισε σχετικά με την αποδοχή μιας θεώρησης (ενός μοντέλου) ή για την αποδοχή μιας τροποποιημένης θεώρησης (ενός τροποποιημένου μοντέλου) και προχώρησε ξεχωριστά με τα μοντέλα που παρήχθησαν στο (</a:t>
            </a:r>
            <a:r>
              <a:rPr lang="en-US" sz="2200" dirty="0"/>
              <a:t>iv</a:t>
            </a:r>
            <a:r>
              <a:rPr lang="el-GR" sz="2200" dirty="0"/>
              <a:t>) προκειμένου να προσδιοριστούν οι συνέπειες των διαφορών.</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50</a:t>
            </a:fld>
            <a:endParaRPr lang="el-GR" dirty="0"/>
          </a:p>
        </p:txBody>
      </p:sp>
      <p:sp>
        <p:nvSpPr>
          <p:cNvPr id="4" name="Text Placeholder 3"/>
          <p:cNvSpPr>
            <a:spLocks noGrp="1"/>
          </p:cNvSpPr>
          <p:nvPr>
            <p:ph type="body" sz="quarter" idx="13"/>
          </p:nvPr>
        </p:nvSpPr>
        <p:spPr/>
        <p:txBody>
          <a:bodyPr>
            <a:normAutofit fontScale="85000" lnSpcReduction="10000"/>
          </a:bodyPr>
          <a:lstStyle/>
          <a:p>
            <a:r>
              <a:rPr lang="el-GR" dirty="0"/>
              <a:t>Περίπτωση ανάλυσης συστήματος υπηρεσιών: Φάση Ι (2/2)</a:t>
            </a:r>
          </a:p>
        </p:txBody>
      </p:sp>
    </p:spTree>
    <p:extLst>
      <p:ext uri="{BB962C8B-B14F-4D97-AF65-F5344CB8AC3E}">
        <p14:creationId xmlns:p14="http://schemas.microsoft.com/office/powerpoint/2010/main" val="2993468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514350" lvl="0" indent="-514350" algn="just">
              <a:buFont typeface="+mj-lt"/>
              <a:buAutoNum type="romanLcPeriod" startAt="6"/>
            </a:pPr>
            <a:r>
              <a:rPr lang="el-GR" sz="2200" dirty="0"/>
              <a:t>Συγκρίνοντας τα εννοιολογικά μοντέλα που παρήχθησαν στο (</a:t>
            </a:r>
            <a:r>
              <a:rPr lang="en-US" sz="2200" dirty="0"/>
              <a:t>iv</a:t>
            </a:r>
            <a:r>
              <a:rPr lang="el-GR" sz="2200" dirty="0"/>
              <a:t>) με την πραγματική κατάσταση, προσδιόρισε περιοχές στις οποίες θα ωφελούσε μια πιο λεπτομερής ανάλυση. Οι περιοχές αυτές μπορεί να αναφέρονται στο πλαίσιο του ορισμού των “Διοικητικών Απαιτήσεων” σε συγκεκριμένες περιοχές όπως φάνηκε στην προηγούμενη φάση.</a:t>
            </a:r>
          </a:p>
          <a:p>
            <a:pPr marL="514350" lvl="0" indent="-514350" algn="just">
              <a:buFont typeface="+mj-lt"/>
              <a:buAutoNum type="romanLcPeriod" startAt="6"/>
            </a:pPr>
            <a:r>
              <a:rPr lang="el-GR" sz="2200" dirty="0"/>
              <a:t>Οργάνωσε συνάντηση με προϊσταμένους προκειμένου να συζητηθούν οι περιοχές ενδιαφέροντος που προέκυψαν από την έρευνα.</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51</a:t>
            </a:fld>
            <a:endParaRPr lang="el-GR" dirty="0"/>
          </a:p>
        </p:txBody>
      </p:sp>
      <p:sp>
        <p:nvSpPr>
          <p:cNvPr id="4" name="Text Placeholder 3"/>
          <p:cNvSpPr>
            <a:spLocks noGrp="1"/>
          </p:cNvSpPr>
          <p:nvPr>
            <p:ph type="body" sz="quarter" idx="13"/>
          </p:nvPr>
        </p:nvSpPr>
        <p:spPr/>
        <p:txBody>
          <a:bodyPr>
            <a:normAutofit fontScale="92500"/>
          </a:bodyPr>
          <a:lstStyle/>
          <a:p>
            <a:r>
              <a:rPr lang="el-GR" dirty="0"/>
              <a:t>Περίπτωση ανάλυσης συστήματος υπηρεσιών: Φάση ΙΙ</a:t>
            </a:r>
          </a:p>
        </p:txBody>
      </p:sp>
    </p:spTree>
    <p:extLst>
      <p:ext uri="{BB962C8B-B14F-4D97-AF65-F5344CB8AC3E}">
        <p14:creationId xmlns:p14="http://schemas.microsoft.com/office/powerpoint/2010/main" val="721335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δραστηριότητα (</a:t>
            </a:r>
            <a:r>
              <a:rPr lang="en-US" sz="2200" dirty="0"/>
              <a:t>ii</a:t>
            </a:r>
            <a:r>
              <a:rPr lang="el-GR" sz="2200" dirty="0"/>
              <a:t>) αποδείχθηκε η πιο δύσκολη και δαπανήθηκε μεγάλο χρονικό διάστημα για μια ανάλυση του </a:t>
            </a:r>
            <a:r>
              <a:rPr lang="el-GR" sz="2200" i="1" dirty="0"/>
              <a:t>“Τι κάνει η ΜΔΜ της ΥΠΕ τώρα;”</a:t>
            </a:r>
            <a:r>
              <a:rPr lang="el-GR" sz="2200" dirty="0"/>
              <a:t> προκειμένου να μην αγνοούνταν σημαντικές, ενδεχομένως, περιοχές της μελέτης που θα οδηγούσαν στο </a:t>
            </a:r>
            <a:r>
              <a:rPr lang="el-GR" sz="2200" i="1" dirty="0"/>
              <a:t>“Τι θα μπορούσε να κάνει η ΜΔΜ;”</a:t>
            </a:r>
            <a:r>
              <a:rPr lang="el-GR" sz="2200" dirty="0"/>
              <a:t>. </a:t>
            </a:r>
          </a:p>
          <a:p>
            <a:pPr algn="just"/>
            <a:r>
              <a:rPr lang="el-GR" sz="2200" dirty="0"/>
              <a:t>Η προσέγγιση που τελικά επιλέχθηκε εκφράζεται από το ερώτημα </a:t>
            </a:r>
            <a:r>
              <a:rPr lang="el-GR" sz="2200" i="1" dirty="0"/>
              <a:t>“Ποιο σύστημα εξυπηρετεί η ΜΔΜ και, συνεπώς, που ανήκει;”</a:t>
            </a:r>
            <a:r>
              <a:rPr lang="el-GR" sz="2200" dirty="0"/>
              <a:t>.</a:t>
            </a:r>
            <a:endParaRPr lang="en-US" sz="2200" dirty="0"/>
          </a:p>
          <a:p>
            <a:pPr algn="just"/>
            <a:r>
              <a:rPr lang="el-GR" sz="2200" dirty="0"/>
              <a:t>Το σύστημα που επιλέχθηκε ως ιδιοκτήτης της ΜΔΕ ήταν η ΥΠΕ. </a:t>
            </a:r>
          </a:p>
          <a:p>
            <a:pPr marL="0" lvl="0" indent="0" algn="just">
              <a:buNone/>
            </a:pPr>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52</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824552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Παράχθηκε ένα γενικό μοντέλο δραστηριοτήτων (πρώτου επιπέδου αφαίρεσης) και διαγράφηκαν </a:t>
            </a:r>
          </a:p>
          <a:p>
            <a:pPr lvl="1" algn="just">
              <a:buFont typeface="Wingdings" panose="05000000000000000000" pitchFamily="2" charset="2"/>
              <a:buChar char="§"/>
            </a:pPr>
            <a:r>
              <a:rPr lang="el-GR" sz="2200" dirty="0"/>
              <a:t>όσες δραστηριότητες φαίνονταν ως δραστηριότητες λήψης εκτελεστικών αποφάσεων και </a:t>
            </a:r>
          </a:p>
          <a:p>
            <a:pPr lvl="1" algn="just">
              <a:buFont typeface="Wingdings" panose="05000000000000000000" pitchFamily="2" charset="2"/>
              <a:buChar char="§"/>
            </a:pPr>
            <a:r>
              <a:rPr lang="el-GR" sz="2200" dirty="0"/>
              <a:t>όσες δραστηριότητες αναφέρονταν στην επιχειρησιακή διοίκηση </a:t>
            </a:r>
          </a:p>
          <a:p>
            <a:pPr algn="just"/>
            <a:r>
              <a:rPr lang="el-GR" sz="2200" dirty="0"/>
              <a:t>Η ιδέα ήταν ότι αυτό που θα περίσσευε ήταν το σύστημα υποστήριξης της διοίκησης.</a:t>
            </a:r>
          </a:p>
          <a:p>
            <a:pPr algn="just"/>
            <a:r>
              <a:rPr lang="el-GR" sz="2200" dirty="0"/>
              <a:t>Σ’ αυτήν την περίπτωση, το συναφές σύστημα για το οποίο κατασκευάστηκε το εννοιολογικό μοντέλο παρήχθη από ένα ευρύτερο σύστημα μέσω αναγωγής. </a:t>
            </a:r>
            <a:endParaRPr lang="en-US" sz="2200" dirty="0"/>
          </a:p>
          <a:p>
            <a:pPr marL="0" lvl="0" indent="0" algn="just">
              <a:buNone/>
            </a:pPr>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53</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1949677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0" y="493713"/>
            <a:ext cx="8532440" cy="600075"/>
          </a:xfrm>
        </p:spPr>
        <p:txBody>
          <a:bodyPr>
            <a:normAutofit/>
          </a:bodyPr>
          <a:lstStyle/>
          <a:p>
            <a:r>
              <a:rPr lang="el-GR" dirty="0"/>
              <a:t>Περίπτωση ανάλυσης συστήματος υπηρεσιών</a:t>
            </a:r>
          </a:p>
        </p:txBody>
      </p:sp>
      <p:sp>
        <p:nvSpPr>
          <p:cNvPr id="5" name="Slide Number Placeholder 4"/>
          <p:cNvSpPr>
            <a:spLocks noGrp="1"/>
          </p:cNvSpPr>
          <p:nvPr>
            <p:ph type="sldNum" sz="quarter" idx="12"/>
          </p:nvPr>
        </p:nvSpPr>
        <p:spPr/>
        <p:txBody>
          <a:bodyPr/>
          <a:lstStyle/>
          <a:p>
            <a:pPr>
              <a:defRPr/>
            </a:pPr>
            <a:fld id="{699CC339-2776-4E03-B7FD-05AA0592565C}" type="slidenum">
              <a:rPr lang="el-GR" smtClean="0"/>
              <a:pPr>
                <a:defRPr/>
              </a:pPr>
              <a:t>54</a:t>
            </a:fld>
            <a:endParaRPr lang="el-GR" dirty="0"/>
          </a:p>
        </p:txBody>
      </p:sp>
      <p:graphicFrame>
        <p:nvGraphicFramePr>
          <p:cNvPr id="9" name="Object 8"/>
          <p:cNvGraphicFramePr>
            <a:graphicFrameLocks noChangeAspect="1"/>
          </p:cNvGraphicFramePr>
          <p:nvPr>
            <p:extLst>
              <p:ext uri="{D42A27DB-BD31-4B8C-83A1-F6EECF244321}">
                <p14:modId xmlns:p14="http://schemas.microsoft.com/office/powerpoint/2010/main" val="3081864702"/>
              </p:ext>
            </p:extLst>
          </p:nvPr>
        </p:nvGraphicFramePr>
        <p:xfrm>
          <a:off x="1763688" y="1093189"/>
          <a:ext cx="5528270" cy="5432155"/>
        </p:xfrm>
        <a:graphic>
          <a:graphicData uri="http://schemas.openxmlformats.org/presentationml/2006/ole">
            <mc:AlternateContent xmlns:mc="http://schemas.openxmlformats.org/markup-compatibility/2006">
              <mc:Choice xmlns:v="urn:schemas-microsoft-com:vml" Requires="v">
                <p:oleObj spid="_x0000_s3138" r:id="rId3" imgW="4742886" imgH="5368803" progId="">
                  <p:embed/>
                </p:oleObj>
              </mc:Choice>
              <mc:Fallback>
                <p:oleObj r:id="rId3" imgW="4742886" imgH="5368803" progId="">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093189"/>
                        <a:ext cx="5528270" cy="5432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611560" y="6412686"/>
            <a:ext cx="8640960" cy="369332"/>
          </a:xfrm>
          <a:prstGeom prst="rect">
            <a:avLst/>
          </a:prstGeom>
          <a:noFill/>
        </p:spPr>
        <p:txBody>
          <a:bodyPr wrap="square" rtlCol="0">
            <a:spAutoFit/>
          </a:bodyPr>
          <a:lstStyle/>
          <a:p>
            <a:r>
              <a:rPr lang="el-GR" b="1">
                <a:latin typeface="Calibri" panose="020F0502020204030204" pitchFamily="34" charset="0"/>
                <a:cs typeface="Calibri" panose="020F0502020204030204" pitchFamily="34" charset="0"/>
              </a:rPr>
              <a:t>Η υγειονομική περιφέρεια θεωρούμενη ως σύστημα προσαρμοζόμενου ελέγχου</a:t>
            </a:r>
            <a:endParaRPr lang="el-GR"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1215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Στο σχήμα της προηγούμενης διαφάνειας φαίνεται μια άποψη του ευρύτερου συστήματος της ΥΠΕ ως ένα σύστημα προσαρμοζόμενου ελέγχου. </a:t>
            </a:r>
          </a:p>
          <a:p>
            <a:pPr algn="just"/>
            <a:r>
              <a:rPr lang="el-GR" sz="2400" dirty="0"/>
              <a:t>Ο θεμελιακός ορισμός αυτού του ευρύτερου συστήματος παρήχθη από το σύνολο των αντικειμενικών στόχων των ΥΠΕ όπως έχει δημοσιευτεί και αυτό θεωρήθηκε λογικό καθότι ο ρόλος της ΥΠΕ δεν ετίθετο υπό αμφισβήτηση αλλά μόνο ο ρόλος της ΜΔΜ εντός αυτού. </a:t>
            </a:r>
            <a:endParaRPr lang="en-US" sz="2400" dirty="0"/>
          </a:p>
          <a:p>
            <a:pPr marL="0" lvl="0" indent="0" algn="just">
              <a:buNone/>
            </a:pPr>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55</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1787062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l-GR" dirty="0"/>
              <a:t>Περίπτωση ανάλυσης συστήματος υπηρεσιών</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56</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1931945958"/>
              </p:ext>
            </p:extLst>
          </p:nvPr>
        </p:nvGraphicFramePr>
        <p:xfrm>
          <a:off x="2267744" y="1043971"/>
          <a:ext cx="4689421" cy="5221714"/>
        </p:xfrm>
        <a:graphic>
          <a:graphicData uri="http://schemas.openxmlformats.org/presentationml/2006/ole">
            <mc:AlternateContent xmlns:mc="http://schemas.openxmlformats.org/markup-compatibility/2006">
              <mc:Choice xmlns:v="urn:schemas-microsoft-com:vml" Requires="v">
                <p:oleObj spid="_x0000_s4162" r:id="rId3" imgW="4332500" imgH="5932791" progId="">
                  <p:embed/>
                </p:oleObj>
              </mc:Choice>
              <mc:Fallback>
                <p:oleObj r:id="rId3" imgW="4332500" imgH="5932791" progId="">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043971"/>
                        <a:ext cx="4689421" cy="5221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79512" y="6215868"/>
            <a:ext cx="9038480" cy="646331"/>
          </a:xfrm>
          <a:prstGeom prst="rect">
            <a:avLst/>
          </a:prstGeom>
          <a:noFill/>
        </p:spPr>
        <p:txBody>
          <a:bodyPr wrap="square" rtlCol="0">
            <a:spAutoFit/>
          </a:bodyPr>
          <a:lstStyle/>
          <a:p>
            <a:pPr algn="ctr"/>
            <a:r>
              <a:rPr lang="el-GR" b="1" dirty="0">
                <a:latin typeface="Calibri" panose="020F0502020204030204" pitchFamily="34" charset="0"/>
                <a:cs typeface="Calibri" panose="020F0502020204030204" pitchFamily="34" charset="0"/>
              </a:rPr>
              <a:t>Σύστημα διοικητικής μέριμνας ως μέρος του ευρύτερου συστήματος υγειονομικής περιφέρειας</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3843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Στο σχήμα της προηγούμενης διαφάνειας αναπαρίσταται ένα εννοιακό σύστημα δραστηριοτήτων για το ευρύτερο σύστημα της ΥΠΕ. </a:t>
            </a:r>
          </a:p>
          <a:p>
            <a:pPr algn="just"/>
            <a:r>
              <a:rPr lang="el-GR" sz="2200" dirty="0"/>
              <a:t>Κάθε δραστηριότητα εξετάστηκε προκειμένου να προσδιοριστεί αν θα μπορούσε να κατανεμηθεί στο ανώτερο επίπεδο του συστήματος περιφερειακού ελέγχου ή στο σύστημα επιχειρησιακής διοίκησης. </a:t>
            </a:r>
          </a:p>
          <a:p>
            <a:pPr algn="just"/>
            <a:r>
              <a:rPr lang="el-GR" sz="2200" dirty="0"/>
              <a:t>Οι υπόλοιπες δραστηριότητες μπορούν να θεωρηθούν ως δραστηριότητες διοικητικής μέριμνας. </a:t>
            </a:r>
            <a:endParaRPr lang="en-US" sz="2200" dirty="0"/>
          </a:p>
          <a:p>
            <a:pPr marL="0" lvl="0" indent="0" algn="just">
              <a:buNone/>
            </a:pPr>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57</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3265051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Επιπλέον της διαδικασίας αναγωγής, απορρίφθηκαν και άλλες δραστηριότητες από το σύνολο των δραστηριοτήτων διοικητικής μέριμνας οι οποίες, στο πλαίσιο της συγκεκριμένης κατάστασης, δεν μπορούσαν να θεωρηθούν ως δραστηριότητες της ΜΔΜ. </a:t>
            </a:r>
          </a:p>
          <a:p>
            <a:pPr algn="just"/>
            <a:r>
              <a:rPr lang="el-GR" sz="2200" dirty="0"/>
              <a:t>Για παράδειγμα, τέτοιες δραστηριότητες αφορούσαν τη </a:t>
            </a:r>
            <a:r>
              <a:rPr lang="el-GR" sz="2200" b="1" dirty="0"/>
              <a:t>διοίκηση προσωπικού </a:t>
            </a:r>
            <a:r>
              <a:rPr lang="el-GR" sz="2200" dirty="0"/>
              <a:t>και το </a:t>
            </a:r>
            <a:r>
              <a:rPr lang="el-GR" sz="2200" b="1" dirty="0"/>
              <a:t>λογιστήριο</a:t>
            </a:r>
            <a:r>
              <a:rPr lang="el-GR" sz="2200" dirty="0"/>
              <a:t>. </a:t>
            </a:r>
          </a:p>
          <a:p>
            <a:pPr algn="just"/>
            <a:r>
              <a:rPr lang="el-GR" sz="2200" dirty="0"/>
              <a:t>Έτσι, μέσω της αναγωγικής διαδικασίας παρέμεινε ένα σύνολο δραστηριοτήτων οι οποίες θα μπορούσαν να ιδωθούν ως μια ολότητα που προσομοιάζει με τη ΜΔΜ. </a:t>
            </a:r>
            <a:endParaRPr lang="en-US" sz="2200" dirty="0"/>
          </a:p>
          <a:p>
            <a:pPr marL="0" lvl="0" indent="0" algn="just">
              <a:buNone/>
            </a:pPr>
            <a:endParaRPr lang="el-GR"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58</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536684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Όταν το σύνολο αυτών των δραστηριοτήτων συγκρίθηκε με το μοντέλο τυπικού συστήματος, αποδείχθηκε ανεπαρκές ως ένα μοντέλο συστήματος ανθρώπινης δραστηριότητας.</a:t>
            </a:r>
          </a:p>
          <a:p>
            <a:pPr algn="just"/>
            <a:r>
              <a:rPr lang="el-GR" sz="2200" dirty="0"/>
              <a:t> Αναπαριστούσε ένα σύνολο δραστηριοτήτων, αλλά καμία απ’ αυτές δεν αναφέρονταν στην </a:t>
            </a:r>
            <a:r>
              <a:rPr lang="el-GR" sz="2200" b="1" dirty="0"/>
              <a:t>παρακολούθηση και τον έλεγχο </a:t>
            </a:r>
            <a:r>
              <a:rPr lang="el-GR" sz="2200" b="1" i="1" dirty="0"/>
              <a:t>(</a:t>
            </a:r>
            <a:r>
              <a:rPr lang="en-US" sz="2200" b="1" i="1" dirty="0"/>
              <a:t>monitor</a:t>
            </a:r>
            <a:r>
              <a:rPr lang="el-GR" sz="2200" b="1" i="1" dirty="0"/>
              <a:t> &amp; </a:t>
            </a:r>
            <a:r>
              <a:rPr lang="en-US" sz="2200" b="1" i="1" dirty="0"/>
              <a:t>control</a:t>
            </a:r>
            <a:r>
              <a:rPr lang="el-GR" sz="2200" b="1" i="1" dirty="0"/>
              <a:t>)</a:t>
            </a:r>
            <a:r>
              <a:rPr lang="el-GR" sz="2200" b="1" dirty="0"/>
              <a:t> </a:t>
            </a:r>
            <a:r>
              <a:rPr lang="el-GR" sz="2200" dirty="0"/>
              <a:t>που είναι αναγκαίος προκειμένου να ειπωθεί ότι το σύνολο αυτό είναι σύστημα ανθρώπινης δραστηριότητας. </a:t>
            </a:r>
          </a:p>
          <a:p>
            <a:pPr algn="just"/>
            <a:r>
              <a:rPr lang="el-GR" sz="2200" dirty="0"/>
              <a:t>Έτσι, προστέθηκαν δραστηριότητες παρακολούθησης και ελέγχου που ήταν κατάλληλες για την συγκεκριμένη περιοχή λήψης αποφάσεων που εμπερικλείεται εντός των ορίων των υπολοίπων δραστηριοτήτων διοικητικής μέριμνας.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59</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169331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a:t>
            </a:fld>
            <a:endParaRPr lang="el-GR" dirty="0"/>
          </a:p>
        </p:txBody>
      </p:sp>
      <p:sp>
        <p:nvSpPr>
          <p:cNvPr id="4" name="Text Placeholder 3"/>
          <p:cNvSpPr>
            <a:spLocks noGrp="1"/>
          </p:cNvSpPr>
          <p:nvPr>
            <p:ph type="body" sz="quarter" idx="13"/>
          </p:nvPr>
        </p:nvSpPr>
        <p:spPr/>
        <p:txBody>
          <a:bodyPr/>
          <a:lstStyle/>
          <a:p>
            <a:r>
              <a:rPr lang="el-GR" dirty="0"/>
              <a:t>Διαδικασία αναδιοργάνωσης κατά φάσεις</a:t>
            </a:r>
          </a:p>
        </p:txBody>
      </p:sp>
      <p:graphicFrame>
        <p:nvGraphicFramePr>
          <p:cNvPr id="5" name="Table 4"/>
          <p:cNvGraphicFramePr>
            <a:graphicFrameLocks noGrp="1"/>
          </p:cNvGraphicFramePr>
          <p:nvPr>
            <p:extLst>
              <p:ext uri="{D42A27DB-BD31-4B8C-83A1-F6EECF244321}">
                <p14:modId xmlns:p14="http://schemas.microsoft.com/office/powerpoint/2010/main" val="258684446"/>
              </p:ext>
            </p:extLst>
          </p:nvPr>
        </p:nvGraphicFramePr>
        <p:xfrm>
          <a:off x="467544" y="1124744"/>
          <a:ext cx="8064896" cy="5681870"/>
        </p:xfrm>
        <a:graphic>
          <a:graphicData uri="http://schemas.openxmlformats.org/drawingml/2006/table">
            <a:tbl>
              <a:tblPr firstRow="1" firstCol="1" bandRow="1">
                <a:tableStyleId>{D7AC3CCA-C797-4891-BE02-D94E43425B78}</a:tableStyleId>
              </a:tblPr>
              <a:tblGrid>
                <a:gridCol w="1284642">
                  <a:extLst>
                    <a:ext uri="{9D8B030D-6E8A-4147-A177-3AD203B41FA5}">
                      <a16:colId xmlns:a16="http://schemas.microsoft.com/office/drawing/2014/main" val="20000"/>
                    </a:ext>
                  </a:extLst>
                </a:gridCol>
                <a:gridCol w="6780254">
                  <a:extLst>
                    <a:ext uri="{9D8B030D-6E8A-4147-A177-3AD203B41FA5}">
                      <a16:colId xmlns:a16="http://schemas.microsoft.com/office/drawing/2014/main" val="20001"/>
                    </a:ext>
                  </a:extLst>
                </a:gridCol>
              </a:tblGrid>
              <a:tr h="506896">
                <a:tc>
                  <a:txBody>
                    <a:bodyPr/>
                    <a:lstStyle/>
                    <a:p>
                      <a:pPr>
                        <a:lnSpc>
                          <a:spcPts val="1200"/>
                        </a:lnSpc>
                        <a:spcBef>
                          <a:spcPts val="300"/>
                        </a:spcBef>
                        <a:spcAft>
                          <a:spcPts val="0"/>
                        </a:spcAft>
                      </a:pPr>
                      <a:r>
                        <a:rPr lang="el-GR" sz="1000" dirty="0">
                          <a:effectLst/>
                        </a:rPr>
                        <a:t> </a:t>
                      </a:r>
                      <a:endParaRPr lang="el-GR" sz="1100" dirty="0">
                        <a:effectLst/>
                      </a:endParaRPr>
                    </a:p>
                    <a:p>
                      <a:pPr>
                        <a:lnSpc>
                          <a:spcPts val="1200"/>
                        </a:lnSpc>
                        <a:spcBef>
                          <a:spcPts val="300"/>
                        </a:spcBef>
                        <a:spcAft>
                          <a:spcPts val="0"/>
                        </a:spcAft>
                      </a:pPr>
                      <a:r>
                        <a:rPr lang="el-GR" sz="1000" dirty="0">
                          <a:effectLst/>
                        </a:rPr>
                        <a:t>Φάση 1:</a:t>
                      </a:r>
                      <a:endParaRPr lang="el-GR" sz="1100" b="0" dirty="0">
                        <a:solidFill>
                          <a:schemeClr val="tx1"/>
                        </a:solidFill>
                        <a:effectLst/>
                        <a:latin typeface="Times New Roman" panose="02020603050405020304" pitchFamily="18" charset="0"/>
                        <a:ea typeface="Times New Roman" panose="02020603050405020304" pitchFamily="18" charset="0"/>
                      </a:endParaRPr>
                    </a:p>
                  </a:txBody>
                  <a:tcPr marL="65172" marR="65172" marT="0" marB="0">
                    <a:solidFill>
                      <a:schemeClr val="bg1">
                        <a:lumMod val="65000"/>
                      </a:schemeClr>
                    </a:solidFill>
                  </a:tcPr>
                </a:tc>
                <a:tc>
                  <a:txBody>
                    <a:bodyPr/>
                    <a:lstStyle/>
                    <a:p>
                      <a:pPr algn="just">
                        <a:lnSpc>
                          <a:spcPts val="1400"/>
                        </a:lnSpc>
                        <a:spcAft>
                          <a:spcPts val="0"/>
                        </a:spcAft>
                      </a:pPr>
                      <a:r>
                        <a:rPr lang="el-GR" sz="1000" b="0" dirty="0">
                          <a:effectLst/>
                        </a:rPr>
                        <a:t>Κατασκεύασε ένα εννοιολογικό μοντέλο του οργανισμού, ή του μέρους του οργανισμού υπό αναθεώρηση, σε πρώτο επίπεδο αφαίρεσης (χαμηλό επίπεδο λεπτομέρειας).</a:t>
                      </a:r>
                      <a:endParaRPr lang="el-GR" sz="1100" b="0" dirty="0">
                        <a:solidFill>
                          <a:schemeClr val="tx1"/>
                        </a:solidFill>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85000"/>
                      </a:schemeClr>
                    </a:solidFill>
                  </a:tcPr>
                </a:tc>
                <a:extLst>
                  <a:ext uri="{0D108BD9-81ED-4DB2-BD59-A6C34878D82A}">
                    <a16:rowId xmlns:a16="http://schemas.microsoft.com/office/drawing/2014/main" val="10000"/>
                  </a:ext>
                </a:extLst>
              </a:tr>
              <a:tr h="844826">
                <a:tc>
                  <a:txBody>
                    <a:bodyPr/>
                    <a:lstStyle/>
                    <a:p>
                      <a:pPr>
                        <a:lnSpc>
                          <a:spcPts val="1200"/>
                        </a:lnSpc>
                        <a:spcBef>
                          <a:spcPts val="300"/>
                        </a:spcBef>
                        <a:spcAft>
                          <a:spcPts val="0"/>
                        </a:spcAft>
                      </a:pPr>
                      <a:r>
                        <a:rPr lang="el-GR" sz="1000">
                          <a:effectLst/>
                        </a:rPr>
                        <a:t> </a:t>
                      </a:r>
                      <a:endParaRPr lang="el-GR" sz="1100">
                        <a:effectLst/>
                      </a:endParaRPr>
                    </a:p>
                    <a:p>
                      <a:pPr>
                        <a:lnSpc>
                          <a:spcPts val="1200"/>
                        </a:lnSpc>
                        <a:spcBef>
                          <a:spcPts val="300"/>
                        </a:spcBef>
                        <a:spcAft>
                          <a:spcPts val="0"/>
                        </a:spcAft>
                      </a:pPr>
                      <a:r>
                        <a:rPr lang="el-GR" sz="1000">
                          <a:effectLst/>
                        </a:rPr>
                        <a:t> </a:t>
                      </a:r>
                      <a:endParaRPr lang="el-GR" sz="1100">
                        <a:effectLst/>
                      </a:endParaRPr>
                    </a:p>
                    <a:p>
                      <a:pPr>
                        <a:lnSpc>
                          <a:spcPts val="1200"/>
                        </a:lnSpc>
                        <a:spcBef>
                          <a:spcPts val="300"/>
                        </a:spcBef>
                        <a:spcAft>
                          <a:spcPts val="0"/>
                        </a:spcAft>
                      </a:pPr>
                      <a:r>
                        <a:rPr lang="el-GR" sz="1000">
                          <a:effectLst/>
                        </a:rPr>
                        <a:t>Φάση 2:     </a:t>
                      </a:r>
                      <a:endParaRPr lang="el-GR" sz="1100">
                        <a:effectLst/>
                      </a:endParaRPr>
                    </a:p>
                    <a:p>
                      <a:pPr>
                        <a:lnSpc>
                          <a:spcPts val="1200"/>
                        </a:lnSpc>
                        <a:spcBef>
                          <a:spcPts val="300"/>
                        </a:spcBef>
                        <a:spcAft>
                          <a:spcPts val="0"/>
                        </a:spcAft>
                      </a:pPr>
                      <a:r>
                        <a:rPr lang="el-GR" sz="1000">
                          <a:effectLst/>
                        </a:rPr>
                        <a:t> </a:t>
                      </a:r>
                      <a:endParaRPr lang="el-GR" sz="1100">
                        <a:effectLst/>
                        <a:latin typeface="Times New Roman" panose="02020603050405020304" pitchFamily="18" charset="0"/>
                        <a:ea typeface="Times New Roman" panose="02020603050405020304" pitchFamily="18" charset="0"/>
                      </a:endParaRPr>
                    </a:p>
                  </a:txBody>
                  <a:tcPr marL="65172" marR="65172" marT="0" marB="0">
                    <a:solidFill>
                      <a:schemeClr val="bg1">
                        <a:lumMod val="65000"/>
                      </a:schemeClr>
                    </a:solidFill>
                  </a:tcPr>
                </a:tc>
                <a:tc>
                  <a:txBody>
                    <a:bodyPr/>
                    <a:lstStyle/>
                    <a:p>
                      <a:pPr algn="just">
                        <a:lnSpc>
                          <a:spcPts val="1400"/>
                        </a:lnSpc>
                        <a:spcBef>
                          <a:spcPts val="600"/>
                        </a:spcBef>
                        <a:spcAft>
                          <a:spcPts val="0"/>
                        </a:spcAft>
                      </a:pPr>
                      <a:r>
                        <a:rPr lang="el-GR" sz="1000" dirty="0">
                          <a:effectLst/>
                        </a:rPr>
                        <a:t>Ανάπτυξε κάθε δραστηριότητα (υποσύστημα) αυτού του μοντέλου στο επόμενο επίπεδο αφαίρεσης (υψηλότερο επίπεδο λεπτομέρειας) μέσω της διαδικασίας των θεμελιακών ορισμών. Επειδή ενδιαφέρει μόνο το πώς ομαδοποιούνται οι δραστηριότητες, μπορούν να παραληφθούν οι λογικές συνδέσεις μεταξύ τους.</a:t>
                      </a:r>
                      <a:endParaRPr lang="el-GR" sz="1100" dirty="0">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85000"/>
                      </a:schemeClr>
                    </a:solidFill>
                  </a:tcPr>
                </a:tc>
                <a:extLst>
                  <a:ext uri="{0D108BD9-81ED-4DB2-BD59-A6C34878D82A}">
                    <a16:rowId xmlns:a16="http://schemas.microsoft.com/office/drawing/2014/main" val="10001"/>
                  </a:ext>
                </a:extLst>
              </a:tr>
              <a:tr h="337930">
                <a:tc>
                  <a:txBody>
                    <a:bodyPr/>
                    <a:lstStyle/>
                    <a:p>
                      <a:pPr>
                        <a:lnSpc>
                          <a:spcPts val="1200"/>
                        </a:lnSpc>
                        <a:spcBef>
                          <a:spcPts val="300"/>
                        </a:spcBef>
                        <a:spcAft>
                          <a:spcPts val="0"/>
                        </a:spcAft>
                      </a:pPr>
                      <a:r>
                        <a:rPr lang="el-GR" sz="1000">
                          <a:effectLst/>
                        </a:rPr>
                        <a:t> </a:t>
                      </a:r>
                      <a:endParaRPr lang="el-GR" sz="1100">
                        <a:effectLst/>
                      </a:endParaRPr>
                    </a:p>
                    <a:p>
                      <a:pPr>
                        <a:lnSpc>
                          <a:spcPts val="1200"/>
                        </a:lnSpc>
                        <a:spcBef>
                          <a:spcPts val="300"/>
                        </a:spcBef>
                        <a:spcAft>
                          <a:spcPts val="0"/>
                        </a:spcAft>
                      </a:pPr>
                      <a:r>
                        <a:rPr lang="el-GR" sz="1000">
                          <a:effectLst/>
                        </a:rPr>
                        <a:t>Φάση 3:</a:t>
                      </a:r>
                      <a:endParaRPr lang="el-GR" sz="1100">
                        <a:effectLst/>
                        <a:latin typeface="Times New Roman" panose="02020603050405020304" pitchFamily="18" charset="0"/>
                        <a:ea typeface="Times New Roman" panose="02020603050405020304" pitchFamily="18" charset="0"/>
                      </a:endParaRPr>
                    </a:p>
                  </a:txBody>
                  <a:tcPr marL="65172" marR="65172" marT="0" marB="0">
                    <a:solidFill>
                      <a:schemeClr val="bg1">
                        <a:lumMod val="65000"/>
                      </a:schemeClr>
                    </a:solidFill>
                  </a:tcPr>
                </a:tc>
                <a:tc>
                  <a:txBody>
                    <a:bodyPr/>
                    <a:lstStyle/>
                    <a:p>
                      <a:pPr algn="just">
                        <a:lnSpc>
                          <a:spcPts val="1400"/>
                        </a:lnSpc>
                        <a:spcBef>
                          <a:spcPts val="600"/>
                        </a:spcBef>
                        <a:spcAft>
                          <a:spcPts val="0"/>
                        </a:spcAft>
                      </a:pPr>
                      <a:r>
                        <a:rPr lang="el-GR" sz="1000">
                          <a:effectLst/>
                        </a:rPr>
                        <a:t>Σχημάτισε τα όρια μεταξύ των ομάδων (οριοθέτησε τις ομάδες) δραστηριοτήτων που αντιστοιχούν στο πρώτο επίπεδο αφαίρεσης.</a:t>
                      </a:r>
                      <a:endParaRPr lang="el-GR" sz="1100">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85000"/>
                      </a:schemeClr>
                    </a:solidFill>
                  </a:tcPr>
                </a:tc>
                <a:extLst>
                  <a:ext uri="{0D108BD9-81ED-4DB2-BD59-A6C34878D82A}">
                    <a16:rowId xmlns:a16="http://schemas.microsoft.com/office/drawing/2014/main" val="10002"/>
                  </a:ext>
                </a:extLst>
              </a:tr>
              <a:tr h="506896">
                <a:tc>
                  <a:txBody>
                    <a:bodyPr/>
                    <a:lstStyle/>
                    <a:p>
                      <a:pPr>
                        <a:lnSpc>
                          <a:spcPts val="1200"/>
                        </a:lnSpc>
                        <a:spcBef>
                          <a:spcPts val="300"/>
                        </a:spcBef>
                        <a:spcAft>
                          <a:spcPts val="0"/>
                        </a:spcAft>
                      </a:pPr>
                      <a:r>
                        <a:rPr lang="el-GR" sz="1000">
                          <a:effectLst/>
                        </a:rPr>
                        <a:t> </a:t>
                      </a:r>
                      <a:endParaRPr lang="el-GR" sz="1100">
                        <a:effectLst/>
                      </a:endParaRPr>
                    </a:p>
                    <a:p>
                      <a:pPr>
                        <a:lnSpc>
                          <a:spcPts val="1200"/>
                        </a:lnSpc>
                        <a:spcBef>
                          <a:spcPts val="300"/>
                        </a:spcBef>
                        <a:spcAft>
                          <a:spcPts val="0"/>
                        </a:spcAft>
                      </a:pPr>
                      <a:r>
                        <a:rPr lang="el-GR" sz="1000">
                          <a:effectLst/>
                        </a:rPr>
                        <a:t>Φάση 4:   </a:t>
                      </a:r>
                      <a:endParaRPr lang="el-GR" sz="1100">
                        <a:effectLst/>
                        <a:latin typeface="Times New Roman" panose="02020603050405020304" pitchFamily="18" charset="0"/>
                        <a:ea typeface="Times New Roman" panose="02020603050405020304" pitchFamily="18" charset="0"/>
                      </a:endParaRPr>
                    </a:p>
                  </a:txBody>
                  <a:tcPr marL="65172" marR="65172" marT="0" marB="0">
                    <a:solidFill>
                      <a:schemeClr val="bg1">
                        <a:lumMod val="65000"/>
                      </a:schemeClr>
                    </a:solidFill>
                  </a:tcPr>
                </a:tc>
                <a:tc>
                  <a:txBody>
                    <a:bodyPr/>
                    <a:lstStyle/>
                    <a:p>
                      <a:pPr algn="just">
                        <a:lnSpc>
                          <a:spcPts val="1400"/>
                        </a:lnSpc>
                        <a:spcBef>
                          <a:spcPts val="600"/>
                        </a:spcBef>
                        <a:spcAft>
                          <a:spcPts val="0"/>
                        </a:spcAft>
                      </a:pPr>
                      <a:r>
                        <a:rPr lang="el-GR" sz="1000" dirty="0">
                          <a:effectLst/>
                        </a:rPr>
                        <a:t>Σημείωσε κάθε δραστηριότητα του δευτέρου επιπέδου αφαίρεσης με ένα σύμβολο που αναπαριστά την υπάρχουσα αρμοδιότητα στην τρέχουσα δομή του οργανισμού.</a:t>
                      </a:r>
                      <a:endParaRPr lang="el-GR" sz="1100" dirty="0">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85000"/>
                      </a:schemeClr>
                    </a:solidFill>
                  </a:tcPr>
                </a:tc>
                <a:extLst>
                  <a:ext uri="{0D108BD9-81ED-4DB2-BD59-A6C34878D82A}">
                    <a16:rowId xmlns:a16="http://schemas.microsoft.com/office/drawing/2014/main" val="10003"/>
                  </a:ext>
                </a:extLst>
              </a:tr>
              <a:tr h="844826">
                <a:tc>
                  <a:txBody>
                    <a:bodyPr/>
                    <a:lstStyle/>
                    <a:p>
                      <a:pPr>
                        <a:lnSpc>
                          <a:spcPts val="1200"/>
                        </a:lnSpc>
                        <a:spcBef>
                          <a:spcPts val="300"/>
                        </a:spcBef>
                        <a:spcAft>
                          <a:spcPts val="0"/>
                        </a:spcAft>
                      </a:pPr>
                      <a:r>
                        <a:rPr lang="el-GR" sz="1000" dirty="0">
                          <a:effectLst/>
                        </a:rPr>
                        <a:t> </a:t>
                      </a:r>
                      <a:endParaRPr lang="el-GR" sz="1100" dirty="0">
                        <a:effectLst/>
                      </a:endParaRPr>
                    </a:p>
                    <a:p>
                      <a:pPr>
                        <a:lnSpc>
                          <a:spcPts val="1200"/>
                        </a:lnSpc>
                        <a:spcBef>
                          <a:spcPts val="300"/>
                        </a:spcBef>
                        <a:spcAft>
                          <a:spcPts val="0"/>
                        </a:spcAft>
                      </a:pPr>
                      <a:r>
                        <a:rPr lang="el-GR" sz="1000" dirty="0">
                          <a:effectLst/>
                        </a:rPr>
                        <a:t> </a:t>
                      </a:r>
                      <a:endParaRPr lang="el-GR" sz="1100" dirty="0">
                        <a:effectLst/>
                      </a:endParaRPr>
                    </a:p>
                    <a:p>
                      <a:pPr>
                        <a:lnSpc>
                          <a:spcPts val="1200"/>
                        </a:lnSpc>
                        <a:spcBef>
                          <a:spcPts val="300"/>
                        </a:spcBef>
                        <a:spcAft>
                          <a:spcPts val="0"/>
                        </a:spcAft>
                      </a:pPr>
                      <a:r>
                        <a:rPr lang="el-GR" sz="1000" dirty="0">
                          <a:effectLst/>
                        </a:rPr>
                        <a:t>Φάση 5:   </a:t>
                      </a:r>
                      <a:endParaRPr lang="el-GR" sz="1100" dirty="0">
                        <a:effectLst/>
                        <a:latin typeface="Times New Roman" panose="02020603050405020304" pitchFamily="18" charset="0"/>
                        <a:ea typeface="Times New Roman" panose="02020603050405020304" pitchFamily="18" charset="0"/>
                      </a:endParaRPr>
                    </a:p>
                  </a:txBody>
                  <a:tcPr marL="65172" marR="65172" marT="0" marB="0">
                    <a:solidFill>
                      <a:schemeClr val="bg1">
                        <a:lumMod val="65000"/>
                      </a:schemeClr>
                    </a:solidFill>
                  </a:tcPr>
                </a:tc>
                <a:tc>
                  <a:txBody>
                    <a:bodyPr/>
                    <a:lstStyle/>
                    <a:p>
                      <a:pPr algn="just">
                        <a:lnSpc>
                          <a:spcPts val="1400"/>
                        </a:lnSpc>
                        <a:spcBef>
                          <a:spcPts val="600"/>
                        </a:spcBef>
                        <a:spcAft>
                          <a:spcPts val="0"/>
                        </a:spcAft>
                      </a:pPr>
                      <a:r>
                        <a:rPr lang="el-GR" sz="1000">
                          <a:effectLst/>
                        </a:rPr>
                        <a:t>Προσδιόρισε εκείνες τις δραστηριότητες των οποίων η αρμοδιότητα είναι διαφορετική από εκείνη που σηματοδοτείται από τα όρια των υποσυστημάτων του πρώτου επιπέδου αφαίρεσης. Οι δραστηριότητες αυτές ονομάζονται “απομονωμένες δραστηριότητες” ή “δραστηριότητες-νησίδες”.</a:t>
                      </a:r>
                      <a:endParaRPr lang="el-GR" sz="1100">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85000"/>
                      </a:schemeClr>
                    </a:solidFill>
                  </a:tcPr>
                </a:tc>
                <a:extLst>
                  <a:ext uri="{0D108BD9-81ED-4DB2-BD59-A6C34878D82A}">
                    <a16:rowId xmlns:a16="http://schemas.microsoft.com/office/drawing/2014/main" val="10004"/>
                  </a:ext>
                </a:extLst>
              </a:tr>
              <a:tr h="844826">
                <a:tc>
                  <a:txBody>
                    <a:bodyPr/>
                    <a:lstStyle/>
                    <a:p>
                      <a:pPr>
                        <a:lnSpc>
                          <a:spcPts val="1200"/>
                        </a:lnSpc>
                        <a:spcBef>
                          <a:spcPts val="300"/>
                        </a:spcBef>
                        <a:spcAft>
                          <a:spcPts val="0"/>
                        </a:spcAft>
                      </a:pPr>
                      <a:r>
                        <a:rPr lang="el-GR" sz="1000" dirty="0">
                          <a:effectLst/>
                        </a:rPr>
                        <a:t> </a:t>
                      </a:r>
                      <a:endParaRPr lang="el-GR" sz="1100" dirty="0">
                        <a:effectLst/>
                      </a:endParaRPr>
                    </a:p>
                    <a:p>
                      <a:pPr>
                        <a:lnSpc>
                          <a:spcPts val="1200"/>
                        </a:lnSpc>
                        <a:spcBef>
                          <a:spcPts val="300"/>
                        </a:spcBef>
                        <a:spcAft>
                          <a:spcPts val="0"/>
                        </a:spcAft>
                      </a:pPr>
                      <a:r>
                        <a:rPr lang="el-GR" sz="1000" dirty="0">
                          <a:effectLst/>
                        </a:rPr>
                        <a:t>Φάση 6:   </a:t>
                      </a:r>
                      <a:endParaRPr lang="el-GR" sz="1100" dirty="0">
                        <a:effectLst/>
                        <a:latin typeface="Times New Roman" panose="02020603050405020304" pitchFamily="18" charset="0"/>
                        <a:ea typeface="Times New Roman" panose="02020603050405020304" pitchFamily="18" charset="0"/>
                      </a:endParaRPr>
                    </a:p>
                  </a:txBody>
                  <a:tcPr marL="65172" marR="65172" marT="0" marB="0">
                    <a:solidFill>
                      <a:schemeClr val="bg1">
                        <a:lumMod val="65000"/>
                      </a:schemeClr>
                    </a:solidFill>
                  </a:tcPr>
                </a:tc>
                <a:tc>
                  <a:txBody>
                    <a:bodyPr/>
                    <a:lstStyle/>
                    <a:p>
                      <a:pPr algn="just">
                        <a:lnSpc>
                          <a:spcPts val="1400"/>
                        </a:lnSpc>
                        <a:spcBef>
                          <a:spcPts val="600"/>
                        </a:spcBef>
                        <a:spcAft>
                          <a:spcPts val="0"/>
                        </a:spcAft>
                      </a:pPr>
                      <a:r>
                        <a:rPr lang="el-GR" sz="1000" dirty="0">
                          <a:effectLst/>
                        </a:rPr>
                        <a:t>Διερεύνησε τις αρμοδιότητες των “δραστηριοτήτων-νησίδων” και είτε μετακίνησε τις δραστηριότητες αυτές στα κατάλληλα υποσυστήματα είτε άλλαξε τις αρμοδιότητες που κατανεμήθηκε σ’ αυτές τις δραστηριότητες.</a:t>
                      </a:r>
                      <a:endParaRPr lang="el-GR" sz="1100" dirty="0">
                        <a:effectLst/>
                      </a:endParaRPr>
                    </a:p>
                    <a:p>
                      <a:pPr algn="just">
                        <a:lnSpc>
                          <a:spcPts val="1400"/>
                        </a:lnSpc>
                        <a:spcAft>
                          <a:spcPts val="0"/>
                        </a:spcAft>
                      </a:pPr>
                      <a:r>
                        <a:rPr lang="el-GR" sz="1000" dirty="0">
                          <a:effectLst/>
                        </a:rPr>
                        <a:t> </a:t>
                      </a:r>
                      <a:endParaRPr lang="el-GR" sz="1100" dirty="0">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85000"/>
                      </a:schemeClr>
                    </a:solidFill>
                  </a:tcPr>
                </a:tc>
                <a:extLst>
                  <a:ext uri="{0D108BD9-81ED-4DB2-BD59-A6C34878D82A}">
                    <a16:rowId xmlns:a16="http://schemas.microsoft.com/office/drawing/2014/main" val="10005"/>
                  </a:ext>
                </a:extLst>
              </a:tr>
              <a:tr h="844826">
                <a:tc>
                  <a:txBody>
                    <a:bodyPr/>
                    <a:lstStyle/>
                    <a:p>
                      <a:pPr>
                        <a:lnSpc>
                          <a:spcPts val="1200"/>
                        </a:lnSpc>
                        <a:spcBef>
                          <a:spcPts val="300"/>
                        </a:spcBef>
                        <a:spcAft>
                          <a:spcPts val="0"/>
                        </a:spcAft>
                      </a:pPr>
                      <a:r>
                        <a:rPr lang="el-GR" sz="1100" kern="1200" dirty="0">
                          <a:solidFill>
                            <a:schemeClr val="dk1"/>
                          </a:solidFill>
                          <a:effectLst/>
                          <a:latin typeface="+mn-lt"/>
                          <a:ea typeface="+mn-ea"/>
                          <a:cs typeface="+mn-cs"/>
                        </a:rPr>
                        <a:t>Φάση 7: </a:t>
                      </a:r>
                      <a:endParaRPr lang="el-GR" sz="1100" dirty="0">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65000"/>
                      </a:schemeClr>
                    </a:solidFill>
                  </a:tcPr>
                </a:tc>
                <a:tc>
                  <a:txBody>
                    <a:bodyPr/>
                    <a:lstStyle/>
                    <a:p>
                      <a:pPr marL="0" marR="0" lvl="0" indent="0" algn="just" defTabSz="457200" rtl="0" eaLnBrk="1" fontAlgn="auto" latinLnBrk="0" hangingPunct="1">
                        <a:lnSpc>
                          <a:spcPts val="1400"/>
                        </a:lnSpc>
                        <a:spcBef>
                          <a:spcPts val="0"/>
                        </a:spcBef>
                        <a:spcAft>
                          <a:spcPts val="0"/>
                        </a:spcAft>
                        <a:buClrTx/>
                        <a:buSzTx/>
                        <a:buFontTx/>
                        <a:buNone/>
                        <a:tabLst/>
                        <a:defRPr/>
                      </a:pPr>
                      <a:r>
                        <a:rPr lang="el-GR" sz="1000" kern="1200" dirty="0">
                          <a:solidFill>
                            <a:schemeClr val="dk1"/>
                          </a:solidFill>
                          <a:effectLst/>
                          <a:latin typeface="+mn-lt"/>
                          <a:ea typeface="+mn-ea"/>
                          <a:cs typeface="+mn-cs"/>
                        </a:rPr>
                        <a:t>Η διαδικασία της φάσης 6 έχει προσδιορίσει ένα σύνολο ορίων γύρω από τις δραστηριότητες του δευτέρου επιπέδου αφαίρεσης το οποίο μπορεί να εκληφθεί ως το ανώτατο επίπεδο οργανωσιακών ορίων και, λόγω του ότι αναπαριστούν επίσης τις περιοχές αρμοδιότητας των επιμέρους ληπτών αποφάσεων, μπορούν επίσης να εκληφθούν ως όρια του συστήματος. Έτσι, αυτή η φάση αποτελείται από την επανάληψη των φάσεων 1-6 για κάθε υποσύστημα του επιπέδου αφαίρεσης της φάσης 2 (αν και τα όρια θα είναι διαφορετικά τώρα λόγω της διαδικασίας σύγκλισης της φάσης 6). Επειδή τα όρια αυτών των υποσυστημάτων θα έχουν τροποποιηθεί (λόγω της διαδικασίας σύγκλισης της φάσης 6), θα απαιτηθεί η κατασκευή νέων θεμελιακών ορισμών προκειμένου να αναπτυχθούν περαιτέρω σε λεπτομερέστερα επίπεδα ανάλυσης (χαμηλότερα επίπεδα αφαίρεσης).</a:t>
                      </a:r>
                    </a:p>
                    <a:p>
                      <a:pPr algn="just">
                        <a:lnSpc>
                          <a:spcPts val="1400"/>
                        </a:lnSpc>
                        <a:spcAft>
                          <a:spcPts val="0"/>
                        </a:spcAft>
                      </a:pPr>
                      <a:endParaRPr lang="el-GR" sz="1100" dirty="0">
                        <a:effectLst/>
                        <a:latin typeface="Times New Roman" panose="02020603050405020304" pitchFamily="18" charset="0"/>
                        <a:ea typeface="Times New Roman" panose="02020603050405020304" pitchFamily="18" charset="0"/>
                      </a:endParaRPr>
                    </a:p>
                  </a:txBody>
                  <a:tcPr marL="65172" marR="65172" marT="0" marB="0" anchor="ctr">
                    <a:solidFill>
                      <a:schemeClr val="bg1">
                        <a:lumMod val="8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76257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Μετά την ευρεία αντίληψη της κατάστασης που παρήχθη από τη σύγκριση του συνολικού εννοιολογικού μοντέλου συναφούς προς την ΜΔΜ συστήματος με την πραγματική κατάσταση, η επόμενη φάση εστίασε σε συγκεκριμένες περιοχές για λεπτομερέστερη ανάλυση. </a:t>
            </a:r>
          </a:p>
          <a:p>
            <a:pPr algn="just"/>
            <a:r>
              <a:rPr lang="el-GR" sz="2400" dirty="0"/>
              <a:t>Τέθηκε το θέμα αν οι διαρκείς δραστηριότητες θα μπορούσαν να ιδωθούν ως αναγκαίες δραστηριότητες περιφερειακής διοικητικής υποστήριξης αλλά οι δραστηριότητες βελτίωσης της αποδοτικότητας του παραγόμενου έργου συνιστούν εκείνο το μέρος του ρόλου του ΜΔΜ που πρέπει να είναι αποτελεσματικό προκειμένου να καταστήσουν την ΜΔΜ βιώσιμη.</a:t>
            </a:r>
            <a:endParaRPr lang="en-US" sz="24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60</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2721366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400" dirty="0"/>
              <a:t>Τελικά, η προσπάθεια επικεντρώθηκε σ’ αυτήν τη συγκεκριμένη περιοχή και, επειδή ήταν σημαντικό να είναι αποτελεσματική η διοίκηση της ΜΔΜ, εξετάστηκαν και οι δραστηριότητες παρακολούθησης και ελέγχου της ΜΔΜ. </a:t>
            </a:r>
            <a:endParaRPr lang="en-US" sz="2400" dirty="0"/>
          </a:p>
          <a:p>
            <a:pPr algn="just"/>
            <a:r>
              <a:rPr lang="el-GR" sz="2400" dirty="0"/>
              <a:t>Οι αναγκαίες δραστηριότητες για ένα σύστημα βελτίωσης των εργασιών της ΜΔΜ και ένα σύστημα παρακολούθησης και ελέγχου της ΜΔΜ είναι αυτές που αναφέρονται στις ακόλουθες διαφάνειες.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61</a:t>
            </a:fld>
            <a:endParaRPr lang="el-GR" dirty="0"/>
          </a:p>
        </p:txBody>
      </p:sp>
      <p:sp>
        <p:nvSpPr>
          <p:cNvPr id="4" name="Text Placeholder 3"/>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2952553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11561" y="1234810"/>
            <a:ext cx="7926025" cy="4426438"/>
          </a:xfrm>
        </p:spPr>
        <p:txBody>
          <a:bodyPr>
            <a:noAutofit/>
          </a:bodyPr>
          <a:lstStyle/>
          <a:p>
            <a:pPr marL="0" indent="0" algn="just">
              <a:buNone/>
            </a:pPr>
            <a:r>
              <a:rPr lang="el-GR" sz="2400" b="1" u="sng" dirty="0"/>
              <a:t>Εργασιοστρεφές Σύστημα</a:t>
            </a:r>
            <a:endParaRPr lang="el-GR" sz="2200" b="1" u="sng" dirty="0"/>
          </a:p>
          <a:p>
            <a:pPr marL="514350" indent="-514350" algn="just">
              <a:buFont typeface="+mj-lt"/>
              <a:buAutoNum type="romanLcPeriod"/>
            </a:pPr>
            <a:r>
              <a:rPr lang="el-GR" sz="2200" dirty="0"/>
              <a:t>Θέσπισε ένα μέσο για τον προσδιορισμό περιοχών αναφορικά με τη βελτίωση των εργασιών της ΜΔΜ.</a:t>
            </a:r>
          </a:p>
          <a:p>
            <a:pPr marL="514350" indent="-514350" algn="just">
              <a:buFont typeface="+mj-lt"/>
              <a:buAutoNum type="romanLcPeriod"/>
            </a:pPr>
            <a:r>
              <a:rPr lang="el-GR" sz="2200" dirty="0"/>
              <a:t>Εξασφάλισε ότι είναι διαθέσιμες οι ικανότητες (δεξιότητες) για την ανάλυση και τη διατύπωση προτάσεων για βελτιώσεις των εργασιών της ΜΔΜ.</a:t>
            </a:r>
          </a:p>
          <a:p>
            <a:pPr marL="514350" indent="-514350" algn="just">
              <a:buFont typeface="+mj-lt"/>
              <a:buAutoNum type="romanLcPeriod"/>
            </a:pPr>
            <a:r>
              <a:rPr lang="el-GR" sz="2200" dirty="0"/>
              <a:t>Κατάστησε γνωστή την ύπαρξη αυτών των ικανοτήτων.</a:t>
            </a:r>
          </a:p>
          <a:p>
            <a:pPr marL="514350" indent="-514350" algn="just">
              <a:buFont typeface="+mj-lt"/>
              <a:buAutoNum type="romanLcPeriod"/>
            </a:pPr>
            <a:r>
              <a:rPr lang="el-GR" sz="2200" dirty="0"/>
              <a:t>Λάβε μέτρα για την πραγμάτωση της διαδικασίας βελτίωσης των εργασιών της ΜΔΜ.</a:t>
            </a:r>
          </a:p>
          <a:p>
            <a:pPr marL="514350" indent="-514350" algn="just">
              <a:buFont typeface="+mj-lt"/>
              <a:buAutoNum type="romanLcPeriod"/>
            </a:pPr>
            <a:r>
              <a:rPr lang="el-GR" sz="2200" dirty="0"/>
              <a:t>Κατάνειμε τις εργασίες βελτίωσης των εργασιών της ΜΔΜ.</a:t>
            </a:r>
          </a:p>
          <a:p>
            <a:pPr marL="514350" indent="-514350" algn="just">
              <a:buFont typeface="+mj-lt"/>
              <a:buAutoNum type="romanLcPeriod"/>
            </a:pPr>
            <a:r>
              <a:rPr lang="el-GR" sz="2200" dirty="0"/>
              <a:t>Φέρε σε πέρας το αναληφθέν έργο.</a:t>
            </a:r>
          </a:p>
          <a:p>
            <a:pPr marL="514350" indent="-514350" algn="just">
              <a:buFont typeface="+mj-lt"/>
              <a:buAutoNum type="romanLcPeriod"/>
            </a:pPr>
            <a:r>
              <a:rPr lang="el-GR" sz="2200" dirty="0"/>
              <a:t>Υπόβαλε προτάσεις βελτίωσης των εργασιών της ΜΔΜ και τρόπων πραγμάτωσης των προτάσεων.</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62</a:t>
            </a:fld>
            <a:endParaRPr lang="el-GR" dirty="0"/>
          </a:p>
        </p:txBody>
      </p:sp>
      <p:sp>
        <p:nvSpPr>
          <p:cNvPr id="2" name="Text Placeholder 1"/>
          <p:cNvSpPr>
            <a:spLocks noGrp="1"/>
          </p:cNvSpPr>
          <p:nvPr>
            <p:ph type="body" sz="quarter" idx="13"/>
          </p:nvPr>
        </p:nvSpPr>
        <p:spPr/>
        <p:txBody>
          <a:bodyPr>
            <a:normAutofit/>
          </a:bodyPr>
          <a:lstStyle/>
          <a:p>
            <a:r>
              <a:rPr lang="el-GR" dirty="0"/>
              <a:t>Περίπτωση ανάλυσης συστήματος υπηρεσιών</a:t>
            </a:r>
          </a:p>
        </p:txBody>
      </p:sp>
    </p:spTree>
    <p:extLst>
      <p:ext uri="{BB962C8B-B14F-4D97-AF65-F5344CB8AC3E}">
        <p14:creationId xmlns:p14="http://schemas.microsoft.com/office/powerpoint/2010/main" val="29284721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514350" indent="-514350" algn="just">
              <a:buFont typeface="+mj-lt"/>
              <a:buAutoNum type="romanLcPeriod" startAt="8"/>
            </a:pPr>
            <a:r>
              <a:rPr lang="el-GR" sz="2200" dirty="0"/>
              <a:t>Παρακολούθησε την πραγμάτωση των προτάσεων και αναθεώρησε τις προτάσεις.</a:t>
            </a:r>
          </a:p>
          <a:p>
            <a:pPr marL="514350" indent="-514350" algn="just">
              <a:buFont typeface="+mj-lt"/>
              <a:buAutoNum type="romanLcPeriod" startAt="8"/>
            </a:pPr>
            <a:r>
              <a:rPr lang="el-GR" sz="2200" dirty="0"/>
              <a:t>Έλεγξε το σύστημα προκειμένου να διασφαλιστεί ότι οι ασυγκεκριμένες εργασίες, η ταυτοποίησή τους και η εκτέλεσή τους πραγματοποιούνται αποτελεσματικά και συμβάλλουν στη βελτίωση της αποδοτικότητας της ΥΠΕ.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63</a:t>
            </a:fld>
            <a:endParaRPr lang="el-GR" dirty="0"/>
          </a:p>
        </p:txBody>
      </p:sp>
      <p:sp>
        <p:nvSpPr>
          <p:cNvPr id="2" name="Text Placeholder 1"/>
          <p:cNvSpPr>
            <a:spLocks noGrp="1"/>
          </p:cNvSpPr>
          <p:nvPr>
            <p:ph type="body" sz="quarter" idx="13"/>
          </p:nvPr>
        </p:nvSpPr>
        <p:spPr/>
        <p:txBody>
          <a:bodyPr>
            <a:normAutofit/>
          </a:bodyPr>
          <a:lstStyle/>
          <a:p>
            <a:r>
              <a:rPr lang="el-GR" dirty="0"/>
              <a:t>Περίπτωση ανάλυσης συστήματος υπηρεσιών</a:t>
            </a:r>
          </a:p>
        </p:txBody>
      </p:sp>
    </p:spTree>
    <p:extLst>
      <p:ext uri="{BB962C8B-B14F-4D97-AF65-F5344CB8AC3E}">
        <p14:creationId xmlns:p14="http://schemas.microsoft.com/office/powerpoint/2010/main" val="39400281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lgn="just">
              <a:buNone/>
            </a:pPr>
            <a:r>
              <a:rPr lang="el-GR" sz="2400" b="1" u="sng" dirty="0"/>
              <a:t>Σύστημα ελέγχου ΜΔΜ</a:t>
            </a:r>
            <a:endParaRPr lang="el-GR" sz="2200" b="1" u="sng" dirty="0"/>
          </a:p>
          <a:p>
            <a:pPr marL="514350" indent="-514350" algn="just">
              <a:buFont typeface="+mj-lt"/>
              <a:buAutoNum type="romanLcPeriod"/>
            </a:pPr>
            <a:r>
              <a:rPr lang="el-GR" sz="2200" dirty="0"/>
              <a:t>Αποφάσισε για τα μέτρα αποδοτικότητας και για τις προσδοκίες σχετικά με κάθε υποσύστημα.</a:t>
            </a:r>
          </a:p>
          <a:p>
            <a:pPr marL="514350" indent="-514350" algn="just">
              <a:buFont typeface="+mj-lt"/>
              <a:buAutoNum type="romanLcPeriod"/>
            </a:pPr>
            <a:r>
              <a:rPr lang="el-GR" sz="2200" dirty="0"/>
              <a:t>Παρακολούθησε την αποδοτικότητα κάθε υποσυστήματος.</a:t>
            </a:r>
          </a:p>
          <a:p>
            <a:pPr marL="514350" indent="-514350" algn="just">
              <a:buFont typeface="+mj-lt"/>
              <a:buAutoNum type="romanLcPeriod"/>
            </a:pPr>
            <a:r>
              <a:rPr lang="el-GR" sz="2200" dirty="0"/>
              <a:t>Προσδιόρισε περιοχές για τη βελτίωση της διοίκησης των υποσυστημάτων.</a:t>
            </a:r>
          </a:p>
          <a:p>
            <a:pPr marL="514350" indent="-514350" algn="just">
              <a:buFont typeface="+mj-lt"/>
              <a:buAutoNum type="romanLcPeriod"/>
            </a:pPr>
            <a:r>
              <a:rPr lang="el-GR" sz="2200" dirty="0"/>
              <a:t>Απόκτησε γνώση και ικανότητες στην εφαρμογή τεχνικών και προσεγγίσεων σύγχρονης διοίκησης έτσι ώστε να βελτιωθεί η διοίκηση των υποσυστημάτων.</a:t>
            </a:r>
          </a:p>
          <a:p>
            <a:pPr marL="514350" indent="-514350" algn="just">
              <a:buFont typeface="+mj-lt"/>
              <a:buAutoNum type="romanLcPeriod"/>
            </a:pPr>
            <a:r>
              <a:rPr lang="el-GR" sz="2200" dirty="0"/>
              <a:t>Επίλεξε από το (iv) και εφάρμοσε, αντίστοιχα, όπου είναι κατάλληλο για τη βελτίωση της αποδοτικότητας του όλου συστήματος.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64</a:t>
            </a:fld>
            <a:endParaRPr lang="el-GR" dirty="0"/>
          </a:p>
        </p:txBody>
      </p:sp>
      <p:sp>
        <p:nvSpPr>
          <p:cNvPr id="2" name="Text Placeholder 1"/>
          <p:cNvSpPr>
            <a:spLocks noGrp="1"/>
          </p:cNvSpPr>
          <p:nvPr>
            <p:ph type="body" sz="quarter" idx="13"/>
          </p:nvPr>
        </p:nvSpPr>
        <p:spPr/>
        <p:txBody>
          <a:bodyPr>
            <a:normAutofit/>
          </a:bodyPr>
          <a:lstStyle/>
          <a:p>
            <a:r>
              <a:rPr lang="el-GR" dirty="0"/>
              <a:t>Περίπτωση ανάλυσης συστήματος υπηρεσιών</a:t>
            </a:r>
          </a:p>
        </p:txBody>
      </p:sp>
    </p:spTree>
    <p:extLst>
      <p:ext uri="{BB962C8B-B14F-4D97-AF65-F5344CB8AC3E}">
        <p14:creationId xmlns:p14="http://schemas.microsoft.com/office/powerpoint/2010/main" val="4142505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l-GR" sz="2200" dirty="0"/>
              <a:t>Ο κατάλογος δραστηριοτήτων, όπως ο παραπάνω, αναφέρεται μόνο προκειμένου να διαφανεί το είδος των αναληφθεισών δραστηριοτήτων και σε καμία περίπτωση δεν συνιστά μοντέλο καθότι λείπουν οι διασυνδέσεις μεταξύ τους. </a:t>
            </a:r>
          </a:p>
          <a:p>
            <a:pPr algn="just"/>
            <a:r>
              <a:rPr lang="el-GR" sz="2200" dirty="0"/>
              <a:t>Η σύγκριση αυτών των δραστηριοτήτων με την εικόνα της πραγματικής ΜΔΜ που παρήχθη από περιγραφές εσωτερικών και εξωτερικών πηγών οδήγησε στον προσδιορισμό των περιοχών ενδιαφέροντος για τις οποίες μπορούν να γίνουν συγκεκριμένες προτάσεις. </a:t>
            </a:r>
          </a:p>
          <a:p>
            <a:pPr algn="just"/>
            <a:r>
              <a:rPr lang="el-GR" sz="2200" dirty="0"/>
              <a:t>Η σύγκριση πρέπει να πραγματοποιείται οριζόντια σε αντίστοιχα επίπεδα λεπτομέρειας και κάθε δραστηριότητα πρέπει να σχολιαστεί αναφορικά με την αποτελεσματικότητα και την αποδοτικότητά της.</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65</a:t>
            </a:fld>
            <a:endParaRPr lang="el-GR" dirty="0"/>
          </a:p>
        </p:txBody>
      </p:sp>
      <p:sp>
        <p:nvSpPr>
          <p:cNvPr id="7" name="Text Placeholder 6"/>
          <p:cNvSpPr>
            <a:spLocks noGrp="1"/>
          </p:cNvSpPr>
          <p:nvPr>
            <p:ph type="body" sz="quarter" idx="13"/>
          </p:nvPr>
        </p:nvSpPr>
        <p:spPr/>
        <p:txBody>
          <a:bodyPr/>
          <a:lstStyle/>
          <a:p>
            <a:r>
              <a:rPr lang="el-GR" dirty="0"/>
              <a:t>Περίπτωση ανάλυσης συστήματος υπηρεσιών</a:t>
            </a:r>
          </a:p>
        </p:txBody>
      </p:sp>
    </p:spTree>
    <p:extLst>
      <p:ext uri="{BB962C8B-B14F-4D97-AF65-F5344CB8AC3E}">
        <p14:creationId xmlns:p14="http://schemas.microsoft.com/office/powerpoint/2010/main" val="27679990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l-GR" sz="2200" dirty="0"/>
              <a:t>Η μεθοδολογία που διατυπώθηκε προηγουμένως ως ανάλυση δύο φάσεων ήταν ουσιαστικά τροποποιημένη ΜΜΣ. </a:t>
            </a:r>
          </a:p>
          <a:p>
            <a:pPr lvl="1" algn="just">
              <a:buFont typeface="Wingdings" panose="05000000000000000000" pitchFamily="2" charset="2"/>
              <a:buChar char="§"/>
            </a:pPr>
            <a:r>
              <a:rPr lang="el-GR" sz="2200" dirty="0"/>
              <a:t>Η Φάση Ι τροποποιήθηκε καθότι αποδείχθηκε δύσκολη η παραγωγή εννοιολογικών μοντέλων από την διαφορετικότητα των απόψεων που εκφράστηκαν σχετικά με το ρόλο και τις δραστηριότητες της ΜΔΜ. </a:t>
            </a:r>
          </a:p>
          <a:p>
            <a:pPr lvl="1" algn="just">
              <a:buFont typeface="Wingdings" panose="05000000000000000000" pitchFamily="2" charset="2"/>
              <a:buChar char="§"/>
            </a:pPr>
            <a:r>
              <a:rPr lang="el-GR" sz="2200" dirty="0"/>
              <a:t>Χρησιμοποιήθηκε ένα ανάλογο μοντέλο από τη θεωρία ελέγχου προκειμένου να εξαχθεί το μοντέλο του ευρύτερου συστήματος που σχετίζεται με την παροχή υπηρεσιών υγείας σε μια ολόκληρη γεωγραφική περιοχή.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66</a:t>
            </a:fld>
            <a:endParaRPr lang="el-GR" dirty="0"/>
          </a:p>
        </p:txBody>
      </p:sp>
      <p:sp>
        <p:nvSpPr>
          <p:cNvPr id="4" name="Text Placeholder 3"/>
          <p:cNvSpPr>
            <a:spLocks noGrp="1"/>
          </p:cNvSpPr>
          <p:nvPr>
            <p:ph type="body" sz="quarter" idx="13"/>
          </p:nvPr>
        </p:nvSpPr>
        <p:spPr/>
        <p:txBody>
          <a:bodyPr/>
          <a:lstStyle/>
          <a:p>
            <a:r>
              <a:rPr lang="el-GR" dirty="0"/>
              <a:t>Συμπερασματικές παρατηρήσεις</a:t>
            </a:r>
          </a:p>
        </p:txBody>
      </p:sp>
    </p:spTree>
    <p:extLst>
      <p:ext uri="{BB962C8B-B14F-4D97-AF65-F5344CB8AC3E}">
        <p14:creationId xmlns:p14="http://schemas.microsoft.com/office/powerpoint/2010/main" val="192443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normAutofit fontScale="85000" lnSpcReduction="10000"/>
          </a:bodyPr>
          <a:lstStyle/>
          <a:p>
            <a:r>
              <a:rPr lang="el-GR" dirty="0"/>
              <a:t>Μια μεθοδολογία για την ανάλυση διοικητικών υπηρεσιών</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67</a:t>
            </a:fld>
            <a:endParaRPr lang="el-GR" dirty="0"/>
          </a:p>
        </p:txBody>
      </p:sp>
      <p:graphicFrame>
        <p:nvGraphicFramePr>
          <p:cNvPr id="6" name="Object 5"/>
          <p:cNvGraphicFramePr>
            <a:graphicFrameLocks noChangeAspect="1"/>
          </p:cNvGraphicFramePr>
          <p:nvPr>
            <p:extLst>
              <p:ext uri="{D42A27DB-BD31-4B8C-83A1-F6EECF244321}">
                <p14:modId xmlns:p14="http://schemas.microsoft.com/office/powerpoint/2010/main" val="1275909682"/>
              </p:ext>
            </p:extLst>
          </p:nvPr>
        </p:nvGraphicFramePr>
        <p:xfrm>
          <a:off x="2051720" y="1105289"/>
          <a:ext cx="4896544" cy="5691921"/>
        </p:xfrm>
        <a:graphic>
          <a:graphicData uri="http://schemas.openxmlformats.org/presentationml/2006/ole">
            <mc:AlternateContent xmlns:mc="http://schemas.openxmlformats.org/markup-compatibility/2006">
              <mc:Choice xmlns:v="urn:schemas-microsoft-com:vml" Requires="v">
                <p:oleObj spid="_x0000_s9260" r:id="rId3" imgW="5884144" imgH="7450739" progId="">
                  <p:embed/>
                </p:oleObj>
              </mc:Choice>
              <mc:Fallback>
                <p:oleObj r:id="rId3" imgW="5884144" imgH="7450739" progId="">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105289"/>
                        <a:ext cx="4896544" cy="56919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02467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l-GR" sz="2200" dirty="0"/>
              <a:t>Σε καταστάσεις αναδιοργάνωσης συστημάτων υπηρεσιών είναι σκόπιμο να κατασκευάζεται ένα μοντέλο ενός ευρύτερου συστήματος (π.χ. του οργανισμού εντός του οποίου βρίσκεται και λειτουργεί το σύστημα αναφοράς). </a:t>
            </a:r>
          </a:p>
          <a:p>
            <a:pPr algn="just"/>
            <a:r>
              <a:rPr lang="el-GR" sz="2200" dirty="0"/>
              <a:t>Συχνά, είναι ανάγκη να δοθούν περισσότεροι του ενός θεμελιακοί ορισμοί και να καταλήξει κανείς σ’ αυτόν που θα επιλέξει μέσω μιας επαναληπτικής διαδικασίας. Κατόπιν, μπορεί να κατασκευαστεί ένα εννοιολογικό μοντέλο με βάση τον θεμελιακό ορισμό που επιλέχθηκε.</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68</a:t>
            </a:fld>
            <a:endParaRPr lang="el-GR" dirty="0"/>
          </a:p>
        </p:txBody>
      </p:sp>
      <p:sp>
        <p:nvSpPr>
          <p:cNvPr id="4" name="Text Placeholder 3"/>
          <p:cNvSpPr>
            <a:spLocks noGrp="1"/>
          </p:cNvSpPr>
          <p:nvPr>
            <p:ph type="body" sz="quarter" idx="13"/>
          </p:nvPr>
        </p:nvSpPr>
        <p:spPr/>
        <p:txBody>
          <a:bodyPr/>
          <a:lstStyle/>
          <a:p>
            <a:r>
              <a:rPr lang="el-GR" dirty="0"/>
              <a:t>Συμπερασματικές παρατηρήσεις</a:t>
            </a:r>
          </a:p>
        </p:txBody>
      </p:sp>
    </p:spTree>
    <p:extLst>
      <p:ext uri="{BB962C8B-B14F-4D97-AF65-F5344CB8AC3E}">
        <p14:creationId xmlns:p14="http://schemas.microsoft.com/office/powerpoint/2010/main" val="302463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Από το εννοιολογικό μοντέλο που θα κατασκευαστεί μπορούν να αλιευτούν δραστηριότητες υποστήριξης, αν και συχνά αυτό είναι αρκετά δύσκολο. </a:t>
            </a:r>
          </a:p>
          <a:p>
            <a:pPr algn="just"/>
            <a:r>
              <a:rPr lang="el-GR" sz="2200" dirty="0"/>
              <a:t>Έτσι, μπορεί να διατυπωθεί μια άποψη για το ποια δραστηριότητα θα συμπεριληφθεί στο μοντέλο των δραστηριοτήτων υποστήριξης μέσω συνεντεύξεων με το προσωπικό των </a:t>
            </a:r>
            <a:r>
              <a:rPr lang="el-GR" sz="2200" i="1" dirty="0"/>
              <a:t>“εξυπηρετούμενων οργανωτικών μονάδων”</a:t>
            </a:r>
            <a:r>
              <a:rPr lang="el-GR" sz="2200" dirty="0"/>
              <a:t> και προσδιορίζοντας ένα σύνολο προσδοκιών για το επίπεδο αποδεκτής εξυπηρέτησης. </a:t>
            </a:r>
          </a:p>
          <a:p>
            <a:pPr algn="just"/>
            <a:r>
              <a:rPr lang="el-GR" sz="2200" dirty="0"/>
              <a:t>Με οδηγό αυτές τις προσδοκίες, μπορεί να κατασκευαστεί ένα μοντέλο συστήματος που θα τις ικανοποιεί.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69</a:t>
            </a:fld>
            <a:endParaRPr lang="el-GR" dirty="0"/>
          </a:p>
        </p:txBody>
      </p:sp>
      <p:sp>
        <p:nvSpPr>
          <p:cNvPr id="4" name="Text Placeholder 3"/>
          <p:cNvSpPr>
            <a:spLocks noGrp="1"/>
          </p:cNvSpPr>
          <p:nvPr>
            <p:ph type="body" sz="quarter" idx="13"/>
          </p:nvPr>
        </p:nvSpPr>
        <p:spPr/>
        <p:txBody>
          <a:bodyPr/>
          <a:lstStyle/>
          <a:p>
            <a:r>
              <a:rPr lang="el-GR" dirty="0"/>
              <a:t>Συμπερασματικές παρατηρήσεις</a:t>
            </a:r>
          </a:p>
        </p:txBody>
      </p:sp>
    </p:spTree>
    <p:extLst>
      <p:ext uri="{BB962C8B-B14F-4D97-AF65-F5344CB8AC3E}">
        <p14:creationId xmlns:p14="http://schemas.microsoft.com/office/powerpoint/2010/main" val="122272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Η ύπαρξη μιας απομονωμένης δραστηριότητας εκλαμβάνεται ως ενδεχόμενη ανωμαλία στην υπάρχουσα οργανωσιακή δομή του οργανισμού. </a:t>
            </a:r>
            <a:endParaRPr lang="en-US" sz="2200" dirty="0"/>
          </a:p>
          <a:p>
            <a:pPr algn="just"/>
            <a:r>
              <a:rPr lang="el-GR" sz="2200" dirty="0"/>
              <a:t>Η αιτία της ύπαρξής της ανάγεται στο γεγονός ότι είναι διαφορετικές</a:t>
            </a:r>
            <a:r>
              <a:rPr lang="en-US" sz="2200" dirty="0"/>
              <a:t>:</a:t>
            </a:r>
          </a:p>
          <a:p>
            <a:pPr lvl="1" algn="just">
              <a:buFont typeface="Wingdings" panose="05000000000000000000" pitchFamily="2" charset="2"/>
              <a:buChar char="§"/>
            </a:pPr>
            <a:r>
              <a:rPr lang="el-GR" sz="2200" dirty="0"/>
              <a:t>οι περιοχές αρμοδιοτήτων που ορίζονται από τη συστημική ομαδοποίηση των δραστηριοτήτων (που παράγονται κατά λογικό τρόπο από ένα θεμελιακό ορισμό) και</a:t>
            </a:r>
            <a:endParaRPr lang="en-US" sz="2200" dirty="0"/>
          </a:p>
          <a:p>
            <a:pPr lvl="1" algn="just">
              <a:buFont typeface="Wingdings" panose="05000000000000000000" pitchFamily="2" charset="2"/>
              <a:buChar char="§"/>
            </a:pPr>
            <a:r>
              <a:rPr lang="el-GR" sz="2200" dirty="0"/>
              <a:t>οι περιοχές αρμοδιοτήτων που έχουν προκύψει από ιστορικές, πολιτικές και προσωπικές αλλαγές εντός του οργανισμού.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a:t>
            </a:fld>
            <a:endParaRPr lang="el-GR" dirty="0"/>
          </a:p>
        </p:txBody>
      </p:sp>
      <p:sp>
        <p:nvSpPr>
          <p:cNvPr id="4" name="Text Placeholder 3"/>
          <p:cNvSpPr>
            <a:spLocks noGrp="1"/>
          </p:cNvSpPr>
          <p:nvPr>
            <p:ph type="body" sz="quarter" idx="13"/>
          </p:nvPr>
        </p:nvSpPr>
        <p:spPr/>
        <p:txBody>
          <a:bodyPr/>
          <a:lstStyle/>
          <a:p>
            <a:r>
              <a:rPr lang="el-GR" dirty="0"/>
              <a:t>Περιοχές αρμοδιοτήτων</a:t>
            </a:r>
          </a:p>
        </p:txBody>
      </p:sp>
    </p:spTree>
    <p:extLst>
      <p:ext uri="{BB962C8B-B14F-4D97-AF65-F5344CB8AC3E}">
        <p14:creationId xmlns:p14="http://schemas.microsoft.com/office/powerpoint/2010/main" val="25777892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1268760"/>
            <a:ext cx="7926025" cy="4426438"/>
          </a:xfrm>
        </p:spPr>
        <p:txBody>
          <a:bodyPr>
            <a:noAutofit/>
          </a:bodyPr>
          <a:lstStyle/>
          <a:p>
            <a:pPr algn="just"/>
            <a:r>
              <a:rPr lang="el-GR" sz="2200" dirty="0"/>
              <a:t>Είναι συχνά φανερό ότι οι δραστηριότητες αυτού του μοντέλου μπορεί να συνιστούν ένα σύνολο που δεν είναι ούτε συνεκτικό ούτε επιθυμητό. </a:t>
            </a:r>
          </a:p>
          <a:p>
            <a:pPr algn="just"/>
            <a:r>
              <a:rPr lang="el-GR" sz="2200" dirty="0"/>
              <a:t>Το σύνολο των δραστηριοτήτων μπορεί να εκληφθεί ως βάση σύγκρισης με το παραχθέν μοντέλο των δραστηριοτήτων υποστήριξης.</a:t>
            </a:r>
            <a:endParaRPr lang="en-US" sz="2200" dirty="0"/>
          </a:p>
          <a:p>
            <a:pPr algn="just"/>
            <a:r>
              <a:rPr lang="el-GR" sz="2200" dirty="0"/>
              <a:t>Η σύγκριση αυτή οδηγεί σε επαναλήψεις δύο ειδών: </a:t>
            </a:r>
          </a:p>
          <a:p>
            <a:pPr lvl="1">
              <a:buFont typeface="Wingdings" panose="05000000000000000000" pitchFamily="2" charset="2"/>
              <a:buChar char="§"/>
            </a:pPr>
            <a:r>
              <a:rPr lang="el-GR" sz="2200" dirty="0"/>
              <a:t>Αναφορικά με τα όρια της νέας λειτουργίας υποστήριξης στο πλαίσιο του μοντέλου ολόκληρου του οργανισμού.</a:t>
            </a:r>
            <a:endParaRPr lang="en-US" sz="2200" dirty="0"/>
          </a:p>
          <a:p>
            <a:pPr lvl="1">
              <a:buFont typeface="Wingdings" panose="05000000000000000000" pitchFamily="2" charset="2"/>
              <a:buChar char="§"/>
            </a:pPr>
            <a:r>
              <a:rPr lang="el-GR" sz="2200" dirty="0"/>
              <a:t>Αναφορικά με τη φύση των δραστηριοτήτων που περιλαμβάνονται στο μοντέλο.</a:t>
            </a:r>
            <a:endParaRPr lang="en-US" sz="2200" dirty="0"/>
          </a:p>
          <a:p>
            <a:pPr algn="just"/>
            <a:r>
              <a:rPr lang="el-GR" sz="2200" dirty="0"/>
              <a:t>Με την περάτωση των επαναλήψεων, αναδύεται ένα αποδεκτό μοντέλο δραστηριοτήτων για την περιοχή του οργανισμού που ενδιαφέρει. </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70</a:t>
            </a:fld>
            <a:endParaRPr lang="el-GR" dirty="0"/>
          </a:p>
        </p:txBody>
      </p:sp>
      <p:sp>
        <p:nvSpPr>
          <p:cNvPr id="4" name="Text Placeholder 3"/>
          <p:cNvSpPr>
            <a:spLocks noGrp="1"/>
          </p:cNvSpPr>
          <p:nvPr>
            <p:ph type="body" sz="quarter" idx="13"/>
          </p:nvPr>
        </p:nvSpPr>
        <p:spPr/>
        <p:txBody>
          <a:bodyPr/>
          <a:lstStyle/>
          <a:p>
            <a:r>
              <a:rPr lang="el-GR" dirty="0"/>
              <a:t>Συμπερασματικές παρατηρήσεις</a:t>
            </a:r>
          </a:p>
        </p:txBody>
      </p:sp>
    </p:spTree>
    <p:extLst>
      <p:ext uri="{BB962C8B-B14F-4D97-AF65-F5344CB8AC3E}">
        <p14:creationId xmlns:p14="http://schemas.microsoft.com/office/powerpoint/2010/main" val="28632650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1268760"/>
            <a:ext cx="7926025" cy="4426438"/>
          </a:xfrm>
        </p:spPr>
        <p:txBody>
          <a:bodyPr>
            <a:noAutofit/>
          </a:bodyPr>
          <a:lstStyle/>
          <a:p>
            <a:pPr algn="just"/>
            <a:r>
              <a:rPr lang="el-GR" sz="2200" dirty="0"/>
              <a:t>Η επόμενη φάση αφορά στον ορισμό της οργανωτικής δομής δια της οποίας θα εκτελούνται αυτές οι δραστηριότητες. </a:t>
            </a:r>
          </a:p>
          <a:p>
            <a:pPr algn="just"/>
            <a:r>
              <a:rPr lang="el-GR" sz="2200" dirty="0"/>
              <a:t>Για το σκοπό αυτό σχηματίζονται </a:t>
            </a:r>
            <a:r>
              <a:rPr lang="el-GR" sz="2200" b="1" dirty="0"/>
              <a:t>ομάδες δραστηριοτήτων </a:t>
            </a:r>
            <a:r>
              <a:rPr lang="el-GR" sz="2200" dirty="0"/>
              <a:t>με βάση την εξειδικευμένη γνώση και οι ομάδες αυτές ορίζουν ένα προσωρινό </a:t>
            </a:r>
            <a:r>
              <a:rPr lang="el-GR" sz="2200" b="1" dirty="0"/>
              <a:t>σύνολο ρόλων </a:t>
            </a:r>
            <a:r>
              <a:rPr lang="el-GR" sz="2200" i="1" dirty="0"/>
              <a:t>(</a:t>
            </a:r>
            <a:r>
              <a:rPr lang="en-US" sz="2200" i="1" dirty="0"/>
              <a:t>role set</a:t>
            </a:r>
            <a:r>
              <a:rPr lang="el-GR" sz="2200" i="1" dirty="0"/>
              <a:t>)</a:t>
            </a:r>
            <a:r>
              <a:rPr lang="el-GR" sz="2200" dirty="0"/>
              <a:t>. </a:t>
            </a:r>
          </a:p>
          <a:p>
            <a:pPr algn="just"/>
            <a:r>
              <a:rPr lang="el-GR" sz="2200" dirty="0"/>
              <a:t>Οι ρόλοι αυτοί επανεκτιμώνται αναφορικά με:</a:t>
            </a:r>
          </a:p>
          <a:p>
            <a:pPr lvl="1" algn="just">
              <a:buFont typeface="Wingdings" panose="05000000000000000000" pitchFamily="2" charset="2"/>
              <a:buChar char="§"/>
            </a:pPr>
            <a:r>
              <a:rPr lang="el-GR" sz="2200" dirty="0"/>
              <a:t>την εφικτότητα των αρμοδιοτήτων τους (μέσω μιας επαναληπτικής διαδικασίας), και</a:t>
            </a:r>
          </a:p>
          <a:p>
            <a:pPr lvl="1" algn="just">
              <a:buFont typeface="Wingdings" panose="05000000000000000000" pitchFamily="2" charset="2"/>
              <a:buChar char="§"/>
            </a:pPr>
            <a:r>
              <a:rPr lang="el-GR" sz="2200" dirty="0"/>
              <a:t>τις ικανότητες του προσωπικού που είναι διαθέσιμο για να τους αναλάβει (μέσω περαιτέρω επαναληπτικής διαδικασίας). </a:t>
            </a:r>
            <a:endParaRPr lang="en-US" sz="2200" dirty="0"/>
          </a:p>
          <a:p>
            <a:pPr algn="just"/>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71</a:t>
            </a:fld>
            <a:endParaRPr lang="el-GR" dirty="0"/>
          </a:p>
        </p:txBody>
      </p:sp>
      <p:sp>
        <p:nvSpPr>
          <p:cNvPr id="4" name="Text Placeholder 3"/>
          <p:cNvSpPr>
            <a:spLocks noGrp="1"/>
          </p:cNvSpPr>
          <p:nvPr>
            <p:ph type="body" sz="quarter" idx="13"/>
          </p:nvPr>
        </p:nvSpPr>
        <p:spPr/>
        <p:txBody>
          <a:bodyPr/>
          <a:lstStyle/>
          <a:p>
            <a:r>
              <a:rPr lang="el-GR" dirty="0"/>
              <a:t>Συμπερασματικές παρατηρήσεις</a:t>
            </a:r>
          </a:p>
        </p:txBody>
      </p:sp>
    </p:spTree>
    <p:extLst>
      <p:ext uri="{BB962C8B-B14F-4D97-AF65-F5344CB8AC3E}">
        <p14:creationId xmlns:p14="http://schemas.microsoft.com/office/powerpoint/2010/main" val="12677090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1268760"/>
            <a:ext cx="7926025" cy="4426438"/>
          </a:xfrm>
        </p:spPr>
        <p:txBody>
          <a:bodyPr>
            <a:noAutofit/>
          </a:bodyPr>
          <a:lstStyle/>
          <a:p>
            <a:pPr algn="just"/>
            <a:r>
              <a:rPr lang="el-GR" sz="2200" dirty="0"/>
              <a:t>Οι δύο φάσεις επαναλήψεων παράγουν ένα σύνολο ρόλων (κάθε ένας από τους οποίους ορίζεται ως ένα σύνολο δραστηριοτήτων) που θεωρείται εφικτό κατά γενική ομολογία. </a:t>
            </a:r>
          </a:p>
          <a:p>
            <a:pPr algn="just"/>
            <a:r>
              <a:rPr lang="el-GR" sz="2200" dirty="0"/>
              <a:t>Η διασύνδεση μεταξύ των ομάδων δραστηριοτήτων αναπαριστά τις σχέσεις μεταξύ των ρόλων και, συνεπώς, ορίζει την οργανωτική δομή. </a:t>
            </a:r>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72</a:t>
            </a:fld>
            <a:endParaRPr lang="el-GR" dirty="0"/>
          </a:p>
        </p:txBody>
      </p:sp>
      <p:sp>
        <p:nvSpPr>
          <p:cNvPr id="4" name="Text Placeholder 3"/>
          <p:cNvSpPr>
            <a:spLocks noGrp="1"/>
          </p:cNvSpPr>
          <p:nvPr>
            <p:ph type="body" sz="quarter" idx="13"/>
          </p:nvPr>
        </p:nvSpPr>
        <p:spPr/>
        <p:txBody>
          <a:bodyPr/>
          <a:lstStyle/>
          <a:p>
            <a:r>
              <a:rPr lang="el-GR" dirty="0"/>
              <a:t>Συμπερασματικές παρατηρήσεις</a:t>
            </a:r>
          </a:p>
        </p:txBody>
      </p:sp>
    </p:spTree>
    <p:extLst>
      <p:ext uri="{BB962C8B-B14F-4D97-AF65-F5344CB8AC3E}">
        <p14:creationId xmlns:p14="http://schemas.microsoft.com/office/powerpoint/2010/main" val="12567942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1268760"/>
            <a:ext cx="7926025" cy="4426438"/>
          </a:xfrm>
        </p:spPr>
        <p:txBody>
          <a:bodyPr>
            <a:noAutofit/>
          </a:bodyPr>
          <a:lstStyle/>
          <a:p>
            <a:pPr algn="just"/>
            <a:r>
              <a:rPr lang="el-GR" sz="2200" dirty="0"/>
              <a:t>Η διεύρυνση των δραστηριοτήτων εντός των ομάδων:</a:t>
            </a:r>
            <a:endParaRPr lang="en-US" sz="2200" dirty="0"/>
          </a:p>
          <a:p>
            <a:pPr lvl="1" algn="just">
              <a:buFont typeface="Wingdings" panose="05000000000000000000" pitchFamily="2" charset="2"/>
              <a:buChar char="§"/>
            </a:pPr>
            <a:r>
              <a:rPr lang="el-GR" sz="2200" dirty="0"/>
              <a:t>Οδηγεί στον ορισμό ενός λεπτομερούς καθηκοντολογίου (περιγραφή εργασίας) του προσωπικού που απασχολείται στην περιοχή του οργανισμού που ενδιαφέρει. </a:t>
            </a:r>
            <a:endParaRPr lang="en-US" sz="2200" dirty="0"/>
          </a:p>
          <a:p>
            <a:pPr lvl="1" algn="just">
              <a:buFont typeface="Wingdings" panose="05000000000000000000" pitchFamily="2" charset="2"/>
              <a:buChar char="§"/>
            </a:pPr>
            <a:r>
              <a:rPr lang="el-GR" sz="2200" dirty="0"/>
              <a:t>Παρέχει μια βάση για τον ορισμό των λειτουργικών διεργασιών και των αναγκαίων πληροφοριακών συστημάτων.  </a:t>
            </a:r>
            <a:endParaRPr lang="en-US" sz="2200" dirty="0"/>
          </a:p>
          <a:p>
            <a:pPr lvl="1" algn="just">
              <a:buFont typeface="Wingdings" panose="05000000000000000000" pitchFamily="2" charset="2"/>
              <a:buChar char="§"/>
            </a:pPr>
            <a:r>
              <a:rPr lang="el-GR" sz="2200" dirty="0"/>
              <a:t>Παρέχει μια βάση για τον ορισμό ρόλων (οργανωτικών ρόλων) με σκοπό να χρησιμοποιηθούν στην ανάπτυξη ενός συστήματος ασφάλειας με βάση τους ρόλους </a:t>
            </a:r>
            <a:r>
              <a:rPr lang="el-GR" sz="2200" i="1" dirty="0"/>
              <a:t>(</a:t>
            </a:r>
            <a:r>
              <a:rPr lang="en-US" sz="2200" i="1" dirty="0"/>
              <a:t>role</a:t>
            </a:r>
            <a:r>
              <a:rPr lang="el-GR" sz="2200" i="1" dirty="0"/>
              <a:t>-</a:t>
            </a:r>
            <a:r>
              <a:rPr lang="en-US" sz="2200" i="1" dirty="0"/>
              <a:t>based security</a:t>
            </a:r>
            <a:r>
              <a:rPr lang="el-GR" sz="2200" i="1" dirty="0"/>
              <a:t>) </a:t>
            </a:r>
            <a:r>
              <a:rPr lang="el-GR" sz="2200" dirty="0"/>
              <a:t>στο πλαίσιο του ΠΣ.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73</a:t>
            </a:fld>
            <a:endParaRPr lang="el-GR" dirty="0"/>
          </a:p>
        </p:txBody>
      </p:sp>
      <p:sp>
        <p:nvSpPr>
          <p:cNvPr id="4" name="Text Placeholder 3"/>
          <p:cNvSpPr>
            <a:spLocks noGrp="1"/>
          </p:cNvSpPr>
          <p:nvPr>
            <p:ph type="body" sz="quarter" idx="13"/>
          </p:nvPr>
        </p:nvSpPr>
        <p:spPr/>
        <p:txBody>
          <a:bodyPr/>
          <a:lstStyle/>
          <a:p>
            <a:r>
              <a:rPr lang="el-GR" dirty="0"/>
              <a:t>Συμπερασματικές παρατηρήσεις</a:t>
            </a:r>
          </a:p>
        </p:txBody>
      </p:sp>
    </p:spTree>
    <p:extLst>
      <p:ext uri="{BB962C8B-B14F-4D97-AF65-F5344CB8AC3E}">
        <p14:creationId xmlns:p14="http://schemas.microsoft.com/office/powerpoint/2010/main" val="266031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Δεν υπάρχει λιγότερο ή περισσότερο κατάλληλος διαχωρισμός</a:t>
            </a:r>
            <a:r>
              <a:rPr lang="en-US" sz="2200" dirty="0"/>
              <a:t> </a:t>
            </a:r>
            <a:r>
              <a:rPr lang="el-GR" sz="2200" dirty="0"/>
              <a:t>αρμοδιοτήτων.</a:t>
            </a:r>
          </a:p>
          <a:p>
            <a:pPr algn="just"/>
            <a:r>
              <a:rPr lang="el-GR" sz="2200" dirty="0"/>
              <a:t>Μέσω μιας συμμετοχικής, συναινετικής και συμβιβαστικής διαδικασίας διαλόγου και διαβούλευσης για την κατανομή των αρμοδιοτήτων αναφορικά με τις ιδιαίτερες δραστηριότητες που αναφέρθηκαν παραπάνω, μπορεί να προκύπτουν σύνολα δραστηριοτήτων κάθε ένα από τα οποία ανήκει στη σφαίρα αρμοδιοτήτων ενός μόνο λήπτη αποφάσεων. </a:t>
            </a:r>
          </a:p>
          <a:p>
            <a:pPr algn="just"/>
            <a:r>
              <a:rPr lang="el-GR" sz="2200" dirty="0"/>
              <a:t>Έτσι, μπορεί να προκύψει ένας αποδεκτός ορισμός των περιοχών αρμοδιότητας μέσω συμβιβαστικής και συναινετικής σύγκλισης.</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8</a:t>
            </a:fld>
            <a:endParaRPr lang="el-GR" dirty="0"/>
          </a:p>
        </p:txBody>
      </p:sp>
      <p:sp>
        <p:nvSpPr>
          <p:cNvPr id="4" name="Text Placeholder 3"/>
          <p:cNvSpPr>
            <a:spLocks noGrp="1"/>
          </p:cNvSpPr>
          <p:nvPr>
            <p:ph type="body" sz="quarter" idx="13"/>
          </p:nvPr>
        </p:nvSpPr>
        <p:spPr/>
        <p:txBody>
          <a:bodyPr/>
          <a:lstStyle/>
          <a:p>
            <a:r>
              <a:rPr lang="el-GR" dirty="0"/>
              <a:t>Περιοχές αρμοδιοτήτων</a:t>
            </a:r>
          </a:p>
        </p:txBody>
      </p:sp>
    </p:spTree>
    <p:extLst>
      <p:ext uri="{BB962C8B-B14F-4D97-AF65-F5344CB8AC3E}">
        <p14:creationId xmlns:p14="http://schemas.microsoft.com/office/powerpoint/2010/main" val="16808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l-GR" sz="2200" dirty="0"/>
              <a:t>Επειδή, με αυτόν τον τρόπο,  δεν θα υπάρχουν επικαλύψεις μεταξύ των αρμοδιοτήτων που ανήκουν στις σφαίρες αρμοδιοτήτων διαφορετικών ληπτών αποφάσεων, είναι δυνατόν να οριστούν τα διαφορετικά όρια κάθε σφαίρας λήψης αποφάσεων. </a:t>
            </a:r>
          </a:p>
          <a:p>
            <a:pPr algn="just"/>
            <a:r>
              <a:rPr lang="el-GR" sz="2200" dirty="0"/>
              <a:t>Τα εξωτερικά αυτά όρια μπορεί να εκληφθούν ως τα όρια και του πραγματικού οργανισμού και του εννοιολογικού μοντέλου του αντιστοίχου συστήματος.</a:t>
            </a:r>
          </a:p>
          <a:p>
            <a:pPr algn="just"/>
            <a:r>
              <a:rPr lang="el-GR" sz="2200" dirty="0"/>
              <a:t>Ο προσδιορισμός της αποδεκτής αρμοδιότητας επί μιας δραστηριότητας-νησίδας μπορεί να πραγματοποιηθεί με τον προσδιορισμό των διασυνδέσεων της δραστηριότητας αυτής και των άλλων δραστηριοτήτων με τις οποίες αλληλεπιδρά.</a:t>
            </a:r>
            <a:endParaRPr lang="en-US" sz="2200" dirty="0"/>
          </a:p>
        </p:txBody>
      </p:sp>
      <p:sp>
        <p:nvSpPr>
          <p:cNvPr id="3" name="Slide Number Placeholder 2"/>
          <p:cNvSpPr>
            <a:spLocks noGrp="1"/>
          </p:cNvSpPr>
          <p:nvPr>
            <p:ph type="sldNum" sz="quarter" idx="12"/>
          </p:nvPr>
        </p:nvSpPr>
        <p:spPr/>
        <p:txBody>
          <a:bodyPr/>
          <a:lstStyle/>
          <a:p>
            <a:pPr>
              <a:defRPr/>
            </a:pPr>
            <a:fld id="{699CC339-2776-4E03-B7FD-05AA0592565C}" type="slidenum">
              <a:rPr lang="el-GR" smtClean="0"/>
              <a:pPr>
                <a:defRPr/>
              </a:pPr>
              <a:t>9</a:t>
            </a:fld>
            <a:endParaRPr lang="el-GR" dirty="0"/>
          </a:p>
        </p:txBody>
      </p:sp>
      <p:sp>
        <p:nvSpPr>
          <p:cNvPr id="4" name="Text Placeholder 3"/>
          <p:cNvSpPr>
            <a:spLocks noGrp="1"/>
          </p:cNvSpPr>
          <p:nvPr>
            <p:ph type="body" sz="quarter" idx="13"/>
          </p:nvPr>
        </p:nvSpPr>
        <p:spPr/>
        <p:txBody>
          <a:bodyPr/>
          <a:lstStyle/>
          <a:p>
            <a:r>
              <a:rPr lang="el-GR" dirty="0"/>
              <a:t>Περιοχές αρμοδιοτήτων</a:t>
            </a:r>
          </a:p>
        </p:txBody>
      </p:sp>
    </p:spTree>
    <p:extLst>
      <p:ext uri="{BB962C8B-B14F-4D97-AF65-F5344CB8AC3E}">
        <p14:creationId xmlns:p14="http://schemas.microsoft.com/office/powerpoint/2010/main" val="3113951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db24ac782d3d9d61e40c5a58d9d4e96d463b3b"/>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Παρουσίαση1" id="{C214E6FB-AB2C-4530-96F6-29CCEFFF6CDE}" vid="{CC31E2FF-C894-4D48-B14B-44E38ACBEA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9742</TotalTime>
  <Words>5119</Words>
  <Application>Microsoft Office PowerPoint</Application>
  <PresentationFormat>On-screen Show (4:3)</PresentationFormat>
  <Paragraphs>362</Paragraphs>
  <Slides>73</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73</vt:i4>
      </vt:variant>
    </vt:vector>
  </HeadingPairs>
  <TitlesOfParts>
    <vt:vector size="81" baseType="lpstr">
      <vt:lpstr>Arial</vt:lpstr>
      <vt:lpstr>Calibri</vt:lpstr>
      <vt:lpstr>Calibri Light</vt:lpstr>
      <vt:lpstr>Times New Roman</vt:lpstr>
      <vt:lpstr>Wingdings</vt:lpstr>
      <vt:lpstr>Wingdings 3</vt:lpstr>
      <vt:lpstr>Wisp</vt:lpstr>
      <vt:lpstr>Θέμα του Office</vt:lpstr>
      <vt:lpstr>Πληροφοριακά Συστήματα</vt:lpstr>
      <vt:lpstr>PowerPoint Presentation</vt:lpstr>
      <vt:lpstr>Διαδικασία Αναδιοργάνωσης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Οργανωσιακά Συστήματα Υπηρεσιών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eppe</dc:creator>
  <cp:lastModifiedBy>Konstantinos Moutselos</cp:lastModifiedBy>
  <cp:revision>696</cp:revision>
  <dcterms:created xsi:type="dcterms:W3CDTF">2013-07-02T05:49:13Z</dcterms:created>
  <dcterms:modified xsi:type="dcterms:W3CDTF">2020-04-01T10:38:55Z</dcterms:modified>
</cp:coreProperties>
</file>