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 id="2147483766" r:id="rId2"/>
  </p:sldMasterIdLst>
  <p:notesMasterIdLst>
    <p:notesMasterId r:id="rId63"/>
  </p:notesMasterIdLst>
  <p:sldIdLst>
    <p:sldId id="446" r:id="rId3"/>
    <p:sldId id="336" r:id="rId4"/>
    <p:sldId id="518" r:id="rId5"/>
    <p:sldId id="520" r:id="rId6"/>
    <p:sldId id="462" r:id="rId7"/>
    <p:sldId id="521" r:id="rId8"/>
    <p:sldId id="519" r:id="rId9"/>
    <p:sldId id="464" r:id="rId10"/>
    <p:sldId id="523" r:id="rId11"/>
    <p:sldId id="524" r:id="rId12"/>
    <p:sldId id="525" r:id="rId13"/>
    <p:sldId id="526" r:id="rId14"/>
    <p:sldId id="527" r:id="rId15"/>
    <p:sldId id="522" r:id="rId16"/>
    <p:sldId id="528" r:id="rId17"/>
    <p:sldId id="530" r:id="rId18"/>
    <p:sldId id="529" r:id="rId19"/>
    <p:sldId id="531" r:id="rId20"/>
    <p:sldId id="532" r:id="rId21"/>
    <p:sldId id="533" r:id="rId22"/>
    <p:sldId id="534" r:id="rId23"/>
    <p:sldId id="535" r:id="rId24"/>
    <p:sldId id="536" r:id="rId25"/>
    <p:sldId id="537" r:id="rId26"/>
    <p:sldId id="538" r:id="rId27"/>
    <p:sldId id="465"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466" r:id="rId41"/>
    <p:sldId id="467" r:id="rId42"/>
    <p:sldId id="468" r:id="rId43"/>
    <p:sldId id="469" r:id="rId44"/>
    <p:sldId id="470" r:id="rId45"/>
    <p:sldId id="551" r:id="rId46"/>
    <p:sldId id="552" r:id="rId47"/>
    <p:sldId id="553" r:id="rId48"/>
    <p:sldId id="554" r:id="rId49"/>
    <p:sldId id="555" r:id="rId50"/>
    <p:sldId id="556" r:id="rId51"/>
    <p:sldId id="472" r:id="rId52"/>
    <p:sldId id="471" r:id="rId53"/>
    <p:sldId id="474" r:id="rId54"/>
    <p:sldId id="476" r:id="rId55"/>
    <p:sldId id="475" r:id="rId56"/>
    <p:sldId id="478" r:id="rId57"/>
    <p:sldId id="477" r:id="rId58"/>
    <p:sldId id="480" r:id="rId59"/>
    <p:sldId id="479" r:id="rId60"/>
    <p:sldId id="481" r:id="rId61"/>
    <p:sldId id="482" r:id="rId62"/>
  </p:sldIdLst>
  <p:sldSz cx="9144000" cy="6858000" type="screen4x3"/>
  <p:notesSz cx="6858000" cy="9144000"/>
  <p:custDataLst>
    <p:tags r:id="rId64"/>
  </p:custDataLst>
  <p:defaultTextStyle>
    <a:defPPr>
      <a:defRPr lang="el-G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000"/>
    <a:srgbClr val="002060"/>
    <a:srgbClr val="006699"/>
    <a:srgbClr val="143A19"/>
    <a:srgbClr val="649273"/>
    <a:srgbClr val="420C21"/>
    <a:srgbClr val="FF66FF"/>
    <a:srgbClr val="000066"/>
    <a:srgbClr val="F2F2F2"/>
    <a:srgbClr val="A4A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5220" autoAdjust="0"/>
  </p:normalViewPr>
  <p:slideViewPr>
    <p:cSldViewPr>
      <p:cViewPr varScale="1">
        <p:scale>
          <a:sx n="81" d="100"/>
          <a:sy n="81" d="100"/>
        </p:scale>
        <p:origin x="1325" y="72"/>
      </p:cViewPr>
      <p:guideLst>
        <p:guide orient="horz" pos="2160"/>
        <p:guide pos="2880"/>
      </p:guideLst>
    </p:cSldViewPr>
  </p:slideViewPr>
  <p:outlineViewPr>
    <p:cViewPr>
      <p:scale>
        <a:sx n="33" d="100"/>
        <a:sy n="33" d="100"/>
      </p:scale>
      <p:origin x="0" y="-32486"/>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BB30-0A57-4E2D-B27E-8690990DD7F9}" type="datetimeFigureOut">
              <a:rPr lang="en-US" smtClean="0"/>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D5051-7310-4BB5-9F48-FD3247DE3AED}" type="slidenum">
              <a:rPr lang="en-US" smtClean="0"/>
              <a:pPr/>
              <a:t>‹#›</a:t>
            </a:fld>
            <a:endParaRPr lang="en-US"/>
          </a:p>
        </p:txBody>
      </p:sp>
    </p:spTree>
    <p:extLst>
      <p:ext uri="{BB962C8B-B14F-4D97-AF65-F5344CB8AC3E}">
        <p14:creationId xmlns:p14="http://schemas.microsoft.com/office/powerpoint/2010/main" val="161299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Rectangle 13"/>
          <p:cNvSpPr/>
          <p:nvPr userDrawn="1"/>
        </p:nvSpPr>
        <p:spPr>
          <a:xfrm rot="16200000">
            <a:off x="5118411" y="521380"/>
            <a:ext cx="113159" cy="7972334"/>
          </a:xfrm>
          <a:prstGeom prst="rect">
            <a:avLst/>
          </a:prstGeom>
          <a:gradFill flip="none" rotWithShape="1">
            <a:gsLst>
              <a:gs pos="0">
                <a:srgbClr val="002060"/>
              </a:gs>
              <a:gs pos="100000">
                <a:srgbClr val="F2F2F2">
                  <a:alpha val="80000"/>
                </a:srgbClr>
              </a:gs>
              <a:gs pos="37000">
                <a:srgbClr val="002060">
                  <a:alpha val="8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rot="16200000">
            <a:off x="3874545" y="-825107"/>
            <a:ext cx="2590875" cy="7962316"/>
          </a:xfrm>
          <a:prstGeom prst="rect">
            <a:avLst/>
          </a:prstGeom>
          <a:gradFill flip="none" rotWithShape="1">
            <a:gsLst>
              <a:gs pos="0">
                <a:srgbClr val="002060"/>
              </a:gs>
              <a:gs pos="100000">
                <a:srgbClr val="F2F2F2"/>
              </a:gs>
              <a:gs pos="37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545426" y="1858158"/>
            <a:ext cx="6600451" cy="1923419"/>
          </a:xfrm>
        </p:spPr>
        <p:txBody>
          <a:bodyPr anchor="b">
            <a:normAutofit/>
          </a:bodyPr>
          <a:lstStyle>
            <a:lvl1pPr algn="r">
              <a:defRPr sz="3400">
                <a:solidFill>
                  <a:schemeClr val="bg1"/>
                </a:solidFill>
                <a:latin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2548849" y="3803903"/>
            <a:ext cx="6600451" cy="629477"/>
          </a:xfrm>
        </p:spPr>
        <p:txBody>
          <a:bodyPr anchor="t">
            <a:normAutofit/>
          </a:bodyPr>
          <a:lstStyle>
            <a:lvl1pPr marL="0" indent="0" algn="r">
              <a:buNone/>
              <a:defRPr sz="30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6" name="Footer Placeholder 4"/>
          <p:cNvSpPr>
            <a:spLocks noGrp="1"/>
          </p:cNvSpPr>
          <p:nvPr>
            <p:ph type="ftr" sz="quarter" idx="11"/>
          </p:nvPr>
        </p:nvSpPr>
        <p:spPr>
          <a:xfrm>
            <a:off x="611561" y="6135809"/>
            <a:ext cx="5976663" cy="369451"/>
          </a:xfrm>
        </p:spPr>
        <p:txBody>
          <a:bodyPr/>
          <a:lstStyle/>
          <a:p>
            <a:endParaRPr lang="de-DE" dirty="0"/>
          </a:p>
        </p:txBody>
      </p:sp>
      <p:sp>
        <p:nvSpPr>
          <p:cNvPr id="8" name="Text Placeholder 7"/>
          <p:cNvSpPr>
            <a:spLocks noGrp="1"/>
          </p:cNvSpPr>
          <p:nvPr>
            <p:ph type="body" sz="quarter" idx="12"/>
          </p:nvPr>
        </p:nvSpPr>
        <p:spPr>
          <a:xfrm>
            <a:off x="2544763" y="4597400"/>
            <a:ext cx="6599237" cy="560388"/>
          </a:xfrm>
        </p:spPr>
        <p:txBody>
          <a:bodyPr>
            <a:normAutofit/>
          </a:bodyPr>
          <a:lstStyle>
            <a:lvl1pPr marL="0" indent="0" algn="r">
              <a:buNone/>
              <a:defRPr sz="2400"/>
            </a:lvl1pPr>
          </a:lstStyle>
          <a:p>
            <a:pPr lvl="0"/>
            <a:r>
              <a:rPr lang="en-US" dirty="0"/>
              <a:t>Click to edit Master text styles</a:t>
            </a:r>
          </a:p>
        </p:txBody>
      </p:sp>
      <p:grpSp>
        <p:nvGrpSpPr>
          <p:cNvPr id="19" name="Group 18"/>
          <p:cNvGrpSpPr/>
          <p:nvPr userDrawn="1"/>
        </p:nvGrpSpPr>
        <p:grpSpPr>
          <a:xfrm>
            <a:off x="179512" y="1658445"/>
            <a:ext cx="2642309" cy="3129563"/>
            <a:chOff x="6403884" y="1556792"/>
            <a:chExt cx="2642309" cy="3129563"/>
          </a:xfrm>
        </p:grpSpPr>
        <p:grpSp>
          <p:nvGrpSpPr>
            <p:cNvPr id="20" name="Group 19"/>
            <p:cNvGrpSpPr/>
            <p:nvPr/>
          </p:nvGrpSpPr>
          <p:grpSpPr>
            <a:xfrm>
              <a:off x="7493941" y="1556792"/>
              <a:ext cx="1009312" cy="1160128"/>
              <a:chOff x="1841820" y="487446"/>
              <a:chExt cx="1009312" cy="1160128"/>
            </a:xfrm>
          </p:grpSpPr>
          <p:sp>
            <p:nvSpPr>
              <p:cNvPr id="36" name="Hexagon 35"/>
              <p:cNvSpPr/>
              <p:nvPr/>
            </p:nvSpPr>
            <p:spPr>
              <a:xfrm rot="5400000">
                <a:off x="1766412" y="562854"/>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37" name="Hexagon 4"/>
              <p:cNvSpPr/>
              <p:nvPr/>
            </p:nvSpPr>
            <p:spPr>
              <a:xfrm>
                <a:off x="1999104" y="668233"/>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Health promotion</a:t>
                </a:r>
              </a:p>
            </p:txBody>
          </p:sp>
        </p:grpSp>
        <p:grpSp>
          <p:nvGrpSpPr>
            <p:cNvPr id="21" name="Group 20"/>
            <p:cNvGrpSpPr/>
            <p:nvPr/>
          </p:nvGrpSpPr>
          <p:grpSpPr>
            <a:xfrm>
              <a:off x="6403884" y="1556792"/>
              <a:ext cx="1009312" cy="1160128"/>
              <a:chOff x="751763" y="487446"/>
              <a:chExt cx="1009312" cy="1160128"/>
            </a:xfrm>
          </p:grpSpPr>
          <p:sp>
            <p:nvSpPr>
              <p:cNvPr id="34" name="Hexagon 33"/>
              <p:cNvSpPr/>
              <p:nvPr/>
            </p:nvSpPr>
            <p:spPr>
              <a:xfrm rot="5400000">
                <a:off x="676355" y="562854"/>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35" name="Hexagon 7"/>
              <p:cNvSpPr/>
              <p:nvPr/>
            </p:nvSpPr>
            <p:spPr>
              <a:xfrm>
                <a:off x="909047" y="668233"/>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nvGrpSpPr>
            <p:cNvPr id="22" name="Group 21"/>
            <p:cNvGrpSpPr/>
            <p:nvPr/>
          </p:nvGrpSpPr>
          <p:grpSpPr>
            <a:xfrm>
              <a:off x="6946824" y="2541509"/>
              <a:ext cx="1009312" cy="1160128"/>
              <a:chOff x="1294703" y="1472163"/>
              <a:chExt cx="1009312" cy="1160128"/>
            </a:xfrm>
          </p:grpSpPr>
          <p:sp>
            <p:nvSpPr>
              <p:cNvPr id="32" name="Hexagon 31"/>
              <p:cNvSpPr/>
              <p:nvPr/>
            </p:nvSpPr>
            <p:spPr>
              <a:xfrm rot="5400000">
                <a:off x="1219295" y="1547571"/>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33" name="Hexagon 9"/>
              <p:cNvSpPr/>
              <p:nvPr/>
            </p:nvSpPr>
            <p:spPr>
              <a:xfrm>
                <a:off x="1451987" y="1652950"/>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Disease Prevention</a:t>
                </a:r>
              </a:p>
            </p:txBody>
          </p:sp>
        </p:grpSp>
        <p:grpSp>
          <p:nvGrpSpPr>
            <p:cNvPr id="23" name="Group 22"/>
            <p:cNvGrpSpPr/>
            <p:nvPr/>
          </p:nvGrpSpPr>
          <p:grpSpPr>
            <a:xfrm>
              <a:off x="8036881" y="2541509"/>
              <a:ext cx="1009312" cy="1160128"/>
              <a:chOff x="2384760" y="1472163"/>
              <a:chExt cx="1009312" cy="1160128"/>
            </a:xfrm>
          </p:grpSpPr>
          <p:sp>
            <p:nvSpPr>
              <p:cNvPr id="30" name="Hexagon 29"/>
              <p:cNvSpPr/>
              <p:nvPr/>
            </p:nvSpPr>
            <p:spPr>
              <a:xfrm rot="5400000">
                <a:off x="2309352" y="1547571"/>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31" name="Hexagon 12"/>
              <p:cNvSpPr/>
              <p:nvPr/>
            </p:nvSpPr>
            <p:spPr>
              <a:xfrm>
                <a:off x="2542044" y="1652950"/>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nvGrpSpPr>
            <p:cNvPr id="24" name="Group 23"/>
            <p:cNvGrpSpPr/>
            <p:nvPr/>
          </p:nvGrpSpPr>
          <p:grpSpPr>
            <a:xfrm>
              <a:off x="7493941" y="3526227"/>
              <a:ext cx="1009312" cy="1160128"/>
              <a:chOff x="1841820" y="2456881"/>
              <a:chExt cx="1009312" cy="1160128"/>
            </a:xfrm>
          </p:grpSpPr>
          <p:sp>
            <p:nvSpPr>
              <p:cNvPr id="28" name="Hexagon 27"/>
              <p:cNvSpPr/>
              <p:nvPr/>
            </p:nvSpPr>
            <p:spPr>
              <a:xfrm rot="5400000">
                <a:off x="1766412" y="2532289"/>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29" name="Hexagon 14"/>
              <p:cNvSpPr/>
              <p:nvPr/>
            </p:nvSpPr>
            <p:spPr>
              <a:xfrm>
                <a:off x="1999104" y="2637668"/>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Health Literacy</a:t>
                </a:r>
              </a:p>
            </p:txBody>
          </p:sp>
        </p:grpSp>
        <p:grpSp>
          <p:nvGrpSpPr>
            <p:cNvPr id="25" name="Group 24"/>
            <p:cNvGrpSpPr/>
            <p:nvPr/>
          </p:nvGrpSpPr>
          <p:grpSpPr>
            <a:xfrm>
              <a:off x="6403884" y="3526227"/>
              <a:ext cx="1009312" cy="1160128"/>
              <a:chOff x="751763" y="2456881"/>
              <a:chExt cx="1009312" cy="1160128"/>
            </a:xfrm>
          </p:grpSpPr>
          <p:sp>
            <p:nvSpPr>
              <p:cNvPr id="26" name="Hexagon 25"/>
              <p:cNvSpPr/>
              <p:nvPr/>
            </p:nvSpPr>
            <p:spPr>
              <a:xfrm rot="5400000">
                <a:off x="676355" y="2532289"/>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27" name="Hexagon 17"/>
              <p:cNvSpPr/>
              <p:nvPr/>
            </p:nvSpPr>
            <p:spPr>
              <a:xfrm>
                <a:off x="909047" y="2637668"/>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spTree>
    <p:extLst>
      <p:ext uri="{BB962C8B-B14F-4D97-AF65-F5344CB8AC3E}">
        <p14:creationId xmlns:p14="http://schemas.microsoft.com/office/powerpoint/2010/main" val="139280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71966"/>
            <a:ext cx="7922839" cy="2824429"/>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611561" y="4354046"/>
            <a:ext cx="792283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4"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306027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71966"/>
            <a:ext cx="7922840" cy="2530281"/>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611561" y="3937647"/>
            <a:ext cx="7922839"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11561" y="4354046"/>
            <a:ext cx="7922840"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TextBox 13"/>
          <p:cNvSpPr txBox="1"/>
          <p:nvPr/>
        </p:nvSpPr>
        <p:spPr>
          <a:xfrm>
            <a:off x="31210" y="1371600"/>
            <a:ext cx="425375" cy="625174"/>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15" name="TextBox 14"/>
          <p:cNvSpPr txBox="1"/>
          <p:nvPr/>
        </p:nvSpPr>
        <p:spPr>
          <a:xfrm>
            <a:off x="8519162" y="3769270"/>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2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7" name="Footer Placeholder 4"/>
          <p:cNvSpPr>
            <a:spLocks noGrp="1"/>
          </p:cNvSpPr>
          <p:nvPr>
            <p:ph type="ftr" sz="quarter" idx="11"/>
          </p:nvPr>
        </p:nvSpPr>
        <p:spPr>
          <a:xfrm>
            <a:off x="611561" y="6135809"/>
            <a:ext cx="5976663" cy="369451"/>
          </a:xfrm>
        </p:spPr>
        <p:txBody>
          <a:bodyPr/>
          <a:lstStyle/>
          <a:p>
            <a:endParaRPr lang="de-DE" dirty="0"/>
          </a:p>
        </p:txBody>
      </p:sp>
      <p:sp>
        <p:nvSpPr>
          <p:cNvPr id="16" name="Rectangle 15"/>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2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67528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11561" y="2438401"/>
            <a:ext cx="7922839"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611561" y="5181600"/>
            <a:ext cx="792284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4"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90102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611562" y="1395859"/>
            <a:ext cx="8015290" cy="2825229"/>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611562" y="4343400"/>
            <a:ext cx="8019146"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611562" y="5181600"/>
            <a:ext cx="801914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1" name="TextBox 10"/>
          <p:cNvSpPr txBox="1"/>
          <p:nvPr userDrawn="1"/>
        </p:nvSpPr>
        <p:spPr>
          <a:xfrm>
            <a:off x="154242" y="1445284"/>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12" name="TextBox 11"/>
          <p:cNvSpPr txBox="1"/>
          <p:nvPr/>
        </p:nvSpPr>
        <p:spPr>
          <a:xfrm>
            <a:off x="8614228" y="4051012"/>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2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8"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9"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110117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1562" y="1316959"/>
            <a:ext cx="7922838" cy="2656947"/>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611561" y="4343400"/>
            <a:ext cx="792284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611561" y="5181600"/>
            <a:ext cx="792284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8"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3"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446658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11561" y="2133600"/>
            <a:ext cx="792284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5"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636129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l-GR"/>
              <a:t>Στυλ κύριου τίτλου</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l-GR"/>
              <a:t>Στυλ κύριου υπότιτλου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20479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Content Placeholder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81933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l-GR"/>
              <a:t>Στυλ κύριου τίτλου</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l-GR"/>
              <a:t>Στυλ υποδείγματος κειμένου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589535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Content Placeholder 2"/>
          <p:cNvSpPr>
            <a:spLocks noGrp="1"/>
          </p:cNvSpPr>
          <p:nvPr>
            <p:ph sz="half" idx="1"/>
          </p:nvPr>
        </p:nvSpPr>
        <p:spPr>
          <a:xfrm>
            <a:off x="628650" y="1825625"/>
            <a:ext cx="38862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Content Placeholder 3"/>
          <p:cNvSpPr>
            <a:spLocks noGrp="1"/>
          </p:cNvSpPr>
          <p:nvPr>
            <p:ph sz="half" idx="2"/>
          </p:nvPr>
        </p:nvSpPr>
        <p:spPr>
          <a:xfrm>
            <a:off x="4629150" y="1825625"/>
            <a:ext cx="38862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403996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rotWithShape="1">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11561" y="1484784"/>
            <a:ext cx="7926025" cy="4426438"/>
          </a:xfrm>
        </p:spPr>
        <p:txBody>
          <a:bodyPr/>
          <a:lstStyle>
            <a:lvl1pPr>
              <a:buClr>
                <a:srgbClr val="780000"/>
              </a:buClr>
              <a:defRPr>
                <a:latin typeface="Calibri" panose="020F0502020204030204" pitchFamily="34" charset="0"/>
              </a:defRPr>
            </a:lvl1pPr>
            <a:lvl2pPr marL="742950" indent="-285750">
              <a:buClr>
                <a:srgbClr val="780000"/>
              </a:buClr>
              <a:buFont typeface="Wingdings 3" panose="05040102010807070707" pitchFamily="18" charset="2"/>
              <a:buChar char=""/>
              <a:defRPr>
                <a:latin typeface="Calibri" panose="020F0502020204030204" pitchFamily="34" charset="0"/>
              </a:defRPr>
            </a:lvl2pPr>
            <a:lvl3pPr marL="1143000" indent="-228600">
              <a:buClr>
                <a:srgbClr val="780000"/>
              </a:buClr>
              <a:buFont typeface="Wingdings 3" panose="05040102010807070707" pitchFamily="18" charset="2"/>
              <a:buChar char=""/>
              <a:defRPr>
                <a:latin typeface="Calibri" panose="020F0502020204030204" pitchFamily="34" charset="0"/>
              </a:defRPr>
            </a:lvl3pPr>
            <a:lvl4pPr>
              <a:buClr>
                <a:srgbClr val="780000"/>
              </a:buClr>
              <a:defRPr>
                <a:latin typeface="Calibri" panose="020F0502020204030204" pitchFamily="34" charset="0"/>
              </a:defRPr>
            </a:lvl4pPr>
            <a:lvl5pPr>
              <a:buClr>
                <a:srgbClr val="780000"/>
              </a:buCl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
        <p:nvSpPr>
          <p:cNvPr id="11"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2" name="Footer Placeholder 4"/>
          <p:cNvSpPr>
            <a:spLocks noGrp="1"/>
          </p:cNvSpPr>
          <p:nvPr>
            <p:ph type="ftr" sz="quarter" idx="11"/>
          </p:nvPr>
        </p:nvSpPr>
        <p:spPr>
          <a:xfrm>
            <a:off x="611561" y="6135809"/>
            <a:ext cx="5976663" cy="369451"/>
          </a:xfrm>
        </p:spPr>
        <p:txBody>
          <a:bodyPr/>
          <a:lstStyle/>
          <a:p>
            <a:endParaRPr lang="de-DE" dirty="0"/>
          </a:p>
        </p:txBody>
      </p:sp>
      <p:sp>
        <p:nvSpPr>
          <p:cNvPr id="13"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606838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l-GR"/>
              <a:t>Στυλ κύριου τίτλου</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υποδείγματος κειμένου</a:t>
            </a:r>
          </a:p>
        </p:txBody>
      </p:sp>
      <p:sp>
        <p:nvSpPr>
          <p:cNvPr id="4" name="Content Placeholder 3"/>
          <p:cNvSpPr>
            <a:spLocks noGrp="1"/>
          </p:cNvSpPr>
          <p:nvPr>
            <p:ph sz="half" idx="2"/>
          </p:nvPr>
        </p:nvSpPr>
        <p:spPr>
          <a:xfrm>
            <a:off x="629842" y="2505075"/>
            <a:ext cx="3868340"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υποδείγματος κειμένου</a:t>
            </a:r>
          </a:p>
        </p:txBody>
      </p:sp>
      <p:sp>
        <p:nvSpPr>
          <p:cNvPr id="6" name="Content Placeholder 5"/>
          <p:cNvSpPr>
            <a:spLocks noGrp="1"/>
          </p:cNvSpPr>
          <p:nvPr>
            <p:ph sz="quarter" idx="4"/>
          </p:nvPr>
        </p:nvSpPr>
        <p:spPr>
          <a:xfrm>
            <a:off x="4629150" y="2505075"/>
            <a:ext cx="3887391"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Date Placeholder 6"/>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8" name="Footer Placeholder 7"/>
          <p:cNvSpPr>
            <a:spLocks noGrp="1"/>
          </p:cNvSpPr>
          <p:nvPr>
            <p:ph type="ftr" sz="quarter" idx="11"/>
          </p:nvPr>
        </p:nvSpPr>
        <p:spPr/>
        <p:txBody>
          <a:bodyPr/>
          <a:lstStyle/>
          <a:p>
            <a:endParaRPr lang="el-GR">
              <a:solidFill>
                <a:prstClr val="black">
                  <a:tint val="75000"/>
                </a:prstClr>
              </a:solidFill>
            </a:endParaRPr>
          </a:p>
        </p:txBody>
      </p:sp>
      <p:sp>
        <p:nvSpPr>
          <p:cNvPr id="9" name="Slide Number Placeholder 8"/>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885920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Date Placeholder 2"/>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4" name="Footer Placeholder 3"/>
          <p:cNvSpPr>
            <a:spLocks noGrp="1"/>
          </p:cNvSpPr>
          <p:nvPr>
            <p:ph type="ftr" sz="quarter" idx="11"/>
          </p:nvPr>
        </p:nvSpPr>
        <p:spPr/>
        <p:txBody>
          <a:bodyPr/>
          <a:lstStyle/>
          <a:p>
            <a:endParaRPr lang="el-GR">
              <a:solidFill>
                <a:prstClr val="black">
                  <a:tint val="75000"/>
                </a:prstClr>
              </a:solidFill>
            </a:endParaRPr>
          </a:p>
        </p:txBody>
      </p:sp>
      <p:sp>
        <p:nvSpPr>
          <p:cNvPr id="5" name="Slide Number Placeholder 4"/>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488417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3" name="Footer Placeholder 2"/>
          <p:cNvSpPr>
            <a:spLocks noGrp="1"/>
          </p:cNvSpPr>
          <p:nvPr>
            <p:ph type="ftr" sz="quarter" idx="11"/>
          </p:nvPr>
        </p:nvSpPr>
        <p:spPr/>
        <p:txBody>
          <a:bodyPr/>
          <a:lstStyle/>
          <a:p>
            <a:endParaRPr lang="el-GR">
              <a:solidFill>
                <a:prstClr val="black">
                  <a:tint val="75000"/>
                </a:prstClr>
              </a:solidFill>
            </a:endParaRPr>
          </a:p>
        </p:txBody>
      </p:sp>
      <p:sp>
        <p:nvSpPr>
          <p:cNvPr id="4" name="Slide Number Placeholder 3"/>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3081418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l-GR"/>
              <a:t>Στυλ κύριου τίτλου</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υποδείγματος κειμένου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4197678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l-GR"/>
              <a:t>Στυλ κύριου τίτλου</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l-GR"/>
              <a:t>Κάντε κλικ στο εικονίδιο για να προσθέσετε εικόνα</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υποδείγματος κειμένου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24149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Vertical Text Placeholder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399947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l-GR"/>
              <a:t>Στυλ κύριου τίτλου</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7/4/2020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333642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1561" y="2074562"/>
            <a:ext cx="7922839" cy="1468800"/>
          </a:xfrm>
        </p:spPr>
        <p:txBody>
          <a:bodyPr anchor="b">
            <a:normAutofit/>
          </a:bodyPr>
          <a:lstStyle>
            <a:lvl1pPr algn="l">
              <a:defRPr sz="3400" b="0" cap="none">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611561" y="3581400"/>
            <a:ext cx="7922839" cy="860400"/>
          </a:xfrm>
        </p:spPr>
        <p:txBody>
          <a:bodyPr anchor="t">
            <a:normAutofit/>
          </a:bodyPr>
          <a:lstStyle>
            <a:lvl1pPr marL="0" indent="0" algn="l">
              <a:buNone/>
              <a:defRPr sz="3000">
                <a:solidFill>
                  <a:schemeClr val="tx1">
                    <a:lumMod val="65000"/>
                    <a:lumOff val="35000"/>
                  </a:schemeClr>
                </a:solidFill>
                <a:latin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5"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14007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1561" y="1587510"/>
            <a:ext cx="3886200" cy="4316593"/>
          </a:xfrm>
        </p:spPr>
        <p:txBody>
          <a:bodyPr>
            <a:normAutofit/>
          </a:bodyPr>
          <a:lstStyle>
            <a:lvl1pPr>
              <a:buClr>
                <a:srgbClr val="780000"/>
              </a:buClr>
              <a:defRPr>
                <a:latin typeface="Calibri" panose="020F0502020204030204" pitchFamily="34" charset="0"/>
              </a:defRPr>
            </a:lvl1pPr>
            <a:lvl2pPr>
              <a:buClr>
                <a:srgbClr val="780000"/>
              </a:buClr>
              <a:defRPr>
                <a:latin typeface="Calibri" panose="020F0502020204030204" pitchFamily="34" charset="0"/>
              </a:defRPr>
            </a:lvl2pPr>
            <a:lvl3pPr>
              <a:buClr>
                <a:srgbClr val="780000"/>
              </a:buClr>
              <a:defRPr>
                <a:latin typeface="Calibri" panose="020F0502020204030204" pitchFamily="34" charset="0"/>
              </a:defRPr>
            </a:lvl3pPr>
            <a:lvl4pPr>
              <a:buClr>
                <a:srgbClr val="780000"/>
              </a:buClr>
              <a:defRPr>
                <a:latin typeface="Calibri" panose="020F0502020204030204" pitchFamily="34" charset="0"/>
              </a:defRPr>
            </a:lvl4pPr>
            <a:lvl5pPr>
              <a:buClr>
                <a:srgbClr val="780000"/>
              </a:buCl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1386" y="1587510"/>
            <a:ext cx="3886200" cy="4322747"/>
          </a:xfrm>
        </p:spPr>
        <p:txBody>
          <a:bodyPr>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3"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66601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025" y="2060848"/>
            <a:ext cx="3886200" cy="73384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7025" y="2873162"/>
            <a:ext cx="3886200" cy="3105703"/>
          </a:xfrm>
        </p:spPr>
        <p:txBody>
          <a:bodyPr>
            <a:normAutofit/>
          </a:bodyPr>
          <a:lstStyle>
            <a:lvl1pPr>
              <a:buClr>
                <a:srgbClr val="780000"/>
              </a:buClr>
              <a:defRPr/>
            </a:lvl1pPr>
            <a:lvl2pPr>
              <a:buClr>
                <a:srgbClr val="780000"/>
              </a:buClr>
              <a:defRPr/>
            </a:lvl2pPr>
            <a:lvl3pPr>
              <a:buClr>
                <a:srgbClr val="780000"/>
              </a:buClr>
              <a:defRPr/>
            </a:lvl3pPr>
            <a:lvl4pPr>
              <a:buClr>
                <a:srgbClr val="780000"/>
              </a:buClr>
              <a:defRPr/>
            </a:lvl4pPr>
            <a:lvl5pPr>
              <a:buClr>
                <a:srgbClr val="78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4008" y="2060848"/>
            <a:ext cx="3885385" cy="73881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4008" y="2873161"/>
            <a:ext cx="3885385" cy="3105703"/>
          </a:xfrm>
        </p:spPr>
        <p:txBody>
          <a:bodyPr>
            <a:normAutofit/>
          </a:bodyPr>
          <a:lstStyle>
            <a:lvl1pPr>
              <a:buClr>
                <a:srgbClr val="780000"/>
              </a:buClr>
              <a:defRPr/>
            </a:lvl1pPr>
            <a:lvl2pPr>
              <a:buClr>
                <a:srgbClr val="780000"/>
              </a:buClr>
              <a:defRPr/>
            </a:lvl2pPr>
            <a:lvl3pPr>
              <a:buClr>
                <a:srgbClr val="780000"/>
              </a:buClr>
              <a:defRPr/>
            </a:lvl3pPr>
            <a:lvl4pPr>
              <a:buClr>
                <a:srgbClr val="780000"/>
              </a:buClr>
              <a:defRPr/>
            </a:lvl4pPr>
            <a:lvl5pPr>
              <a:buClr>
                <a:srgbClr val="78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5"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7"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3902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6" name="Footer Placeholder 4"/>
          <p:cNvSpPr>
            <a:spLocks noGrp="1"/>
          </p:cNvSpPr>
          <p:nvPr>
            <p:ph type="ftr" sz="quarter" idx="11"/>
          </p:nvPr>
        </p:nvSpPr>
        <p:spPr>
          <a:xfrm>
            <a:off x="611561" y="6135809"/>
            <a:ext cx="5976663" cy="369451"/>
          </a:xfrm>
        </p:spPr>
        <p:txBody>
          <a:bodyPr/>
          <a:lstStyle/>
          <a:p>
            <a:endParaRPr lang="de-DE" dirty="0"/>
          </a:p>
        </p:txBody>
      </p:sp>
      <p:sp>
        <p:nvSpPr>
          <p:cNvPr id="8" name="Rectangle 7"/>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98833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3"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4" name="Footer Placeholder 4"/>
          <p:cNvSpPr>
            <a:spLocks noGrp="1"/>
          </p:cNvSpPr>
          <p:nvPr>
            <p:ph type="ftr" sz="quarter" idx="11"/>
          </p:nvPr>
        </p:nvSpPr>
        <p:spPr>
          <a:xfrm>
            <a:off x="611561" y="6135809"/>
            <a:ext cx="5976663" cy="369451"/>
          </a:xfrm>
        </p:spPr>
        <p:txBody>
          <a:bodyPr/>
          <a:lstStyle/>
          <a:p>
            <a:endParaRPr lang="de-DE" dirty="0"/>
          </a:p>
        </p:txBody>
      </p:sp>
      <p:sp>
        <p:nvSpPr>
          <p:cNvPr id="11" name="Rectangle 10"/>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9"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41110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64923"/>
            <a:ext cx="3168350"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3951406" y="1364923"/>
            <a:ext cx="4586180" cy="472837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11561" y="2437107"/>
            <a:ext cx="3168350" cy="36561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55012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4869160"/>
            <a:ext cx="792283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11561" y="1349630"/>
            <a:ext cx="7922840" cy="344752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11561" y="5435898"/>
            <a:ext cx="7922839"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8"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3"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54843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2415" y="535429"/>
            <a:ext cx="6589200" cy="65890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Τετάρτη, 11 Δεκεμβρίου 2013</a:t>
            </a:r>
            <a:endParaRPr lang="de-DE"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72897333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Calibri"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780000"/>
        </a:buClr>
        <a:buFont typeface="Wingdings 3" charset="2"/>
        <a:buChar char=""/>
        <a:defRPr sz="2800" kern="1200">
          <a:solidFill>
            <a:schemeClr val="tx1">
              <a:lumMod val="75000"/>
              <a:lumOff val="25000"/>
            </a:schemeClr>
          </a:solidFill>
          <a:latin typeface="Calibri" pitchFamily="34" charset="0"/>
          <a:ea typeface="+mn-ea"/>
          <a:cs typeface="+mn-cs"/>
        </a:defRPr>
      </a:lvl1pPr>
      <a:lvl2pPr marL="742950" indent="-285750" algn="l" defTabSz="457200" rtl="0" eaLnBrk="1" latinLnBrk="0" hangingPunct="1">
        <a:spcBef>
          <a:spcPts val="1000"/>
        </a:spcBef>
        <a:spcAft>
          <a:spcPts val="0"/>
        </a:spcAft>
        <a:buClr>
          <a:srgbClr val="780000"/>
        </a:buClr>
        <a:buFont typeface="Wingdings 3" charset="2"/>
        <a:buChar char=""/>
        <a:defRPr sz="2400" kern="1200">
          <a:solidFill>
            <a:schemeClr val="tx1">
              <a:lumMod val="75000"/>
              <a:lumOff val="25000"/>
            </a:schemeClr>
          </a:solidFill>
          <a:latin typeface="Calibri" pitchFamily="34" charset="0"/>
          <a:ea typeface="+mn-ea"/>
          <a:cs typeface="+mn-cs"/>
        </a:defRPr>
      </a:lvl2pPr>
      <a:lvl3pPr marL="1143000" indent="-228600" algn="l" defTabSz="457200" rtl="0" eaLnBrk="1" latinLnBrk="0" hangingPunct="1">
        <a:spcBef>
          <a:spcPts val="1000"/>
        </a:spcBef>
        <a:spcAft>
          <a:spcPts val="0"/>
        </a:spcAft>
        <a:buClr>
          <a:srgbClr val="780000"/>
        </a:buClr>
        <a:buFont typeface="Wingdings 3" charset="2"/>
        <a:buChar char=""/>
        <a:defRPr sz="2000" kern="1200">
          <a:solidFill>
            <a:schemeClr val="tx1">
              <a:lumMod val="75000"/>
              <a:lumOff val="25000"/>
            </a:schemeClr>
          </a:solidFill>
          <a:latin typeface="Calibri" pitchFamily="34" charset="0"/>
          <a:ea typeface="+mn-ea"/>
          <a:cs typeface="+mn-cs"/>
        </a:defRPr>
      </a:lvl3pPr>
      <a:lvl4pPr marL="1600200" indent="-228600" algn="l" defTabSz="457200" rtl="0" eaLnBrk="1" latinLnBrk="0" hangingPunct="1">
        <a:spcBef>
          <a:spcPts val="1000"/>
        </a:spcBef>
        <a:spcAft>
          <a:spcPts val="0"/>
        </a:spcAft>
        <a:buClr>
          <a:srgbClr val="780000"/>
        </a:buClr>
        <a:buFont typeface="Wingdings 3" charset="2"/>
        <a:buChar char=""/>
        <a:defRPr sz="1800" kern="1200">
          <a:solidFill>
            <a:schemeClr val="tx1">
              <a:lumMod val="75000"/>
              <a:lumOff val="25000"/>
            </a:schemeClr>
          </a:solidFill>
          <a:latin typeface="Calibri" pitchFamily="34" charset="0"/>
          <a:ea typeface="+mn-ea"/>
          <a:cs typeface="+mn-cs"/>
        </a:defRPr>
      </a:lvl4pPr>
      <a:lvl5pPr marL="2057400" indent="-228600" algn="l" defTabSz="457200" rtl="0" eaLnBrk="1" latinLnBrk="0" hangingPunct="1">
        <a:spcBef>
          <a:spcPts val="1000"/>
        </a:spcBef>
        <a:spcAft>
          <a:spcPts val="0"/>
        </a:spcAft>
        <a:buClr>
          <a:srgbClr val="780000"/>
        </a:buClr>
        <a:buFont typeface="Wingdings 3" charset="2"/>
        <a:buChar char=""/>
        <a:defRPr sz="1600" kern="1200">
          <a:solidFill>
            <a:schemeClr val="tx1">
              <a:lumMod val="75000"/>
              <a:lumOff val="25000"/>
            </a:schemeClr>
          </a:solidFill>
          <a:latin typeface="Calibri"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l-GR"/>
              <a:t>Στυλ κύριου τίτλου</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1C7E002D-A13D-486D-A823-FDD6F71D6C3F}" type="datetimeFigureOut">
              <a:rPr lang="el-GR" smtClean="0">
                <a:solidFill>
                  <a:prstClr val="black">
                    <a:tint val="75000"/>
                  </a:prstClr>
                </a:solidFill>
                <a:latin typeface="Calibri" panose="020F0502020204030204"/>
                <a:cs typeface="+mn-cs"/>
              </a:rPr>
              <a:pPr fontAlgn="auto">
                <a:spcBef>
                  <a:spcPts val="0"/>
                </a:spcBef>
                <a:spcAft>
                  <a:spcPts val="0"/>
                </a:spcAft>
              </a:pPr>
              <a:t>7/4/2020</a:t>
            </a:fld>
            <a:endParaRPr lang="el-GR">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l-GR">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73E2FF46-6267-4F2E-B9C8-56587329634E}" type="slidenum">
              <a:rPr lang="el-GR" smtClean="0">
                <a:solidFill>
                  <a:prstClr val="black">
                    <a:tint val="75000"/>
                  </a:prstClr>
                </a:solidFill>
                <a:latin typeface="Calibri" panose="020F0502020204030204"/>
                <a:cs typeface="+mn-cs"/>
              </a:rPr>
              <a:pPr fontAlgn="auto">
                <a:spcBef>
                  <a:spcPts val="0"/>
                </a:spcBef>
                <a:spcAft>
                  <a:spcPts val="0"/>
                </a:spcAft>
              </a:pPr>
              <a:t>‹#›</a:t>
            </a:fld>
            <a:endParaRPr lang="el-GR">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150916607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l-G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9" y="0"/>
            <a:ext cx="9144001" cy="6858000"/>
          </a:xfrm>
          <a:prstGeom prst="rect">
            <a:avLst/>
          </a:prstGeom>
        </p:spPr>
      </p:pic>
      <p:sp>
        <p:nvSpPr>
          <p:cNvPr id="3" name="Title 4"/>
          <p:cNvSpPr>
            <a:spLocks noGrp="1"/>
          </p:cNvSpPr>
          <p:nvPr>
            <p:ph type="ctrTitle"/>
          </p:nvPr>
        </p:nvSpPr>
        <p:spPr>
          <a:xfrm>
            <a:off x="3051574" y="2267614"/>
            <a:ext cx="6049178" cy="1442564"/>
          </a:xfrm>
        </p:spPr>
        <p:txBody>
          <a:bodyPr>
            <a:normAutofit/>
          </a:bodyPr>
          <a:lstStyle/>
          <a:p>
            <a:pPr algn="r"/>
            <a:r>
              <a:rPr lang="el-GR" sz="3300" dirty="0">
                <a:solidFill>
                  <a:schemeClr val="bg1"/>
                </a:solidFill>
                <a:latin typeface="+mn-lt"/>
              </a:rPr>
              <a:t>Πληροφοριακά Συστήματα</a:t>
            </a:r>
            <a:endParaRPr lang="en-US" sz="3300" dirty="0">
              <a:solidFill>
                <a:schemeClr val="bg1"/>
              </a:solidFill>
              <a:latin typeface="+mn-lt"/>
            </a:endParaRPr>
          </a:p>
        </p:txBody>
      </p:sp>
      <p:pic>
        <p:nvPicPr>
          <p:cNvPr id="7" name="Picture 8" descr="LOGO-THIREOS-PANT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385502"/>
            <a:ext cx="755053" cy="75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699792" y="476672"/>
            <a:ext cx="4220057" cy="646331"/>
          </a:xfrm>
          <a:prstGeom prst="rect">
            <a:avLst/>
          </a:prstGeom>
        </p:spPr>
        <p:txBody>
          <a:bodyPr wrap="square">
            <a:spAutoFit/>
          </a:bodyPr>
          <a:lstStyle/>
          <a:p>
            <a:pPr fontAlgn="auto">
              <a:spcBef>
                <a:spcPts val="0"/>
              </a:spcBef>
              <a:spcAft>
                <a:spcPts val="0"/>
              </a:spcAft>
            </a:pPr>
            <a:r>
              <a:rPr lang="el-GR" b="1" dirty="0">
                <a:solidFill>
                  <a:srgbClr val="4472C4">
                    <a:lumMod val="50000"/>
                  </a:srgbClr>
                </a:solidFill>
                <a:latin typeface="Calibri" panose="020F0502020204030204"/>
                <a:cs typeface="+mn-cs"/>
              </a:rPr>
              <a:t>ΠΑΝΕΠΙΣΤΗΜΙΟ ΠΕΙΡΑΙΩΣ</a:t>
            </a:r>
            <a:br>
              <a:rPr lang="el-GR" dirty="0">
                <a:solidFill>
                  <a:srgbClr val="4472C4">
                    <a:lumMod val="50000"/>
                  </a:srgbClr>
                </a:solidFill>
                <a:latin typeface="Calibri" panose="020F0502020204030204"/>
                <a:cs typeface="+mn-cs"/>
              </a:rPr>
            </a:br>
            <a:r>
              <a:rPr lang="el-GR" b="1" dirty="0">
                <a:solidFill>
                  <a:srgbClr val="4472C4">
                    <a:lumMod val="50000"/>
                  </a:srgbClr>
                </a:solidFill>
                <a:latin typeface="Calibri" panose="020F0502020204030204"/>
                <a:cs typeface="+mn-cs"/>
              </a:rPr>
              <a:t>ΤΜΗΜΑ ΨΗΦΙΑΚΩΝ ΣΥΣΤΗΜΑΤΩΝ</a:t>
            </a:r>
            <a:endParaRPr lang="el-GR" dirty="0">
              <a:solidFill>
                <a:srgbClr val="4472C4">
                  <a:lumMod val="50000"/>
                </a:srgbClr>
              </a:solidFill>
              <a:latin typeface="Calibri" panose="020F0502020204030204"/>
              <a:cs typeface="+mn-cs"/>
            </a:endParaRPr>
          </a:p>
        </p:txBody>
      </p:sp>
    </p:spTree>
    <p:extLst>
      <p:ext uri="{BB962C8B-B14F-4D97-AF65-F5344CB8AC3E}">
        <p14:creationId xmlns:p14="http://schemas.microsoft.com/office/powerpoint/2010/main" val="311082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gn="just"/>
            <a:r>
              <a:rPr lang="el-GR" sz="2200" dirty="0"/>
              <a:t>Αυτή η προσέγγιση θεωρεί τον οργανισμό ως ένα σύστημα επεξεργασίας πληροφοριών με ιδιαίτερη έμφαση στην </a:t>
            </a:r>
            <a:r>
              <a:rPr lang="el-GR" sz="2200" b="1" dirty="0"/>
              <a:t>υποστήριξη</a:t>
            </a:r>
            <a:r>
              <a:rPr lang="el-GR" sz="2200" dirty="0"/>
              <a:t> της </a:t>
            </a:r>
            <a:r>
              <a:rPr lang="el-GR" sz="2200" b="1" dirty="0"/>
              <a:t>επικοινωνίας</a:t>
            </a:r>
            <a:r>
              <a:rPr lang="el-GR" sz="2200" dirty="0"/>
              <a:t>, της </a:t>
            </a:r>
            <a:r>
              <a:rPr lang="el-GR" sz="2200" b="1" dirty="0"/>
              <a:t>συνεργασίας</a:t>
            </a:r>
            <a:r>
              <a:rPr lang="el-GR" sz="2200" dirty="0"/>
              <a:t> και του </a:t>
            </a:r>
            <a:r>
              <a:rPr lang="el-GR" sz="2200" b="1" dirty="0"/>
              <a:t>ελέγχου</a:t>
            </a:r>
            <a:r>
              <a:rPr lang="el-GR" sz="2200" dirty="0"/>
              <a:t>.</a:t>
            </a:r>
          </a:p>
          <a:p>
            <a:pPr algn="just"/>
            <a:r>
              <a:rPr lang="el-GR" sz="2200" dirty="0"/>
              <a:t> Η πληροφορία διαχέεται μεταξύ των ατόμων και των ομάδων ατόμων και είναι αναγκαία για την εκτέλεση των εργασιών του οργανισμού. </a:t>
            </a:r>
          </a:p>
          <a:p>
            <a:pPr algn="just"/>
            <a:r>
              <a:rPr lang="el-GR" sz="2200" dirty="0"/>
              <a:t>Η προσέγγιση αυτή εστιάζει στην </a:t>
            </a:r>
            <a:r>
              <a:rPr lang="el-GR" sz="2200" b="1" dirty="0"/>
              <a:t>εύρεση </a:t>
            </a:r>
            <a:r>
              <a:rPr lang="el-GR" sz="2200" b="1" i="1" dirty="0"/>
              <a:t>αποτελεσματικών</a:t>
            </a:r>
            <a:r>
              <a:rPr lang="el-GR" sz="2200" b="1" dirty="0"/>
              <a:t> ΠΣ για τον οργανισμό</a:t>
            </a:r>
            <a:r>
              <a:rPr lang="el-GR" sz="2200" dirty="0"/>
              <a:t>.</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10</a:t>
            </a:fld>
            <a:endParaRPr lang="el-GR" dirty="0"/>
          </a:p>
        </p:txBody>
      </p:sp>
      <p:sp>
        <p:nvSpPr>
          <p:cNvPr id="2" name="Text Placeholder 1"/>
          <p:cNvSpPr>
            <a:spLocks noGrp="1"/>
          </p:cNvSpPr>
          <p:nvPr>
            <p:ph type="body" sz="quarter" idx="13"/>
          </p:nvPr>
        </p:nvSpPr>
        <p:spPr/>
        <p:txBody>
          <a:bodyPr/>
          <a:lstStyle/>
          <a:p>
            <a:r>
              <a:rPr lang="el-GR" i="1" dirty="0"/>
              <a:t>Πληροφο-λογική</a:t>
            </a:r>
            <a:r>
              <a:rPr lang="el-GR" dirty="0"/>
              <a:t> προσέγγιση</a:t>
            </a:r>
            <a:r>
              <a:rPr lang="en-US" dirty="0"/>
              <a:t> </a:t>
            </a:r>
            <a:r>
              <a:rPr lang="el-GR" dirty="0"/>
              <a:t>σχεδιασμού ΠΣ </a:t>
            </a:r>
            <a:endParaRPr lang="en-US" dirty="0"/>
          </a:p>
        </p:txBody>
      </p:sp>
    </p:spTree>
    <p:extLst>
      <p:ext uri="{BB962C8B-B14F-4D97-AF65-F5344CB8AC3E}">
        <p14:creationId xmlns:p14="http://schemas.microsoft.com/office/powerpoint/2010/main" val="34725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Αυτή η προσέγγιση θεωρεί τον οργανισμό ως ένα </a:t>
            </a:r>
            <a:r>
              <a:rPr lang="el-GR" sz="2200" b="1" dirty="0"/>
              <a:t>σύστημα παραγωγής</a:t>
            </a:r>
            <a:r>
              <a:rPr lang="el-GR" sz="2200" dirty="0"/>
              <a:t>, </a:t>
            </a:r>
            <a:r>
              <a:rPr lang="el-GR" sz="2200" b="1" dirty="0"/>
              <a:t>επεξεργασίας</a:t>
            </a:r>
            <a:r>
              <a:rPr lang="el-GR" sz="2200" dirty="0"/>
              <a:t> και, κυρίως, </a:t>
            </a:r>
            <a:r>
              <a:rPr lang="el-GR" sz="2200" b="1" dirty="0"/>
              <a:t>ανταλλαγής</a:t>
            </a:r>
            <a:r>
              <a:rPr lang="el-GR" sz="2200" dirty="0"/>
              <a:t> και </a:t>
            </a:r>
            <a:r>
              <a:rPr lang="el-GR" sz="2200" b="1" dirty="0"/>
              <a:t>διάχυσης</a:t>
            </a:r>
            <a:r>
              <a:rPr lang="el-GR" sz="2200" dirty="0"/>
              <a:t> </a:t>
            </a:r>
            <a:r>
              <a:rPr lang="el-GR" sz="2200" b="1" dirty="0"/>
              <a:t>πληροφοριών</a:t>
            </a:r>
            <a:r>
              <a:rPr lang="el-GR" sz="2200" dirty="0"/>
              <a:t> </a:t>
            </a:r>
            <a:r>
              <a:rPr lang="el-GR" sz="2200" b="1" dirty="0"/>
              <a:t>όταν και όπου απαιτείται</a:t>
            </a:r>
            <a:r>
              <a:rPr lang="el-GR" sz="2200" dirty="0"/>
              <a:t>, οι οποίες είναι </a:t>
            </a:r>
            <a:r>
              <a:rPr lang="el-GR" sz="2200" b="1" dirty="0"/>
              <a:t>έγκυρες</a:t>
            </a:r>
            <a:r>
              <a:rPr lang="el-GR" sz="2200" dirty="0"/>
              <a:t>, </a:t>
            </a:r>
            <a:r>
              <a:rPr lang="el-GR" sz="2200" b="1" dirty="0"/>
              <a:t>πλήρεις</a:t>
            </a:r>
            <a:r>
              <a:rPr lang="el-GR" sz="2200" dirty="0"/>
              <a:t> και στο </a:t>
            </a:r>
            <a:r>
              <a:rPr lang="el-GR" sz="2200" b="1" dirty="0"/>
              <a:t>απαιτούμενο επίπεδο λεπτομέρειας</a:t>
            </a:r>
            <a:r>
              <a:rPr lang="el-GR" sz="2200" dirty="0"/>
              <a:t> ώστε να είναι χρήσιμες για κάποιο σκοπό. </a:t>
            </a:r>
          </a:p>
          <a:p>
            <a:pPr algn="just"/>
            <a:r>
              <a:rPr lang="el-GR" sz="2200" dirty="0"/>
              <a:t>Η προσέγγιση αυτή εστιάζει στην </a:t>
            </a:r>
            <a:r>
              <a:rPr lang="el-GR" sz="2200" b="1" dirty="0"/>
              <a:t>κατασκευή σημασιολογικών ΠΣ</a:t>
            </a:r>
            <a:r>
              <a:rPr lang="el-GR" sz="2200" dirty="0"/>
              <a:t> που βασίζονται σε </a:t>
            </a:r>
            <a:r>
              <a:rPr lang="el-GR" sz="2200" b="1" dirty="0"/>
              <a:t>τεχνολογίες σημασιολογικού ιστού (</a:t>
            </a:r>
            <a:r>
              <a:rPr lang="en-US" sz="2200" b="1" dirty="0"/>
              <a:t>semantic</a:t>
            </a:r>
            <a:r>
              <a:rPr lang="en-US" sz="2200" b="1" i="1" dirty="0"/>
              <a:t> web</a:t>
            </a:r>
            <a:r>
              <a:rPr lang="el-GR" sz="2200" b="1" i="1" dirty="0"/>
              <a:t>)</a:t>
            </a:r>
            <a:r>
              <a:rPr lang="el-GR" sz="2200" i="1" dirty="0"/>
              <a:t>. </a:t>
            </a:r>
          </a:p>
          <a:p>
            <a:pPr algn="just"/>
            <a:r>
              <a:rPr lang="el-GR" sz="2200" dirty="0"/>
              <a:t>Ουσιαστικά πρόκειται για </a:t>
            </a:r>
            <a:r>
              <a:rPr lang="el-GR" sz="2200" b="1" dirty="0"/>
              <a:t>διαλειτουργικά συστήματα που χρησιμοποιούνται για την ανάκτηση, αποθήκευση, επεξεργασία, διαχείριση, έλεγχο, παρουσίαση, ανταλλαγή ή υποδοχή σημασιολογικά εμπλουτισμένων πληροφοριών</a:t>
            </a:r>
            <a:r>
              <a:rPr lang="el-GR" sz="2200" dirty="0"/>
              <a:t>.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11</a:t>
            </a:fld>
            <a:endParaRPr lang="el-GR" dirty="0"/>
          </a:p>
        </p:txBody>
      </p:sp>
      <p:sp>
        <p:nvSpPr>
          <p:cNvPr id="2" name="Text Placeholder 1"/>
          <p:cNvSpPr>
            <a:spLocks noGrp="1"/>
          </p:cNvSpPr>
          <p:nvPr>
            <p:ph type="body" sz="quarter" idx="13"/>
          </p:nvPr>
        </p:nvSpPr>
        <p:spPr>
          <a:xfrm>
            <a:off x="0" y="493713"/>
            <a:ext cx="8676456" cy="600075"/>
          </a:xfrm>
        </p:spPr>
        <p:txBody>
          <a:bodyPr>
            <a:normAutofit fontScale="92500"/>
          </a:bodyPr>
          <a:lstStyle/>
          <a:p>
            <a:r>
              <a:rPr lang="el-GR" i="1" dirty="0"/>
              <a:t>Γνωσο-λογική</a:t>
            </a:r>
            <a:r>
              <a:rPr lang="el-GR" dirty="0"/>
              <a:t>/σημασιο-λογική προσέγγιση</a:t>
            </a:r>
            <a:r>
              <a:rPr lang="en-US" dirty="0"/>
              <a:t> </a:t>
            </a:r>
            <a:r>
              <a:rPr lang="el-GR" dirty="0"/>
              <a:t>σχεδιασμού ΠΣ</a:t>
            </a:r>
            <a:endParaRPr lang="en-US" dirty="0"/>
          </a:p>
        </p:txBody>
      </p:sp>
    </p:spTree>
    <p:extLst>
      <p:ext uri="{BB962C8B-B14F-4D97-AF65-F5344CB8AC3E}">
        <p14:creationId xmlns:p14="http://schemas.microsoft.com/office/powerpoint/2010/main" val="305516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Επειδή αυτά τα ΠΣ βασίζονται σε τεχνολογίες σημασιολογικού ιστού, αξιοποιούν μέσα που χρησιμοποιούνται για την ανταλλαγή πληροφοριών με την κωδικοποίηση νοημάτων επεξεργάσιμων από υπολογιστές βασισμένα σε πρότυπα (π.χ. με χρήση οντολογιών αναπτυγμένων σε </a:t>
            </a:r>
            <a:r>
              <a:rPr lang="en-US" sz="2200" dirty="0"/>
              <a:t>OWL</a:t>
            </a:r>
            <a:r>
              <a:rPr lang="el-GR" sz="2200" dirty="0"/>
              <a:t>). </a:t>
            </a:r>
          </a:p>
          <a:p>
            <a:pPr algn="just"/>
            <a:r>
              <a:rPr lang="el-GR" sz="2200" dirty="0"/>
              <a:t>Οι περιγραφές που είναι αναγνώσιμες από υπολογιστές επιτρέπουν σε διαχειριστές περιεχομένου να προσδίδουν νόημα στο περιεχόμενο των εγγράφων καθιστώντας δυνατή τη συλλογή και έρευνα πληροφοριών από υπολογιστές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12</a:t>
            </a:fld>
            <a:endParaRPr lang="el-GR" dirty="0"/>
          </a:p>
        </p:txBody>
      </p:sp>
      <p:sp>
        <p:nvSpPr>
          <p:cNvPr id="2" name="Text Placeholder 1"/>
          <p:cNvSpPr>
            <a:spLocks noGrp="1"/>
          </p:cNvSpPr>
          <p:nvPr>
            <p:ph type="body" sz="quarter" idx="13"/>
          </p:nvPr>
        </p:nvSpPr>
        <p:spPr>
          <a:xfrm>
            <a:off x="0" y="493713"/>
            <a:ext cx="8676456" cy="600075"/>
          </a:xfrm>
        </p:spPr>
        <p:txBody>
          <a:bodyPr>
            <a:normAutofit fontScale="92500"/>
          </a:bodyPr>
          <a:lstStyle/>
          <a:p>
            <a:r>
              <a:rPr lang="el-GR" i="1" dirty="0"/>
              <a:t>Γνωσο-λογική</a:t>
            </a:r>
            <a:r>
              <a:rPr lang="el-GR" dirty="0"/>
              <a:t>/σημασιο-λογική προσέγγιση</a:t>
            </a:r>
            <a:r>
              <a:rPr lang="en-US" dirty="0"/>
              <a:t> </a:t>
            </a:r>
            <a:r>
              <a:rPr lang="el-GR" dirty="0"/>
              <a:t>σχεδιασμού ΠΣ</a:t>
            </a:r>
            <a:endParaRPr lang="en-US" dirty="0"/>
          </a:p>
        </p:txBody>
      </p:sp>
    </p:spTree>
    <p:extLst>
      <p:ext uri="{BB962C8B-B14F-4D97-AF65-F5344CB8AC3E}">
        <p14:creationId xmlns:p14="http://schemas.microsoft.com/office/powerpoint/2010/main" val="393886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pPr algn="just"/>
            <a:r>
              <a:rPr lang="el-GR" sz="2400" dirty="0"/>
              <a:t>Η διαφορά μεταξύ των τριών προσεγγίσεων έγκειται στο </a:t>
            </a:r>
            <a:r>
              <a:rPr lang="el-GR" sz="2400" b="1" dirty="0"/>
              <a:t>τι ακριβώς εκλαμβάνεται ως δεδομένο</a:t>
            </a:r>
            <a:r>
              <a:rPr lang="el-GR" sz="2400" dirty="0"/>
              <a:t>. </a:t>
            </a:r>
          </a:p>
          <a:p>
            <a:pPr algn="just"/>
            <a:r>
              <a:rPr lang="el-GR" sz="2400" b="1" dirty="0"/>
              <a:t>Στη δεδομενο-λογική προσέγγιση, </a:t>
            </a:r>
            <a:r>
              <a:rPr lang="el-GR" sz="2400" dirty="0"/>
              <a:t>έχουν προσδιοριστεί ήδη </a:t>
            </a:r>
            <a:r>
              <a:rPr lang="el-GR" sz="2400" b="1" dirty="0"/>
              <a:t>οι πληροφορίες που θα παραχθούν και στη μορφή που θα </a:t>
            </a:r>
            <a:r>
              <a:rPr lang="el-GR" sz="2400" b="1"/>
              <a:t>παραχθούν</a:t>
            </a:r>
            <a:r>
              <a:rPr lang="el-GR" sz="2400"/>
              <a:t>. (</a:t>
            </a:r>
            <a:r>
              <a:rPr lang="el-GR" sz="2400" dirty="0"/>
              <a:t>Αν και μπορεί να εμφανιστούν σημαντικά τεχνικά προβλήματα σε </a:t>
            </a:r>
            <a:r>
              <a:rPr lang="el-GR" sz="2400"/>
              <a:t>μια τέτοια προσέγγιση).</a:t>
            </a:r>
            <a:endParaRPr lang="el-GR" sz="2400" dirty="0"/>
          </a:p>
          <a:p>
            <a:pPr algn="just"/>
            <a:r>
              <a:rPr lang="el-GR" sz="2400" dirty="0"/>
              <a:t>Αντίθετα, κατά την </a:t>
            </a:r>
            <a:r>
              <a:rPr lang="el-GR" sz="2400" b="1" dirty="0"/>
              <a:t>πληροφο-λογική και τη γνωσο-λογική/σημασιο-λογική προσέγγιση </a:t>
            </a:r>
            <a:r>
              <a:rPr lang="el-GR" sz="2400" dirty="0"/>
              <a:t>το μόνο που θεωρείται ότι υπάρχει είναι οι </a:t>
            </a:r>
            <a:r>
              <a:rPr lang="el-GR" sz="2400" b="1" dirty="0"/>
              <a:t>συγκεκριμένες </a:t>
            </a:r>
            <a:r>
              <a:rPr lang="el-GR" sz="2400" b="1" u="sng" dirty="0"/>
              <a:t>εργασίες</a:t>
            </a:r>
            <a:r>
              <a:rPr lang="el-GR" sz="2400" b="1" dirty="0"/>
              <a:t> που πρέπει να εκτελεί ο οργανισμός</a:t>
            </a:r>
            <a:r>
              <a:rPr lang="el-GR" sz="2400" dirty="0"/>
              <a:t>. Οι πληροφοριακές απαιτήσεις παράγονται προκειμένου το υπό ανάπτυξη ΠΣ να παρέχει την αναγκαία υποστήριξη για την αποτελεσματική και αποδοτική εκτέλεση αυτών των εργασιών.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13</a:t>
            </a:fld>
            <a:endParaRPr lang="el-GR" dirty="0"/>
          </a:p>
        </p:txBody>
      </p:sp>
      <p:sp>
        <p:nvSpPr>
          <p:cNvPr id="2" name="Text Placeholder 1"/>
          <p:cNvSpPr>
            <a:spLocks noGrp="1"/>
          </p:cNvSpPr>
          <p:nvPr>
            <p:ph type="body" sz="quarter" idx="13"/>
          </p:nvPr>
        </p:nvSpPr>
        <p:spPr/>
        <p:txBody>
          <a:bodyPr/>
          <a:lstStyle/>
          <a:p>
            <a:r>
              <a:rPr lang="el-GR" dirty="0"/>
              <a:t>Ανάλυση Πληροφοριακών Συστημάτων</a:t>
            </a:r>
            <a:endParaRPr lang="en-US" dirty="0"/>
          </a:p>
        </p:txBody>
      </p:sp>
    </p:spTree>
    <p:extLst>
      <p:ext uri="{BB962C8B-B14F-4D97-AF65-F5344CB8AC3E}">
        <p14:creationId xmlns:p14="http://schemas.microsoft.com/office/powerpoint/2010/main" val="23785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Μια θεώρηση της διαδικασίας ανάπτυξης ΠΣ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14</a:t>
            </a:fld>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3597248234"/>
              </p:ext>
            </p:extLst>
          </p:nvPr>
        </p:nvGraphicFramePr>
        <p:xfrm>
          <a:off x="1187624" y="1556792"/>
          <a:ext cx="6414499" cy="4608512"/>
        </p:xfrm>
        <a:graphic>
          <a:graphicData uri="http://schemas.openxmlformats.org/presentationml/2006/ole">
            <mc:AlternateContent xmlns:mc="http://schemas.openxmlformats.org/markup-compatibility/2006">
              <mc:Choice xmlns:v="urn:schemas-microsoft-com:vml" Requires="v">
                <p:oleObj spid="_x0000_s11337" r:id="rId3" imgW="5200815" imgH="4255743" progId="">
                  <p:embed/>
                </p:oleObj>
              </mc:Choice>
              <mc:Fallback>
                <p:oleObj r:id="rId3" imgW="5200815" imgH="4255743" progId="">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556792"/>
                        <a:ext cx="6414499" cy="460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559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pPr algn="just"/>
            <a:r>
              <a:rPr lang="el-GR" sz="2400" dirty="0"/>
              <a:t>Η υιοθέτηση της πληροφο-λογικής προσέγγισης υπονοεί μια θεώρηση της διαδικασίας ανάπτυξης ΠΣ η οποία περιέχεται στο προηγούμενο διάγραμμα.</a:t>
            </a:r>
            <a:endParaRPr lang="en-US" sz="2400" dirty="0"/>
          </a:p>
          <a:p>
            <a:pPr algn="just"/>
            <a:r>
              <a:rPr lang="el-GR" sz="2400" b="1" dirty="0"/>
              <a:t>Οι τρεις δραστηριότητες του σχήματος διαφοροποιούνται μεταξύ τους μόνο εννοιολογικά </a:t>
            </a:r>
            <a:r>
              <a:rPr lang="el-GR" sz="2400" dirty="0"/>
              <a:t>καθότι, στην πραγματικότητα, ένα άτομο μπορεί να τις εκτελεί όλες. </a:t>
            </a:r>
          </a:p>
          <a:p>
            <a:pPr algn="just"/>
            <a:r>
              <a:rPr lang="el-GR" sz="2400" dirty="0"/>
              <a:t>Σε μεγάλους οργανισμούς είναι πιο συχνό να αναλαμβάνονται οι δραστηριότητες του οργανισμού από εργαζόμενους, τους λεγόμενους “χρήστες”, και η ανάπτυξη του ΠΣ να είναι αρμοδιότητα του τμήματος ψηφιακής τεχνολογίας του οργανισμού (χωρίς αυτό να σημαίνει, κατ’ ανάγκη, ότι το ΠΣ αναπτύσσεται εσωτερικά και δεν ανατίθεται η ανάπτυξη, λειτουργία και συντήρησή  του σε άλλους φορείς). </a:t>
            </a:r>
            <a:endParaRPr lang="en-US" sz="24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15</a:t>
            </a:fld>
            <a:endParaRPr lang="el-GR" dirty="0"/>
          </a:p>
        </p:txBody>
      </p:sp>
      <p:sp>
        <p:nvSpPr>
          <p:cNvPr id="2" name="Text Placeholder 1"/>
          <p:cNvSpPr>
            <a:spLocks noGrp="1"/>
          </p:cNvSpPr>
          <p:nvPr>
            <p:ph type="body" sz="quarter" idx="13"/>
          </p:nvPr>
        </p:nvSpPr>
        <p:spPr/>
        <p:txBody>
          <a:bodyPr/>
          <a:lstStyle/>
          <a:p>
            <a:r>
              <a:rPr lang="el-GR" dirty="0"/>
              <a:t>Ανάλυση Πληροφοριακών Συστημάτων</a:t>
            </a:r>
            <a:endParaRPr lang="en-US" dirty="0"/>
          </a:p>
        </p:txBody>
      </p:sp>
    </p:spTree>
    <p:extLst>
      <p:ext uri="{BB962C8B-B14F-4D97-AF65-F5344CB8AC3E}">
        <p14:creationId xmlns:p14="http://schemas.microsoft.com/office/powerpoint/2010/main" val="388043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Συχνά, οι πληροφορίες που παρέχονται από τα σχεδιασθέντα ΠΣ δεν ανταποκρίνονται στις απαιτήσεις των χρηστών διότι:</a:t>
            </a:r>
          </a:p>
          <a:p>
            <a:pPr lvl="1" algn="just">
              <a:buFont typeface="Wingdings" panose="05000000000000000000" pitchFamily="2" charset="2"/>
              <a:buChar char="§"/>
            </a:pPr>
            <a:r>
              <a:rPr lang="el-GR" sz="2200" dirty="0"/>
              <a:t>οι χρήστες δεν προσδιορίζουν επακριβώς τις απαιτήσεις τους </a:t>
            </a:r>
          </a:p>
          <a:p>
            <a:pPr lvl="1" algn="just">
              <a:buFont typeface="Wingdings" panose="05000000000000000000" pitchFamily="2" charset="2"/>
              <a:buChar char="§"/>
            </a:pPr>
            <a:r>
              <a:rPr lang="el-GR" sz="2200" dirty="0"/>
              <a:t>το προσωπικό πληροφορικής σχεδιάζει συστήματα που παρέχουν μόνο τις πληροφορίες που νομίζει ότι απαιτούνται, </a:t>
            </a:r>
          </a:p>
          <a:p>
            <a:pPr lvl="1" algn="just">
              <a:buFont typeface="Wingdings" panose="05000000000000000000" pitchFamily="2" charset="2"/>
              <a:buChar char="§"/>
            </a:pPr>
            <a:r>
              <a:rPr lang="el-GR" sz="2200" dirty="0"/>
              <a:t>η ρητή ανάπτυξη μιας θεώρησης του οργανισμού, παραλείπεται εντελώς.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16</a:t>
            </a:fld>
            <a:endParaRPr lang="el-GR" dirty="0"/>
          </a:p>
        </p:txBody>
      </p:sp>
      <p:sp>
        <p:nvSpPr>
          <p:cNvPr id="2" name="Text Placeholder 1"/>
          <p:cNvSpPr>
            <a:spLocks noGrp="1"/>
          </p:cNvSpPr>
          <p:nvPr>
            <p:ph type="body" sz="quarter" idx="13"/>
          </p:nvPr>
        </p:nvSpPr>
        <p:spPr/>
        <p:txBody>
          <a:bodyPr/>
          <a:lstStyle/>
          <a:p>
            <a:r>
              <a:rPr lang="el-GR" dirty="0"/>
              <a:t>Ανάλυση Πληροφοριακών Συστημάτων</a:t>
            </a:r>
            <a:endParaRPr lang="en-US" dirty="0"/>
          </a:p>
        </p:txBody>
      </p:sp>
    </p:spTree>
    <p:extLst>
      <p:ext uri="{BB962C8B-B14F-4D97-AF65-F5344CB8AC3E}">
        <p14:creationId xmlns:p14="http://schemas.microsoft.com/office/powerpoint/2010/main" val="69772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Η θεώρηση του οργανισμού πρέπει να είναι ανεξάρτητη από κάθε οργανωτική δομή προκειμένου το προκύπτον ΠΣ να είναι ανθεκτικό. </a:t>
            </a:r>
          </a:p>
          <a:p>
            <a:pPr algn="just"/>
            <a:r>
              <a:rPr lang="el-GR" sz="2200" dirty="0"/>
              <a:t>Τα κύρια προβλήματα, βεβαίως, είναι:</a:t>
            </a:r>
          </a:p>
          <a:p>
            <a:pPr lvl="1" algn="just">
              <a:buFont typeface="Wingdings" panose="05000000000000000000" pitchFamily="2" charset="2"/>
              <a:buChar char="§"/>
            </a:pPr>
            <a:r>
              <a:rPr lang="el-GR" sz="2200" dirty="0"/>
              <a:t>Να καθοριστούν οι αναγκαίες </a:t>
            </a:r>
            <a:r>
              <a:rPr lang="el-GR" sz="2200" u="sng" dirty="0"/>
              <a:t>δραστηριότητες</a:t>
            </a:r>
            <a:r>
              <a:rPr lang="el-GR" sz="2200" dirty="0"/>
              <a:t> του οργανισμού και, όταν γίνει αυτό, </a:t>
            </a:r>
          </a:p>
          <a:p>
            <a:pPr lvl="1" algn="just">
              <a:buFont typeface="Wingdings" panose="05000000000000000000" pitchFamily="2" charset="2"/>
              <a:buChar char="§"/>
            </a:pPr>
            <a:r>
              <a:rPr lang="el-GR" sz="2200" dirty="0"/>
              <a:t>Να προσδιοριστεί </a:t>
            </a:r>
            <a:r>
              <a:rPr lang="el-GR" sz="2200" u="sng" dirty="0"/>
              <a:t>πώς</a:t>
            </a:r>
            <a:r>
              <a:rPr lang="el-GR" sz="2200" dirty="0"/>
              <a:t> θα παράγονται οι πληροφορίες υποστήριξής τους (από ποια δεδομένα και με ποιες τεχνικές).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17</a:t>
            </a:fld>
            <a:endParaRPr lang="el-GR" dirty="0"/>
          </a:p>
        </p:txBody>
      </p:sp>
      <p:sp>
        <p:nvSpPr>
          <p:cNvPr id="2" name="Text Placeholder 1"/>
          <p:cNvSpPr>
            <a:spLocks noGrp="1"/>
          </p:cNvSpPr>
          <p:nvPr>
            <p:ph type="body" sz="quarter" idx="13"/>
          </p:nvPr>
        </p:nvSpPr>
        <p:spPr/>
        <p:txBody>
          <a:bodyPr/>
          <a:lstStyle/>
          <a:p>
            <a:r>
              <a:rPr lang="el-GR" dirty="0"/>
              <a:t>Ανάλυση Πληροφοριακών Συστημάτων</a:t>
            </a:r>
            <a:endParaRPr lang="en-US" dirty="0"/>
          </a:p>
        </p:txBody>
      </p:sp>
    </p:spTree>
    <p:extLst>
      <p:ext uri="{BB962C8B-B14F-4D97-AF65-F5344CB8AC3E}">
        <p14:creationId xmlns:p14="http://schemas.microsoft.com/office/powerpoint/2010/main" val="3798395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Σκοπός της φάσης της ανάλυσης ενός συστήματος είναι να δοθεί απάντηση στο ερώτημα: </a:t>
            </a:r>
            <a:r>
              <a:rPr lang="el-GR" sz="2200" b="1" dirty="0"/>
              <a:t>«</a:t>
            </a:r>
            <a:r>
              <a:rPr lang="el-GR" sz="2200" b="1" i="1" dirty="0"/>
              <a:t>Ποιος</a:t>
            </a:r>
            <a:r>
              <a:rPr lang="el-GR" sz="2200" b="1" dirty="0"/>
              <a:t> </a:t>
            </a:r>
            <a:r>
              <a:rPr lang="el-GR" sz="2200" b="1" i="1" dirty="0"/>
              <a:t>ρόλος</a:t>
            </a:r>
            <a:r>
              <a:rPr lang="el-GR" sz="2200" b="1" dirty="0"/>
              <a:t>, χρειάζεται </a:t>
            </a:r>
            <a:r>
              <a:rPr lang="el-GR" sz="2200" b="1" i="1" dirty="0"/>
              <a:t>ποια</a:t>
            </a:r>
            <a:r>
              <a:rPr lang="el-GR" sz="2200" b="1" dirty="0"/>
              <a:t> </a:t>
            </a:r>
            <a:r>
              <a:rPr lang="el-GR" sz="2200" b="1" i="1" dirty="0"/>
              <a:t>πληροφορία</a:t>
            </a:r>
            <a:r>
              <a:rPr lang="el-GR" sz="2200" b="1" dirty="0"/>
              <a:t> για </a:t>
            </a:r>
            <a:r>
              <a:rPr lang="el-GR" sz="2200" b="1" i="1" dirty="0"/>
              <a:t>ποιο</a:t>
            </a:r>
            <a:r>
              <a:rPr lang="el-GR" sz="2200" b="1" dirty="0"/>
              <a:t> </a:t>
            </a:r>
            <a:r>
              <a:rPr lang="el-GR" sz="2200" b="1" i="1" dirty="0"/>
              <a:t>λόγο</a:t>
            </a:r>
            <a:r>
              <a:rPr lang="el-GR" sz="2200" b="1" dirty="0"/>
              <a:t>;»</a:t>
            </a:r>
          </a:p>
          <a:p>
            <a:pPr algn="just"/>
            <a:r>
              <a:rPr lang="el-GR" sz="2200" dirty="0"/>
              <a:t>Σ’ αυτή τη φάση δεν ασχολούμαστε για το </a:t>
            </a:r>
            <a:r>
              <a:rPr lang="el-GR" sz="2200" i="1" dirty="0"/>
              <a:t>πώς</a:t>
            </a:r>
            <a:r>
              <a:rPr lang="el-GR" sz="2200" dirty="0"/>
              <a:t> θα παράγεται και πώς θα παρέχεται η πληροφορία που αποτελεί θέμα της φάσης του σχεδιασμού.</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18</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245087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0" indent="0" algn="just">
              <a:buNone/>
            </a:pPr>
            <a:r>
              <a:rPr lang="el-GR" sz="2200" dirty="0"/>
              <a:t>Η προσέγγιση που περιγράφεται στις επόμενες διαφάνειες βασίζεται στην παραδοχή ότι </a:t>
            </a:r>
            <a:r>
              <a:rPr lang="el-GR" sz="2200" b="1" dirty="0"/>
              <a:t>είναι λογικό να παράγονται οι πληροφοριακές απαιτήσεις για την ανάπτυξη ενός ΠΣ με βάση ένα </a:t>
            </a:r>
            <a:r>
              <a:rPr lang="el-GR" sz="2200" b="1" u="sng" dirty="0"/>
              <a:t>μοντέλο</a:t>
            </a:r>
            <a:r>
              <a:rPr lang="el-GR" sz="2200" b="1" dirty="0"/>
              <a:t> του οργανισμού που είναι </a:t>
            </a:r>
            <a:r>
              <a:rPr lang="el-GR" sz="2200" b="1" u="sng" dirty="0"/>
              <a:t>ανεξάρτητο</a:t>
            </a:r>
            <a:r>
              <a:rPr lang="el-GR" sz="2200" b="1" dirty="0"/>
              <a:t> από την τρέχουσα οργανωτική του δομή και κατόπιν, και μόνο κατόπιν, να συσχετιστούν οι πληροφοριακές ροές με το υφιστάμενο σύνολο των οργανωτικών ρόλων</a:t>
            </a:r>
            <a:r>
              <a:rPr lang="el-GR" sz="2200" dirty="0"/>
              <a:t>.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19</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350649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093788"/>
            <a:ext cx="9000999" cy="5359548"/>
          </a:xfrm>
        </p:spPr>
        <p:txBody>
          <a:bodyPr>
            <a:normAutofit/>
          </a:bodyPr>
          <a:lstStyle/>
          <a:p>
            <a:r>
              <a:rPr lang="el-GR" sz="2400" dirty="0">
                <a:solidFill>
                  <a:srgbClr val="002060"/>
                </a:solidFill>
              </a:rPr>
              <a:t>Πληροφοριακά συστήματα και συστημική σκέψη</a:t>
            </a:r>
          </a:p>
          <a:p>
            <a:r>
              <a:rPr lang="el-GR" sz="2400" dirty="0">
                <a:solidFill>
                  <a:srgbClr val="002060"/>
                </a:solidFill>
              </a:rPr>
              <a:t>Μεθοδολογία ανάλυσης Πληροφοριακών Συστημάτων</a:t>
            </a:r>
          </a:p>
          <a:p>
            <a:pPr marL="0" indent="0">
              <a:buClr>
                <a:schemeClr val="tx1"/>
              </a:buClr>
              <a:buNone/>
            </a:pPr>
            <a:endParaRPr lang="en-US" sz="26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2</a:t>
            </a:fld>
            <a:endParaRPr lang="el-GR" dirty="0"/>
          </a:p>
        </p:txBody>
      </p:sp>
      <p:sp>
        <p:nvSpPr>
          <p:cNvPr id="5" name="Text Placeholder 4"/>
          <p:cNvSpPr>
            <a:spLocks noGrp="1"/>
          </p:cNvSpPr>
          <p:nvPr>
            <p:ph type="body" sz="quarter" idx="13"/>
          </p:nvPr>
        </p:nvSpPr>
        <p:spPr/>
        <p:txBody>
          <a:bodyPr>
            <a:normAutofit/>
          </a:bodyPr>
          <a:lstStyle/>
          <a:p>
            <a:r>
              <a:rPr lang="el-GR" sz="3200" dirty="0"/>
              <a:t>Περιεχόμενα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81828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0" indent="0" algn="just">
              <a:buNone/>
            </a:pPr>
            <a:r>
              <a:rPr lang="el-GR" sz="2200" b="1" dirty="0"/>
              <a:t>Εναλλακτικές προσεγγίσεις που ξεκινούν με τον ορισμό των ροών πληροφοριών μέσω μιας διαδικασίας συνεντεύξεων με τα διοικητικά στελέχη</a:t>
            </a:r>
            <a:r>
              <a:rPr lang="el-GR" sz="2200" dirty="0"/>
              <a:t> έχουν το σημαντικό μειονέκτημα ότι κάθε διοικητικό στέλεχος, μπορεί να προσδιορίσει τις ιδιαίτερες πληροφοριακές ανάγκες του μέσω ενός μίγματος τουλάχιστον τριών </a:t>
            </a:r>
            <a:r>
              <a:rPr lang="el-GR" sz="2200" u="sng" dirty="0"/>
              <a:t>συνιστωσών</a:t>
            </a:r>
            <a:r>
              <a:rPr lang="el-GR" sz="2200" dirty="0"/>
              <a:t>: </a:t>
            </a:r>
          </a:p>
          <a:p>
            <a:pPr marL="457200" indent="-457200" algn="just">
              <a:buFont typeface="+mj-lt"/>
              <a:buAutoNum type="arabicPeriod"/>
            </a:pPr>
            <a:r>
              <a:rPr lang="el-GR" sz="2200" dirty="0"/>
              <a:t>Των πληροφοριών που πραγματικά χρειάζεται προκειμένου να εκτελεί αποδοτικά και αποτελεσματικά τις δραστηριότητες για τις οποίες είναι αρμόδιος, </a:t>
            </a:r>
          </a:p>
          <a:p>
            <a:pPr marL="457200" indent="-457200" algn="just">
              <a:buFont typeface="+mj-lt"/>
              <a:buAutoNum type="arabicPeriod"/>
            </a:pPr>
            <a:r>
              <a:rPr lang="el-GR" sz="2200" dirty="0"/>
              <a:t>Των πληροφοριών τις οποίες ιστορικά έχει αποκτήσει, και </a:t>
            </a:r>
          </a:p>
          <a:p>
            <a:pPr marL="457200" indent="-457200" algn="just">
              <a:buFont typeface="+mj-lt"/>
              <a:buAutoNum type="arabicPeriod"/>
            </a:pPr>
            <a:r>
              <a:rPr lang="el-GR" sz="2200" dirty="0"/>
              <a:t>Των πληροφοριών που, αν και δεν τις χρειάζεται, θα ήθελε να λαμβάνει για αποκλειστικά δικούς του λόγους.</a:t>
            </a:r>
            <a:endParaRPr lang="en-US" sz="2200" dirty="0"/>
          </a:p>
          <a:p>
            <a:pPr marL="457200" indent="-457200" algn="just">
              <a:buFont typeface="+mj-lt"/>
              <a:buAutoNum type="arabicPeriod"/>
            </a:pP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20</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1948866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Όμως, κάθε διοικητικό στέλεχος θα έπρεπε να ενδιαφέρεται μόνο για την πρώτη συνιστώσα όταν αναλύονται οι απαιτήσεις για την δημιουργία ενός ΠΣ. </a:t>
            </a:r>
          </a:p>
          <a:p>
            <a:pPr algn="just"/>
            <a:r>
              <a:rPr lang="el-GR" sz="2200" dirty="0"/>
              <a:t>Αν χρησιμοποιηθεί μόνο η μέθοδος των συνεντεύξεων, για παράδειγμα, δεν υπάρχει τρόπος να ξεχωρίσει κανείς ποιες από τις συνιστώσες περιέχονται στις ερωτήσεις των συνεντεύξεων ή ποιες απαντήσεις σχετίζονται με ποιες συνιστώσες.</a:t>
            </a:r>
          </a:p>
          <a:p>
            <a:pPr algn="just"/>
            <a:r>
              <a:rPr lang="el-GR" sz="2200" dirty="0"/>
              <a:t>Έτσι, η προσέγγιση που περιγράφεται εδώ μεταθέτει τον προσδιορισμό των πραγματικών πληροφοριακών αναγκών του διοικητικού στελέχους σε μεταγενέστερο βήμα αποφεύγοντας να αρχίσει από τις συνεντεύξεις με στελέχη και εργαζομένους του οργανισμού.</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21</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142045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0" lvl="0" indent="0" algn="just">
              <a:buNone/>
            </a:pPr>
            <a:r>
              <a:rPr lang="el-GR" sz="2200" dirty="0"/>
              <a:t>Γενικά, η προσέγγιση αυτή αποτελείται από τα ακόλουθα βήματα: </a:t>
            </a:r>
          </a:p>
          <a:p>
            <a:pPr marL="514350" lvl="0" indent="-514350" algn="just">
              <a:buFont typeface="+mj-lt"/>
              <a:buAutoNum type="romanLcPeriod"/>
            </a:pPr>
            <a:r>
              <a:rPr lang="el-GR" sz="2200" dirty="0"/>
              <a:t>Ανάπτυξη </a:t>
            </a:r>
            <a:r>
              <a:rPr lang="el-GR" sz="2200" b="1" dirty="0"/>
              <a:t>μιας περιγραφής του οργανισμού </a:t>
            </a:r>
            <a:r>
              <a:rPr lang="el-GR" sz="2200" dirty="0"/>
              <a:t>(ή του μέρους του οργανισμού υπό μελέτη) </a:t>
            </a:r>
            <a:r>
              <a:rPr lang="el-GR" sz="2200" b="1" dirty="0"/>
              <a:t>με βάση τις δραστηριότητες </a:t>
            </a:r>
            <a:r>
              <a:rPr lang="el-GR" sz="2200" dirty="0"/>
              <a:t>που εκτελούνται σ’ αυτόν. Ανάλογα με το εύρος της μελέτης είναι δυνατό να αναπτυχθούν πολλά μοντέλα δραστηριοτήτων σε διαφορετικά επίπεδα αφαίρεσης (λεπτομέρειας) για να περιγραφούν πλήρως οι πληροφοριακές ανάγκες.</a:t>
            </a:r>
            <a:endParaRPr lang="en-US" sz="2200" dirty="0"/>
          </a:p>
          <a:p>
            <a:pPr marL="514350" lvl="0" indent="-514350" algn="just">
              <a:buFont typeface="+mj-lt"/>
              <a:buAutoNum type="romanLcPeriod"/>
            </a:pPr>
            <a:r>
              <a:rPr lang="el-GR" sz="2200" dirty="0"/>
              <a:t>Προσδιορισμός των </a:t>
            </a:r>
            <a:r>
              <a:rPr lang="el-GR" sz="2200" b="1" dirty="0"/>
              <a:t>κατηγοριών πληροφοριών </a:t>
            </a:r>
            <a:r>
              <a:rPr lang="el-GR" sz="2200" dirty="0"/>
              <a:t>που απαιτούνται για την υποστήριξη των δραστηριοτήτων που περιλαμβάνονται στα διάφορα μοντέλα δραστηριοτήτων και προσδιορισμός των ιδιαίτερων δραστηριοτήτων οι οποίες ασχολούνται με την εξαγωγή των πληροφοριών.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22</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2268742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514350" lvl="0" indent="-514350" algn="just">
              <a:buFont typeface="+mj-lt"/>
              <a:buAutoNum type="romanLcPeriod" startAt="3"/>
            </a:pPr>
            <a:r>
              <a:rPr lang="el-GR" sz="2200" dirty="0"/>
              <a:t>Ορισμός, για τη συγκεκριμένη οργανωτική δομή, των οργανωτικών </a:t>
            </a:r>
            <a:r>
              <a:rPr lang="el-GR" sz="2200" b="1" dirty="0"/>
              <a:t>ρόλων</a:t>
            </a:r>
            <a:r>
              <a:rPr lang="el-GR" sz="2200" dirty="0"/>
              <a:t> με βάση τις δραστηριότητες για τις οποίες κάθε ρόλος έχει την αρμοδιότητα της λήψης αποφάσεων (δηλαδή κάθε ρόλος ορίζεται ως σύνολο από δραστηριότητες οι οποίες μπορούν εκτελεστούν απ’ αυτόν). Αν η διατήρηση της υπάρχουσας οργανωτικής δομής του οργανισμού δεν αποτελεί περιορισμό, μπορεί να χρησιμοποιηθεί μια κατάλληλη τεχνική που να καθιστά δυνατό τον ορισμό των ρόλων με βάση την περιγραφή του οργανισμού που αναπτύχθηκε στο βήμα (</a:t>
            </a:r>
            <a:r>
              <a:rPr lang="en-US" sz="2200" dirty="0" err="1"/>
              <a:t>i</a:t>
            </a:r>
            <a:r>
              <a:rPr lang="el-GR" sz="2200" dirty="0"/>
              <a:t>).</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23</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2910113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1561" y="1484784"/>
            <a:ext cx="7926025" cy="5040560"/>
          </a:xfrm>
        </p:spPr>
        <p:txBody>
          <a:bodyPr>
            <a:noAutofit/>
          </a:bodyPr>
          <a:lstStyle/>
          <a:p>
            <a:pPr marL="514350" lvl="0" indent="-514350" algn="just">
              <a:buFont typeface="+mj-lt"/>
              <a:buAutoNum type="romanLcPeriod" startAt="4"/>
            </a:pPr>
            <a:r>
              <a:rPr lang="el-GR" sz="2200" dirty="0"/>
              <a:t>Χρήση των ορισθέντων ρόλων για τη μετατροπή των ροών πληροφοριών που έχουν οριστεί στο παραπάνω βήμα (</a:t>
            </a:r>
            <a:r>
              <a:rPr lang="en-US" sz="2200" dirty="0"/>
              <a:t>ii</a:t>
            </a:r>
            <a:r>
              <a:rPr lang="el-GR" sz="2200" dirty="0"/>
              <a:t>) “από-δραστηριότητα-σε-δραστηριότητα” σε ροές πληροφοριών “</a:t>
            </a:r>
            <a:r>
              <a:rPr lang="el-GR" sz="2200" u="sng" dirty="0"/>
              <a:t>από-ρόλο-σε-ρόλο</a:t>
            </a:r>
            <a:r>
              <a:rPr lang="el-GR" sz="2200" dirty="0"/>
              <a:t>”. Δηλαδή, οι πληροφοριακές ανάγκες κάθε ρόλου ορίζονται ως το σύνολο των πληροφοριακών αναγκών των δραστηριοτήτων τις οποίες είναι αρμόδιος να εκτελεί ο κάθε ρόλος (επισημαίνεται ότι επειδή η συσχέτιση μεταξύ δραστηριοτήτων και ρόλων είναι πολλά-προς-πολλά θα υπάρχουν επικαλύψεις μεταξύ των πληροφοριακών αναγκών των διαφόρων ρόλων).</a:t>
            </a:r>
            <a:endParaRPr lang="en-US" sz="2200" dirty="0"/>
          </a:p>
          <a:p>
            <a:pPr marL="514350" lvl="0" indent="-514350" algn="just">
              <a:buFont typeface="+mj-lt"/>
              <a:buAutoNum type="romanLcPeriod" startAt="4"/>
            </a:pPr>
            <a:r>
              <a:rPr lang="el-GR" sz="2200" dirty="0"/>
              <a:t>Ορισμός των ΠΣ που είναι αναγκαία ώστε να ικανοποιούνται οι πληροφοριακές ανάγκες των δραστηριοτήτων, έτσι ώστε να αναπτυχθεί τελικά ένα συνεκτικό δίκτυο αποτελεσματικής χρήσης υπολογιστικών και ανθρώπινων πόρων.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24</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2957247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Είναι εξαιρετικά σπάνιο να εκπονηθεί μελέτη αυτού του είδους σε υπό ίδρυση οργανισμό, ενώ είναι πολύ πιο πιθανό να εκπονηθεί σε υφιστάμενο. </a:t>
            </a:r>
          </a:p>
          <a:p>
            <a:pPr algn="just"/>
            <a:r>
              <a:rPr lang="el-GR" sz="2200" dirty="0"/>
              <a:t>Έτσι, είναι ανάγκη να οριστεί ένα μέσο για την αναπαράσταση των διεργασιών επεξεργασίας πληροφοριών που υπάρχουν ήδη (στον υφιστάμενο οργανισμό), μαζί με τις αλληλεπιδράσεις τους, έτσι ώστε να ληφθούν πλήρως αιτιολογημένες αποφάσεις περί του ποιες διεργασίες επεξεργασίας πληροφοριών πρέπει να διατηρηθούν, ποιες να δημιουργηθούν εξαρχής ή να αναπτυχθούν περαιτέρω και ποιες να καταργηθούν. </a:t>
            </a:r>
          </a:p>
          <a:p>
            <a:pPr algn="just"/>
            <a:r>
              <a:rPr lang="el-GR" sz="2200" dirty="0"/>
              <a:t>Γενικά, έχουν αναπτυχθεί διάφορες μεθοδολογίες για την εξαιρετικά σημαντική διεργασία εξέλιξης των ΠΣ είτε αυτή αφορά την ολοκλήρωση υφιστάμενων (ετερογενών στη γενική περίπτωση) συστημάτων είτε στην αναβάθμιση της τεχνολογίας με την ενσωμάτωση νέας και σύγχρονης.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25</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428011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Μια μεθοδολογία για την ανάλυση ΠΣ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26</a:t>
            </a:fld>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2036086810"/>
              </p:ext>
            </p:extLst>
          </p:nvPr>
        </p:nvGraphicFramePr>
        <p:xfrm>
          <a:off x="755576" y="1093788"/>
          <a:ext cx="6906911" cy="5287540"/>
        </p:xfrm>
        <a:graphic>
          <a:graphicData uri="http://schemas.openxmlformats.org/presentationml/2006/ole">
            <mc:AlternateContent xmlns:mc="http://schemas.openxmlformats.org/markup-compatibility/2006">
              <mc:Choice xmlns:v="urn:schemas-microsoft-com:vml" Requires="v">
                <p:oleObj spid="_x0000_s7316" r:id="rId3" imgW="6602697" imgH="4429976" progId="">
                  <p:embed/>
                </p:oleObj>
              </mc:Choice>
              <mc:Fallback>
                <p:oleObj r:id="rId3" imgW="6602697" imgH="4429976" progId="">
                  <p:embed/>
                  <p:pic>
                    <p:nvPicPr>
                      <p:cNvPr id="0"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093788"/>
                        <a:ext cx="6906911" cy="5287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13296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Στο παραπάνω σχήμα φαίνεται μια διαγραμματική αναπαράσταση της παραπάνω μεθοδολογίας στο σύνολό της. </a:t>
            </a:r>
          </a:p>
          <a:p>
            <a:pPr algn="just"/>
            <a:r>
              <a:rPr lang="el-GR" sz="2200" dirty="0"/>
              <a:t>Μέσω μιας επαναληπτικής διαδικασίας επί των τεσσάρων βημάτων της, τροποποιούνται οι δραστηριότητες μέχρι να μπορεί να υποστηριχτεί βάσιμα ότι το μοντέλο αναπαριστά ένα σύνολο δραστηριοτήτων </a:t>
            </a:r>
            <a:r>
              <a:rPr lang="el-GR" sz="2200" i="1" dirty="0"/>
              <a:t>(τι)</a:t>
            </a:r>
            <a:r>
              <a:rPr lang="el-GR" sz="2200" dirty="0"/>
              <a:t> που υπόκεινται στις διάφορες διεργασίες </a:t>
            </a:r>
            <a:r>
              <a:rPr lang="el-GR" sz="2200" i="1" dirty="0"/>
              <a:t>(πως)</a:t>
            </a:r>
            <a:r>
              <a:rPr lang="el-GR" sz="2200" dirty="0"/>
              <a:t> που πραγματοποιούνται στην υπό μελέτη προβληματική κατάσταση του πραγματικού κόσμου. </a:t>
            </a:r>
          </a:p>
          <a:p>
            <a:pPr algn="just"/>
            <a:r>
              <a:rPr lang="el-GR" sz="2200" dirty="0"/>
              <a:t>Επειδή πρέπει να διατηρηθεί η συνεκτικότητα του συνόλου των δραστηριοτήτων (του εννοιολογικού μοντέλου) και επειδή το σύνολο δραστηριοτήτων περιλαμβάνει μόνο τις ελάχιστες αναγκαίες δραστηριότητες από την επαναληπτική αυτή διεργασία θα αναλυθεί ένα εννοιολογικό μοντέλο που είναι κατάλληλο για τη συγκεκριμένη προβληματική κατάσταση.</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27</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2284941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Με τη σειρά τους, για κάθε μία δραστηριότητα προσδιορίζονται: </a:t>
            </a:r>
          </a:p>
          <a:p>
            <a:pPr lvl="1" algn="just">
              <a:buFont typeface="Wingdings" panose="05000000000000000000" pitchFamily="2" charset="2"/>
              <a:buChar char="§"/>
            </a:pPr>
            <a:r>
              <a:rPr lang="el-GR" sz="2200" dirty="0"/>
              <a:t>οι </a:t>
            </a:r>
            <a:r>
              <a:rPr lang="el-GR" sz="2200" b="1" dirty="0"/>
              <a:t>εισροές</a:t>
            </a:r>
            <a:r>
              <a:rPr lang="el-GR" sz="2200" dirty="0"/>
              <a:t> πληροφοριών που απαιτούνται για την υποστήριξή της και </a:t>
            </a:r>
          </a:p>
          <a:p>
            <a:pPr lvl="1" algn="just">
              <a:buFont typeface="Wingdings" panose="05000000000000000000" pitchFamily="2" charset="2"/>
              <a:buChar char="§"/>
            </a:pPr>
            <a:r>
              <a:rPr lang="el-GR" sz="2200" dirty="0"/>
              <a:t>οι </a:t>
            </a:r>
            <a:r>
              <a:rPr lang="el-GR" sz="2200" b="1" dirty="0"/>
              <a:t>εκροές</a:t>
            </a:r>
            <a:r>
              <a:rPr lang="el-GR" sz="2200" dirty="0"/>
              <a:t> πληροφοριών που παράγονται από την εκτέλεσή της. </a:t>
            </a:r>
          </a:p>
          <a:p>
            <a:pPr algn="just"/>
            <a:r>
              <a:rPr lang="el-GR" sz="2200" dirty="0"/>
              <a:t>Οι δραστηριότητες και οι κατηγορίες πληροφοριών που είναι εισροές και εκροές τους μπορούν να χρησιμοποιηθούν κατόπιν σε διάφορες (ήδη αναπτυχθείσες και ευρέως χρησιμοποιούμενες) μεθοδολογίες. </a:t>
            </a:r>
          </a:p>
          <a:p>
            <a:pPr algn="just"/>
            <a:r>
              <a:rPr lang="el-GR" sz="2200" dirty="0"/>
              <a:t>Το ποια μεθοδολογία θα χρησιμοποιηθεί είναι θέμα κρίσης με κριτήριο τη χρησιμότητά της για το εκάστοτε έργο.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28</a:t>
            </a:fld>
            <a:endParaRPr lang="el-GR" dirty="0"/>
          </a:p>
        </p:txBody>
      </p:sp>
      <p:sp>
        <p:nvSpPr>
          <p:cNvPr id="2" name="Text Placeholder 1"/>
          <p:cNvSpPr>
            <a:spLocks noGrp="1"/>
          </p:cNvSpPr>
          <p:nvPr>
            <p:ph type="body" sz="quarter" idx="13"/>
          </p:nvPr>
        </p:nvSpPr>
        <p:spPr/>
        <p:txBody>
          <a:bodyPr/>
          <a:lstStyle/>
          <a:p>
            <a:r>
              <a:rPr lang="el-GR" dirty="0"/>
              <a:t>Μια συστημική μεθοδολογία ανάλυσης ΠΣ </a:t>
            </a:r>
            <a:endParaRPr lang="en-US" dirty="0"/>
          </a:p>
        </p:txBody>
      </p:sp>
    </p:spTree>
    <p:extLst>
      <p:ext uri="{BB962C8B-B14F-4D97-AF65-F5344CB8AC3E}">
        <p14:creationId xmlns:p14="http://schemas.microsoft.com/office/powerpoint/2010/main" val="619406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Συχνά είναι χρήσιμο να γίνεται διάκριση μεταξύ των </a:t>
            </a:r>
            <a:r>
              <a:rPr lang="el-GR" sz="2200" b="1" dirty="0"/>
              <a:t>πληροφοριών που χρησιμοποιούνται για </a:t>
            </a:r>
            <a:r>
              <a:rPr lang="el-GR" sz="2200" b="1" i="1" dirty="0"/>
              <a:t>την εκτέλεση</a:t>
            </a:r>
            <a:r>
              <a:rPr lang="el-GR" sz="2200" b="1" dirty="0"/>
              <a:t> μιας δραστηριότητας</a:t>
            </a:r>
            <a:r>
              <a:rPr lang="el-GR" sz="2200" dirty="0"/>
              <a:t> και των </a:t>
            </a:r>
            <a:r>
              <a:rPr lang="el-GR" sz="2200" b="1" dirty="0"/>
              <a:t>πληροφοριών που απαιτούνται για </a:t>
            </a:r>
            <a:r>
              <a:rPr lang="el-GR" sz="2200" b="1" i="1" dirty="0"/>
              <a:t>τον έλεγχο της εκτέλεσης</a:t>
            </a:r>
            <a:r>
              <a:rPr lang="el-GR" sz="2200" b="1" dirty="0"/>
              <a:t> μιας δραστηριότητας</a:t>
            </a:r>
            <a:r>
              <a:rPr lang="el-GR" sz="2200" dirty="0"/>
              <a:t>. </a:t>
            </a:r>
          </a:p>
          <a:p>
            <a:pPr algn="just"/>
            <a:r>
              <a:rPr lang="el-GR" sz="2200" dirty="0"/>
              <a:t>Για παράδειγμα, έστω η απλή δραστηριότητα </a:t>
            </a:r>
            <a:r>
              <a:rPr lang="el-GR" sz="2200" i="1" dirty="0"/>
              <a:t>“ανάκτησε απόθεμα”</a:t>
            </a:r>
            <a:r>
              <a:rPr lang="el-GR" sz="2200" dirty="0"/>
              <a:t> μια διεργασίας ελέγχου αποθεμάτων. </a:t>
            </a:r>
          </a:p>
          <a:p>
            <a:pPr lvl="1" algn="just">
              <a:buFont typeface="Wingdings" panose="05000000000000000000" pitchFamily="2" charset="2"/>
              <a:buChar char="§"/>
            </a:pPr>
            <a:r>
              <a:rPr lang="el-GR" sz="2200" dirty="0"/>
              <a:t>Η αναγκαία πληροφορία για την εκτέλεση της δραστηριότητας ορίζεται από τα είδη (προϊόντα) που αποθηκεύονται, τις μέγιστες και ελάχιστες επιτρεπόμενες ποσότητες ανά είδος και διάφορα άλλα στοιχεία αναπλήρωσης των αποθεμάτων. </a:t>
            </a:r>
          </a:p>
          <a:p>
            <a:pPr lvl="1" algn="just">
              <a:buFont typeface="Wingdings" panose="05000000000000000000" pitchFamily="2" charset="2"/>
              <a:buChar char="§"/>
            </a:pPr>
            <a:r>
              <a:rPr lang="el-GR" sz="2200" dirty="0"/>
              <a:t>Η πληροφορία ελέγχου, όμως, εξαρτάται από τον προσδιορισμό των κριτηρίων αποδοτικότητας αυτής της δραστηριότητας. </a:t>
            </a:r>
          </a:p>
          <a:p>
            <a:pPr algn="just"/>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29</a:t>
            </a:fld>
            <a:endParaRPr lang="el-GR" dirty="0"/>
          </a:p>
        </p:txBody>
      </p:sp>
      <p:sp>
        <p:nvSpPr>
          <p:cNvPr id="2" name="Text Placeholder 1"/>
          <p:cNvSpPr>
            <a:spLocks noGrp="1"/>
          </p:cNvSpPr>
          <p:nvPr>
            <p:ph type="body" sz="quarter" idx="13"/>
          </p:nvPr>
        </p:nvSpPr>
        <p:spPr/>
        <p:txBody>
          <a:bodyPr/>
          <a:lstStyle/>
          <a:p>
            <a:r>
              <a:rPr lang="el-GR" dirty="0"/>
              <a:t>Πληροφορίες για έλεγχο</a:t>
            </a:r>
            <a:endParaRPr lang="en-US" dirty="0"/>
          </a:p>
        </p:txBody>
      </p:sp>
    </p:spTree>
    <p:extLst>
      <p:ext uri="{BB962C8B-B14F-4D97-AF65-F5344CB8AC3E}">
        <p14:creationId xmlns:p14="http://schemas.microsoft.com/office/powerpoint/2010/main" val="199685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l-GR" sz="3600" b="1" dirty="0">
                <a:solidFill>
                  <a:srgbClr val="780000"/>
                </a:solidFill>
              </a:rPr>
              <a:t>Πληροφοριακά συστήματα και συστημική σκέψη</a:t>
            </a:r>
          </a:p>
        </p:txBody>
      </p:sp>
      <p:sp>
        <p:nvSpPr>
          <p:cNvPr id="6" name="Text Placeholder 5"/>
          <p:cNvSpPr>
            <a:spLocks noGrp="1"/>
          </p:cNvSpPr>
          <p:nvPr>
            <p:ph type="body" idx="1"/>
          </p:nvPr>
        </p:nvSpPr>
        <p:spPr/>
        <p:txBody>
          <a:bodyPr/>
          <a:lstStyle/>
          <a:p>
            <a:endParaRPr lang="el-GR"/>
          </a:p>
        </p:txBody>
      </p:sp>
      <p:sp>
        <p:nvSpPr>
          <p:cNvPr id="7" name="Text Placeholder 6"/>
          <p:cNvSpPr>
            <a:spLocks noGrp="1"/>
          </p:cNvSpPr>
          <p:nvPr>
            <p:ph type="body" sz="quarter" idx="13"/>
          </p:nvPr>
        </p:nvSpPr>
        <p:spPr/>
        <p:txBody>
          <a:bodyPr/>
          <a:lstStyle/>
          <a:p>
            <a:endParaRPr lang="el-GR" dirty="0"/>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3</a:t>
            </a:fld>
            <a:endParaRPr lang="el-GR" dirty="0"/>
          </a:p>
        </p:txBody>
      </p:sp>
    </p:spTree>
    <p:extLst>
      <p:ext uri="{BB962C8B-B14F-4D97-AF65-F5344CB8AC3E}">
        <p14:creationId xmlns:p14="http://schemas.microsoft.com/office/powerpoint/2010/main" val="406116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Ένα κριτήριο μπορεί να είναι </a:t>
            </a:r>
            <a:r>
              <a:rPr lang="el-GR" sz="2200" b="1" dirty="0"/>
              <a:t>“η διαθεσιμότητα των αποθηκευμένων ειδών στις αναγκαίες ποσότητες”</a:t>
            </a:r>
            <a:r>
              <a:rPr lang="el-GR" sz="2200" dirty="0"/>
              <a:t> και </a:t>
            </a:r>
            <a:r>
              <a:rPr lang="el-GR" sz="2200" b="1" dirty="0"/>
              <a:t>“η αξία των διατηρούμενων αποθεμάτων σε ορισμένα επίπεδα”</a:t>
            </a:r>
            <a:r>
              <a:rPr lang="el-GR" sz="2200" dirty="0"/>
              <a:t>. </a:t>
            </a:r>
          </a:p>
          <a:p>
            <a:pPr algn="just"/>
            <a:r>
              <a:rPr lang="el-GR" sz="2200" dirty="0"/>
              <a:t>Με βάση αυτά τα κριτήρια, οι πληροφορίες για άσκηση ελέγχου ορίζονται, αντίστοιχα, από:</a:t>
            </a:r>
          </a:p>
          <a:p>
            <a:pPr lvl="1" algn="just">
              <a:buFont typeface="Wingdings" panose="05000000000000000000" pitchFamily="2" charset="2"/>
              <a:buChar char="§"/>
            </a:pPr>
            <a:r>
              <a:rPr lang="el-GR" sz="2200" dirty="0"/>
              <a:t>τον αριθμό των περιπτώσεων ανάκτησης μηδενικού αποθέματος σε μια συγκεκριμένη χρονική περίοδο και </a:t>
            </a:r>
          </a:p>
          <a:p>
            <a:pPr lvl="1" algn="just">
              <a:buFont typeface="Wingdings" panose="05000000000000000000" pitchFamily="2" charset="2"/>
              <a:buChar char="§"/>
            </a:pPr>
            <a:r>
              <a:rPr lang="el-GR" sz="2200" dirty="0"/>
              <a:t>την αξία των αποθεμάτων που υπερβαίνει ή υπολείπεται από ένα συγκεκριμένο όριο.</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30</a:t>
            </a:fld>
            <a:endParaRPr lang="el-GR" dirty="0"/>
          </a:p>
        </p:txBody>
      </p:sp>
      <p:sp>
        <p:nvSpPr>
          <p:cNvPr id="2" name="Text Placeholder 1"/>
          <p:cNvSpPr>
            <a:spLocks noGrp="1"/>
          </p:cNvSpPr>
          <p:nvPr>
            <p:ph type="body" sz="quarter" idx="13"/>
          </p:nvPr>
        </p:nvSpPr>
        <p:spPr/>
        <p:txBody>
          <a:bodyPr/>
          <a:lstStyle/>
          <a:p>
            <a:r>
              <a:rPr lang="el-GR" dirty="0"/>
              <a:t>Πληροφορίες για έλεγχο</a:t>
            </a:r>
            <a:endParaRPr lang="en-US" dirty="0"/>
          </a:p>
        </p:txBody>
      </p:sp>
    </p:spTree>
    <p:extLst>
      <p:ext uri="{BB962C8B-B14F-4D97-AF65-F5344CB8AC3E}">
        <p14:creationId xmlns:p14="http://schemas.microsoft.com/office/powerpoint/2010/main" val="826136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Η </a:t>
            </a:r>
            <a:r>
              <a:rPr lang="el-GR" sz="2200" b="1" dirty="0"/>
              <a:t>πληροφορία ελέγχου </a:t>
            </a:r>
            <a:r>
              <a:rPr lang="el-GR" sz="2200" dirty="0"/>
              <a:t>είναι σε μεγάλο βαθμό </a:t>
            </a:r>
            <a:r>
              <a:rPr lang="el-GR" sz="2200" b="1" dirty="0"/>
              <a:t>εξαρτημένη από τα κριτήρια αποδοτικότητας</a:t>
            </a:r>
            <a:r>
              <a:rPr lang="el-GR" sz="2200" dirty="0"/>
              <a:t> που έχουν επιλεγεί για κάθε δραστηριότητα. </a:t>
            </a:r>
          </a:p>
          <a:p>
            <a:pPr algn="just"/>
            <a:r>
              <a:rPr lang="el-GR" sz="2200" dirty="0"/>
              <a:t>Η δραστηριότητα </a:t>
            </a:r>
            <a:r>
              <a:rPr lang="el-GR" sz="2200" b="1" i="1" dirty="0"/>
              <a:t>“όρισε κριτήρια αποδοτικότητας”</a:t>
            </a:r>
            <a:r>
              <a:rPr lang="el-GR" sz="2200" b="1" dirty="0"/>
              <a:t> </a:t>
            </a:r>
            <a:r>
              <a:rPr lang="el-GR" sz="2200" dirty="0"/>
              <a:t>θεωρείται ως μία από τις πλέον σημαντικές δραστηριότητες σε κάθε μοντέλο ελέγχου. </a:t>
            </a:r>
          </a:p>
          <a:p>
            <a:pPr algn="just"/>
            <a:r>
              <a:rPr lang="el-GR" sz="2200" dirty="0"/>
              <a:t>Προκειμένου να οριστεί η συνολική πληροφορία ελέγχου που απαιτείται, υπάρχουν δύο θέματα που απαιτούν ιδιαίτερη προσοχή:</a:t>
            </a:r>
          </a:p>
          <a:p>
            <a:pPr lvl="1" algn="just">
              <a:buFont typeface="Wingdings" panose="05000000000000000000" pitchFamily="2" charset="2"/>
              <a:buChar char="§"/>
            </a:pPr>
            <a:r>
              <a:rPr lang="el-GR" sz="2200" b="1" dirty="0"/>
              <a:t>Η «εσωστρέφεια» </a:t>
            </a:r>
            <a:r>
              <a:rPr lang="el-GR" sz="2200" dirty="0"/>
              <a:t>και </a:t>
            </a:r>
          </a:p>
          <a:p>
            <a:pPr lvl="1" algn="just">
              <a:buFont typeface="Wingdings" panose="05000000000000000000" pitchFamily="2" charset="2"/>
              <a:buChar char="§"/>
            </a:pPr>
            <a:r>
              <a:rPr lang="el-GR" sz="2200" b="1" dirty="0"/>
              <a:t>Η «εξωστρέφεια». </a:t>
            </a:r>
            <a:endParaRPr lang="en-US" sz="2200" b="1"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31</a:t>
            </a:fld>
            <a:endParaRPr lang="el-GR" dirty="0"/>
          </a:p>
        </p:txBody>
      </p:sp>
      <p:sp>
        <p:nvSpPr>
          <p:cNvPr id="2" name="Text Placeholder 1"/>
          <p:cNvSpPr>
            <a:spLocks noGrp="1"/>
          </p:cNvSpPr>
          <p:nvPr>
            <p:ph type="body" sz="quarter" idx="13"/>
          </p:nvPr>
        </p:nvSpPr>
        <p:spPr/>
        <p:txBody>
          <a:bodyPr/>
          <a:lstStyle/>
          <a:p>
            <a:r>
              <a:rPr lang="el-GR" dirty="0"/>
              <a:t>Πληροφορίες για έλεγχο</a:t>
            </a:r>
            <a:endParaRPr lang="en-US" dirty="0"/>
          </a:p>
        </p:txBody>
      </p:sp>
    </p:spTree>
    <p:extLst>
      <p:ext uri="{BB962C8B-B14F-4D97-AF65-F5344CB8AC3E}">
        <p14:creationId xmlns:p14="http://schemas.microsoft.com/office/powerpoint/2010/main" val="50915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0" lvl="0" indent="0" algn="just">
              <a:buNone/>
            </a:pPr>
            <a:r>
              <a:rPr lang="el-GR" sz="2200" dirty="0"/>
              <a:t>Το θέμα της εσωστρέφειας αφορά στον </a:t>
            </a:r>
            <a:r>
              <a:rPr lang="el-GR" sz="2200" b="1" dirty="0"/>
              <a:t>ορισμό των πληροφοριών </a:t>
            </a:r>
            <a:r>
              <a:rPr lang="el-GR" sz="2200" dirty="0"/>
              <a:t>που απαιτείται να </a:t>
            </a:r>
            <a:r>
              <a:rPr lang="el-GR" sz="2200" b="1" dirty="0"/>
              <a:t>παράγονται</a:t>
            </a:r>
            <a:r>
              <a:rPr lang="el-GR" sz="2200" dirty="0"/>
              <a:t> (με εφαρμογή συγκεκριμένων μεθόδων ή τεχνικών και με βάση συγκεκριμένα δεδομένα από συγκεκριμένες πηγές εντός και εκτός του οργανισμού) και να </a:t>
            </a:r>
            <a:r>
              <a:rPr lang="el-GR" sz="2200" b="1" dirty="0"/>
              <a:t>διατίθενται</a:t>
            </a:r>
            <a:r>
              <a:rPr lang="el-GR" sz="2200" dirty="0"/>
              <a:t> (σε συγκεκριμένη μορφή και με συγκεκριμένη ερμηνεία) </a:t>
            </a:r>
            <a:r>
              <a:rPr lang="el-GR" sz="2200" b="1" dirty="0"/>
              <a:t>προκειμένου να ελεγχθούν αποτελεσματικά οι δραστηριότητες </a:t>
            </a:r>
            <a:r>
              <a:rPr lang="el-GR" sz="2200" dirty="0"/>
              <a:t>(μέσω του ορισμού των κριτηρίων αποδοτικότητας) </a:t>
            </a:r>
            <a:r>
              <a:rPr lang="el-GR" sz="2200" b="1" u="sng" dirty="0"/>
              <a:t>αναφορικά με τα τεθέντα κριτήρια αποδοτικότητας</a:t>
            </a:r>
            <a:r>
              <a:rPr lang="el-GR" sz="2200" dirty="0"/>
              <a:t>.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32</a:t>
            </a:fld>
            <a:endParaRPr lang="el-GR" dirty="0"/>
          </a:p>
        </p:txBody>
      </p:sp>
      <p:sp>
        <p:nvSpPr>
          <p:cNvPr id="2" name="Text Placeholder 1"/>
          <p:cNvSpPr>
            <a:spLocks noGrp="1"/>
          </p:cNvSpPr>
          <p:nvPr>
            <p:ph type="body" sz="quarter" idx="13"/>
          </p:nvPr>
        </p:nvSpPr>
        <p:spPr/>
        <p:txBody>
          <a:bodyPr/>
          <a:lstStyle/>
          <a:p>
            <a:r>
              <a:rPr lang="el-GR" dirty="0"/>
              <a:t>Πληροφορίες για έλεγχο: Εσωστρέφεια</a:t>
            </a:r>
            <a:endParaRPr lang="en-US" dirty="0"/>
          </a:p>
        </p:txBody>
      </p:sp>
    </p:spTree>
    <p:extLst>
      <p:ext uri="{BB962C8B-B14F-4D97-AF65-F5344CB8AC3E}">
        <p14:creationId xmlns:p14="http://schemas.microsoft.com/office/powerpoint/2010/main" val="233347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lvl="0" algn="just"/>
            <a:r>
              <a:rPr lang="el-GR" sz="2200" dirty="0"/>
              <a:t>Το θέμα της εξωστρέφειας αφορά στην </a:t>
            </a:r>
            <a:r>
              <a:rPr lang="el-GR" sz="2200" b="1" dirty="0"/>
              <a:t>παραγωγή</a:t>
            </a:r>
            <a:r>
              <a:rPr lang="el-GR" sz="2200" dirty="0"/>
              <a:t> και </a:t>
            </a:r>
            <a:r>
              <a:rPr lang="el-GR" sz="2200" b="1" dirty="0"/>
              <a:t>διάθεση</a:t>
            </a:r>
            <a:r>
              <a:rPr lang="el-GR" sz="2200" dirty="0"/>
              <a:t> των </a:t>
            </a:r>
            <a:r>
              <a:rPr lang="el-GR" sz="2200" b="1" dirty="0"/>
              <a:t>πληροφοριών</a:t>
            </a:r>
            <a:r>
              <a:rPr lang="el-GR" sz="2200" dirty="0"/>
              <a:t> που απαιτούνται </a:t>
            </a:r>
            <a:r>
              <a:rPr lang="el-GR" sz="2200" b="1" dirty="0"/>
              <a:t>προκειμένου να</a:t>
            </a:r>
            <a:r>
              <a:rPr lang="el-GR" sz="2200" dirty="0"/>
              <a:t> </a:t>
            </a:r>
            <a:r>
              <a:rPr lang="el-GR" sz="2200" b="1" dirty="0"/>
              <a:t>ελεγχθούν αποτελεσματικά οι υπό έλεγχο δραστηριότητες </a:t>
            </a:r>
            <a:r>
              <a:rPr lang="el-GR" sz="2200" dirty="0"/>
              <a:t>(μέσω του ορισμού των κριτηρίων αποδοτικότητας) </a:t>
            </a:r>
            <a:r>
              <a:rPr lang="el-GR" sz="2200" b="1" u="sng" dirty="0"/>
              <a:t>αναφορικά με τις προσδοκίες της ανώτερης διοίκησης</a:t>
            </a:r>
            <a:r>
              <a:rPr lang="el-GR" sz="2200" b="1" dirty="0"/>
              <a:t>. </a:t>
            </a:r>
          </a:p>
          <a:p>
            <a:pPr lvl="0" algn="just"/>
            <a:r>
              <a:rPr lang="el-GR" sz="2200" dirty="0"/>
              <a:t>Οι </a:t>
            </a:r>
            <a:r>
              <a:rPr lang="el-GR" sz="2200" b="1" dirty="0"/>
              <a:t>προσδοκίες της ανώτερης διοίκησης </a:t>
            </a:r>
            <a:r>
              <a:rPr lang="el-GR" sz="2200" dirty="0"/>
              <a:t>είναι εκτός της περιοχής ευθύνης της ορισθείσης διαδικασίας λήψης αποφάσεων (χαμηλού επιπέδου διοίκησης) και συνεπώς θεωρούνται ως περιορισμοί για τις δραστηριότητες ή ως </a:t>
            </a:r>
            <a:r>
              <a:rPr lang="el-GR" sz="2200" b="1" dirty="0"/>
              <a:t>περιορισμοί για την παραγωγή πληροφοριών για τις δραστηριότητες</a:t>
            </a:r>
            <a:r>
              <a:rPr lang="el-GR" sz="2200" dirty="0"/>
              <a:t>. </a:t>
            </a:r>
          </a:p>
          <a:p>
            <a:pPr lvl="0" algn="just"/>
            <a:r>
              <a:rPr lang="el-GR" sz="2200" dirty="0"/>
              <a:t>Έτσι, προκειμένου να οριστούν οι συνολικές πληροφορίες ελέγχου των δραστηριοτήτων πρέπει να συγκεκριμενοποιηθούν οι προσδοκίες της ανώτερης διοίκησης από τις δραστηριότητες.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33</a:t>
            </a:fld>
            <a:endParaRPr lang="el-GR" dirty="0"/>
          </a:p>
        </p:txBody>
      </p:sp>
      <p:sp>
        <p:nvSpPr>
          <p:cNvPr id="2" name="Text Placeholder 1"/>
          <p:cNvSpPr>
            <a:spLocks noGrp="1"/>
          </p:cNvSpPr>
          <p:nvPr>
            <p:ph type="body" sz="quarter" idx="13"/>
          </p:nvPr>
        </p:nvSpPr>
        <p:spPr/>
        <p:txBody>
          <a:bodyPr/>
          <a:lstStyle/>
          <a:p>
            <a:r>
              <a:rPr lang="el-GR" dirty="0"/>
              <a:t>Πληροφορίες για έλεγχο: Εξωστρέφεια</a:t>
            </a:r>
            <a:endParaRPr lang="en-US" dirty="0"/>
          </a:p>
        </p:txBody>
      </p:sp>
    </p:spTree>
    <p:extLst>
      <p:ext uri="{BB962C8B-B14F-4D97-AF65-F5344CB8AC3E}">
        <p14:creationId xmlns:p14="http://schemas.microsoft.com/office/powerpoint/2010/main" val="1981152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1562" y="1484784"/>
            <a:ext cx="7418014" cy="4608512"/>
          </a:xfrm>
        </p:spPr>
        <p:txBody>
          <a:bodyPr>
            <a:noAutofit/>
          </a:bodyPr>
          <a:lstStyle/>
          <a:p>
            <a:pPr lvl="0" algn="just"/>
            <a:r>
              <a:rPr lang="el-GR" sz="2200" dirty="0"/>
              <a:t>Για το σκοπό αυτό θα πρέπει να οριστούν σε κάθε επίπεδο αφαίρεσης (λεπτομέρειας) κριτήρια αποδοτικότητας που είναι κατάλληλα για τις δραστηριότητες αυτού του επιπέδου.</a:t>
            </a:r>
          </a:p>
          <a:p>
            <a:pPr lvl="0" algn="just"/>
            <a:r>
              <a:rPr lang="el-GR" sz="2200" dirty="0"/>
              <a:t>Για παράδειγμα, σε μια </a:t>
            </a:r>
            <a:r>
              <a:rPr lang="el-GR" sz="2200" b="1" dirty="0"/>
              <a:t>βιομηχανική διαδικασία </a:t>
            </a:r>
            <a:r>
              <a:rPr lang="el-GR" sz="2200" dirty="0"/>
              <a:t>ως </a:t>
            </a:r>
            <a:r>
              <a:rPr lang="el-GR" sz="2200" i="1" dirty="0"/>
              <a:t>κριτήρια αποδοτικότητας </a:t>
            </a:r>
            <a:r>
              <a:rPr lang="el-GR" sz="2200" dirty="0"/>
              <a:t>μπορεί να έχουν οριστεί:</a:t>
            </a:r>
          </a:p>
          <a:p>
            <a:pPr lvl="1" algn="just">
              <a:buFont typeface="Wingdings" panose="05000000000000000000" pitchFamily="2" charset="2"/>
              <a:buChar char="§"/>
            </a:pPr>
            <a:r>
              <a:rPr lang="el-GR" sz="2200" dirty="0"/>
              <a:t>Η </a:t>
            </a:r>
            <a:r>
              <a:rPr lang="el-GR" sz="2200" b="1" dirty="0"/>
              <a:t>παραγωγικότητα</a:t>
            </a:r>
            <a:r>
              <a:rPr lang="el-GR" sz="2200" dirty="0"/>
              <a:t> (που μετράται ως η παραγόμενη ποσότητα προϊόντων στη μονάδα του χρόνου), </a:t>
            </a:r>
          </a:p>
          <a:p>
            <a:pPr lvl="1" algn="just">
              <a:buFont typeface="Wingdings" panose="05000000000000000000" pitchFamily="2" charset="2"/>
              <a:buChar char="§"/>
            </a:pPr>
            <a:r>
              <a:rPr lang="el-GR" sz="2200" dirty="0"/>
              <a:t>Η </a:t>
            </a:r>
            <a:r>
              <a:rPr lang="el-GR" sz="2200" b="1" dirty="0"/>
              <a:t>ποιότητα των προϊόντων </a:t>
            </a:r>
            <a:r>
              <a:rPr lang="el-GR" sz="2200" dirty="0"/>
              <a:t>(που μετράται ως ο αριθμός των παραπόνων των πελατών και ως το κόστος απόρριψης προϊόντων) και </a:t>
            </a:r>
          </a:p>
          <a:p>
            <a:pPr lvl="1" algn="just">
              <a:buFont typeface="Wingdings" panose="05000000000000000000" pitchFamily="2" charset="2"/>
              <a:buChar char="§"/>
            </a:pPr>
            <a:r>
              <a:rPr lang="el-GR" sz="2200" dirty="0"/>
              <a:t>Το </a:t>
            </a:r>
            <a:r>
              <a:rPr lang="el-GR" sz="2200" b="1" dirty="0"/>
              <a:t>κόστος των χρησιμοποιηθέντων πόρων </a:t>
            </a:r>
            <a:r>
              <a:rPr lang="el-GR" sz="2200" dirty="0"/>
              <a:t>(που μετράται ως οι χρησιμοποιηθείσες ανθρωποώρες, τα χρησιμοποιηθέντα υλικά, κτλ).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34</a:t>
            </a:fld>
            <a:endParaRPr lang="el-GR" dirty="0"/>
          </a:p>
        </p:txBody>
      </p:sp>
      <p:sp>
        <p:nvSpPr>
          <p:cNvPr id="2" name="Text Placeholder 1"/>
          <p:cNvSpPr>
            <a:spLocks noGrp="1"/>
          </p:cNvSpPr>
          <p:nvPr>
            <p:ph type="body" sz="quarter" idx="13"/>
          </p:nvPr>
        </p:nvSpPr>
        <p:spPr/>
        <p:txBody>
          <a:bodyPr/>
          <a:lstStyle/>
          <a:p>
            <a:r>
              <a:rPr lang="el-GR" dirty="0"/>
              <a:t>Πληροφορίες για έλεγχο: Εξωστρέφεια</a:t>
            </a:r>
            <a:endParaRPr lang="en-US" dirty="0"/>
          </a:p>
        </p:txBody>
      </p:sp>
    </p:spTree>
    <p:extLst>
      <p:ext uri="{BB962C8B-B14F-4D97-AF65-F5344CB8AC3E}">
        <p14:creationId xmlns:p14="http://schemas.microsoft.com/office/powerpoint/2010/main" val="3095256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lvl="0" algn="just"/>
            <a:r>
              <a:rPr lang="el-GR" sz="2200" dirty="0"/>
              <a:t>Όσο κινείται κανείς σε ανώτερα επίπεδα της διοικητικής ιεραρχίας, τόσο καθίσταται πιο δύσκολος ο προσδιορισμός των κριτηρίων αποδοτικότητας κατά τρόπο ώστε να μπορεί να συλλεχθούν πληροφορίες για την εκτίμησή τους. </a:t>
            </a:r>
          </a:p>
          <a:p>
            <a:pPr lvl="0" algn="just"/>
            <a:r>
              <a:rPr lang="el-GR" sz="2200" dirty="0"/>
              <a:t>Ο προσδιορισμός των κριτηρίων αποδοτικότητας επηρεάζεται επίσης από τη φύση του οργανισμού.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35</a:t>
            </a:fld>
            <a:endParaRPr lang="el-GR" dirty="0"/>
          </a:p>
        </p:txBody>
      </p:sp>
      <p:sp>
        <p:nvSpPr>
          <p:cNvPr id="2" name="Text Placeholder 1"/>
          <p:cNvSpPr>
            <a:spLocks noGrp="1"/>
          </p:cNvSpPr>
          <p:nvPr>
            <p:ph type="body" sz="quarter" idx="13"/>
          </p:nvPr>
        </p:nvSpPr>
        <p:spPr/>
        <p:txBody>
          <a:bodyPr/>
          <a:lstStyle/>
          <a:p>
            <a:r>
              <a:rPr lang="el-GR" dirty="0"/>
              <a:t>Πληροφορίες για έλεγχο: Εξωστρέφεια</a:t>
            </a:r>
            <a:endParaRPr lang="en-US" dirty="0"/>
          </a:p>
        </p:txBody>
      </p:sp>
    </p:spTree>
    <p:extLst>
      <p:ext uri="{BB962C8B-B14F-4D97-AF65-F5344CB8AC3E}">
        <p14:creationId xmlns:p14="http://schemas.microsoft.com/office/powerpoint/2010/main" val="3995428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lvl="0" algn="just"/>
            <a:r>
              <a:rPr lang="el-GR" sz="2200" dirty="0"/>
              <a:t>Ως ένα παράδειγμα της συνολικής διεργασίας παραγωγής πληροφοριών με βάση ένα μοντέλο δραστηριοτήτων, θα θεωρήσουμε το μοντέλο ενός έργου σχετικά με ένα νοσοκομείο.</a:t>
            </a:r>
          </a:p>
          <a:p>
            <a:pPr lvl="0" algn="just"/>
            <a:r>
              <a:rPr lang="el-GR" sz="2200" dirty="0"/>
              <a:t>Η κατασκευή ενός πίνακα είναι ένας βολικός τρόπος συνάθροισης της απαιτούμενης πληροφορίας (Βλ. Πίνακες που έπονται του σχήματος).</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36</a:t>
            </a:fld>
            <a:endParaRPr lang="el-GR" dirty="0"/>
          </a:p>
        </p:txBody>
      </p:sp>
      <p:sp>
        <p:nvSpPr>
          <p:cNvPr id="2" name="Text Placeholder 1"/>
          <p:cNvSpPr>
            <a:spLocks noGrp="1"/>
          </p:cNvSpPr>
          <p:nvPr>
            <p:ph type="body" sz="quarter" idx="13"/>
          </p:nvPr>
        </p:nvSpPr>
        <p:spPr/>
        <p:txBody>
          <a:bodyPr/>
          <a:lstStyle/>
          <a:p>
            <a:r>
              <a:rPr lang="el-GR" dirty="0"/>
              <a:t>Παράδειγμα διεργασίας παραγωγής πληροφοριών</a:t>
            </a:r>
            <a:endParaRPr lang="en-US" dirty="0"/>
          </a:p>
        </p:txBody>
      </p:sp>
    </p:spTree>
    <p:extLst>
      <p:ext uri="{BB962C8B-B14F-4D97-AF65-F5344CB8AC3E}">
        <p14:creationId xmlns:p14="http://schemas.microsoft.com/office/powerpoint/2010/main" val="9436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lvl="0" algn="just"/>
            <a:r>
              <a:rPr lang="el-GR" sz="2200" dirty="0"/>
              <a:t>Για κάθε δραστηριότητα η σχετική πληροφορία προσδιορίζεται ως:</a:t>
            </a:r>
          </a:p>
          <a:p>
            <a:pPr lvl="1" algn="just">
              <a:buFont typeface="Wingdings" panose="05000000000000000000" pitchFamily="2" charset="2"/>
              <a:buChar char="§"/>
            </a:pPr>
            <a:r>
              <a:rPr lang="el-GR" sz="2200" dirty="0"/>
              <a:t>πληροφοριακή εισροή </a:t>
            </a:r>
            <a:r>
              <a:rPr lang="el-GR" sz="2200" i="1" dirty="0"/>
              <a:t>(</a:t>
            </a:r>
            <a:r>
              <a:rPr lang="en-US" sz="2200" i="1" dirty="0"/>
              <a:t>input</a:t>
            </a:r>
            <a:r>
              <a:rPr lang="el-GR" sz="2200" i="1" dirty="0"/>
              <a:t>)</a:t>
            </a:r>
            <a:r>
              <a:rPr lang="el-GR" sz="2200" dirty="0"/>
              <a:t> στη δραστηριότητα ή </a:t>
            </a:r>
          </a:p>
          <a:p>
            <a:pPr lvl="1" algn="just">
              <a:buFont typeface="Wingdings" panose="05000000000000000000" pitchFamily="2" charset="2"/>
              <a:buChar char="§"/>
            </a:pPr>
            <a:r>
              <a:rPr lang="el-GR" sz="2200" dirty="0"/>
              <a:t>πληροφοριακή εκροή </a:t>
            </a:r>
            <a:r>
              <a:rPr lang="el-GR" sz="2200" i="1" dirty="0"/>
              <a:t>(</a:t>
            </a:r>
            <a:r>
              <a:rPr lang="en-US" sz="2200" i="1" dirty="0"/>
              <a:t>output</a:t>
            </a:r>
            <a:r>
              <a:rPr lang="el-GR" sz="2200" i="1" dirty="0"/>
              <a:t>) </a:t>
            </a:r>
            <a:r>
              <a:rPr lang="el-GR" sz="2200" dirty="0"/>
              <a:t>από τη δραστηριότητα. </a:t>
            </a:r>
          </a:p>
          <a:p>
            <a:pPr lvl="0" algn="just"/>
            <a:r>
              <a:rPr lang="el-GR" sz="2200" dirty="0"/>
              <a:t>Προσδιορίζεται πρώτα η πληροφοριακή εισροή και κατόπιν τίθεται το ερώτημα: </a:t>
            </a:r>
            <a:r>
              <a:rPr lang="el-GR" sz="2200" b="1" i="1" dirty="0"/>
              <a:t>“Ποια δραστηριότητα παράγει την πληροφορία που συνιστά πληροφοριακή εισροή για την τρέχουσα δραστηριότητα;”</a:t>
            </a:r>
            <a:r>
              <a:rPr lang="el-GR" sz="2200" b="1" dirty="0"/>
              <a:t> </a:t>
            </a:r>
          </a:p>
          <a:p>
            <a:pPr lvl="0" algn="just"/>
            <a:r>
              <a:rPr lang="el-GR" sz="2200" dirty="0"/>
              <a:t>Με αυτόν τον τρόπο διασφαλίζεται ότι κάθε καταγεγραμμένη πληροφοριακή εισροή είναι εκροή από άλλη δραστηριότητα.</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37</a:t>
            </a:fld>
            <a:endParaRPr lang="el-GR" dirty="0"/>
          </a:p>
        </p:txBody>
      </p:sp>
      <p:sp>
        <p:nvSpPr>
          <p:cNvPr id="2" name="Text Placeholder 1"/>
          <p:cNvSpPr>
            <a:spLocks noGrp="1"/>
          </p:cNvSpPr>
          <p:nvPr>
            <p:ph type="body" sz="quarter" idx="13"/>
          </p:nvPr>
        </p:nvSpPr>
        <p:spPr/>
        <p:txBody>
          <a:bodyPr/>
          <a:lstStyle/>
          <a:p>
            <a:r>
              <a:rPr lang="el-GR" dirty="0"/>
              <a:t>Παράδειγμα διεργασίας παραγωγής πληροφοριών</a:t>
            </a:r>
            <a:endParaRPr lang="en-US" dirty="0"/>
          </a:p>
        </p:txBody>
      </p:sp>
    </p:spTree>
    <p:extLst>
      <p:ext uri="{BB962C8B-B14F-4D97-AF65-F5344CB8AC3E}">
        <p14:creationId xmlns:p14="http://schemas.microsoft.com/office/powerpoint/2010/main" val="276296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Στον πίνακα που αναφέρεται στα “κριτήρια αποδοτικότητας” καταγράφονται οι συνιστώσες των συνολικών κριτηρίων αποδοτικότητας που σχετίζονται με κάθε δραστηριότητα. </a:t>
            </a:r>
          </a:p>
          <a:p>
            <a:pPr algn="just"/>
            <a:r>
              <a:rPr lang="el-GR" sz="2200" dirty="0"/>
              <a:t>Κατόπιν, κάθε ένα από αυτά τα κριτήρια ορίζει την πληροφορία που αναπαρίσταται από ένα σύνολο βελών στο σχήμα που ακολουθεί με την ονομασία </a:t>
            </a:r>
            <a:r>
              <a:rPr lang="el-GR" sz="2200" i="1" dirty="0"/>
              <a:t>“πληροφορίες παρακολούθησης αποδοτικότητας”</a:t>
            </a:r>
            <a:r>
              <a:rPr lang="el-GR" sz="2200" dirty="0"/>
              <a:t>. </a:t>
            </a:r>
          </a:p>
          <a:p>
            <a:pPr algn="just"/>
            <a:r>
              <a:rPr lang="el-GR" sz="2200" dirty="0"/>
              <a:t>Οι πληροφορίες αυτές χρησιμοποιούνται προκειμένου να εκτιμηθεί ο βαθμός επιτυχίας του συστήματος στην επίτευξη των συνολικών προσδοκιών της ανώτερης διοίκησης απ’ αυτό (οι προσδοκίες αναπαριστώνται ως περιορισμοί του συστήματος).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38</a:t>
            </a:fld>
            <a:endParaRPr lang="el-GR" dirty="0"/>
          </a:p>
        </p:txBody>
      </p:sp>
      <p:sp>
        <p:nvSpPr>
          <p:cNvPr id="2" name="Text Placeholder 1"/>
          <p:cNvSpPr>
            <a:spLocks noGrp="1"/>
          </p:cNvSpPr>
          <p:nvPr>
            <p:ph type="body" sz="quarter" idx="13"/>
          </p:nvPr>
        </p:nvSpPr>
        <p:spPr/>
        <p:txBody>
          <a:bodyPr/>
          <a:lstStyle/>
          <a:p>
            <a:r>
              <a:rPr lang="el-GR" dirty="0"/>
              <a:t>Παράδειγμα διεργασίας παραγωγής πληροφοριών</a:t>
            </a:r>
            <a:endParaRPr lang="en-US" dirty="0"/>
          </a:p>
        </p:txBody>
      </p:sp>
    </p:spTree>
    <p:extLst>
      <p:ext uri="{BB962C8B-B14F-4D97-AF65-F5344CB8AC3E}">
        <p14:creationId xmlns:p14="http://schemas.microsoft.com/office/powerpoint/2010/main" val="3845053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Παραγωγή πληροφοριών</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39</a:t>
            </a:fld>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4012641227"/>
              </p:ext>
            </p:extLst>
          </p:nvPr>
        </p:nvGraphicFramePr>
        <p:xfrm>
          <a:off x="755576" y="1268759"/>
          <a:ext cx="6408712" cy="5441393"/>
        </p:xfrm>
        <a:graphic>
          <a:graphicData uri="http://schemas.openxmlformats.org/presentationml/2006/ole">
            <mc:AlternateContent xmlns:mc="http://schemas.openxmlformats.org/markup-compatibility/2006">
              <mc:Choice xmlns:v="urn:schemas-microsoft-com:vml" Requires="v">
                <p:oleObj spid="_x0000_s8340" r:id="rId3" imgW="6193608" imgH="4958512" progId="">
                  <p:embed/>
                </p:oleObj>
              </mc:Choice>
              <mc:Fallback>
                <p:oleObj r:id="rId3" imgW="6193608" imgH="4958512" progId="">
                  <p:embed/>
                  <p:pic>
                    <p:nvPicPr>
                      <p:cNvPr id="0" name="Picture 123"/>
                      <p:cNvPicPr>
                        <a:picLocks noChangeAspect="1" noChangeArrowheads="1"/>
                      </p:cNvPicPr>
                      <p:nvPr/>
                    </p:nvPicPr>
                    <p:blipFill>
                      <a:blip r:embed="rId4">
                        <a:extLst>
                          <a:ext uri="{28A0092B-C50C-407E-A947-70E740481C1C}">
                            <a14:useLocalDpi xmlns:a14="http://schemas.microsoft.com/office/drawing/2010/main" val="0"/>
                          </a:ext>
                        </a:extLst>
                      </a:blip>
                      <a:srcRect t="8400"/>
                      <a:stretch>
                        <a:fillRect/>
                      </a:stretch>
                    </p:blipFill>
                    <p:spPr bwMode="auto">
                      <a:xfrm>
                        <a:off x="755576" y="1268759"/>
                        <a:ext cx="6408712" cy="5441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80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algn="just"/>
            <a:r>
              <a:rPr lang="el-GR" sz="2200" dirty="0"/>
              <a:t>Τα ΠΣ υπάρχουν για να υποστηρίζουν ή να βοηθούν ή να καθιστούν κάποιον ικανό να εκτελεί σκόπιμες δραστηριότητες. </a:t>
            </a:r>
          </a:p>
          <a:p>
            <a:pPr algn="just"/>
            <a:r>
              <a:rPr lang="el-GR" sz="2200" dirty="0"/>
              <a:t>Όταν ένα σύστημα Α υποστηρίζει ένα σύστημα Β είναι προφανές ότι δεν μπορεί κανείς να κατανοήσει σε βάθος ή να σχεδιάσει το Α μέχρις ότου έχει κατανοήσει σε βάθος το Β. </a:t>
            </a:r>
          </a:p>
          <a:p>
            <a:pPr algn="just"/>
            <a:r>
              <a:rPr lang="el-GR" sz="2200" dirty="0"/>
              <a:t>Για παράδειγμα, αν η διοίκηση ενός Πανεπιστημίου επιθυμούσε την ανάπτυξη ενός </a:t>
            </a:r>
            <a:r>
              <a:rPr lang="el-GR" sz="2200" b="1" dirty="0"/>
              <a:t>“ΠΣ υποστήριξης της ερευνητικής διαδικασίας”</a:t>
            </a:r>
            <a:r>
              <a:rPr lang="el-GR" sz="2200" dirty="0"/>
              <a:t>, η διαδικασία του σχεδιασμού και της εν γένει ανάπτυξης του ΠΣ δεν θα μπορούσε καν να αρχίσει πριν την </a:t>
            </a:r>
            <a:r>
              <a:rPr lang="el-GR" sz="2200" b="1" dirty="0"/>
              <a:t>απόκτηση μιας λεπτομερούς εικόνας των δραστηριοτήτων του οργανισμού</a:t>
            </a:r>
            <a:r>
              <a:rPr lang="el-GR" sz="2200" dirty="0"/>
              <a:t>, ειδικότερα όμως πριν κατανοηθεί σε βάθος </a:t>
            </a:r>
            <a:r>
              <a:rPr lang="el-GR" sz="2200" b="1" dirty="0"/>
              <a:t>τι σημαίνει  η </a:t>
            </a:r>
            <a:r>
              <a:rPr lang="el-GR" sz="2200" b="1" i="1" dirty="0"/>
              <a:t>“υποστήριξη της ερευνητικής διαδικασίας”</a:t>
            </a:r>
            <a:r>
              <a:rPr lang="el-GR" sz="2200" b="1" dirty="0"/>
              <a:t> για τον οργανισμό</a:t>
            </a:r>
            <a:r>
              <a:rPr lang="el-GR" sz="2200" dirty="0"/>
              <a:t> και μάλιστα πριν </a:t>
            </a:r>
            <a:r>
              <a:rPr lang="el-GR" sz="2200" b="1" dirty="0"/>
              <a:t>κατανοηθεί </a:t>
            </a:r>
            <a:r>
              <a:rPr lang="el-GR" sz="2200" b="1" i="1" dirty="0"/>
              <a:t>“το σύστημα που θα πραγματοποιεί την έρευνα”</a:t>
            </a:r>
            <a:r>
              <a:rPr lang="el-GR" sz="2200" dirty="0"/>
              <a:t>.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a:t>
            </a:fld>
            <a:endParaRPr lang="el-GR" dirty="0"/>
          </a:p>
        </p:txBody>
      </p:sp>
      <p:sp>
        <p:nvSpPr>
          <p:cNvPr id="2" name="Text Placeholder 1"/>
          <p:cNvSpPr>
            <a:spLocks noGrp="1"/>
          </p:cNvSpPr>
          <p:nvPr>
            <p:ph type="body" sz="quarter" idx="13"/>
          </p:nvPr>
        </p:nvSpPr>
        <p:spPr/>
        <p:txBody>
          <a:bodyPr>
            <a:normAutofit/>
          </a:bodyPr>
          <a:lstStyle/>
          <a:p>
            <a:r>
              <a:rPr lang="el-GR" dirty="0"/>
              <a:t>Πληροφοριακά Συστήματα και Συστημική Σκέψη</a:t>
            </a:r>
            <a:endParaRPr lang="en-US" dirty="0"/>
          </a:p>
        </p:txBody>
      </p:sp>
    </p:spTree>
    <p:extLst>
      <p:ext uri="{BB962C8B-B14F-4D97-AF65-F5344CB8AC3E}">
        <p14:creationId xmlns:p14="http://schemas.microsoft.com/office/powerpoint/2010/main" val="2173183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Παραγωγή πληροφοριών: Πληροφοριακές εισροές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40</a:t>
            </a:fld>
            <a:endParaRPr lang="el-GR" dirty="0"/>
          </a:p>
        </p:txBody>
      </p:sp>
      <p:graphicFrame>
        <p:nvGraphicFramePr>
          <p:cNvPr id="4" name="Table 3"/>
          <p:cNvGraphicFramePr>
            <a:graphicFrameLocks noGrp="1"/>
          </p:cNvGraphicFramePr>
          <p:nvPr>
            <p:extLst>
              <p:ext uri="{D42A27DB-BD31-4B8C-83A1-F6EECF244321}">
                <p14:modId xmlns:p14="http://schemas.microsoft.com/office/powerpoint/2010/main" val="1977127706"/>
              </p:ext>
            </p:extLst>
          </p:nvPr>
        </p:nvGraphicFramePr>
        <p:xfrm>
          <a:off x="62130" y="1171824"/>
          <a:ext cx="9046374" cy="5508746"/>
        </p:xfrm>
        <a:graphic>
          <a:graphicData uri="http://schemas.openxmlformats.org/drawingml/2006/table">
            <a:tbl>
              <a:tblPr firstRow="1" firstCol="1" lastRow="1" lastCol="1" bandRow="1" bandCol="1">
                <a:tableStyleId>{7E9639D4-E3E2-4D34-9284-5A2195B3D0D7}</a:tableStyleId>
              </a:tblPr>
              <a:tblGrid>
                <a:gridCol w="4320480">
                  <a:extLst>
                    <a:ext uri="{9D8B030D-6E8A-4147-A177-3AD203B41FA5}">
                      <a16:colId xmlns:a16="http://schemas.microsoft.com/office/drawing/2014/main" val="20000"/>
                    </a:ext>
                  </a:extLst>
                </a:gridCol>
                <a:gridCol w="405414">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358234">
                  <a:extLst>
                    <a:ext uri="{9D8B030D-6E8A-4147-A177-3AD203B41FA5}">
                      <a16:colId xmlns:a16="http://schemas.microsoft.com/office/drawing/2014/main" val="20004"/>
                    </a:ext>
                  </a:extLst>
                </a:gridCol>
                <a:gridCol w="655182">
                  <a:extLst>
                    <a:ext uri="{9D8B030D-6E8A-4147-A177-3AD203B41FA5}">
                      <a16:colId xmlns:a16="http://schemas.microsoft.com/office/drawing/2014/main" val="20005"/>
                    </a:ext>
                  </a:extLst>
                </a:gridCol>
                <a:gridCol w="858792">
                  <a:extLst>
                    <a:ext uri="{9D8B030D-6E8A-4147-A177-3AD203B41FA5}">
                      <a16:colId xmlns:a16="http://schemas.microsoft.com/office/drawing/2014/main" val="20006"/>
                    </a:ext>
                  </a:extLst>
                </a:gridCol>
                <a:gridCol w="432048">
                  <a:extLst>
                    <a:ext uri="{9D8B030D-6E8A-4147-A177-3AD203B41FA5}">
                      <a16:colId xmlns:a16="http://schemas.microsoft.com/office/drawing/2014/main" val="20007"/>
                    </a:ext>
                  </a:extLst>
                </a:gridCol>
                <a:gridCol w="792088">
                  <a:extLst>
                    <a:ext uri="{9D8B030D-6E8A-4147-A177-3AD203B41FA5}">
                      <a16:colId xmlns:a16="http://schemas.microsoft.com/office/drawing/2014/main" val="20008"/>
                    </a:ext>
                  </a:extLst>
                </a:gridCol>
              </a:tblGrid>
              <a:tr h="273308">
                <a:tc>
                  <a:txBody>
                    <a:bodyPr/>
                    <a:lstStyle/>
                    <a:p>
                      <a:pPr marL="0" marR="0" algn="just">
                        <a:lnSpc>
                          <a:spcPts val="1600"/>
                        </a:lnSpc>
                        <a:spcBef>
                          <a:spcPts val="0"/>
                        </a:spcBef>
                        <a:spcAft>
                          <a:spcPts val="0"/>
                        </a:spcAft>
                      </a:pPr>
                      <a:r>
                        <a:rPr lang="el-GR" sz="700" dirty="0">
                          <a:effectLst/>
                        </a:rPr>
                        <a:t> </a:t>
                      </a:r>
                      <a:endParaRPr lang="en-US" sz="800"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65000"/>
                      </a:schemeClr>
                    </a:solidFill>
                  </a:tcPr>
                </a:tc>
                <a:tc gridSpan="8">
                  <a:txBody>
                    <a:bodyPr/>
                    <a:lstStyle/>
                    <a:p>
                      <a:pPr marL="0" marR="0" algn="ctr">
                        <a:lnSpc>
                          <a:spcPts val="1600"/>
                        </a:lnSpc>
                        <a:spcBef>
                          <a:spcPts val="0"/>
                        </a:spcBef>
                        <a:spcAft>
                          <a:spcPts val="0"/>
                        </a:spcAft>
                      </a:pPr>
                      <a:r>
                        <a:rPr lang="el-GR" sz="1800" dirty="0">
                          <a:solidFill>
                            <a:schemeClr val="tx1"/>
                          </a:solidFill>
                          <a:effectLst/>
                        </a:rPr>
                        <a:t>Δραστηριότητες ροής ασθενών</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ts val="1600"/>
                        </a:lnSpc>
                        <a:spcBef>
                          <a:spcPts val="0"/>
                        </a:spcBef>
                        <a:spcAft>
                          <a:spcPts val="0"/>
                        </a:spcAft>
                      </a:pPr>
                      <a:endParaRPr lang="en-US" sz="800"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65000"/>
                      </a:schemeClr>
                    </a:solidFill>
                  </a:tcPr>
                </a:tc>
                <a:extLst>
                  <a:ext uri="{0D108BD9-81ED-4DB2-BD59-A6C34878D82A}">
                    <a16:rowId xmlns:a16="http://schemas.microsoft.com/office/drawing/2014/main" val="10000"/>
                  </a:ext>
                </a:extLst>
              </a:tr>
              <a:tr h="2286395">
                <a:tc rowSpan="2">
                  <a:txBody>
                    <a:bodyPr/>
                    <a:lstStyle/>
                    <a:p>
                      <a:pPr marL="0" marR="0" algn="just">
                        <a:lnSpc>
                          <a:spcPts val="1600"/>
                        </a:lnSpc>
                        <a:spcBef>
                          <a:spcPts val="0"/>
                        </a:spcBef>
                        <a:spcAft>
                          <a:spcPts val="0"/>
                        </a:spcAft>
                      </a:pPr>
                      <a:r>
                        <a:rPr lang="el-GR" sz="1400" dirty="0">
                          <a:effectLst/>
                        </a:rPr>
                        <a:t> </a:t>
                      </a:r>
                      <a:endParaRPr lang="en-US" sz="1400" dirty="0">
                        <a:effectLst/>
                      </a:endParaRPr>
                    </a:p>
                    <a:p>
                      <a:pPr marL="0" marR="0" algn="just">
                        <a:lnSpc>
                          <a:spcPts val="1600"/>
                        </a:lnSpc>
                        <a:spcBef>
                          <a:spcPts val="0"/>
                        </a:spcBef>
                        <a:spcAft>
                          <a:spcPts val="0"/>
                        </a:spcAft>
                      </a:pPr>
                      <a:r>
                        <a:rPr lang="el-GR" sz="1400" dirty="0">
                          <a:effectLst/>
                        </a:rPr>
                        <a:t> </a:t>
                      </a:r>
                      <a:endParaRPr lang="en-US" sz="1400" dirty="0">
                        <a:effectLst/>
                      </a:endParaRPr>
                    </a:p>
                    <a:p>
                      <a:pPr marL="0" marR="0" algn="just">
                        <a:lnSpc>
                          <a:spcPts val="1600"/>
                        </a:lnSpc>
                        <a:spcBef>
                          <a:spcPts val="0"/>
                        </a:spcBef>
                        <a:spcAft>
                          <a:spcPts val="0"/>
                        </a:spcAft>
                      </a:pPr>
                      <a:r>
                        <a:rPr lang="el-GR" sz="1400" dirty="0">
                          <a:effectLst/>
                        </a:rPr>
                        <a:t> </a:t>
                      </a:r>
                      <a:endParaRPr lang="en-US" sz="1400" dirty="0">
                        <a:effectLst/>
                      </a:endParaRPr>
                    </a:p>
                    <a:p>
                      <a:pPr marL="0" marR="0" algn="just">
                        <a:lnSpc>
                          <a:spcPts val="1600"/>
                        </a:lnSpc>
                        <a:spcBef>
                          <a:spcPts val="0"/>
                        </a:spcBef>
                        <a:spcAft>
                          <a:spcPts val="0"/>
                        </a:spcAft>
                      </a:pPr>
                      <a:r>
                        <a:rPr lang="el-GR" sz="1400" dirty="0">
                          <a:effectLst/>
                        </a:rPr>
                        <a:t> </a:t>
                      </a:r>
                      <a:endParaRPr lang="en-US" sz="1400" dirty="0">
                        <a:effectLst/>
                      </a:endParaRPr>
                    </a:p>
                    <a:p>
                      <a:pPr marL="0" marR="0">
                        <a:lnSpc>
                          <a:spcPts val="1600"/>
                        </a:lnSpc>
                        <a:spcBef>
                          <a:spcPts val="0"/>
                        </a:spcBef>
                        <a:spcAft>
                          <a:spcPts val="0"/>
                        </a:spcAft>
                      </a:pPr>
                      <a:r>
                        <a:rPr lang="el-GR" sz="1800" dirty="0">
                          <a:effectLst/>
                        </a:rPr>
                        <a:t>Πληροφορικές εισροές</a:t>
                      </a:r>
                      <a:endParaRPr lang="en-US" sz="1800" dirty="0">
                        <a:effectLst/>
                        <a:latin typeface="Times New Roman" panose="02020603050405020304" pitchFamily="18" charset="0"/>
                        <a:ea typeface="Times New Roman" panose="02020603050405020304" pitchFamily="18" charset="0"/>
                      </a:endParaRPr>
                    </a:p>
                  </a:txBody>
                  <a:tcPr marL="46874" marR="46874" marT="0" marB="0" anchor="b">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71755" marR="71755" algn="just">
                        <a:lnSpc>
                          <a:spcPts val="1600"/>
                        </a:lnSpc>
                        <a:spcBef>
                          <a:spcPts val="0"/>
                        </a:spcBef>
                        <a:spcAft>
                          <a:spcPts val="600"/>
                        </a:spcAft>
                      </a:pPr>
                      <a:r>
                        <a:rPr lang="el-GR" sz="1400" b="1" dirty="0">
                          <a:effectLst/>
                        </a:rPr>
                        <a:t>Υποδοχή ασθενούς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Προσδιορισμός  διάγνωσης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Προσδιορισμός  θεραπείας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Εφαρμογή θεραπείας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l">
                        <a:lnSpc>
                          <a:spcPts val="1600"/>
                        </a:lnSpc>
                        <a:spcBef>
                          <a:spcPts val="0"/>
                        </a:spcBef>
                        <a:spcAft>
                          <a:spcPts val="600"/>
                        </a:spcAft>
                      </a:pPr>
                      <a:r>
                        <a:rPr lang="el-GR" sz="1400" b="1" dirty="0">
                          <a:effectLst/>
                        </a:rPr>
                        <a:t>Ορισμός κριτηρίων για την πρόοδο της υγείας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l">
                        <a:lnSpc>
                          <a:spcPts val="1600"/>
                        </a:lnSpc>
                        <a:spcBef>
                          <a:spcPts val="0"/>
                        </a:spcBef>
                        <a:spcAft>
                          <a:spcPts val="600"/>
                        </a:spcAft>
                      </a:pPr>
                      <a:r>
                        <a:rPr lang="el-GR" sz="1400" b="1" dirty="0">
                          <a:effectLst/>
                        </a:rPr>
                        <a:t>Παρακολούθηση της αντίδρασης του ασθενούς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Έξοδος  ασθενούς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l">
                        <a:lnSpc>
                          <a:spcPts val="1600"/>
                        </a:lnSpc>
                        <a:spcBef>
                          <a:spcPts val="0"/>
                        </a:spcBef>
                        <a:spcAft>
                          <a:spcPts val="600"/>
                        </a:spcAft>
                      </a:pPr>
                      <a:r>
                        <a:rPr lang="el-GR" sz="1400" b="1" dirty="0">
                          <a:effectLst/>
                        </a:rPr>
                        <a:t>Δραστηριότητες παρακολούθησης της επιτυχίας της θεραπείας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solidFill>
                      <a:schemeClr val="bg1">
                        <a:lumMod val="85000"/>
                      </a:schemeClr>
                    </a:solidFill>
                  </a:tcPr>
                </a:tc>
                <a:extLst>
                  <a:ext uri="{0D108BD9-81ED-4DB2-BD59-A6C34878D82A}">
                    <a16:rowId xmlns:a16="http://schemas.microsoft.com/office/drawing/2014/main" val="10001"/>
                  </a:ext>
                </a:extLst>
              </a:tr>
              <a:tr h="212144">
                <a:tc vMerge="1">
                  <a:txBody>
                    <a:bodyPr/>
                    <a:lstStyle/>
                    <a:p>
                      <a:endParaRPr lang="en-US"/>
                    </a:p>
                  </a:txBody>
                  <a:tcPr/>
                </a:tc>
                <a:tc>
                  <a:txBody>
                    <a:bodyPr/>
                    <a:lstStyle/>
                    <a:p>
                      <a:pPr marL="0" marR="0" algn="ctr">
                        <a:lnSpc>
                          <a:spcPts val="1600"/>
                        </a:lnSpc>
                        <a:spcBef>
                          <a:spcPts val="0"/>
                        </a:spcBef>
                        <a:spcAft>
                          <a:spcPts val="0"/>
                        </a:spcAft>
                      </a:pPr>
                      <a:r>
                        <a:rPr lang="el-GR" sz="1400" b="1" dirty="0">
                          <a:effectLst/>
                        </a:rPr>
                        <a:t>1</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2</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3</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4</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5</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6</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7</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8</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extLst>
                  <a:ext uri="{0D108BD9-81ED-4DB2-BD59-A6C34878D82A}">
                    <a16:rowId xmlns:a16="http://schemas.microsoft.com/office/drawing/2014/main" val="10002"/>
                  </a:ext>
                </a:extLst>
              </a:tr>
              <a:tr h="212144">
                <a:tc>
                  <a:txBody>
                    <a:bodyPr/>
                    <a:lstStyle/>
                    <a:p>
                      <a:pPr marL="0" marR="0" algn="just">
                        <a:lnSpc>
                          <a:spcPts val="1600"/>
                        </a:lnSpc>
                        <a:spcBef>
                          <a:spcPts val="0"/>
                        </a:spcBef>
                        <a:spcAft>
                          <a:spcPts val="0"/>
                        </a:spcAft>
                      </a:pPr>
                      <a:r>
                        <a:rPr lang="el-GR" sz="1400" dirty="0">
                          <a:effectLst/>
                        </a:rPr>
                        <a:t>Προσωπικά στοιχεία ασθενούς - Ιατρικό παραπεμπτικό </a:t>
                      </a:r>
                      <a:endParaRPr lang="en-US" sz="1400"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3"/>
                  </a:ext>
                </a:extLst>
              </a:tr>
              <a:tr h="435185">
                <a:tc>
                  <a:txBody>
                    <a:bodyPr/>
                    <a:lstStyle/>
                    <a:p>
                      <a:pPr marL="0" marR="0" algn="just">
                        <a:lnSpc>
                          <a:spcPts val="1600"/>
                        </a:lnSpc>
                        <a:spcBef>
                          <a:spcPts val="0"/>
                        </a:spcBef>
                        <a:spcAft>
                          <a:spcPts val="0"/>
                        </a:spcAft>
                      </a:pPr>
                      <a:r>
                        <a:rPr lang="el-GR" sz="1400" dirty="0">
                          <a:effectLst/>
                        </a:rPr>
                        <a:t>Κατάλογος συμπτωμάτων - Προδιαγραφές σχετικών εξετάσεων - Αναφορές εξετάσεων</a:t>
                      </a:r>
                      <a:endParaRPr lang="en-US" sz="1400"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4"/>
                  </a:ext>
                </a:extLst>
              </a:tr>
              <a:tr h="435185">
                <a:tc>
                  <a:txBody>
                    <a:bodyPr/>
                    <a:lstStyle/>
                    <a:p>
                      <a:pPr marL="0" marR="0" algn="just">
                        <a:lnSpc>
                          <a:spcPts val="1600"/>
                        </a:lnSpc>
                        <a:spcBef>
                          <a:spcPts val="0"/>
                        </a:spcBef>
                        <a:spcAft>
                          <a:spcPts val="0"/>
                        </a:spcAft>
                      </a:pPr>
                      <a:r>
                        <a:rPr lang="el-GR" sz="1400" dirty="0">
                          <a:effectLst/>
                        </a:rPr>
                        <a:t>Κατάλογος δυνατών θεραπειών κατά σειρά προτεραιότητας </a:t>
                      </a:r>
                      <a:endParaRPr lang="en-US" sz="1400"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5"/>
                  </a:ext>
                </a:extLst>
              </a:tr>
              <a:tr h="212144">
                <a:tc>
                  <a:txBody>
                    <a:bodyPr/>
                    <a:lstStyle/>
                    <a:p>
                      <a:pPr marL="0" marR="0" algn="just">
                        <a:lnSpc>
                          <a:spcPts val="1600"/>
                        </a:lnSpc>
                        <a:spcBef>
                          <a:spcPts val="0"/>
                        </a:spcBef>
                        <a:spcAft>
                          <a:spcPts val="0"/>
                        </a:spcAft>
                      </a:pPr>
                      <a:r>
                        <a:rPr lang="el-GR" sz="1400">
                          <a:effectLst/>
                        </a:rPr>
                        <a:t>Προδιαγραφές θεραπειών - Ευθύνη για εφαρμογή</a:t>
                      </a:r>
                      <a:endParaRPr lang="en-US" sz="140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6"/>
                  </a:ext>
                </a:extLst>
              </a:tr>
              <a:tr h="212144">
                <a:tc>
                  <a:txBody>
                    <a:bodyPr/>
                    <a:lstStyle/>
                    <a:p>
                      <a:pPr marL="0" marR="0" algn="just">
                        <a:lnSpc>
                          <a:spcPts val="1600"/>
                        </a:lnSpc>
                        <a:spcBef>
                          <a:spcPts val="0"/>
                        </a:spcBef>
                        <a:spcAft>
                          <a:spcPts val="0"/>
                        </a:spcAft>
                      </a:pPr>
                      <a:r>
                        <a:rPr lang="el-GR" sz="1400" dirty="0">
                          <a:effectLst/>
                        </a:rPr>
                        <a:t>Αναμενόμενη ανταπόκριση – Πιθανές παρενέργειες</a:t>
                      </a:r>
                      <a:endParaRPr lang="en-US" sz="1400"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7"/>
                  </a:ext>
                </a:extLst>
              </a:tr>
              <a:tr h="212144">
                <a:tc>
                  <a:txBody>
                    <a:bodyPr/>
                    <a:lstStyle/>
                    <a:p>
                      <a:pPr marL="0" marR="0" algn="just">
                        <a:lnSpc>
                          <a:spcPts val="1600"/>
                        </a:lnSpc>
                        <a:spcBef>
                          <a:spcPts val="0"/>
                        </a:spcBef>
                        <a:spcAft>
                          <a:spcPts val="0"/>
                        </a:spcAft>
                      </a:pPr>
                      <a:r>
                        <a:rPr lang="el-GR" sz="1400" dirty="0">
                          <a:effectLst/>
                        </a:rPr>
                        <a:t>Κατάσταση ασθενών</a:t>
                      </a:r>
                      <a:endParaRPr lang="en-US" sz="1400" dirty="0">
                        <a:effectLst/>
                        <a:latin typeface="Times New Roman" panose="02020603050405020304" pitchFamily="18" charset="0"/>
                        <a:ea typeface="Times New Roman" panose="02020603050405020304" pitchFamily="18" charset="0"/>
                      </a:endParaRPr>
                    </a:p>
                  </a:txBody>
                  <a:tcPr marL="46874" marR="46874"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lnB w="12700" cap="flat" cmpd="sng" algn="ctr">
                      <a:solidFill>
                        <a:schemeClr val="tx1"/>
                      </a:solidFill>
                      <a:prstDash val="solid"/>
                      <a:round/>
                      <a:headEnd type="none" w="med" len="med"/>
                      <a:tailEnd type="none" w="med" len="med"/>
                    </a:lnB>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lnB w="12700" cap="flat" cmpd="sng" algn="ctr">
                      <a:solidFill>
                        <a:schemeClr val="tx1"/>
                      </a:solidFill>
                      <a:prstDash val="solid"/>
                      <a:round/>
                      <a:headEnd type="none" w="med" len="med"/>
                      <a:tailEnd type="none" w="med" len="med"/>
                    </a:lnB>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lnB w="12700" cap="flat" cmpd="sng" algn="ctr">
                      <a:solidFill>
                        <a:schemeClr val="tx1"/>
                      </a:solidFill>
                      <a:prstDash val="solid"/>
                      <a:round/>
                      <a:headEnd type="none" w="med" len="med"/>
                      <a:tailEnd type="none" w="med" len="med"/>
                    </a:lnB>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lnB w="12700" cap="flat" cmpd="sng" algn="ctr">
                      <a:solidFill>
                        <a:schemeClr val="tx1"/>
                      </a:solidFill>
                      <a:prstDash val="solid"/>
                      <a:round/>
                      <a:headEnd type="none" w="med" len="med"/>
                      <a:tailEnd type="none" w="med" len="med"/>
                    </a:lnB>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lnB w="12700" cap="flat" cmpd="sng" algn="ctr">
                      <a:solidFill>
                        <a:schemeClr val="tx1"/>
                      </a:solidFill>
                      <a:prstDash val="solid"/>
                      <a:round/>
                      <a:headEnd type="none" w="med" len="med"/>
                      <a:tailEnd type="none" w="med" len="med"/>
                    </a:lnB>
                  </a:tcP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lnB w="12700" cap="flat" cmpd="sng" algn="ctr">
                      <a:solidFill>
                        <a:schemeClr val="tx1"/>
                      </a:solidFill>
                      <a:prstDash val="solid"/>
                      <a:round/>
                      <a:headEnd type="none" w="med" len="med"/>
                      <a:tailEnd type="none" w="med" len="med"/>
                    </a:lnB>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lnB w="12700" cap="flat" cmpd="sng" algn="ctr">
                      <a:solidFill>
                        <a:schemeClr val="tx1"/>
                      </a:solidFill>
                      <a:prstDash val="solid"/>
                      <a:round/>
                      <a:headEnd type="none" w="med" len="med"/>
                      <a:tailEnd type="none" w="med" len="med"/>
                    </a:lnB>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35185">
                <a:tc>
                  <a:txBody>
                    <a:bodyPr/>
                    <a:lstStyle/>
                    <a:p>
                      <a:pPr marL="0" marR="0" algn="just">
                        <a:lnSpc>
                          <a:spcPts val="1600"/>
                        </a:lnSpc>
                        <a:spcBef>
                          <a:spcPts val="0"/>
                        </a:spcBef>
                        <a:spcAft>
                          <a:spcPts val="0"/>
                        </a:spcAft>
                      </a:pPr>
                      <a:r>
                        <a:rPr lang="el-GR" sz="1400" dirty="0">
                          <a:effectLst/>
                        </a:rPr>
                        <a:t>Αναφορά ικανοποιητικής κατάστασης – προσδιορισμός τυχόν πρόσθετης θεραπείας</a:t>
                      </a:r>
                      <a:endParaRPr lang="en-US" sz="1400"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tcPr>
                </a:tc>
                <a:tc>
                  <a:txBody>
                    <a:bodyPr/>
                    <a:lstStyle/>
                    <a:p>
                      <a:pPr marL="0" marR="0" algn="ctr">
                        <a:lnSpc>
                          <a:spcPts val="1600"/>
                        </a:lnSpc>
                        <a:spcBef>
                          <a:spcPts val="0"/>
                        </a:spcBef>
                        <a:spcAft>
                          <a:spcPts val="0"/>
                        </a:spcAft>
                      </a:pPr>
                      <a:r>
                        <a:rPr lang="el-GR" sz="1400" b="1" dirty="0">
                          <a:effectLst/>
                        </a:rPr>
                        <a:t>Χ</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lnT w="12700" cap="flat" cmpd="sng" algn="ctr">
                      <a:solidFill>
                        <a:schemeClr val="tx1"/>
                      </a:solidFill>
                      <a:prstDash val="solid"/>
                      <a:round/>
                      <a:headEnd type="none" w="med" len="med"/>
                      <a:tailEnd type="none" w="med" len="med"/>
                    </a:lnT>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114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Παραγωγή πληροφοριών: Πληροφοριακές εκροές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41</a:t>
            </a:fld>
            <a:endParaRPr lang="el-GR" dirty="0"/>
          </a:p>
        </p:txBody>
      </p:sp>
      <p:graphicFrame>
        <p:nvGraphicFramePr>
          <p:cNvPr id="5" name="Table 4"/>
          <p:cNvGraphicFramePr>
            <a:graphicFrameLocks noGrp="1"/>
          </p:cNvGraphicFramePr>
          <p:nvPr>
            <p:extLst>
              <p:ext uri="{D42A27DB-BD31-4B8C-83A1-F6EECF244321}">
                <p14:modId xmlns:p14="http://schemas.microsoft.com/office/powerpoint/2010/main" val="3029604749"/>
              </p:ext>
            </p:extLst>
          </p:nvPr>
        </p:nvGraphicFramePr>
        <p:xfrm>
          <a:off x="107504" y="1171853"/>
          <a:ext cx="8928992" cy="5507940"/>
        </p:xfrm>
        <a:graphic>
          <a:graphicData uri="http://schemas.openxmlformats.org/drawingml/2006/table">
            <a:tbl>
              <a:tblPr firstRow="1" firstCol="1" lastRow="1" lastCol="1" bandRow="1" bandCol="1">
                <a:tableStyleId>{5940675A-B579-460E-94D1-54222C63F5DA}</a:tableStyleId>
              </a:tblPr>
              <a:tblGrid>
                <a:gridCol w="4896544">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648072">
                  <a:extLst>
                    <a:ext uri="{9D8B030D-6E8A-4147-A177-3AD203B41FA5}">
                      <a16:colId xmlns:a16="http://schemas.microsoft.com/office/drawing/2014/main" val="20006"/>
                    </a:ext>
                  </a:extLst>
                </a:gridCol>
                <a:gridCol w="297033">
                  <a:extLst>
                    <a:ext uri="{9D8B030D-6E8A-4147-A177-3AD203B41FA5}">
                      <a16:colId xmlns:a16="http://schemas.microsoft.com/office/drawing/2014/main" val="20007"/>
                    </a:ext>
                  </a:extLst>
                </a:gridCol>
                <a:gridCol w="711079">
                  <a:extLst>
                    <a:ext uri="{9D8B030D-6E8A-4147-A177-3AD203B41FA5}">
                      <a16:colId xmlns:a16="http://schemas.microsoft.com/office/drawing/2014/main" val="20008"/>
                    </a:ext>
                  </a:extLst>
                </a:gridCol>
              </a:tblGrid>
              <a:tr h="306318">
                <a:tc>
                  <a:txBody>
                    <a:bodyPr/>
                    <a:lstStyle/>
                    <a:p>
                      <a:pPr marL="0" marR="0" algn="just">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65000"/>
                      </a:schemeClr>
                    </a:solidFill>
                  </a:tcPr>
                </a:tc>
                <a:tc gridSpan="8">
                  <a:txBody>
                    <a:bodyPr/>
                    <a:lstStyle/>
                    <a:p>
                      <a:pPr marL="0" marR="0" algn="ctr">
                        <a:lnSpc>
                          <a:spcPts val="1600"/>
                        </a:lnSpc>
                        <a:spcBef>
                          <a:spcPts val="0"/>
                        </a:spcBef>
                        <a:spcAft>
                          <a:spcPts val="0"/>
                        </a:spcAft>
                      </a:pPr>
                      <a:r>
                        <a:rPr lang="el-GR" sz="1800" b="1" dirty="0">
                          <a:effectLst/>
                        </a:rPr>
                        <a:t>Δραστηριότητες ροής ασθενών</a:t>
                      </a:r>
                      <a:endParaRPr lang="en-US" sz="18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ts val="1600"/>
                        </a:lnSpc>
                        <a:spcBef>
                          <a:spcPts val="0"/>
                        </a:spcBef>
                        <a:spcAft>
                          <a:spcPts val="0"/>
                        </a:spcAft>
                      </a:pP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65000"/>
                      </a:schemeClr>
                    </a:solidFill>
                  </a:tcPr>
                </a:tc>
                <a:extLst>
                  <a:ext uri="{0D108BD9-81ED-4DB2-BD59-A6C34878D82A}">
                    <a16:rowId xmlns:a16="http://schemas.microsoft.com/office/drawing/2014/main" val="10000"/>
                  </a:ext>
                </a:extLst>
              </a:tr>
              <a:tr h="2318094">
                <a:tc rowSpan="2">
                  <a:txBody>
                    <a:bodyPr/>
                    <a:lstStyle/>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800" b="1" dirty="0">
                          <a:effectLst/>
                        </a:rPr>
                        <a:t> </a:t>
                      </a:r>
                      <a:endParaRPr lang="en-US" sz="1800" b="1" dirty="0">
                        <a:effectLst/>
                      </a:endParaRPr>
                    </a:p>
                    <a:p>
                      <a:pPr marL="0" marR="0">
                        <a:lnSpc>
                          <a:spcPts val="1600"/>
                        </a:lnSpc>
                        <a:spcBef>
                          <a:spcPts val="0"/>
                        </a:spcBef>
                        <a:spcAft>
                          <a:spcPts val="0"/>
                        </a:spcAft>
                      </a:pPr>
                      <a:r>
                        <a:rPr lang="el-GR" sz="1800" b="1" dirty="0">
                          <a:effectLst/>
                        </a:rPr>
                        <a:t>Πληροφορικές εκροές</a:t>
                      </a:r>
                      <a:endParaRPr lang="en-US" sz="1800" b="1" dirty="0">
                        <a:effectLst/>
                        <a:latin typeface="Times New Roman" panose="02020603050405020304" pitchFamily="18" charset="0"/>
                        <a:ea typeface="Times New Roman" panose="02020603050405020304" pitchFamily="18" charset="0"/>
                      </a:endParaRPr>
                    </a:p>
                  </a:txBody>
                  <a:tcPr marL="46874" marR="46874" marT="0" marB="0" anchor="b">
                    <a:solidFill>
                      <a:schemeClr val="bg1">
                        <a:lumMod val="65000"/>
                      </a:schemeClr>
                    </a:solidFill>
                  </a:tcPr>
                </a:tc>
                <a:tc>
                  <a:txBody>
                    <a:bodyPr/>
                    <a:lstStyle/>
                    <a:p>
                      <a:pPr marL="71755" marR="71755" algn="just">
                        <a:lnSpc>
                          <a:spcPts val="1600"/>
                        </a:lnSpc>
                        <a:spcBef>
                          <a:spcPts val="0"/>
                        </a:spcBef>
                        <a:spcAft>
                          <a:spcPts val="600"/>
                        </a:spcAft>
                      </a:pPr>
                      <a:r>
                        <a:rPr lang="el-GR" sz="1400" b="1" dirty="0">
                          <a:effectLst/>
                        </a:rPr>
                        <a:t>Υποδοχή ασθενούς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Προσδιορισμός  διάγνωσης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Προσδιορισμός  θεραπείας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Εφαρμογή θεραπείας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Ορισμός κριτηρίων για την πρόοδο της υγείας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Παρακολούθηση της αντίδρασης του ασθενούς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Έξοδος  ασθενούς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Δραστηριότητες παρακολούθησης της επιτυχίας της θεραπείας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vert="vert270">
                    <a:solidFill>
                      <a:schemeClr val="bg1">
                        <a:lumMod val="85000"/>
                      </a:schemeClr>
                    </a:solidFill>
                  </a:tcPr>
                </a:tc>
                <a:extLst>
                  <a:ext uri="{0D108BD9-81ED-4DB2-BD59-A6C34878D82A}">
                    <a16:rowId xmlns:a16="http://schemas.microsoft.com/office/drawing/2014/main" val="10001"/>
                  </a:ext>
                </a:extLst>
              </a:tr>
              <a:tr h="229832">
                <a:tc vMerge="1">
                  <a:txBody>
                    <a:bodyPr/>
                    <a:lstStyle/>
                    <a:p>
                      <a:endParaRPr lang="en-US"/>
                    </a:p>
                  </a:txBody>
                  <a:tcPr/>
                </a:tc>
                <a:tc>
                  <a:txBody>
                    <a:bodyPr/>
                    <a:lstStyle/>
                    <a:p>
                      <a:pPr marL="0" marR="0" algn="ctr">
                        <a:lnSpc>
                          <a:spcPts val="1600"/>
                        </a:lnSpc>
                        <a:spcBef>
                          <a:spcPts val="0"/>
                        </a:spcBef>
                        <a:spcAft>
                          <a:spcPts val="0"/>
                        </a:spcAft>
                      </a:pPr>
                      <a:r>
                        <a:rPr lang="el-GR" sz="1400" b="1">
                          <a:effectLst/>
                        </a:rPr>
                        <a:t>1</a:t>
                      </a:r>
                      <a:endParaRPr lang="en-US" sz="1400" b="1">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2</a:t>
                      </a:r>
                      <a:endParaRPr lang="en-US" sz="1400" b="1">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3</a:t>
                      </a:r>
                      <a:endParaRPr lang="en-US" sz="1400" b="1">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4</a:t>
                      </a:r>
                      <a:endParaRPr lang="en-US" sz="1400" b="1">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5</a:t>
                      </a:r>
                      <a:endParaRPr lang="en-US" sz="1400" b="1">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6</a:t>
                      </a:r>
                      <a:endParaRPr lang="en-US" sz="1400" b="1">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7</a:t>
                      </a:r>
                      <a:endParaRPr lang="en-US" sz="1400" b="1">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8</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extLst>
                  <a:ext uri="{0D108BD9-81ED-4DB2-BD59-A6C34878D82A}">
                    <a16:rowId xmlns:a16="http://schemas.microsoft.com/office/drawing/2014/main" val="10002"/>
                  </a:ext>
                </a:extLst>
              </a:tr>
              <a:tr h="271517">
                <a:tc>
                  <a:txBody>
                    <a:bodyPr/>
                    <a:lstStyle/>
                    <a:p>
                      <a:pPr marL="0" marR="0" algn="just">
                        <a:lnSpc>
                          <a:spcPts val="1600"/>
                        </a:lnSpc>
                        <a:spcBef>
                          <a:spcPts val="0"/>
                        </a:spcBef>
                        <a:spcAft>
                          <a:spcPts val="0"/>
                        </a:spcAft>
                      </a:pPr>
                      <a:r>
                        <a:rPr lang="el-GR" sz="1400" b="1" dirty="0">
                          <a:effectLst/>
                        </a:rPr>
                        <a:t>Κατάλογος συμπτωμάτων - Κατανομή κλινών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3"/>
                  </a:ext>
                </a:extLst>
              </a:tr>
              <a:tr h="647419">
                <a:tc>
                  <a:txBody>
                    <a:bodyPr/>
                    <a:lstStyle/>
                    <a:p>
                      <a:pPr marL="0" marR="0" algn="just">
                        <a:lnSpc>
                          <a:spcPts val="1600"/>
                        </a:lnSpc>
                        <a:spcBef>
                          <a:spcPts val="0"/>
                        </a:spcBef>
                        <a:spcAft>
                          <a:spcPts val="0"/>
                        </a:spcAft>
                      </a:pPr>
                      <a:r>
                        <a:rPr lang="el-GR" sz="1400" b="1" dirty="0">
                          <a:effectLst/>
                        </a:rPr>
                        <a:t>Κατάλογος ενδεχόμενων διαγνώσεων κατά σειρά επιλογής – Κατάλογος ενδεχόμενων θεραπειών κατά σειρά προτεραιότητας</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4"/>
                  </a:ext>
                </a:extLst>
              </a:tr>
              <a:tr h="268900">
                <a:tc>
                  <a:txBody>
                    <a:bodyPr/>
                    <a:lstStyle/>
                    <a:p>
                      <a:pPr marL="0" marR="0" algn="just">
                        <a:lnSpc>
                          <a:spcPts val="1600"/>
                        </a:lnSpc>
                        <a:spcBef>
                          <a:spcPts val="0"/>
                        </a:spcBef>
                        <a:spcAft>
                          <a:spcPts val="0"/>
                        </a:spcAft>
                      </a:pPr>
                      <a:r>
                        <a:rPr lang="el-GR" sz="1400" b="1" dirty="0">
                          <a:effectLst/>
                        </a:rPr>
                        <a:t>Επιλεχθείσα θεραπεία – Ευθύνη για την εφαρμογή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5"/>
                  </a:ext>
                </a:extLst>
              </a:tr>
              <a:tr h="199723">
                <a:tc>
                  <a:txBody>
                    <a:bodyPr/>
                    <a:lstStyle/>
                    <a:p>
                      <a:pPr marL="0" marR="0" algn="just">
                        <a:lnSpc>
                          <a:spcPts val="1600"/>
                        </a:lnSpc>
                        <a:spcBef>
                          <a:spcPts val="0"/>
                        </a:spcBef>
                        <a:spcAft>
                          <a:spcPts val="0"/>
                        </a:spcAft>
                      </a:pPr>
                      <a:r>
                        <a:rPr lang="el-GR" sz="1400" b="1" dirty="0">
                          <a:effectLst/>
                        </a:rPr>
                        <a:t>Παρακολούθηση κατάστασης ασθενούς</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6"/>
                  </a:ext>
                </a:extLst>
              </a:tr>
              <a:tr h="399445">
                <a:tc>
                  <a:txBody>
                    <a:bodyPr/>
                    <a:lstStyle/>
                    <a:p>
                      <a:pPr marL="0" marR="0" algn="just">
                        <a:lnSpc>
                          <a:spcPts val="1600"/>
                        </a:lnSpc>
                        <a:spcBef>
                          <a:spcPts val="0"/>
                        </a:spcBef>
                        <a:spcAft>
                          <a:spcPts val="0"/>
                        </a:spcAft>
                      </a:pPr>
                      <a:r>
                        <a:rPr lang="el-GR" sz="1400" b="1" dirty="0">
                          <a:effectLst/>
                        </a:rPr>
                        <a:t>Φάσεις αλλαγών στην κατάσταση υγείας – Κατεύθυνση - Χρόνος</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7"/>
                  </a:ext>
                </a:extLst>
              </a:tr>
              <a:tr h="257092">
                <a:tc>
                  <a:txBody>
                    <a:bodyPr/>
                    <a:lstStyle/>
                    <a:p>
                      <a:pPr marL="0" marR="0" algn="just">
                        <a:lnSpc>
                          <a:spcPts val="1600"/>
                        </a:lnSpc>
                        <a:spcBef>
                          <a:spcPts val="0"/>
                        </a:spcBef>
                        <a:spcAft>
                          <a:spcPts val="0"/>
                        </a:spcAft>
                      </a:pPr>
                      <a:r>
                        <a:rPr lang="el-GR" sz="1400" b="1" dirty="0">
                          <a:effectLst/>
                        </a:rPr>
                        <a:t>Τάση αλλαγής στην κατάσταση υγείας - Παρενέργειες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8"/>
                  </a:ext>
                </a:extLst>
              </a:tr>
              <a:tr h="599168">
                <a:tc>
                  <a:txBody>
                    <a:bodyPr/>
                    <a:lstStyle/>
                    <a:p>
                      <a:pPr marL="0" marR="0" algn="just">
                        <a:lnSpc>
                          <a:spcPts val="1600"/>
                        </a:lnSpc>
                        <a:spcBef>
                          <a:spcPts val="0"/>
                        </a:spcBef>
                        <a:spcAft>
                          <a:spcPts val="0"/>
                        </a:spcAft>
                      </a:pPr>
                      <a:r>
                        <a:rPr lang="el-GR" sz="1400" b="1" dirty="0">
                          <a:effectLst/>
                        </a:rPr>
                        <a:t>Αναφορά στο γιατρό - Χρονοπρογραμματισμός περαιτέρω θεραπείας</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Χ</a:t>
                      </a:r>
                      <a:endParaRPr lang="en-US" sz="1400" b="1" dirty="0">
                        <a:effectLst/>
                        <a:latin typeface="Times New Roman" panose="02020603050405020304" pitchFamily="18" charset="0"/>
                        <a:ea typeface="Times New Roman" panose="02020603050405020304" pitchFamily="18" charset="0"/>
                      </a:endParaRPr>
                    </a:p>
                  </a:txBody>
                  <a:tcPr marL="46874" marR="46874"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6874" marR="46874"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74823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Παραγωγή πληροφοριών: Κριτήρια αποδοτικότητας</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42</a:t>
            </a:fld>
            <a:endParaRPr lang="el-GR" dirty="0"/>
          </a:p>
        </p:txBody>
      </p:sp>
      <p:graphicFrame>
        <p:nvGraphicFramePr>
          <p:cNvPr id="4" name="Table 3"/>
          <p:cNvGraphicFramePr>
            <a:graphicFrameLocks noGrp="1"/>
          </p:cNvGraphicFramePr>
          <p:nvPr>
            <p:extLst>
              <p:ext uri="{D42A27DB-BD31-4B8C-83A1-F6EECF244321}">
                <p14:modId xmlns:p14="http://schemas.microsoft.com/office/powerpoint/2010/main" val="3895867583"/>
              </p:ext>
            </p:extLst>
          </p:nvPr>
        </p:nvGraphicFramePr>
        <p:xfrm>
          <a:off x="35498" y="1093790"/>
          <a:ext cx="9000999" cy="5680546"/>
        </p:xfrm>
        <a:graphic>
          <a:graphicData uri="http://schemas.openxmlformats.org/drawingml/2006/table">
            <a:tbl>
              <a:tblPr firstRow="1" firstCol="1" lastRow="1" lastCol="1" bandRow="1" bandCol="1">
                <a:tableStyleId>{5940675A-B579-460E-94D1-54222C63F5DA}</a:tableStyleId>
              </a:tblPr>
              <a:tblGrid>
                <a:gridCol w="5184574">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720081">
                  <a:extLst>
                    <a:ext uri="{9D8B030D-6E8A-4147-A177-3AD203B41FA5}">
                      <a16:colId xmlns:a16="http://schemas.microsoft.com/office/drawing/2014/main" val="20008"/>
                    </a:ext>
                  </a:extLst>
                </a:gridCol>
              </a:tblGrid>
              <a:tr h="269760">
                <a:tc>
                  <a:txBody>
                    <a:bodyPr/>
                    <a:lstStyle/>
                    <a:p>
                      <a:pPr marL="0" marR="0" algn="just">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65000"/>
                      </a:schemeClr>
                    </a:solidFill>
                  </a:tcPr>
                </a:tc>
                <a:tc gridSpan="8">
                  <a:txBody>
                    <a:bodyPr/>
                    <a:lstStyle/>
                    <a:p>
                      <a:pPr marL="0" marR="0" algn="ctr">
                        <a:lnSpc>
                          <a:spcPts val="1600"/>
                        </a:lnSpc>
                        <a:spcBef>
                          <a:spcPts val="0"/>
                        </a:spcBef>
                        <a:spcAft>
                          <a:spcPts val="0"/>
                        </a:spcAft>
                      </a:pPr>
                      <a:r>
                        <a:rPr lang="el-GR" sz="1800" b="1" dirty="0">
                          <a:effectLst/>
                        </a:rPr>
                        <a:t>Δραστηριότητες ροής ασθενών</a:t>
                      </a:r>
                      <a:endParaRPr lang="en-US" sz="18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ts val="1600"/>
                        </a:lnSpc>
                        <a:spcBef>
                          <a:spcPts val="0"/>
                        </a:spcBef>
                        <a:spcAft>
                          <a:spcPts val="0"/>
                        </a:spcAft>
                      </a:pPr>
                      <a:endParaRPr lang="en-US" sz="800" dirty="0">
                        <a:effectLst/>
                        <a:latin typeface="Times New Roman" panose="02020603050405020304" pitchFamily="18" charset="0"/>
                        <a:ea typeface="Times New Roman" panose="02020603050405020304" pitchFamily="18" charset="0"/>
                      </a:endParaRPr>
                    </a:p>
                  </a:txBody>
                  <a:tcPr marL="43747" marR="43747" marT="0" marB="0" anchor="ctr"/>
                </a:tc>
                <a:extLst>
                  <a:ext uri="{0D108BD9-81ED-4DB2-BD59-A6C34878D82A}">
                    <a16:rowId xmlns:a16="http://schemas.microsoft.com/office/drawing/2014/main" val="10000"/>
                  </a:ext>
                </a:extLst>
              </a:tr>
              <a:tr h="2569506">
                <a:tc rowSpan="2">
                  <a:txBody>
                    <a:bodyPr/>
                    <a:lstStyle/>
                    <a:p>
                      <a:pPr marL="0" marR="0" algn="just">
                        <a:lnSpc>
                          <a:spcPts val="1600"/>
                        </a:lnSpc>
                        <a:spcBef>
                          <a:spcPts val="0"/>
                        </a:spcBef>
                        <a:spcAft>
                          <a:spcPts val="0"/>
                        </a:spcAft>
                      </a:pPr>
                      <a:r>
                        <a:rPr lang="el-GR" sz="1800" b="1" dirty="0">
                          <a:effectLst/>
                        </a:rPr>
                        <a:t> </a:t>
                      </a:r>
                      <a:endParaRPr lang="en-US" sz="1800" b="1" dirty="0">
                        <a:effectLst/>
                      </a:endParaRPr>
                    </a:p>
                    <a:p>
                      <a:pPr marL="0" marR="0" algn="just">
                        <a:lnSpc>
                          <a:spcPts val="1600"/>
                        </a:lnSpc>
                        <a:spcBef>
                          <a:spcPts val="0"/>
                        </a:spcBef>
                        <a:spcAft>
                          <a:spcPts val="0"/>
                        </a:spcAft>
                      </a:pPr>
                      <a:r>
                        <a:rPr lang="el-GR" sz="1800" b="1" dirty="0">
                          <a:effectLst/>
                        </a:rPr>
                        <a:t> </a:t>
                      </a:r>
                      <a:endParaRPr lang="en-US" sz="1800" b="1" dirty="0">
                        <a:effectLst/>
                      </a:endParaRPr>
                    </a:p>
                    <a:p>
                      <a:pPr marL="0" marR="0" algn="just">
                        <a:lnSpc>
                          <a:spcPts val="1600"/>
                        </a:lnSpc>
                        <a:spcBef>
                          <a:spcPts val="0"/>
                        </a:spcBef>
                        <a:spcAft>
                          <a:spcPts val="0"/>
                        </a:spcAft>
                      </a:pPr>
                      <a:r>
                        <a:rPr lang="el-GR" sz="1800" b="1" dirty="0">
                          <a:effectLst/>
                        </a:rPr>
                        <a:t> </a:t>
                      </a:r>
                      <a:endParaRPr lang="en-US" sz="1800" b="1" dirty="0">
                        <a:effectLst/>
                      </a:endParaRPr>
                    </a:p>
                    <a:p>
                      <a:pPr marL="0" marR="0" algn="just">
                        <a:lnSpc>
                          <a:spcPts val="1600"/>
                        </a:lnSpc>
                        <a:spcBef>
                          <a:spcPts val="0"/>
                        </a:spcBef>
                        <a:spcAft>
                          <a:spcPts val="0"/>
                        </a:spcAft>
                      </a:pPr>
                      <a:r>
                        <a:rPr lang="el-GR" sz="1800" b="1" dirty="0">
                          <a:effectLst/>
                        </a:rPr>
                        <a:t> </a:t>
                      </a:r>
                      <a:endParaRPr lang="en-US" sz="1800" b="1" dirty="0">
                        <a:effectLst/>
                      </a:endParaRPr>
                    </a:p>
                    <a:p>
                      <a:pPr marL="0" marR="0">
                        <a:lnSpc>
                          <a:spcPts val="1600"/>
                        </a:lnSpc>
                        <a:spcBef>
                          <a:spcPts val="0"/>
                        </a:spcBef>
                        <a:spcAft>
                          <a:spcPts val="0"/>
                        </a:spcAft>
                      </a:pPr>
                      <a:r>
                        <a:rPr lang="el-GR" sz="1800" b="1" dirty="0">
                          <a:effectLst/>
                        </a:rPr>
                        <a:t>Κριτήρια αποδοτικότητας</a:t>
                      </a:r>
                      <a:endParaRPr lang="en-US" sz="1800" b="1" dirty="0">
                        <a:effectLst/>
                        <a:latin typeface="Times New Roman" panose="02020603050405020304" pitchFamily="18" charset="0"/>
                        <a:ea typeface="Times New Roman" panose="02020603050405020304" pitchFamily="18" charset="0"/>
                      </a:endParaRPr>
                    </a:p>
                  </a:txBody>
                  <a:tcPr marL="43747" marR="43747" marT="0" marB="0" anchor="b">
                    <a:solidFill>
                      <a:schemeClr val="bg1">
                        <a:lumMod val="65000"/>
                      </a:schemeClr>
                    </a:solidFill>
                  </a:tcPr>
                </a:tc>
                <a:tc>
                  <a:txBody>
                    <a:bodyPr/>
                    <a:lstStyle/>
                    <a:p>
                      <a:pPr marL="71755" marR="71755" algn="just">
                        <a:lnSpc>
                          <a:spcPts val="1600"/>
                        </a:lnSpc>
                        <a:spcBef>
                          <a:spcPts val="0"/>
                        </a:spcBef>
                        <a:spcAft>
                          <a:spcPts val="600"/>
                        </a:spcAft>
                      </a:pPr>
                      <a:r>
                        <a:rPr lang="el-GR" sz="1400" b="1" dirty="0">
                          <a:effectLst/>
                        </a:rPr>
                        <a:t>Υποδοχή ασθενούς</a:t>
                      </a:r>
                      <a:endParaRPr lang="en-US" sz="1400" b="1" dirty="0">
                        <a:effectLst/>
                        <a:latin typeface="Times New Roman" panose="02020603050405020304" pitchFamily="18" charset="0"/>
                        <a:ea typeface="Times New Roman" panose="02020603050405020304" pitchFamily="18" charset="0"/>
                      </a:endParaRPr>
                    </a:p>
                  </a:txBody>
                  <a:tcPr marL="43747" marR="43747"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Προσδιορισμός  διάγνωσης</a:t>
                      </a:r>
                      <a:endParaRPr lang="en-US" sz="1400" b="1" dirty="0">
                        <a:effectLst/>
                        <a:latin typeface="Times New Roman" panose="02020603050405020304" pitchFamily="18" charset="0"/>
                        <a:ea typeface="Times New Roman" panose="02020603050405020304" pitchFamily="18" charset="0"/>
                      </a:endParaRPr>
                    </a:p>
                  </a:txBody>
                  <a:tcPr marL="43747" marR="43747"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Προσδιορισμός  θεραπείας</a:t>
                      </a:r>
                      <a:endParaRPr lang="en-US" sz="1400" b="1" dirty="0">
                        <a:effectLst/>
                        <a:latin typeface="Times New Roman" panose="02020603050405020304" pitchFamily="18" charset="0"/>
                        <a:ea typeface="Times New Roman" panose="02020603050405020304" pitchFamily="18" charset="0"/>
                      </a:endParaRPr>
                    </a:p>
                  </a:txBody>
                  <a:tcPr marL="43747" marR="43747"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Εφαρμογή θεραπείας</a:t>
                      </a:r>
                      <a:endParaRPr lang="en-US" sz="1400" b="1" dirty="0">
                        <a:effectLst/>
                        <a:latin typeface="Times New Roman" panose="02020603050405020304" pitchFamily="18" charset="0"/>
                        <a:ea typeface="Times New Roman" panose="02020603050405020304" pitchFamily="18" charset="0"/>
                      </a:endParaRPr>
                    </a:p>
                  </a:txBody>
                  <a:tcPr marL="43747" marR="43747"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Ορισμός κριτηρίων για την πρόοδο της υγείας</a:t>
                      </a:r>
                      <a:endParaRPr lang="en-US" sz="1400" b="1" dirty="0">
                        <a:effectLst/>
                        <a:latin typeface="Times New Roman" panose="02020603050405020304" pitchFamily="18" charset="0"/>
                        <a:ea typeface="Times New Roman" panose="02020603050405020304" pitchFamily="18" charset="0"/>
                      </a:endParaRPr>
                    </a:p>
                  </a:txBody>
                  <a:tcPr marL="43747" marR="43747"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Παρακολούθηση της αντίδρασης του ασθενούς</a:t>
                      </a:r>
                      <a:endParaRPr lang="en-US" sz="1400" b="1" dirty="0">
                        <a:effectLst/>
                        <a:latin typeface="Times New Roman" panose="02020603050405020304" pitchFamily="18" charset="0"/>
                        <a:ea typeface="Times New Roman" panose="02020603050405020304" pitchFamily="18" charset="0"/>
                      </a:endParaRPr>
                    </a:p>
                  </a:txBody>
                  <a:tcPr marL="43747" marR="43747"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Έξοδος  ασθενούς</a:t>
                      </a:r>
                      <a:endParaRPr lang="en-US" sz="1400" b="1" dirty="0">
                        <a:effectLst/>
                        <a:latin typeface="Times New Roman" panose="02020603050405020304" pitchFamily="18" charset="0"/>
                        <a:ea typeface="Times New Roman" panose="02020603050405020304" pitchFamily="18" charset="0"/>
                      </a:endParaRPr>
                    </a:p>
                  </a:txBody>
                  <a:tcPr marL="43747" marR="43747" marT="0" marB="0" vert="vert270" anchor="ctr">
                    <a:solidFill>
                      <a:schemeClr val="bg1">
                        <a:lumMod val="85000"/>
                      </a:schemeClr>
                    </a:solidFill>
                  </a:tcPr>
                </a:tc>
                <a:tc>
                  <a:txBody>
                    <a:bodyPr/>
                    <a:lstStyle/>
                    <a:p>
                      <a:pPr marL="71755" marR="71755" algn="l">
                        <a:lnSpc>
                          <a:spcPts val="1600"/>
                        </a:lnSpc>
                        <a:spcBef>
                          <a:spcPts val="0"/>
                        </a:spcBef>
                        <a:spcAft>
                          <a:spcPts val="600"/>
                        </a:spcAft>
                      </a:pPr>
                      <a:r>
                        <a:rPr lang="el-GR" sz="1400" b="1" dirty="0">
                          <a:effectLst/>
                        </a:rPr>
                        <a:t>Δραστηριότητες παρακολούθησης της επιτυχίας της θεραπείας</a:t>
                      </a:r>
                      <a:endParaRPr lang="en-US" sz="1400" b="1" dirty="0">
                        <a:effectLst/>
                        <a:latin typeface="Times New Roman" panose="02020603050405020304" pitchFamily="18" charset="0"/>
                        <a:ea typeface="Times New Roman" panose="02020603050405020304" pitchFamily="18" charset="0"/>
                      </a:endParaRPr>
                    </a:p>
                  </a:txBody>
                  <a:tcPr marL="43747" marR="43747" marT="0" marB="0" vert="vert270">
                    <a:solidFill>
                      <a:schemeClr val="bg1">
                        <a:lumMod val="85000"/>
                      </a:schemeClr>
                    </a:solidFill>
                  </a:tcPr>
                </a:tc>
                <a:extLst>
                  <a:ext uri="{0D108BD9-81ED-4DB2-BD59-A6C34878D82A}">
                    <a16:rowId xmlns:a16="http://schemas.microsoft.com/office/drawing/2014/main" val="10001"/>
                  </a:ext>
                </a:extLst>
              </a:tr>
              <a:tr h="269760">
                <a:tc vMerge="1">
                  <a:txBody>
                    <a:bodyPr/>
                    <a:lstStyle/>
                    <a:p>
                      <a:endParaRPr lang="en-US"/>
                    </a:p>
                  </a:txBody>
                  <a:tcPr/>
                </a:tc>
                <a:tc>
                  <a:txBody>
                    <a:bodyPr/>
                    <a:lstStyle/>
                    <a:p>
                      <a:pPr marL="0" marR="0" algn="ctr">
                        <a:lnSpc>
                          <a:spcPts val="1600"/>
                        </a:lnSpc>
                        <a:spcBef>
                          <a:spcPts val="0"/>
                        </a:spcBef>
                        <a:spcAft>
                          <a:spcPts val="0"/>
                        </a:spcAft>
                      </a:pPr>
                      <a:r>
                        <a:rPr lang="el-GR" sz="1400" b="1">
                          <a:effectLst/>
                        </a:rPr>
                        <a:t>1</a:t>
                      </a:r>
                      <a:endParaRPr lang="en-US" sz="1400" b="1">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2</a:t>
                      </a:r>
                      <a:endParaRPr lang="en-US" sz="1400" b="1">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3</a:t>
                      </a:r>
                      <a:endParaRPr lang="en-US" sz="1400" b="1">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4</a:t>
                      </a:r>
                      <a:endParaRPr lang="en-US" sz="1400" b="1">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5</a:t>
                      </a:r>
                      <a:endParaRPr lang="en-US" sz="1400" b="1">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6</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7</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8</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extLst>
                  <a:ext uri="{0D108BD9-81ED-4DB2-BD59-A6C34878D82A}">
                    <a16:rowId xmlns:a16="http://schemas.microsoft.com/office/drawing/2014/main" val="10002"/>
                  </a:ext>
                </a:extLst>
              </a:tr>
              <a:tr h="344160">
                <a:tc>
                  <a:txBody>
                    <a:bodyPr/>
                    <a:lstStyle/>
                    <a:p>
                      <a:pPr marL="0" marR="0" algn="just">
                        <a:lnSpc>
                          <a:spcPts val="1600"/>
                        </a:lnSpc>
                        <a:spcBef>
                          <a:spcPts val="0"/>
                        </a:spcBef>
                        <a:spcAft>
                          <a:spcPts val="0"/>
                        </a:spcAft>
                      </a:pPr>
                      <a:r>
                        <a:rPr lang="el-GR" sz="1400" b="1" dirty="0">
                          <a:effectLst/>
                        </a:rPr>
                        <a:t>Χρόνος από την εισαγωγή στην εγκατάσταση του ασθενούς – Χρήση πόρων – Ποιότητα σχετικού καταλόγου</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tc>
                <a:extLst>
                  <a:ext uri="{0D108BD9-81ED-4DB2-BD59-A6C34878D82A}">
                    <a16:rowId xmlns:a16="http://schemas.microsoft.com/office/drawing/2014/main" val="10003"/>
                  </a:ext>
                </a:extLst>
              </a:tr>
              <a:tr h="269760">
                <a:tc>
                  <a:txBody>
                    <a:bodyPr/>
                    <a:lstStyle/>
                    <a:p>
                      <a:pPr marL="0" marR="0" algn="just">
                        <a:lnSpc>
                          <a:spcPts val="1600"/>
                        </a:lnSpc>
                        <a:spcBef>
                          <a:spcPts val="0"/>
                        </a:spcBef>
                        <a:spcAft>
                          <a:spcPts val="0"/>
                        </a:spcAft>
                      </a:pPr>
                      <a:r>
                        <a:rPr lang="el-GR" sz="1400" b="1" dirty="0">
                          <a:effectLst/>
                        </a:rPr>
                        <a:t>Χρησιμοποιούμενοι πόροι σε εξετάσεις – Ποιότητα διάγνωσης</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tc>
                <a:extLst>
                  <a:ext uri="{0D108BD9-81ED-4DB2-BD59-A6C34878D82A}">
                    <a16:rowId xmlns:a16="http://schemas.microsoft.com/office/drawing/2014/main" val="10004"/>
                  </a:ext>
                </a:extLst>
              </a:tr>
              <a:tr h="344160">
                <a:tc>
                  <a:txBody>
                    <a:bodyPr/>
                    <a:lstStyle/>
                    <a:p>
                      <a:pPr marL="0" marR="0" algn="just">
                        <a:lnSpc>
                          <a:spcPts val="1600"/>
                        </a:lnSpc>
                        <a:spcBef>
                          <a:spcPts val="0"/>
                        </a:spcBef>
                        <a:spcAft>
                          <a:spcPts val="0"/>
                        </a:spcAft>
                      </a:pPr>
                      <a:r>
                        <a:rPr lang="el-GR" sz="1400" b="1" dirty="0">
                          <a:effectLst/>
                        </a:rPr>
                        <a:t>Χρησιμοποιούμενοι πόροι σε θεραπείες – Εφαρμοσιμότητα θεραπείας</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tc>
                <a:extLst>
                  <a:ext uri="{0D108BD9-81ED-4DB2-BD59-A6C34878D82A}">
                    <a16:rowId xmlns:a16="http://schemas.microsoft.com/office/drawing/2014/main" val="10005"/>
                  </a:ext>
                </a:extLst>
              </a:tr>
              <a:tr h="269760">
                <a:tc>
                  <a:txBody>
                    <a:bodyPr/>
                    <a:lstStyle/>
                    <a:p>
                      <a:pPr marL="0" marR="0" algn="just">
                        <a:lnSpc>
                          <a:spcPts val="1600"/>
                        </a:lnSpc>
                        <a:spcBef>
                          <a:spcPts val="0"/>
                        </a:spcBef>
                        <a:spcAft>
                          <a:spcPts val="0"/>
                        </a:spcAft>
                      </a:pPr>
                      <a:r>
                        <a:rPr lang="el-GR" sz="1400" b="1" dirty="0">
                          <a:effectLst/>
                        </a:rPr>
                        <a:t>Πειθαρχία θεραπειών - Χρησιμοποιούμενοι πόροι</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tc>
                <a:extLst>
                  <a:ext uri="{0D108BD9-81ED-4DB2-BD59-A6C34878D82A}">
                    <a16:rowId xmlns:a16="http://schemas.microsoft.com/office/drawing/2014/main" val="10006"/>
                  </a:ext>
                </a:extLst>
              </a:tr>
              <a:tr h="269760">
                <a:tc>
                  <a:txBody>
                    <a:bodyPr/>
                    <a:lstStyle/>
                    <a:p>
                      <a:pPr marL="0" marR="0" algn="just">
                        <a:lnSpc>
                          <a:spcPts val="1600"/>
                        </a:lnSpc>
                        <a:spcBef>
                          <a:spcPts val="0"/>
                        </a:spcBef>
                        <a:spcAft>
                          <a:spcPts val="0"/>
                        </a:spcAft>
                      </a:pPr>
                      <a:r>
                        <a:rPr lang="el-GR" sz="1400" b="1" dirty="0">
                          <a:effectLst/>
                        </a:rPr>
                        <a:t>Σύνολο δεικτών</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tc>
                <a:extLst>
                  <a:ext uri="{0D108BD9-81ED-4DB2-BD59-A6C34878D82A}">
                    <a16:rowId xmlns:a16="http://schemas.microsoft.com/office/drawing/2014/main" val="10007"/>
                  </a:ext>
                </a:extLst>
              </a:tr>
              <a:tr h="344160">
                <a:tc>
                  <a:txBody>
                    <a:bodyPr/>
                    <a:lstStyle/>
                    <a:p>
                      <a:pPr marL="0" marR="0" algn="just">
                        <a:lnSpc>
                          <a:spcPts val="1600"/>
                        </a:lnSpc>
                        <a:spcBef>
                          <a:spcPts val="0"/>
                        </a:spcBef>
                        <a:spcAft>
                          <a:spcPts val="0"/>
                        </a:spcAft>
                      </a:pPr>
                      <a:r>
                        <a:rPr lang="el-GR" sz="1400" b="1" dirty="0">
                          <a:effectLst/>
                        </a:rPr>
                        <a:t>Πειθαρχία προσδιορισμού κατάστασης υγείας σύμφωνα με τους δείκτες - Χρησιμοποιούμενοι πόροι</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tc>
                <a:extLst>
                  <a:ext uri="{0D108BD9-81ED-4DB2-BD59-A6C34878D82A}">
                    <a16:rowId xmlns:a16="http://schemas.microsoft.com/office/drawing/2014/main" val="10008"/>
                  </a:ext>
                </a:extLst>
              </a:tr>
              <a:tr h="344160">
                <a:tc>
                  <a:txBody>
                    <a:bodyPr/>
                    <a:lstStyle/>
                    <a:p>
                      <a:pPr marL="0" marR="0" algn="just">
                        <a:lnSpc>
                          <a:spcPts val="1600"/>
                        </a:lnSpc>
                        <a:spcBef>
                          <a:spcPts val="0"/>
                        </a:spcBef>
                        <a:spcAft>
                          <a:spcPts val="0"/>
                        </a:spcAft>
                      </a:pPr>
                      <a:r>
                        <a:rPr lang="el-GR" sz="1400" b="1" dirty="0">
                          <a:effectLst/>
                        </a:rPr>
                        <a:t>Αποδοχή αναφοράς ανά γιατρό - Ικανοποιητική παράθεση περαιτέρω θεραπείας</a:t>
                      </a:r>
                      <a:endParaRPr lang="en-US" sz="1400" b="1" dirty="0">
                        <a:effectLst/>
                        <a:latin typeface="Times New Roman" panose="02020603050405020304" pitchFamily="18" charset="0"/>
                        <a:ea typeface="Times New Roman" panose="02020603050405020304" pitchFamily="18" charset="0"/>
                      </a:endParaRPr>
                    </a:p>
                  </a:txBody>
                  <a:tcPr marL="43747" marR="43747"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3747" marR="43747"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3747" marR="43747"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84086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l-GR" dirty="0"/>
              <a:t>Παραγωγή πληροφοριών: Πληροφορίες ελέγχου</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43</a:t>
            </a:fld>
            <a:endParaRPr lang="el-GR" dirty="0"/>
          </a:p>
        </p:txBody>
      </p:sp>
      <p:graphicFrame>
        <p:nvGraphicFramePr>
          <p:cNvPr id="5" name="Table 4"/>
          <p:cNvGraphicFramePr>
            <a:graphicFrameLocks noGrp="1"/>
          </p:cNvGraphicFramePr>
          <p:nvPr>
            <p:extLst>
              <p:ext uri="{D42A27DB-BD31-4B8C-83A1-F6EECF244321}">
                <p14:modId xmlns:p14="http://schemas.microsoft.com/office/powerpoint/2010/main" val="2469346897"/>
              </p:ext>
            </p:extLst>
          </p:nvPr>
        </p:nvGraphicFramePr>
        <p:xfrm>
          <a:off x="107504" y="1196752"/>
          <a:ext cx="8928994" cy="5541169"/>
        </p:xfrm>
        <a:graphic>
          <a:graphicData uri="http://schemas.openxmlformats.org/drawingml/2006/table">
            <a:tbl>
              <a:tblPr firstRow="1" firstCol="1" lastRow="1" lastCol="1" bandRow="1" bandCol="1">
                <a:tableStyleId>{5940675A-B579-460E-94D1-54222C63F5DA}</a:tableStyleId>
              </a:tblPr>
              <a:tblGrid>
                <a:gridCol w="5112571">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720079">
                  <a:extLst>
                    <a:ext uri="{9D8B030D-6E8A-4147-A177-3AD203B41FA5}">
                      <a16:colId xmlns:a16="http://schemas.microsoft.com/office/drawing/2014/main" val="20008"/>
                    </a:ext>
                  </a:extLst>
                </a:gridCol>
              </a:tblGrid>
              <a:tr h="457606">
                <a:tc>
                  <a:txBody>
                    <a:bodyPr/>
                    <a:lstStyle/>
                    <a:p>
                      <a:pPr marL="0" marR="0" algn="just">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65000"/>
                      </a:schemeClr>
                    </a:solidFill>
                  </a:tcPr>
                </a:tc>
                <a:tc gridSpan="8">
                  <a:txBody>
                    <a:bodyPr/>
                    <a:lstStyle/>
                    <a:p>
                      <a:pPr marL="0" marR="0" algn="ctr">
                        <a:lnSpc>
                          <a:spcPts val="1600"/>
                        </a:lnSpc>
                        <a:spcBef>
                          <a:spcPts val="0"/>
                        </a:spcBef>
                        <a:spcAft>
                          <a:spcPts val="0"/>
                        </a:spcAft>
                      </a:pPr>
                      <a:r>
                        <a:rPr lang="el-GR" sz="1800" b="1" dirty="0">
                          <a:effectLst/>
                        </a:rPr>
                        <a:t>Δραστηριότητες ροής ασθενών</a:t>
                      </a:r>
                    </a:p>
                  </a:txBody>
                  <a:tcPr marL="48611" marR="48611" marT="0" marB="0" anchor="ctr">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ts val="1600"/>
                        </a:lnSpc>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48611" marR="48611" marT="0" marB="0" anchor="ctr"/>
                </a:tc>
                <a:extLst>
                  <a:ext uri="{0D108BD9-81ED-4DB2-BD59-A6C34878D82A}">
                    <a16:rowId xmlns:a16="http://schemas.microsoft.com/office/drawing/2014/main" val="10000"/>
                  </a:ext>
                </a:extLst>
              </a:tr>
              <a:tr h="2566730">
                <a:tc rowSpan="2">
                  <a:txBody>
                    <a:bodyPr/>
                    <a:lstStyle/>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400" b="1" dirty="0">
                        <a:effectLst/>
                      </a:endParaRPr>
                    </a:p>
                    <a:p>
                      <a:pPr marL="0" marR="0" algn="just">
                        <a:lnSpc>
                          <a:spcPts val="1600"/>
                        </a:lnSpc>
                        <a:spcBef>
                          <a:spcPts val="0"/>
                        </a:spcBef>
                        <a:spcAft>
                          <a:spcPts val="0"/>
                        </a:spcAft>
                      </a:pPr>
                      <a:r>
                        <a:rPr lang="el-GR" sz="1400" b="1" dirty="0">
                          <a:effectLst/>
                        </a:rPr>
                        <a:t> </a:t>
                      </a:r>
                      <a:endParaRPr lang="en-US" sz="1800" b="1" dirty="0">
                        <a:effectLst/>
                      </a:endParaRPr>
                    </a:p>
                    <a:p>
                      <a:pPr marL="800100" marR="0" indent="-800100" algn="just">
                        <a:lnSpc>
                          <a:spcPts val="1600"/>
                        </a:lnSpc>
                        <a:spcBef>
                          <a:spcPts val="0"/>
                        </a:spcBef>
                        <a:spcAft>
                          <a:spcPts val="0"/>
                        </a:spcAft>
                      </a:pPr>
                      <a:r>
                        <a:rPr lang="el-GR" sz="1800" b="1" dirty="0">
                          <a:effectLst/>
                        </a:rPr>
                        <a:t>Πληροφορίες ελέγχου</a:t>
                      </a:r>
                      <a:endParaRPr lang="en-US" sz="1800" b="1" dirty="0">
                        <a:effectLst/>
                        <a:latin typeface="Times New Roman" panose="02020603050405020304" pitchFamily="18" charset="0"/>
                        <a:ea typeface="Times New Roman" panose="02020603050405020304" pitchFamily="18" charset="0"/>
                      </a:endParaRPr>
                    </a:p>
                  </a:txBody>
                  <a:tcPr marL="48611" marR="48611" marT="0" marB="0" anchor="b">
                    <a:solidFill>
                      <a:schemeClr val="bg1">
                        <a:lumMod val="65000"/>
                      </a:schemeClr>
                    </a:solidFill>
                  </a:tcPr>
                </a:tc>
                <a:tc>
                  <a:txBody>
                    <a:bodyPr/>
                    <a:lstStyle/>
                    <a:p>
                      <a:pPr marL="71755" marR="71755" algn="just">
                        <a:lnSpc>
                          <a:spcPts val="1600"/>
                        </a:lnSpc>
                        <a:spcBef>
                          <a:spcPts val="0"/>
                        </a:spcBef>
                        <a:spcAft>
                          <a:spcPts val="600"/>
                        </a:spcAft>
                      </a:pPr>
                      <a:r>
                        <a:rPr lang="el-GR" sz="1400" b="1" dirty="0">
                          <a:effectLst/>
                        </a:rPr>
                        <a:t>Υποδοχή ασθενούς</a:t>
                      </a:r>
                      <a:endParaRPr lang="en-US" sz="1400" b="1" dirty="0">
                        <a:effectLst/>
                        <a:latin typeface="Times New Roman" panose="02020603050405020304" pitchFamily="18" charset="0"/>
                        <a:ea typeface="Times New Roman" panose="02020603050405020304" pitchFamily="18" charset="0"/>
                      </a:endParaRPr>
                    </a:p>
                  </a:txBody>
                  <a:tcPr marL="48611" marR="48611"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Προσδιορισμός  διάγνωσης</a:t>
                      </a:r>
                      <a:endParaRPr lang="en-US" sz="1400" b="1" dirty="0">
                        <a:effectLst/>
                        <a:latin typeface="Times New Roman" panose="02020603050405020304" pitchFamily="18" charset="0"/>
                        <a:ea typeface="Times New Roman" panose="02020603050405020304" pitchFamily="18" charset="0"/>
                      </a:endParaRPr>
                    </a:p>
                  </a:txBody>
                  <a:tcPr marL="48611" marR="48611"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Προσδιορισμός  θεραπείας</a:t>
                      </a:r>
                      <a:endParaRPr lang="en-US" sz="1400" b="1" dirty="0">
                        <a:effectLst/>
                        <a:latin typeface="Times New Roman" panose="02020603050405020304" pitchFamily="18" charset="0"/>
                        <a:ea typeface="Times New Roman" panose="02020603050405020304" pitchFamily="18" charset="0"/>
                      </a:endParaRPr>
                    </a:p>
                  </a:txBody>
                  <a:tcPr marL="48611" marR="48611"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a:effectLst/>
                        </a:rPr>
                        <a:t>Εφαρμογή θεραπείας</a:t>
                      </a:r>
                      <a:endParaRPr lang="en-US" sz="1400" b="1">
                        <a:effectLst/>
                        <a:latin typeface="Times New Roman" panose="02020603050405020304" pitchFamily="18" charset="0"/>
                        <a:ea typeface="Times New Roman" panose="02020603050405020304" pitchFamily="18" charset="0"/>
                      </a:endParaRPr>
                    </a:p>
                  </a:txBody>
                  <a:tcPr marL="48611" marR="48611"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Ορισμός κριτηρίων για την πρόοδο της υγείας</a:t>
                      </a:r>
                      <a:endParaRPr lang="en-US" sz="1400" b="1" dirty="0">
                        <a:effectLst/>
                        <a:latin typeface="Times New Roman" panose="02020603050405020304" pitchFamily="18" charset="0"/>
                        <a:ea typeface="Times New Roman" panose="02020603050405020304" pitchFamily="18" charset="0"/>
                      </a:endParaRPr>
                    </a:p>
                  </a:txBody>
                  <a:tcPr marL="48611" marR="48611"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Παρακολούθηση της αντίδρασης του ασθενούς</a:t>
                      </a:r>
                      <a:endParaRPr lang="en-US" sz="1400" b="1" dirty="0">
                        <a:effectLst/>
                        <a:latin typeface="Times New Roman" panose="02020603050405020304" pitchFamily="18" charset="0"/>
                        <a:ea typeface="Times New Roman" panose="02020603050405020304" pitchFamily="18" charset="0"/>
                      </a:endParaRPr>
                    </a:p>
                  </a:txBody>
                  <a:tcPr marL="48611" marR="48611" marT="0" marB="0" vert="vert270" anchor="ctr">
                    <a:solidFill>
                      <a:schemeClr val="bg1">
                        <a:lumMod val="85000"/>
                      </a:schemeClr>
                    </a:solidFill>
                  </a:tcPr>
                </a:tc>
                <a:tc>
                  <a:txBody>
                    <a:bodyPr/>
                    <a:lstStyle/>
                    <a:p>
                      <a:pPr marL="71755" marR="71755" algn="just">
                        <a:lnSpc>
                          <a:spcPts val="1600"/>
                        </a:lnSpc>
                        <a:spcBef>
                          <a:spcPts val="0"/>
                        </a:spcBef>
                        <a:spcAft>
                          <a:spcPts val="600"/>
                        </a:spcAft>
                      </a:pPr>
                      <a:r>
                        <a:rPr lang="el-GR" sz="1400" b="1" dirty="0">
                          <a:effectLst/>
                        </a:rPr>
                        <a:t>Έξοδος  ασθενούς</a:t>
                      </a:r>
                      <a:endParaRPr lang="en-US" sz="1400" b="1" dirty="0">
                        <a:effectLst/>
                        <a:latin typeface="Times New Roman" panose="02020603050405020304" pitchFamily="18" charset="0"/>
                        <a:ea typeface="Times New Roman" panose="02020603050405020304" pitchFamily="18" charset="0"/>
                      </a:endParaRPr>
                    </a:p>
                  </a:txBody>
                  <a:tcPr marL="48611" marR="48611" marT="0" marB="0" vert="vert270" anchor="ctr">
                    <a:solidFill>
                      <a:schemeClr val="bg1">
                        <a:lumMod val="85000"/>
                      </a:schemeClr>
                    </a:solidFill>
                  </a:tcPr>
                </a:tc>
                <a:tc>
                  <a:txBody>
                    <a:bodyPr/>
                    <a:lstStyle/>
                    <a:p>
                      <a:pPr marL="71755" marR="71755" algn="l">
                        <a:lnSpc>
                          <a:spcPts val="1600"/>
                        </a:lnSpc>
                        <a:spcBef>
                          <a:spcPts val="0"/>
                        </a:spcBef>
                        <a:spcAft>
                          <a:spcPts val="600"/>
                        </a:spcAft>
                      </a:pPr>
                      <a:r>
                        <a:rPr lang="el-GR" sz="1400" b="1" dirty="0">
                          <a:effectLst/>
                        </a:rPr>
                        <a:t>Δραστηριότητες παρακολούθησης της επιτυχίας της θεραπείας</a:t>
                      </a:r>
                      <a:endParaRPr lang="en-US" sz="1400" b="1" dirty="0">
                        <a:effectLst/>
                        <a:latin typeface="Times New Roman" panose="02020603050405020304" pitchFamily="18" charset="0"/>
                        <a:ea typeface="Times New Roman" panose="02020603050405020304" pitchFamily="18" charset="0"/>
                      </a:endParaRPr>
                    </a:p>
                  </a:txBody>
                  <a:tcPr marL="48611" marR="48611" marT="0" marB="0" vert="vert270">
                    <a:solidFill>
                      <a:schemeClr val="bg1">
                        <a:lumMod val="85000"/>
                      </a:schemeClr>
                    </a:solidFill>
                  </a:tcPr>
                </a:tc>
                <a:extLst>
                  <a:ext uri="{0D108BD9-81ED-4DB2-BD59-A6C34878D82A}">
                    <a16:rowId xmlns:a16="http://schemas.microsoft.com/office/drawing/2014/main" val="10001"/>
                  </a:ext>
                </a:extLst>
              </a:tr>
              <a:tr h="228803">
                <a:tc vMerge="1">
                  <a:txBody>
                    <a:bodyPr/>
                    <a:lstStyle/>
                    <a:p>
                      <a:endParaRPr lang="en-US"/>
                    </a:p>
                  </a:txBody>
                  <a:tcPr/>
                </a:tc>
                <a:tc>
                  <a:txBody>
                    <a:bodyPr/>
                    <a:lstStyle/>
                    <a:p>
                      <a:pPr marL="0" marR="0" algn="ctr">
                        <a:lnSpc>
                          <a:spcPts val="1600"/>
                        </a:lnSpc>
                        <a:spcBef>
                          <a:spcPts val="0"/>
                        </a:spcBef>
                        <a:spcAft>
                          <a:spcPts val="0"/>
                        </a:spcAft>
                      </a:pPr>
                      <a:r>
                        <a:rPr lang="el-GR" sz="1400" b="1">
                          <a:effectLst/>
                        </a:rPr>
                        <a:t>1</a:t>
                      </a:r>
                      <a:endParaRPr lang="en-US" sz="1400" b="1">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2</a:t>
                      </a:r>
                      <a:endParaRPr lang="en-US" sz="1400" b="1">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3</a:t>
                      </a:r>
                      <a:endParaRPr lang="en-US" sz="1400" b="1">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4</a:t>
                      </a:r>
                      <a:endParaRPr lang="en-US" sz="1400" b="1">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5</a:t>
                      </a:r>
                      <a:endParaRPr lang="en-US" sz="1400" b="1">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6</a:t>
                      </a:r>
                      <a:endParaRPr lang="en-US" sz="1400" b="1">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7</a:t>
                      </a:r>
                      <a:endParaRPr lang="en-US" sz="1400" b="1">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dirty="0">
                          <a:effectLst/>
                        </a:rPr>
                        <a:t>8</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extLst>
                  <a:ext uri="{0D108BD9-81ED-4DB2-BD59-A6C34878D82A}">
                    <a16:rowId xmlns:a16="http://schemas.microsoft.com/office/drawing/2014/main" val="10002"/>
                  </a:ext>
                </a:extLst>
              </a:tr>
              <a:tr h="457606">
                <a:tc>
                  <a:txBody>
                    <a:bodyPr/>
                    <a:lstStyle/>
                    <a:p>
                      <a:pPr marL="0" marR="0" algn="just">
                        <a:lnSpc>
                          <a:spcPts val="1600"/>
                        </a:lnSpc>
                        <a:spcBef>
                          <a:spcPts val="0"/>
                        </a:spcBef>
                        <a:spcAft>
                          <a:spcPts val="0"/>
                        </a:spcAft>
                      </a:pPr>
                      <a:r>
                        <a:rPr lang="el-GR" sz="1400" b="1" dirty="0">
                          <a:effectLst/>
                        </a:rPr>
                        <a:t>Χρόνος αναμονής – Κόστος - Παράπονα για καταλόγους αναμονής </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tc>
                <a:extLst>
                  <a:ext uri="{0D108BD9-81ED-4DB2-BD59-A6C34878D82A}">
                    <a16:rowId xmlns:a16="http://schemas.microsoft.com/office/drawing/2014/main" val="10003"/>
                  </a:ext>
                </a:extLst>
              </a:tr>
              <a:tr h="228803">
                <a:tc>
                  <a:txBody>
                    <a:bodyPr/>
                    <a:lstStyle/>
                    <a:p>
                      <a:pPr marL="0" marR="0" algn="just">
                        <a:lnSpc>
                          <a:spcPts val="1600"/>
                        </a:lnSpc>
                        <a:spcBef>
                          <a:spcPts val="0"/>
                        </a:spcBef>
                        <a:spcAft>
                          <a:spcPts val="0"/>
                        </a:spcAft>
                      </a:pPr>
                      <a:r>
                        <a:rPr lang="el-GR" sz="1400" b="1" dirty="0">
                          <a:effectLst/>
                        </a:rPr>
                        <a:t>Αριθμός εσφαλμένων διαγνώσεων – Κόστος</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tc>
                <a:extLst>
                  <a:ext uri="{0D108BD9-81ED-4DB2-BD59-A6C34878D82A}">
                    <a16:rowId xmlns:a16="http://schemas.microsoft.com/office/drawing/2014/main" val="10004"/>
                  </a:ext>
                </a:extLst>
              </a:tr>
              <a:tr h="228803">
                <a:tc>
                  <a:txBody>
                    <a:bodyPr/>
                    <a:lstStyle/>
                    <a:p>
                      <a:pPr marL="0" marR="0" algn="just">
                        <a:lnSpc>
                          <a:spcPts val="1600"/>
                        </a:lnSpc>
                        <a:spcBef>
                          <a:spcPts val="0"/>
                        </a:spcBef>
                        <a:spcAft>
                          <a:spcPts val="0"/>
                        </a:spcAft>
                      </a:pPr>
                      <a:r>
                        <a:rPr lang="el-GR" sz="1400" b="1" dirty="0">
                          <a:effectLst/>
                        </a:rPr>
                        <a:t>Τάσεις στην κατάσταση του ασθενούς – Κόστος</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dirty="0">
                          <a:effectLst/>
                        </a:rPr>
                        <a:t>Χ</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tc>
                <a:extLst>
                  <a:ext uri="{0D108BD9-81ED-4DB2-BD59-A6C34878D82A}">
                    <a16:rowId xmlns:a16="http://schemas.microsoft.com/office/drawing/2014/main" val="10005"/>
                  </a:ext>
                </a:extLst>
              </a:tr>
              <a:tr h="457606">
                <a:tc>
                  <a:txBody>
                    <a:bodyPr/>
                    <a:lstStyle/>
                    <a:p>
                      <a:pPr marL="0" marR="0" algn="just">
                        <a:lnSpc>
                          <a:spcPts val="1600"/>
                        </a:lnSpc>
                        <a:spcBef>
                          <a:spcPts val="0"/>
                        </a:spcBef>
                        <a:spcAft>
                          <a:spcPts val="0"/>
                        </a:spcAft>
                      </a:pPr>
                      <a:r>
                        <a:rPr lang="el-GR" sz="1400" b="1" dirty="0">
                          <a:effectLst/>
                        </a:rPr>
                        <a:t>Σύγκριση του τι εφαρμόζεται με το τι προσδιορίστηκε για εφαρμογή - Κόστος</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tc>
                <a:extLst>
                  <a:ext uri="{0D108BD9-81ED-4DB2-BD59-A6C34878D82A}">
                    <a16:rowId xmlns:a16="http://schemas.microsoft.com/office/drawing/2014/main" val="10006"/>
                  </a:ext>
                </a:extLst>
              </a:tr>
              <a:tr h="228803">
                <a:tc>
                  <a:txBody>
                    <a:bodyPr/>
                    <a:lstStyle/>
                    <a:p>
                      <a:pPr marL="0" marR="0" algn="just">
                        <a:lnSpc>
                          <a:spcPts val="1600"/>
                        </a:lnSpc>
                        <a:spcBef>
                          <a:spcPts val="0"/>
                        </a:spcBef>
                        <a:spcAft>
                          <a:spcPts val="0"/>
                        </a:spcAft>
                      </a:pPr>
                      <a:r>
                        <a:rPr lang="el-GR" sz="1400" b="1" dirty="0">
                          <a:effectLst/>
                        </a:rPr>
                        <a:t>Ύπαρξη ποσοτικών δεικτών</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tc>
                <a:extLst>
                  <a:ext uri="{0D108BD9-81ED-4DB2-BD59-A6C34878D82A}">
                    <a16:rowId xmlns:a16="http://schemas.microsoft.com/office/drawing/2014/main" val="10007"/>
                  </a:ext>
                </a:extLst>
              </a:tr>
              <a:tr h="457606">
                <a:tc>
                  <a:txBody>
                    <a:bodyPr/>
                    <a:lstStyle/>
                    <a:p>
                      <a:pPr marL="0" marR="0" algn="just">
                        <a:lnSpc>
                          <a:spcPts val="1600"/>
                        </a:lnSpc>
                        <a:spcBef>
                          <a:spcPts val="0"/>
                        </a:spcBef>
                        <a:spcAft>
                          <a:spcPts val="0"/>
                        </a:spcAft>
                      </a:pPr>
                      <a:r>
                        <a:rPr lang="el-GR" sz="1400" b="1" dirty="0">
                          <a:effectLst/>
                        </a:rPr>
                        <a:t>Καταγραφή κατάστασης υγείας και σύγκριση με δείκτες - Κόστος</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tc>
                <a:extLst>
                  <a:ext uri="{0D108BD9-81ED-4DB2-BD59-A6C34878D82A}">
                    <a16:rowId xmlns:a16="http://schemas.microsoft.com/office/drawing/2014/main" val="10008"/>
                  </a:ext>
                </a:extLst>
              </a:tr>
              <a:tr h="228803">
                <a:tc>
                  <a:txBody>
                    <a:bodyPr/>
                    <a:lstStyle/>
                    <a:p>
                      <a:pPr marL="0" marR="0" algn="just">
                        <a:lnSpc>
                          <a:spcPts val="1600"/>
                        </a:lnSpc>
                        <a:spcBef>
                          <a:spcPts val="0"/>
                        </a:spcBef>
                        <a:spcAft>
                          <a:spcPts val="0"/>
                        </a:spcAft>
                      </a:pPr>
                      <a:r>
                        <a:rPr lang="el-GR" sz="1400" b="1" dirty="0">
                          <a:effectLst/>
                        </a:rPr>
                        <a:t>Παράπονα γιατρών – Παράπονα ασθενών</a:t>
                      </a:r>
                      <a:endParaRPr lang="en-US" sz="1400" b="1" dirty="0">
                        <a:effectLst/>
                        <a:latin typeface="Times New Roman" panose="02020603050405020304" pitchFamily="18" charset="0"/>
                        <a:ea typeface="Times New Roman" panose="02020603050405020304" pitchFamily="18" charset="0"/>
                      </a:endParaRPr>
                    </a:p>
                  </a:txBody>
                  <a:tcPr marL="48611" marR="48611" marT="0" marB="0" anchor="ctr">
                    <a:solidFill>
                      <a:schemeClr val="bg1">
                        <a:lumMod val="85000"/>
                      </a:schemeClr>
                    </a:solidFill>
                  </a:tcP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 </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a:effectLst/>
                        </a:rPr>
                        <a:t>Χ</a:t>
                      </a:r>
                      <a:endParaRPr lang="en-US" sz="1400" b="1">
                        <a:effectLst/>
                        <a:latin typeface="Times New Roman" panose="02020603050405020304" pitchFamily="18" charset="0"/>
                        <a:ea typeface="Times New Roman" panose="02020603050405020304" pitchFamily="18" charset="0"/>
                      </a:endParaRPr>
                    </a:p>
                  </a:txBody>
                  <a:tcPr marL="48611" marR="48611" marT="0" marB="0" anchor="ctr"/>
                </a:tc>
                <a:tc>
                  <a:txBody>
                    <a:bodyPr/>
                    <a:lstStyle/>
                    <a:p>
                      <a:pPr marL="0" marR="0" algn="ctr">
                        <a:lnSpc>
                          <a:spcPts val="1600"/>
                        </a:lnSpc>
                        <a:spcBef>
                          <a:spcPts val="0"/>
                        </a:spcBef>
                        <a:spcAft>
                          <a:spcPts val="0"/>
                        </a:spcAft>
                      </a:pPr>
                      <a:r>
                        <a:rPr lang="el-GR" sz="14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8611" marR="48611"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87712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Η παραδοχή ότι το ευρύτερο σύστημα (σε ανώτερο επίπεδο αφαίρεσης ή στο ανώτατο επίπεδο της διοικητικής ιεραρχίας) θα ενδιαφέρονταν και για τις </a:t>
            </a:r>
            <a:r>
              <a:rPr lang="el-GR" sz="2200" u="sng" dirty="0"/>
              <a:t>δαπάνες</a:t>
            </a:r>
            <a:r>
              <a:rPr lang="el-GR" sz="2200" dirty="0"/>
              <a:t> στην υγεία οδηγεί στη συμπερίληψη της αξιολόγησης ή αποτίμησης</a:t>
            </a:r>
            <a:r>
              <a:rPr lang="en-US" sz="2200" i="1" dirty="0"/>
              <a:t> </a:t>
            </a:r>
            <a:r>
              <a:rPr lang="el-GR" sz="2200" i="1" dirty="0"/>
              <a:t>“των χρησιμοποιηθέντων πόρων”</a:t>
            </a:r>
            <a:r>
              <a:rPr lang="el-GR" sz="2200" dirty="0"/>
              <a:t> σε όλες τις κατωτέρου επιπέδου δραστηριότητες εκτός από τη δραστηριότητα του ορισμού των κριτηρίων αποδοτικότητας και προόδου. </a:t>
            </a:r>
            <a:endParaRPr lang="en-US" sz="2200" dirty="0"/>
          </a:p>
          <a:p>
            <a:pPr algn="just"/>
            <a:r>
              <a:rPr lang="el-GR" sz="2200" dirty="0"/>
              <a:t>Η αποτίμηση της παρεχόμενης με αυτόν τον τρόπο πληροφορίας ελέγχου καθιστά δυνατό να αναληφθεί διορθωτική δράση προς οποιαδήποτε δραστηριότητα παρουσιάζει μη ικανοποιητική απόδοση κατά τα κριτήρια. </a:t>
            </a:r>
          </a:p>
          <a:p>
            <a:pPr algn="just"/>
            <a:r>
              <a:rPr lang="el-GR" sz="2200" dirty="0"/>
              <a:t>Η τελική απόφαση για το αν θα αναληφθεί ή όχι δράση ελέγχου για μια συγκεκριμένη δραστηριότητα εξαρτάται από τα επίπεδα αποδοτικότητας που έχουν οριστεί γι’ αυτήν.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44</a:t>
            </a:fld>
            <a:endParaRPr lang="el-GR" dirty="0"/>
          </a:p>
        </p:txBody>
      </p:sp>
      <p:sp>
        <p:nvSpPr>
          <p:cNvPr id="2" name="Text Placeholder 1"/>
          <p:cNvSpPr>
            <a:spLocks noGrp="1"/>
          </p:cNvSpPr>
          <p:nvPr>
            <p:ph type="body" sz="quarter" idx="13"/>
          </p:nvPr>
        </p:nvSpPr>
        <p:spPr/>
        <p:txBody>
          <a:bodyPr/>
          <a:lstStyle/>
          <a:p>
            <a:r>
              <a:rPr lang="el-GR" dirty="0"/>
              <a:t>Παράδειγμα διεργασίας παραγωγής πληροφοριών</a:t>
            </a:r>
            <a:endParaRPr lang="en-US" dirty="0"/>
          </a:p>
        </p:txBody>
      </p:sp>
    </p:spTree>
    <p:extLst>
      <p:ext uri="{BB962C8B-B14F-4D97-AF65-F5344CB8AC3E}">
        <p14:creationId xmlns:p14="http://schemas.microsoft.com/office/powerpoint/2010/main" val="3610465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Οι πληροφοριακές απαιτήσεις που προσδιορίζονται μέσω αυτής της ανάλυσης μπορεί να συσχετιστούν με το διαθέσιμο βασικό σύνολο δεδομένων και τις δραστηριότητες επεξεργασίας δεδομένων.</a:t>
            </a:r>
          </a:p>
          <a:p>
            <a:pPr algn="just"/>
            <a:r>
              <a:rPr lang="el-GR" sz="2200" dirty="0"/>
              <a:t>Η ομαδοποίηση αυτών των δραστηριοτήτων οδηγεί στον προσδιορισμό των απαιτούμενων “Διαδικασιών Επεξεργασίας Δεδομένων - ΔΕΔ” </a:t>
            </a:r>
            <a:r>
              <a:rPr lang="el-GR" sz="2200" i="1" dirty="0"/>
              <a:t>(</a:t>
            </a:r>
            <a:r>
              <a:rPr lang="en-US" sz="2200" i="1" dirty="0"/>
              <a:t>data processing procedures</a:t>
            </a:r>
            <a:r>
              <a:rPr lang="el-GR" sz="2200" i="1" dirty="0"/>
              <a:t> - </a:t>
            </a:r>
            <a:r>
              <a:rPr lang="en-US" sz="2200" i="1" dirty="0">
                <a:solidFill>
                  <a:srgbClr val="FF0000"/>
                </a:solidFill>
              </a:rPr>
              <a:t>IPPs</a:t>
            </a:r>
            <a:r>
              <a:rPr lang="el-GR" sz="2200" i="1" dirty="0"/>
              <a:t>)</a:t>
            </a:r>
            <a:r>
              <a:rPr lang="el-GR" sz="2200" dirty="0"/>
              <a:t>. </a:t>
            </a:r>
          </a:p>
          <a:p>
            <a:pPr algn="just"/>
            <a:r>
              <a:rPr lang="el-GR" sz="2200" dirty="0"/>
              <a:t>Αν δεν πρόκειται για εξαρχής ανάπτυξη ΠΣ, τότε μπορεί να χρησιμοποιηθεί μια κατάλληλη μέθοδος για τη σύγκριση των πληροφοριακών απαιτήσεων με την παρούσα κατάσταση.</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45</a:t>
            </a:fld>
            <a:endParaRPr lang="el-GR" dirty="0"/>
          </a:p>
        </p:txBody>
      </p:sp>
      <p:sp>
        <p:nvSpPr>
          <p:cNvPr id="2" name="Text Placeholder 1"/>
          <p:cNvSpPr>
            <a:spLocks noGrp="1"/>
          </p:cNvSpPr>
          <p:nvPr>
            <p:ph type="body" sz="quarter" idx="13"/>
          </p:nvPr>
        </p:nvSpPr>
        <p:spPr/>
        <p:txBody>
          <a:bodyPr/>
          <a:lstStyle/>
          <a:p>
            <a:r>
              <a:rPr lang="el-GR" dirty="0"/>
              <a:t>Παράδειγμα διεργασίας παραγωγής πληροφοριών</a:t>
            </a:r>
            <a:endParaRPr lang="en-US" dirty="0"/>
          </a:p>
        </p:txBody>
      </p:sp>
    </p:spTree>
    <p:extLst>
      <p:ext uri="{BB962C8B-B14F-4D97-AF65-F5344CB8AC3E}">
        <p14:creationId xmlns:p14="http://schemas.microsoft.com/office/powerpoint/2010/main" val="208046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Ως ένα παράδειγμα παραγωγής μιας ΔΕΔ μπορεί να θεωρηθούν οι πληροφοριακές απαιτήσεις για την υποστήριξη της διαδικασίας </a:t>
            </a:r>
            <a:r>
              <a:rPr lang="el-GR" sz="2200" b="1" i="1" dirty="0"/>
              <a:t>“προσδιορισμός διάγνωσης”</a:t>
            </a:r>
            <a:r>
              <a:rPr lang="el-GR" sz="2200" dirty="0"/>
              <a:t>. </a:t>
            </a:r>
          </a:p>
          <a:p>
            <a:pPr algn="just"/>
            <a:r>
              <a:rPr lang="el-GR" sz="2200" dirty="0"/>
              <a:t>Οι απαιτήσεις αυτές συνίστανται στην καταγραφή των συμπτωμάτων:</a:t>
            </a:r>
          </a:p>
          <a:p>
            <a:pPr lvl="1" algn="just">
              <a:buFont typeface="Wingdings" panose="05000000000000000000" pitchFamily="2" charset="2"/>
              <a:buChar char="§"/>
            </a:pPr>
            <a:r>
              <a:rPr lang="el-GR" sz="2200" dirty="0"/>
              <a:t>στον προσδιορισμό των κατάλληλων ιατρικών εξετάσεων και </a:t>
            </a:r>
          </a:p>
          <a:p>
            <a:pPr lvl="1" algn="just">
              <a:buFont typeface="Wingdings" panose="05000000000000000000" pitchFamily="2" charset="2"/>
              <a:buChar char="§"/>
            </a:pPr>
            <a:r>
              <a:rPr lang="el-GR" sz="2200" dirty="0"/>
              <a:t>στα αποτελέσματα των ιατρικών εξετάσεων.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46</a:t>
            </a:fld>
            <a:endParaRPr lang="el-GR" dirty="0"/>
          </a:p>
        </p:txBody>
      </p:sp>
      <p:sp>
        <p:nvSpPr>
          <p:cNvPr id="2" name="Text Placeholder 1"/>
          <p:cNvSpPr>
            <a:spLocks noGrp="1"/>
          </p:cNvSpPr>
          <p:nvPr>
            <p:ph type="body" sz="quarter" idx="13"/>
          </p:nvPr>
        </p:nvSpPr>
        <p:spPr/>
        <p:txBody>
          <a:bodyPr/>
          <a:lstStyle/>
          <a:p>
            <a:r>
              <a:rPr lang="el-GR" dirty="0"/>
              <a:t>Παράδειγμα διεργασίας παραγωγής πληροφοριών</a:t>
            </a:r>
            <a:endParaRPr lang="en-US" dirty="0"/>
          </a:p>
        </p:txBody>
      </p:sp>
    </p:spTree>
    <p:extLst>
      <p:ext uri="{BB962C8B-B14F-4D97-AF65-F5344CB8AC3E}">
        <p14:creationId xmlns:p14="http://schemas.microsoft.com/office/powerpoint/2010/main" val="3462353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Σε ένα σύστημα, θα μπορούσε να έχουν καταγραφεί οι ιατρικές εξετάσεις και τα συμπτώματα σε αντίστοιχα αρχεία και με την εισαγωγή των συμπτωμάτων ενός ασθενή να προσδιορίζονταν οι σχετικές εξετάσεις και να προβάλλονταν στον θεράποντα ιατρό. </a:t>
            </a:r>
          </a:p>
          <a:p>
            <a:pPr algn="just"/>
            <a:r>
              <a:rPr lang="el-GR" sz="2200" dirty="0"/>
              <a:t>Κατόπιν, τα αποτελέσματα των εξετάσεων θα μπορούσαν να εισάγονται σε μια εφαρμογή που υπολογίζει την πιο πιθανή διάγνωση με βάση στατιστικά στοιχεία και αποτίμηση.</a:t>
            </a:r>
          </a:p>
          <a:p>
            <a:pPr algn="just"/>
            <a:r>
              <a:rPr lang="el-GR" sz="2200" dirty="0"/>
              <a:t>Έτσι, το σύνολο των πιο πιθανών διαγνώσεων θα προβάλλονταν στον θεράποντα ιατρό ο οποίος θα επέλεγε την πιο πιθανή (με βάση την ιατρική εικόνα του ασθενούς, όπως εκφράζεται από τον ιατρικό του φάκελο και τα στοιχεία για την παρούσα κατάστασή του, καθώς και την γνώση και εμπειρία του).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47</a:t>
            </a:fld>
            <a:endParaRPr lang="el-GR" dirty="0"/>
          </a:p>
        </p:txBody>
      </p:sp>
      <p:sp>
        <p:nvSpPr>
          <p:cNvPr id="2" name="Text Placeholder 1"/>
          <p:cNvSpPr>
            <a:spLocks noGrp="1"/>
          </p:cNvSpPr>
          <p:nvPr>
            <p:ph type="body" sz="quarter" idx="13"/>
          </p:nvPr>
        </p:nvSpPr>
        <p:spPr/>
        <p:txBody>
          <a:bodyPr/>
          <a:lstStyle/>
          <a:p>
            <a:r>
              <a:rPr lang="el-GR" dirty="0"/>
              <a:t>Παράδειγμα διεργασίας παραγωγής πληροφοριών</a:t>
            </a:r>
            <a:endParaRPr lang="en-US" dirty="0"/>
          </a:p>
        </p:txBody>
      </p:sp>
    </p:spTree>
    <p:extLst>
      <p:ext uri="{BB962C8B-B14F-4D97-AF65-F5344CB8AC3E}">
        <p14:creationId xmlns:p14="http://schemas.microsoft.com/office/powerpoint/2010/main" val="422878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Έτσι, όλες οι δραστηριότητες επεξεργασίας δεδομένων θα μπορούσαν να αναληφθούν από τον θεράποντα ιατρό με τη βοήθεια του συγκεκριμένου </a:t>
            </a:r>
            <a:r>
              <a:rPr lang="el-GR" sz="2200" i="1" dirty="0"/>
              <a:t>“πώς”</a:t>
            </a:r>
            <a:r>
              <a:rPr lang="el-GR" sz="2200" dirty="0"/>
              <a:t> που πραγματώνεται με τη χρήση της σύγχρονης ψηφιακής τεχνολογίας στον τομέα της υγείας (ψηφιακή υγεία).</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48</a:t>
            </a:fld>
            <a:endParaRPr lang="el-GR" dirty="0"/>
          </a:p>
        </p:txBody>
      </p:sp>
      <p:sp>
        <p:nvSpPr>
          <p:cNvPr id="2" name="Text Placeholder 1"/>
          <p:cNvSpPr>
            <a:spLocks noGrp="1"/>
          </p:cNvSpPr>
          <p:nvPr>
            <p:ph type="body" sz="quarter" idx="13"/>
          </p:nvPr>
        </p:nvSpPr>
        <p:spPr/>
        <p:txBody>
          <a:bodyPr/>
          <a:lstStyle/>
          <a:p>
            <a:r>
              <a:rPr lang="el-GR" dirty="0"/>
              <a:t>Παράδειγμα διεργασίας παραγωγής πληροφοριών</a:t>
            </a:r>
            <a:endParaRPr lang="en-US" dirty="0"/>
          </a:p>
        </p:txBody>
      </p:sp>
    </p:spTree>
    <p:extLst>
      <p:ext uri="{BB962C8B-B14F-4D97-AF65-F5344CB8AC3E}">
        <p14:creationId xmlns:p14="http://schemas.microsoft.com/office/powerpoint/2010/main" val="3522536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093788"/>
            <a:ext cx="9000999" cy="5359548"/>
          </a:xfrm>
        </p:spPr>
        <p:txBody>
          <a:bodyPr>
            <a:normAutofit/>
          </a:bodyPr>
          <a:lstStyle/>
          <a:p>
            <a:r>
              <a:rPr lang="el-GR" sz="2400" dirty="0">
                <a:solidFill>
                  <a:srgbClr val="002060"/>
                </a:solidFill>
              </a:rPr>
              <a:t>Πληροφοριακά συστήματα και συστημική σκέψη</a:t>
            </a:r>
          </a:p>
          <a:p>
            <a:r>
              <a:rPr lang="el-GR" sz="2400" u="sng" dirty="0">
                <a:solidFill>
                  <a:srgbClr val="002060"/>
                </a:solidFill>
              </a:rPr>
              <a:t>Μεθοδολογία ανάλυσης Πληροφοριακών Συστημάτων</a:t>
            </a:r>
          </a:p>
          <a:p>
            <a:pPr marL="0" indent="0">
              <a:buClr>
                <a:schemeClr val="tx1"/>
              </a:buClr>
              <a:buNone/>
            </a:pPr>
            <a:endParaRPr lang="en-US" sz="26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49</a:t>
            </a:fld>
            <a:endParaRPr lang="el-GR" dirty="0"/>
          </a:p>
        </p:txBody>
      </p:sp>
      <p:sp>
        <p:nvSpPr>
          <p:cNvPr id="5" name="Text Placeholder 4"/>
          <p:cNvSpPr>
            <a:spLocks noGrp="1"/>
          </p:cNvSpPr>
          <p:nvPr>
            <p:ph type="body" sz="quarter" idx="13"/>
          </p:nvPr>
        </p:nvSpPr>
        <p:spPr/>
        <p:txBody>
          <a:bodyPr>
            <a:normAutofit/>
          </a:bodyPr>
          <a:lstStyle/>
          <a:p>
            <a:r>
              <a:rPr lang="el-GR" sz="3200" dirty="0"/>
              <a:t>Περιεχόμενα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00175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chor="ctr">
            <a:noAutofit/>
          </a:bodyPr>
          <a:lstStyle/>
          <a:p>
            <a:pPr marL="0" indent="0" algn="just">
              <a:buNone/>
            </a:pPr>
            <a:r>
              <a:rPr lang="el-GR" sz="2200" i="1" dirty="0"/>
              <a:t>“Προκειμένου να αναληφθεί κάποιου είδους δράση επί ενός ΠΣ (δράση ανάπτυξης ή δράση αναβάθμισης ή δράση εξέλιξης) πρέπει να προηγηθεί η σε βάθος κατανόηση καθώς και ο λεπτομερής ορισμός της σκόπιμης δραστηριότητας που θα υποστηρίζει το ΠΣ”. </a:t>
            </a:r>
            <a:r>
              <a:rPr lang="el-GR" sz="2200" dirty="0"/>
              <a:t>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a:t>
            </a:fld>
            <a:endParaRPr lang="el-GR" dirty="0"/>
          </a:p>
        </p:txBody>
      </p:sp>
      <p:sp>
        <p:nvSpPr>
          <p:cNvPr id="2" name="Text Placeholder 1"/>
          <p:cNvSpPr>
            <a:spLocks noGrp="1"/>
          </p:cNvSpPr>
          <p:nvPr>
            <p:ph type="body" sz="quarter" idx="13"/>
          </p:nvPr>
        </p:nvSpPr>
        <p:spPr/>
        <p:txBody>
          <a:bodyPr>
            <a:normAutofit/>
          </a:bodyPr>
          <a:lstStyle/>
          <a:p>
            <a:r>
              <a:rPr lang="el-GR" dirty="0"/>
              <a:t>Πληροφοριακά Συστήματα και Συστημική Σκέψη</a:t>
            </a:r>
            <a:endParaRPr lang="en-US" dirty="0"/>
          </a:p>
        </p:txBody>
      </p:sp>
    </p:spTree>
    <p:extLst>
      <p:ext uri="{BB962C8B-B14F-4D97-AF65-F5344CB8AC3E}">
        <p14:creationId xmlns:p14="http://schemas.microsoft.com/office/powerpoint/2010/main" val="3379999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l-GR" sz="3600" b="1" dirty="0">
                <a:solidFill>
                  <a:srgbClr val="780000"/>
                </a:solidFill>
              </a:rPr>
              <a:t>Μεθοδολογία Ανάλυσης Πληροφοριακών Συστημάτων</a:t>
            </a:r>
            <a:endParaRPr lang="el-GR" dirty="0"/>
          </a:p>
        </p:txBody>
      </p:sp>
      <p:sp>
        <p:nvSpPr>
          <p:cNvPr id="6" name="Text Placeholder 5"/>
          <p:cNvSpPr>
            <a:spLocks noGrp="1"/>
          </p:cNvSpPr>
          <p:nvPr>
            <p:ph type="body" idx="1"/>
          </p:nvPr>
        </p:nvSpPr>
        <p:spPr/>
        <p:txBody>
          <a:bodyPr/>
          <a:lstStyle/>
          <a:p>
            <a:endParaRPr lang="el-GR"/>
          </a:p>
        </p:txBody>
      </p:sp>
      <p:sp>
        <p:nvSpPr>
          <p:cNvPr id="7" name="Text Placeholder 6"/>
          <p:cNvSpPr>
            <a:spLocks noGrp="1"/>
          </p:cNvSpPr>
          <p:nvPr>
            <p:ph type="body" sz="quarter" idx="13"/>
          </p:nvPr>
        </p:nvSpPr>
        <p:spPr/>
        <p:txBody>
          <a:bodyPr/>
          <a:lstStyle/>
          <a:p>
            <a:endParaRPr lang="el-GR" dirty="0"/>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50</a:t>
            </a:fld>
            <a:endParaRPr lang="el-GR" dirty="0"/>
          </a:p>
        </p:txBody>
      </p:sp>
    </p:spTree>
    <p:extLst>
      <p:ext uri="{BB962C8B-B14F-4D97-AF65-F5344CB8AC3E}">
        <p14:creationId xmlns:p14="http://schemas.microsoft.com/office/powerpoint/2010/main" val="1250987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algn="just"/>
            <a:r>
              <a:rPr lang="el-GR" sz="2200" dirty="0"/>
              <a:t>Από τα προηγούμενα προκύπτει μια μεθοδολογία για την ανάλυση ενός ΠΣ η οποία βασίζεται σε οκτώ φάσεις. </a:t>
            </a:r>
          </a:p>
          <a:p>
            <a:pPr algn="just"/>
            <a:r>
              <a:rPr lang="el-GR" sz="2200" dirty="0"/>
              <a:t>Ουσιαστικά πρόκειται για </a:t>
            </a:r>
            <a:r>
              <a:rPr lang="el-GR" sz="2200" u="sng" dirty="0"/>
              <a:t>μετα-μεθοδολογία </a:t>
            </a:r>
            <a:r>
              <a:rPr lang="el-GR" sz="2200" dirty="0"/>
              <a:t>δεδομένου ότι οι φάσεις αυτές μπορούν να χρησιμοποιηθούν στο πλαίσιο κάθε σύγχρονης μεθοδολογίας όπως η </a:t>
            </a:r>
            <a:r>
              <a:rPr lang="en-US" sz="2200" i="1" dirty="0"/>
              <a:t>Rational Unified Process</a:t>
            </a:r>
            <a:r>
              <a:rPr lang="el-GR" sz="2200" i="1" dirty="0"/>
              <a:t> (</a:t>
            </a:r>
            <a:r>
              <a:rPr lang="en-US" sz="2200" i="1" dirty="0"/>
              <a:t>RUP</a:t>
            </a:r>
            <a:r>
              <a:rPr lang="el-GR" sz="2200" i="1" dirty="0"/>
              <a:t>)</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51</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677405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1082675" indent="-1082675" algn="just">
              <a:buNone/>
            </a:pPr>
            <a:r>
              <a:rPr lang="el-GR" sz="2200" b="1" i="1" dirty="0"/>
              <a:t>Φάση 1:</a:t>
            </a:r>
            <a:r>
              <a:rPr lang="el-GR" sz="2200" i="1" dirty="0"/>
              <a:t> </a:t>
            </a:r>
            <a:r>
              <a:rPr lang="el-GR" sz="2200" dirty="0"/>
              <a:t>Πραγματοποίησε μια θεματική ανάλυση για μια περιγραφή της πρωταρχικής εργασίας </a:t>
            </a:r>
            <a:r>
              <a:rPr lang="el-GR" sz="2200" i="1" dirty="0"/>
              <a:t>(</a:t>
            </a:r>
            <a:r>
              <a:rPr lang="en-US" sz="2200" i="1" dirty="0"/>
              <a:t>primary task</a:t>
            </a:r>
            <a:r>
              <a:rPr lang="el-GR" sz="2200" i="1" dirty="0"/>
              <a:t>)</a:t>
            </a:r>
            <a:r>
              <a:rPr lang="el-GR" sz="2200" dirty="0"/>
              <a:t> που σχετίζεται με την προβληματική κατάσταση υπό μελέτη. Δηλ. η πρωταρχική εργασία που θα έπρεπε να εκτελεί ο οργανισμός.  </a:t>
            </a:r>
            <a:endParaRPr lang="en-US" sz="2200" dirty="0"/>
          </a:p>
          <a:p>
            <a:pPr marL="1082675" indent="-1082675" algn="just">
              <a:buNone/>
            </a:pPr>
            <a:r>
              <a:rPr lang="el-GR" sz="2200" b="1" i="1" dirty="0"/>
              <a:t>Φάση 2:</a:t>
            </a:r>
            <a:r>
              <a:rPr lang="el-GR" sz="2200" i="1" dirty="0"/>
              <a:t> </a:t>
            </a:r>
            <a:r>
              <a:rPr lang="el-GR" sz="2200" dirty="0"/>
              <a:t>Ανάπτυξε ένα επικυρωμένο </a:t>
            </a:r>
            <a:r>
              <a:rPr lang="el-GR" sz="2200" u="sng" dirty="0"/>
              <a:t>μοντέλο</a:t>
            </a:r>
            <a:r>
              <a:rPr lang="el-GR" sz="2200" dirty="0"/>
              <a:t> πρωταρχικής εργασίας στο κατάλληλο επίπεδο αφαίρεσης (λεπτομέρειας). Η επικύρωση </a:t>
            </a:r>
            <a:r>
              <a:rPr lang="el-GR" sz="2200" i="1" dirty="0"/>
              <a:t>(</a:t>
            </a:r>
            <a:r>
              <a:rPr lang="en-US" sz="2200" i="1" dirty="0"/>
              <a:t>validation</a:t>
            </a:r>
            <a:r>
              <a:rPr lang="el-GR" sz="2200" i="1" dirty="0"/>
              <a:t>)</a:t>
            </a:r>
            <a:r>
              <a:rPr lang="el-GR" sz="2200" dirty="0"/>
              <a:t> είναι μια επαναληπτική διαδικασία κατά την οποία το μοντέλο πρωταρχικής εργασίας υπόκειται σε τροποποιήσεις με βάση ερωτήματα που γεννώνται από το ίδιο το μοντέλο.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52</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604647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1376363" indent="-1376363" algn="just">
              <a:buNone/>
            </a:pPr>
            <a:r>
              <a:rPr lang="el-GR" sz="2200" b="1" i="1" dirty="0"/>
              <a:t>Φάση 2:</a:t>
            </a:r>
            <a:r>
              <a:rPr lang="el-GR" sz="2200" i="1" dirty="0"/>
              <a:t> </a:t>
            </a:r>
            <a:r>
              <a:rPr lang="el-GR" sz="2200" dirty="0"/>
              <a:t>Δύο χρήσιμες μέθοδοι επικύρωσης ενός μοντέλου πρωταρχικής εργασίας είναι οι ακόλουθες:</a:t>
            </a:r>
            <a:endParaRPr lang="en-US" sz="2200" dirty="0"/>
          </a:p>
          <a:p>
            <a:pPr marL="1828800" lvl="0" indent="-457200" algn="just">
              <a:buFont typeface="+mj-lt"/>
              <a:buAutoNum type="arabicPeriod"/>
            </a:pPr>
            <a:r>
              <a:rPr lang="el-GR" sz="2200" dirty="0"/>
              <a:t>Καθορισμός των πληροφοριακών </a:t>
            </a:r>
            <a:r>
              <a:rPr lang="el-GR" sz="2200" u="sng" dirty="0"/>
              <a:t>εκροών</a:t>
            </a:r>
            <a:r>
              <a:rPr lang="el-GR" sz="2200" dirty="0"/>
              <a:t> που παράγονται από την εκτέλεση μιας δραστηριότητας στο μοντέλο πρωταρχικής εργασίας και </a:t>
            </a:r>
            <a:r>
              <a:rPr lang="el-GR" sz="2200" u="sng" dirty="0"/>
              <a:t>ταυτοποίηση</a:t>
            </a:r>
            <a:r>
              <a:rPr lang="el-GR" sz="2200" dirty="0"/>
              <a:t> αυτών των πληροφοριακών εκροών στο πραγματικό σύστημα (στον οργανισμό). </a:t>
            </a:r>
          </a:p>
          <a:p>
            <a:pPr marL="1828800" lvl="0" indent="-457200" algn="just">
              <a:buFont typeface="+mj-lt"/>
              <a:buAutoNum type="arabicPeriod"/>
            </a:pPr>
            <a:r>
              <a:rPr lang="el-GR" sz="2200" dirty="0"/>
              <a:t>Μέσω </a:t>
            </a:r>
            <a:r>
              <a:rPr lang="el-GR" sz="2200" u="sng" dirty="0"/>
              <a:t>συνεντεύξεων</a:t>
            </a:r>
            <a:r>
              <a:rPr lang="el-GR" sz="2200" dirty="0"/>
              <a:t>, ανάπτυξε διάφορα επιμέρους μοντέλα πρωταρχικής εργασίας ιδωμένα από τις διάφορες περιοχές ευθύνης (λήψης αποφάσεων) που έχουν προσδιοριστεί.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53</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2606750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1082675" indent="-1082675" algn="just">
              <a:buNone/>
            </a:pPr>
            <a:r>
              <a:rPr lang="el-GR" sz="2200" b="1" i="1" dirty="0"/>
              <a:t>Φάση 3:</a:t>
            </a:r>
            <a:r>
              <a:rPr lang="el-GR" sz="2200" i="1" dirty="0"/>
              <a:t> </a:t>
            </a:r>
            <a:r>
              <a:rPr lang="el-GR" sz="2200" dirty="0"/>
              <a:t>Θεώρησε κάθε δραστηριότητα στο μοντέλο πρωταρχικής εργασίας ως μια διεργασία παραγωγής πληροφοριών.  Δηλ. υπάρχουν πληροφορίες που εισέρχονται ως εισροές και πληροφορίες που παράγονται ως μέρος της εκτέλεσής της από συγκεκριμένα δεδομένα. Κατόπιν προσδιόρισε: </a:t>
            </a:r>
            <a:endParaRPr lang="en-US" sz="2200" dirty="0"/>
          </a:p>
          <a:p>
            <a:pPr marL="1539875" lvl="0" indent="-457200" algn="just">
              <a:buFont typeface="+mj-lt"/>
              <a:buAutoNum type="arabicPeriod"/>
            </a:pPr>
            <a:r>
              <a:rPr lang="el-GR" sz="2200" dirty="0"/>
              <a:t>Τις πληροφορίες που απαιτούνται ως </a:t>
            </a:r>
            <a:r>
              <a:rPr lang="el-GR" sz="2200" u="sng" dirty="0"/>
              <a:t>εισροές</a:t>
            </a:r>
            <a:r>
              <a:rPr lang="el-GR" sz="2200" dirty="0"/>
              <a:t> από κάθε δραστηριότητα και τις πληροφορίες που παράγονται από την ίδια την δραστηριότητα κατόπιν επεξεργασίας συγκεκριμένων δεδομένων έτσι ώστε η δραστηριότητα να μπορεί να πραγματωθεί.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54</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632156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1082675" indent="-1082675" algn="just">
              <a:buNone/>
            </a:pPr>
            <a:r>
              <a:rPr lang="el-GR" sz="2200" b="1" i="1" dirty="0"/>
              <a:t>Φάση 3: </a:t>
            </a:r>
          </a:p>
          <a:p>
            <a:pPr marL="1482725" indent="-457200" algn="just">
              <a:buFont typeface="+mj-lt"/>
              <a:buAutoNum type="arabicPeriod" startAt="2"/>
            </a:pPr>
            <a:r>
              <a:rPr lang="el-GR" sz="2200" dirty="0"/>
              <a:t>Τις πληροφοριακές </a:t>
            </a:r>
            <a:r>
              <a:rPr lang="el-GR" sz="2200" u="sng" dirty="0"/>
              <a:t>εκροές</a:t>
            </a:r>
            <a:r>
              <a:rPr lang="el-GR" sz="2200" dirty="0"/>
              <a:t> που παράγονται από την εκτέλεση της δραστηριότητας (αλλά μόνον αυτές που χρησιμοποιούνται ως πληροφοριακές εισροές από κάποια άλλη δραστηριότητα).</a:t>
            </a:r>
          </a:p>
          <a:p>
            <a:pPr marL="1482725" indent="-457200" algn="just">
              <a:buFont typeface="+mj-lt"/>
              <a:buAutoNum type="arabicPeriod" startAt="2"/>
            </a:pPr>
            <a:r>
              <a:rPr lang="el-GR" sz="2200" dirty="0"/>
              <a:t>Τις αναγκαίες </a:t>
            </a:r>
            <a:r>
              <a:rPr lang="el-GR" sz="2200" u="sng" dirty="0"/>
              <a:t>πληροφορίες παρακολούθησης </a:t>
            </a:r>
            <a:r>
              <a:rPr lang="el-GR" sz="2200" i="1" dirty="0"/>
              <a:t>(</a:t>
            </a:r>
            <a:r>
              <a:rPr lang="en-US" sz="2200" i="1" dirty="0"/>
              <a:t>monitoring information</a:t>
            </a:r>
            <a:r>
              <a:rPr lang="el-GR" sz="2200" i="1" dirty="0"/>
              <a:t>)</a:t>
            </a:r>
            <a:r>
              <a:rPr lang="el-GR" sz="2200" dirty="0"/>
              <a:t> που βασίζονται σε συγκεκριμένα κριτήρια (ή μέτρα) αποδοτικότητας για κάθε δραστηριότητα. Κάθε κατηγορία πληροφορίας ορίζεται αποκλειστικά ως προς το περιεχόμενό της.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55</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2659213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1082675" indent="-1082675" algn="just">
              <a:buNone/>
            </a:pPr>
            <a:r>
              <a:rPr lang="el-GR" sz="2200" b="1" i="1" dirty="0"/>
              <a:t>Φάση 4:</a:t>
            </a:r>
            <a:r>
              <a:rPr lang="el-GR" sz="2200" i="1" dirty="0"/>
              <a:t> </a:t>
            </a:r>
            <a:r>
              <a:rPr lang="el-GR" sz="2200" dirty="0"/>
              <a:t>Χρησιμοποίησε τα αποτελέσματα της Φάσης 3 για την κατασκευή ενός </a:t>
            </a:r>
            <a:r>
              <a:rPr lang="el-GR" sz="2200" u="sng" dirty="0"/>
              <a:t>πίνακα</a:t>
            </a:r>
            <a:r>
              <a:rPr lang="el-GR" sz="2200" dirty="0"/>
              <a:t> δραστηριοτήτων, κατηγοριών πληροφοριών και κατηγοριών δεδομένων. </a:t>
            </a:r>
            <a:endParaRPr lang="en-US" sz="2200" dirty="0"/>
          </a:p>
          <a:p>
            <a:pPr marL="1082675" indent="-1082675" algn="just">
              <a:buNone/>
            </a:pPr>
            <a:r>
              <a:rPr lang="el-GR" sz="2200" b="1" i="1" dirty="0"/>
              <a:t>Φάση 5:</a:t>
            </a:r>
            <a:r>
              <a:rPr lang="el-GR" sz="2200" i="1" dirty="0"/>
              <a:t> </a:t>
            </a:r>
            <a:r>
              <a:rPr lang="el-GR" sz="2200" dirty="0"/>
              <a:t>Για κάθε υφιστάμενη διεργασία επεξεργασίας δεδομένων (ΔΕΔ) προσδιόρισε τις κατηγορίες πληροφοριών και δεδομένων στις οποίες ανήκουν οι εισροές και εκροές πληροφοριών και δεδομένων.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56</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3969496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1082675" indent="-1082675" algn="just">
              <a:buNone/>
            </a:pPr>
            <a:r>
              <a:rPr lang="el-GR" sz="2200" b="1" i="1" dirty="0"/>
              <a:t>Φάση 6:</a:t>
            </a:r>
            <a:r>
              <a:rPr lang="el-GR" sz="2200" i="1" dirty="0"/>
              <a:t> </a:t>
            </a:r>
            <a:r>
              <a:rPr lang="el-GR" sz="2200" dirty="0"/>
              <a:t>Εξετάζοντας τις κατηγορίες πληροφοριών και δεδομένων, προσδιόρισε ενδεχόμενες </a:t>
            </a:r>
            <a:r>
              <a:rPr lang="el-GR" sz="2200" u="sng" dirty="0"/>
              <a:t>παραλείψεις</a:t>
            </a:r>
            <a:r>
              <a:rPr lang="el-GR" sz="2200" dirty="0"/>
              <a:t> και εξάλειψε </a:t>
            </a:r>
            <a:r>
              <a:rPr lang="el-GR" sz="2200" u="sng" dirty="0"/>
              <a:t>επαναλήψεις</a:t>
            </a:r>
            <a:r>
              <a:rPr lang="el-GR" sz="2200" dirty="0"/>
              <a:t> πληροφοριών και δεδομένων. Στη συνέχεια, κατάγραψε τις απαιτούμενες </a:t>
            </a:r>
            <a:r>
              <a:rPr lang="el-GR" sz="2200" u="sng" dirty="0"/>
              <a:t>ΔΕΔ</a:t>
            </a:r>
            <a:r>
              <a:rPr lang="el-GR" sz="2200" dirty="0"/>
              <a:t> για την παραγωγή των αναγκαίων πληροφοριών και διερεύνησε εναλλακτικούς συνδυασμούς αυτών των διεργασιών για την παραγωγή σύνθετων πληροφοριών βασισμένων σε αξιόπιστα ψηφιακά δεδομένα.</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57</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2239547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11561" y="1234810"/>
            <a:ext cx="7926025" cy="4426438"/>
          </a:xfrm>
        </p:spPr>
        <p:txBody>
          <a:bodyPr>
            <a:noAutofit/>
          </a:bodyPr>
          <a:lstStyle/>
          <a:p>
            <a:pPr marL="1082675" indent="-1082675" algn="just">
              <a:buNone/>
            </a:pPr>
            <a:r>
              <a:rPr lang="el-GR" sz="2200" b="1" i="1" dirty="0"/>
              <a:t>Φάση 7:</a:t>
            </a:r>
            <a:r>
              <a:rPr lang="el-GR" sz="2200" i="1" dirty="0"/>
              <a:t> </a:t>
            </a:r>
            <a:r>
              <a:rPr lang="el-GR" sz="2200" dirty="0"/>
              <a:t>Για κάθε ΔΕΔ, ανάπτυξε ένα </a:t>
            </a:r>
            <a:r>
              <a:rPr lang="el-GR" sz="2200" u="sng" dirty="0"/>
              <a:t>μοντέλο δραστηριοτήτων </a:t>
            </a:r>
            <a:r>
              <a:rPr lang="el-GR" sz="2200" dirty="0"/>
              <a:t>για το </a:t>
            </a:r>
            <a:r>
              <a:rPr lang="el-GR" sz="2200" u="sng" dirty="0"/>
              <a:t>μετασχηματισμό</a:t>
            </a:r>
            <a:r>
              <a:rPr lang="el-GR" sz="2200" dirty="0"/>
              <a:t> των δεδομένων στις αναγκαίες πληροφορίες. Οι δραστηριότητες αυτές αναπαριστούν “</a:t>
            </a:r>
            <a:r>
              <a:rPr lang="el-GR" sz="2200" i="1" dirty="0"/>
              <a:t>τι”</a:t>
            </a:r>
            <a:r>
              <a:rPr lang="el-GR" sz="2200" dirty="0"/>
              <a:t> πρέπει να γίνει στα δεδομένα. Έτσι, πρέπει να ληφθούν αποφάσεις αναφορικά με τον καθορισμό του τρόπου παραγωγής των πληροφοριών, δηλαδή μέσω παραδοσιακών μεθόδων συγκέντρωσης των δεδομένων ή με χρήση μοντέλων αναλυτικής που προσδιορίζονται από την αναγκαία πληροφορία ή από συνδυασμό των δύο. Είναι επίσης αναγκαίο να καθοριστούν οι πηγές και οι τρόποι συλλογής των δεδομένων, η ποιότητα των δεδομένων και τα μοντέλα που θα χρησιμοποιηθούν για την παραγωγή πληροφοριών από τα δεδομένα.</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58</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3180039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1144588" indent="-1144588" algn="just">
              <a:buNone/>
            </a:pPr>
            <a:r>
              <a:rPr lang="el-GR" sz="2200" b="1" i="1" dirty="0"/>
              <a:t>Φάση 8:</a:t>
            </a:r>
            <a:r>
              <a:rPr lang="el-GR" sz="2200" i="1" dirty="0"/>
              <a:t> </a:t>
            </a:r>
            <a:r>
              <a:rPr lang="el-GR" sz="2200" dirty="0"/>
              <a:t>Μετάτρεψε τις πληροφοριακές απαιτήσεις κάθε δραστηριότητας σε πληροφοριακές απαιτήσεις κάθε </a:t>
            </a:r>
            <a:r>
              <a:rPr lang="el-GR" sz="2200" u="sng" dirty="0"/>
              <a:t>ρόλου</a:t>
            </a:r>
            <a:r>
              <a:rPr lang="el-GR" sz="2200" dirty="0"/>
              <a:t> μέσω μιας οργανωσιακής απεικόνισης επί του μοντέλου πρωτεύουσας εργασίας.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59</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271389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chor="t">
            <a:noAutofit/>
          </a:bodyPr>
          <a:lstStyle/>
          <a:p>
            <a:pPr algn="just"/>
            <a:r>
              <a:rPr lang="el-GR" sz="2400" dirty="0"/>
              <a:t>Επειδή τα σύγχρονα ΠΣ στοχεύουν στην υποστήριξη σκόπιμων δραστηριοτήτων, κάθε λογική σκέψη πρέπει να αρχίσει με έναν προσεκτικό ορισμό της εξυπηρετούμενης </a:t>
            </a:r>
            <a:r>
              <a:rPr lang="el-GR" sz="2400" u="sng" dirty="0"/>
              <a:t>σκόπιμης δραστηριότητας</a:t>
            </a:r>
            <a:r>
              <a:rPr lang="el-GR" sz="2400" dirty="0"/>
              <a:t>. </a:t>
            </a:r>
          </a:p>
          <a:p>
            <a:pPr algn="just"/>
            <a:r>
              <a:rPr lang="el-GR" sz="2400" dirty="0"/>
              <a:t>Πρέπει να </a:t>
            </a:r>
            <a:r>
              <a:rPr lang="el-GR" sz="2400" i="1" dirty="0"/>
              <a:t>αποφεύγεται</a:t>
            </a:r>
            <a:r>
              <a:rPr lang="el-GR" sz="2400" dirty="0"/>
              <a:t> η ανάπτυξη ή προμήθεια, προηγμένων τεχνολογικά συστημάτων χωρίς προηγουμένως να προδιαγραφεί λεπτομερώς πώς θα χρησιμοποιηθούν και ποιες δραστηριότητες θα εξυπηρετούν.</a:t>
            </a:r>
          </a:p>
          <a:p>
            <a:pPr algn="just"/>
            <a:r>
              <a:rPr lang="el-GR" sz="2400" dirty="0"/>
              <a:t>Η σύγχρονη ψηφιακή τεχνολογία καθιστά εφικτή την ανάπτυξη ΠΣ τα οποία θα ήταν αδύνατα σε άλλες εποχές (π.χ. έξυπνα ΠΣ, υπηρεσιοστρεφή ΠΣ, διεργασιοστρεφή ΠΣ).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a:t>
            </a:fld>
            <a:endParaRPr lang="el-GR" dirty="0"/>
          </a:p>
        </p:txBody>
      </p:sp>
      <p:sp>
        <p:nvSpPr>
          <p:cNvPr id="2" name="Text Placeholder 1"/>
          <p:cNvSpPr>
            <a:spLocks noGrp="1"/>
          </p:cNvSpPr>
          <p:nvPr>
            <p:ph type="body" sz="quarter" idx="13"/>
          </p:nvPr>
        </p:nvSpPr>
        <p:spPr/>
        <p:txBody>
          <a:bodyPr>
            <a:normAutofit/>
          </a:bodyPr>
          <a:lstStyle/>
          <a:p>
            <a:r>
              <a:rPr lang="el-GR" dirty="0"/>
              <a:t>Πληροφοριακά Συστήματα και Συστημική Σκέψη</a:t>
            </a:r>
            <a:endParaRPr lang="en-US" dirty="0"/>
          </a:p>
        </p:txBody>
      </p:sp>
    </p:spTree>
    <p:extLst>
      <p:ext uri="{BB962C8B-B14F-4D97-AF65-F5344CB8AC3E}">
        <p14:creationId xmlns:p14="http://schemas.microsoft.com/office/powerpoint/2010/main" val="3755950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lgn="just">
              <a:buNone/>
            </a:pPr>
            <a:r>
              <a:rPr lang="el-GR" sz="2200" dirty="0"/>
              <a:t>Συμπερασματικά:</a:t>
            </a:r>
          </a:p>
          <a:p>
            <a:pPr algn="just"/>
            <a:r>
              <a:rPr lang="el-GR" sz="2200" dirty="0"/>
              <a:t>Οι Φάσεις 1-7 προσδιορίζουν ποιες ΔΕΔ απαιτούνται μέσα σε ένα αποτελεσματικό δίκτυο επεξεργασίας δεδομένων, για την παροχή των ουσιωδών πληροφοριακών απαιτήσεων του οργανισμού στο σύνολό του (ή του υπο μελέτη τμήματός του). </a:t>
            </a:r>
          </a:p>
          <a:p>
            <a:pPr algn="just"/>
            <a:r>
              <a:rPr lang="el-GR" sz="2200" dirty="0"/>
              <a:t>Η Φάση 8 καθορίζει ποιοι ρόλοι χρειάζονται τα ιδιαίτερα σύνολα πληροφοριών που παράγονται από τις ΔΕΔ στη λήψη των αποφάσεών τους.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60</a:t>
            </a:fld>
            <a:endParaRPr lang="el-GR" dirty="0"/>
          </a:p>
        </p:txBody>
      </p:sp>
      <p:sp>
        <p:nvSpPr>
          <p:cNvPr id="8" name="Text Placeholder 7"/>
          <p:cNvSpPr>
            <a:spLocks noGrp="1"/>
          </p:cNvSpPr>
          <p:nvPr>
            <p:ph type="body" sz="quarter" idx="13"/>
          </p:nvPr>
        </p:nvSpPr>
        <p:spPr>
          <a:xfrm>
            <a:off x="0" y="493713"/>
            <a:ext cx="8172400" cy="600075"/>
          </a:xfrm>
        </p:spPr>
        <p:txBody>
          <a:bodyPr>
            <a:normAutofit/>
          </a:bodyPr>
          <a:lstStyle/>
          <a:p>
            <a:r>
              <a:rPr lang="el-GR" dirty="0"/>
              <a:t>Μεθοδολογία Ανάλυσης Πληροφοριακών Συστημάτων</a:t>
            </a:r>
            <a:endParaRPr lang="en-US" dirty="0"/>
          </a:p>
        </p:txBody>
      </p:sp>
    </p:spTree>
    <p:extLst>
      <p:ext uri="{BB962C8B-B14F-4D97-AF65-F5344CB8AC3E}">
        <p14:creationId xmlns:p14="http://schemas.microsoft.com/office/powerpoint/2010/main" val="184673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70000" lnSpcReduction="20000"/>
          </a:bodyPr>
          <a:lstStyle/>
          <a:p>
            <a:r>
              <a:rPr lang="el-GR" dirty="0"/>
              <a:t>Σχέσεις μεταξύ ΨΤ, ΠΣ και σκόπιμων δραστηριοτήτων του πραγματικού κόσμου</a:t>
            </a:r>
            <a:endParaRPr lang="en-US"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a:t>
            </a:fld>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139274887"/>
              </p:ext>
            </p:extLst>
          </p:nvPr>
        </p:nvGraphicFramePr>
        <p:xfrm>
          <a:off x="2267744" y="1988840"/>
          <a:ext cx="4656138" cy="4054475"/>
        </p:xfrm>
        <a:graphic>
          <a:graphicData uri="http://schemas.openxmlformats.org/presentationml/2006/ole">
            <mc:AlternateContent xmlns:mc="http://schemas.openxmlformats.org/markup-compatibility/2006">
              <mc:Choice xmlns:v="urn:schemas-microsoft-com:vml" Requires="v">
                <p:oleObj spid="_x0000_s10316" r:id="rId3" imgW="3814709" imgH="3094693" progId="">
                  <p:embed/>
                </p:oleObj>
              </mc:Choice>
              <mc:Fallback>
                <p:oleObj r:id="rId3" imgW="3814709" imgH="3094693" progId="">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988840"/>
                        <a:ext cx="4656138" cy="405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13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gn="just"/>
            <a:r>
              <a:rPr lang="el-GR" sz="2200" dirty="0"/>
              <a:t>Υπάρχουν τρεις αδρές προσεγγίσεις για το πρόβλημα του σχεδιασμού νέου ή υπάρχοντος ΠΣ ενός οργανισμού. </a:t>
            </a:r>
          </a:p>
          <a:p>
            <a:pPr lvl="1" algn="just">
              <a:buFont typeface="Wingdings" panose="05000000000000000000" pitchFamily="2" charset="2"/>
              <a:buChar char="§"/>
            </a:pPr>
            <a:r>
              <a:rPr lang="el-GR" sz="2200" dirty="0"/>
              <a:t>Η προσέγγιση προς τα </a:t>
            </a:r>
            <a:r>
              <a:rPr lang="el-GR" sz="2200" u="sng" dirty="0"/>
              <a:t>δεδομένα</a:t>
            </a:r>
            <a:r>
              <a:rPr lang="el-GR" sz="2200" dirty="0"/>
              <a:t> ή δεδομενο-λογική προσέγγιση </a:t>
            </a:r>
            <a:r>
              <a:rPr lang="el-GR" sz="2200" i="1" dirty="0"/>
              <a:t>(</a:t>
            </a:r>
            <a:r>
              <a:rPr lang="en-US" sz="2200" i="1" dirty="0" err="1"/>
              <a:t>datalogical</a:t>
            </a:r>
            <a:r>
              <a:rPr lang="el-GR" sz="2200" i="1" dirty="0"/>
              <a:t>)</a:t>
            </a:r>
            <a:r>
              <a:rPr lang="el-GR" sz="2200" dirty="0"/>
              <a:t> </a:t>
            </a:r>
          </a:p>
          <a:p>
            <a:pPr lvl="1" algn="just">
              <a:buFont typeface="Wingdings" panose="05000000000000000000" pitchFamily="2" charset="2"/>
              <a:buChar char="§"/>
            </a:pPr>
            <a:r>
              <a:rPr lang="el-GR" sz="2200" dirty="0"/>
              <a:t>Η προσέγγιση προς την </a:t>
            </a:r>
            <a:r>
              <a:rPr lang="el-GR" sz="2200" u="sng" dirty="0"/>
              <a:t>πληροφορία</a:t>
            </a:r>
            <a:r>
              <a:rPr lang="el-GR" sz="2200" dirty="0"/>
              <a:t> ή πληροφο-λογική προσέγγιση </a:t>
            </a:r>
            <a:r>
              <a:rPr lang="el-GR" sz="2200" i="1" dirty="0"/>
              <a:t>(</a:t>
            </a:r>
            <a:r>
              <a:rPr lang="en-US" sz="2200" i="1" dirty="0" err="1"/>
              <a:t>infological</a:t>
            </a:r>
            <a:r>
              <a:rPr lang="el-GR" sz="2200" i="1" dirty="0"/>
              <a:t>)</a:t>
            </a:r>
            <a:r>
              <a:rPr lang="el-GR" sz="2200" dirty="0"/>
              <a:t> και </a:t>
            </a:r>
          </a:p>
          <a:p>
            <a:pPr lvl="1" algn="just">
              <a:buFont typeface="Wingdings" panose="05000000000000000000" pitchFamily="2" charset="2"/>
              <a:buChar char="§"/>
            </a:pPr>
            <a:r>
              <a:rPr lang="el-GR" sz="2200" dirty="0"/>
              <a:t>Η προσέγγιση προς την </a:t>
            </a:r>
            <a:r>
              <a:rPr lang="el-GR" sz="2200" u="sng" dirty="0"/>
              <a:t>γνώση</a:t>
            </a:r>
            <a:r>
              <a:rPr lang="el-GR" sz="2200" dirty="0"/>
              <a:t> ή γνωσο-λογική/σημασιο-λογική προσέγγιση </a:t>
            </a:r>
            <a:r>
              <a:rPr lang="el-GR" sz="2200" i="1" dirty="0"/>
              <a:t>(</a:t>
            </a:r>
            <a:r>
              <a:rPr lang="en-US" sz="2200" i="1" dirty="0" err="1"/>
              <a:t>knowlogical</a:t>
            </a:r>
            <a:r>
              <a:rPr lang="el-GR" sz="2200" i="1" dirty="0"/>
              <a:t>/</a:t>
            </a:r>
            <a:r>
              <a:rPr lang="en-US" sz="2200" i="1" dirty="0" err="1"/>
              <a:t>semantological</a:t>
            </a:r>
            <a:r>
              <a:rPr lang="el-GR" sz="2200" i="1" dirty="0"/>
              <a:t>)</a:t>
            </a:r>
            <a:r>
              <a:rPr lang="el-GR" sz="2200" dirty="0"/>
              <a:t>.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a:t>
            </a:fld>
            <a:endParaRPr lang="el-GR" dirty="0"/>
          </a:p>
        </p:txBody>
      </p:sp>
      <p:sp>
        <p:nvSpPr>
          <p:cNvPr id="2" name="Text Placeholder 1"/>
          <p:cNvSpPr>
            <a:spLocks noGrp="1"/>
          </p:cNvSpPr>
          <p:nvPr>
            <p:ph type="body" sz="quarter" idx="13"/>
          </p:nvPr>
        </p:nvSpPr>
        <p:spPr/>
        <p:txBody>
          <a:bodyPr/>
          <a:lstStyle/>
          <a:p>
            <a:r>
              <a:rPr lang="el-GR" dirty="0"/>
              <a:t>Ανάλυση Πληροφοριακών Συστημάτων</a:t>
            </a:r>
            <a:endParaRPr lang="en-US" dirty="0"/>
          </a:p>
        </p:txBody>
      </p:sp>
    </p:spTree>
    <p:extLst>
      <p:ext uri="{BB962C8B-B14F-4D97-AF65-F5344CB8AC3E}">
        <p14:creationId xmlns:p14="http://schemas.microsoft.com/office/powerpoint/2010/main" val="192724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pPr lvl="0" algn="just"/>
            <a:r>
              <a:rPr lang="el-GR" sz="2000" dirty="0"/>
              <a:t>Αυτή η προσέγγιση </a:t>
            </a:r>
            <a:r>
              <a:rPr lang="el-GR" sz="2200" dirty="0"/>
              <a:t>θεωρεί</a:t>
            </a:r>
            <a:r>
              <a:rPr lang="en-US" sz="2200" dirty="0"/>
              <a:t> </a:t>
            </a:r>
            <a:r>
              <a:rPr lang="el-GR" sz="2200" dirty="0"/>
              <a:t>τις υπάρχουσες </a:t>
            </a:r>
            <a:r>
              <a:rPr lang="el-GR" sz="2200" i="1" dirty="0"/>
              <a:t>ροές δεδομένων </a:t>
            </a:r>
            <a:r>
              <a:rPr lang="el-GR" sz="2200" dirty="0"/>
              <a:t>ως ικανοποιητικές αναπαραστάσεις των πληροφοριακών αναγκών στον οργανισμό.</a:t>
            </a:r>
            <a:endParaRPr lang="en-US" sz="2200" dirty="0"/>
          </a:p>
          <a:p>
            <a:pPr lvl="0" algn="just"/>
            <a:r>
              <a:rPr lang="el-GR" sz="2200" dirty="0"/>
              <a:t>Ο</a:t>
            </a:r>
            <a:r>
              <a:rPr lang="en-US" sz="2200" dirty="0"/>
              <a:t> </a:t>
            </a:r>
            <a:r>
              <a:rPr lang="el-GR" sz="2200" b="1" dirty="0"/>
              <a:t>στόχος</a:t>
            </a:r>
            <a:r>
              <a:rPr lang="el-GR" sz="2200" dirty="0"/>
              <a:t> της μεταρρυθμιστικής εργασίας είναι </a:t>
            </a:r>
            <a:r>
              <a:rPr lang="el-GR" sz="2200" b="1" dirty="0"/>
              <a:t>να βρει πιο </a:t>
            </a:r>
            <a:r>
              <a:rPr lang="el-GR" sz="2200" b="1" i="1" dirty="0"/>
              <a:t>αποδοτικούς</a:t>
            </a:r>
            <a:r>
              <a:rPr lang="el-GR" sz="2200" b="1" dirty="0"/>
              <a:t> </a:t>
            </a:r>
            <a:r>
              <a:rPr lang="el-GR" sz="2200" b="1" i="1" dirty="0"/>
              <a:t>(</a:t>
            </a:r>
            <a:r>
              <a:rPr lang="en-US" sz="2200" b="1" i="1" dirty="0"/>
              <a:t>efficient</a:t>
            </a:r>
            <a:r>
              <a:rPr lang="el-GR" sz="2200" b="1" i="1" dirty="0"/>
              <a:t>)</a:t>
            </a:r>
            <a:r>
              <a:rPr lang="el-GR" sz="2200" b="1" dirty="0"/>
              <a:t> τρόπους επεξεργασίας των υφισταμένων δεδομένων</a:t>
            </a:r>
            <a:r>
              <a:rPr lang="el-GR" sz="2200" dirty="0"/>
              <a:t>. </a:t>
            </a:r>
            <a:endParaRPr lang="en-US" sz="2200" dirty="0"/>
          </a:p>
          <a:p>
            <a:pPr lvl="0" algn="just"/>
            <a:r>
              <a:rPr lang="el-GR" sz="2200" dirty="0"/>
              <a:t>Μια κοινή λύση είναι η αυτοματοποίηση των χειρόγραφων διεργασιών και αρχείων δεδομένων. </a:t>
            </a:r>
            <a:endParaRPr lang="en-US" sz="2200" dirty="0"/>
          </a:p>
          <a:p>
            <a:pPr lvl="0" algn="just"/>
            <a:r>
              <a:rPr lang="el-GR" sz="2200" dirty="0"/>
              <a:t>Τα οφέλη από αυτήν την προσέγγιση είναι κυρίως η </a:t>
            </a:r>
            <a:r>
              <a:rPr lang="el-GR" sz="2200" b="1" dirty="0"/>
              <a:t>μείωση του κόστους </a:t>
            </a:r>
            <a:r>
              <a:rPr lang="el-GR" sz="2200" dirty="0"/>
              <a:t>και η </a:t>
            </a:r>
            <a:r>
              <a:rPr lang="el-GR" sz="2200" b="1" dirty="0"/>
              <a:t>διάθεση ψηφιοποιημένων δεδομένων</a:t>
            </a:r>
            <a:r>
              <a:rPr lang="el-GR" sz="2200" dirty="0"/>
              <a:t>. </a:t>
            </a:r>
            <a:endParaRPr lang="en-US" sz="2200" dirty="0"/>
          </a:p>
          <a:p>
            <a:pPr lvl="0" algn="just"/>
            <a:r>
              <a:rPr lang="el-GR" sz="2200" dirty="0"/>
              <a:t>Η προσέγγιση αυτή είναι η </a:t>
            </a:r>
            <a:r>
              <a:rPr lang="el-GR" sz="2200" b="1" dirty="0"/>
              <a:t>παραδοσιακή προσέγγιση </a:t>
            </a:r>
            <a:r>
              <a:rPr lang="el-GR" sz="2200" dirty="0"/>
              <a:t>της ανάπτυξης εφαρμογών πληροφορικής και ακολουθείται συχνά ακόμη και σήμερα σε περιπτώσεις ανάπτυξης ΠΣ.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a:t>
            </a:fld>
            <a:endParaRPr lang="el-GR" dirty="0"/>
          </a:p>
        </p:txBody>
      </p:sp>
      <p:sp>
        <p:nvSpPr>
          <p:cNvPr id="2" name="Text Placeholder 1"/>
          <p:cNvSpPr>
            <a:spLocks noGrp="1"/>
          </p:cNvSpPr>
          <p:nvPr>
            <p:ph type="body" sz="quarter" idx="13"/>
          </p:nvPr>
        </p:nvSpPr>
        <p:spPr/>
        <p:txBody>
          <a:bodyPr/>
          <a:lstStyle/>
          <a:p>
            <a:r>
              <a:rPr lang="el-GR" i="1" dirty="0"/>
              <a:t>Δεδομενο-λογική</a:t>
            </a:r>
            <a:r>
              <a:rPr lang="el-GR" dirty="0"/>
              <a:t> προσέγγιση</a:t>
            </a:r>
            <a:r>
              <a:rPr lang="en-US" dirty="0"/>
              <a:t> </a:t>
            </a:r>
            <a:r>
              <a:rPr lang="el-GR" dirty="0"/>
              <a:t>σχεδιασμού ΠΣ </a:t>
            </a:r>
            <a:endParaRPr lang="en-US" dirty="0"/>
          </a:p>
        </p:txBody>
      </p:sp>
    </p:spTree>
    <p:extLst>
      <p:ext uri="{BB962C8B-B14F-4D97-AF65-F5344CB8AC3E}">
        <p14:creationId xmlns:p14="http://schemas.microsoft.com/office/powerpoint/2010/main" val="3910479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db24ac782d3d9d61e40c5a58d9d4e96d463b3b"/>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Παρουσίαση1" id="{C214E6FB-AB2C-4530-96F6-29CCEFFF6CDE}" vid="{CC31E2FF-C894-4D48-B14B-44E38ACBEA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10754</TotalTime>
  <Words>4498</Words>
  <Application>Microsoft Office PowerPoint</Application>
  <PresentationFormat>On-screen Show (4:3)</PresentationFormat>
  <Paragraphs>608</Paragraphs>
  <Slides>60</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60</vt:i4>
      </vt:variant>
    </vt:vector>
  </HeadingPairs>
  <TitlesOfParts>
    <vt:vector size="68" baseType="lpstr">
      <vt:lpstr>Arial</vt:lpstr>
      <vt:lpstr>Calibri</vt:lpstr>
      <vt:lpstr>Calibri Light</vt:lpstr>
      <vt:lpstr>Times New Roman</vt:lpstr>
      <vt:lpstr>Wingdings</vt:lpstr>
      <vt:lpstr>Wingdings 3</vt:lpstr>
      <vt:lpstr>Wisp</vt:lpstr>
      <vt:lpstr>Θέμα του Office</vt:lpstr>
      <vt:lpstr>Πληροφοριακά Συστήματα</vt:lpstr>
      <vt:lpstr>PowerPoint Presentation</vt:lpstr>
      <vt:lpstr>Πληροφοριακά συστήματα και συστημική σκέψη</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Μεθοδολογία Ανάλυσης Πληροφοριακών Συστημάτων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eppe</dc:creator>
  <cp:lastModifiedBy>Konstantinos Moutselos</cp:lastModifiedBy>
  <cp:revision>769</cp:revision>
  <dcterms:created xsi:type="dcterms:W3CDTF">2013-07-02T05:49:13Z</dcterms:created>
  <dcterms:modified xsi:type="dcterms:W3CDTF">2020-04-08T09:54:29Z</dcterms:modified>
</cp:coreProperties>
</file>