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 id="2147483766" r:id="rId2"/>
  </p:sldMasterIdLst>
  <p:notesMasterIdLst>
    <p:notesMasterId r:id="rId98"/>
  </p:notesMasterIdLst>
  <p:sldIdLst>
    <p:sldId id="446" r:id="rId3"/>
    <p:sldId id="336" r:id="rId4"/>
    <p:sldId id="518" r:id="rId5"/>
    <p:sldId id="520" r:id="rId6"/>
    <p:sldId id="521" r:id="rId7"/>
    <p:sldId id="522" r:id="rId8"/>
    <p:sldId id="523" r:id="rId9"/>
    <p:sldId id="524" r:id="rId10"/>
    <p:sldId id="525" r:id="rId11"/>
    <p:sldId id="526" r:id="rId12"/>
    <p:sldId id="541" r:id="rId13"/>
    <p:sldId id="527" r:id="rId14"/>
    <p:sldId id="542" r:id="rId15"/>
    <p:sldId id="543" r:id="rId16"/>
    <p:sldId id="544" r:id="rId17"/>
    <p:sldId id="548" r:id="rId18"/>
    <p:sldId id="545" r:id="rId19"/>
    <p:sldId id="546" r:id="rId20"/>
    <p:sldId id="549" r:id="rId21"/>
    <p:sldId id="547" r:id="rId22"/>
    <p:sldId id="550" r:id="rId23"/>
    <p:sldId id="551" r:id="rId24"/>
    <p:sldId id="552" r:id="rId25"/>
    <p:sldId id="553" r:id="rId26"/>
    <p:sldId id="554" r:id="rId27"/>
    <p:sldId id="556" r:id="rId28"/>
    <p:sldId id="555" r:id="rId29"/>
    <p:sldId id="557" r:id="rId30"/>
    <p:sldId id="528" r:id="rId31"/>
    <p:sldId id="559" r:id="rId32"/>
    <p:sldId id="558" r:id="rId33"/>
    <p:sldId id="560" r:id="rId34"/>
    <p:sldId id="561" r:id="rId35"/>
    <p:sldId id="566" r:id="rId36"/>
    <p:sldId id="562" r:id="rId37"/>
    <p:sldId id="563" r:id="rId38"/>
    <p:sldId id="564" r:id="rId39"/>
    <p:sldId id="567" r:id="rId40"/>
    <p:sldId id="565" r:id="rId41"/>
    <p:sldId id="568" r:id="rId42"/>
    <p:sldId id="569" r:id="rId43"/>
    <p:sldId id="570" r:id="rId44"/>
    <p:sldId id="571" r:id="rId45"/>
    <p:sldId id="572" r:id="rId46"/>
    <p:sldId id="573" r:id="rId47"/>
    <p:sldId id="574" r:id="rId48"/>
    <p:sldId id="575" r:id="rId49"/>
    <p:sldId id="529" r:id="rId50"/>
    <p:sldId id="530" r:id="rId51"/>
    <p:sldId id="531" r:id="rId52"/>
    <p:sldId id="576" r:id="rId53"/>
    <p:sldId id="577" r:id="rId54"/>
    <p:sldId id="578" r:id="rId55"/>
    <p:sldId id="579" r:id="rId56"/>
    <p:sldId id="532" r:id="rId57"/>
    <p:sldId id="580" r:id="rId58"/>
    <p:sldId id="534" r:id="rId59"/>
    <p:sldId id="535" r:id="rId60"/>
    <p:sldId id="581" r:id="rId61"/>
    <p:sldId id="536" r:id="rId62"/>
    <p:sldId id="582" r:id="rId63"/>
    <p:sldId id="537" r:id="rId64"/>
    <p:sldId id="538" r:id="rId65"/>
    <p:sldId id="539" r:id="rId66"/>
    <p:sldId id="583" r:id="rId67"/>
    <p:sldId id="540" r:id="rId68"/>
    <p:sldId id="584" r:id="rId69"/>
    <p:sldId id="585" r:id="rId70"/>
    <p:sldId id="586" r:id="rId71"/>
    <p:sldId id="587" r:id="rId72"/>
    <p:sldId id="588" r:id="rId73"/>
    <p:sldId id="589" r:id="rId74"/>
    <p:sldId id="591" r:id="rId75"/>
    <p:sldId id="590" r:id="rId76"/>
    <p:sldId id="592" r:id="rId77"/>
    <p:sldId id="593" r:id="rId78"/>
    <p:sldId id="594" r:id="rId79"/>
    <p:sldId id="595" r:id="rId80"/>
    <p:sldId id="596" r:id="rId81"/>
    <p:sldId id="597" r:id="rId82"/>
    <p:sldId id="598" r:id="rId83"/>
    <p:sldId id="599" r:id="rId84"/>
    <p:sldId id="600" r:id="rId85"/>
    <p:sldId id="601" r:id="rId86"/>
    <p:sldId id="602" r:id="rId87"/>
    <p:sldId id="603" r:id="rId88"/>
    <p:sldId id="604" r:id="rId89"/>
    <p:sldId id="606" r:id="rId90"/>
    <p:sldId id="605" r:id="rId91"/>
    <p:sldId id="607" r:id="rId92"/>
    <p:sldId id="608" r:id="rId93"/>
    <p:sldId id="609" r:id="rId94"/>
    <p:sldId id="610" r:id="rId95"/>
    <p:sldId id="611" r:id="rId96"/>
    <p:sldId id="612" r:id="rId97"/>
  </p:sldIdLst>
  <p:sldSz cx="9144000" cy="6858000" type="screen4x3"/>
  <p:notesSz cx="6858000" cy="9144000"/>
  <p:custDataLst>
    <p:tags r:id="rId99"/>
  </p:custDataLst>
  <p:defaultTextStyle>
    <a:defPPr>
      <a:defRPr lang="el-G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000"/>
    <a:srgbClr val="002060"/>
    <a:srgbClr val="006699"/>
    <a:srgbClr val="143A19"/>
    <a:srgbClr val="649273"/>
    <a:srgbClr val="420C21"/>
    <a:srgbClr val="FF66FF"/>
    <a:srgbClr val="000066"/>
    <a:srgbClr val="F2F2F2"/>
    <a:srgbClr val="A4A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3" autoAdjust="0"/>
    <p:restoredTop sz="73398" autoAdjust="0"/>
  </p:normalViewPr>
  <p:slideViewPr>
    <p:cSldViewPr>
      <p:cViewPr varScale="1">
        <p:scale>
          <a:sx n="86" d="100"/>
          <a:sy n="86" d="100"/>
        </p:scale>
        <p:origin x="1181" y="53"/>
      </p:cViewPr>
      <p:guideLst>
        <p:guide orient="horz" pos="2160"/>
        <p:guide pos="2880"/>
      </p:guideLst>
    </p:cSldViewPr>
  </p:slideViewPr>
  <p:outlineViewPr>
    <p:cViewPr>
      <p:scale>
        <a:sx n="33" d="100"/>
        <a:sy n="33" d="100"/>
      </p:scale>
      <p:origin x="0" y="-32466"/>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BB30-0A57-4E2D-B27E-8690990DD7F9}" type="datetimeFigureOut">
              <a:rPr lang="en-US" smtClean="0"/>
              <a:pPr/>
              <a:t>4/14/2020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D5051-7310-4BB5-9F48-FD3247DE3AED}" type="slidenum">
              <a:rPr lang="en-US" smtClean="0"/>
              <a:pPr/>
              <a:t>‹#›</a:t>
            </a:fld>
            <a:endParaRPr lang="en-US"/>
          </a:p>
        </p:txBody>
      </p:sp>
    </p:spTree>
    <p:extLst>
      <p:ext uri="{BB962C8B-B14F-4D97-AF65-F5344CB8AC3E}">
        <p14:creationId xmlns:p14="http://schemas.microsoft.com/office/powerpoint/2010/main" val="161299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Rectangle 13"/>
          <p:cNvSpPr/>
          <p:nvPr userDrawn="1"/>
        </p:nvSpPr>
        <p:spPr>
          <a:xfrm rot="16200000">
            <a:off x="5118411" y="521380"/>
            <a:ext cx="113159" cy="7972334"/>
          </a:xfrm>
          <a:prstGeom prst="rect">
            <a:avLst/>
          </a:prstGeom>
          <a:gradFill flip="none" rotWithShape="1">
            <a:gsLst>
              <a:gs pos="0">
                <a:srgbClr val="002060"/>
              </a:gs>
              <a:gs pos="100000">
                <a:srgbClr val="F2F2F2">
                  <a:alpha val="80000"/>
                </a:srgbClr>
              </a:gs>
              <a:gs pos="37000">
                <a:srgbClr val="002060">
                  <a:alpha val="8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rot="16200000">
            <a:off x="3874545" y="-825107"/>
            <a:ext cx="2590875" cy="7962316"/>
          </a:xfrm>
          <a:prstGeom prst="rect">
            <a:avLst/>
          </a:prstGeom>
          <a:gradFill flip="none" rotWithShape="1">
            <a:gsLst>
              <a:gs pos="0">
                <a:srgbClr val="002060"/>
              </a:gs>
              <a:gs pos="100000">
                <a:srgbClr val="F2F2F2"/>
              </a:gs>
              <a:gs pos="37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545426" y="1858158"/>
            <a:ext cx="6600451" cy="1923419"/>
          </a:xfrm>
        </p:spPr>
        <p:txBody>
          <a:bodyPr anchor="b">
            <a:normAutofit/>
          </a:bodyPr>
          <a:lstStyle>
            <a:lvl1pPr algn="r">
              <a:defRPr sz="3400">
                <a:solidFill>
                  <a:schemeClr val="bg1"/>
                </a:solidFill>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2548849" y="3803903"/>
            <a:ext cx="6600451" cy="629477"/>
          </a:xfrm>
        </p:spPr>
        <p:txBody>
          <a:bodyPr anchor="t">
            <a:normAutofit/>
          </a:bodyPr>
          <a:lstStyle>
            <a:lvl1pPr marL="0" indent="0" algn="r">
              <a:buNone/>
              <a:defRPr sz="30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Text Placeholder 7"/>
          <p:cNvSpPr>
            <a:spLocks noGrp="1"/>
          </p:cNvSpPr>
          <p:nvPr>
            <p:ph type="body" sz="quarter" idx="12"/>
          </p:nvPr>
        </p:nvSpPr>
        <p:spPr>
          <a:xfrm>
            <a:off x="2544763" y="4597400"/>
            <a:ext cx="6599237" cy="560388"/>
          </a:xfrm>
        </p:spPr>
        <p:txBody>
          <a:bodyPr>
            <a:normAutofit/>
          </a:bodyPr>
          <a:lstStyle>
            <a:lvl1pPr marL="0" indent="0" algn="r">
              <a:buNone/>
              <a:defRPr sz="2400"/>
            </a:lvl1pPr>
          </a:lstStyle>
          <a:p>
            <a:pPr lvl="0"/>
            <a:r>
              <a:rPr lang="en-US" dirty="0"/>
              <a:t>Click to edit Master text styles</a:t>
            </a:r>
          </a:p>
        </p:txBody>
      </p:sp>
      <p:grpSp>
        <p:nvGrpSpPr>
          <p:cNvPr id="19" name="Group 18"/>
          <p:cNvGrpSpPr/>
          <p:nvPr userDrawn="1"/>
        </p:nvGrpSpPr>
        <p:grpSpPr>
          <a:xfrm>
            <a:off x="179512" y="1658445"/>
            <a:ext cx="2642309" cy="3129563"/>
            <a:chOff x="6403884" y="1556792"/>
            <a:chExt cx="2642309" cy="3129563"/>
          </a:xfrm>
        </p:grpSpPr>
        <p:grpSp>
          <p:nvGrpSpPr>
            <p:cNvPr id="20" name="Group 19"/>
            <p:cNvGrpSpPr/>
            <p:nvPr/>
          </p:nvGrpSpPr>
          <p:grpSpPr>
            <a:xfrm>
              <a:off x="7493941" y="1556792"/>
              <a:ext cx="1009312" cy="1160128"/>
              <a:chOff x="1841820" y="487446"/>
              <a:chExt cx="1009312" cy="1160128"/>
            </a:xfrm>
          </p:grpSpPr>
          <p:sp>
            <p:nvSpPr>
              <p:cNvPr id="36" name="Hexagon 35"/>
              <p:cNvSpPr/>
              <p:nvPr/>
            </p:nvSpPr>
            <p:spPr>
              <a:xfrm rot="5400000">
                <a:off x="1766412" y="562854"/>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7" name="Hexagon 4"/>
              <p:cNvSpPr/>
              <p:nvPr/>
            </p:nvSpPr>
            <p:spPr>
              <a:xfrm>
                <a:off x="1999104"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promotion</a:t>
                </a:r>
              </a:p>
            </p:txBody>
          </p:sp>
        </p:grpSp>
        <p:grpSp>
          <p:nvGrpSpPr>
            <p:cNvPr id="21" name="Group 20"/>
            <p:cNvGrpSpPr/>
            <p:nvPr/>
          </p:nvGrpSpPr>
          <p:grpSpPr>
            <a:xfrm>
              <a:off x="6403884" y="1556792"/>
              <a:ext cx="1009312" cy="1160128"/>
              <a:chOff x="751763" y="487446"/>
              <a:chExt cx="1009312" cy="1160128"/>
            </a:xfrm>
          </p:grpSpPr>
          <p:sp>
            <p:nvSpPr>
              <p:cNvPr id="34" name="Hexagon 33"/>
              <p:cNvSpPr/>
              <p:nvPr/>
            </p:nvSpPr>
            <p:spPr>
              <a:xfrm rot="5400000">
                <a:off x="676355" y="562854"/>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5" name="Hexagon 7"/>
              <p:cNvSpPr/>
              <p:nvPr/>
            </p:nvSpPr>
            <p:spPr>
              <a:xfrm>
                <a:off x="909047"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2" name="Group 21"/>
            <p:cNvGrpSpPr/>
            <p:nvPr/>
          </p:nvGrpSpPr>
          <p:grpSpPr>
            <a:xfrm>
              <a:off x="6946824" y="2541509"/>
              <a:ext cx="1009312" cy="1160128"/>
              <a:chOff x="1294703" y="1472163"/>
              <a:chExt cx="1009312" cy="1160128"/>
            </a:xfrm>
          </p:grpSpPr>
          <p:sp>
            <p:nvSpPr>
              <p:cNvPr id="32" name="Hexagon 31"/>
              <p:cNvSpPr/>
              <p:nvPr/>
            </p:nvSpPr>
            <p:spPr>
              <a:xfrm rot="5400000">
                <a:off x="1219295" y="1547571"/>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3" name="Hexagon 9"/>
              <p:cNvSpPr/>
              <p:nvPr/>
            </p:nvSpPr>
            <p:spPr>
              <a:xfrm>
                <a:off x="1451987"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Disease Prevention</a:t>
                </a:r>
              </a:p>
            </p:txBody>
          </p:sp>
        </p:grpSp>
        <p:grpSp>
          <p:nvGrpSpPr>
            <p:cNvPr id="23" name="Group 22"/>
            <p:cNvGrpSpPr/>
            <p:nvPr/>
          </p:nvGrpSpPr>
          <p:grpSpPr>
            <a:xfrm>
              <a:off x="8036881" y="2541509"/>
              <a:ext cx="1009312" cy="1160128"/>
              <a:chOff x="2384760" y="1472163"/>
              <a:chExt cx="1009312" cy="1160128"/>
            </a:xfrm>
          </p:grpSpPr>
          <p:sp>
            <p:nvSpPr>
              <p:cNvPr id="30" name="Hexagon 29"/>
              <p:cNvSpPr/>
              <p:nvPr/>
            </p:nvSpPr>
            <p:spPr>
              <a:xfrm rot="5400000">
                <a:off x="2309352" y="1547571"/>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1" name="Hexagon 12"/>
              <p:cNvSpPr/>
              <p:nvPr/>
            </p:nvSpPr>
            <p:spPr>
              <a:xfrm>
                <a:off x="2542044"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4" name="Group 23"/>
            <p:cNvGrpSpPr/>
            <p:nvPr/>
          </p:nvGrpSpPr>
          <p:grpSpPr>
            <a:xfrm>
              <a:off x="7493941" y="3526227"/>
              <a:ext cx="1009312" cy="1160128"/>
              <a:chOff x="1841820" y="2456881"/>
              <a:chExt cx="1009312" cy="1160128"/>
            </a:xfrm>
          </p:grpSpPr>
          <p:sp>
            <p:nvSpPr>
              <p:cNvPr id="28" name="Hexagon 27"/>
              <p:cNvSpPr/>
              <p:nvPr/>
            </p:nvSpPr>
            <p:spPr>
              <a:xfrm rot="5400000">
                <a:off x="1766412" y="2532289"/>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29" name="Hexagon 14"/>
              <p:cNvSpPr/>
              <p:nvPr/>
            </p:nvSpPr>
            <p:spPr>
              <a:xfrm>
                <a:off x="1999104"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Literacy</a:t>
                </a:r>
              </a:p>
            </p:txBody>
          </p:sp>
        </p:grpSp>
        <p:grpSp>
          <p:nvGrpSpPr>
            <p:cNvPr id="25" name="Group 24"/>
            <p:cNvGrpSpPr/>
            <p:nvPr/>
          </p:nvGrpSpPr>
          <p:grpSpPr>
            <a:xfrm>
              <a:off x="6403884" y="3526227"/>
              <a:ext cx="1009312" cy="1160128"/>
              <a:chOff x="751763" y="2456881"/>
              <a:chExt cx="1009312" cy="1160128"/>
            </a:xfrm>
          </p:grpSpPr>
          <p:sp>
            <p:nvSpPr>
              <p:cNvPr id="26" name="Hexagon 25"/>
              <p:cNvSpPr/>
              <p:nvPr/>
            </p:nvSpPr>
            <p:spPr>
              <a:xfrm rot="5400000">
                <a:off x="676355" y="2532289"/>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27" name="Hexagon 17"/>
              <p:cNvSpPr/>
              <p:nvPr/>
            </p:nvSpPr>
            <p:spPr>
              <a:xfrm>
                <a:off x="909047"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spTree>
    <p:extLst>
      <p:ext uri="{BB962C8B-B14F-4D97-AF65-F5344CB8AC3E}">
        <p14:creationId xmlns:p14="http://schemas.microsoft.com/office/powerpoint/2010/main" val="139280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39" cy="2824429"/>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611561" y="4354046"/>
            <a:ext cx="792283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306027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40" cy="2530281"/>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611561" y="3937647"/>
            <a:ext cx="7922839"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11561" y="4354046"/>
            <a:ext cx="7922840"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TextBox 13"/>
          <p:cNvSpPr txBox="1"/>
          <p:nvPr/>
        </p:nvSpPr>
        <p:spPr>
          <a:xfrm>
            <a:off x="31210" y="1371600"/>
            <a:ext cx="425375" cy="625174"/>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5" name="TextBox 14"/>
          <p:cNvSpPr txBox="1"/>
          <p:nvPr/>
        </p:nvSpPr>
        <p:spPr>
          <a:xfrm>
            <a:off x="8519162" y="3769270"/>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7" name="Footer Placeholder 4"/>
          <p:cNvSpPr>
            <a:spLocks noGrp="1"/>
          </p:cNvSpPr>
          <p:nvPr>
            <p:ph type="ftr" sz="quarter" idx="11"/>
          </p:nvPr>
        </p:nvSpPr>
        <p:spPr>
          <a:xfrm>
            <a:off x="611561" y="6135809"/>
            <a:ext cx="5976663" cy="369451"/>
          </a:xfrm>
        </p:spPr>
        <p:txBody>
          <a:bodyPr/>
          <a:lstStyle/>
          <a:p>
            <a:endParaRPr lang="de-DE" dirty="0"/>
          </a:p>
        </p:txBody>
      </p:sp>
      <p:sp>
        <p:nvSpPr>
          <p:cNvPr id="16" name="Rectangle 15"/>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2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67528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11561" y="2438401"/>
            <a:ext cx="7922839"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0102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611562" y="1395859"/>
            <a:ext cx="8015290" cy="2825229"/>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611562" y="4343400"/>
            <a:ext cx="801914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611562" y="5181600"/>
            <a:ext cx="801914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1" name="TextBox 10"/>
          <p:cNvSpPr txBox="1"/>
          <p:nvPr userDrawn="1"/>
        </p:nvSpPr>
        <p:spPr>
          <a:xfrm>
            <a:off x="154242" y="1445284"/>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2" name="TextBox 11"/>
          <p:cNvSpPr txBox="1"/>
          <p:nvPr/>
        </p:nvSpPr>
        <p:spPr>
          <a:xfrm>
            <a:off x="8614228" y="4051012"/>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8"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110117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1562" y="1316959"/>
            <a:ext cx="7922838" cy="2656947"/>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611561" y="4343400"/>
            <a:ext cx="792284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44665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11561" y="2133600"/>
            <a:ext cx="792284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5"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63612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l-GR"/>
              <a:t>Στυλ κύριου τίτλου</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l-GR"/>
              <a:t>Στυλ κύριου υπότιτλου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0479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81933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l-GR"/>
              <a:t>Στυλ κύριου τίτλου</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l-GR"/>
              <a:t>Στυλ υποδείγματος κειμένου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589535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sz="half" idx="1"/>
          </p:nvPr>
        </p:nvSpPr>
        <p:spPr>
          <a:xfrm>
            <a:off x="6286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Content Placeholder 3"/>
          <p:cNvSpPr>
            <a:spLocks noGrp="1"/>
          </p:cNvSpPr>
          <p:nvPr>
            <p:ph sz="half" idx="2"/>
          </p:nvPr>
        </p:nvSpPr>
        <p:spPr>
          <a:xfrm>
            <a:off x="46291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03996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11561" y="1484784"/>
            <a:ext cx="7926025" cy="4426438"/>
          </a:xfrm>
        </p:spPr>
        <p:txBody>
          <a:bodyPr/>
          <a:lstStyle>
            <a:lvl1pPr>
              <a:buClr>
                <a:srgbClr val="780000"/>
              </a:buClr>
              <a:defRPr>
                <a:latin typeface="Calibri" panose="020F0502020204030204" pitchFamily="34" charset="0"/>
              </a:defRPr>
            </a:lvl1pPr>
            <a:lvl2pPr marL="742950" indent="-285750">
              <a:buClr>
                <a:srgbClr val="780000"/>
              </a:buClr>
              <a:buFont typeface="Wingdings 3" panose="05040102010807070707" pitchFamily="18" charset="2"/>
              <a:buChar char=""/>
              <a:defRPr>
                <a:latin typeface="Calibri" panose="020F0502020204030204" pitchFamily="34" charset="0"/>
              </a:defRPr>
            </a:lvl2pPr>
            <a:lvl3pPr marL="1143000" indent="-228600">
              <a:buClr>
                <a:srgbClr val="780000"/>
              </a:buClr>
              <a:buFont typeface="Wingdings 3" panose="05040102010807070707" pitchFamily="18" charset="2"/>
              <a:buChar cha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
        <p:nvSpPr>
          <p:cNvPr id="11"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2" name="Footer Placeholder 4"/>
          <p:cNvSpPr>
            <a:spLocks noGrp="1"/>
          </p:cNvSpPr>
          <p:nvPr>
            <p:ph type="ftr" sz="quarter" idx="11"/>
          </p:nvPr>
        </p:nvSpPr>
        <p:spPr>
          <a:xfrm>
            <a:off x="611561" y="6135809"/>
            <a:ext cx="5976663" cy="369451"/>
          </a:xfrm>
        </p:spPr>
        <p:txBody>
          <a:bodyPr/>
          <a:lstStyle/>
          <a:p>
            <a:endParaRPr lang="de-DE" dirty="0"/>
          </a:p>
        </p:txBody>
      </p:sp>
      <p:sp>
        <p:nvSpPr>
          <p:cNvPr id="13"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06838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l-GR"/>
              <a:t>Στυλ κύριου τίτλου</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4" name="Content Placeholder 3"/>
          <p:cNvSpPr>
            <a:spLocks noGrp="1"/>
          </p:cNvSpPr>
          <p:nvPr>
            <p:ph sz="half" idx="2"/>
          </p:nvPr>
        </p:nvSpPr>
        <p:spPr>
          <a:xfrm>
            <a:off x="629842" y="2505075"/>
            <a:ext cx="3868340"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6" name="Content Placeholder 5"/>
          <p:cNvSpPr>
            <a:spLocks noGrp="1"/>
          </p:cNvSpPr>
          <p:nvPr>
            <p:ph sz="quarter" idx="4"/>
          </p:nvPr>
        </p:nvSpPr>
        <p:spPr>
          <a:xfrm>
            <a:off x="4629150" y="2505075"/>
            <a:ext cx="3887391"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Date Placeholder 6"/>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8" name="Footer Placeholder 7"/>
          <p:cNvSpPr>
            <a:spLocks noGrp="1"/>
          </p:cNvSpPr>
          <p:nvPr>
            <p:ph type="ftr" sz="quarter" idx="11"/>
          </p:nvPr>
        </p:nvSpPr>
        <p:spPr/>
        <p:txBody>
          <a:bodyPr/>
          <a:lstStyle/>
          <a:p>
            <a:endParaRPr lang="el-GR">
              <a:solidFill>
                <a:prstClr val="black">
                  <a:tint val="75000"/>
                </a:prstClr>
              </a:solidFill>
            </a:endParaRPr>
          </a:p>
        </p:txBody>
      </p:sp>
      <p:sp>
        <p:nvSpPr>
          <p:cNvPr id="9" name="Slide Number Placeholder 8"/>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885920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Date Placeholder 2"/>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4" name="Footer Placeholder 3"/>
          <p:cNvSpPr>
            <a:spLocks noGrp="1"/>
          </p:cNvSpPr>
          <p:nvPr>
            <p:ph type="ftr" sz="quarter" idx="11"/>
          </p:nvPr>
        </p:nvSpPr>
        <p:spPr/>
        <p:txBody>
          <a:bodyPr/>
          <a:lstStyle/>
          <a:p>
            <a:endParaRPr lang="el-GR">
              <a:solidFill>
                <a:prstClr val="black">
                  <a:tint val="75000"/>
                </a:prstClr>
              </a:solidFill>
            </a:endParaRPr>
          </a:p>
        </p:txBody>
      </p:sp>
      <p:sp>
        <p:nvSpPr>
          <p:cNvPr id="5" name="Slide Number Placeholder 4"/>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488417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3" name="Footer Placeholder 2"/>
          <p:cNvSpPr>
            <a:spLocks noGrp="1"/>
          </p:cNvSpPr>
          <p:nvPr>
            <p:ph type="ftr" sz="quarter" idx="11"/>
          </p:nvPr>
        </p:nvSpPr>
        <p:spPr/>
        <p:txBody>
          <a:bodyPr/>
          <a:lstStyle/>
          <a:p>
            <a:endParaRPr lang="el-GR">
              <a:solidFill>
                <a:prstClr val="black">
                  <a:tint val="75000"/>
                </a:prstClr>
              </a:solidFill>
            </a:endParaRPr>
          </a:p>
        </p:txBody>
      </p:sp>
      <p:sp>
        <p:nvSpPr>
          <p:cNvPr id="4" name="Slide Number Placeholder 3"/>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081418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197678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l-GR"/>
              <a:t>Κάντε κλικ στο εικονίδιο για να προσθέσετε εικόνα</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4149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Vertical Text Placeholder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399947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l-GR"/>
              <a:t>Στυλ κύριου τίτλου</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33642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561" y="2074562"/>
            <a:ext cx="7922839" cy="1468800"/>
          </a:xfrm>
        </p:spPr>
        <p:txBody>
          <a:bodyPr anchor="b">
            <a:normAutofit/>
          </a:bodyPr>
          <a:lstStyle>
            <a:lvl1pPr algn="l">
              <a:defRPr sz="3400" b="0" cap="none">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11561" y="3581400"/>
            <a:ext cx="7922839" cy="860400"/>
          </a:xfrm>
        </p:spPr>
        <p:txBody>
          <a:bodyPr anchor="t">
            <a:normAutofit/>
          </a:bodyPr>
          <a:lstStyle>
            <a:lvl1pPr marL="0" indent="0" algn="l">
              <a:buNone/>
              <a:defRPr sz="3000">
                <a:solidFill>
                  <a:schemeClr val="tx1">
                    <a:lumMod val="65000"/>
                    <a:lumOff val="35000"/>
                  </a:schemeClr>
                </a:solidFill>
                <a:latin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5"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14007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561" y="1587510"/>
            <a:ext cx="3886200" cy="4316593"/>
          </a:xfrm>
        </p:spPr>
        <p:txBody>
          <a:bodyPr>
            <a:normAutofit/>
          </a:bodyPr>
          <a:lstStyle>
            <a:lvl1pPr>
              <a:buClr>
                <a:srgbClr val="780000"/>
              </a:buClr>
              <a:defRPr>
                <a:latin typeface="Calibri" panose="020F0502020204030204" pitchFamily="34" charset="0"/>
              </a:defRPr>
            </a:lvl1pPr>
            <a:lvl2pPr>
              <a:buClr>
                <a:srgbClr val="780000"/>
              </a:buClr>
              <a:defRPr>
                <a:latin typeface="Calibri" panose="020F0502020204030204" pitchFamily="34" charset="0"/>
              </a:defRPr>
            </a:lvl2pPr>
            <a:lvl3pPr>
              <a:buClr>
                <a:srgbClr val="780000"/>
              </a:buCl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1386" y="1587510"/>
            <a:ext cx="3886200" cy="4322747"/>
          </a:xfrm>
        </p:spPr>
        <p:txBody>
          <a:bodyPr>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3"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66601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025" y="2060848"/>
            <a:ext cx="3886200" cy="73384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7025" y="2873162"/>
            <a:ext cx="3886200"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4008" y="2060848"/>
            <a:ext cx="3885385" cy="73881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4008" y="2873161"/>
            <a:ext cx="3885385"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5"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7"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3902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8833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3"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4" name="Footer Placeholder 4"/>
          <p:cNvSpPr>
            <a:spLocks noGrp="1"/>
          </p:cNvSpPr>
          <p:nvPr>
            <p:ph type="ftr" sz="quarter" idx="11"/>
          </p:nvPr>
        </p:nvSpPr>
        <p:spPr>
          <a:xfrm>
            <a:off x="611561" y="6135809"/>
            <a:ext cx="5976663" cy="369451"/>
          </a:xfrm>
        </p:spPr>
        <p:txBody>
          <a:bodyPr/>
          <a:lstStyle/>
          <a:p>
            <a:endParaRPr lang="de-DE" dirty="0"/>
          </a:p>
        </p:txBody>
      </p:sp>
      <p:sp>
        <p:nvSpPr>
          <p:cNvPr id="11" name="Rectangle 10"/>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41110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64923"/>
            <a:ext cx="3168350"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3951406" y="1364923"/>
            <a:ext cx="4586180" cy="472837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11561" y="2437107"/>
            <a:ext cx="3168350" cy="36561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55012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4869160"/>
            <a:ext cx="792283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11561" y="1349630"/>
            <a:ext cx="7922840" cy="344752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11561" y="5435898"/>
            <a:ext cx="7922839"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54843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2415" y="535429"/>
            <a:ext cx="6589200" cy="65890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Τετάρτη, 11 Δεκεμβρίου 2013</a:t>
            </a:r>
            <a:endParaRPr lang="de-DE"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7289733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780000"/>
        </a:buClr>
        <a:buFont typeface="Wingdings 3" charset="2"/>
        <a:buChar char=""/>
        <a:defRPr sz="2800" kern="1200">
          <a:solidFill>
            <a:schemeClr val="tx1">
              <a:lumMod val="75000"/>
              <a:lumOff val="25000"/>
            </a:schemeClr>
          </a:solidFill>
          <a:latin typeface="Calibri" pitchFamily="34" charset="0"/>
          <a:ea typeface="+mn-ea"/>
          <a:cs typeface="+mn-cs"/>
        </a:defRPr>
      </a:lvl1pPr>
      <a:lvl2pPr marL="742950" indent="-285750" algn="l" defTabSz="457200" rtl="0" eaLnBrk="1" latinLnBrk="0" hangingPunct="1">
        <a:spcBef>
          <a:spcPts val="1000"/>
        </a:spcBef>
        <a:spcAft>
          <a:spcPts val="0"/>
        </a:spcAft>
        <a:buClr>
          <a:srgbClr val="780000"/>
        </a:buClr>
        <a:buFont typeface="Wingdings 3" charset="2"/>
        <a:buChar char=""/>
        <a:defRPr sz="2400" kern="1200">
          <a:solidFill>
            <a:schemeClr val="tx1">
              <a:lumMod val="75000"/>
              <a:lumOff val="25000"/>
            </a:schemeClr>
          </a:solidFill>
          <a:latin typeface="Calibri" pitchFamily="34" charset="0"/>
          <a:ea typeface="+mn-ea"/>
          <a:cs typeface="+mn-cs"/>
        </a:defRPr>
      </a:lvl2pPr>
      <a:lvl3pPr marL="1143000" indent="-228600" algn="l" defTabSz="457200" rtl="0" eaLnBrk="1" latinLnBrk="0" hangingPunct="1">
        <a:spcBef>
          <a:spcPts val="1000"/>
        </a:spcBef>
        <a:spcAft>
          <a:spcPts val="0"/>
        </a:spcAft>
        <a:buClr>
          <a:srgbClr val="780000"/>
        </a:buClr>
        <a:buFont typeface="Wingdings 3" charset="2"/>
        <a:buChar char=""/>
        <a:defRPr sz="2000" kern="1200">
          <a:solidFill>
            <a:schemeClr val="tx1">
              <a:lumMod val="75000"/>
              <a:lumOff val="25000"/>
            </a:schemeClr>
          </a:solidFill>
          <a:latin typeface="Calibri" pitchFamily="34" charset="0"/>
          <a:ea typeface="+mn-ea"/>
          <a:cs typeface="+mn-cs"/>
        </a:defRPr>
      </a:lvl3pPr>
      <a:lvl4pPr marL="1600200" indent="-228600" algn="l" defTabSz="457200" rtl="0" eaLnBrk="1" latinLnBrk="0" hangingPunct="1">
        <a:spcBef>
          <a:spcPts val="1000"/>
        </a:spcBef>
        <a:spcAft>
          <a:spcPts val="0"/>
        </a:spcAft>
        <a:buClr>
          <a:srgbClr val="780000"/>
        </a:buClr>
        <a:buFont typeface="Wingdings 3" charset="2"/>
        <a:buChar char=""/>
        <a:defRPr sz="1800" kern="1200">
          <a:solidFill>
            <a:schemeClr val="tx1">
              <a:lumMod val="75000"/>
              <a:lumOff val="25000"/>
            </a:schemeClr>
          </a:solidFill>
          <a:latin typeface="Calibri" pitchFamily="34" charset="0"/>
          <a:ea typeface="+mn-ea"/>
          <a:cs typeface="+mn-cs"/>
        </a:defRPr>
      </a:lvl4pPr>
      <a:lvl5pPr marL="2057400" indent="-228600" algn="l" defTabSz="457200" rtl="0" eaLnBrk="1" latinLnBrk="0" hangingPunct="1">
        <a:spcBef>
          <a:spcPts val="1000"/>
        </a:spcBef>
        <a:spcAft>
          <a:spcPts val="0"/>
        </a:spcAft>
        <a:buClr>
          <a:srgbClr val="780000"/>
        </a:buClr>
        <a:buFont typeface="Wingdings 3" charset="2"/>
        <a:buChar char=""/>
        <a:defRPr sz="1600" kern="1200">
          <a:solidFill>
            <a:schemeClr val="tx1">
              <a:lumMod val="75000"/>
              <a:lumOff val="25000"/>
            </a:schemeClr>
          </a:solidFill>
          <a:latin typeface="Calibri"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l-GR"/>
              <a:t>Στυλ κύριου τίτλου</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1C7E002D-A13D-486D-A823-FDD6F71D6C3F}" type="datetimeFigureOut">
              <a:rPr lang="el-GR" smtClean="0">
                <a:solidFill>
                  <a:prstClr val="black">
                    <a:tint val="75000"/>
                  </a:prstClr>
                </a:solidFill>
                <a:latin typeface="Calibri" panose="020F0502020204030204"/>
                <a:cs typeface="+mn-cs"/>
              </a:rPr>
              <a:pPr fontAlgn="auto">
                <a:spcBef>
                  <a:spcPts val="0"/>
                </a:spcBef>
                <a:spcAft>
                  <a:spcPts val="0"/>
                </a:spcAft>
              </a:pPr>
              <a:t>14/4/2020</a:t>
            </a:fld>
            <a:endParaRPr lang="el-GR">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l-GR">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73E2FF46-6267-4F2E-B9C8-56587329634E}" type="slidenum">
              <a:rPr lang="el-GR" smtClean="0">
                <a:solidFill>
                  <a:prstClr val="black">
                    <a:tint val="75000"/>
                  </a:prstClr>
                </a:solidFill>
                <a:latin typeface="Calibri" panose="020F0502020204030204"/>
                <a:cs typeface="+mn-cs"/>
              </a:rPr>
              <a:pPr fontAlgn="auto">
                <a:spcBef>
                  <a:spcPts val="0"/>
                </a:spcBef>
                <a:spcAft>
                  <a:spcPts val="0"/>
                </a:spcAft>
              </a:pPr>
              <a:t>‹#›</a:t>
            </a:fld>
            <a:endParaRPr lang="el-GR">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50916607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l-G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9" y="0"/>
            <a:ext cx="9144001" cy="6858000"/>
          </a:xfrm>
          <a:prstGeom prst="rect">
            <a:avLst/>
          </a:prstGeom>
        </p:spPr>
      </p:pic>
      <p:sp>
        <p:nvSpPr>
          <p:cNvPr id="3" name="Title 4"/>
          <p:cNvSpPr>
            <a:spLocks noGrp="1"/>
          </p:cNvSpPr>
          <p:nvPr>
            <p:ph type="ctrTitle"/>
          </p:nvPr>
        </p:nvSpPr>
        <p:spPr>
          <a:xfrm>
            <a:off x="3051574" y="2267614"/>
            <a:ext cx="6049178" cy="1442564"/>
          </a:xfrm>
        </p:spPr>
        <p:txBody>
          <a:bodyPr>
            <a:normAutofit/>
          </a:bodyPr>
          <a:lstStyle/>
          <a:p>
            <a:pPr algn="r"/>
            <a:r>
              <a:rPr lang="el-GR" sz="3300" dirty="0">
                <a:solidFill>
                  <a:schemeClr val="bg1"/>
                </a:solidFill>
                <a:latin typeface="+mn-lt"/>
              </a:rPr>
              <a:t>Πληροφοριακά Συστήματα</a:t>
            </a:r>
            <a:endParaRPr lang="en-US" sz="3300" dirty="0">
              <a:solidFill>
                <a:schemeClr val="bg1"/>
              </a:solidFill>
              <a:latin typeface="+mn-lt"/>
            </a:endParaRPr>
          </a:p>
        </p:txBody>
      </p:sp>
      <p:pic>
        <p:nvPicPr>
          <p:cNvPr id="7" name="Picture 8" descr="LOGO-THIREOS-PANT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85502"/>
            <a:ext cx="755053" cy="75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699792" y="476672"/>
            <a:ext cx="4220057" cy="646331"/>
          </a:xfrm>
          <a:prstGeom prst="rect">
            <a:avLst/>
          </a:prstGeom>
        </p:spPr>
        <p:txBody>
          <a:bodyPr wrap="square">
            <a:spAutoFit/>
          </a:bodyPr>
          <a:lstStyle/>
          <a:p>
            <a:pPr fontAlgn="auto">
              <a:spcBef>
                <a:spcPts val="0"/>
              </a:spcBef>
              <a:spcAft>
                <a:spcPts val="0"/>
              </a:spcAft>
            </a:pPr>
            <a:r>
              <a:rPr lang="el-GR" b="1" dirty="0">
                <a:solidFill>
                  <a:srgbClr val="4472C4">
                    <a:lumMod val="50000"/>
                  </a:srgbClr>
                </a:solidFill>
                <a:latin typeface="Calibri" panose="020F0502020204030204"/>
                <a:cs typeface="+mn-cs"/>
              </a:rPr>
              <a:t>ΠΑΝΕΠΙΣΤΗΜΙΟ ΠΕΙΡΑΙΩΣ</a:t>
            </a:r>
            <a:br>
              <a:rPr lang="el-GR" dirty="0">
                <a:solidFill>
                  <a:srgbClr val="4472C4">
                    <a:lumMod val="50000"/>
                  </a:srgbClr>
                </a:solidFill>
                <a:latin typeface="Calibri" panose="020F0502020204030204"/>
                <a:cs typeface="+mn-cs"/>
              </a:rPr>
            </a:br>
            <a:r>
              <a:rPr lang="el-GR" b="1" dirty="0">
                <a:solidFill>
                  <a:srgbClr val="4472C4">
                    <a:lumMod val="50000"/>
                  </a:srgbClr>
                </a:solidFill>
                <a:latin typeface="Calibri" panose="020F0502020204030204"/>
                <a:cs typeface="+mn-cs"/>
              </a:rPr>
              <a:t>ΤΜΗΜΑ ΨΗΦΙΑΚΩΝ ΣΥΣΤΗΜΑΤΩΝ</a:t>
            </a:r>
            <a:endParaRPr lang="el-GR" dirty="0">
              <a:solidFill>
                <a:srgbClr val="4472C4">
                  <a:lumMod val="50000"/>
                </a:srgbClr>
              </a:solidFill>
              <a:latin typeface="Calibri" panose="020F0502020204030204"/>
              <a:cs typeface="+mn-cs"/>
            </a:endParaRPr>
          </a:p>
        </p:txBody>
      </p:sp>
    </p:spTree>
    <p:extLst>
      <p:ext uri="{BB962C8B-B14F-4D97-AF65-F5344CB8AC3E}">
        <p14:creationId xmlns:p14="http://schemas.microsoft.com/office/powerpoint/2010/main" val="311082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l-GR" sz="2200" dirty="0"/>
              <a:t>Ο όρος </a:t>
            </a:r>
            <a:r>
              <a:rPr lang="el-GR" sz="2200" i="1" dirty="0"/>
              <a:t>“κύκλος ζωής”</a:t>
            </a:r>
            <a:r>
              <a:rPr lang="el-GR" sz="2200" dirty="0"/>
              <a:t> αναφέρεται στην σταδιακή, κατά φάσεις, εκτέλεση της διεργασίας ανάπτυξης ΠΣ</a:t>
            </a:r>
          </a:p>
          <a:p>
            <a:pPr algn="just"/>
            <a:r>
              <a:rPr lang="el-GR" sz="2200" dirty="0"/>
              <a:t>Στις επόμενες διαφάνειες θα περιγραφούν δύο γενικοί κύκλοι ζωής που αναφέρονται στην έννοια της ανάπτυξης-λειτουργίας-συντήρησης ΠΣ προσεγγίζοντας την έννοια αυτή από-το-γενικό-στο-ειδικό, όπου το γενικό αναφέρεται ως </a:t>
            </a:r>
            <a:r>
              <a:rPr lang="el-GR" sz="2200" i="1" dirty="0"/>
              <a:t>“κύκλος ζωής συστημάτων”</a:t>
            </a:r>
            <a:r>
              <a:rPr lang="el-GR" sz="2200" dirty="0"/>
              <a:t> και το ειδικό αναφέρεται ως </a:t>
            </a:r>
            <a:r>
              <a:rPr lang="el-GR" sz="2200" i="1" dirty="0"/>
              <a:t>“κύκλος ζωής ανάπτυξης συστημάτων”</a:t>
            </a:r>
            <a:r>
              <a:rPr lang="el-GR" sz="2200" dirty="0"/>
              <a:t>.</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10</a:t>
            </a:fld>
            <a:endParaRPr lang="el-GR" dirty="0"/>
          </a:p>
        </p:txBody>
      </p:sp>
      <p:sp>
        <p:nvSpPr>
          <p:cNvPr id="4" name="Text Placeholder 3"/>
          <p:cNvSpPr>
            <a:spLocks noGrp="1"/>
          </p:cNvSpPr>
          <p:nvPr>
            <p:ph type="body" sz="quarter" idx="13"/>
          </p:nvPr>
        </p:nvSpPr>
        <p:spPr/>
        <p:txBody>
          <a:bodyPr/>
          <a:lstStyle/>
          <a:p>
            <a:r>
              <a:rPr lang="el-GR" dirty="0"/>
              <a:t>Κύκλος ζωής Πληροφοριακών Συστημάτων</a:t>
            </a:r>
            <a:endParaRPr lang="en-US" dirty="0"/>
          </a:p>
        </p:txBody>
      </p:sp>
    </p:spTree>
    <p:extLst>
      <p:ext uri="{BB962C8B-B14F-4D97-AF65-F5344CB8AC3E}">
        <p14:creationId xmlns:p14="http://schemas.microsoft.com/office/powerpoint/2010/main" val="85085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l-GR" sz="2400" dirty="0"/>
              <a:t>Ο όρος </a:t>
            </a:r>
            <a:r>
              <a:rPr lang="el-GR" sz="2400" b="1" dirty="0"/>
              <a:t>“ανάπτυξη συστήματος“ </a:t>
            </a:r>
            <a:r>
              <a:rPr lang="el-GR" sz="2400" dirty="0"/>
              <a:t>δεν σημαίνει αναγκαία “εξαρχής κατασκευή συστήματος”</a:t>
            </a:r>
            <a:r>
              <a:rPr lang="el-GR" sz="2400" i="1" dirty="0"/>
              <a:t> </a:t>
            </a:r>
            <a:r>
              <a:rPr lang="el-GR" sz="2400" dirty="0"/>
              <a:t>αλλά χρησιμοποιείται υπό την ευρύτερη έννοια της </a:t>
            </a:r>
            <a:r>
              <a:rPr lang="el-GR" sz="2400" u="sng" dirty="0"/>
              <a:t>μετάβασης</a:t>
            </a:r>
            <a:r>
              <a:rPr lang="el-GR" sz="2400" dirty="0"/>
              <a:t> από μία κατάσταση διαχείρισης διεργασιών και δεδομένων σε μια άλλη κατάσταση διαχείρισης διεργασιών και δεδομένων με βάση έναν προκαθορισμένο και λεπτομερή οδικό χάρτη. </a:t>
            </a:r>
          </a:p>
          <a:p>
            <a:pPr algn="just"/>
            <a:r>
              <a:rPr lang="el-GR" sz="2400" dirty="0"/>
              <a:t>Και τούτο ανεξάρτητα της αρχικής κατάστασης του οργανισμού (δηλαδή αν υπάρχει ήδη επαρκής ψηφιακή υποδομή) και ανεξάρτητα αν η τελική κατάσταση θα πραγματοποιηθεί με εξαρχής κατασκευή ενός ΠΣ, με προμήθεια έτοιμου συστήματος ή, ακόμη, με προμήθεια και χρήση υπηρεσιών υλικού και λογισμικού που διατίθενται εξωτερικά από αντιστοίχους παρόχους.</a:t>
            </a:r>
            <a:endParaRPr lang="en-US" sz="24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11</a:t>
            </a:fld>
            <a:endParaRPr lang="el-GR" dirty="0"/>
          </a:p>
        </p:txBody>
      </p:sp>
      <p:sp>
        <p:nvSpPr>
          <p:cNvPr id="4" name="Text Placeholder 3"/>
          <p:cNvSpPr>
            <a:spLocks noGrp="1"/>
          </p:cNvSpPr>
          <p:nvPr>
            <p:ph type="body" sz="quarter" idx="13"/>
          </p:nvPr>
        </p:nvSpPr>
        <p:spPr/>
        <p:txBody>
          <a:bodyPr/>
          <a:lstStyle/>
          <a:p>
            <a:r>
              <a:rPr lang="el-GR" dirty="0"/>
              <a:t>Κύκλος ζωής Πληροφοριακών Συστημάτων</a:t>
            </a:r>
            <a:endParaRPr lang="en-US" dirty="0"/>
          </a:p>
        </p:txBody>
      </p:sp>
    </p:spTree>
    <p:extLst>
      <p:ext uri="{BB962C8B-B14F-4D97-AF65-F5344CB8AC3E}">
        <p14:creationId xmlns:p14="http://schemas.microsoft.com/office/powerpoint/2010/main" val="89287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algn="just"/>
            <a:r>
              <a:rPr lang="el-GR" sz="2200" dirty="0"/>
              <a:t>Μεγάλης κλίμακας και πολυπλοκότητας έργα ανάπτυξης ΠΣ εκτελούνται συνήθως με βάση ένα συγκεκριμένο πλαίσιο (ή μια συγκεκριμένη διεργασία) που ονομάζεται </a:t>
            </a:r>
            <a:r>
              <a:rPr lang="el-GR" sz="2200" b="1" dirty="0"/>
              <a:t>κύκλος ζωής συστημάτων (</a:t>
            </a:r>
            <a:r>
              <a:rPr lang="en-US" sz="2200" b="1" dirty="0"/>
              <a:t>systems life cycle </a:t>
            </a:r>
            <a:r>
              <a:rPr lang="el-GR" sz="2200" b="1" dirty="0"/>
              <a:t>– </a:t>
            </a:r>
            <a:r>
              <a:rPr lang="en-US" sz="2200" b="1" dirty="0"/>
              <a:t>SLC</a:t>
            </a:r>
            <a:r>
              <a:rPr lang="el-GR" sz="2200" b="1" dirty="0"/>
              <a:t>)</a:t>
            </a:r>
            <a:r>
              <a:rPr lang="el-GR" sz="2200" i="1" dirty="0"/>
              <a:t> </a:t>
            </a:r>
            <a:r>
              <a:rPr lang="el-GR" sz="2200" dirty="0"/>
              <a:t>και </a:t>
            </a:r>
            <a:r>
              <a:rPr lang="el-GR" sz="2200" b="1" dirty="0"/>
              <a:t>αποτελείται από διακριτές φάσεις που εκτελούνται οργανωμένα και μεθοδικά κατά ακολουθιακό τρόπο</a:t>
            </a:r>
            <a:r>
              <a:rPr lang="el-GR" sz="2200" dirty="0"/>
              <a:t>. </a:t>
            </a:r>
          </a:p>
          <a:p>
            <a:pPr algn="just"/>
            <a:r>
              <a:rPr lang="el-GR" sz="2200" dirty="0"/>
              <a:t>Ο </a:t>
            </a:r>
            <a:r>
              <a:rPr lang="el-GR" sz="2200" b="1" dirty="0"/>
              <a:t>κύκλος ζωής </a:t>
            </a:r>
            <a:r>
              <a:rPr lang="el-GR" sz="2200" dirty="0"/>
              <a:t>ενός συστήματος μπορεί να θεωρηθεί ως μια </a:t>
            </a:r>
            <a:r>
              <a:rPr lang="el-GR" sz="2200" b="1" dirty="0"/>
              <a:t>μεθοδολογία υψηλού επιπέδου αφαίρεσης η οποία μπορεί να εξειδικευθεί σε λεπτομερείς οδικούς χάρτες ή λεπτομερείς κύκλους ζωής </a:t>
            </a:r>
            <a:r>
              <a:rPr lang="el-GR" sz="2200" dirty="0"/>
              <a:t>που δείχνουν πώς μπορεί να γίνει η μετάβαση ενός συστήματος από μια κατάσταση (τρέχουσα) σε μια άλλη (προβλεπόμενη) κατά μεθοδικό και συγκροτημένο τρόπο.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12</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5987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13</a:t>
            </a:fld>
            <a:endParaRPr lang="el-GR"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285368807"/>
              </p:ext>
            </p:extLst>
          </p:nvPr>
        </p:nvGraphicFramePr>
        <p:xfrm>
          <a:off x="827584" y="3174624"/>
          <a:ext cx="7423927" cy="1034157"/>
        </p:xfrm>
        <a:graphic>
          <a:graphicData uri="http://schemas.openxmlformats.org/presentationml/2006/ole">
            <mc:AlternateContent xmlns:mc="http://schemas.openxmlformats.org/markup-compatibility/2006">
              <mc:Choice xmlns:v="urn:schemas-microsoft-com:vml" Requires="v">
                <p:oleObj spid="_x0000_s7253" r:id="rId3" imgW="5982240" imgH="611932" progId="">
                  <p:embed/>
                </p:oleObj>
              </mc:Choice>
              <mc:Fallback>
                <p:oleObj r:id="rId3" imgW="5982240" imgH="611932" progId="">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174624"/>
                        <a:ext cx="7423927" cy="1034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363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Η</a:t>
            </a:r>
            <a:r>
              <a:rPr lang="el-GR" sz="2200" i="1" dirty="0"/>
              <a:t> </a:t>
            </a:r>
            <a:r>
              <a:rPr lang="el-GR" sz="2200" b="1" dirty="0"/>
              <a:t>σύλληψη (</a:t>
            </a:r>
            <a:r>
              <a:rPr lang="en-US" sz="2200" b="1" dirty="0"/>
              <a:t>conception</a:t>
            </a:r>
            <a:r>
              <a:rPr lang="el-GR" sz="2200" b="1" dirty="0"/>
              <a:t>) </a:t>
            </a:r>
            <a:r>
              <a:rPr lang="el-GR" sz="2200" dirty="0"/>
              <a:t>αναφέρεται στη διεργασία κατανόησης των λόγων για τους οποίους πρέπει να κατασκευαστεί το σύστημα και περιλαμβάνει:</a:t>
            </a:r>
          </a:p>
          <a:p>
            <a:pPr algn="just"/>
            <a:r>
              <a:rPr lang="el-GR" sz="2200" dirty="0"/>
              <a:t>τα όρια του συστήματος, </a:t>
            </a:r>
          </a:p>
          <a:p>
            <a:pPr algn="just"/>
            <a:r>
              <a:rPr lang="el-GR" sz="2200" dirty="0"/>
              <a:t>το ιδιοκτησιακό καθεστώς του συστήματος,</a:t>
            </a:r>
          </a:p>
          <a:p>
            <a:pPr algn="just"/>
            <a:r>
              <a:rPr lang="el-GR" sz="2200" dirty="0"/>
              <a:t>τις εργασίες που προβλέπεται να εκτελεί/υποστηρίζει το σύστημα, </a:t>
            </a:r>
          </a:p>
          <a:p>
            <a:pPr algn="just"/>
            <a:r>
              <a:rPr lang="el-GR" sz="2200" dirty="0"/>
              <a:t>τα αναμενόμενα οφέλη από τη λειτουργία του συστήματος, </a:t>
            </a:r>
          </a:p>
          <a:p>
            <a:pPr algn="just"/>
            <a:r>
              <a:rPr lang="el-GR" sz="2200" dirty="0"/>
              <a:t>το περιβάλλον του συστήματος και </a:t>
            </a:r>
          </a:p>
          <a:p>
            <a:pPr algn="just"/>
            <a:r>
              <a:rPr lang="el-GR" sz="2200" dirty="0"/>
              <a:t>τους περιορισμούς στους οποίους θα υπόκειται η ανάπτυξη και η λειτουργία του του συστήματος.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14</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 Σύλληψη</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363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Με τα παραπάνω δεδομένα:</a:t>
            </a:r>
          </a:p>
          <a:p>
            <a:pPr lvl="1" algn="just">
              <a:buFont typeface="Wingdings" panose="05000000000000000000" pitchFamily="2" charset="2"/>
              <a:buChar char="§"/>
            </a:pPr>
            <a:r>
              <a:rPr lang="el-GR" sz="2200" dirty="0"/>
              <a:t>Εκπονείται μια λεπτομερής οικονομικο-τεχνική μελέτη (</a:t>
            </a:r>
            <a:r>
              <a:rPr lang="el-GR" sz="2200" u="sng" dirty="0"/>
              <a:t>μελέτης εφικτότητας </a:t>
            </a:r>
            <a:r>
              <a:rPr lang="el-GR" sz="2200" i="1" dirty="0"/>
              <a:t>– </a:t>
            </a:r>
            <a:r>
              <a:rPr lang="en-US" sz="2200" i="1" dirty="0"/>
              <a:t>feasibility study</a:t>
            </a:r>
            <a:r>
              <a:rPr lang="el-GR" sz="2200" dirty="0"/>
              <a:t>) για το υπό ανάπτυξη σύστημα από διάφορες οπτικές, όπως  η τεχνική, η οικονομική, και η λειτουργική ή οργανωσιακή, και </a:t>
            </a:r>
          </a:p>
          <a:p>
            <a:pPr lvl="1" algn="just">
              <a:buFont typeface="Wingdings" panose="05000000000000000000" pitchFamily="2" charset="2"/>
              <a:buChar char="§"/>
            </a:pPr>
            <a:r>
              <a:rPr lang="el-GR" sz="2200" dirty="0"/>
              <a:t>Συντάσσεται μια </a:t>
            </a:r>
            <a:r>
              <a:rPr lang="el-GR" sz="2200" u="sng" dirty="0"/>
              <a:t>σύμβαση επιπέδου υπηρεσιών </a:t>
            </a:r>
            <a:r>
              <a:rPr lang="el-GR" sz="2200" dirty="0"/>
              <a:t>(</a:t>
            </a:r>
            <a:r>
              <a:rPr lang="en-US" sz="2200" i="1" dirty="0"/>
              <a:t>Service Level Agreement</a:t>
            </a:r>
            <a:r>
              <a:rPr lang="el-GR" sz="2200" i="1" dirty="0"/>
              <a:t> – </a:t>
            </a:r>
            <a:r>
              <a:rPr lang="en-US" sz="2200" i="1" dirty="0"/>
              <a:t>SLA</a:t>
            </a:r>
            <a:r>
              <a:rPr lang="el-GR" sz="2200" dirty="0"/>
              <a:t>) με βάση ένα γενικό σχέδιο λειτουργικών και τεχνικών προδιαγραφών του συστήματος. </a:t>
            </a:r>
          </a:p>
          <a:p>
            <a:pPr algn="just"/>
            <a:r>
              <a:rPr lang="el-GR" sz="2200" dirty="0"/>
              <a:t>Η αποδοχή των παραπάνω σηματοδοτεί το πέρας της αρχικής φάσης της σύλληψης και τη μετάβαση στην επόμενη φάση της κατασκευής (με οποιονδήποτε τρόπο έχει κριθεί πλέον πρόσφορος).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15</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 Σύλληψη</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064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a:t>
            </a:r>
            <a:r>
              <a:rPr lang="el-GR" sz="2200" b="1" dirty="0"/>
              <a:t>κατασκευή</a:t>
            </a:r>
            <a:r>
              <a:rPr lang="en-US" sz="2200" b="1" dirty="0"/>
              <a:t> </a:t>
            </a:r>
            <a:r>
              <a:rPr lang="el-GR" sz="2200" b="1" dirty="0"/>
              <a:t>/</a:t>
            </a:r>
            <a:r>
              <a:rPr lang="en-US" sz="2200" b="1" dirty="0"/>
              <a:t> </a:t>
            </a:r>
            <a:r>
              <a:rPr lang="el-GR" sz="2200" b="1" dirty="0"/>
              <a:t>εγκατάσταση (</a:t>
            </a:r>
            <a:r>
              <a:rPr lang="en-US" sz="2200" b="1" dirty="0"/>
              <a:t>construction </a:t>
            </a:r>
            <a:r>
              <a:rPr lang="el-GR" sz="2200" b="1" dirty="0"/>
              <a:t>/ </a:t>
            </a:r>
            <a:r>
              <a:rPr lang="en-US" sz="2200" b="1" dirty="0"/>
              <a:t>implementation</a:t>
            </a:r>
            <a:r>
              <a:rPr lang="el-GR" sz="2200" b="1" dirty="0"/>
              <a:t>)</a:t>
            </a:r>
            <a:r>
              <a:rPr lang="el-GR" sz="2200" dirty="0"/>
              <a:t> αναφέρεται</a:t>
            </a:r>
            <a:r>
              <a:rPr lang="el-GR" sz="2200" b="1" dirty="0"/>
              <a:t> </a:t>
            </a:r>
            <a:r>
              <a:rPr lang="el-GR" sz="2200" dirty="0"/>
              <a:t>στις τέσσερις βασικές φάσεις της </a:t>
            </a:r>
            <a:r>
              <a:rPr lang="el-GR" sz="2200" b="1" dirty="0"/>
              <a:t>ανάλυσης</a:t>
            </a:r>
            <a:r>
              <a:rPr lang="el-GR" sz="2200" dirty="0"/>
              <a:t>, του </a:t>
            </a:r>
            <a:r>
              <a:rPr lang="el-GR" sz="2200" b="1" dirty="0"/>
              <a:t>σχεδιασμού</a:t>
            </a:r>
            <a:r>
              <a:rPr lang="el-GR" sz="2200" dirty="0"/>
              <a:t>, της </a:t>
            </a:r>
            <a:r>
              <a:rPr lang="el-GR" sz="2200" b="1" dirty="0"/>
              <a:t>πραγμάτωσης</a:t>
            </a:r>
            <a:r>
              <a:rPr lang="el-GR" sz="2200" dirty="0"/>
              <a:t> (κωδικοποίηση ή συγγραφή των προγραμμάτων εφαρμογών, ενοποίηση σε μια αρχιτεκτονική υπαρχόντων ή έτοιμων εφαρμογών, κτλ) και των </a:t>
            </a:r>
            <a:r>
              <a:rPr lang="el-GR" sz="2200" b="1" dirty="0"/>
              <a:t>ελέγχων</a:t>
            </a:r>
            <a:r>
              <a:rPr lang="el-GR" sz="2200" dirty="0"/>
              <a:t> (δοκιμών).</a:t>
            </a:r>
          </a:p>
          <a:p>
            <a:pPr algn="just"/>
            <a:r>
              <a:rPr lang="el-GR" sz="2200" dirty="0"/>
              <a:t>Οι </a:t>
            </a:r>
            <a:r>
              <a:rPr lang="el-GR" sz="2200" b="1" dirty="0"/>
              <a:t>έλεγχοι</a:t>
            </a:r>
            <a:r>
              <a:rPr lang="el-GR" sz="2200" dirty="0"/>
              <a:t> έχουν ως βασικό σκοπό:</a:t>
            </a:r>
          </a:p>
          <a:p>
            <a:pPr lvl="1" algn="just">
              <a:buFont typeface="Wingdings" panose="05000000000000000000" pitchFamily="2" charset="2"/>
              <a:buChar char="§"/>
            </a:pPr>
            <a:r>
              <a:rPr lang="el-GR" sz="2200" dirty="0"/>
              <a:t>Την </a:t>
            </a:r>
            <a:r>
              <a:rPr lang="el-GR" sz="2200" b="1" dirty="0"/>
              <a:t>επαλήθευση (</a:t>
            </a:r>
            <a:r>
              <a:rPr lang="en-US" sz="2200" b="1" dirty="0"/>
              <a:t>verification</a:t>
            </a:r>
            <a:r>
              <a:rPr lang="el-GR" sz="2200" b="1" dirty="0"/>
              <a:t>) </a:t>
            </a:r>
            <a:r>
              <a:rPr lang="el-GR" sz="2200" dirty="0"/>
              <a:t>και </a:t>
            </a:r>
            <a:r>
              <a:rPr lang="el-GR" sz="2200" b="1" dirty="0"/>
              <a:t>επικύρωση (</a:t>
            </a:r>
            <a:r>
              <a:rPr lang="en-US" sz="2200" b="1" dirty="0"/>
              <a:t>validation</a:t>
            </a:r>
            <a:r>
              <a:rPr lang="el-GR" sz="2200" b="1" dirty="0"/>
              <a:t>) </a:t>
            </a:r>
            <a:r>
              <a:rPr lang="el-GR" sz="2200" dirty="0"/>
              <a:t>της ικανοποίησης των προδιαγραφών από το κατασκευασθέν σύστημα και </a:t>
            </a:r>
          </a:p>
          <a:p>
            <a:pPr lvl="1" algn="just">
              <a:buFont typeface="Wingdings" panose="05000000000000000000" pitchFamily="2" charset="2"/>
              <a:buChar char="§"/>
            </a:pPr>
            <a:r>
              <a:rPr lang="el-GR" sz="2200" dirty="0"/>
              <a:t>την </a:t>
            </a:r>
            <a:r>
              <a:rPr lang="el-GR" sz="2200" b="1" dirty="0"/>
              <a:t>επιδιόρθωση πιθανών κατασκευαστικών λαθών </a:t>
            </a:r>
            <a:r>
              <a:rPr lang="el-GR" sz="2200" i="1" dirty="0"/>
              <a:t>(</a:t>
            </a:r>
            <a:r>
              <a:rPr lang="en-US" sz="2200" i="1" dirty="0"/>
              <a:t>bug fixing</a:t>
            </a:r>
            <a:r>
              <a:rPr lang="el-GR" sz="2200" i="1" dirty="0"/>
              <a:t>)</a:t>
            </a:r>
            <a:r>
              <a:rPr lang="el-GR" sz="2200" dirty="0"/>
              <a:t>.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16</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 Κατασκευή/Εγκατάσταση</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6349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Οι επιτυχείς έλεγχοι σηματοδοτούν το πέρας της κατασκευαστικής φάσης και τη μετάβαση στην επόμενη φάση της εγκατάστασης και θέσης σε λειτουργία του συστήματος. </a:t>
            </a:r>
          </a:p>
          <a:p>
            <a:pPr algn="just"/>
            <a:r>
              <a:rPr lang="el-GR" sz="2400" dirty="0"/>
              <a:t>Η </a:t>
            </a:r>
            <a:r>
              <a:rPr lang="el-GR" sz="2400" b="1" dirty="0"/>
              <a:t>εγκατάσταση</a:t>
            </a:r>
            <a:r>
              <a:rPr lang="el-GR" sz="2400" dirty="0"/>
              <a:t> αναφέρεται στην ανάπτυξη της αναγκαίας ψηφιακής υποδομής (υλικού και λογισμικού, συμπεριλαμβανομένης της διάταξης των εφαρμογών) και στη μετάπτωση των υπαρχόντων δεδομένων προκειμένου οι εφαρμογές του ΠΣ να καταστούν έτοιμες προς λειτουργία.</a:t>
            </a:r>
            <a:endParaRPr lang="en-US" sz="24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17</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 Κατασκευή/Εγκατάσταση</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1675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dirty="0"/>
              <a:t>Η </a:t>
            </a:r>
            <a:r>
              <a:rPr lang="el-GR" sz="2200" b="1" dirty="0"/>
              <a:t>λειτουργία/συντήρηση (</a:t>
            </a:r>
            <a:r>
              <a:rPr lang="en-US" sz="2200" b="1" dirty="0"/>
              <a:t>operation</a:t>
            </a:r>
            <a:r>
              <a:rPr lang="el-GR" sz="2200" b="1" dirty="0"/>
              <a:t>/</a:t>
            </a:r>
            <a:r>
              <a:rPr lang="en-US" sz="2200" b="1" dirty="0"/>
              <a:t>maintenance</a:t>
            </a:r>
            <a:r>
              <a:rPr lang="el-GR" sz="2200" b="1" dirty="0"/>
              <a:t>)</a:t>
            </a:r>
            <a:r>
              <a:rPr lang="el-GR" sz="2200" dirty="0"/>
              <a:t> αναφέρεται  στην ανάληψη όλων των αναγκαίων ενεργειών για την πλέον ομαλή μετάβαση από την τρέχουσα κατάσταση στη νέα. </a:t>
            </a:r>
          </a:p>
          <a:p>
            <a:pPr lvl="0" algn="just"/>
            <a:r>
              <a:rPr lang="el-GR" sz="2200" dirty="0"/>
              <a:t>Περιλαμβάνει δραστηριότητες που αφορούν:</a:t>
            </a:r>
          </a:p>
          <a:p>
            <a:pPr lvl="1" algn="just">
              <a:buFont typeface="Wingdings" panose="05000000000000000000" pitchFamily="2" charset="2"/>
              <a:buChar char="§"/>
            </a:pPr>
            <a:r>
              <a:rPr lang="el-GR" sz="2200" dirty="0"/>
              <a:t>στην εκπαίδευση και υποστήριξη του προσωπικού, </a:t>
            </a:r>
          </a:p>
          <a:p>
            <a:pPr lvl="1" algn="just">
              <a:buFont typeface="Wingdings" panose="05000000000000000000" pitchFamily="2" charset="2"/>
              <a:buChar char="§"/>
            </a:pPr>
            <a:r>
              <a:rPr lang="el-GR" sz="2200" dirty="0"/>
              <a:t>στην ανάπτυξη του σχετικού κανονιστικού πλαισίου εφόσον απαιτείται, κτλ.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18</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r>
              <a:rPr lang="el-GR" i="1" dirty="0"/>
              <a:t> </a:t>
            </a:r>
            <a:r>
              <a:rPr lang="el-GR" dirty="0"/>
              <a:t>Λειτουργία/Συντήρηση </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0811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dirty="0"/>
              <a:t>Η φάση αυτή περιλαμβάνει και τη </a:t>
            </a:r>
            <a:r>
              <a:rPr lang="el-GR" sz="2200" b="1" dirty="0"/>
              <a:t>συντήρηση του ΠΣ (</a:t>
            </a:r>
            <a:r>
              <a:rPr lang="en-US" sz="2200" b="1" dirty="0"/>
              <a:t>maintenance</a:t>
            </a:r>
            <a:r>
              <a:rPr lang="el-GR" sz="2200" b="1" dirty="0"/>
              <a:t>) </a:t>
            </a:r>
            <a:r>
              <a:rPr lang="el-GR" sz="2200" dirty="0"/>
              <a:t>του συστήματος που αναφέρεται:</a:t>
            </a:r>
          </a:p>
          <a:p>
            <a:pPr lvl="1" algn="just">
              <a:buFont typeface="Wingdings" panose="05000000000000000000" pitchFamily="2" charset="2"/>
              <a:buChar char="§"/>
            </a:pPr>
            <a:r>
              <a:rPr lang="el-GR" sz="2200" dirty="0"/>
              <a:t>σε επιμέρους βελτιώσεις του στο επίπεδο των κατασκευαστικών σφαλμάτων (</a:t>
            </a:r>
            <a:r>
              <a:rPr lang="en-US" sz="2200" dirty="0"/>
              <a:t>bugs</a:t>
            </a:r>
            <a:r>
              <a:rPr lang="el-GR" sz="2200" dirty="0"/>
              <a:t>) και </a:t>
            </a:r>
          </a:p>
          <a:p>
            <a:pPr lvl="1" algn="just">
              <a:buFont typeface="Wingdings" panose="05000000000000000000" pitchFamily="2" charset="2"/>
              <a:buChar char="§"/>
            </a:pPr>
            <a:r>
              <a:rPr lang="el-GR" sz="2200" dirty="0"/>
              <a:t>σε λειτουργικά χαρακτηριστικά (</a:t>
            </a:r>
            <a:r>
              <a:rPr lang="en-US" sz="2200" dirty="0"/>
              <a:t>functionality improvements</a:t>
            </a:r>
            <a:r>
              <a:rPr lang="el-GR" sz="2200" dirty="0"/>
              <a:t>) που δεν αλλάζουν την δομή του συστήματος όπως θα επέβαλε μια εξελικτική διαδικασία (</a:t>
            </a:r>
            <a:r>
              <a:rPr lang="en-US" sz="2200" dirty="0"/>
              <a:t>evolutionary process</a:t>
            </a:r>
            <a:r>
              <a:rPr lang="el-GR" sz="2200" dirty="0"/>
              <a:t>). </a:t>
            </a:r>
          </a:p>
          <a:p>
            <a:pPr lvl="0" algn="just"/>
            <a:r>
              <a:rPr lang="el-GR" sz="2200" dirty="0"/>
              <a:t>Όταν κριθεί ότι το σύστημα δεν προσθέτει την αναμενόμενη αξία στον οργανισμό τότε σηματοδοτείται η </a:t>
            </a:r>
            <a:r>
              <a:rPr lang="el-GR" sz="2200" b="1" dirty="0"/>
              <a:t>απόσυρσή</a:t>
            </a:r>
            <a:r>
              <a:rPr lang="el-GR" sz="2200" dirty="0"/>
              <a:t> του προκειμένου να αντικατασταθεί με νέο (π.χ. με ενσωμάτωση νέας τεχνολογίας) ή την μετάβαση σε νέο τρόπο λειτουργίας (π.χ. ως υπηρεσία από πάροχο).</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19</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r>
              <a:rPr lang="el-GR" i="1" dirty="0"/>
              <a:t> </a:t>
            </a:r>
            <a:r>
              <a:rPr lang="el-GR" dirty="0"/>
              <a:t>Λειτουργία/Συντήρηση </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854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093788"/>
            <a:ext cx="9000999" cy="5359548"/>
          </a:xfrm>
        </p:spPr>
        <p:txBody>
          <a:bodyPr>
            <a:normAutofit/>
          </a:bodyPr>
          <a:lstStyle/>
          <a:p>
            <a:r>
              <a:rPr lang="el-GR" sz="2400" dirty="0">
                <a:solidFill>
                  <a:srgbClr val="002060"/>
                </a:solidFill>
              </a:rPr>
              <a:t>Μεθοδολογίες ανάπτυξης Πληροφοριακών Συστημάτων</a:t>
            </a:r>
          </a:p>
          <a:p>
            <a:endParaRPr lang="el-GR" sz="2400" dirty="0">
              <a:solidFill>
                <a:srgbClr val="002060"/>
              </a:solidFill>
            </a:endParaRPr>
          </a:p>
          <a:p>
            <a:pPr marL="0" indent="0">
              <a:buClr>
                <a:schemeClr val="tx1"/>
              </a:buClr>
              <a:buNone/>
            </a:pPr>
            <a:endParaRPr lang="en-US" sz="26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2</a:t>
            </a:fld>
            <a:endParaRPr lang="el-GR" dirty="0"/>
          </a:p>
        </p:txBody>
      </p:sp>
      <p:sp>
        <p:nvSpPr>
          <p:cNvPr id="5" name="Text Placeholder 4"/>
          <p:cNvSpPr>
            <a:spLocks noGrp="1"/>
          </p:cNvSpPr>
          <p:nvPr>
            <p:ph type="body" sz="quarter" idx="13"/>
          </p:nvPr>
        </p:nvSpPr>
        <p:spPr/>
        <p:txBody>
          <a:bodyPr>
            <a:normAutofit/>
          </a:bodyPr>
          <a:lstStyle/>
          <a:p>
            <a:r>
              <a:rPr lang="el-GR" sz="3200" dirty="0"/>
              <a:t>Περιεχόμενα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1828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dirty="0"/>
              <a:t>Η </a:t>
            </a:r>
            <a:r>
              <a:rPr lang="el-GR" sz="2200" b="1" dirty="0"/>
              <a:t>απόσυρση (</a:t>
            </a:r>
            <a:r>
              <a:rPr lang="en-US" sz="2200" b="1" dirty="0"/>
              <a:t>withdrawal</a:t>
            </a:r>
            <a:r>
              <a:rPr lang="el-GR" sz="2200" b="1" dirty="0"/>
              <a:t>) </a:t>
            </a:r>
            <a:r>
              <a:rPr lang="el-GR" sz="2200" dirty="0"/>
              <a:t>αναφέρεται στην απόσυρση του ΠΣ υπό την παρούσα του μορφή και όχι κατ’ ανάγκη στην ολοκληρωτική του απόσυρση και εγκατάσταση νέου. </a:t>
            </a:r>
          </a:p>
          <a:p>
            <a:pPr lvl="1" algn="just">
              <a:buFont typeface="Wingdings" panose="05000000000000000000" pitchFamily="2" charset="2"/>
              <a:buChar char="§"/>
            </a:pPr>
            <a:r>
              <a:rPr lang="el-GR" sz="2200" dirty="0"/>
              <a:t>Ανάπτυξη νέου ΠΣ εξαρχής </a:t>
            </a:r>
          </a:p>
          <a:p>
            <a:pPr lvl="1" algn="just">
              <a:buFont typeface="Wingdings" panose="05000000000000000000" pitchFamily="2" charset="2"/>
              <a:buChar char="§"/>
            </a:pPr>
            <a:r>
              <a:rPr lang="el-GR" sz="2200" dirty="0"/>
              <a:t>Ένταξη υπαρχουσών εφαρμογών σε μια νέα αρχιτεκτονική </a:t>
            </a:r>
          </a:p>
          <a:p>
            <a:pPr lvl="1" algn="just">
              <a:buFont typeface="Wingdings" panose="05000000000000000000" pitchFamily="2" charset="2"/>
              <a:buChar char="§"/>
            </a:pPr>
            <a:r>
              <a:rPr lang="el-GR" sz="2200" dirty="0"/>
              <a:t>Εξέλιξη υπαρχουσών εφαρμογών του ΠΣ ως προς τα λειτουργικά, τεχνικά και ποιοτικά χαρακτηριστικά τους </a:t>
            </a:r>
          </a:p>
          <a:p>
            <a:pPr lvl="1" algn="just">
              <a:buFont typeface="Wingdings" panose="05000000000000000000" pitchFamily="2" charset="2"/>
              <a:buChar char="§"/>
            </a:pPr>
            <a:r>
              <a:rPr lang="el-GR" sz="2200" dirty="0"/>
              <a:t>Ανάθεση σε εξωτερικό φορέα (πάροχο)</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20</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r>
              <a:rPr lang="el-GR" i="1" dirty="0"/>
              <a:t> </a:t>
            </a:r>
            <a:r>
              <a:rPr lang="el-GR" dirty="0"/>
              <a:t>Απόσυρση </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2507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dirty="0"/>
              <a:t>Η γενική φάση της απόσυρσης μπορεί να περιλαμβάνει και την </a:t>
            </a:r>
            <a:r>
              <a:rPr lang="el-GR" sz="2200" b="1" dirty="0"/>
              <a:t>εξέλιξη (</a:t>
            </a:r>
            <a:r>
              <a:rPr lang="en-US" sz="2200" b="1" dirty="0"/>
              <a:t>evolution</a:t>
            </a:r>
            <a:r>
              <a:rPr lang="el-GR" sz="2200" b="1" dirty="0"/>
              <a:t>) </a:t>
            </a:r>
            <a:r>
              <a:rPr lang="el-GR" sz="2200" dirty="0"/>
              <a:t>του ΠΣ σε κάτι νέο ή, τουλάχιστον, σε κάτι όχι ακριβώς ίδιο με το υπάρχον μέσω της επαύξησης ή τροποποίησης υπαρχόντων λειτουργικών ή τεχνικών χαρακτηριστικών </a:t>
            </a:r>
            <a:r>
              <a:rPr lang="el-GR" sz="2200" b="1" dirty="0"/>
              <a:t>(</a:t>
            </a:r>
            <a:r>
              <a:rPr lang="en-US" sz="2200" b="1" dirty="0"/>
              <a:t>functional</a:t>
            </a:r>
            <a:r>
              <a:rPr lang="el-GR" sz="2200" b="1" dirty="0"/>
              <a:t>/</a:t>
            </a:r>
            <a:r>
              <a:rPr lang="en-US" sz="2200" b="1" dirty="0"/>
              <a:t>technical characteristics</a:t>
            </a:r>
            <a:r>
              <a:rPr lang="el-GR" sz="2200" b="1" dirty="0"/>
              <a:t>) </a:t>
            </a:r>
            <a:r>
              <a:rPr lang="el-GR" sz="2200" dirty="0"/>
              <a:t>του ΠΣ προκειμένου να ικανοποιούνται τυχόν πρόσθετες ή μεταβληθείσες ανάγκες.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21</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r>
              <a:rPr lang="el-GR" i="1" dirty="0"/>
              <a:t> </a:t>
            </a:r>
            <a:r>
              <a:rPr lang="el-GR" dirty="0"/>
              <a:t>Απόσυρση </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038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dirty="0"/>
              <a:t>Ο παραπάνω κύκλος ζωής είναι αρκετά περιεκτικός ώστε να μπορεί να αναχθεί σε διαφορετικά σύνολα επιμέρους φάσεων και/ή σε διαφορετικούς σχηματισμούς των φάσεων και/ή σε διαφορετικούς τρόπους, μεθόδους ή τεχνικές εκτέλεσής τους</a:t>
            </a:r>
            <a:r>
              <a:rPr lang="en-US" sz="2200" dirty="0"/>
              <a:t>.</a:t>
            </a:r>
            <a:r>
              <a:rPr lang="el-GR" sz="2200" dirty="0"/>
              <a:t> Αποτελούνται από  διαφορετικούς επιμέρους κύκλους ζωής που κρίνονται κατάλληλοι για εφαρμογή για διάφορους χώρους, ανάλογα με τις ιδιομορφίες τους και τους περιορισμούς του περιβάλλοντος. </a:t>
            </a:r>
          </a:p>
          <a:p>
            <a:pPr lvl="0" algn="just"/>
            <a:r>
              <a:rPr lang="el-GR" sz="2200" dirty="0"/>
              <a:t>Κάθε επιμέρους κύκλος ζωής ενός ΠΣ προσδιορίζεται κατά τρόπο ώστε, κατά την αντίληψη του κατασκευαστή, να προσαρμόζεται στις ανάγκες του πεδίου υπό μελέτη και στις ιδιομορφίες και χαρακτηριστικά του οργανισμού για τον οποίο πρόκειται να κατασκευαστεί το ΠΣ.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22</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3335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Στο πλαίσιο της εκτέλεσης ενός κύκλου ζωής συστήματος τίθενται διάφορα ερωτήματα. </a:t>
            </a:r>
          </a:p>
          <a:p>
            <a:pPr algn="just"/>
            <a:r>
              <a:rPr lang="el-GR" sz="2200" dirty="0"/>
              <a:t>Για παράδειγμα, κατά τη φάση της σύλληψης, μερικά από τα ερωτήματα που τίθενται για το υπό ανάπτυξη ΠΣ, αλλά πολύ σημαντικά για την επιλογή της μεθοδολογίας ανάπτυξής του, είναι τα ακόλουθα: </a:t>
            </a:r>
            <a:endParaRPr lang="en-US" sz="2200" dirty="0"/>
          </a:p>
          <a:p>
            <a:pPr lvl="1" algn="just">
              <a:buFont typeface="Wingdings" panose="05000000000000000000" pitchFamily="2" charset="2"/>
              <a:buChar char="§"/>
            </a:pPr>
            <a:r>
              <a:rPr lang="el-GR" sz="2200" u="sng" dirty="0"/>
              <a:t>ποιο</a:t>
            </a:r>
            <a:r>
              <a:rPr lang="el-GR" sz="2200" dirty="0"/>
              <a:t> είναι το είδος και το εύρος του ΠΣ, </a:t>
            </a:r>
            <a:endParaRPr lang="en-US" sz="2200" dirty="0"/>
          </a:p>
          <a:p>
            <a:pPr lvl="1" algn="just">
              <a:buFont typeface="Wingdings" panose="05000000000000000000" pitchFamily="2" charset="2"/>
              <a:buChar char="§"/>
            </a:pPr>
            <a:r>
              <a:rPr lang="el-GR" sz="2200" u="sng" dirty="0"/>
              <a:t>γιατί</a:t>
            </a:r>
            <a:r>
              <a:rPr lang="el-GR" sz="2200" dirty="0"/>
              <a:t> πρέπει να αναπτυχθεί το ΠΣ (ποιο είναι το προσδοκώμενο όφελος για τους ενδιαφερόμενους),</a:t>
            </a:r>
            <a:endParaRPr lang="en-US" sz="2200" dirty="0"/>
          </a:p>
          <a:p>
            <a:pPr lvl="1" algn="just">
              <a:buFont typeface="Wingdings" panose="05000000000000000000" pitchFamily="2" charset="2"/>
              <a:buChar char="§"/>
            </a:pPr>
            <a:r>
              <a:rPr lang="el-GR" sz="2200" u="sng" dirty="0"/>
              <a:t>πότε</a:t>
            </a:r>
            <a:r>
              <a:rPr lang="el-GR" sz="2200" dirty="0"/>
              <a:t> πρέπει να είναι εγκαταστημένο και σε πλήρη λειτουργία το ΠΣ,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23</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6637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1" algn="just">
              <a:buFont typeface="Wingdings" panose="05000000000000000000" pitchFamily="2" charset="2"/>
              <a:buChar char="§"/>
            </a:pPr>
            <a:r>
              <a:rPr lang="el-GR" sz="2200" u="sng" dirty="0"/>
              <a:t>πώς</a:t>
            </a:r>
            <a:r>
              <a:rPr lang="el-GR" sz="2200" dirty="0"/>
              <a:t> (με ποιόν τρόπο από λειτουργικής και τεχνικής άποψης και αρχιτεκτονικής) είναι προτιμότερο να αναπτυχθεί το ΠΣ από άποψης αποτελεσματικότητας και αποδοτικότητας, </a:t>
            </a:r>
            <a:endParaRPr lang="en-US" sz="2200" dirty="0"/>
          </a:p>
          <a:p>
            <a:pPr lvl="1" algn="just">
              <a:buFont typeface="Wingdings" panose="05000000000000000000" pitchFamily="2" charset="2"/>
              <a:buChar char="§"/>
            </a:pPr>
            <a:r>
              <a:rPr lang="el-GR" sz="2200" u="sng" dirty="0"/>
              <a:t>από ποιον </a:t>
            </a:r>
            <a:r>
              <a:rPr lang="el-GR" sz="2200" dirty="0"/>
              <a:t>φορέα είναι προτιμότερο να </a:t>
            </a:r>
            <a:r>
              <a:rPr lang="el-GR" sz="2200" u="sng" dirty="0"/>
              <a:t>αναπτυχθεί</a:t>
            </a:r>
            <a:r>
              <a:rPr lang="el-GR" sz="2200" dirty="0"/>
              <a:t> το ΠΣ (εσωτερικά ή από εξωτερικό φορέα), και</a:t>
            </a:r>
            <a:endParaRPr lang="en-US" sz="2200" dirty="0"/>
          </a:p>
          <a:p>
            <a:pPr lvl="1" algn="just">
              <a:buFont typeface="Wingdings" panose="05000000000000000000" pitchFamily="2" charset="2"/>
              <a:buChar char="§"/>
            </a:pPr>
            <a:r>
              <a:rPr lang="el-GR" sz="2200" u="sng" dirty="0"/>
              <a:t>από ποιον </a:t>
            </a:r>
            <a:r>
              <a:rPr lang="el-GR" sz="2200" dirty="0"/>
              <a:t>φορέα είναι προτιμότερο να </a:t>
            </a:r>
            <a:r>
              <a:rPr lang="el-GR" sz="2200" u="sng" dirty="0"/>
              <a:t>λειτουργείται</a:t>
            </a:r>
            <a:r>
              <a:rPr lang="el-GR" sz="2200" dirty="0"/>
              <a:t> το ΠΣ (εσωτερικά ή από εξωτερικό φορέα).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24</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45110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42900" lvl="1" indent="-342900" algn="just">
              <a:buFont typeface="Wingdings 3" panose="05040102010807070707" pitchFamily="18" charset="2"/>
              <a:buChar char=""/>
            </a:pPr>
            <a:r>
              <a:rPr lang="el-GR" sz="2200" dirty="0"/>
              <a:t>Δεν υπάρχει μοναδικός κύκλος ζωής για κάθε ΠΣ ως προς το είδος και τον αριθμό των φάσεών του και τον τρόπο εκτέλεσής του (π.χ. επαναληπτικά και επαυξητικά ή όχι). </a:t>
            </a:r>
          </a:p>
          <a:p>
            <a:pPr marL="342900" lvl="1" indent="-342900" algn="just">
              <a:buFont typeface="Wingdings 3" panose="05040102010807070707" pitchFamily="18" charset="2"/>
              <a:buChar char=""/>
            </a:pPr>
            <a:r>
              <a:rPr lang="el-GR" sz="2200" dirty="0"/>
              <a:t>Για κάθε προβληματική κατάσταση ή οργανισμό για τον οποίο πρόκειται να κατασκευαστεί ένα ΠΣ, η επιλογή της κατάλληλης μεθοδολογίας ή μεθόδου εξαρτάται από τις ιδιαίτερες συνθήκες που επικρατούν (π.χ. την τεχνογνωσία και εμπειρία του κατασκευαστή, το τεχνολογικό υπόβαθρο του οργανισμού και το εν γένει περιβάλλον ανάπτυξης του ΠΣ, το μέγεθος και τη θεματική περιοχή του ΠΣ καθώς και την πιθανότητα αλλαγής των απαιτήσεων των χρηστών κατά την εξέλιξη της διεργασίας ανάπτυξης του ΠΣ). </a:t>
            </a:r>
          </a:p>
          <a:p>
            <a:pPr marL="342900" lvl="1" indent="-342900" algn="just">
              <a:buFont typeface="Wingdings 3" panose="05040102010807070707" pitchFamily="18" charset="2"/>
              <a:buChar char=""/>
            </a:pPr>
            <a:r>
              <a:rPr lang="el-GR" sz="2200" dirty="0"/>
              <a:t>Ακόμη και για τον ίδιο οργανισμό μπορεί η επιλογή του κύκλου ζωής ανάπτυξης του ΠΣ να μην είναι μοναδική. </a:t>
            </a:r>
            <a:endParaRPr lang="en-US" sz="2200" dirty="0"/>
          </a:p>
          <a:p>
            <a:pPr marL="0" lvl="1" indent="0" algn="just">
              <a:buNone/>
            </a:pP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25</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8332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Εφόσον επιλεγεί ως μεθοδολογία κατασκευής ενός συστήματος ένας κύκλος ζωής χαμηλότερου επιπέδου αφαίρεσης ο οποίος αναφέρεται μόνο στη διαδικασία κατασκευής, πρέπει να προσδιοριστούν, μεταξύ άλλων:</a:t>
            </a:r>
          </a:p>
          <a:p>
            <a:pPr lvl="1" algn="just">
              <a:buFont typeface="Wingdings" panose="05000000000000000000" pitchFamily="2" charset="2"/>
              <a:buChar char="§"/>
            </a:pPr>
            <a:r>
              <a:rPr lang="el-GR" sz="2200" dirty="0"/>
              <a:t>οι φάσεις του, </a:t>
            </a:r>
          </a:p>
          <a:p>
            <a:pPr lvl="1" algn="just">
              <a:buFont typeface="Wingdings" panose="05000000000000000000" pitchFamily="2" charset="2"/>
              <a:buChar char="§"/>
            </a:pPr>
            <a:r>
              <a:rPr lang="el-GR" sz="2200" dirty="0"/>
              <a:t>οι δραστηριότητες που αναλαμβάνονται σε κάθε φάση, </a:t>
            </a:r>
          </a:p>
          <a:p>
            <a:pPr lvl="1" algn="just">
              <a:buFont typeface="Wingdings" panose="05000000000000000000" pitchFamily="2" charset="2"/>
              <a:buChar char="§"/>
            </a:pPr>
            <a:r>
              <a:rPr lang="el-GR" sz="2200" dirty="0"/>
              <a:t>η μορφή του και </a:t>
            </a:r>
          </a:p>
          <a:p>
            <a:pPr lvl="1" algn="just">
              <a:buFont typeface="Wingdings" panose="05000000000000000000" pitchFamily="2" charset="2"/>
              <a:buChar char="§"/>
            </a:pPr>
            <a:r>
              <a:rPr lang="el-GR" sz="2200" dirty="0"/>
              <a:t>ο τρόπος εκτέλεσής του. </a:t>
            </a:r>
          </a:p>
          <a:p>
            <a:pPr algn="just"/>
            <a:r>
              <a:rPr lang="el-GR" sz="2200" dirty="0"/>
              <a:t>Συχνά, οι φάσεις κύκλων ζωής μπορεί να διαφέρουν ως προς τον αριθμό, το περιεχόμενο και τον τρόπο εκτέλεσης.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26</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07756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Εννοιολογικά, όλοι οι κύκλοι ζωής για την ανάπτυξη ΠΣ περιλαμβάνουν τις </a:t>
            </a:r>
            <a:r>
              <a:rPr lang="el-GR" sz="2200" u="sng" dirty="0"/>
              <a:t>ίδιες</a:t>
            </a:r>
            <a:r>
              <a:rPr lang="el-GR" sz="2200" dirty="0"/>
              <a:t> περίπου γενικές δραστηριότητες που αναφέρονται στις απαιτήσεις, στο σχεδιασμό, στην πραγμάτωση, στη λειτουργία και στη συντήρηση του συστήματος.</a:t>
            </a:r>
            <a:endParaRPr lang="en-US" sz="2200" dirty="0"/>
          </a:p>
          <a:p>
            <a:pPr algn="just"/>
            <a:r>
              <a:rPr lang="el-GR" sz="2200" dirty="0"/>
              <a:t>Επειδή τα στοιχεία της χρησιμότητας και της χρηστικότητας του συστήματος είναι εξαιρετικά σημαντικά, συχνά θεωρείται κρίσιμος ο ακριβής προσδιορισμός των </a:t>
            </a:r>
            <a:r>
              <a:rPr lang="el-GR" sz="2200" u="sng" dirty="0"/>
              <a:t>απαιτήσεων των χρηστών </a:t>
            </a:r>
            <a:r>
              <a:rPr lang="el-GR" sz="2200" dirty="0"/>
              <a:t>(εκμαίευση, επαλήθευση και επικύρωση).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27</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49320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Άρα ένας λεπτομερής και εμπεριστατωμένος κύκλος ζωής μπορεί να αποτελέσει μέθοδο για την ανάπτυξη ενός ΠΣ (αναφορικά με την 2</a:t>
            </a:r>
            <a:r>
              <a:rPr lang="el-GR" sz="2200" baseline="30000" dirty="0"/>
              <a:t>η</a:t>
            </a:r>
            <a:r>
              <a:rPr lang="el-GR" sz="2200" dirty="0"/>
              <a:t> και 3</a:t>
            </a:r>
            <a:r>
              <a:rPr lang="el-GR" sz="2200" baseline="30000" dirty="0"/>
              <a:t>η</a:t>
            </a:r>
            <a:r>
              <a:rPr lang="el-GR" sz="2200" dirty="0"/>
              <a:t> φάση του) δίνοντας έμφαση:</a:t>
            </a:r>
          </a:p>
          <a:p>
            <a:pPr lvl="1" algn="just">
              <a:buFont typeface="Wingdings" panose="05000000000000000000" pitchFamily="2" charset="2"/>
              <a:buChar char="§"/>
            </a:pPr>
            <a:r>
              <a:rPr lang="el-GR" sz="2200" dirty="0"/>
              <a:t>στα κοινωνικο-τεχνικά χαρακτηριστικά του οργανισμού, </a:t>
            </a:r>
          </a:p>
          <a:p>
            <a:pPr lvl="1" algn="just">
              <a:buFont typeface="Wingdings" panose="05000000000000000000" pitchFamily="2" charset="2"/>
              <a:buChar char="§"/>
            </a:pPr>
            <a:r>
              <a:rPr lang="el-GR" sz="2200" dirty="0"/>
              <a:t>στην αποδοτικότητα της επένδυσης και </a:t>
            </a:r>
          </a:p>
          <a:p>
            <a:pPr lvl="1" algn="just">
              <a:buFont typeface="Wingdings" panose="05000000000000000000" pitchFamily="2" charset="2"/>
              <a:buChar char="§"/>
            </a:pPr>
            <a:r>
              <a:rPr lang="el-GR" sz="2200" dirty="0"/>
              <a:t>στους περιορισμούς του εσωτερικού και εξωτερικού περιβάλλοντος. </a:t>
            </a:r>
          </a:p>
          <a:p>
            <a:pPr algn="just"/>
            <a:r>
              <a:rPr lang="el-GR" sz="2200" dirty="0"/>
              <a:t>Συχνά όμως οι οργανισμοί επιλέγουν συντομότερες διαδρομές (πιο σύντομους κύκλους ζωής), λόγω </a:t>
            </a:r>
            <a:r>
              <a:rPr lang="el-GR" sz="2200" b="1" dirty="0"/>
              <a:t>πιεστικών χρονικών περιθωρίων</a:t>
            </a:r>
            <a:r>
              <a:rPr lang="el-GR" sz="2200" dirty="0"/>
              <a:t>, </a:t>
            </a:r>
            <a:r>
              <a:rPr lang="el-GR" sz="2200" b="1" dirty="0"/>
              <a:t>περιορισμών χρηματοδότησης </a:t>
            </a:r>
            <a:r>
              <a:rPr lang="el-GR" sz="2200" dirty="0"/>
              <a:t>ή </a:t>
            </a:r>
            <a:r>
              <a:rPr lang="el-GR" sz="2200" b="1" dirty="0"/>
              <a:t>άλλων περιβαλλοντικών παραγόντων</a:t>
            </a:r>
            <a:r>
              <a:rPr lang="el-GR" sz="2200" dirty="0"/>
              <a:t> που επιτάσσουν τη χρήση διαφορετικών προσεγγίσεων για την ανάπτυξη ΠΣ.</a:t>
            </a:r>
            <a:endParaRPr lang="en-US" sz="2200" dirty="0"/>
          </a:p>
          <a:p>
            <a:pPr marL="0" lvl="1" indent="0" algn="just">
              <a:buNone/>
            </a:pP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28</a:t>
            </a:fld>
            <a:endParaRPr lang="el-GR" dirty="0"/>
          </a:p>
        </p:txBody>
      </p:sp>
      <p:sp>
        <p:nvSpPr>
          <p:cNvPr id="5" name="Text Placeholder 4"/>
          <p:cNvSpPr>
            <a:spLocks noGrp="1"/>
          </p:cNvSpPr>
          <p:nvPr>
            <p:ph type="body" sz="quarter" idx="13"/>
          </p:nvPr>
        </p:nvSpPr>
        <p:spPr/>
        <p:txBody>
          <a:bodyPr/>
          <a:lstStyle/>
          <a:p>
            <a:r>
              <a:rPr lang="el-GR" dirty="0"/>
              <a:t>Κύκλος ζωής συστημάτων</a:t>
            </a:r>
            <a:endParaRPr lang="en-US" dirty="0"/>
          </a:p>
        </p:txBody>
      </p:sp>
      <p:sp>
        <p:nvSpPr>
          <p:cNvPr id="6" name="Rectangle 2"/>
          <p:cNvSpPr>
            <a:spLocks noChangeArrowheads="1"/>
          </p:cNvSpPr>
          <p:nvPr/>
        </p:nvSpPr>
        <p:spPr bwMode="auto">
          <a:xfrm>
            <a:off x="1475656" y="3068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925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Ο </a:t>
            </a:r>
            <a:r>
              <a:rPr lang="el-GR" sz="2200" b="1" dirty="0"/>
              <a:t>κύκλος ζωής ανάπτυξης συστημάτων – ΚΖΑΣ (</a:t>
            </a:r>
            <a:r>
              <a:rPr lang="en-US" sz="2200" b="1" dirty="0"/>
              <a:t>System Development Life Cycle </a:t>
            </a:r>
            <a:r>
              <a:rPr lang="el-GR" sz="2200" b="1" dirty="0"/>
              <a:t>– </a:t>
            </a:r>
            <a:r>
              <a:rPr lang="en-US" sz="2200" b="1" dirty="0"/>
              <a:t>SDLC</a:t>
            </a:r>
            <a:r>
              <a:rPr lang="el-GR" sz="2200" b="1" dirty="0"/>
              <a:t> </a:t>
            </a:r>
            <a:r>
              <a:rPr lang="el-GR" sz="2200" dirty="0"/>
              <a:t>ορίζεται ως μια ολοκληρωμένη και πλήρης διεργασία για την ανάπτυξη ενός συστήματος που θα ικανοποιεί συγκεκριμένες απαιτήσεις.</a:t>
            </a:r>
          </a:p>
          <a:p>
            <a:pPr algn="just"/>
            <a:r>
              <a:rPr lang="el-GR" sz="2200" dirty="0"/>
              <a:t>Ο ΚΖΑΣ μπορεί να περιλαμβάνει τις ακόλουθες δραστηριότητες:</a:t>
            </a:r>
          </a:p>
          <a:p>
            <a:pPr lvl="1" algn="just">
              <a:buFont typeface="Wingdings" panose="05000000000000000000" pitchFamily="2" charset="2"/>
              <a:buChar char="§"/>
            </a:pPr>
            <a:r>
              <a:rPr lang="el-GR" sz="2200" dirty="0"/>
              <a:t>βαθιά κατανόηση των λόγων για τους οποίους πρέπει να κατασκευαστεί το σύστημα </a:t>
            </a:r>
          </a:p>
          <a:p>
            <a:pPr lvl="1" algn="just">
              <a:buFont typeface="Wingdings" panose="05000000000000000000" pitchFamily="2" charset="2"/>
              <a:buChar char="§"/>
            </a:pPr>
            <a:r>
              <a:rPr lang="el-GR" sz="2200" dirty="0"/>
              <a:t>μελέτη εφικτότητας του έργου, </a:t>
            </a:r>
          </a:p>
          <a:p>
            <a:pPr lvl="1" algn="just">
              <a:buFont typeface="Wingdings" panose="05000000000000000000" pitchFamily="2" charset="2"/>
              <a:buChar char="§"/>
            </a:pPr>
            <a:r>
              <a:rPr lang="el-GR" sz="2200" dirty="0"/>
              <a:t>ανάλυση των επιμέρους προβλημάτων, </a:t>
            </a:r>
          </a:p>
          <a:p>
            <a:pPr lvl="1" algn="just">
              <a:buFont typeface="Wingdings" panose="05000000000000000000" pitchFamily="2" charset="2"/>
              <a:buChar char="§"/>
            </a:pPr>
            <a:r>
              <a:rPr lang="el-GR" sz="2200" dirty="0"/>
              <a:t>επιλογή του σχεδιασμού και της αρχιτεκτονικής, </a:t>
            </a:r>
          </a:p>
          <a:p>
            <a:pPr lvl="1" algn="just">
              <a:buFont typeface="Wingdings" panose="05000000000000000000" pitchFamily="2" charset="2"/>
              <a:buChar char="§"/>
            </a:pPr>
            <a:r>
              <a:rPr lang="el-GR" sz="2200" dirty="0"/>
              <a:t>πραγμάτωση και έλεγχο, μέχρι την παράδοση του συστήματος ως προϊόντος στον χρήστη.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29</a:t>
            </a:fld>
            <a:endParaRPr lang="el-GR" dirty="0"/>
          </a:p>
        </p:txBody>
      </p:sp>
      <p:sp>
        <p:nvSpPr>
          <p:cNvPr id="2" name="Text Placeholder 1"/>
          <p:cNvSpPr>
            <a:spLocks noGrp="1"/>
          </p:cNvSpPr>
          <p:nvPr>
            <p:ph type="body" sz="quarter" idx="13"/>
          </p:nvPr>
        </p:nvSpPr>
        <p:spPr/>
        <p:txBody>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041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l-GR" sz="3600" b="1" dirty="0">
                <a:solidFill>
                  <a:srgbClr val="780000"/>
                </a:solidFill>
              </a:rPr>
              <a:t>Μεθοδολογίες ανάπτυξης Πληροφοριακών Συστημάτων</a:t>
            </a:r>
          </a:p>
        </p:txBody>
      </p:sp>
      <p:sp>
        <p:nvSpPr>
          <p:cNvPr id="6" name="Text Placeholder 5"/>
          <p:cNvSpPr>
            <a:spLocks noGrp="1"/>
          </p:cNvSpPr>
          <p:nvPr>
            <p:ph type="body" idx="1"/>
          </p:nvPr>
        </p:nvSpPr>
        <p:spPr/>
        <p:txBody>
          <a:bodyPr/>
          <a:lstStyle/>
          <a:p>
            <a:endParaRPr lang="el-GR"/>
          </a:p>
        </p:txBody>
      </p:sp>
      <p:sp>
        <p:nvSpPr>
          <p:cNvPr id="7" name="Text Placeholder 6"/>
          <p:cNvSpPr>
            <a:spLocks noGrp="1"/>
          </p:cNvSpPr>
          <p:nvPr>
            <p:ph type="body" sz="quarter" idx="13"/>
          </p:nvPr>
        </p:nvSpPr>
        <p:spPr/>
        <p:txBody>
          <a:bodyPr/>
          <a:lstStyle/>
          <a:p>
            <a:endParaRPr lang="el-GR" dirty="0"/>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3</a:t>
            </a:fld>
            <a:endParaRPr lang="el-GR" dirty="0"/>
          </a:p>
        </p:txBody>
      </p:sp>
    </p:spTree>
    <p:extLst>
      <p:ext uri="{BB962C8B-B14F-4D97-AF65-F5344CB8AC3E}">
        <p14:creationId xmlns:p14="http://schemas.microsoft.com/office/powerpoint/2010/main" val="406116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Μακροσκοπικά, ένας ΚΖΑΣ μπορεί να ειδωθεί ως μια </a:t>
            </a:r>
            <a:r>
              <a:rPr lang="el-GR" sz="2200" b="1" dirty="0"/>
              <a:t>διεργασία σταδιακής εκλέπτυνσης (</a:t>
            </a:r>
            <a:r>
              <a:rPr lang="en-US" sz="2200" b="1" dirty="0"/>
              <a:t>gradual refinement</a:t>
            </a:r>
            <a:r>
              <a:rPr lang="el-GR" sz="2200" b="1" dirty="0"/>
              <a:t>) </a:t>
            </a:r>
            <a:r>
              <a:rPr lang="el-GR" sz="2200" dirty="0"/>
              <a:t>που σημαίνει ότι η πραγμάτωση του συστήματος διέρχεται από διάφορες φάσεις ανάπτυξης. </a:t>
            </a:r>
          </a:p>
          <a:p>
            <a:pPr algn="just"/>
            <a:r>
              <a:rPr lang="el-GR" sz="2200" dirty="0"/>
              <a:t>Κάθε φάση συνεχίζει και εκλεπτύνει (προσθέτει περισσότερη λεπτομέρεια) σε ό,τι έγινε στην προηγούμενη φάση.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30</a:t>
            </a:fld>
            <a:endParaRPr lang="el-GR" dirty="0"/>
          </a:p>
        </p:txBody>
      </p:sp>
      <p:sp>
        <p:nvSpPr>
          <p:cNvPr id="2" name="Text Placeholder 1"/>
          <p:cNvSpPr>
            <a:spLocks noGrp="1"/>
          </p:cNvSpPr>
          <p:nvPr>
            <p:ph type="body" sz="quarter" idx="13"/>
          </p:nvPr>
        </p:nvSpPr>
        <p:spPr/>
        <p:txBody>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6256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Κύκλος ζωής ανάπτυξης συστημάτων (ΚΖΑΣ)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31</a:t>
            </a:fld>
            <a:endParaRPr lang="el-GR"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86772835"/>
              </p:ext>
            </p:extLst>
          </p:nvPr>
        </p:nvGraphicFramePr>
        <p:xfrm>
          <a:off x="611560" y="1817453"/>
          <a:ext cx="7950346" cy="4104456"/>
        </p:xfrm>
        <a:graphic>
          <a:graphicData uri="http://schemas.openxmlformats.org/presentationml/2006/ole">
            <mc:AlternateContent xmlns:mc="http://schemas.openxmlformats.org/markup-compatibility/2006">
              <mc:Choice xmlns:v="urn:schemas-microsoft-com:vml" Requires="v">
                <p:oleObj spid="_x0000_s8256" r:id="rId3" imgW="8159040" imgH="3626408" progId="">
                  <p:embed/>
                </p:oleObj>
              </mc:Choice>
              <mc:Fallback>
                <p:oleObj r:id="rId3" imgW="8159040" imgH="3626408"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817453"/>
                        <a:ext cx="7950346" cy="410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0915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77500" lnSpcReduction="20000"/>
          </a:bodyPr>
          <a:lstStyle/>
          <a:p>
            <a:pPr marL="0" indent="0" algn="just">
              <a:buNone/>
            </a:pPr>
            <a:r>
              <a:rPr lang="el-GR" dirty="0"/>
              <a:t>Η φάση του προγραμματισμού </a:t>
            </a:r>
            <a:r>
              <a:rPr lang="el-GR" b="1" dirty="0"/>
              <a:t>έπεται της απόφασης για την πραγμάτωση του έργου</a:t>
            </a:r>
            <a:r>
              <a:rPr lang="el-GR" dirty="0"/>
              <a:t> (με βάση αρχική τεχνικο-οικονομική μελέτη εφικτότητας) και </a:t>
            </a:r>
            <a:r>
              <a:rPr lang="el-GR" b="1" dirty="0"/>
              <a:t>αφορά στην λεπτομερή μελέτη και απόφαση επί των θεμάτων που σχετίζονται με την ανάπτυξη του συστήματος </a:t>
            </a:r>
            <a:r>
              <a:rPr lang="el-GR" dirty="0"/>
              <a:t>κατά τον πλέον συμφέροντα για τον οργανισμό τρόπο. </a:t>
            </a:r>
          </a:p>
          <a:p>
            <a:pPr algn="just"/>
            <a:r>
              <a:rPr lang="el-GR" dirty="0"/>
              <a:t>Αποφασίζεται ο τρόπος ανάπτυξης του συστήματος (π.χ. εσωτερικά εξαρχής, με αγορά έτοιμου πακέτου από εξωτερικό φορέα, με ανάθεση της κατασκευής και εγκατάστασης σε εξωτερικόν φορέα ή με πλήρη ανάθεση σε εξωτερικό φορέα).</a:t>
            </a:r>
          </a:p>
          <a:p>
            <a:pPr algn="just"/>
            <a:r>
              <a:rPr lang="el-GR" dirty="0"/>
              <a:t> Μετά, προγραμματίζονται οι ενέργειες που πρέπει να γίνουν προκειμένου να πραγματοποιηθεί η ανάπτυξη του συστήματος και να μεταβεί ο οργανισμός στην επιθυμητή κατάσταση (με τη συμβολή του υπό ανάπτυξη συστήματος). </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32</a:t>
            </a:fld>
            <a:endParaRPr lang="el-GR" dirty="0"/>
          </a:p>
        </p:txBody>
      </p:sp>
      <p:sp>
        <p:nvSpPr>
          <p:cNvPr id="2" name="Text Placeholder 1"/>
          <p:cNvSpPr>
            <a:spLocks noGrp="1"/>
          </p:cNvSpPr>
          <p:nvPr>
            <p:ph type="body" sz="quarter" idx="13"/>
          </p:nvPr>
        </p:nvSpPr>
        <p:spPr>
          <a:xfrm>
            <a:off x="0" y="493713"/>
            <a:ext cx="8748464" cy="600075"/>
          </a:xfrm>
        </p:spPr>
        <p:txBody>
          <a:bodyPr>
            <a:normAutofit/>
          </a:bodyPr>
          <a:lstStyle/>
          <a:p>
            <a:r>
              <a:rPr lang="el-GR" sz="2500" dirty="0"/>
              <a:t>Κύκλος ζωής ανάπτυξης συστημάτων (ΚΖΑΣ): </a:t>
            </a:r>
            <a:r>
              <a:rPr lang="el-GR" sz="2500" u="sng" dirty="0"/>
              <a:t>Προγραμματισμός</a:t>
            </a:r>
            <a:endParaRPr lang="en-US" sz="2500" u="sng"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02095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Η φάση της ανάλυσης περιλαμβάνει δραστηριότητες όπως:</a:t>
            </a:r>
          </a:p>
          <a:p>
            <a:pPr lvl="1" algn="just">
              <a:buFont typeface="Wingdings" panose="05000000000000000000" pitchFamily="2" charset="2"/>
              <a:buChar char="§"/>
            </a:pPr>
            <a:r>
              <a:rPr lang="el-GR" sz="2200" dirty="0"/>
              <a:t>Ο </a:t>
            </a:r>
            <a:r>
              <a:rPr lang="el-GR" sz="2200" b="1" dirty="0"/>
              <a:t>προσδιορισμός των απαιτήσεων</a:t>
            </a:r>
            <a:r>
              <a:rPr lang="el-GR" sz="2200" dirty="0"/>
              <a:t> (λειτουργίας, λειτουργικότητας και ασφάλειας) και </a:t>
            </a:r>
          </a:p>
          <a:p>
            <a:pPr lvl="1" algn="just">
              <a:buFont typeface="Wingdings" panose="05000000000000000000" pitchFamily="2" charset="2"/>
              <a:buChar char="§"/>
            </a:pPr>
            <a:r>
              <a:rPr lang="el-GR" sz="2200" dirty="0"/>
              <a:t>Η </a:t>
            </a:r>
            <a:r>
              <a:rPr lang="el-GR" sz="2200" b="1" dirty="0"/>
              <a:t>ανάλυση</a:t>
            </a:r>
            <a:r>
              <a:rPr lang="el-GR" sz="2200" dirty="0"/>
              <a:t> των </a:t>
            </a:r>
            <a:r>
              <a:rPr lang="el-GR" sz="2200" b="1" dirty="0"/>
              <a:t>επιμέρους προβλημάτων </a:t>
            </a:r>
            <a:r>
              <a:rPr lang="el-GR" sz="2200" dirty="0"/>
              <a:t>για την ανάπτυξη, εγκατάσταση, λειτουργία και συντήρηση του συστήματος. </a:t>
            </a:r>
          </a:p>
          <a:p>
            <a:pPr algn="just"/>
            <a:r>
              <a:rPr lang="el-GR" sz="2200" dirty="0"/>
              <a:t>Τα </a:t>
            </a:r>
            <a:r>
              <a:rPr lang="el-GR" sz="2200" b="1" dirty="0"/>
              <a:t>παραδοτέα</a:t>
            </a:r>
            <a:r>
              <a:rPr lang="el-GR" sz="2200" dirty="0"/>
              <a:t> αυτής της φάσης είναι οι </a:t>
            </a:r>
            <a:r>
              <a:rPr lang="el-GR" sz="2200" b="1" dirty="0"/>
              <a:t>προδιαγραφές ανάπτυξης του συστήματος</a:t>
            </a:r>
            <a:r>
              <a:rPr lang="el-GR" sz="2200" dirty="0"/>
              <a:t> με βάση τις προσδιορισθείσες απαιτήσεις του οργανισμού και την τεκμηρίωση των προβλημάτων που ενδέχεται να προκύψουν κατά την ανάπτυξη και πραγμάτωση του συστήματος.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33</a:t>
            </a:fld>
            <a:endParaRPr lang="el-GR" dirty="0"/>
          </a:p>
        </p:txBody>
      </p:sp>
      <p:sp>
        <p:nvSpPr>
          <p:cNvPr id="2" name="Text Placeholder 1"/>
          <p:cNvSpPr>
            <a:spLocks noGrp="1"/>
          </p:cNvSpPr>
          <p:nvPr>
            <p:ph type="body" sz="quarter" idx="13"/>
          </p:nvPr>
        </p:nvSpPr>
        <p:spPr>
          <a:xfrm>
            <a:off x="0" y="493713"/>
            <a:ext cx="8748464" cy="600075"/>
          </a:xfrm>
        </p:spPr>
        <p:txBody>
          <a:bodyPr>
            <a:normAutofit/>
          </a:bodyPr>
          <a:lstStyle/>
          <a:p>
            <a:r>
              <a:rPr lang="el-GR" sz="2500" dirty="0"/>
              <a:t>Κύκλος ζωής ανάπτυξης συστημάτων (ΚΖΑΣ): </a:t>
            </a:r>
            <a:r>
              <a:rPr lang="el-GR" sz="2500" u="sng" dirty="0"/>
              <a:t>Ανάλυση</a:t>
            </a:r>
            <a:endParaRPr lang="en-US" sz="2500" u="sng"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50042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Τα παραδοτέα της φάσης αυτής διατίθενται  στους κατασκευαστές/αναδόχους προκειμένου να εναρμονίσουν αναλόγως την διαδικασία ανάπτυξης του συστήματος και το τελικό προϊόν. </a:t>
            </a:r>
          </a:p>
          <a:p>
            <a:pPr algn="just"/>
            <a:r>
              <a:rPr lang="el-GR" sz="2200" dirty="0"/>
              <a:t>Για παράδειγμα, οι προδιαγραφές του συστήματος θα πρέπει να ικανοποιηθούν πλήρως και να ενσωματωθούν στο τελικό προϊόν.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34</a:t>
            </a:fld>
            <a:endParaRPr lang="el-GR" dirty="0"/>
          </a:p>
        </p:txBody>
      </p:sp>
      <p:sp>
        <p:nvSpPr>
          <p:cNvPr id="2" name="Text Placeholder 1"/>
          <p:cNvSpPr>
            <a:spLocks noGrp="1"/>
          </p:cNvSpPr>
          <p:nvPr>
            <p:ph type="body" sz="quarter" idx="13"/>
          </p:nvPr>
        </p:nvSpPr>
        <p:spPr>
          <a:xfrm>
            <a:off x="0" y="493713"/>
            <a:ext cx="8748464" cy="600075"/>
          </a:xfrm>
        </p:spPr>
        <p:txBody>
          <a:bodyPr>
            <a:normAutofit/>
          </a:bodyPr>
          <a:lstStyle/>
          <a:p>
            <a:r>
              <a:rPr lang="el-GR" sz="2500" dirty="0"/>
              <a:t>Κύκλος ζωής ανάπτυξης συστημάτων (ΚΖΑΣ): </a:t>
            </a:r>
            <a:r>
              <a:rPr lang="el-GR" sz="2500" u="sng" dirty="0"/>
              <a:t>Ανάλυση</a:t>
            </a:r>
            <a:endParaRPr lang="en-US" sz="2500" u="sng"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46028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algn="just"/>
            <a:r>
              <a:rPr lang="el-GR" sz="2200" dirty="0"/>
              <a:t>Η φάση του </a:t>
            </a:r>
            <a:r>
              <a:rPr lang="el-GR" sz="2200" b="1" dirty="0"/>
              <a:t>σχεδιασμού</a:t>
            </a:r>
            <a:r>
              <a:rPr lang="el-GR" sz="2200" dirty="0"/>
              <a:t> περιλαμβάνει δραστηριότητες που προσδιορίζουν με μεγάλη λεπτομέρεια τα </a:t>
            </a:r>
            <a:r>
              <a:rPr lang="el-GR" sz="2200" b="1" dirty="0"/>
              <a:t>λειτουργικά και τεχνικά χαρακτηριστικά του συστήματος</a:t>
            </a:r>
            <a:r>
              <a:rPr lang="el-GR" sz="2200" dirty="0"/>
              <a:t>, δίνοντας ιδιαίτερη έμφαση στην </a:t>
            </a:r>
            <a:r>
              <a:rPr lang="el-GR" sz="2200" b="1" dirty="0"/>
              <a:t>τήρηση διεθνών/εθνικών/βιομηχανικών προτύπων</a:t>
            </a:r>
            <a:r>
              <a:rPr lang="el-GR" sz="2200" dirty="0"/>
              <a:t> για την επίτευξη της </a:t>
            </a:r>
            <a:r>
              <a:rPr lang="el-GR" sz="2200" b="1" dirty="0"/>
              <a:t>διαλειτουργικότητας μεταξύ διαφόρων συναφών συστημάτων </a:t>
            </a:r>
            <a:r>
              <a:rPr lang="el-GR" sz="2200" dirty="0"/>
              <a:t>και της </a:t>
            </a:r>
            <a:r>
              <a:rPr lang="el-GR" sz="2200" b="1" dirty="0"/>
              <a:t>τεχνικής και σημασιολογικής συμβατότητας των δεδομένων</a:t>
            </a:r>
            <a:r>
              <a:rPr lang="el-GR" sz="2200" dirty="0"/>
              <a:t>. </a:t>
            </a:r>
          </a:p>
          <a:p>
            <a:pPr algn="just"/>
            <a:r>
              <a:rPr lang="el-GR" sz="2200" dirty="0"/>
              <a:t>Με οδηγό τα παραδοτέα της φάσης της ανάλυσης επιλέγονται οι κατάλληλες </a:t>
            </a:r>
            <a:r>
              <a:rPr lang="el-GR" sz="2200" u="sng" dirty="0"/>
              <a:t>τεχνολογίες</a:t>
            </a:r>
            <a:r>
              <a:rPr lang="el-GR" sz="2200" dirty="0"/>
              <a:t> και κατασκευάζεται η </a:t>
            </a:r>
            <a:r>
              <a:rPr lang="el-GR" sz="2200" u="sng" dirty="0"/>
              <a:t>αρχιτεκτονική</a:t>
            </a:r>
            <a:r>
              <a:rPr lang="el-GR" sz="2200" dirty="0"/>
              <a:t> του συστήματος σύμφωνα με τα επιλεχθέντα πρότυπα προκειμένου να ικανοποιούνται οι απαιτήσεις του οργανισμού και να αυξάνεται η αποδοτικότητα (</a:t>
            </a:r>
            <a:r>
              <a:rPr lang="en-US" sz="2200" dirty="0"/>
              <a:t>performance</a:t>
            </a:r>
            <a:r>
              <a:rPr lang="el-GR" sz="2200" dirty="0"/>
              <a:t>) του συστήματος.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35</a:t>
            </a:fld>
            <a:endParaRPr lang="el-GR" dirty="0"/>
          </a:p>
        </p:txBody>
      </p:sp>
      <p:sp>
        <p:nvSpPr>
          <p:cNvPr id="2" name="Text Placeholder 1"/>
          <p:cNvSpPr>
            <a:spLocks noGrp="1"/>
          </p:cNvSpPr>
          <p:nvPr>
            <p:ph type="body" sz="quarter" idx="13"/>
          </p:nvPr>
        </p:nvSpPr>
        <p:spPr>
          <a:xfrm>
            <a:off x="0" y="493713"/>
            <a:ext cx="8748464" cy="600075"/>
          </a:xfrm>
        </p:spPr>
        <p:txBody>
          <a:bodyPr>
            <a:normAutofit/>
          </a:bodyPr>
          <a:lstStyle/>
          <a:p>
            <a:r>
              <a:rPr lang="el-GR" sz="2500" dirty="0"/>
              <a:t>Κύκλος ζωής ανάπτυξης συστημάτων (ΚΖΑΣ): </a:t>
            </a:r>
            <a:r>
              <a:rPr lang="el-GR" sz="2400" u="sng" dirty="0"/>
              <a:t>Σχεδιασμός</a:t>
            </a:r>
            <a:endParaRPr lang="en-US" sz="2500" u="sng"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79829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lvl="0" algn="just"/>
            <a:r>
              <a:rPr lang="el-GR" sz="2200" dirty="0"/>
              <a:t>Η φάση της </a:t>
            </a:r>
            <a:r>
              <a:rPr lang="el-GR" sz="2200" b="1" dirty="0"/>
              <a:t>πραγμάτωσης</a:t>
            </a:r>
            <a:r>
              <a:rPr lang="el-GR" sz="2200" dirty="0"/>
              <a:t> περιλαμβάνει δραστηριότητες που αναφέρονται σ’ αυτήν καθ’ αυτήν:</a:t>
            </a:r>
          </a:p>
          <a:p>
            <a:pPr lvl="1" algn="just">
              <a:buFont typeface="Wingdings" panose="05000000000000000000" pitchFamily="2" charset="2"/>
              <a:buChar char="§"/>
            </a:pPr>
            <a:r>
              <a:rPr lang="el-GR" sz="2200" dirty="0"/>
              <a:t>την κατασκευή, </a:t>
            </a:r>
          </a:p>
          <a:p>
            <a:pPr lvl="1" algn="just">
              <a:buFont typeface="Wingdings" panose="05000000000000000000" pitchFamily="2" charset="2"/>
              <a:buChar char="§"/>
            </a:pPr>
            <a:r>
              <a:rPr lang="el-GR" sz="2200" dirty="0"/>
              <a:t>την εγκατάσταση και </a:t>
            </a:r>
          </a:p>
          <a:p>
            <a:pPr lvl="1" algn="just">
              <a:buFont typeface="Wingdings" panose="05000000000000000000" pitchFamily="2" charset="2"/>
              <a:buChar char="§"/>
            </a:pPr>
            <a:r>
              <a:rPr lang="el-GR" sz="2200" dirty="0"/>
              <a:t>τη θέση σε λειτουργία του συστήματος. </a:t>
            </a:r>
          </a:p>
          <a:p>
            <a:pPr lvl="0" algn="just"/>
            <a:r>
              <a:rPr lang="el-GR" sz="2200" dirty="0"/>
              <a:t>Το σύστημα κατασκευάζεται, ελέγχεται, εγκαθίσταται και τίθεται σε λειτουργία στον οργανισμό.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36</a:t>
            </a:fld>
            <a:endParaRPr lang="el-GR" dirty="0"/>
          </a:p>
        </p:txBody>
      </p:sp>
      <p:sp>
        <p:nvSpPr>
          <p:cNvPr id="2" name="Text Placeholder 1"/>
          <p:cNvSpPr>
            <a:spLocks noGrp="1"/>
          </p:cNvSpPr>
          <p:nvPr>
            <p:ph type="body" sz="quarter" idx="13"/>
          </p:nvPr>
        </p:nvSpPr>
        <p:spPr>
          <a:xfrm>
            <a:off x="0" y="493713"/>
            <a:ext cx="8748464" cy="600075"/>
          </a:xfrm>
        </p:spPr>
        <p:txBody>
          <a:bodyPr>
            <a:normAutofit/>
          </a:bodyPr>
          <a:lstStyle/>
          <a:p>
            <a:r>
              <a:rPr lang="el-GR" sz="2500" dirty="0"/>
              <a:t>Κύκλος ζωής ανάπτυξης συστημάτων (ΚΖΑΣ): </a:t>
            </a:r>
            <a:r>
              <a:rPr lang="el-GR" sz="2400" u="sng" dirty="0"/>
              <a:t>Πραγμάτωση</a:t>
            </a:r>
            <a:r>
              <a:rPr lang="el-GR" sz="2400" dirty="0"/>
              <a:t> </a:t>
            </a:r>
            <a:endParaRPr lang="en-US" sz="2500"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29032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Της φάσης της πραγμάτωσης </a:t>
            </a:r>
            <a:r>
              <a:rPr lang="el-GR" sz="2200" i="1" dirty="0"/>
              <a:t>(</a:t>
            </a:r>
            <a:r>
              <a:rPr lang="en-US" sz="2200" i="1" dirty="0"/>
              <a:t>implementation</a:t>
            </a:r>
            <a:r>
              <a:rPr lang="el-GR" sz="2200" i="1" dirty="0"/>
              <a:t>)</a:t>
            </a:r>
            <a:r>
              <a:rPr lang="el-GR" sz="2200" dirty="0"/>
              <a:t> έπονται δραστηριότητες όπως είναι:</a:t>
            </a:r>
          </a:p>
          <a:p>
            <a:pPr lvl="1" algn="just">
              <a:buFont typeface="Wingdings" panose="05000000000000000000" pitchFamily="2" charset="2"/>
              <a:buChar char="§"/>
            </a:pPr>
            <a:r>
              <a:rPr lang="el-GR" sz="2200" dirty="0"/>
              <a:t>η μετάπτωση των δεδομένων, </a:t>
            </a:r>
          </a:p>
          <a:p>
            <a:pPr lvl="1" algn="just">
              <a:buFont typeface="Wingdings" panose="05000000000000000000" pitchFamily="2" charset="2"/>
              <a:buChar char="§"/>
            </a:pPr>
            <a:r>
              <a:rPr lang="el-GR" sz="2200" dirty="0"/>
              <a:t>η εκπαίδευση και υποστήριξη των χρηστών και </a:t>
            </a:r>
          </a:p>
          <a:p>
            <a:pPr lvl="1" algn="just">
              <a:buFont typeface="Wingdings" panose="05000000000000000000" pitchFamily="2" charset="2"/>
              <a:buChar char="§"/>
            </a:pPr>
            <a:r>
              <a:rPr lang="el-GR" sz="2200" dirty="0"/>
              <a:t>η συντήρηση του συστήματος. </a:t>
            </a:r>
          </a:p>
          <a:p>
            <a:pPr algn="just"/>
            <a:r>
              <a:rPr lang="el-GR" sz="2200" dirty="0"/>
              <a:t>Σε έναν εκτεταμένο κύκλο ζωής οι δραστηριότητες αυτές, δηλαδή η </a:t>
            </a:r>
            <a:r>
              <a:rPr lang="el-GR" sz="2200" b="1" dirty="0"/>
              <a:t>εγκατάσταση (</a:t>
            </a:r>
            <a:r>
              <a:rPr lang="en-US" sz="2200" b="1" dirty="0"/>
              <a:t>deployment</a:t>
            </a:r>
            <a:r>
              <a:rPr lang="el-GR" sz="2200" b="1" dirty="0"/>
              <a:t>) </a:t>
            </a:r>
            <a:r>
              <a:rPr lang="el-GR" sz="2200" dirty="0"/>
              <a:t>και </a:t>
            </a:r>
            <a:r>
              <a:rPr lang="el-GR" sz="2200" b="1" dirty="0"/>
              <a:t>συντήρηση (</a:t>
            </a:r>
            <a:r>
              <a:rPr lang="en-US" sz="2200" b="1" dirty="0"/>
              <a:t>maintenance</a:t>
            </a:r>
            <a:r>
              <a:rPr lang="el-GR" sz="2200" b="1" dirty="0"/>
              <a:t>) </a:t>
            </a:r>
            <a:r>
              <a:rPr lang="el-GR" sz="2200" dirty="0"/>
              <a:t>του συστήματος,</a:t>
            </a:r>
            <a:r>
              <a:rPr lang="el-GR" sz="2200" i="1" dirty="0"/>
              <a:t> </a:t>
            </a:r>
            <a:r>
              <a:rPr lang="el-GR" sz="2200" dirty="0"/>
              <a:t>διαχωρίζονται σε διαφορετικές φάσεις.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37</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7689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0" indent="0" algn="just">
              <a:buNone/>
            </a:pPr>
            <a:r>
              <a:rPr lang="el-GR" sz="2200" dirty="0"/>
              <a:t>Εναλλακτικά, ένας </a:t>
            </a:r>
            <a:r>
              <a:rPr lang="el-GR" sz="2200" b="1" dirty="0"/>
              <a:t>ΚΖΑΣ</a:t>
            </a:r>
            <a:r>
              <a:rPr lang="el-GR" sz="2200" dirty="0"/>
              <a:t> μπορεί να θεωρηθεί ως ένα </a:t>
            </a:r>
            <a:r>
              <a:rPr lang="el-GR" sz="2200" b="1" dirty="0"/>
              <a:t>εννοιολογικό μοντέλο διοίκησης έργων (</a:t>
            </a:r>
            <a:r>
              <a:rPr lang="en-US" sz="2200" b="1" dirty="0"/>
              <a:t>project management</a:t>
            </a:r>
            <a:r>
              <a:rPr lang="el-GR" sz="2200" b="1" dirty="0"/>
              <a:t>) </a:t>
            </a:r>
            <a:r>
              <a:rPr lang="el-GR" sz="2200" dirty="0"/>
              <a:t>το οποίο περιλαμβάνει μια σειρά φάσεων, από τη φάση της μελέτης εφικτότητας μέχρι τη φάση συντήρηση του ολοκληρωμένου συστήματος, με βάση τις οποίες παρακολουθείται η πρόοδος του φυσικού και του οικονομικού αντικειμένου κάθε έργου καθώς και η τήρηση του αντιστοίχου χρονοδιαγράμματος.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38</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44469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0" indent="0" algn="just">
              <a:buNone/>
            </a:pPr>
            <a:r>
              <a:rPr lang="el-GR" sz="2200" dirty="0"/>
              <a:t>Γενικά, μια μεθοδολογία ΚΖΑΣ εφαρμοζόμενη σε διαφορετικές καταστάσεις ακολουθεί τα εξής βήματα ή φάσεις:</a:t>
            </a:r>
            <a:endParaRPr lang="en-US" sz="2200" dirty="0"/>
          </a:p>
          <a:p>
            <a:pPr marL="514350" lvl="0" indent="-514350" algn="just">
              <a:buFont typeface="+mj-lt"/>
              <a:buAutoNum type="romanLcPeriod"/>
            </a:pPr>
            <a:r>
              <a:rPr lang="el-GR" sz="2200" b="1" dirty="0"/>
              <a:t>Αναγνώριση προβληματικής κατάστασης</a:t>
            </a:r>
            <a:r>
              <a:rPr lang="el-GR" sz="2200" dirty="0"/>
              <a:t>. Εφόσον υπάρχει ΠΣ σε λειτουργία </a:t>
            </a:r>
            <a:r>
              <a:rPr lang="el-GR" sz="2200" b="1" dirty="0"/>
              <a:t>προσδιορίζονται τα ελαττώματά του </a:t>
            </a:r>
            <a:r>
              <a:rPr lang="el-GR" sz="2200" dirty="0"/>
              <a:t>μέσω </a:t>
            </a:r>
            <a:r>
              <a:rPr lang="el-GR" sz="2200" b="1" dirty="0"/>
              <a:t>συνεντεύξεων</a:t>
            </a:r>
            <a:r>
              <a:rPr lang="el-GR" sz="2200" dirty="0"/>
              <a:t> με τους χρήστες και </a:t>
            </a:r>
            <a:r>
              <a:rPr lang="el-GR" sz="2200" b="1" dirty="0"/>
              <a:t>διαβούλευσης</a:t>
            </a:r>
            <a:r>
              <a:rPr lang="el-GR" sz="2200" dirty="0"/>
              <a:t> με το προσωπικό υποστήριξης. Εάν πρόκειται για εξαρχής ανάπτυξη ενός συστήματος προσδιορίζονται τα επιμέρους προβλήματα προς επίλυση με τη συμμετοχή των χρηστών και ειδικών επί του πεδίου της προβληματικής κατάστασης </a:t>
            </a:r>
            <a:r>
              <a:rPr lang="el-GR" sz="2200" i="1" dirty="0"/>
              <a:t>(</a:t>
            </a:r>
            <a:r>
              <a:rPr lang="en-US" sz="2200" i="1" dirty="0"/>
              <a:t>business analysts</a:t>
            </a:r>
            <a:r>
              <a:rPr lang="el-GR" sz="2200" i="1" dirty="0"/>
              <a:t>)</a:t>
            </a:r>
            <a:r>
              <a:rPr lang="el-GR" sz="2200" dirty="0"/>
              <a:t>. Σε μερικές περιπτώσεις χρησιμοποιούνται ειδικές μεθοδολογίες προκειμένου να προσδιοριστούν τα περιθώρια βελτίωσης της προβληματικής κατάστασης και του υποστηρίζοντος ΠΣ, ως εφικτές και ευκταίες αλλαγές. Μια τέτοια μεθοδολογίας είναι η ΜΜΣ που περιγράφηκε σε προηγούμενα κεφάλαια.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39</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0787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400" dirty="0"/>
              <a:t>Η επιλογή του κατάλληλου κύκλου ζωής ή άλλης κατάλληλης μεθοδολογίας για ένα έργο ανάπτυξης ΠΣ είναι αρμοδιότητα:</a:t>
            </a:r>
          </a:p>
          <a:p>
            <a:pPr lvl="1" algn="just">
              <a:buFont typeface="Wingdings" panose="05000000000000000000" pitchFamily="2" charset="2"/>
              <a:buChar char="§"/>
            </a:pPr>
            <a:r>
              <a:rPr lang="el-GR" sz="2200" dirty="0"/>
              <a:t>της διοίκησης του έργου (εισηγητικά)</a:t>
            </a:r>
          </a:p>
          <a:p>
            <a:pPr lvl="1" algn="just">
              <a:buFont typeface="Wingdings" panose="05000000000000000000" pitchFamily="2" charset="2"/>
              <a:buChar char="§"/>
            </a:pPr>
            <a:r>
              <a:rPr lang="el-GR" sz="2200" dirty="0"/>
              <a:t>την διοίκηση του οργανισμού (αποφασιστικά)</a:t>
            </a:r>
          </a:p>
          <a:p>
            <a:pPr algn="just">
              <a:buFont typeface="Wingdings" panose="05000000000000000000" pitchFamily="2" charset="2"/>
              <a:buChar char="§"/>
            </a:pPr>
            <a:r>
              <a:rPr lang="el-GR" sz="2400" dirty="0"/>
              <a:t>Η διοίκηση του έργου οφείλει να καταγράψει και να λάβει υπόψη εκτός των </a:t>
            </a:r>
            <a:r>
              <a:rPr lang="el-GR" sz="2400" b="1" dirty="0"/>
              <a:t>τεχνικών θεμάτων </a:t>
            </a:r>
            <a:r>
              <a:rPr lang="el-GR" sz="2400" dirty="0"/>
              <a:t>και </a:t>
            </a:r>
            <a:r>
              <a:rPr lang="el-GR" sz="2400" b="1" dirty="0"/>
              <a:t>όλους τους σχετικούς παράγοντες και περιορισμούς </a:t>
            </a:r>
            <a:r>
              <a:rPr lang="el-GR" sz="2400" dirty="0"/>
              <a:t>που, συνήθως, αναφέρονται στο </a:t>
            </a:r>
            <a:r>
              <a:rPr lang="el-GR" sz="2400" b="1" dirty="0"/>
              <a:t>πεδίο</a:t>
            </a:r>
            <a:r>
              <a:rPr lang="el-GR" sz="2400" dirty="0"/>
              <a:t>, στο </a:t>
            </a:r>
            <a:r>
              <a:rPr lang="el-GR" sz="2400" b="1" dirty="0"/>
              <a:t>μέγεθος </a:t>
            </a:r>
            <a:r>
              <a:rPr lang="el-GR" sz="2400" dirty="0"/>
              <a:t>και στην </a:t>
            </a:r>
            <a:r>
              <a:rPr lang="el-GR" sz="2400" b="1" dirty="0"/>
              <a:t>πολυπλοκότητα του έργου </a:t>
            </a:r>
            <a:r>
              <a:rPr lang="el-GR" sz="2400" dirty="0"/>
              <a:t>καθώς επίσης στη </a:t>
            </a:r>
            <a:r>
              <a:rPr lang="el-GR" sz="2400" b="1" dirty="0"/>
              <a:t>διαθεσιμότητα των αναγκαίων πόρων </a:t>
            </a:r>
            <a:r>
              <a:rPr lang="el-GR" sz="2400" dirty="0"/>
              <a:t>(ανθρώπινων, χρηματικών, κτλ) και σε </a:t>
            </a:r>
            <a:r>
              <a:rPr lang="el-GR" sz="2400" b="1" dirty="0"/>
              <a:t>κοινωνικο-τεχνικούς παράγοντες </a:t>
            </a:r>
            <a:r>
              <a:rPr lang="el-GR" sz="2400" dirty="0"/>
              <a:t>(τεχνολογική κουλτούρα, πολιτική εκσυγχρονισμού, κτλ).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a:t>
            </a:fld>
            <a:endParaRPr lang="el-GR" dirty="0"/>
          </a:p>
        </p:txBody>
      </p:sp>
      <p:sp>
        <p:nvSpPr>
          <p:cNvPr id="2" name="Text Placeholder 1"/>
          <p:cNvSpPr>
            <a:spLocks noGrp="1"/>
          </p:cNvSpPr>
          <p:nvPr>
            <p:ph type="body" sz="quarter" idx="13"/>
          </p:nvPr>
        </p:nvSpPr>
        <p:spPr/>
        <p:txBody>
          <a:bodyPr>
            <a:normAutofit/>
          </a:bodyPr>
          <a:lstStyle/>
          <a:p>
            <a:r>
              <a:rPr lang="el-GR" dirty="0"/>
              <a:t>Περιγραφή μεθοδολογιών ανάπτυξης ΠΣ</a:t>
            </a:r>
            <a:endParaRPr lang="en-US" dirty="0"/>
          </a:p>
        </p:txBody>
      </p:sp>
    </p:spTree>
    <p:extLst>
      <p:ext uri="{BB962C8B-B14F-4D97-AF65-F5344CB8AC3E}">
        <p14:creationId xmlns:p14="http://schemas.microsoft.com/office/powerpoint/2010/main" val="2173183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514350" lvl="0" indent="-514350" algn="just">
              <a:buFont typeface="+mj-lt"/>
              <a:buAutoNum type="romanLcPeriod" startAt="2"/>
            </a:pPr>
            <a:r>
              <a:rPr lang="el-GR" sz="2200" b="1" dirty="0"/>
              <a:t>Προσδιορισμός απαιτήσεων. </a:t>
            </a:r>
            <a:r>
              <a:rPr lang="el-GR" sz="2200" dirty="0"/>
              <a:t>Προσδιορίζονται οι απαιτήσεις του νέου συστήματος, συμπεριλαμβανομένης της αντιμετώπισης των προβλημάτων στο υπάρχον σύστημα ή στην υπάρχουσα κατάσταση με συγκεκριμένες προτάσεις για τη βελτίωσή τους. Για τον προσδιορισμό των απαιτήσεων χρησιμοποιούνται διάφορες μεθοδολογίες, οι περισσότερες των οποίων βασίζονται στην ενεργή συμμετοχή των χρηστών.</a:t>
            </a:r>
            <a:endParaRPr lang="en-US" sz="2200" dirty="0"/>
          </a:p>
          <a:p>
            <a:pPr marL="514350" lvl="0" indent="-514350" algn="just">
              <a:buFont typeface="+mj-lt"/>
              <a:buAutoNum type="romanLcPeriod" startAt="2"/>
            </a:pPr>
            <a:r>
              <a:rPr lang="el-GR" sz="2200" b="1" dirty="0"/>
              <a:t>Σχεδιασμός συστήματος. </a:t>
            </a:r>
            <a:r>
              <a:rPr lang="el-GR" sz="2200" dirty="0"/>
              <a:t>Κατασκευάζονται λεπτομερείς προδιαγραφές αναφορικά με το υλικό, το λογισμικό συστήματος, τον προγραμματισμό και τα θέματα ασφάλειας που θα καλύπτει το σύστημα. Ο σχεδιασμός του συστήματος βασίζεται συνήθως στη βαθιά γνώση των τάσεων της διαθέσιμης τεχνολογίας σε συνδυασμό με τη δυνατότητα αφομοίωσής της από του χρήστες.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40</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31783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514350" lvl="0" indent="-514350" algn="just">
              <a:buFont typeface="+mj-lt"/>
              <a:buAutoNum type="romanLcPeriod" startAt="4"/>
            </a:pPr>
            <a:r>
              <a:rPr lang="el-GR" sz="2200" b="1" dirty="0"/>
              <a:t>Κατασκευή συστήματος. </a:t>
            </a:r>
            <a:r>
              <a:rPr lang="el-GR" sz="2200" dirty="0"/>
              <a:t>Πρέπει να επιλεγούν οι νέες συνιστώσες προς ανάπτυξη και να κατασκευαστούν τα νέα προγράμματα τα οποία υπόκεινται σε προσχεδιασμένες δοκιμές, ως μονάδες και στο σύνολο, αναφορικά με την αποτελεσματικότητα και την αποδοτικότητά τους προκειμένου να είναι έτοιμα προς εγκατάσταση. Μετά την εγκατάσταση, εκπαιδεύονται οι χρήστες του συστήματος στη λειτουργίας του και πραγματοποιούνται οι ρυθμίσεις και τροποποιήσεις που κρίνονται αναγκαίες.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41</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518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514350" lvl="0" indent="-514350" algn="just">
              <a:buFont typeface="+mj-lt"/>
              <a:buAutoNum type="romanLcPeriod" startAt="5"/>
            </a:pPr>
            <a:r>
              <a:rPr lang="el-GR" sz="2200" b="1" dirty="0"/>
              <a:t>Λειτουργία συστήματος. </a:t>
            </a:r>
            <a:r>
              <a:rPr lang="el-GR" sz="2200" dirty="0"/>
              <a:t>Αυτό μπορεί να γίνει κατά διαφόρους τρόπους. Το νέο σύστημα μπορεί να εισάγεται σταδιακά, ανά εφαρμογή και τοποθεσία, και το παλαιό σύστημα να αντικαθίσταται σταδιακά (κάθε εφαρμογή του συστήματος δεν ταυτίζεται αναγκαία με λειτουργία του οργανισμού). Σε μερικές περιπτώσεις, μπορεί να είναι περισσότερο αποδοτικό να σταματήσει απότομα η λειτουργία του παλαιού συστήματος και να εφαρμοστεί το νέο σύστημα.</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42</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46783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514350" lvl="0" indent="-514350" algn="just">
              <a:buFont typeface="+mj-lt"/>
              <a:buAutoNum type="romanLcPeriod" startAt="6"/>
            </a:pPr>
            <a:r>
              <a:rPr lang="el-GR" sz="2200" b="1" dirty="0"/>
              <a:t>Αξιολόγηση συστήματος. </a:t>
            </a:r>
            <a:r>
              <a:rPr lang="el-GR" sz="2200" dirty="0"/>
              <a:t>Εφόσον το νέο σύστημα έχει λειτουργήσει για κάποιο χρονικό διάστημα, πρέπει να αξιολογηθεί με βάση συγκεκριμένα κριτήρια σε συνεχή και περιοδική βάση καθόλη τη διάρκεια λειτουργίας του συστήματος. Ως αποτέλεσμα αυτών των αξιολογήσεων το σύστημα υπόκειται σε τροποποιήσεις και βελτιώσεις στο πλαίσιο της συντήρησής του. Οι χρήστες του συστήματος πρέπει να κρατούνται ενήμεροι αναφορικά με τις τροποποιήσεις και βελτιώσεις.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43</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64391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Ο ΚΖΑΣ συνιστά μια προσπάθεια κατασκευής ΠΣ υψηλής ποιότητας που ικανοποιεί τις απαιτήσεις. Με την πάροδο των ετών, έχουν αναπτυχθεί διάφορες πραγματοποιήσεις του ΚΖΑΣ, που θεωρούνται παραλλαγές του βασικού ΚΖΑΣ, με τις εκάστοτε μεταγενέστερες να αποσκοπούν στη βελτίωση προγενέστερων μεθοδολογιών. </a:t>
            </a:r>
          </a:p>
          <a:p>
            <a:pPr algn="just"/>
            <a:r>
              <a:rPr lang="el-GR" sz="2200" dirty="0"/>
              <a:t>Παρόλο που κάθε μεθοδολογία περιλαμβάνει διαφορετικές φάσεις κατ’ όνομα και αριθμό και μπορεί να εκτελούνται κατά διαφορετικό τρόπο (π.χ. με την ενεργή συμμετοχή των χρηστών και/ή επαναληπτικά), όλες πρέπει να εντάσσονται στις ίδιες περίπου γενικές φάσεις που περιγράφησαν παραπάνω.</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44</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89696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Η γενική μεθοδολογία ΚΖΑΣ διακρίνεται σε δύο μεγάλες </a:t>
            </a:r>
            <a:r>
              <a:rPr lang="el-GR" sz="2200" u="sng" dirty="0"/>
              <a:t>κατηγορίες προσεγγίσεων </a:t>
            </a:r>
            <a:r>
              <a:rPr lang="el-GR" sz="2200" dirty="0"/>
              <a:t>ανάλογα με τον προσανατολισμό τους για την εξυπηρέτηση συγκεκριμένων σκοπών: </a:t>
            </a:r>
            <a:endParaRPr lang="en-US" sz="2200" dirty="0"/>
          </a:p>
          <a:p>
            <a:pPr lvl="1" algn="just">
              <a:buFont typeface="Wingdings" panose="05000000000000000000" pitchFamily="2" charset="2"/>
              <a:buChar char="§"/>
            </a:pPr>
            <a:r>
              <a:rPr lang="el-GR" sz="2200" dirty="0"/>
              <a:t>Η πρώτη προσέγγιση είναι </a:t>
            </a:r>
            <a:r>
              <a:rPr lang="el-GR" sz="2200" u="sng" dirty="0"/>
              <a:t>αυστηρή</a:t>
            </a:r>
            <a:r>
              <a:rPr lang="el-GR" sz="2200" dirty="0"/>
              <a:t> δίνοντας μεγαλύτερη έμφαση στην ανάπτυξη ενός συστήματος </a:t>
            </a:r>
            <a:r>
              <a:rPr lang="el-GR" sz="2200" u="sng" dirty="0"/>
              <a:t>εντός των πλαισίων</a:t>
            </a:r>
            <a:r>
              <a:rPr lang="el-GR" sz="2200" dirty="0"/>
              <a:t> του χρονοδιαγράμματος και του προϋπολογισμού παρά στην διερεύνηση και ικανοποίηση των απαιτήσεων των χρηστών. </a:t>
            </a:r>
            <a:endParaRPr lang="en-US" sz="2200" dirty="0"/>
          </a:p>
          <a:p>
            <a:pPr lvl="1" algn="just">
              <a:buFont typeface="Wingdings" panose="05000000000000000000" pitchFamily="2" charset="2"/>
              <a:buChar char="§"/>
            </a:pPr>
            <a:r>
              <a:rPr lang="el-GR" sz="2200" dirty="0"/>
              <a:t>Η δεύτερη προσέγγιση είναι χαλαρή δίνοντας μεγαλύτερη έμφαση στον προσδιορισμό και ικανοποίηση των </a:t>
            </a:r>
            <a:r>
              <a:rPr lang="el-GR" sz="2200" u="sng" dirty="0"/>
              <a:t>απαιτήσεων των χρηστών </a:t>
            </a:r>
            <a:r>
              <a:rPr lang="el-GR" sz="2200" dirty="0"/>
              <a:t>παρά στην πιστή τήρηση του χρονοδιαγράμματος και του προϋπολογισμού του έργου (στοιχεία που όμως δεν παραγνωρίζονται).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45</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4086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0" indent="0" algn="just">
              <a:buNone/>
            </a:pPr>
            <a:r>
              <a:rPr lang="el-GR" sz="2200" dirty="0"/>
              <a:t>Οι δύο παραπάνω κατηγορίες διακρίνονται σε τρεις γενικές προσεγγίσεις ΚΖΑΣ:</a:t>
            </a:r>
          </a:p>
          <a:p>
            <a:pPr algn="just"/>
            <a:r>
              <a:rPr lang="el-GR" sz="2200" b="1" dirty="0"/>
              <a:t>Ακολουθιακή προσέγγιση: </a:t>
            </a:r>
            <a:r>
              <a:rPr lang="el-GR" sz="2200" dirty="0"/>
              <a:t>Υπαγορεύει ότι από μία μεταγενέστερη φάση δεν μπορεί να υπάρξει επιστροφή σε μια ήδη περατωθείσα προγενέστερη φάση του ΚΖΑΣ. Αυτή η αυστηρότητα της προσέγγισης μπορεί να αποδώσει μόνο σε περιπτώσεις που χρησιμοποιούνται ισχυρά εργαλεία ανάπτυξης συστημάτων ή σε περιπτώσεις πολύ μικρών και μη κρίσιμων έργων ανάπτυξης ΠΣ. Η αυστηρά ακολουθιακή προσέγγιση ονομάζεται και </a:t>
            </a:r>
            <a:r>
              <a:rPr lang="el-GR" sz="2200" u="sng" dirty="0"/>
              <a:t>καταρρακτοειδής</a:t>
            </a:r>
            <a:r>
              <a:rPr lang="el-GR" sz="2200" dirty="0"/>
              <a:t> προσέγγιση.</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46</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04083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b="1" dirty="0"/>
              <a:t>Επαναληπτική προσέγγιση: </a:t>
            </a:r>
            <a:r>
              <a:rPr lang="el-GR" sz="2200" dirty="0"/>
              <a:t>Υπαγορεύει ότι μπορεί να υπάρξει επιστροφή σε ήδη περατωθείσα φάση του ΚΖΑΣ προκειμένου να πραγματοποιηθεί μια συγκεκριμένη αλλαγή τα αποτελέσματα της οποίας μετακυλούνται, στη συνέχεια, στις επόμενες φάσεις του ΚΖΑΣ. Οι περισσότερες γνωστές προσεγγίσεις κύκλων ζωής είναι επαναληπτικές (πλην της καταρρακτοειδούς προσέγγισης).  </a:t>
            </a:r>
            <a:endParaRPr lang="en-US" sz="2200" dirty="0"/>
          </a:p>
          <a:p>
            <a:pPr lvl="0" algn="just"/>
            <a:r>
              <a:rPr lang="el-GR" sz="2200" b="1" dirty="0"/>
              <a:t>Αναδρομική προσέγγιση: </a:t>
            </a:r>
            <a:r>
              <a:rPr lang="el-GR" sz="2200" dirty="0"/>
              <a:t>Υπαγορεύει ότι είναι δυνατή η επανεφαρμογή ολόκληρου του ΚΖΑΣ επί του συστήματος που έχει αναπτυχθεί. Όλες οι αναδρομικές προσεγγίσεις ΚΖΑΣ είναι επαναληπτικές αλλά το αντίστροφο δεν ισχύει κατ’ ανάγκην.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47</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66164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Η ακολουθιακή προσέγγιση ΚΖΑΣ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48</a:t>
            </a:fld>
            <a:endParaRPr lang="el-GR" dirty="0"/>
          </a:p>
        </p:txBody>
      </p:sp>
      <p:sp>
        <p:nvSpPr>
          <p:cNvPr id="4" name="Rectangle 2"/>
          <p:cNvSpPr>
            <a:spLocks noChangeArrowheads="1"/>
          </p:cNvSpPr>
          <p:nvPr/>
        </p:nvSpPr>
        <p:spPr bwMode="auto">
          <a:xfrm>
            <a:off x="1475656" y="263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00192721"/>
              </p:ext>
            </p:extLst>
          </p:nvPr>
        </p:nvGraphicFramePr>
        <p:xfrm>
          <a:off x="1979712" y="1093788"/>
          <a:ext cx="4896544" cy="5706110"/>
        </p:xfrm>
        <a:graphic>
          <a:graphicData uri="http://schemas.openxmlformats.org/presentationml/2006/ole">
            <mc:AlternateContent xmlns:mc="http://schemas.openxmlformats.org/markup-compatibility/2006">
              <mc:Choice xmlns:v="urn:schemas-microsoft-com:vml" Requires="v">
                <p:oleObj spid="_x0000_s3167" r:id="rId3" imgW="5561280" imgH="7597959" progId="">
                  <p:embed/>
                </p:oleObj>
              </mc:Choice>
              <mc:Fallback>
                <p:oleObj r:id="rId3" imgW="5561280" imgH="7597959" progId="">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093788"/>
                        <a:ext cx="4896544" cy="5706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6552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Η επαναληπτική προσέγγιση ΚΖΑΣ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49</a:t>
            </a:fld>
            <a:endParaRPr lang="el-G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36061925"/>
              </p:ext>
            </p:extLst>
          </p:nvPr>
        </p:nvGraphicFramePr>
        <p:xfrm>
          <a:off x="2411760" y="1135808"/>
          <a:ext cx="3816424" cy="5677568"/>
        </p:xfrm>
        <a:graphic>
          <a:graphicData uri="http://schemas.openxmlformats.org/presentationml/2006/ole">
            <mc:AlternateContent xmlns:mc="http://schemas.openxmlformats.org/markup-compatibility/2006">
              <mc:Choice xmlns:v="urn:schemas-microsoft-com:vml" Requires="v">
                <p:oleObj spid="_x0000_s4191" r:id="rId3" imgW="5561280" imgH="7597959" progId="">
                  <p:embed/>
                </p:oleObj>
              </mc:Choice>
              <mc:Fallback>
                <p:oleObj r:id="rId3" imgW="5561280" imgH="7597959" progId="">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135808"/>
                        <a:ext cx="3816424" cy="5677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755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l-GR" sz="2200" dirty="0"/>
              <a:t>Κάθε μεθοδολογία ανάπτυξης ΠΣ μπορεί να περιέχει στοιχεία</a:t>
            </a:r>
            <a:r>
              <a:rPr lang="en-US" sz="2200" dirty="0"/>
              <a:t>:</a:t>
            </a:r>
          </a:p>
          <a:p>
            <a:pPr lvl="1" algn="just">
              <a:buFont typeface="Wingdings" panose="05000000000000000000" pitchFamily="2" charset="2"/>
              <a:buChar char="§"/>
            </a:pPr>
            <a:r>
              <a:rPr lang="el-GR" sz="2200" dirty="0"/>
              <a:t>ανάλυσης συστημάτων </a:t>
            </a:r>
            <a:r>
              <a:rPr lang="el-GR" sz="2200" i="1" dirty="0"/>
              <a:t>(</a:t>
            </a:r>
            <a:r>
              <a:rPr lang="en-US" sz="2200" i="1" dirty="0"/>
              <a:t>systems analysis</a:t>
            </a:r>
            <a:r>
              <a:rPr lang="el-GR" sz="2200" i="1" dirty="0"/>
              <a:t>) </a:t>
            </a:r>
            <a:endParaRPr lang="en-US" sz="2200" dirty="0"/>
          </a:p>
          <a:p>
            <a:pPr lvl="1" algn="just">
              <a:buFont typeface="Wingdings" panose="05000000000000000000" pitchFamily="2" charset="2"/>
              <a:buChar char="§"/>
            </a:pPr>
            <a:r>
              <a:rPr lang="el-GR" sz="2200" dirty="0"/>
              <a:t>μηχανικής συστημάτων </a:t>
            </a:r>
            <a:r>
              <a:rPr lang="el-GR" sz="2200" i="1" dirty="0"/>
              <a:t>(</a:t>
            </a:r>
            <a:r>
              <a:rPr lang="en-US" sz="2200" i="1" dirty="0"/>
              <a:t>systems engineering</a:t>
            </a:r>
            <a:r>
              <a:rPr lang="el-GR" sz="2200" i="1" dirty="0"/>
              <a:t>)</a:t>
            </a:r>
            <a:endParaRPr lang="en-US" sz="2200" i="1" dirty="0"/>
          </a:p>
          <a:p>
            <a:pPr algn="just"/>
            <a:r>
              <a:rPr lang="el-GR" sz="2200" dirty="0"/>
              <a:t>Προκειμένου να εφαρμοστεί σε μια προβληματική κατάσταση συνήθως υπόκειται σε σημαντικές </a:t>
            </a:r>
            <a:r>
              <a:rPr lang="el-GR" sz="2200" u="sng" dirty="0"/>
              <a:t>τροποποιήσεις</a:t>
            </a:r>
            <a:r>
              <a:rPr lang="el-GR" sz="2200" dirty="0"/>
              <a:t> (για κύκλο ζωής, όχι μόνο ως προς τις φάσεις και τα περιεχόμενά τους αλλά και ως προς τον τρόπο εκτέλεσης των φάσεων) προκειμένου να προσαρμόζεται στις ιδιαιτερότητες των συγκεκριμένων προβληματικών καταστάσεων.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a:t>
            </a:fld>
            <a:endParaRPr lang="el-GR" dirty="0"/>
          </a:p>
        </p:txBody>
      </p:sp>
      <p:sp>
        <p:nvSpPr>
          <p:cNvPr id="4" name="Text Placeholder 3"/>
          <p:cNvSpPr>
            <a:spLocks noGrp="1"/>
          </p:cNvSpPr>
          <p:nvPr>
            <p:ph type="body" sz="quarter" idx="13"/>
          </p:nvPr>
        </p:nvSpPr>
        <p:spPr/>
        <p:txBody>
          <a:bodyPr/>
          <a:lstStyle/>
          <a:p>
            <a:r>
              <a:rPr lang="el-GR" dirty="0"/>
              <a:t>Περιγραφή μεθοδολογιών ανάπτυξης ΠΣ</a:t>
            </a:r>
            <a:endParaRPr lang="en-US" dirty="0"/>
          </a:p>
        </p:txBody>
      </p:sp>
    </p:spTree>
    <p:extLst>
      <p:ext uri="{BB962C8B-B14F-4D97-AF65-F5344CB8AC3E}">
        <p14:creationId xmlns:p14="http://schemas.microsoft.com/office/powerpoint/2010/main" val="1212617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Η αναδρομική προσέγγιση ΚΖΑΣ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50</a:t>
            </a:fld>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69394026"/>
              </p:ext>
            </p:extLst>
          </p:nvPr>
        </p:nvGraphicFramePr>
        <p:xfrm>
          <a:off x="1485105" y="1093788"/>
          <a:ext cx="4527055" cy="5707469"/>
        </p:xfrm>
        <a:graphic>
          <a:graphicData uri="http://schemas.openxmlformats.org/presentationml/2006/ole">
            <mc:AlternateContent xmlns:mc="http://schemas.openxmlformats.org/markup-compatibility/2006">
              <mc:Choice xmlns:v="urn:schemas-microsoft-com:vml" Requires="v">
                <p:oleObj spid="_x0000_s5215" r:id="rId3" imgW="4676640" imgH="5410289" progId="">
                  <p:embed/>
                </p:oleObj>
              </mc:Choice>
              <mc:Fallback>
                <p:oleObj r:id="rId3" imgW="4676640" imgH="5410289" progId="">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105" y="1093788"/>
                        <a:ext cx="4527055" cy="5707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8079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marL="0" indent="0" algn="just">
              <a:buNone/>
            </a:pPr>
            <a:r>
              <a:rPr lang="el-GR" sz="2200" dirty="0"/>
              <a:t>Έχουν αναπτυχθεί πολλές επιμέρους μεθοδολογίες που ουσιαστικά συνιστούν πραγματώσεις του γενικού ΚΖΑΣ και ακολουθούν τις παραπάνω προσεγγίσεις. Μεταξύ αυτών περιλαμβάνονται και οι ακόλουθες:</a:t>
            </a:r>
            <a:endParaRPr lang="en-US" sz="2200" dirty="0"/>
          </a:p>
          <a:p>
            <a:pPr lvl="0" algn="just"/>
            <a:r>
              <a:rPr lang="el-GR" sz="2200" dirty="0"/>
              <a:t>Η </a:t>
            </a:r>
            <a:r>
              <a:rPr lang="el-GR" sz="2200" b="1" dirty="0"/>
              <a:t>Μεθοδολογία Καταρρακτοειδούς Ανάπτυξης Συστημάτων </a:t>
            </a:r>
            <a:r>
              <a:rPr lang="el-GR" sz="2200" i="1" dirty="0"/>
              <a:t>(</a:t>
            </a:r>
            <a:r>
              <a:rPr lang="en-US" sz="2200" i="1" dirty="0"/>
              <a:t>The Waterfall Systems Development Methodology</a:t>
            </a:r>
            <a:r>
              <a:rPr lang="el-GR" sz="2200" i="1" dirty="0"/>
              <a:t>), </a:t>
            </a:r>
            <a:r>
              <a:rPr lang="el-GR" sz="2200" dirty="0"/>
              <a:t>που αποτέλεσε το αρχικό-παραδοσιακό μοντέλο ΚΖΑΣ </a:t>
            </a:r>
            <a:endParaRPr lang="en-US" sz="2200" dirty="0"/>
          </a:p>
          <a:p>
            <a:pPr lvl="0" algn="just"/>
            <a:r>
              <a:rPr lang="el-GR" sz="2200" dirty="0"/>
              <a:t>Η </a:t>
            </a:r>
            <a:r>
              <a:rPr lang="el-GR" sz="2200" b="1" dirty="0"/>
              <a:t>Μεθοδολογία Δομημένης Ανάλυσης και Σχεδιασμού Συστημάτων</a:t>
            </a:r>
            <a:r>
              <a:rPr lang="el-GR" sz="2200" dirty="0"/>
              <a:t> </a:t>
            </a:r>
            <a:r>
              <a:rPr lang="el-GR" sz="2200" i="1" dirty="0"/>
              <a:t>(</a:t>
            </a:r>
            <a:r>
              <a:rPr lang="en-US" sz="2200" i="1" dirty="0"/>
              <a:t>The Structured Systems Analysis and Design Methodology</a:t>
            </a:r>
            <a:r>
              <a:rPr lang="el-GR" sz="2200" i="1" dirty="0"/>
              <a:t>)</a:t>
            </a:r>
            <a:endParaRPr lang="en-US" sz="2200" dirty="0"/>
          </a:p>
          <a:p>
            <a:pPr lvl="0" algn="just"/>
            <a:r>
              <a:rPr lang="el-GR" sz="2200" dirty="0"/>
              <a:t>Η </a:t>
            </a:r>
            <a:r>
              <a:rPr lang="el-GR" sz="2200" b="1" dirty="0"/>
              <a:t>Επαυξητική Μεθοδολογία </a:t>
            </a:r>
            <a:r>
              <a:rPr lang="en-US" sz="2200" i="1" dirty="0"/>
              <a:t>(The Incremental Methodology)</a:t>
            </a:r>
            <a:endParaRPr lang="en-US" sz="2200" dirty="0"/>
          </a:p>
          <a:p>
            <a:pPr lvl="0" algn="just"/>
            <a:r>
              <a:rPr lang="el-GR" sz="2200" dirty="0"/>
              <a:t>Η </a:t>
            </a:r>
            <a:r>
              <a:rPr lang="el-GR" sz="2200" b="1" dirty="0"/>
              <a:t>Μεθοδολογία Λειτουργικής Επαύξησης </a:t>
            </a:r>
            <a:r>
              <a:rPr lang="en-US" sz="2200" i="1" dirty="0"/>
              <a:t>(The Functional </a:t>
            </a:r>
            <a:r>
              <a:rPr lang="en-US" sz="2200" i="1" dirty="0" err="1"/>
              <a:t>Incrementation</a:t>
            </a:r>
            <a:r>
              <a:rPr lang="en-US" sz="2200" i="1" dirty="0"/>
              <a:t> Methodology)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51</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13857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lvl="0" algn="just"/>
            <a:r>
              <a:rPr lang="el-GR" sz="2200" dirty="0"/>
              <a:t>Η </a:t>
            </a:r>
            <a:r>
              <a:rPr lang="el-GR" sz="2200" b="1" dirty="0"/>
              <a:t>Μεθοδολογία </a:t>
            </a:r>
            <a:r>
              <a:rPr lang="en-US" sz="2200" b="1" dirty="0"/>
              <a:t>V </a:t>
            </a:r>
            <a:r>
              <a:rPr lang="el-GR" sz="2200" i="1" dirty="0"/>
              <a:t>(</a:t>
            </a:r>
            <a:r>
              <a:rPr lang="en-US" sz="2200" i="1" dirty="0"/>
              <a:t>The V Methodology)</a:t>
            </a:r>
            <a:endParaRPr lang="en-US" sz="2200" dirty="0"/>
          </a:p>
          <a:p>
            <a:pPr lvl="0" algn="just"/>
            <a:r>
              <a:rPr lang="el-GR" sz="2200" dirty="0"/>
              <a:t>Η </a:t>
            </a:r>
            <a:r>
              <a:rPr lang="el-GR" sz="2200" b="1" dirty="0"/>
              <a:t>Μεθοδολογία Σπειροειδούς Ανάπτυξης Συστημάτων </a:t>
            </a:r>
            <a:r>
              <a:rPr lang="el-GR" sz="2200" dirty="0"/>
              <a:t>(</a:t>
            </a:r>
            <a:r>
              <a:rPr lang="en-US" sz="2200" dirty="0"/>
              <a:t>The </a:t>
            </a:r>
            <a:r>
              <a:rPr lang="en-US" sz="2200" i="1" dirty="0"/>
              <a:t>Spiral System Development Methodology</a:t>
            </a:r>
            <a:r>
              <a:rPr lang="el-GR" sz="2200" i="1" dirty="0"/>
              <a:t>)</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52</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16671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Μεταξύ των παραπάνω μεθοδολογιών, η καταρρακτοειδής προσέγγιση μπορεί να θεωρηθεί ως η μεθοδολογία που καθόρισε τις περαιτέρω εξελίξεις (την ανάπτυξη των λοιπών μεθοδολογιών) καθότι αναπτύχθηκε </a:t>
            </a:r>
            <a:r>
              <a:rPr lang="el-GR" sz="2200" u="sng" dirty="0"/>
              <a:t>πρώτη</a:t>
            </a:r>
            <a:r>
              <a:rPr lang="el-GR" sz="2200" dirty="0"/>
              <a:t> και έδωσε λαβή για την ανάπτυξη των λοιπών μεθοδολογιών λόγω των </a:t>
            </a:r>
            <a:r>
              <a:rPr lang="el-GR" sz="2200" u="sng" dirty="0"/>
              <a:t>προβλημάτων</a:t>
            </a:r>
            <a:r>
              <a:rPr lang="el-GR" sz="2200" dirty="0"/>
              <a:t> που εμφάνισε κατά την εφαρμογή της σε πολλά είδη προβληματικών καταστάσεων.</a:t>
            </a:r>
            <a:endParaRPr lang="en-US" sz="2200" dirty="0"/>
          </a:p>
          <a:p>
            <a:pPr algn="just"/>
            <a:r>
              <a:rPr lang="el-GR" sz="2200" dirty="0"/>
              <a:t>Συχνά, δημιουργούνται υβριδικές μεθοδολογίες ως πραγματοποιήσεις ΚΖΑΣ για την εκτέλεση συγκεκριμένων έργων στα οποία θεωρείται ότι ταιριάζουν καλύτερα.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53</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2384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Ο πιο σημαντικός παράγοντας επιτυχίας ενός έργου είναι η πιστή </a:t>
            </a:r>
            <a:r>
              <a:rPr lang="el-GR" sz="2200" u="sng" dirty="0"/>
              <a:t>τήρηση του προγράμματος </a:t>
            </a:r>
            <a:r>
              <a:rPr lang="el-GR" sz="2200" dirty="0"/>
              <a:t>του έργου </a:t>
            </a:r>
            <a:r>
              <a:rPr lang="el-GR" sz="2200" i="1" dirty="0"/>
              <a:t>(</a:t>
            </a:r>
            <a:r>
              <a:rPr lang="en-US" sz="2200" i="1" dirty="0"/>
              <a:t>project plan</a:t>
            </a:r>
            <a:r>
              <a:rPr lang="el-GR" sz="2200" i="1" dirty="0"/>
              <a:t>)</a:t>
            </a:r>
            <a:r>
              <a:rPr lang="el-GR" sz="2200" dirty="0"/>
              <a:t>. </a:t>
            </a:r>
          </a:p>
          <a:p>
            <a:pPr algn="just"/>
            <a:r>
              <a:rPr lang="el-GR" sz="2200" dirty="0"/>
              <a:t>Βασικό κοινό χαρακτηριστικό μεταξύ όλων των μεθοδολογιών  ΚΖΑΣ είναι η πλούσια </a:t>
            </a:r>
            <a:r>
              <a:rPr lang="el-GR" sz="2200" u="sng" dirty="0"/>
              <a:t>τεκμηρίωση</a:t>
            </a:r>
            <a:r>
              <a:rPr lang="el-GR" sz="2200" dirty="0"/>
              <a:t> που, συνήθως, δημιουργείται παράλληλα με τη διαδικασία ανάπτυξης του συστήματος.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54</a:t>
            </a:fld>
            <a:endParaRPr lang="el-GR" dirty="0"/>
          </a:p>
        </p:txBody>
      </p:sp>
      <p:sp>
        <p:nvSpPr>
          <p:cNvPr id="2" name="Text Placeholder 1"/>
          <p:cNvSpPr>
            <a:spLocks noGrp="1"/>
          </p:cNvSpPr>
          <p:nvPr>
            <p:ph type="body" sz="quarter" idx="13"/>
          </p:nvPr>
        </p:nvSpPr>
        <p:spPr>
          <a:xfrm>
            <a:off x="0" y="493713"/>
            <a:ext cx="7380312" cy="600075"/>
          </a:xfrm>
        </p:spPr>
        <p:txBody>
          <a:bodyPr>
            <a:normAutofit/>
          </a:bodyPr>
          <a:lstStyle/>
          <a:p>
            <a:r>
              <a:rPr lang="el-GR" dirty="0"/>
              <a:t>Κύκλος ζωής ανάπτυξης συστημάτων (ΚΖΑΣ)</a:t>
            </a:r>
            <a:endParaRPr lang="en-US" dirty="0"/>
          </a:p>
        </p:txBody>
      </p:sp>
      <p:sp>
        <p:nvSpPr>
          <p:cNvPr id="4" name="Rectangle 2"/>
          <p:cNvSpPr>
            <a:spLocks noChangeArrowheads="1"/>
          </p:cNvSpPr>
          <p:nvPr/>
        </p:nvSpPr>
        <p:spPr bwMode="auto">
          <a:xfrm>
            <a:off x="1115616"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36529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0" indent="0" algn="just">
              <a:buNone/>
            </a:pPr>
            <a:r>
              <a:rPr lang="el-GR" sz="2200" dirty="0"/>
              <a:t>Η μεθοδολογία καταρρακτοειδούς ανάπτυξης ΠΣ </a:t>
            </a:r>
            <a:r>
              <a:rPr lang="el-GR" sz="2200" i="1" dirty="0"/>
              <a:t>(</a:t>
            </a:r>
            <a:r>
              <a:rPr lang="en-US" sz="2200" i="1" dirty="0"/>
              <a:t>Waterfall Systems Development</a:t>
            </a:r>
            <a:r>
              <a:rPr lang="el-GR" sz="2200" i="1" dirty="0"/>
              <a:t>  - </a:t>
            </a:r>
            <a:r>
              <a:rPr lang="en-US" sz="2200" i="1" dirty="0"/>
              <a:t>WSD</a:t>
            </a:r>
            <a:r>
              <a:rPr lang="el-GR" sz="2200" i="1" dirty="0"/>
              <a:t>) </a:t>
            </a:r>
          </a:p>
          <a:p>
            <a:pPr algn="just"/>
            <a:r>
              <a:rPr lang="el-GR" sz="2200" dirty="0"/>
              <a:t>ανήκει στην οικογένεια των μεθοδολογιών κύκλου ζωής</a:t>
            </a:r>
          </a:p>
          <a:p>
            <a:pPr algn="just"/>
            <a:r>
              <a:rPr lang="el-GR" sz="2200" dirty="0"/>
              <a:t>βασίζεται στο λεγόμενο καταρρακτοειδές μοντέλο ή μοντέλο καταρράκτη </a:t>
            </a:r>
            <a:r>
              <a:rPr lang="el-GR" sz="2200" i="1" dirty="0"/>
              <a:t>(</a:t>
            </a:r>
            <a:r>
              <a:rPr lang="en-US" sz="2200" i="1" dirty="0"/>
              <a:t>waterfall model</a:t>
            </a:r>
            <a:r>
              <a:rPr lang="el-GR" sz="2200" i="1" dirty="0"/>
              <a:t>).</a:t>
            </a:r>
            <a:r>
              <a:rPr lang="el-GR" sz="2200" dirty="0"/>
              <a:t> </a:t>
            </a:r>
          </a:p>
          <a:p>
            <a:pPr algn="just"/>
            <a:r>
              <a:rPr lang="el-GR" sz="2200" dirty="0"/>
              <a:t>υπαγορεύει μια διεργασία ανάπτυξης ΠΣ κατά την οποία εκτελούνται σειριακά διάφορες, διακριτές μεταξύ τους, φάσεις.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55</a:t>
            </a:fld>
            <a:endParaRPr lang="el-GR" dirty="0"/>
          </a:p>
        </p:txBody>
      </p:sp>
      <p:sp>
        <p:nvSpPr>
          <p:cNvPr id="2" name="Text Placeholder 1"/>
          <p:cNvSpPr>
            <a:spLocks noGrp="1"/>
          </p:cNvSpPr>
          <p:nvPr>
            <p:ph type="body" sz="quarter" idx="13"/>
          </p:nvPr>
        </p:nvSpPr>
        <p:spPr/>
        <p:txBody>
          <a:bodyPr/>
          <a:lstStyle/>
          <a:p>
            <a:r>
              <a:rPr lang="el-GR" dirty="0"/>
              <a:t>Μεθοδολογία καταρρακτοειδούς ανάπτυξης ΠΣ</a:t>
            </a:r>
            <a:endParaRPr lang="en-US" dirty="0"/>
          </a:p>
        </p:txBody>
      </p:sp>
    </p:spTree>
    <p:extLst>
      <p:ext uri="{BB962C8B-B14F-4D97-AF65-F5344CB8AC3E}">
        <p14:creationId xmlns:p14="http://schemas.microsoft.com/office/powerpoint/2010/main" val="1320522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0" indent="0" algn="just">
              <a:buNone/>
            </a:pPr>
            <a:r>
              <a:rPr lang="el-GR" sz="2200" dirty="0"/>
              <a:t>Στη γενική περίπτωση, οι φάσεις της μεθοδολογίας καταρρακτοειδούς ανάπτυξης ΠΣ </a:t>
            </a:r>
            <a:r>
              <a:rPr lang="el-GR" sz="2200" i="1" dirty="0"/>
              <a:t>(</a:t>
            </a:r>
            <a:r>
              <a:rPr lang="en-US" sz="2200" i="1" dirty="0"/>
              <a:t>Waterfall Systems Development</a:t>
            </a:r>
            <a:r>
              <a:rPr lang="el-GR" sz="2200" i="1" dirty="0"/>
              <a:t>  - </a:t>
            </a:r>
            <a:r>
              <a:rPr lang="en-US" sz="2200" i="1" dirty="0"/>
              <a:t>WSD</a:t>
            </a:r>
            <a:r>
              <a:rPr lang="el-GR" sz="2200" i="1" dirty="0"/>
              <a:t>)</a:t>
            </a:r>
            <a:r>
              <a:rPr lang="el-GR" sz="2200" dirty="0"/>
              <a:t> είναι οι ακόλουθες:</a:t>
            </a:r>
          </a:p>
          <a:p>
            <a:pPr lvl="0" algn="just"/>
            <a:r>
              <a:rPr lang="el-GR" sz="2200" b="1" dirty="0"/>
              <a:t>Ανάλυση και Προσδιορισμός Απαιτήσεων </a:t>
            </a:r>
            <a:r>
              <a:rPr lang="el-GR" sz="2200" i="1" dirty="0"/>
              <a:t>(</a:t>
            </a:r>
            <a:r>
              <a:rPr lang="en-US" sz="2200" i="1" dirty="0"/>
              <a:t>Requirements</a:t>
            </a:r>
            <a:r>
              <a:rPr lang="el-GR" sz="2200" i="1" dirty="0"/>
              <a:t> </a:t>
            </a:r>
            <a:r>
              <a:rPr lang="en-US" sz="2200" i="1" dirty="0"/>
              <a:t>Analysis</a:t>
            </a:r>
            <a:r>
              <a:rPr lang="el-GR" sz="2200" i="1" dirty="0"/>
              <a:t> &amp; </a:t>
            </a:r>
            <a:r>
              <a:rPr lang="en-US" sz="2200" i="1" dirty="0"/>
              <a:t>Specification</a:t>
            </a:r>
            <a:r>
              <a:rPr lang="el-GR" sz="2200" i="1" dirty="0"/>
              <a:t>)</a:t>
            </a:r>
            <a:r>
              <a:rPr lang="el-GR" sz="2200" dirty="0"/>
              <a:t>, </a:t>
            </a:r>
            <a:endParaRPr lang="en-US" sz="2200" dirty="0"/>
          </a:p>
          <a:p>
            <a:pPr lvl="0" algn="just"/>
            <a:r>
              <a:rPr lang="el-GR" sz="2200" b="1" dirty="0"/>
              <a:t>Σχεδιασμός Συστήματος </a:t>
            </a:r>
            <a:r>
              <a:rPr lang="el-GR" sz="2200" i="1" dirty="0"/>
              <a:t>(</a:t>
            </a:r>
            <a:r>
              <a:rPr lang="en-US" sz="2200" i="1" dirty="0"/>
              <a:t>System</a:t>
            </a:r>
            <a:r>
              <a:rPr lang="el-GR" sz="2200" i="1" dirty="0"/>
              <a:t>  </a:t>
            </a:r>
            <a:r>
              <a:rPr lang="en-US" sz="2200" i="1" dirty="0"/>
              <a:t>Design</a:t>
            </a:r>
            <a:r>
              <a:rPr lang="el-GR" sz="2200" i="1" dirty="0"/>
              <a:t>)</a:t>
            </a:r>
            <a:r>
              <a:rPr lang="el-GR" sz="2200" dirty="0"/>
              <a:t>, </a:t>
            </a:r>
            <a:endParaRPr lang="en-US" sz="2200" dirty="0"/>
          </a:p>
          <a:p>
            <a:pPr lvl="0" algn="just"/>
            <a:r>
              <a:rPr lang="el-GR" sz="2200" b="1" dirty="0"/>
              <a:t>Πραγμάτωση και Έλεγχος Ενοτήτων </a:t>
            </a:r>
            <a:r>
              <a:rPr lang="el-GR" sz="2200" i="1" dirty="0"/>
              <a:t>(</a:t>
            </a:r>
            <a:r>
              <a:rPr lang="en-US" sz="2200" i="1" dirty="0"/>
              <a:t>Implementation</a:t>
            </a:r>
            <a:r>
              <a:rPr lang="el-GR" sz="2200" i="1" dirty="0"/>
              <a:t> &amp; </a:t>
            </a:r>
            <a:r>
              <a:rPr lang="en-US" sz="2200" i="1" dirty="0"/>
              <a:t>Unit Testing</a:t>
            </a:r>
            <a:r>
              <a:rPr lang="el-GR" sz="2200" i="1" dirty="0"/>
              <a:t>)</a:t>
            </a:r>
            <a:r>
              <a:rPr lang="el-GR" sz="2200" dirty="0"/>
              <a:t>,</a:t>
            </a:r>
            <a:endParaRPr lang="en-US" sz="2200" dirty="0"/>
          </a:p>
          <a:p>
            <a:pPr lvl="0" algn="just"/>
            <a:r>
              <a:rPr lang="el-GR" sz="2200" b="1" dirty="0"/>
              <a:t>Ολοκλήρωση και Έλεγχος Συστήματος </a:t>
            </a:r>
            <a:r>
              <a:rPr lang="el-GR" sz="2200" i="1" dirty="0"/>
              <a:t>(</a:t>
            </a:r>
            <a:r>
              <a:rPr lang="en-US" sz="2200" i="1" dirty="0"/>
              <a:t>System Integration</a:t>
            </a:r>
            <a:r>
              <a:rPr lang="el-GR" sz="2200" i="1" dirty="0"/>
              <a:t> &amp; </a:t>
            </a:r>
            <a:r>
              <a:rPr lang="en-US" sz="2200" i="1" dirty="0"/>
              <a:t>Testing</a:t>
            </a:r>
            <a:r>
              <a:rPr lang="el-GR" sz="2200" i="1" dirty="0"/>
              <a:t>),</a:t>
            </a:r>
            <a:r>
              <a:rPr lang="el-GR" sz="2200" dirty="0"/>
              <a:t> και </a:t>
            </a:r>
            <a:endParaRPr lang="en-US" sz="2200" dirty="0"/>
          </a:p>
          <a:p>
            <a:pPr algn="just"/>
            <a:r>
              <a:rPr lang="el-GR" sz="2200" b="1" dirty="0"/>
              <a:t>Εγκατάσταση, Λειτουργία &amp; Συντήρηση</a:t>
            </a:r>
            <a:r>
              <a:rPr lang="el-GR" sz="2200" dirty="0"/>
              <a:t> </a:t>
            </a:r>
            <a:r>
              <a:rPr lang="el-GR" sz="2200" i="1" dirty="0"/>
              <a:t>(</a:t>
            </a:r>
            <a:r>
              <a:rPr lang="en-US" sz="2200" i="1" dirty="0"/>
              <a:t>Deployment</a:t>
            </a:r>
            <a:r>
              <a:rPr lang="el-GR" sz="2200" i="1" dirty="0"/>
              <a:t>,  </a:t>
            </a:r>
            <a:r>
              <a:rPr lang="en-US" sz="2200" i="1" dirty="0"/>
              <a:t>Operation</a:t>
            </a:r>
            <a:r>
              <a:rPr lang="el-GR" sz="2200" i="1" dirty="0"/>
              <a:t> &amp; </a:t>
            </a:r>
            <a:r>
              <a:rPr lang="en-US" sz="2200" i="1" dirty="0"/>
              <a:t>Maintenance</a:t>
            </a:r>
            <a:r>
              <a:rPr lang="el-GR" sz="2200" i="1" dirty="0"/>
              <a:t>)</a:t>
            </a:r>
            <a:r>
              <a:rPr lang="el-GR" sz="2200" dirty="0"/>
              <a:t>.</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56</a:t>
            </a:fld>
            <a:endParaRPr lang="el-GR" dirty="0"/>
          </a:p>
        </p:txBody>
      </p:sp>
      <p:sp>
        <p:nvSpPr>
          <p:cNvPr id="2" name="Text Placeholder 1"/>
          <p:cNvSpPr>
            <a:spLocks noGrp="1"/>
          </p:cNvSpPr>
          <p:nvPr>
            <p:ph type="body" sz="quarter" idx="13"/>
          </p:nvPr>
        </p:nvSpPr>
        <p:spPr/>
        <p:txBody>
          <a:bodyPr/>
          <a:lstStyle/>
          <a:p>
            <a:r>
              <a:rPr lang="el-GR" dirty="0"/>
              <a:t>Μεθοδολογία καταρρακτοειδούς ανάπτυξης ΠΣ</a:t>
            </a:r>
            <a:endParaRPr lang="en-US" dirty="0"/>
          </a:p>
        </p:txBody>
      </p:sp>
    </p:spTree>
    <p:extLst>
      <p:ext uri="{BB962C8B-B14F-4D97-AF65-F5344CB8AC3E}">
        <p14:creationId xmlns:p14="http://schemas.microsoft.com/office/powerpoint/2010/main" val="1986226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l-GR" dirty="0"/>
              <a:t>Γενικός καταρρακτοειδής ΚΖΑΣ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57</a:t>
            </a:fld>
            <a:endParaRPr lang="el-GR" dirty="0"/>
          </a:p>
        </p:txBody>
      </p:sp>
      <p:sp>
        <p:nvSpPr>
          <p:cNvPr id="6" name="Rectangle 2"/>
          <p:cNvSpPr>
            <a:spLocks noChangeArrowheads="1"/>
          </p:cNvSpPr>
          <p:nvPr/>
        </p:nvSpPr>
        <p:spPr bwMode="auto">
          <a:xfrm>
            <a:off x="2555776" y="9794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64782756"/>
              </p:ext>
            </p:extLst>
          </p:nvPr>
        </p:nvGraphicFramePr>
        <p:xfrm>
          <a:off x="2555776" y="1052736"/>
          <a:ext cx="4999038" cy="5804703"/>
        </p:xfrm>
        <a:graphic>
          <a:graphicData uri="http://schemas.openxmlformats.org/presentationml/2006/ole">
            <mc:AlternateContent xmlns:mc="http://schemas.openxmlformats.org/markup-compatibility/2006">
              <mc:Choice xmlns:v="urn:schemas-microsoft-com:vml" Requires="v">
                <p:oleObj spid="_x0000_s6239" r:id="rId3" imgW="5172000" imgH="6867294" progId="">
                  <p:embed/>
                </p:oleObj>
              </mc:Choice>
              <mc:Fallback>
                <p:oleObj r:id="rId3" imgW="5172000" imgH="6867294" progId="">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052736"/>
                        <a:ext cx="4999038" cy="5804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24466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Καθορίζονται οι </a:t>
            </a:r>
            <a:r>
              <a:rPr lang="el-GR" sz="2200" b="1" dirty="0"/>
              <a:t>λειτουργίες</a:t>
            </a:r>
            <a:r>
              <a:rPr lang="el-GR" sz="2200" dirty="0"/>
              <a:t> (το εύρος), οι </a:t>
            </a:r>
            <a:r>
              <a:rPr lang="el-GR" sz="2200" b="1" dirty="0"/>
              <a:t>στόχοι</a:t>
            </a:r>
            <a:r>
              <a:rPr lang="el-GR" sz="2200" dirty="0"/>
              <a:t> και οι </a:t>
            </a:r>
            <a:r>
              <a:rPr lang="el-GR" sz="2200" b="1" dirty="0"/>
              <a:t>περιορισμοί</a:t>
            </a:r>
            <a:r>
              <a:rPr lang="el-GR" sz="2200" dirty="0"/>
              <a:t> </a:t>
            </a:r>
            <a:r>
              <a:rPr lang="el-GR" sz="2200" b="1" dirty="0"/>
              <a:t>του συστήματος </a:t>
            </a:r>
            <a:r>
              <a:rPr lang="el-GR" sz="2200" dirty="0"/>
              <a:t>μετά από διαβούλευση με τις ανθρώπους που προβλέπεται να χρησιμοποιήσουν το σύστημα (χρήστες). </a:t>
            </a:r>
          </a:p>
          <a:p>
            <a:pPr algn="just"/>
            <a:r>
              <a:rPr lang="el-GR" sz="2200" dirty="0"/>
              <a:t>Κατόπιν προσδιορίζονται οι </a:t>
            </a:r>
            <a:r>
              <a:rPr lang="el-GR" sz="2200" b="1" dirty="0"/>
              <a:t>λειτουργικές</a:t>
            </a:r>
            <a:r>
              <a:rPr lang="el-GR" sz="2200" dirty="0"/>
              <a:t> και </a:t>
            </a:r>
            <a:r>
              <a:rPr lang="el-GR" sz="2200" b="1" dirty="0"/>
              <a:t>τεχνικές απαιτήσεις του συστήματος </a:t>
            </a:r>
            <a:r>
              <a:rPr lang="el-GR" sz="2200" dirty="0"/>
              <a:t>(συμπεριλαμβανομένων των απαιτήσεων ασφάλειας) κατά τρόπο που να είναι κατανοητός και από τα δύο μέρη (τεχνικούς και χρήστες) ώστε τελικά να είναι αποδεκτές από όλους (</a:t>
            </a:r>
            <a:r>
              <a:rPr lang="el-GR" sz="2200" i="1" dirty="0"/>
              <a:t>Αυτό μπορεί να απαιτήσει μια διεργασία απόκτησης γνώσεων που θα καταλήγει στην απόκτηση μιας </a:t>
            </a:r>
            <a:r>
              <a:rPr lang="el-GR" sz="2200" i="1" u="sng" dirty="0"/>
              <a:t>κοινής γλώσσας </a:t>
            </a:r>
            <a:r>
              <a:rPr lang="el-GR" sz="2200" i="1" dirty="0"/>
              <a:t>επικοινωνίας μεταξύ τεχνικών και χρηστών</a:t>
            </a:r>
            <a:r>
              <a:rPr lang="el-GR" sz="2200" dirty="0"/>
              <a:t>).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58</a:t>
            </a:fld>
            <a:endParaRPr lang="el-GR" dirty="0"/>
          </a:p>
        </p:txBody>
      </p:sp>
      <p:sp>
        <p:nvSpPr>
          <p:cNvPr id="2" name="Text Placeholder 1"/>
          <p:cNvSpPr>
            <a:spLocks noGrp="1"/>
          </p:cNvSpPr>
          <p:nvPr>
            <p:ph type="body" sz="quarter" idx="13"/>
          </p:nvPr>
        </p:nvSpPr>
        <p:spPr/>
        <p:txBody>
          <a:bodyPr/>
          <a:lstStyle/>
          <a:p>
            <a:r>
              <a:rPr lang="el-GR" dirty="0"/>
              <a:t>Ανάλυση και προσδιορισμός απαιτήσεων</a:t>
            </a:r>
            <a:endParaRPr lang="en-US" dirty="0"/>
          </a:p>
        </p:txBody>
      </p:sp>
    </p:spTree>
    <p:extLst>
      <p:ext uri="{BB962C8B-B14F-4D97-AF65-F5344CB8AC3E}">
        <p14:creationId xmlns:p14="http://schemas.microsoft.com/office/powerpoint/2010/main" val="909908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Ο προσδιορισμός των απαιτήσεων πραγματοποιείται για ολόκληρο το υπό ανάπτυξη ΠΣ. </a:t>
            </a:r>
          </a:p>
          <a:p>
            <a:pPr algn="just"/>
            <a:r>
              <a:rPr lang="el-GR" sz="2200" b="1" dirty="0"/>
              <a:t>Συχνά</a:t>
            </a:r>
            <a:r>
              <a:rPr lang="el-GR" sz="2200" dirty="0"/>
              <a:t>, η διαδικασία εκμαίευσης και προσδιορισμού των απαιτήσεων πραγματοποιείται   με τη </a:t>
            </a:r>
            <a:r>
              <a:rPr lang="el-GR" sz="2200" b="1" dirty="0"/>
              <a:t>χρήση μιας μεθοδολογίας συστημικής ανάλυσης όπως η ΜΜΣ</a:t>
            </a:r>
            <a:r>
              <a:rPr lang="el-GR" sz="2200" dirty="0"/>
              <a:t>.</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59</a:t>
            </a:fld>
            <a:endParaRPr lang="el-GR" dirty="0"/>
          </a:p>
        </p:txBody>
      </p:sp>
      <p:sp>
        <p:nvSpPr>
          <p:cNvPr id="2" name="Text Placeholder 1"/>
          <p:cNvSpPr>
            <a:spLocks noGrp="1"/>
          </p:cNvSpPr>
          <p:nvPr>
            <p:ph type="body" sz="quarter" idx="13"/>
          </p:nvPr>
        </p:nvSpPr>
        <p:spPr/>
        <p:txBody>
          <a:bodyPr/>
          <a:lstStyle/>
          <a:p>
            <a:r>
              <a:rPr lang="el-GR" dirty="0"/>
              <a:t>Ανάλυση και προσδιορισμός απαιτήσεων</a:t>
            </a:r>
            <a:endParaRPr lang="en-US" dirty="0"/>
          </a:p>
        </p:txBody>
      </p:sp>
    </p:spTree>
    <p:extLst>
      <p:ext uri="{BB962C8B-B14F-4D97-AF65-F5344CB8AC3E}">
        <p14:creationId xmlns:p14="http://schemas.microsoft.com/office/powerpoint/2010/main" val="25347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l-GR" sz="2200" dirty="0"/>
              <a:t>Μεθοδολογία </a:t>
            </a:r>
            <a:r>
              <a:rPr lang="el-GR" sz="2200" u="sng" dirty="0"/>
              <a:t>Κύκλου Ζωής </a:t>
            </a:r>
            <a:r>
              <a:rPr lang="el-GR" sz="2200" dirty="0"/>
              <a:t>Ανάπτυξης Συστημάτων </a:t>
            </a:r>
            <a:r>
              <a:rPr lang="el-GR" sz="2200" i="1" dirty="0"/>
              <a:t>(</a:t>
            </a:r>
            <a:r>
              <a:rPr lang="en-US" sz="2200" i="1" dirty="0"/>
              <a:t>Systems Development Life Cycle Methodology</a:t>
            </a:r>
            <a:r>
              <a:rPr lang="el-GR" sz="2200" i="1" dirty="0"/>
              <a:t> – </a:t>
            </a:r>
            <a:r>
              <a:rPr lang="en-US" sz="2200" i="1" dirty="0"/>
              <a:t>SDLCM</a:t>
            </a:r>
            <a:r>
              <a:rPr lang="el-GR" sz="2200" i="1" dirty="0"/>
              <a:t>)</a:t>
            </a:r>
            <a:endParaRPr lang="en-US" sz="2200" dirty="0"/>
          </a:p>
          <a:p>
            <a:pPr lvl="0"/>
            <a:r>
              <a:rPr lang="el-GR" sz="2200" dirty="0"/>
              <a:t>Μεθοδολογία </a:t>
            </a:r>
            <a:r>
              <a:rPr lang="el-GR" sz="2200" u="sng" dirty="0"/>
              <a:t>Ευέλικτης</a:t>
            </a:r>
            <a:r>
              <a:rPr lang="el-GR" sz="2200" dirty="0"/>
              <a:t> Ανάπτυξης Συστημάτων </a:t>
            </a:r>
            <a:r>
              <a:rPr lang="el-GR" sz="2200" i="1" dirty="0"/>
              <a:t>(</a:t>
            </a:r>
            <a:r>
              <a:rPr lang="en-US" sz="2200" i="1" dirty="0"/>
              <a:t>Agile Systems Development Methodology</a:t>
            </a:r>
            <a:r>
              <a:rPr lang="el-GR" sz="2200" i="1" dirty="0"/>
              <a:t> – </a:t>
            </a:r>
            <a:r>
              <a:rPr lang="en-US" sz="2200" i="1" dirty="0"/>
              <a:t>ASDM</a:t>
            </a:r>
            <a:r>
              <a:rPr lang="el-GR" sz="2200" i="1" dirty="0"/>
              <a:t>)</a:t>
            </a:r>
            <a:r>
              <a:rPr lang="el-GR" sz="2200" dirty="0"/>
              <a:t> </a:t>
            </a:r>
            <a:endParaRPr lang="en-US" sz="2200" dirty="0"/>
          </a:p>
          <a:p>
            <a:pPr lvl="0"/>
            <a:r>
              <a:rPr lang="el-GR" sz="2200" u="sng" dirty="0"/>
              <a:t>Αντικειμενοστρεφής</a:t>
            </a:r>
            <a:r>
              <a:rPr lang="en-US" sz="2200" dirty="0"/>
              <a:t>  </a:t>
            </a:r>
            <a:r>
              <a:rPr lang="el-GR" sz="2200" dirty="0"/>
              <a:t>Μεθοδολογία </a:t>
            </a:r>
            <a:r>
              <a:rPr lang="en-US" sz="2200" i="1" dirty="0"/>
              <a:t>(Object-Oriented Methodology - OOM)</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a:t>
            </a:fld>
            <a:endParaRPr lang="el-GR" dirty="0"/>
          </a:p>
        </p:txBody>
      </p:sp>
      <p:sp>
        <p:nvSpPr>
          <p:cNvPr id="4" name="Text Placeholder 3"/>
          <p:cNvSpPr>
            <a:spLocks noGrp="1"/>
          </p:cNvSpPr>
          <p:nvPr>
            <p:ph type="body" sz="quarter" idx="13"/>
          </p:nvPr>
        </p:nvSpPr>
        <p:spPr/>
        <p:txBody>
          <a:bodyPr/>
          <a:lstStyle/>
          <a:p>
            <a:r>
              <a:rPr lang="el-GR" dirty="0"/>
              <a:t>Κατηγορίες μεθοδολογιών</a:t>
            </a:r>
            <a:endParaRPr lang="en-US" dirty="0"/>
          </a:p>
        </p:txBody>
      </p:sp>
    </p:spTree>
    <p:extLst>
      <p:ext uri="{BB962C8B-B14F-4D97-AF65-F5344CB8AC3E}">
        <p14:creationId xmlns:p14="http://schemas.microsoft.com/office/powerpoint/2010/main" val="888547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Καθορίζεται η </a:t>
            </a:r>
            <a:r>
              <a:rPr lang="el-GR" sz="2200" b="1" dirty="0"/>
              <a:t>αρχιτεκτονική του συστήματος </a:t>
            </a:r>
            <a:r>
              <a:rPr lang="el-GR" sz="2200" dirty="0"/>
              <a:t>διακρίνοντας τις απαιτήσεις του αναφορικά με το </a:t>
            </a:r>
            <a:r>
              <a:rPr lang="el-GR" sz="2200" b="1" dirty="0"/>
              <a:t>υλικό (</a:t>
            </a:r>
            <a:r>
              <a:rPr lang="en-US" sz="2200" b="1" dirty="0"/>
              <a:t>hardware</a:t>
            </a:r>
            <a:r>
              <a:rPr lang="el-GR" sz="2200" b="1" dirty="0"/>
              <a:t>)</a:t>
            </a:r>
            <a:r>
              <a:rPr lang="el-GR" sz="2200" dirty="0"/>
              <a:t>, το </a:t>
            </a:r>
            <a:r>
              <a:rPr lang="el-GR" sz="2200" b="1" dirty="0"/>
              <a:t>δίκτυο (</a:t>
            </a:r>
            <a:r>
              <a:rPr lang="en-US" sz="2200" b="1" dirty="0"/>
              <a:t>network</a:t>
            </a:r>
            <a:r>
              <a:rPr lang="el-GR" sz="2200" b="1" dirty="0"/>
              <a:t>)</a:t>
            </a:r>
            <a:r>
              <a:rPr lang="el-GR" sz="2200" dirty="0"/>
              <a:t>, το </a:t>
            </a:r>
            <a:r>
              <a:rPr lang="el-GR" sz="2200" b="1" dirty="0"/>
              <a:t>λογισμικό συστήματος (</a:t>
            </a:r>
            <a:r>
              <a:rPr lang="en-US" sz="2200" b="1" dirty="0"/>
              <a:t>system software</a:t>
            </a:r>
            <a:r>
              <a:rPr lang="el-GR" sz="2200" b="1" dirty="0"/>
              <a:t>) </a:t>
            </a:r>
            <a:r>
              <a:rPr lang="el-GR" sz="2200" dirty="0"/>
              <a:t>και το </a:t>
            </a:r>
            <a:r>
              <a:rPr lang="el-GR" sz="2200" b="1" dirty="0"/>
              <a:t>λογισμικό εφαρμογών (</a:t>
            </a:r>
            <a:r>
              <a:rPr lang="en-US" sz="2200" b="1" dirty="0"/>
              <a:t>application software</a:t>
            </a:r>
            <a:r>
              <a:rPr lang="el-GR" sz="2200" b="1" dirty="0"/>
              <a:t>)</a:t>
            </a:r>
            <a:r>
              <a:rPr lang="el-GR" sz="2200" dirty="0"/>
              <a:t>. </a:t>
            </a:r>
          </a:p>
          <a:p>
            <a:pPr algn="just"/>
            <a:r>
              <a:rPr lang="el-GR" sz="2200" dirty="0"/>
              <a:t>Ο ολικός σχεδιασμός διασφαλίζει την ύπαρξη της τεχνικής επάρκειας για την εφαρμογή του υπό ανάπτυξη συστήματος. </a:t>
            </a:r>
          </a:p>
          <a:p>
            <a:pPr algn="just"/>
            <a:r>
              <a:rPr lang="el-GR" sz="2200" dirty="0"/>
              <a:t>Ο σχεδιασμός του λογισμικού εφαρμογών αφορά στην απαιτούμενη λειτουργία και λειτουργικότητα που πρέπει να μετατραπεί σε εκτελέσιμα προγράμματα εφαρμογών.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60</a:t>
            </a:fld>
            <a:endParaRPr lang="el-GR" dirty="0"/>
          </a:p>
        </p:txBody>
      </p:sp>
      <p:sp>
        <p:nvSpPr>
          <p:cNvPr id="4" name="Text Placeholder 3"/>
          <p:cNvSpPr>
            <a:spLocks noGrp="1"/>
          </p:cNvSpPr>
          <p:nvPr>
            <p:ph type="body" sz="quarter" idx="13"/>
          </p:nvPr>
        </p:nvSpPr>
        <p:spPr/>
        <p:txBody>
          <a:bodyPr/>
          <a:lstStyle/>
          <a:p>
            <a:r>
              <a:rPr lang="el-GR" dirty="0"/>
              <a:t>Σχεδιασμός συστήματος</a:t>
            </a:r>
            <a:endParaRPr lang="en-US" dirty="0"/>
          </a:p>
        </p:txBody>
      </p:sp>
    </p:spTree>
    <p:extLst>
      <p:ext uri="{BB962C8B-B14F-4D97-AF65-F5344CB8AC3E}">
        <p14:creationId xmlns:p14="http://schemas.microsoft.com/office/powerpoint/2010/main" val="697148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Στο πλαίσιο τις διεργασίας σχεδιασμού του λογισμικού εφαρμογών μια καλή πρακτική είναι να πραγματοποιηθεί: </a:t>
            </a:r>
          </a:p>
          <a:p>
            <a:pPr algn="just"/>
            <a:r>
              <a:rPr lang="el-GR" sz="2200" dirty="0"/>
              <a:t>Ο </a:t>
            </a:r>
            <a:r>
              <a:rPr lang="el-GR" sz="2200" b="1" dirty="0"/>
              <a:t>γενικός σχεδιασμός του </a:t>
            </a:r>
            <a:r>
              <a:rPr lang="el-GR" sz="2200" dirty="0"/>
              <a:t>που αφορά στον καθορισμό, σε διάφορα επίπεδα λεπτομέρειας, ανάλογα με το μέγεθος και την πολυπλοκότητα του συστήματος, των συνιστωσών εφαρμογών του και των μεταξύ τους συσχετίσεων καθώς και των λειτουργικών και τεχνικών προδιαγραφών του όλου συστήματος, και </a:t>
            </a:r>
          </a:p>
          <a:p>
            <a:pPr algn="just"/>
            <a:r>
              <a:rPr lang="el-GR" sz="2200" dirty="0"/>
              <a:t>Ο </a:t>
            </a:r>
            <a:r>
              <a:rPr lang="el-GR" sz="2200" b="1" dirty="0"/>
              <a:t>λεπτομερής σχεδιασμός του </a:t>
            </a:r>
            <a:r>
              <a:rPr lang="el-GR" sz="2200" dirty="0"/>
              <a:t>που αφορά στον προσδιορισμό της εσωτερικής δομής κάθε ενότητας λογισμικού (π.χ. προσδιορισμός των αλγορίθμων και των δομών δεδομένων).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61</a:t>
            </a:fld>
            <a:endParaRPr lang="el-GR" dirty="0"/>
          </a:p>
        </p:txBody>
      </p:sp>
      <p:sp>
        <p:nvSpPr>
          <p:cNvPr id="4" name="Text Placeholder 3"/>
          <p:cNvSpPr>
            <a:spLocks noGrp="1"/>
          </p:cNvSpPr>
          <p:nvPr>
            <p:ph type="body" sz="quarter" idx="13"/>
          </p:nvPr>
        </p:nvSpPr>
        <p:spPr/>
        <p:txBody>
          <a:bodyPr/>
          <a:lstStyle/>
          <a:p>
            <a:r>
              <a:rPr lang="el-GR" dirty="0"/>
              <a:t>Σχεδιασμός συστήματος</a:t>
            </a:r>
            <a:endParaRPr lang="en-US" dirty="0"/>
          </a:p>
        </p:txBody>
      </p:sp>
    </p:spTree>
    <p:extLst>
      <p:ext uri="{BB962C8B-B14F-4D97-AF65-F5344CB8AC3E}">
        <p14:creationId xmlns:p14="http://schemas.microsoft.com/office/powerpoint/2010/main" val="1973282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Κατασκευάζεται το </a:t>
            </a:r>
            <a:r>
              <a:rPr lang="el-GR" sz="2200" b="1" dirty="0"/>
              <a:t>λογισμικό εφαρμογών του ΠΣ </a:t>
            </a:r>
            <a:r>
              <a:rPr lang="el-GR" sz="2200" dirty="0"/>
              <a:t>ως ένα σύνολο προγραμμάτων εφαρμογών και ενοτήτων προγραμμάτων (συγγράφεται ο πηγαίος κώδικάς τους) σύμφωνα με τις ορισθείσες προδιαγραφές (λειτουργίας και λειτουργικότητας). </a:t>
            </a:r>
          </a:p>
          <a:p>
            <a:pPr algn="just"/>
            <a:r>
              <a:rPr lang="el-GR" sz="2200" dirty="0"/>
              <a:t>Το </a:t>
            </a:r>
            <a:r>
              <a:rPr lang="el-GR" sz="2200" b="1" dirty="0"/>
              <a:t>συνολικό λογισμικό εφαρμογών</a:t>
            </a:r>
            <a:r>
              <a:rPr lang="el-GR" sz="2200" dirty="0"/>
              <a:t> διακρίνεται σε </a:t>
            </a:r>
            <a:r>
              <a:rPr lang="el-GR" sz="2200" b="1" dirty="0"/>
              <a:t>επιμέρους ενότητες </a:t>
            </a:r>
            <a:r>
              <a:rPr lang="el-GR" sz="2200" dirty="0"/>
              <a:t>(που αντιστοιχούν σε λειτουργίες ή επιχειρησιακές διεργασίες του οργανισμού). </a:t>
            </a:r>
          </a:p>
          <a:p>
            <a:pPr algn="just"/>
            <a:r>
              <a:rPr lang="el-GR" sz="2200" dirty="0"/>
              <a:t>Κάθε </a:t>
            </a:r>
            <a:r>
              <a:rPr lang="el-GR" sz="2200" b="1" dirty="0"/>
              <a:t>επιμέρους εφαρμογή </a:t>
            </a:r>
            <a:r>
              <a:rPr lang="el-GR" sz="2200" dirty="0"/>
              <a:t>(ενότητα του λογισμικού εφαρμογών) ελέγχεται (υπόκειται σε δοκιμές μονάδων – </a:t>
            </a:r>
            <a:r>
              <a:rPr lang="en-US" sz="2200" i="1" dirty="0"/>
              <a:t>unit testing</a:t>
            </a:r>
            <a:r>
              <a:rPr lang="el-GR" sz="2200" dirty="0"/>
              <a:t>) ως προς την τήρηση των προδιαγραφών που έχουν προκαθοριστεί αναφορικά με τα λειτουργικά και τεχνικά χαρακτηριστικά (συμπεριλαμβανομένων των χαρακτηριστικών ασφάλειας).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62</a:t>
            </a:fld>
            <a:endParaRPr lang="el-GR" dirty="0"/>
          </a:p>
        </p:txBody>
      </p:sp>
      <p:sp>
        <p:nvSpPr>
          <p:cNvPr id="4" name="Text Placeholder 3"/>
          <p:cNvSpPr>
            <a:spLocks noGrp="1"/>
          </p:cNvSpPr>
          <p:nvPr>
            <p:ph type="body" sz="quarter" idx="13"/>
          </p:nvPr>
        </p:nvSpPr>
        <p:spPr/>
        <p:txBody>
          <a:bodyPr/>
          <a:lstStyle/>
          <a:p>
            <a:r>
              <a:rPr lang="el-GR" dirty="0"/>
              <a:t>Πραγμάτωση και έλεγχος ενοτήτων</a:t>
            </a:r>
            <a:endParaRPr lang="en-US" dirty="0"/>
          </a:p>
        </p:txBody>
      </p:sp>
    </p:spTree>
    <p:extLst>
      <p:ext uri="{BB962C8B-B14F-4D97-AF65-F5344CB8AC3E}">
        <p14:creationId xmlns:p14="http://schemas.microsoft.com/office/powerpoint/2010/main" val="1380649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l-GR" sz="2200" b="1" dirty="0"/>
              <a:t>Ολοκληρώνονται </a:t>
            </a:r>
            <a:r>
              <a:rPr lang="el-GR" sz="2200" dirty="0"/>
              <a:t>(συνενώνονται) </a:t>
            </a:r>
            <a:r>
              <a:rPr lang="el-GR" sz="2200" b="1" dirty="0"/>
              <a:t>οι επιμέρους εφαρμογές </a:t>
            </a:r>
            <a:r>
              <a:rPr lang="el-GR" sz="2200" dirty="0"/>
              <a:t>(ενότητες του λογισμικού εφαρμογών) </a:t>
            </a:r>
            <a:r>
              <a:rPr lang="el-GR" sz="2200" b="1" dirty="0"/>
              <a:t>σε ένα συνεκτικό και διαλειτουργικό σύνολο </a:t>
            </a:r>
            <a:r>
              <a:rPr lang="el-GR" sz="2200" dirty="0"/>
              <a:t>που συνιστά το ολοκληρωμένο σύστημα και </a:t>
            </a:r>
            <a:r>
              <a:rPr lang="el-GR" sz="2200" b="1" dirty="0"/>
              <a:t>ελέγχεται</a:t>
            </a:r>
            <a:r>
              <a:rPr lang="el-GR" sz="2200" dirty="0"/>
              <a:t>, ως σύστημα, αναφορικά με την τήρηση των προδιαγραφών που έχουν τεθεί (έλεγχος ολοκλήρωσης – </a:t>
            </a:r>
            <a:r>
              <a:rPr lang="en-US" sz="2200" i="1" dirty="0"/>
              <a:t>integration testing</a:t>
            </a:r>
            <a:r>
              <a:rPr lang="el-GR" sz="2200" dirty="0"/>
              <a:t>) αναφορικά με τα λειτουργικά και τεχνικά χαρακτηριστικά (συμπεριλαμβανομένων των χαρακτηριστικών ασφάλειας). </a:t>
            </a:r>
          </a:p>
          <a:p>
            <a:pPr algn="just"/>
            <a:r>
              <a:rPr lang="el-GR" sz="2200" dirty="0"/>
              <a:t>Μετά τον έλεγχο, το σύστημα μπορεί να παραδοθεί στο χρήστη και να αρχίσει η φάση τις λειτουργίας και συντήρησης του συστήματος.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63</a:t>
            </a:fld>
            <a:endParaRPr lang="el-GR" dirty="0"/>
          </a:p>
        </p:txBody>
      </p:sp>
      <p:sp>
        <p:nvSpPr>
          <p:cNvPr id="4" name="Text Placeholder 3"/>
          <p:cNvSpPr>
            <a:spLocks noGrp="1"/>
          </p:cNvSpPr>
          <p:nvPr>
            <p:ph type="body" sz="quarter" idx="13"/>
          </p:nvPr>
        </p:nvSpPr>
        <p:spPr/>
        <p:txBody>
          <a:bodyPr>
            <a:normAutofit/>
          </a:bodyPr>
          <a:lstStyle/>
          <a:p>
            <a:r>
              <a:rPr lang="el-GR" dirty="0"/>
              <a:t>Ολοκλήρωση και έλεγχος ολοκλήρωσης συστήματος</a:t>
            </a:r>
            <a:endParaRPr lang="en-US" dirty="0"/>
          </a:p>
        </p:txBody>
      </p:sp>
    </p:spTree>
    <p:extLst>
      <p:ext uri="{BB962C8B-B14F-4D97-AF65-F5344CB8AC3E}">
        <p14:creationId xmlns:p14="http://schemas.microsoft.com/office/powerpoint/2010/main" val="4113870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Εγκαθίσταται το σύστημα στο παραγωγικό περιβάλλον του και τίθεται σε δοκιμαστική λειτουργία μετά την εκτέλεση όλων των αναγκαίων προπαρασκευαστικών δραστηριοτήτων (π.χ. μετάπτωση δεδομένων). </a:t>
            </a:r>
          </a:p>
          <a:p>
            <a:pPr algn="just"/>
            <a:r>
              <a:rPr lang="el-GR" sz="2200" dirty="0"/>
              <a:t>Το σύστημα τίθεται σε παραγωγική λειτουργία αφού έχουν προηγηθεί οι αναγκαίες, πρόσθετες, προπαρασκευαστικές ενέργειες για τη ομαλότερη δυνατή μετάβαση στη νέα κατάσταση (π.χ. εκπαίδευση και φροντίδα για υποστήριξη χρηστών). </a:t>
            </a:r>
          </a:p>
          <a:p>
            <a:pPr algn="just"/>
            <a:r>
              <a:rPr lang="el-GR" sz="2200" dirty="0"/>
              <a:t>Ενεργοποιείται η διαδικασία συντήρησης του συστήματος που ουσιαστικά δεν σταματά ποτέ.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64</a:t>
            </a:fld>
            <a:endParaRPr lang="el-GR" dirty="0"/>
          </a:p>
        </p:txBody>
      </p:sp>
      <p:sp>
        <p:nvSpPr>
          <p:cNvPr id="4" name="Text Placeholder 3"/>
          <p:cNvSpPr>
            <a:spLocks noGrp="1"/>
          </p:cNvSpPr>
          <p:nvPr>
            <p:ph type="body" sz="quarter" idx="13"/>
          </p:nvPr>
        </p:nvSpPr>
        <p:spPr/>
        <p:txBody>
          <a:bodyPr>
            <a:normAutofit/>
          </a:bodyPr>
          <a:lstStyle/>
          <a:p>
            <a:r>
              <a:rPr lang="el-GR" dirty="0"/>
              <a:t>Εγκατάσταση, λειτουργία και συντήρηση συστήματος</a:t>
            </a:r>
            <a:endParaRPr lang="en-US" dirty="0"/>
          </a:p>
        </p:txBody>
      </p:sp>
    </p:spTree>
    <p:extLst>
      <p:ext uri="{BB962C8B-B14F-4D97-AF65-F5344CB8AC3E}">
        <p14:creationId xmlns:p14="http://schemas.microsoft.com/office/powerpoint/2010/main" val="4263652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Συντήρηση σημαίνει διόρθωση των προγραμματιστικών σφαλμάτων που, αναπόφευκτα, θα υπάρχουν και δεν είχαν αποκαλυφθεί κατά την εκτέλεση των δοκιμών, βελτίωση τις λειτουργικότητας των εφαρμογών και βελτίωση ολόκληρου του συστήματος και/ή των επιμέρους εφαρμογών του με την προσθήκη νέων λειτουργιών και νέων απαιτήσεων που δεν είχαν προσδιοριστεί νωρίτερα. </a:t>
            </a:r>
          </a:p>
          <a:p>
            <a:pPr algn="just"/>
            <a:r>
              <a:rPr lang="el-GR" sz="2200" dirty="0"/>
              <a:t>Εφόσον απαιτηθεί μια νέα προσέγγιση κατασκευής του συστήματος, το παλαιό σύστημα αποσύρεται και ανακατασκευάζεται/εξελίσσεται υπό νέες συνθήκες.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65</a:t>
            </a:fld>
            <a:endParaRPr lang="el-GR" dirty="0"/>
          </a:p>
        </p:txBody>
      </p:sp>
      <p:sp>
        <p:nvSpPr>
          <p:cNvPr id="4" name="Text Placeholder 3"/>
          <p:cNvSpPr>
            <a:spLocks noGrp="1"/>
          </p:cNvSpPr>
          <p:nvPr>
            <p:ph type="body" sz="quarter" idx="13"/>
          </p:nvPr>
        </p:nvSpPr>
        <p:spPr/>
        <p:txBody>
          <a:bodyPr>
            <a:normAutofit/>
          </a:bodyPr>
          <a:lstStyle/>
          <a:p>
            <a:r>
              <a:rPr lang="el-GR" dirty="0"/>
              <a:t>Εγκατάσταση, λειτουργία και συντήρηση συστήματος</a:t>
            </a:r>
            <a:endParaRPr lang="en-US" dirty="0"/>
          </a:p>
        </p:txBody>
      </p:sp>
    </p:spTree>
    <p:extLst>
      <p:ext uri="{BB962C8B-B14F-4D97-AF65-F5344CB8AC3E}">
        <p14:creationId xmlns:p14="http://schemas.microsoft.com/office/powerpoint/2010/main" val="2107965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Οι θεμελιώδεις αρχές στις οποίες βασίζεται το παραδοσιακό καταρρακτοειδές μοντέλο είναι οι ακόλουθες: </a:t>
            </a:r>
            <a:endParaRPr lang="en-US" sz="2200" dirty="0"/>
          </a:p>
          <a:p>
            <a:pPr lvl="0" algn="just"/>
            <a:r>
              <a:rPr lang="el-GR" sz="2200" dirty="0"/>
              <a:t>Η διεργασία ανάπτυξης του συστήματος είναι καθαρά σειριακή, δηλαδή εκτελείται μια ακολουθία από σαφώς καθορισμένα και διαδοχικά βήματα.</a:t>
            </a:r>
            <a:endParaRPr lang="en-US" sz="2200" dirty="0"/>
          </a:p>
          <a:p>
            <a:pPr lvl="0" algn="just"/>
            <a:r>
              <a:rPr lang="el-GR" sz="2200" dirty="0"/>
              <a:t>Κάθε βήμα καταλήγει στην δημιουργία ενός, τουλάχιστον, παραδοτέου (έγγραφο ή κώδικας) το οποίο κοστολογείται.</a:t>
            </a:r>
            <a:endParaRPr lang="en-US" sz="2200" dirty="0"/>
          </a:p>
          <a:p>
            <a:pPr lvl="0" algn="just"/>
            <a:r>
              <a:rPr lang="el-GR" sz="2200" dirty="0"/>
              <a:t>Κάθε παραδοτέο συνιστά το υπόβαθρο για την εκτέλεση του επομένου βήματος και το υπόβαθρο για την ολική κοστολόγηση του έργου.</a:t>
            </a:r>
            <a:endParaRPr lang="en-US" sz="2200" dirty="0"/>
          </a:p>
          <a:p>
            <a:pPr lvl="0" algn="just"/>
            <a:r>
              <a:rPr lang="el-GR" sz="2200" dirty="0"/>
              <a:t>Η πληρότητα και ορθότητα κάθε παραδοτέου μπορεί να ελεγχθεί μέσω μιας συγκεκριμένης και προκαθορισμένης διεργασίας ελέγχου (δοκιμών).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66</a:t>
            </a:fld>
            <a:endParaRPr lang="el-GR" dirty="0"/>
          </a:p>
        </p:txBody>
      </p:sp>
      <p:sp>
        <p:nvSpPr>
          <p:cNvPr id="4" name="Text Placeholder 3"/>
          <p:cNvSpPr>
            <a:spLocks noGrp="1"/>
          </p:cNvSpPr>
          <p:nvPr>
            <p:ph type="body" sz="quarter" idx="13"/>
          </p:nvPr>
        </p:nvSpPr>
        <p:spPr/>
        <p:txBody>
          <a:bodyPr>
            <a:normAutofit/>
          </a:bodyPr>
          <a:lstStyle/>
          <a:p>
            <a:r>
              <a:rPr lang="el-GR" dirty="0"/>
              <a:t>θεμελιώδεις αρχές καταρρακτοειδούς μοντέλου</a:t>
            </a:r>
            <a:endParaRPr lang="en-US" dirty="0"/>
          </a:p>
        </p:txBody>
      </p:sp>
    </p:spTree>
    <p:extLst>
      <p:ext uri="{BB962C8B-B14F-4D97-AF65-F5344CB8AC3E}">
        <p14:creationId xmlns:p14="http://schemas.microsoft.com/office/powerpoint/2010/main" val="1234867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Το καταρρακτοειδές μοντέλο συνιστά ένα από τα πιο διαδεδομένα, και χρήσιμα, μοντέλα κύκλου ζωής ΠΣ σε περιπτώσεις όπου οι </a:t>
            </a:r>
            <a:r>
              <a:rPr lang="el-GR" sz="2200" b="1" dirty="0"/>
              <a:t>απαιτήσεις του συστήματος είναι εξαρχής γνωστές και σαφείς</a:t>
            </a:r>
            <a:r>
              <a:rPr lang="el-GR" sz="2200" dirty="0"/>
              <a:t> (καλά δομημένη προβληματική κατάσταση) </a:t>
            </a:r>
            <a:r>
              <a:rPr lang="el-GR" sz="2200" b="1" dirty="0"/>
              <a:t>και</a:t>
            </a:r>
            <a:r>
              <a:rPr lang="el-GR" sz="2200" dirty="0"/>
              <a:t>, επιπλέον, </a:t>
            </a:r>
            <a:r>
              <a:rPr lang="el-GR" sz="2200" b="1" dirty="0"/>
              <a:t>δεν μεταβάλλονται κατά τη διεργασία ανάπτυξής του ΠΣ</a:t>
            </a:r>
            <a:r>
              <a:rPr lang="el-GR" sz="2200" dirty="0"/>
              <a:t>. </a:t>
            </a:r>
          </a:p>
          <a:p>
            <a:pPr algn="just"/>
            <a:r>
              <a:rPr lang="el-GR" sz="2200" dirty="0"/>
              <a:t>Σε πιθανή αντίθεση με άλλα μοντέλα ΚΖΑΣ, </a:t>
            </a:r>
            <a:r>
              <a:rPr lang="el-GR" sz="2200" b="1" dirty="0"/>
              <a:t>το καταρρακτοειδές μοντέλο </a:t>
            </a:r>
            <a:r>
              <a:rPr lang="el-GR" sz="2200" b="1" u="sng" dirty="0"/>
              <a:t>δεν επιτρέπει την επανάληψη φάσεων </a:t>
            </a:r>
            <a:r>
              <a:rPr lang="el-GR" sz="2200" b="1" dirty="0"/>
              <a:t>αλλά επιβάλει τη σειριακή εκτέλεσή τους για την ανάπτυξη του συστήματος</a:t>
            </a:r>
            <a:r>
              <a:rPr lang="el-GR" sz="2200" dirty="0"/>
              <a:t>. </a:t>
            </a:r>
            <a:endParaRPr lang="en-US" sz="2200" dirty="0"/>
          </a:p>
          <a:p>
            <a:pPr algn="just"/>
            <a:r>
              <a:rPr lang="el-GR" sz="2200" dirty="0"/>
              <a:t>Προκειμένου να ξεκινήσει η εκτέλεση μιας φάσης πρέπει να έχει περατωθεί με επιτυχία η προηγούμενή της. Αυτό σημαίνει ότι έχουν ελεγχθεί και γίνει αποδεκτά τα παραδοτέα της τρέχουσας φάσης μέσω της διενέργειας αξιολόγησης</a:t>
            </a:r>
            <a:r>
              <a:rPr lang="el-GR" sz="2200" i="1" dirty="0"/>
              <a:t>, </a:t>
            </a:r>
            <a:r>
              <a:rPr lang="el-GR" sz="2200" dirty="0"/>
              <a:t>με τη συμμετοχή τεχνικών και χρηστών αλλά, συχνά, και εξωτερικών συμβούλων.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67</a:t>
            </a:fld>
            <a:endParaRPr lang="el-GR" dirty="0"/>
          </a:p>
        </p:txBody>
      </p:sp>
      <p:sp>
        <p:nvSpPr>
          <p:cNvPr id="4" name="Text Placeholder 3"/>
          <p:cNvSpPr>
            <a:spLocks noGrp="1"/>
          </p:cNvSpPr>
          <p:nvPr>
            <p:ph type="body" sz="quarter" idx="13"/>
          </p:nvPr>
        </p:nvSpPr>
        <p:spPr/>
        <p:txBody>
          <a:bodyPr>
            <a:normAutofit/>
          </a:bodyPr>
          <a:lstStyle/>
          <a:p>
            <a:r>
              <a:rPr lang="el-GR" dirty="0"/>
              <a:t>Μεθοδολογία καταρρακτοειδούς ανάπτυξης ΠΣ</a:t>
            </a:r>
            <a:endParaRPr lang="en-US" dirty="0"/>
          </a:p>
        </p:txBody>
      </p:sp>
    </p:spTree>
    <p:extLst>
      <p:ext uri="{BB962C8B-B14F-4D97-AF65-F5344CB8AC3E}">
        <p14:creationId xmlns:p14="http://schemas.microsoft.com/office/powerpoint/2010/main" val="487214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αξιολόγηση των παραδοτέων επικεντρώνεται στην επικύρωση </a:t>
            </a:r>
            <a:r>
              <a:rPr lang="el-GR" sz="2200" i="1" dirty="0"/>
              <a:t>(</a:t>
            </a:r>
            <a:r>
              <a:rPr lang="en-US" sz="2200" i="1" dirty="0"/>
              <a:t>validation</a:t>
            </a:r>
            <a:r>
              <a:rPr lang="el-GR" sz="2200" i="1" dirty="0"/>
              <a:t>)</a:t>
            </a:r>
            <a:r>
              <a:rPr lang="el-GR" sz="2200" dirty="0"/>
              <a:t> και επαλήθευση </a:t>
            </a:r>
            <a:r>
              <a:rPr lang="el-GR" sz="2200" i="1" dirty="0"/>
              <a:t>(</a:t>
            </a:r>
            <a:r>
              <a:rPr lang="en-US" sz="2200" i="1" dirty="0"/>
              <a:t>verification</a:t>
            </a:r>
            <a:r>
              <a:rPr lang="el-GR" sz="2200" i="1" dirty="0"/>
              <a:t>)</a:t>
            </a:r>
            <a:r>
              <a:rPr lang="el-GR" sz="2200" dirty="0"/>
              <a:t> των παραδοτέων της φάσης από τους χρήστες, ή/και τους συμβούλους τους. </a:t>
            </a:r>
          </a:p>
          <a:p>
            <a:pPr algn="just"/>
            <a:r>
              <a:rPr lang="el-GR" sz="2200" dirty="0"/>
              <a:t>Από το αποτέλεσμα της αξιολόγησης εξαρτάται αν θα προχωρήσει η διαδικασία στην επόμενη φάση ή αν θα επαναληφθεί η τρέχουσα φάση, ή μέρος της, προκειμένου να βελτιωθούν τα παραδοτέα. </a:t>
            </a:r>
            <a:endParaRPr lang="en-US" sz="2200" dirty="0"/>
          </a:p>
          <a:p>
            <a:pPr algn="just"/>
            <a:r>
              <a:rPr lang="el-GR" sz="2200" dirty="0"/>
              <a:t>Συνεπώς, τα κριτήρια αυτά εκλαμβάνονται ως η </a:t>
            </a:r>
            <a:r>
              <a:rPr lang="el-GR" sz="2200" i="1" dirty="0"/>
              <a:t>“πύλη”</a:t>
            </a:r>
            <a:r>
              <a:rPr lang="el-GR" sz="2200" dirty="0"/>
              <a:t> για τη μετάβαση του έργου από μια φάση του κύκλου ζωής στην επόμενη.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68</a:t>
            </a:fld>
            <a:endParaRPr lang="el-GR" dirty="0"/>
          </a:p>
        </p:txBody>
      </p:sp>
      <p:sp>
        <p:nvSpPr>
          <p:cNvPr id="4" name="Text Placeholder 3"/>
          <p:cNvSpPr>
            <a:spLocks noGrp="1"/>
          </p:cNvSpPr>
          <p:nvPr>
            <p:ph type="body" sz="quarter" idx="13"/>
          </p:nvPr>
        </p:nvSpPr>
        <p:spPr/>
        <p:txBody>
          <a:bodyPr>
            <a:normAutofit/>
          </a:bodyPr>
          <a:lstStyle/>
          <a:p>
            <a:r>
              <a:rPr lang="el-GR" dirty="0"/>
              <a:t>Μεθοδολογία καταρρακτοειδούς ανάπτυξης ΠΣ</a:t>
            </a:r>
            <a:endParaRPr lang="en-US" dirty="0"/>
          </a:p>
        </p:txBody>
      </p:sp>
    </p:spTree>
    <p:extLst>
      <p:ext uri="{BB962C8B-B14F-4D97-AF65-F5344CB8AC3E}">
        <p14:creationId xmlns:p14="http://schemas.microsoft.com/office/powerpoint/2010/main" val="928047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Συγκεκριμένα:</a:t>
            </a:r>
            <a:endParaRPr lang="en-US" sz="2200" dirty="0"/>
          </a:p>
          <a:p>
            <a:pPr lvl="0" algn="just"/>
            <a:r>
              <a:rPr lang="el-GR" sz="2200" b="1" dirty="0"/>
              <a:t>Επικύρωση (</a:t>
            </a:r>
            <a:r>
              <a:rPr lang="en-US" sz="2200" b="1" dirty="0"/>
              <a:t>validation</a:t>
            </a:r>
            <a:r>
              <a:rPr lang="el-GR" sz="2200" b="1" dirty="0"/>
              <a:t>) – </a:t>
            </a:r>
            <a:r>
              <a:rPr lang="el-GR" sz="2200" dirty="0"/>
              <a:t>επαληθεύεται ότι έχουν ενσωματωθεί οι προδιαγραφές και το σύστημα ανταποκρίνεται στις καθορισθείσες απαιτήσεις, δηλαδή </a:t>
            </a:r>
            <a:r>
              <a:rPr lang="el-GR" sz="2200" i="1" dirty="0"/>
              <a:t>“το σύστημα </a:t>
            </a:r>
            <a:r>
              <a:rPr lang="el-GR" sz="2200" i="1" u="sng" dirty="0"/>
              <a:t>κάνει</a:t>
            </a:r>
            <a:r>
              <a:rPr lang="el-GR" sz="2200" i="1" dirty="0"/>
              <a:t> πράγματι αυτό για το οποίο είχε σχεδιαστεί και το οποίο ο πελάτης επιθυμούσε να κάνει”</a:t>
            </a:r>
            <a:r>
              <a:rPr lang="el-GR" sz="2200" dirty="0"/>
              <a:t>.</a:t>
            </a:r>
            <a:endParaRPr lang="en-US" sz="2200" dirty="0"/>
          </a:p>
          <a:p>
            <a:pPr lvl="0" algn="just"/>
            <a:r>
              <a:rPr lang="el-GR" sz="2200" b="1" dirty="0"/>
              <a:t>Επαλήθευση (</a:t>
            </a:r>
            <a:r>
              <a:rPr lang="en-US" sz="2200" b="1" dirty="0"/>
              <a:t>verification</a:t>
            </a:r>
            <a:r>
              <a:rPr lang="el-GR" sz="2200" b="1" dirty="0"/>
              <a:t>) –</a:t>
            </a:r>
            <a:r>
              <a:rPr lang="el-GR" sz="2200" dirty="0"/>
              <a:t> επαληθεύεται ότι κάθε εφαρμογή ή ενότητα εφαρμογής του συστήματος εκτελείται </a:t>
            </a:r>
            <a:r>
              <a:rPr lang="el-GR" sz="2200" u="sng" dirty="0"/>
              <a:t>σωστά</a:t>
            </a:r>
            <a:r>
              <a:rPr lang="el-GR" sz="2200" dirty="0"/>
              <a:t> από προγραμματιστικής άποψης, δηλαδή </a:t>
            </a:r>
            <a:r>
              <a:rPr lang="el-GR" sz="2200" i="1" dirty="0"/>
              <a:t>“το σύστημα κάνει σωστά αυτό που ήθελε ο πελάτης να κάνει”</a:t>
            </a:r>
            <a:r>
              <a:rPr lang="el-GR" sz="2200" dirty="0"/>
              <a:t>.</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69</a:t>
            </a:fld>
            <a:endParaRPr lang="el-GR" dirty="0"/>
          </a:p>
        </p:txBody>
      </p:sp>
      <p:sp>
        <p:nvSpPr>
          <p:cNvPr id="4" name="Text Placeholder 3"/>
          <p:cNvSpPr>
            <a:spLocks noGrp="1"/>
          </p:cNvSpPr>
          <p:nvPr>
            <p:ph type="body" sz="quarter" idx="13"/>
          </p:nvPr>
        </p:nvSpPr>
        <p:spPr/>
        <p:txBody>
          <a:bodyPr>
            <a:normAutofit/>
          </a:bodyPr>
          <a:lstStyle/>
          <a:p>
            <a:r>
              <a:rPr lang="el-GR" dirty="0"/>
              <a:t>Μεθοδολογία καταρρακτοειδούς ανάπτυξης ΠΣ</a:t>
            </a:r>
            <a:endParaRPr lang="en-US" dirty="0"/>
          </a:p>
        </p:txBody>
      </p:sp>
    </p:spTree>
    <p:extLst>
      <p:ext uri="{BB962C8B-B14F-4D97-AF65-F5344CB8AC3E}">
        <p14:creationId xmlns:p14="http://schemas.microsoft.com/office/powerpoint/2010/main" val="21481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l-GR" sz="2200" dirty="0"/>
              <a:t>Η Μεθοδολογία Καταρρακτοειδούς Ανάπτυξης Συστημάτων – ΜΚΑΣ </a:t>
            </a:r>
            <a:r>
              <a:rPr lang="el-GR" sz="2200" i="1" dirty="0"/>
              <a:t>(</a:t>
            </a:r>
            <a:r>
              <a:rPr lang="en-US" sz="2200" i="1" dirty="0"/>
              <a:t>Waterfall Systems Development </a:t>
            </a:r>
            <a:r>
              <a:rPr lang="en-US" sz="2200" dirty="0"/>
              <a:t>Methodology</a:t>
            </a:r>
            <a:r>
              <a:rPr lang="en-US" sz="2200" i="1" dirty="0"/>
              <a:t> </a:t>
            </a:r>
            <a:r>
              <a:rPr lang="el-GR" sz="2200" dirty="0"/>
              <a:t>–</a:t>
            </a:r>
            <a:r>
              <a:rPr lang="el-GR" sz="2200" i="1" dirty="0"/>
              <a:t> </a:t>
            </a:r>
            <a:r>
              <a:rPr lang="en-US" sz="2200" i="1" dirty="0"/>
              <a:t>WSD</a:t>
            </a:r>
            <a:r>
              <a:rPr lang="el-GR" sz="2200" i="1" dirty="0"/>
              <a:t>Μ)</a:t>
            </a:r>
            <a:endParaRPr lang="en-US" sz="2200" dirty="0"/>
          </a:p>
          <a:p>
            <a:pPr lvl="0" algn="just"/>
            <a:r>
              <a:rPr lang="el-GR" sz="2200" dirty="0"/>
              <a:t>Η Επαυξητική Μεθοδολογία </a:t>
            </a:r>
            <a:r>
              <a:rPr lang="el-GR" sz="2200" i="1" dirty="0"/>
              <a:t>(</a:t>
            </a:r>
            <a:r>
              <a:rPr lang="en-US" sz="2200" i="1" dirty="0"/>
              <a:t>Incremental Methodology</a:t>
            </a:r>
            <a:r>
              <a:rPr lang="el-GR" sz="2200" i="1" dirty="0"/>
              <a:t> – </a:t>
            </a:r>
            <a:r>
              <a:rPr lang="en-US" sz="2200" i="1" dirty="0"/>
              <a:t>IM</a:t>
            </a:r>
            <a:r>
              <a:rPr lang="el-GR" sz="2200" i="1" dirty="0"/>
              <a:t>)</a:t>
            </a:r>
            <a:endParaRPr lang="en-US" sz="2200" dirty="0"/>
          </a:p>
          <a:p>
            <a:pPr lvl="0" algn="just"/>
            <a:r>
              <a:rPr lang="el-GR" sz="2200" dirty="0"/>
              <a:t>Η Μεθοδολογία Λειτουργικής Επαύξησης – ΜΛΕ </a:t>
            </a:r>
            <a:r>
              <a:rPr lang="el-GR" sz="2200" i="1" dirty="0"/>
              <a:t>(</a:t>
            </a:r>
            <a:r>
              <a:rPr lang="en-US" sz="2200" i="1" dirty="0"/>
              <a:t>Functional </a:t>
            </a:r>
            <a:r>
              <a:rPr lang="en-US" sz="2200" i="1" dirty="0" err="1"/>
              <a:t>Incrementation</a:t>
            </a:r>
            <a:r>
              <a:rPr lang="en-US" sz="2200" i="1" dirty="0"/>
              <a:t> </a:t>
            </a:r>
            <a:r>
              <a:rPr lang="en-US" sz="2200" dirty="0"/>
              <a:t>Methodology</a:t>
            </a:r>
            <a:r>
              <a:rPr lang="el-GR" sz="2200" i="1" dirty="0"/>
              <a:t> – </a:t>
            </a:r>
            <a:r>
              <a:rPr lang="en-US" sz="2200" i="1" dirty="0"/>
              <a:t>FI</a:t>
            </a:r>
            <a:r>
              <a:rPr lang="en-US" sz="2200" dirty="0"/>
              <a:t>M</a:t>
            </a:r>
            <a:r>
              <a:rPr lang="el-GR" sz="2200" i="1" dirty="0"/>
              <a:t>)</a:t>
            </a:r>
            <a:endParaRPr lang="en-US" sz="2200" dirty="0"/>
          </a:p>
          <a:p>
            <a:pPr lvl="0" algn="just"/>
            <a:r>
              <a:rPr lang="el-GR" sz="2200" dirty="0"/>
              <a:t>Η Μεθοδολογία </a:t>
            </a:r>
            <a:r>
              <a:rPr lang="en-US" sz="2200" dirty="0"/>
              <a:t>V (The V Methodology)</a:t>
            </a:r>
          </a:p>
          <a:p>
            <a:pPr lvl="0" algn="just"/>
            <a:r>
              <a:rPr lang="el-GR" sz="2200" dirty="0"/>
              <a:t>Η Μεθοδολογία Σπειροειδούς Ανάπτυξης Συστημάτων – ΜΤΙΣ (</a:t>
            </a:r>
            <a:r>
              <a:rPr lang="en-US" sz="2200" i="1" dirty="0"/>
              <a:t>Spiral System Development </a:t>
            </a:r>
            <a:r>
              <a:rPr lang="en-US" sz="2200" dirty="0"/>
              <a:t>Methodology</a:t>
            </a:r>
            <a:r>
              <a:rPr lang="el-GR" sz="2200" i="1" dirty="0"/>
              <a:t> – </a:t>
            </a:r>
            <a:r>
              <a:rPr lang="en-US" sz="2200" i="1" dirty="0"/>
              <a:t>SSD</a:t>
            </a:r>
            <a:r>
              <a:rPr lang="en-US" sz="2200" dirty="0"/>
              <a:t>M</a:t>
            </a:r>
            <a:r>
              <a:rPr lang="el-GR" sz="2200" i="1" dirty="0"/>
              <a:t>)</a:t>
            </a:r>
            <a:endParaRPr lang="en-US" sz="2200" dirty="0"/>
          </a:p>
          <a:p>
            <a:pPr lvl="0" algn="just"/>
            <a:r>
              <a:rPr lang="el-GR" sz="2200" dirty="0"/>
              <a:t>Η Μεθοδολογία Εξελικτικών Πρωτοτύπων – ΜΕΠ </a:t>
            </a:r>
            <a:r>
              <a:rPr lang="el-GR" sz="2200" i="1" dirty="0"/>
              <a:t>(</a:t>
            </a:r>
            <a:r>
              <a:rPr lang="en-US" sz="2200" i="1" dirty="0"/>
              <a:t>Evolutionary Prototyping </a:t>
            </a:r>
            <a:r>
              <a:rPr lang="el-GR" sz="2200" dirty="0"/>
              <a:t>–</a:t>
            </a:r>
            <a:r>
              <a:rPr lang="el-GR" sz="2200" i="1" dirty="0"/>
              <a:t> </a:t>
            </a:r>
            <a:r>
              <a:rPr lang="en-US" sz="2200" i="1" dirty="0"/>
              <a:t>EP</a:t>
            </a:r>
            <a:r>
              <a:rPr lang="en-US" sz="2200" dirty="0"/>
              <a:t>M</a:t>
            </a:r>
            <a:r>
              <a:rPr lang="el-GR" sz="2200" i="1" dirty="0"/>
              <a:t>)</a:t>
            </a:r>
            <a:r>
              <a:rPr lang="el-GR" sz="2200" dirty="0"/>
              <a:t>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a:t>
            </a:fld>
            <a:endParaRPr lang="el-GR" dirty="0"/>
          </a:p>
        </p:txBody>
      </p:sp>
      <p:sp>
        <p:nvSpPr>
          <p:cNvPr id="4" name="Text Placeholder 3"/>
          <p:cNvSpPr>
            <a:spLocks noGrp="1"/>
          </p:cNvSpPr>
          <p:nvPr>
            <p:ph type="body" sz="quarter" idx="13"/>
          </p:nvPr>
        </p:nvSpPr>
        <p:spPr/>
        <p:txBody>
          <a:bodyPr/>
          <a:lstStyle/>
          <a:p>
            <a:r>
              <a:rPr lang="el-GR" dirty="0"/>
              <a:t>Μεθοδολογίες </a:t>
            </a:r>
            <a:r>
              <a:rPr lang="el-GR" u="sng" dirty="0"/>
              <a:t>Κύκλου Ζωής </a:t>
            </a:r>
            <a:r>
              <a:rPr lang="el-GR" dirty="0"/>
              <a:t>Ανάπτυξης Συστημάτων</a:t>
            </a:r>
            <a:endParaRPr lang="en-US" dirty="0"/>
          </a:p>
        </p:txBody>
      </p:sp>
    </p:spTree>
    <p:extLst>
      <p:ext uri="{BB962C8B-B14F-4D97-AF65-F5344CB8AC3E}">
        <p14:creationId xmlns:p14="http://schemas.microsoft.com/office/powerpoint/2010/main" val="20997750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Το καταρρακτοειδές μοντέλο δεν επιτρέπει την επανεξέταση και την αναθεώρηση κάθε περατωθείσας φάσης μόλις αυτή αξιολογηθεί θετικά ως προς τα παραπάνω δύο κριτήρια. </a:t>
            </a:r>
          </a:p>
          <a:p>
            <a:pPr algn="just"/>
            <a:r>
              <a:rPr lang="el-GR" sz="2200" dirty="0"/>
              <a:t>Το γεγονός αυτό μπορεί να δημιουργήσει σοβαρά προβλήματα αποδοχής του συστήματος από τους χρήστες. </a:t>
            </a:r>
          </a:p>
          <a:p>
            <a:pPr algn="just"/>
            <a:r>
              <a:rPr lang="el-GR" sz="2200" dirty="0"/>
              <a:t>Έτσι, αν κατά τη φάση των δοκιμών παρατηρηθεί υπαναχώρηση των χρηστών από τις προσδιορισθείσες απαιτήσεις του συστήματος, αναπόφευκτα επιμηκύνεται το χρονοδιάγραμμα κατασκευής του συστήματος και αυξάνεται το κόστος κατασκευής. </a:t>
            </a:r>
          </a:p>
          <a:p>
            <a:pPr algn="just"/>
            <a:r>
              <a:rPr lang="el-GR" sz="2200" dirty="0"/>
              <a:t>Αυτή η “ακαμψία” του βασικού καταρρακτοειδούς μοντέλου είναι αντικείμενο συχνής αρνητικής κριτικής και προκαλεί τη στροφή των κατασκευαστών σε άλλα πιο “ευέλικτα” μοντέλα ανάπτυξης ΠΣ.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70</a:t>
            </a:fld>
            <a:endParaRPr lang="el-GR" dirty="0"/>
          </a:p>
        </p:txBody>
      </p:sp>
      <p:sp>
        <p:nvSpPr>
          <p:cNvPr id="4" name="Text Placeholder 3"/>
          <p:cNvSpPr>
            <a:spLocks noGrp="1"/>
          </p:cNvSpPr>
          <p:nvPr>
            <p:ph type="body" sz="quarter" idx="13"/>
          </p:nvPr>
        </p:nvSpPr>
        <p:spPr/>
        <p:txBody>
          <a:bodyPr>
            <a:normAutofit/>
          </a:bodyPr>
          <a:lstStyle/>
          <a:p>
            <a:r>
              <a:rPr lang="el-GR" dirty="0"/>
              <a:t>Μεθοδολογία καταρρακτοειδούς ανάπτυξης ΠΣ</a:t>
            </a:r>
            <a:endParaRPr lang="en-US" dirty="0"/>
          </a:p>
        </p:txBody>
      </p:sp>
    </p:spTree>
    <p:extLst>
      <p:ext uri="{BB962C8B-B14F-4D97-AF65-F5344CB8AC3E}">
        <p14:creationId xmlns:p14="http://schemas.microsoft.com/office/powerpoint/2010/main" val="16333213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Επισημαίνεται ότι το καταρρακτοειδές μοντέλο δεν υπαγορεύει το σύνολο των τεχνικών που χρησιμοποιούνται για την εκτέλεση φάσεων του ΚΖΑΣ. </a:t>
            </a:r>
          </a:p>
          <a:p>
            <a:pPr algn="just"/>
            <a:r>
              <a:rPr lang="el-GR" sz="2200" dirty="0"/>
              <a:t>Για παράδειγμα, συχνά χρησιμοποιούνται:</a:t>
            </a:r>
          </a:p>
          <a:p>
            <a:pPr lvl="1" algn="just">
              <a:buFont typeface="Wingdings" panose="05000000000000000000" pitchFamily="2" charset="2"/>
              <a:buChar char="§"/>
            </a:pPr>
            <a:r>
              <a:rPr lang="el-GR" sz="2200" dirty="0"/>
              <a:t>Τα </a:t>
            </a:r>
            <a:r>
              <a:rPr lang="el-GR" sz="2200" b="1" dirty="0"/>
              <a:t>Διαγράμματα Ροής Δεδομένων – ΔΡΔ </a:t>
            </a:r>
            <a:r>
              <a:rPr lang="el-GR" sz="2200" dirty="0"/>
              <a:t>(</a:t>
            </a:r>
            <a:r>
              <a:rPr lang="en-US" sz="2200" dirty="0"/>
              <a:t>Data Flow Diagrams</a:t>
            </a:r>
            <a:r>
              <a:rPr lang="el-GR" sz="2200" dirty="0"/>
              <a:t> – </a:t>
            </a:r>
            <a:r>
              <a:rPr lang="en-US" sz="2200" dirty="0"/>
              <a:t>DFD</a:t>
            </a:r>
            <a:r>
              <a:rPr lang="el-GR" sz="2200" dirty="0"/>
              <a:t>) για το </a:t>
            </a:r>
            <a:r>
              <a:rPr lang="el-GR" sz="2200" b="1" dirty="0"/>
              <a:t>σχεδιασμό τις λειτουργίας του συστήματος </a:t>
            </a:r>
            <a:r>
              <a:rPr lang="el-GR" sz="2200" dirty="0"/>
              <a:t>και </a:t>
            </a:r>
          </a:p>
          <a:p>
            <a:pPr lvl="1" algn="just">
              <a:buFont typeface="Wingdings" panose="05000000000000000000" pitchFamily="2" charset="2"/>
              <a:buChar char="§"/>
            </a:pPr>
            <a:r>
              <a:rPr lang="el-GR" sz="2200" dirty="0"/>
              <a:t>Τα </a:t>
            </a:r>
            <a:r>
              <a:rPr lang="el-GR" sz="2200" b="1" dirty="0"/>
              <a:t>Διαγράμματα Οντοτήτων-Συσχετίσεων – ΔΟΣ </a:t>
            </a:r>
            <a:r>
              <a:rPr lang="el-GR" sz="2200" dirty="0"/>
              <a:t>(</a:t>
            </a:r>
            <a:r>
              <a:rPr lang="en-US" sz="2200" dirty="0"/>
              <a:t>Entity</a:t>
            </a:r>
            <a:r>
              <a:rPr lang="el-GR" sz="2200" dirty="0"/>
              <a:t>-</a:t>
            </a:r>
            <a:r>
              <a:rPr lang="en-US" sz="2200" dirty="0"/>
              <a:t>Relationship Diagrams</a:t>
            </a:r>
            <a:r>
              <a:rPr lang="el-GR" sz="2200" dirty="0"/>
              <a:t> – </a:t>
            </a:r>
            <a:r>
              <a:rPr lang="en-US" sz="2200" dirty="0"/>
              <a:t>ERD</a:t>
            </a:r>
            <a:r>
              <a:rPr lang="el-GR" sz="2200" dirty="0"/>
              <a:t>) για τον </a:t>
            </a:r>
            <a:r>
              <a:rPr lang="el-GR" sz="2200" b="1" dirty="0"/>
              <a:t>εννοιολογικό σχεδιασμό των βάσεων δεδομένων</a:t>
            </a:r>
            <a:r>
              <a:rPr lang="el-GR" sz="2200" dirty="0"/>
              <a:t>. </a:t>
            </a:r>
          </a:p>
          <a:p>
            <a:pPr algn="just"/>
            <a:r>
              <a:rPr lang="el-GR" sz="2200" dirty="0"/>
              <a:t>Θα μπορούσαν, ωστόσο, να χρησιμοποιηθούν και διαγράμματα της </a:t>
            </a:r>
            <a:r>
              <a:rPr lang="en-US" sz="2200" dirty="0"/>
              <a:t>UML</a:t>
            </a:r>
            <a:r>
              <a:rPr lang="el-GR" sz="2200" dirty="0"/>
              <a:t>.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71</a:t>
            </a:fld>
            <a:endParaRPr lang="el-GR" dirty="0"/>
          </a:p>
        </p:txBody>
      </p:sp>
      <p:sp>
        <p:nvSpPr>
          <p:cNvPr id="4" name="Text Placeholder 3"/>
          <p:cNvSpPr>
            <a:spLocks noGrp="1"/>
          </p:cNvSpPr>
          <p:nvPr>
            <p:ph type="body" sz="quarter" idx="13"/>
          </p:nvPr>
        </p:nvSpPr>
        <p:spPr/>
        <p:txBody>
          <a:bodyPr>
            <a:normAutofit/>
          </a:bodyPr>
          <a:lstStyle/>
          <a:p>
            <a:r>
              <a:rPr lang="el-GR" dirty="0"/>
              <a:t>Μεθοδολογία καταρρακτοειδούς ανάπτυξης ΠΣ</a:t>
            </a:r>
            <a:endParaRPr lang="en-US" dirty="0"/>
          </a:p>
        </p:txBody>
      </p:sp>
    </p:spTree>
    <p:extLst>
      <p:ext uri="{BB962C8B-B14F-4D97-AF65-F5344CB8AC3E}">
        <p14:creationId xmlns:p14="http://schemas.microsoft.com/office/powerpoint/2010/main" val="14406126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γενική</a:t>
            </a:r>
            <a:r>
              <a:rPr lang="el-GR" sz="2200" b="1" dirty="0"/>
              <a:t> </a:t>
            </a:r>
            <a:r>
              <a:rPr lang="el-GR" sz="2200" dirty="0"/>
              <a:t>μεθοδολογία της </a:t>
            </a:r>
            <a:r>
              <a:rPr lang="el-GR" sz="2200" b="1" dirty="0"/>
              <a:t>Δομημένης Ανάλυσης και Σχεδιασμού Συστημάτων – ΔΑΣΣ (</a:t>
            </a:r>
            <a:r>
              <a:rPr lang="en-US" sz="2200" b="1" dirty="0"/>
              <a:t>Structured Systems Analysis and Design Methodology </a:t>
            </a:r>
            <a:r>
              <a:rPr lang="el-GR" sz="2200" b="1" dirty="0"/>
              <a:t>– </a:t>
            </a:r>
            <a:r>
              <a:rPr lang="en-US" sz="2200" b="1" dirty="0"/>
              <a:t>SSADM</a:t>
            </a:r>
            <a:r>
              <a:rPr lang="el-GR" sz="2200" b="1" dirty="0"/>
              <a:t>) </a:t>
            </a:r>
            <a:r>
              <a:rPr lang="el-GR" sz="2200" dirty="0"/>
              <a:t>ακολουθεί κατά βάση το καταρρακτοειδές μοντέλο και έχει, με τη σειρά της, διάφορες πραγματοποιήσεις που διαφοροποιούνται ως προς την ακολουθούμενη διαδικασία και/η ως προς τις χρησιμοποιούμενες τεχνικές αναπαράστασης των διαφόρων όψεων του υπό ανάπτυξη συστήματος. </a:t>
            </a:r>
          </a:p>
          <a:p>
            <a:pPr algn="just"/>
            <a:r>
              <a:rPr lang="el-GR" sz="2200" dirty="0"/>
              <a:t>Όλες οι πραγματοποιήσεις ακολουθούν ουσιαστικά μια βήμα-προς-βήμα λογική προσέγγιση μετάβασης από μια φάση του επιλεχθέντος κύκλου ζωής στην επόμενη.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72</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4151659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Οι εργασίες που εκτελούνται σε κάθε φάση πρέπει να εγκρίνονται από τον αναθέσαντα το έργο, που συνήθως είναι ο πελάτης-οργανισμός ή εξουσιοδοτημένος συνεργάτης του, πριν προχωρήσει η διαδικασία στην επόμενη φάση ανάπτυξης. </a:t>
            </a:r>
          </a:p>
          <a:p>
            <a:pPr algn="just"/>
            <a:r>
              <a:rPr lang="en-US" sz="2200" dirty="0"/>
              <a:t>H</a:t>
            </a:r>
            <a:r>
              <a:rPr lang="el-GR" sz="2200" dirty="0"/>
              <a:t> ΔΑΣΣ συνιστά:</a:t>
            </a:r>
          </a:p>
          <a:p>
            <a:pPr lvl="1" algn="just">
              <a:buFont typeface="Wingdings" panose="05000000000000000000" pitchFamily="2" charset="2"/>
              <a:buChar char="§"/>
            </a:pPr>
            <a:r>
              <a:rPr lang="el-GR" sz="2200" dirty="0"/>
              <a:t>μια περιεκτική και δομημένη προσέγγιση για την ανάπτυξη συστημάτων. </a:t>
            </a:r>
          </a:p>
          <a:p>
            <a:pPr lvl="1" algn="just">
              <a:buFont typeface="Wingdings" panose="05000000000000000000" pitchFamily="2" charset="2"/>
              <a:buChar char="§"/>
            </a:pPr>
            <a:r>
              <a:rPr lang="el-GR" sz="2200" dirty="0"/>
              <a:t>μια βάση σύγκρισης και αξιολόγησης για άλλες μεθοδολογίες και για θεματικές αναφορικά με την ανάπτυξη συστημάτων. </a:t>
            </a:r>
          </a:p>
          <a:p>
            <a:pPr algn="just"/>
            <a:r>
              <a:rPr lang="el-GR" sz="2200" dirty="0"/>
              <a:t>Η ΔΑΣΣ θεωρείται η πραγματική διάδοχη κατάσταση της παραδοσιακής καταρρακτοειδούς μεθοδολογίας εμπλουτισμένη με νέες τεχνικές και εργαλεία που έχουν αναπτυχθεί από την δεκαετία του ’70.</a:t>
            </a:r>
            <a:r>
              <a:rPr lang="en-US" sz="2200" dirty="0"/>
              <a:t>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73</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3084698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rmAutofit fontScale="70000" lnSpcReduction="20000"/>
          </a:bodyPr>
          <a:lstStyle/>
          <a:p>
            <a:r>
              <a:rPr lang="el-GR" dirty="0"/>
              <a:t>Δομημένη Ανάλυση και Σχεδιασμός Γενική Μεθοδολογία Δομημένης Ανάπτυξης &amp; Σχεδιασμού Συστημάτων (ΜΔΑΣΣ)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74</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121830967"/>
              </p:ext>
            </p:extLst>
          </p:nvPr>
        </p:nvGraphicFramePr>
        <p:xfrm>
          <a:off x="395536" y="1628800"/>
          <a:ext cx="8268542" cy="4320480"/>
        </p:xfrm>
        <a:graphic>
          <a:graphicData uri="http://schemas.openxmlformats.org/presentationml/2006/ole">
            <mc:AlternateContent xmlns:mc="http://schemas.openxmlformats.org/markup-compatibility/2006">
              <mc:Choice xmlns:v="urn:schemas-microsoft-com:vml" Requires="v">
                <p:oleObj spid="_x0000_s9247" r:id="rId3" imgW="6876960" imgH="3076486" progId="">
                  <p:embed/>
                </p:oleObj>
              </mc:Choice>
              <mc:Fallback>
                <p:oleObj r:id="rId3" imgW="6876960" imgH="3076486" progId="">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628800"/>
                        <a:ext cx="8268542" cy="4320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69789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Η μεθοδολογία ΔΑΣΣ βασίζεται σε δύο επάλληλες προσεγγίσεις του υπό ανάπτυξη συστήματος: </a:t>
            </a:r>
            <a:endParaRPr lang="en-US" sz="2200" dirty="0"/>
          </a:p>
          <a:p>
            <a:pPr algn="just"/>
            <a:r>
              <a:rPr lang="el-GR" sz="2200" b="1" dirty="0"/>
              <a:t>Την</a:t>
            </a:r>
            <a:r>
              <a:rPr lang="el-GR" sz="2200" b="1" i="1" dirty="0"/>
              <a:t> </a:t>
            </a:r>
            <a:r>
              <a:rPr lang="el-GR" sz="2200" b="1" dirty="0"/>
              <a:t>διεργασιο-κεντρική προσέγγιση</a:t>
            </a:r>
            <a:r>
              <a:rPr lang="el-GR" sz="2200" i="1" dirty="0"/>
              <a:t>.</a:t>
            </a:r>
            <a:r>
              <a:rPr lang="el-GR" sz="2200" dirty="0"/>
              <a:t> Ο οργανισμός θεάται από την άποψη των επιχειρησιακών διεργασιών που τον συνιστούν. Οι επιχειρησιακές διεργασίες είναι εκείνες που (μετά τον εξορθολογισμό τους και την επικύρωσή τους από τους χρήστες) προβλέπεται να αυτοματοποιηθούν ώστε το τελικό σύστημα να αποτελείται από αυτοματοποιημένες (αναμορφωμένες) επιχειρησιακές διεργασίες. </a:t>
            </a:r>
            <a:endParaRPr lang="en-US" sz="2200" dirty="0"/>
          </a:p>
          <a:p>
            <a:pPr algn="just"/>
            <a:r>
              <a:rPr lang="el-GR" sz="2200" b="1" dirty="0"/>
              <a:t>Την δεδομενο-κεντρική προσέγγιση</a:t>
            </a:r>
            <a:r>
              <a:rPr lang="el-GR" sz="2200" i="1" dirty="0"/>
              <a:t>.</a:t>
            </a:r>
            <a:r>
              <a:rPr lang="el-GR" sz="2200" dirty="0"/>
              <a:t> Ο οργανισμός θεάται από την άποψη των δεδομένων/πληροφοριών που εισρέουν, αποθηκεύονται, διακινούνται, επεξεργάζονται και εκρέουν. Η εννοιολογική δόμηση των δεδομένων αυτών παρέχει μια άποψη του υπό κατασκευή συστήματος σε ανώτερο επίπεδο αφαίρεσης.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75</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21505115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fontAlgn="base">
              <a:buNone/>
            </a:pPr>
            <a:r>
              <a:rPr lang="el-GR" sz="2200" dirty="0"/>
              <a:t>Τα έργα ανάπτυξης ΠΣ που εκτελούνται με βάση τη μεθοδολογία ΔΑΣΣ διακρίνονται σε πέντε λογικά τμήματα που, με τη σειρά τους, διαιρούνται σε μια ιεραρχία φάσεων και επιμέρους εργασιών ή δραστηριοτήτων:</a:t>
            </a:r>
            <a:endParaRPr lang="en-US" sz="2200" dirty="0"/>
          </a:p>
          <a:p>
            <a:pPr lvl="0" algn="just" fontAlgn="base"/>
            <a:r>
              <a:rPr lang="el-GR" sz="2200" dirty="0"/>
              <a:t>Μελέτη Εφικτότητας (</a:t>
            </a:r>
            <a:r>
              <a:rPr lang="en-US" sz="2200" dirty="0"/>
              <a:t>Feasibility Study</a:t>
            </a:r>
            <a:r>
              <a:rPr lang="el-GR" sz="2200" dirty="0"/>
              <a:t>) </a:t>
            </a:r>
            <a:endParaRPr lang="en-US" sz="2200" dirty="0"/>
          </a:p>
          <a:p>
            <a:pPr lvl="0" algn="just"/>
            <a:r>
              <a:rPr lang="el-GR" sz="2200" dirty="0"/>
              <a:t>Ανάλυση Απαιτήσεων (</a:t>
            </a:r>
            <a:r>
              <a:rPr lang="en-US" sz="2200" dirty="0"/>
              <a:t>Requirements Analysis</a:t>
            </a:r>
            <a:r>
              <a:rPr lang="el-GR" sz="2200" dirty="0"/>
              <a:t>)</a:t>
            </a:r>
            <a:endParaRPr lang="en-US" sz="2200" dirty="0"/>
          </a:p>
          <a:p>
            <a:pPr lvl="0" algn="just"/>
            <a:r>
              <a:rPr lang="el-GR" sz="2200" dirty="0"/>
              <a:t>Προσδιορισμός Απαιτήσεων (</a:t>
            </a:r>
            <a:r>
              <a:rPr lang="en-US" sz="2200" dirty="0"/>
              <a:t>Requirements Specification</a:t>
            </a:r>
            <a:r>
              <a:rPr lang="el-GR" sz="2200" dirty="0"/>
              <a:t>)</a:t>
            </a:r>
            <a:endParaRPr lang="en-US" sz="2200" dirty="0"/>
          </a:p>
          <a:p>
            <a:pPr lvl="0" algn="just"/>
            <a:r>
              <a:rPr lang="el-GR" sz="2200" dirty="0"/>
              <a:t>Λογικός Σχεδιασμός Συστήματος (</a:t>
            </a:r>
            <a:r>
              <a:rPr lang="en-US" sz="2200" dirty="0"/>
              <a:t>Logical System Design</a:t>
            </a:r>
            <a:r>
              <a:rPr lang="el-GR" sz="2200" dirty="0"/>
              <a:t>) </a:t>
            </a:r>
          </a:p>
          <a:p>
            <a:pPr lvl="0" algn="just"/>
            <a:r>
              <a:rPr lang="el-GR" sz="2200" dirty="0"/>
              <a:t>Φυσικός Σχεδιασμός Συστήματος (</a:t>
            </a:r>
            <a:r>
              <a:rPr lang="en-US" sz="2200" dirty="0"/>
              <a:t>Physical System Design</a:t>
            </a:r>
            <a:r>
              <a:rPr lang="el-GR" sz="2200" dirty="0"/>
              <a:t>)</a:t>
            </a:r>
            <a:r>
              <a:rPr lang="en-US" sz="2200" b="1" dirty="0"/>
              <a:t>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76</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14185181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algn="just" fontAlgn="base">
              <a:buNone/>
            </a:pPr>
            <a:r>
              <a:rPr lang="el-GR" sz="2200" dirty="0"/>
              <a:t>Αναλυτικά:</a:t>
            </a:r>
          </a:p>
          <a:p>
            <a:pPr lvl="0" algn="just" fontAlgn="base"/>
            <a:r>
              <a:rPr lang="el-GR" sz="2200" b="1" dirty="0"/>
              <a:t>Μελέτη Εφικτότητας: </a:t>
            </a:r>
            <a:r>
              <a:rPr lang="el-GR" sz="2200" dirty="0"/>
              <a:t>Αναλύεται η επιχειρηματική περιοχή (προβληματική κατάσταση) προκειμένου να προσδιοριστεί αν το σύστημα υποστηρίζει τις λειτουργικές απαιτήσεις κατά αποδοτικό από άποψης κόστους τρόπο.</a:t>
            </a:r>
          </a:p>
          <a:p>
            <a:pPr lvl="0" algn="just"/>
            <a:r>
              <a:rPr lang="el-GR" sz="2200" b="1" dirty="0"/>
              <a:t>Ανάλυση Απαιτήσεων: </a:t>
            </a:r>
            <a:r>
              <a:rPr lang="el-GR" sz="2200" dirty="0"/>
              <a:t>Προσδιορίζονται οι αρχικές απαιτήσεις του υπό ανάπτυξη συστήματος (συμπεριλαμβανομένων των απαιτήσεων ασφάλειας) και μοντελοποιείται η τρέχουσα μορφή της προβληματικής κατάστασης σε όρους διεργασιών που εκτελούνται και δεδομένων που υπεισέρχονται στην εκτέλεσή τους.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77</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2384231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b="1" dirty="0"/>
              <a:t>Προσδιορισμός Απαιτήσεων:</a:t>
            </a:r>
            <a:r>
              <a:rPr lang="el-GR" sz="2200" dirty="0"/>
              <a:t> Προσδιορίζονται, επαληθεύονται και επικυρώνονται οι λεπτομερείς λειτουργικές και τεχνικές απαιτήσεις του συστήματος (συμπεριλαμβανομένων των απαιτήσεων ασφάλειας) και εισάγονται νέες τεχνικές για τον ορισμό των απαιτούμενων δομών που αφορούν στις υπεισερχόμενες διεργασίες και στα υπεισερχόμενα δεδομένα.</a:t>
            </a:r>
            <a:endParaRPr lang="en-US" sz="2200" dirty="0"/>
          </a:p>
          <a:p>
            <a:pPr lvl="0" algn="just"/>
            <a:r>
              <a:rPr lang="el-GR" sz="2200" b="1" dirty="0"/>
              <a:t>Λογικός Σχεδιασμός Συστήματος: </a:t>
            </a:r>
            <a:r>
              <a:rPr lang="el-GR" sz="2200" dirty="0"/>
              <a:t>Με βάση τις προδιαγραφές αυτές, παράγονται εναλλακτικές αρχιτεκτονικές του συστήματος και εναλλακτικοί σχεδιασμοί των διαφόρων διεργασιών και διεπαφών των χρηστών. Στη συνέχεια, οι εναλλακτικοί σχεδιασμοί αξιολογούνται και επιλέγονται οι πλέον εφικτές και ευκταίες λειτουργικές και τεχνικές λύσεις.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78</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3856585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b="1" dirty="0"/>
              <a:t>Φυσικός Σχεδιασμός Συστήματος: </a:t>
            </a:r>
            <a:r>
              <a:rPr lang="el-GR" sz="2200" dirty="0"/>
              <a:t>Δημιουργείται ο φυσικός σχεδιασμός των βάσεων δεδομένων και ένα σύνολο προδιαγραφών προγραμμάτων χρησιμοποιώντας τις προδιαγραφές του λογικού (λειτουργικού και τεχνικού) προσδιορισμού του συστήματος.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79</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410863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l-GR" sz="2200" dirty="0"/>
              <a:t>Οι Κρυστάλλινες Μέθοδοι </a:t>
            </a:r>
            <a:r>
              <a:rPr lang="el-GR" sz="2200" i="1" dirty="0"/>
              <a:t>(</a:t>
            </a:r>
            <a:r>
              <a:rPr lang="en-US" sz="2200" i="1" dirty="0"/>
              <a:t>Crystal Methods</a:t>
            </a:r>
            <a:r>
              <a:rPr lang="el-GR" sz="2200" i="1" dirty="0"/>
              <a:t>)</a:t>
            </a:r>
            <a:r>
              <a:rPr lang="el-GR" sz="2200" dirty="0"/>
              <a:t>, </a:t>
            </a:r>
            <a:endParaRPr lang="en-US" sz="2200" dirty="0"/>
          </a:p>
          <a:p>
            <a:pPr lvl="0" algn="just"/>
            <a:r>
              <a:rPr lang="el-GR" sz="2200" dirty="0"/>
              <a:t>Η Μεθοδολογία Δυναμικής Ανάπτυξης Συστημάτων </a:t>
            </a:r>
            <a:r>
              <a:rPr lang="el-GR" sz="2200" i="1" dirty="0"/>
              <a:t>(</a:t>
            </a:r>
            <a:r>
              <a:rPr lang="en-US" sz="2200" i="1" dirty="0"/>
              <a:t>Dynamic Systems Development Methodology</a:t>
            </a:r>
            <a:r>
              <a:rPr lang="el-GR" sz="2200" i="1" dirty="0"/>
              <a:t> - </a:t>
            </a:r>
            <a:r>
              <a:rPr lang="en-US" sz="2200" i="1" dirty="0"/>
              <a:t>DSDM</a:t>
            </a:r>
            <a:r>
              <a:rPr lang="el-GR" sz="2200" i="1" dirty="0"/>
              <a:t>)</a:t>
            </a:r>
            <a:r>
              <a:rPr lang="el-GR" sz="2200" dirty="0"/>
              <a:t>, </a:t>
            </a:r>
            <a:endParaRPr lang="en-US" sz="2200" dirty="0"/>
          </a:p>
          <a:p>
            <a:pPr lvl="0" algn="just"/>
            <a:r>
              <a:rPr lang="en-US" sz="2200" dirty="0"/>
              <a:t>H </a:t>
            </a:r>
            <a:r>
              <a:rPr lang="el-GR" sz="2200" dirty="0"/>
              <a:t>Μεθοδολογία </a:t>
            </a:r>
            <a:r>
              <a:rPr lang="en-US" sz="2200" i="1" dirty="0"/>
              <a:t>Scrum</a:t>
            </a:r>
            <a:r>
              <a:rPr lang="en-US" sz="2200" dirty="0"/>
              <a:t> </a:t>
            </a:r>
          </a:p>
          <a:p>
            <a:pPr lvl="0" algn="just"/>
            <a:r>
              <a:rPr lang="el-GR" sz="2200" dirty="0"/>
              <a:t>Η Μεθοδολογία του Ακραίου Προγραμματισμού </a:t>
            </a:r>
            <a:r>
              <a:rPr lang="el-GR" sz="2200" i="1" dirty="0"/>
              <a:t>(</a:t>
            </a:r>
            <a:r>
              <a:rPr lang="en-US" sz="2200" i="1" dirty="0" err="1"/>
              <a:t>eXtreme</a:t>
            </a:r>
            <a:r>
              <a:rPr lang="en-US" sz="2200" i="1" dirty="0"/>
              <a:t> Programming</a:t>
            </a:r>
            <a:r>
              <a:rPr lang="el-GR" sz="2200" i="1" dirty="0"/>
              <a:t> – </a:t>
            </a:r>
            <a:r>
              <a:rPr lang="en-US" sz="2200" i="1" dirty="0"/>
              <a:t>XP</a:t>
            </a:r>
            <a:r>
              <a:rPr lang="el-GR" sz="2200" i="1" dirty="0"/>
              <a:t>)</a:t>
            </a:r>
            <a:r>
              <a:rPr lang="el-GR" sz="2200" dirty="0"/>
              <a:t>.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a:t>
            </a:fld>
            <a:endParaRPr lang="el-GR" dirty="0"/>
          </a:p>
        </p:txBody>
      </p:sp>
      <p:sp>
        <p:nvSpPr>
          <p:cNvPr id="4" name="Text Placeholder 3"/>
          <p:cNvSpPr>
            <a:spLocks noGrp="1"/>
          </p:cNvSpPr>
          <p:nvPr>
            <p:ph type="body" sz="quarter" idx="13"/>
          </p:nvPr>
        </p:nvSpPr>
        <p:spPr/>
        <p:txBody>
          <a:bodyPr/>
          <a:lstStyle/>
          <a:p>
            <a:r>
              <a:rPr lang="el-GR" dirty="0"/>
              <a:t>Μεθοδολογίες </a:t>
            </a:r>
            <a:r>
              <a:rPr lang="el-GR" u="sng" dirty="0"/>
              <a:t>Ευέλικτης</a:t>
            </a:r>
            <a:r>
              <a:rPr lang="el-GR" dirty="0"/>
              <a:t> Ανάπτυξης Συστημάτων</a:t>
            </a:r>
            <a:endParaRPr lang="en-US" dirty="0"/>
          </a:p>
        </p:txBody>
      </p:sp>
    </p:spTree>
    <p:extLst>
      <p:ext uri="{BB962C8B-B14F-4D97-AF65-F5344CB8AC3E}">
        <p14:creationId xmlns:p14="http://schemas.microsoft.com/office/powerpoint/2010/main" val="616742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ΔΑΣΣ εκτελεί κάθε βήμα της διεργασίας ανάπτυξης ενός συστήματος στη βάση του προηγούμενου βήματος χωρίς καμία παρέκκλιση. </a:t>
            </a:r>
          </a:p>
          <a:p>
            <a:pPr algn="just"/>
            <a:r>
              <a:rPr lang="el-GR" sz="2200" dirty="0"/>
              <a:t>Η </a:t>
            </a:r>
            <a:r>
              <a:rPr lang="el-GR" sz="2200" u="sng" dirty="0"/>
              <a:t>άκαμπτη και αυστηρή δομή της μεθοδολογίας</a:t>
            </a:r>
            <a:r>
              <a:rPr lang="el-GR" sz="2200" dirty="0"/>
              <a:t>, καθιστά την ΔΑΣΣ ικανή να παρέχει τη δυνατότητα άσκησης αυστηρού ελέγχου επί της πορείας εκτέλεσης του έργου με αποτέλεσμα την ανάπτυξη ποιοτικά βελτιωμένων συστημάτων.</a:t>
            </a:r>
          </a:p>
          <a:p>
            <a:pPr algn="just"/>
            <a:r>
              <a:rPr lang="el-GR" sz="2200" dirty="0"/>
              <a:t>Δεδομένου ότι η ΔΑΣΣ συνιστά ουσιαστικά μια μετεξέλιξη ή και συγγενή της παραδοσιακής καταρρακτοειδούς μεθοδολογίας, τα μειονεκτήματα και πλεονεκτήματά της εκπορεύονται από τα αντίστοιχα μειονεκτήματα και πλεονεκτήματα των καταρρακτοειδών μεθοδολογιών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80</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1569646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b="1" u="sng" dirty="0"/>
              <a:t>Κύριο πλεονέκτημα μεθοδολογιών ΔΑΣΣ</a:t>
            </a:r>
          </a:p>
          <a:p>
            <a:pPr algn="just"/>
            <a:r>
              <a:rPr lang="el-GR" sz="2200" dirty="0"/>
              <a:t>Λόγω της αυστηρότητας που τις διακρίνει στην εκτέλεση των επιμέρους εργασιών, ασκείται πίεση στους κατασκευαστές να καταβάλλουν κάθε προσπάθεια ώστε να κατανοήσουν και να προσδιορίσουν με πληρότητα και σαφήνεια τις απαιτήσεις του συστήματος πριν αρχίσουν οι φάσεις του σχεδιασμού και της πραγμάτωσής του (κατασκευής προγραμμάτων). </a:t>
            </a:r>
          </a:p>
          <a:p>
            <a:pPr algn="just"/>
            <a:r>
              <a:rPr lang="el-GR" sz="2200" dirty="0"/>
              <a:t>Στις περισσότερες περιπτώσεις, οι αντιληπτές από τον κατασκευαστή απαιτήσεις του συστήματος επαληθεύονται και επικυρώνονται από τον πελάτη πριν αρχίσει ο σχεδιασμός του συστήματος και η συγγραφή των προγραμμάτων. </a:t>
            </a:r>
          </a:p>
          <a:p>
            <a:pPr marL="0" indent="0" algn="just">
              <a:buNone/>
            </a:pPr>
            <a:endParaRPr lang="el-GR" sz="2000" b="1" i="1" dirty="0"/>
          </a:p>
          <a:p>
            <a:pPr marL="0" indent="0" algn="just">
              <a:buNone/>
            </a:pPr>
            <a:r>
              <a:rPr lang="el-GR" sz="1800" b="1" i="1" dirty="0"/>
              <a:t>Σημείωση: </a:t>
            </a:r>
            <a:r>
              <a:rPr lang="el-GR" sz="1800" i="1" dirty="0"/>
              <a:t>Στην πράξη αποδεικνύεται εξαιρετικά δύσκολος ο ακριβής προσδιορισμός των απαιτήσεων εκ των προτέρων και επί διαγραμμάτων.</a:t>
            </a:r>
            <a:endParaRPr lang="en-US" sz="1800" i="1"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81</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39385230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b="1" u="sng" dirty="0"/>
              <a:t>Κύριο μειονέκτημα των μεθοδολογιών ΔΑΣΣ</a:t>
            </a:r>
          </a:p>
          <a:p>
            <a:pPr algn="just"/>
            <a:r>
              <a:rPr lang="el-GR" sz="2200" dirty="0"/>
              <a:t>Η αυστηρότητα και η δυσκαμψία της καθιστούν σχεδόν αδύνατη την ενσωμάτωση στο σύστημα τροποποιημένων ή πρόσθετων απαιτήσεων, που προκύπτουν κατά τη διάρκεια, ή και περί το τέλος της διεργασίας ανάπτυξής του, δεδομένου ότι, σε πολλές περιπτώσεις, δεν παρέχεται η δυνατότητα επανάληψης παρελθουσών φάσεων του έργου. </a:t>
            </a:r>
          </a:p>
          <a:p>
            <a:pPr algn="just"/>
            <a:r>
              <a:rPr lang="el-GR" sz="2200" dirty="0"/>
              <a:t>Συνήθεις τρόποι αντιμετώπισης των περιπτώσεων αυτών είναι η επανάληψη της όλης διεργασίας από την αρχή με απόρριψη όλων των μέχρι αυτού του σημείου παραδοτέων είτε η αλλαγή της σύμβασης του έργου ή της συμφωνίας με τον πελάτη.</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82</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3921935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Το γεγονός ότι, στη γενική περίπτωση, δεν παρέχεται η δυνατότητα επανάληψης προηγούμενων φάσεων της διεργασίας ανάπτυξης του συστήματος καθιστά τις μεθοδολογίες ΔΑΣΣ </a:t>
            </a:r>
            <a:r>
              <a:rPr lang="el-GR" sz="2200" u="sng" dirty="0"/>
              <a:t>μη επιδεκτικές σε τυχόν αλλαγές </a:t>
            </a:r>
            <a:r>
              <a:rPr lang="el-GR" sz="2200" dirty="0"/>
              <a:t>των επιχειρησιακών διεργασιών κατά την πρόοδο εκτέλεσης του έργου. </a:t>
            </a:r>
          </a:p>
          <a:p>
            <a:pPr algn="just"/>
            <a:r>
              <a:rPr lang="el-GR" sz="2200" dirty="0"/>
              <a:t>Επιπλέον, στα έργα που κατασκευάζονται ακολουθώντας μια μεθοδολογία ΔΑΣΣ </a:t>
            </a:r>
            <a:r>
              <a:rPr lang="el-GR" sz="2200" u="sng" dirty="0"/>
              <a:t>δεν παρέχεται η δυνατότητα στους χρήστες να αποκτήσουν μια άποψη</a:t>
            </a:r>
            <a:r>
              <a:rPr lang="el-GR" sz="2200" dirty="0"/>
              <a:t> του συστήματος που να προσομοιάζει με την τελική, ώστε να υποβάλλουν παρατηρήσεις σχετικά με τη λειτουργία και τη λειτουργικότητά του,  παρά μόνο όταν περατωθεί η κατασκευή του στο τέλος της φάσης της πραγμάτωσης.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83</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446867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Γενικά, η μεθοδολογίας ΔΑΣΣ έχει κάποιες εγγενείς αδυναμίες κατά την πραγμάτωσή της, όπως:</a:t>
            </a:r>
            <a:endParaRPr lang="en-US" sz="2200" dirty="0"/>
          </a:p>
          <a:p>
            <a:pPr lvl="0" algn="just"/>
            <a:r>
              <a:rPr lang="el-GR" sz="2200" dirty="0"/>
              <a:t>Οι διεργασίες (λειτουργίες) του πραγματικού κόσμου απεικονίζονται σε συνιστώσες λογισμικού ανεξάρτητα από τα δεδομένα (διακριτή αναπαράσταση διεργασιών και δεδομένων).</a:t>
            </a:r>
            <a:endParaRPr lang="en-US" sz="2200" dirty="0"/>
          </a:p>
          <a:p>
            <a:pPr lvl="0" algn="just"/>
            <a:r>
              <a:rPr lang="el-GR" sz="2200" dirty="0"/>
              <a:t>Είναι δύσκολη η πειθαρχία και η αυστηρή τήρηση προτύπων.</a:t>
            </a:r>
            <a:endParaRPr lang="en-US" sz="2200" dirty="0"/>
          </a:p>
          <a:p>
            <a:pPr lvl="0" algn="just"/>
            <a:r>
              <a:rPr lang="el-GR" sz="2200" dirty="0"/>
              <a:t>Η </a:t>
            </a:r>
            <a:r>
              <a:rPr lang="el-GR" sz="2200" i="1" dirty="0"/>
              <a:t>“επιχειρησιακή λογική (</a:t>
            </a:r>
            <a:r>
              <a:rPr lang="en-US" sz="2200" i="1" dirty="0"/>
              <a:t>business logic</a:t>
            </a:r>
            <a:r>
              <a:rPr lang="el-GR" sz="2200" i="1" dirty="0"/>
              <a:t>)”</a:t>
            </a:r>
            <a:r>
              <a:rPr lang="el-GR" sz="2200" dirty="0"/>
              <a:t> δεν μοντελοποιείται εύκολα και δεν αντιστοιχίζεται σε δεδομένα και λειτουργίες κατά διακριτό και ανεξάρτητο τρόπο.</a:t>
            </a:r>
            <a:endParaRPr lang="en-US" sz="2200" dirty="0"/>
          </a:p>
          <a:p>
            <a:pPr lvl="0" algn="just"/>
            <a:r>
              <a:rPr lang="el-GR" sz="2200" dirty="0"/>
              <a:t>Είναι δύσκολη η επαναχρησιμοποίηση συστατικών του συστήματος σε νέες εφαρμογές.</a:t>
            </a:r>
            <a:endParaRPr lang="en-US" sz="2200" dirty="0"/>
          </a:p>
          <a:p>
            <a:pPr lvl="0" algn="just"/>
            <a:r>
              <a:rPr lang="el-GR" sz="2200" dirty="0"/>
              <a:t>Είναι δύσκολη η διεργασία της ανάλυσης και του προσδιορισμού των απαιτήσεων.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84</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141854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dirty="0"/>
              <a:t>Δεν γίνεται εμφανής η πρόοδος των έργων ανάπτυξης συστημάτων παρά μόνο στο τέλος της διεργασίας.</a:t>
            </a:r>
            <a:endParaRPr lang="en-US" sz="2200" dirty="0"/>
          </a:p>
          <a:p>
            <a:pPr lvl="0" algn="just"/>
            <a:r>
              <a:rPr lang="el-GR" sz="2200" dirty="0"/>
              <a:t>Οι δομημένες μεθοδολογίες ανάπτυξης συστημάτων στηρίζονται σε διαδοχικούς μετασχηματισμούς που αλλάζουν σημαντικά τη δομή και τα στοιχεία κάθε φάσης καθώς πραγματοποιείται η μετάβαση από την ανάλυση στον προγραμματισμό μέσω σχεδιασμού (π.χ. διαγράμματα ροής δεδομένων για την ανάλυση και το σχεδιασμό των λειτουργιών, μοντέλα οντοτήτων–συσχετίσεων για το σχεδιασμό των βάσεων δεδομένων, διαγράμματα δομών προγραμμάτων για το σχεδιασμό των προγραμμάτων εφαρμογών, ψευδοκώδικας για το λεπτομερή σχεδιασμό των προγραμμάτων εφαρμογών και, τέλος, παραγωγή του πηγαίου κώδικα)</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85</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3178276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l-GR" sz="2200" dirty="0"/>
              <a:t>Είναι δύσκολη η μετάβαση από μια φάση στην άλλη και ο έλεγχος της ορθότητας κάθε βελτιωτικής ενέργειας.</a:t>
            </a:r>
            <a:endParaRPr lang="en-US" sz="2200" dirty="0"/>
          </a:p>
          <a:p>
            <a:pPr lvl="0" algn="just"/>
            <a:r>
              <a:rPr lang="el-GR" sz="2200" dirty="0"/>
              <a:t>Ακόμη και εάν οι ομάδες ανάπτυξης κάθε φάσης καταφέρουν να κάνουν τους μετασχηματισμούς με επιτυχία, αυτός ο σωστός μετασχηματισμός δεν διαρκεί πολύ. Όταν νέες απαιτήσεις παρουσιασθούν συχνά κωδικοποιούνται αμέσως, με αλλαγές στον υπάρχοντα κώδικα. Οπότε ο φυσικός σχεδιασμός δεν αντιστοιχεί στο υπάρχον πρόγραμμα λογισμικού.</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86</a:t>
            </a:fld>
            <a:endParaRPr lang="el-GR" dirty="0"/>
          </a:p>
        </p:txBody>
      </p:sp>
      <p:sp>
        <p:nvSpPr>
          <p:cNvPr id="4" name="Text Placeholder 3"/>
          <p:cNvSpPr>
            <a:spLocks noGrp="1"/>
          </p:cNvSpPr>
          <p:nvPr>
            <p:ph type="body" sz="quarter" idx="13"/>
          </p:nvPr>
        </p:nvSpPr>
        <p:spPr/>
        <p:txBody>
          <a:bodyPr>
            <a:normAutofit/>
          </a:bodyPr>
          <a:lstStyle/>
          <a:p>
            <a:r>
              <a:rPr lang="el-GR" dirty="0"/>
              <a:t>Δομημένη Ανάλυση και Σχεδιασμός Συστημάτων </a:t>
            </a:r>
            <a:endParaRPr lang="en-US" dirty="0"/>
          </a:p>
        </p:txBody>
      </p:sp>
    </p:spTree>
    <p:extLst>
      <p:ext uri="{BB962C8B-B14F-4D97-AF65-F5344CB8AC3E}">
        <p14:creationId xmlns:p14="http://schemas.microsoft.com/office/powerpoint/2010/main" val="1221957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Η </a:t>
            </a:r>
            <a:r>
              <a:rPr lang="el-GR" sz="2200" b="1" dirty="0"/>
              <a:t>επαυξητική μεθοδολογία (</a:t>
            </a:r>
            <a:r>
              <a:rPr lang="en-US" sz="2200" b="1" dirty="0"/>
              <a:t>Incremental Methodology</a:t>
            </a:r>
            <a:r>
              <a:rPr lang="el-GR" sz="2200" b="1" dirty="0"/>
              <a:t>):</a:t>
            </a:r>
          </a:p>
          <a:p>
            <a:pPr algn="just"/>
            <a:r>
              <a:rPr lang="el-GR" sz="2200" dirty="0"/>
              <a:t>είναι μια παραλλαγή της παραδοσιακής καταρρακτοειδούς μεθοδολογίας </a:t>
            </a:r>
          </a:p>
          <a:p>
            <a:pPr algn="just"/>
            <a:r>
              <a:rPr lang="el-GR" sz="2200" dirty="0"/>
              <a:t>στοχεύει στην επιτάχυνση της εκτέλεσης του κύκλου ζωής για την πλήρη ανάπτυξη του συστήματος.</a:t>
            </a:r>
          </a:p>
          <a:p>
            <a:pPr algn="just"/>
            <a:r>
              <a:rPr lang="el-GR" sz="2200" dirty="0"/>
              <a:t>παρέχει έναν βαθμό ευελιξίας στη διαδικασία ανάπτυξης ΠΣ μειώνοντας σημαντικά τον εξαρχής προγραμματισμό </a:t>
            </a:r>
            <a:r>
              <a:rPr lang="el-GR" sz="2200" i="1" dirty="0"/>
              <a:t>(</a:t>
            </a:r>
            <a:r>
              <a:rPr lang="en-US" sz="2200" i="1" dirty="0"/>
              <a:t>planning</a:t>
            </a:r>
            <a:r>
              <a:rPr lang="el-GR" sz="2200" i="1" dirty="0"/>
              <a:t>)</a:t>
            </a:r>
            <a:r>
              <a:rPr lang="el-GR" sz="2200" dirty="0"/>
              <a:t>.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87</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3477360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340768"/>
            <a:ext cx="8532439" cy="4426438"/>
          </a:xfrm>
        </p:spPr>
        <p:txBody>
          <a:bodyPr>
            <a:noAutofit/>
          </a:bodyPr>
          <a:lstStyle/>
          <a:p>
            <a:pPr marL="0" indent="0" algn="just">
              <a:buNone/>
            </a:pPr>
            <a:r>
              <a:rPr lang="el-GR" sz="2200" dirty="0"/>
              <a:t>Αυτή η εκδοχή του μοντέλου ΚΖΑΣ, επιβάλλει την πραγματοποίηση της διεργασίας ανάπτυξης του συστήματος μέσω επαυξήσεων </a:t>
            </a:r>
            <a:r>
              <a:rPr lang="el-GR" sz="2200" i="1" dirty="0"/>
              <a:t>(</a:t>
            </a:r>
            <a:r>
              <a:rPr lang="en-US" sz="2200" i="1" dirty="0"/>
              <a:t>increments</a:t>
            </a:r>
            <a:r>
              <a:rPr lang="el-GR" sz="2200" i="1" dirty="0"/>
              <a:t>) </a:t>
            </a:r>
            <a:r>
              <a:rPr lang="el-GR" sz="2200" dirty="0"/>
              <a:t>των λειτουργικών και τεχνικών χαρακτηριστικών (συμπεριλαμβανομένων των χαρακτηριστικών ασφάλειας) που δημιουργούν μια σειρά διαφορετικών και διαδοχικών εκδόσεων </a:t>
            </a:r>
            <a:r>
              <a:rPr lang="el-GR" sz="2200" i="1" dirty="0"/>
              <a:t>(</a:t>
            </a:r>
            <a:r>
              <a:rPr lang="en-US" sz="2200" i="1" dirty="0"/>
              <a:t>releases</a:t>
            </a:r>
            <a:r>
              <a:rPr lang="el-GR" sz="2200" i="1" dirty="0"/>
              <a:t>)</a:t>
            </a:r>
            <a:r>
              <a:rPr lang="el-GR" sz="2200" dirty="0"/>
              <a:t>. </a:t>
            </a:r>
          </a:p>
          <a:p>
            <a:pPr algn="just"/>
            <a:r>
              <a:rPr lang="el-GR" sz="2200" dirty="0"/>
              <a:t>Όταν πρωτο-κατασκευαστεί το σύστημα είναι έτοιμο και διατίθεται για χρήση (στάδιο 1). </a:t>
            </a:r>
          </a:p>
          <a:p>
            <a:pPr algn="just"/>
            <a:r>
              <a:rPr lang="el-GR" sz="2200" dirty="0"/>
              <a:t>Κατόπιν, σύμφωνα με την ανατροφοδότηση των χρηστών αλλά και πρωτοβουλιών των κατασκευαστών, προστίθενται στα επόμενα στάδια (στάδια 2, 3, 4, ….) νέες επαυξήσεις με σκοπό τη βελτίωση των λειτουργικών και τεχνικών του συστήματος. </a:t>
            </a:r>
          </a:p>
          <a:p>
            <a:pPr algn="just"/>
            <a:r>
              <a:rPr lang="el-GR" sz="2200" dirty="0"/>
              <a:t>Η προσθήκη επαυξήσεων συνεχίζεται μέχρι την επίτευξη του τελικού στόχου ή μέχρι την απόσυρση του συστήματος (και πιθανή κατασκευή εντελώς νέας έκδοσης).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88</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41906934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89</a:t>
            </a:fld>
            <a:endParaRPr lang="el-GR" dirty="0"/>
          </a:p>
        </p:txBody>
      </p:sp>
      <p:graphicFrame>
        <p:nvGraphicFramePr>
          <p:cNvPr id="7" name="Object 6"/>
          <p:cNvGraphicFramePr>
            <a:graphicFrameLocks noChangeAspect="1"/>
          </p:cNvGraphicFramePr>
          <p:nvPr>
            <p:extLst>
              <p:ext uri="{D42A27DB-BD31-4B8C-83A1-F6EECF244321}">
                <p14:modId xmlns:p14="http://schemas.microsoft.com/office/powerpoint/2010/main" val="3716103244"/>
              </p:ext>
            </p:extLst>
          </p:nvPr>
        </p:nvGraphicFramePr>
        <p:xfrm>
          <a:off x="611559" y="1340768"/>
          <a:ext cx="7958929" cy="5256584"/>
        </p:xfrm>
        <a:graphic>
          <a:graphicData uri="http://schemas.openxmlformats.org/presentationml/2006/ole">
            <mc:AlternateContent xmlns:mc="http://schemas.openxmlformats.org/markup-compatibility/2006">
              <mc:Choice xmlns:v="urn:schemas-microsoft-com:vml" Requires="v">
                <p:oleObj spid="_x0000_s47126" r:id="rId3" imgW="6593760" imgH="4092688" progId="">
                  <p:embed/>
                </p:oleObj>
              </mc:Choice>
              <mc:Fallback>
                <p:oleObj r:id="rId3" imgW="6593760" imgH="4092688"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1340768"/>
                        <a:ext cx="7958929" cy="5256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962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l-GR" sz="2200" dirty="0"/>
              <a:t>Η Λογική Ενιαιοποιημένη Διεργασία – ΛΕΔ </a:t>
            </a:r>
            <a:r>
              <a:rPr lang="el-GR" sz="2200" i="1" dirty="0"/>
              <a:t>(</a:t>
            </a:r>
            <a:r>
              <a:rPr lang="en-US" sz="2200" i="1" dirty="0"/>
              <a:t>Rational Unified Process </a:t>
            </a:r>
            <a:r>
              <a:rPr lang="el-GR" sz="2200" dirty="0"/>
              <a:t>– </a:t>
            </a:r>
            <a:r>
              <a:rPr lang="en-US" sz="2200" i="1" dirty="0"/>
              <a:t>RUP</a:t>
            </a:r>
            <a:r>
              <a:rPr lang="el-GR" sz="2200" i="1" dirty="0"/>
              <a:t>)</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a:t>
            </a:fld>
            <a:endParaRPr lang="el-GR" dirty="0"/>
          </a:p>
        </p:txBody>
      </p:sp>
      <p:sp>
        <p:nvSpPr>
          <p:cNvPr id="4" name="Text Placeholder 3"/>
          <p:cNvSpPr>
            <a:spLocks noGrp="1"/>
          </p:cNvSpPr>
          <p:nvPr>
            <p:ph type="body" sz="quarter" idx="13"/>
          </p:nvPr>
        </p:nvSpPr>
        <p:spPr/>
        <p:txBody>
          <a:bodyPr/>
          <a:lstStyle/>
          <a:p>
            <a:r>
              <a:rPr lang="el-GR" dirty="0"/>
              <a:t>Αντικειμενοστρεφής</a:t>
            </a:r>
            <a:r>
              <a:rPr lang="en-US" dirty="0"/>
              <a:t>  </a:t>
            </a:r>
            <a:r>
              <a:rPr lang="el-GR" dirty="0"/>
              <a:t>Μεθοδολογία</a:t>
            </a:r>
            <a:endParaRPr lang="en-US" dirty="0"/>
          </a:p>
        </p:txBody>
      </p:sp>
    </p:spTree>
    <p:extLst>
      <p:ext uri="{BB962C8B-B14F-4D97-AF65-F5344CB8AC3E}">
        <p14:creationId xmlns:p14="http://schemas.microsoft.com/office/powerpoint/2010/main" val="1575601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ανάπτυξη του συστήματος μπορεί να γίνεται τμηματικά σε μικρά λογικά τμήματα </a:t>
            </a:r>
            <a:r>
              <a:rPr lang="el-GR" sz="2200" i="1" dirty="0"/>
              <a:t>(</a:t>
            </a:r>
            <a:r>
              <a:rPr lang="en-US" sz="2200" i="1" dirty="0"/>
              <a:t>modules</a:t>
            </a:r>
            <a:r>
              <a:rPr lang="el-GR" sz="2200" i="1" dirty="0"/>
              <a:t>)</a:t>
            </a:r>
            <a:r>
              <a:rPr lang="el-GR" sz="2200" dirty="0"/>
              <a:t>,</a:t>
            </a:r>
            <a:r>
              <a:rPr lang="el-GR" sz="2200" i="1" dirty="0"/>
              <a:t> </a:t>
            </a:r>
            <a:r>
              <a:rPr lang="el-GR" sz="2200" dirty="0"/>
              <a:t>υπό επίβλεψη, προκειμένου να παρακολουθείται και να μετρείται η ολική πρόοδος αναφορικά με την ανάπτυξη του συστήματος. </a:t>
            </a:r>
          </a:p>
          <a:p>
            <a:pPr algn="just"/>
            <a:r>
              <a:rPr lang="el-GR" sz="2200" dirty="0"/>
              <a:t>Κάθε στάδιο χρονοπρογραμματίζεται και δομείται έτσι ώστε να αναπτύσσονται διάφορα μέρη (λογικά τμήματα) του συστήματος σε διαφορετικούς ρυθμούς και σε διαφορετικούς χρόνους και να ενσωματώνονται στο συνολικό έργο όταν κατασκευαστούν. </a:t>
            </a:r>
            <a:endParaRPr lang="en-US" sz="2200" dirty="0"/>
          </a:p>
          <a:p>
            <a:pPr marL="0" indent="0" algn="just">
              <a:buNone/>
            </a:pP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90</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18784485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Το επαυξητικό μοντέλο:</a:t>
            </a:r>
          </a:p>
          <a:p>
            <a:pPr algn="just">
              <a:buFont typeface="Wingdings" panose="05000000000000000000" pitchFamily="2" charset="2"/>
              <a:buChar char="§"/>
            </a:pPr>
            <a:r>
              <a:rPr lang="el-GR" sz="2200" dirty="0"/>
              <a:t>ενσωματώνει την παραδοσιακή ακολουθιακή διεργασία κατά φάσεις των ΚΖΑΣ και </a:t>
            </a:r>
          </a:p>
          <a:p>
            <a:pPr algn="just">
              <a:buFont typeface="Wingdings" panose="05000000000000000000" pitchFamily="2" charset="2"/>
              <a:buChar char="§"/>
            </a:pPr>
            <a:r>
              <a:rPr lang="el-GR" sz="2200" dirty="0"/>
              <a:t>αποσκοπεί στη μεγιστοποίηση των οφελών, επιτρέποντας την πραγματοποίηση αλλαγών, βελτιώσεων και προσθηκών σε κάθε επαύξηση.</a:t>
            </a:r>
            <a:endParaRPr lang="en-US" sz="2200" dirty="0"/>
          </a:p>
          <a:p>
            <a:pPr marL="0" indent="0" algn="just">
              <a:buNone/>
            </a:pP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91</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4187544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Το επαυξητικό μοντέλο αποτελεί μια πιο ευέλικτη μέθοδο, από την παραδοσιακή καταρρακτοειδή, επειδή επιτρέπει:</a:t>
            </a:r>
          </a:p>
          <a:p>
            <a:pPr algn="just"/>
            <a:r>
              <a:rPr lang="el-GR" sz="2200" dirty="0"/>
              <a:t>Την σταδιακή ενσωμάτωση απαιτήσεων, που πιθανώς δεν είχαν προσδιοριστεί στην αρχή της διεργασίας, και διευκολύνει αλλαγές που προέρχονται από μεταγενέστερες εκτιμήσεις διαφορετικών απαιτήσεων. </a:t>
            </a:r>
          </a:p>
          <a:p>
            <a:pPr algn="just"/>
            <a:r>
              <a:rPr lang="el-GR" sz="2200" dirty="0"/>
              <a:t>Την εφαρμογή ευρύτερων αλλαγών από στάδιο σε στάδιο. </a:t>
            </a:r>
          </a:p>
          <a:p>
            <a:pPr marL="0" indent="0" algn="just">
              <a:buNone/>
            </a:pPr>
            <a:r>
              <a:rPr lang="el-GR" sz="2200" dirty="0"/>
              <a:t>Έτσι, όχι μόνο επιταχύνεται η παράδοση του συστήματος αλλά είναι δυνατός ο έλεγχος και η επακόλουθη τροποποίηση του συστήματος.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92</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3545325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b="1" u="sng" dirty="0"/>
              <a:t>Μειονεκτήματα της επαυξητικής προσέγγισης </a:t>
            </a:r>
          </a:p>
          <a:p>
            <a:pPr algn="just"/>
            <a:r>
              <a:rPr lang="el-GR" sz="2200" dirty="0"/>
              <a:t>Μπορεί να οδηγήσει σε σημαντική υπέρβαση του προϋπολογισμένου κόστους ανάπτυξης του συστήματος δεδομένου ότι προβλέπει την ανάπτυξη και θέση σε λειτουργία πολλαπλών εκδόσεων του ίδιου συστήματος. ‘</a:t>
            </a:r>
          </a:p>
          <a:p>
            <a:pPr algn="just"/>
            <a:r>
              <a:rPr lang="el-GR" sz="2200" dirty="0"/>
              <a:t>Οταν αναπτύσσεται μια μεταγενέστερη έκδοση-επαύξηση του συστήματος λόγω νέων ευρημάτων ή αναγκών των χρηστών υπάρχει το ενδεχόμενο να παρουσιαστούν θέματα </a:t>
            </a:r>
            <a:r>
              <a:rPr lang="el-GR" sz="2200" u="sng" dirty="0"/>
              <a:t>συμβατότητας</a:t>
            </a:r>
            <a:r>
              <a:rPr lang="el-GR" sz="2200" dirty="0"/>
              <a:t> με τις προγενέστερες εκδόσεις του συστήματος. Συχνά, το πρόβλημα αυτό απαλύνεται με την υιοθέτηση διεθνώς αποδεκτών </a:t>
            </a:r>
            <a:r>
              <a:rPr lang="el-GR" sz="2200" u="sng" dirty="0"/>
              <a:t>προτύπων</a:t>
            </a:r>
            <a:r>
              <a:rPr lang="el-GR" sz="2200" dirty="0"/>
              <a:t> και υιοθέτηση τεχνολογιών διαλειτουργικότητας συστημάτων.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93</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12375667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Μια </a:t>
            </a:r>
            <a:r>
              <a:rPr lang="el-GR" sz="2200" b="1" dirty="0"/>
              <a:t>παραλλαγή του επαυξητικού μοντέλου</a:t>
            </a:r>
            <a:r>
              <a:rPr lang="el-GR" sz="2200" dirty="0"/>
              <a:t> (</a:t>
            </a:r>
            <a:r>
              <a:rPr lang="en-US" sz="2200" dirty="0"/>
              <a:t>incremental model</a:t>
            </a:r>
            <a:r>
              <a:rPr lang="el-GR" sz="2200" dirty="0"/>
              <a:t>), είναι το </a:t>
            </a:r>
            <a:r>
              <a:rPr lang="el-GR" sz="2200" b="1" dirty="0"/>
              <a:t>μοντέλο επαναληπτικής και επαυξητικής ανάπτυξης συστημάτων (</a:t>
            </a:r>
            <a:r>
              <a:rPr lang="en-US" sz="2200" b="1" dirty="0"/>
              <a:t>iterative and incremental systems development model</a:t>
            </a:r>
            <a:r>
              <a:rPr lang="el-GR" sz="2200" b="1" dirty="0"/>
              <a:t> - </a:t>
            </a:r>
            <a:r>
              <a:rPr lang="en-US" sz="2200" b="1" dirty="0"/>
              <a:t>IIDM</a:t>
            </a:r>
            <a:r>
              <a:rPr lang="el-GR" sz="2200" b="1" dirty="0"/>
              <a:t>)</a:t>
            </a:r>
            <a:r>
              <a:rPr lang="el-GR" sz="2200" dirty="0"/>
              <a:t>. </a:t>
            </a:r>
          </a:p>
          <a:p>
            <a:pPr algn="just"/>
            <a:r>
              <a:rPr lang="el-GR" sz="2200" dirty="0"/>
              <a:t>Το μοντέλο αυτό είναι παρόμοιο με το επαυξητικό μοντέλο αλλά δίνει μεγαλύτερη έμφαση στις σχέσεις συνάφειας μεταξύ των επαυξήσεων (κάθε επαύξηση αντιστοιχεί σε μια επανάληψη της διεργασίας) που κυρίως προέρχονται από ανατροφοδοτήσεις </a:t>
            </a:r>
            <a:r>
              <a:rPr lang="el-GR" sz="2200" i="1" dirty="0"/>
              <a:t>(</a:t>
            </a:r>
            <a:r>
              <a:rPr lang="en-US" sz="2200" i="1" dirty="0"/>
              <a:t>feedbacks</a:t>
            </a:r>
            <a:r>
              <a:rPr lang="el-GR" sz="2200" i="1" dirty="0"/>
              <a:t>)</a:t>
            </a:r>
            <a:r>
              <a:rPr lang="el-GR" sz="2200" dirty="0"/>
              <a:t> επί της τρέχουσας έκδοσης του συστήματος.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94</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21329354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Η έμφαση που δίνει το μοντέλο επαναληπτικής και επαυξητικής ανάπτυξης συστημάτων στις ανατροφοδοτήσεις, συνεπάγεται:</a:t>
            </a:r>
          </a:p>
          <a:p>
            <a:pPr algn="just"/>
            <a:r>
              <a:rPr lang="el-GR" sz="2200" dirty="0"/>
              <a:t>Την τροποποίηση του εκάστοτε χρονοδιαγράμματος ανάπτυξης του συστήματος προκειμένου να συμπεριληφθούν σ’ αυτό οι χρόνοι για την ανασκόπηση και τη βελτίωση κάθε επαύξησης.</a:t>
            </a:r>
          </a:p>
          <a:p>
            <a:pPr lvl="1" algn="just">
              <a:buFont typeface="Wingdings" panose="05000000000000000000" pitchFamily="2" charset="2"/>
              <a:buChar char="§"/>
            </a:pPr>
            <a:r>
              <a:rPr lang="el-GR" sz="2200" dirty="0"/>
              <a:t>Το χρονοδιάγραμμα δεν μπορεί να καθοριστεί πλήρως από την αρχή του έργου. </a:t>
            </a:r>
          </a:p>
          <a:p>
            <a:pPr lvl="1" algn="just">
              <a:buFont typeface="Wingdings" panose="05000000000000000000" pitchFamily="2" charset="2"/>
              <a:buChar char="§"/>
            </a:pPr>
            <a:r>
              <a:rPr lang="el-GR" sz="2200" dirty="0"/>
              <a:t>Όσο περισσότερος χρόνος διατίθεται στη μελέτη και κατασκευή κάθε επαύξησης τόσο αυξάνεται η πιθανότητα επίτευξης του επιθυμητού αποτελέσματος με τον ελάχιστο αριθμό επαυξήσεων και επαναλήψεων (άρα συντομότερα).</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95</a:t>
            </a:fld>
            <a:endParaRPr lang="el-GR" dirty="0"/>
          </a:p>
        </p:txBody>
      </p:sp>
      <p:sp>
        <p:nvSpPr>
          <p:cNvPr id="4" name="Text Placeholder 3"/>
          <p:cNvSpPr>
            <a:spLocks noGrp="1"/>
          </p:cNvSpPr>
          <p:nvPr>
            <p:ph type="body" sz="quarter" idx="13"/>
          </p:nvPr>
        </p:nvSpPr>
        <p:spPr/>
        <p:txBody>
          <a:bodyPr>
            <a:normAutofit/>
          </a:bodyPr>
          <a:lstStyle/>
          <a:p>
            <a:r>
              <a:rPr lang="el-GR" dirty="0"/>
              <a:t>Η επαυξητική μεθοδολογία</a:t>
            </a:r>
            <a:endParaRPr lang="en-US" dirty="0"/>
          </a:p>
        </p:txBody>
      </p:sp>
    </p:spTree>
    <p:extLst>
      <p:ext uri="{BB962C8B-B14F-4D97-AF65-F5344CB8AC3E}">
        <p14:creationId xmlns:p14="http://schemas.microsoft.com/office/powerpoint/2010/main" val="1397623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db24ac782d3d9d61e40c5a58d9d4e96d463b3b"/>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Παρουσίαση1" id="{C214E6FB-AB2C-4530-96F6-29CCEFFF6CDE}" vid="{CC31E2FF-C894-4D48-B14B-44E38ACBEA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10148</TotalTime>
  <Words>6942</Words>
  <Application>Microsoft Office PowerPoint</Application>
  <PresentationFormat>On-screen Show (4:3)</PresentationFormat>
  <Paragraphs>458</Paragraphs>
  <Slides>95</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95</vt:i4>
      </vt:variant>
    </vt:vector>
  </HeadingPairs>
  <TitlesOfParts>
    <vt:vector size="102" baseType="lpstr">
      <vt:lpstr>Arial</vt:lpstr>
      <vt:lpstr>Calibri</vt:lpstr>
      <vt:lpstr>Calibri Light</vt:lpstr>
      <vt:lpstr>Wingdings</vt:lpstr>
      <vt:lpstr>Wingdings 3</vt:lpstr>
      <vt:lpstr>Wisp</vt:lpstr>
      <vt:lpstr>Θέμα του Office</vt:lpstr>
      <vt:lpstr>Πληροφοριακά Συστήματα</vt:lpstr>
      <vt:lpstr>PowerPoint Presentation</vt:lpstr>
      <vt:lpstr>Μεθοδολογίες ανάπτυξης Πληροφοριακών Συστημάτων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eppe</dc:creator>
  <cp:lastModifiedBy>Konstantinos Moutselos</cp:lastModifiedBy>
  <cp:revision>846</cp:revision>
  <dcterms:created xsi:type="dcterms:W3CDTF">2013-07-02T05:49:13Z</dcterms:created>
  <dcterms:modified xsi:type="dcterms:W3CDTF">2020-04-14T10:27:24Z</dcterms:modified>
</cp:coreProperties>
</file>