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6" autoAdjust="0"/>
    <p:restoredTop sz="94660"/>
  </p:normalViewPr>
  <p:slideViewPr>
    <p:cSldViewPr snapToGrid="0">
      <p:cViewPr>
        <p:scale>
          <a:sx n="98" d="100"/>
          <a:sy n="98" d="100"/>
        </p:scale>
        <p:origin x="552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6EB57F-694F-4AD0-9EF8-9A9C1DE4873D}" type="datetimeFigureOut">
              <a:rPr lang="de-DE" smtClean="0"/>
              <a:t>08.07.21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74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36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63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984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44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08.07.21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37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08.07.21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371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08.07.21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911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08.07.21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29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08.07.21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38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08.07.21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30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08.07.21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78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08.07.21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52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08.07.21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4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86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08.07.21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57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B57F-694F-4AD0-9EF8-9A9C1DE4873D}" type="datetimeFigureOut">
              <a:rPr lang="de-DE" smtClean="0"/>
              <a:t>08.07.21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426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29DF6-A6B6-4DB0-B524-4965C3DFA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39421"/>
            <a:ext cx="9144000" cy="2387600"/>
          </a:xfrm>
        </p:spPr>
        <p:txBody>
          <a:bodyPr/>
          <a:lstStyle/>
          <a:p>
            <a:r>
              <a:rPr lang="de-DE" dirty="0"/>
              <a:t>&lt;title&gt;Bankautomat&lt;/title&gt;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1BF6B0-DFEE-4D4F-BCFD-9D4607CB7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9434" y="5653501"/>
            <a:ext cx="9144000" cy="1655762"/>
          </a:xfrm>
        </p:spPr>
        <p:txBody>
          <a:bodyPr/>
          <a:lstStyle/>
          <a:p>
            <a:r>
              <a:rPr lang="de-DE" dirty="0"/>
              <a:t>Eine Präsentation von Theo </a:t>
            </a:r>
            <a:r>
              <a:rPr lang="de-DE" dirty="0" err="1"/>
              <a:t>Züffle</a:t>
            </a:r>
            <a:endParaRPr lang="de-DE" dirty="0"/>
          </a:p>
        </p:txBody>
      </p:sp>
      <p:sp>
        <p:nvSpPr>
          <p:cNvPr id="5" name="AutoShape 4" descr="Geldautomat Vietnam Bank für Landwirtschaft und ländliche Entwicklung  Elektronische Geldüberweisung Vietnam Bank, Geldautomat, ATM Karte png |  PNGEgg">
            <a:extLst>
              <a:ext uri="{FF2B5EF4-FFF2-40B4-BE49-F238E27FC236}">
                <a16:creationId xmlns:a16="http://schemas.microsoft.com/office/drawing/2014/main" id="{29B32143-93B3-A841-BBC7-756B3D358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2576" y="1044039"/>
            <a:ext cx="4455226" cy="445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88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5E34333-7A76-5D4C-BD12-507818C1F6E9}"/>
              </a:ext>
            </a:extLst>
          </p:cNvPr>
          <p:cNvSpPr txBox="1"/>
          <p:nvPr/>
        </p:nvSpPr>
        <p:spPr>
          <a:xfrm>
            <a:off x="2125683" y="1840675"/>
            <a:ext cx="5628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03151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C498C7E-D254-4B8F-800D-B74A2493EBE9}"/>
              </a:ext>
            </a:extLst>
          </p:cNvPr>
          <p:cNvSpPr/>
          <p:nvPr/>
        </p:nvSpPr>
        <p:spPr>
          <a:xfrm>
            <a:off x="3775046" y="395330"/>
            <a:ext cx="2650922" cy="72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Kontostand und Umsätze anzeigen</a:t>
            </a:r>
          </a:p>
        </p:txBody>
      </p:sp>
      <p:sp>
        <p:nvSpPr>
          <p:cNvPr id="5" name="Flussdiagramm: Prozess 4">
            <a:extLst>
              <a:ext uri="{FF2B5EF4-FFF2-40B4-BE49-F238E27FC236}">
                <a16:creationId xmlns:a16="http://schemas.microsoft.com/office/drawing/2014/main" id="{E8160B31-7062-4C7F-90B0-EBA03AA1DBA8}"/>
              </a:ext>
            </a:extLst>
          </p:cNvPr>
          <p:cNvSpPr/>
          <p:nvPr/>
        </p:nvSpPr>
        <p:spPr>
          <a:xfrm>
            <a:off x="4337108" y="1577130"/>
            <a:ext cx="1526797" cy="721453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Kunde steckt Karte ein</a:t>
            </a: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D42CE0BC-D535-4181-A631-712AEC93D510}"/>
              </a:ext>
            </a:extLst>
          </p:cNvPr>
          <p:cNvSpPr/>
          <p:nvPr/>
        </p:nvSpPr>
        <p:spPr>
          <a:xfrm>
            <a:off x="3250735" y="2592197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F365DAB9-6158-4CC3-9EC2-5E03980FCC1E}"/>
              </a:ext>
            </a:extLst>
          </p:cNvPr>
          <p:cNvSpPr/>
          <p:nvPr/>
        </p:nvSpPr>
        <p:spPr>
          <a:xfrm>
            <a:off x="4337108" y="2592198"/>
            <a:ext cx="1526797" cy="637563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Karte prüfen</a:t>
            </a:r>
          </a:p>
          <a:p>
            <a:pPr algn="ctr"/>
            <a:endParaRPr lang="de-DE" sz="1200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0A7018B8-86B1-4D72-AECC-CCCA3C9CC30F}"/>
              </a:ext>
            </a:extLst>
          </p:cNvPr>
          <p:cNvSpPr/>
          <p:nvPr/>
        </p:nvSpPr>
        <p:spPr>
          <a:xfrm>
            <a:off x="3221371" y="1661019"/>
            <a:ext cx="780177" cy="637564"/>
          </a:xfrm>
          <a:prstGeom prst="wedgeRectCallout">
            <a:avLst>
              <a:gd name="adj1" fmla="val 90995"/>
              <a:gd name="adj2" fmla="val 1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Kunde</a:t>
            </a:r>
          </a:p>
        </p:txBody>
      </p:sp>
      <p:sp>
        <p:nvSpPr>
          <p:cNvPr id="9" name="Flussdiagramm: Verzweigung 8">
            <a:extLst>
              <a:ext uri="{FF2B5EF4-FFF2-40B4-BE49-F238E27FC236}">
                <a16:creationId xmlns:a16="http://schemas.microsoft.com/office/drawing/2014/main" id="{5F18A556-A670-41EB-85FC-A67F5C83ED67}"/>
              </a:ext>
            </a:extLst>
          </p:cNvPr>
          <p:cNvSpPr/>
          <p:nvPr/>
        </p:nvSpPr>
        <p:spPr>
          <a:xfrm>
            <a:off x="4404219" y="3429000"/>
            <a:ext cx="1392573" cy="58722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Gültige Bankkarte?</a:t>
            </a:r>
          </a:p>
        </p:txBody>
      </p:sp>
      <p:sp>
        <p:nvSpPr>
          <p:cNvPr id="10" name="Flussdiagramm: Prozess 9">
            <a:extLst>
              <a:ext uri="{FF2B5EF4-FFF2-40B4-BE49-F238E27FC236}">
                <a16:creationId xmlns:a16="http://schemas.microsoft.com/office/drawing/2014/main" id="{6CD25C5F-F4E2-4A3B-A1E3-E3868D41C85A}"/>
              </a:ext>
            </a:extLst>
          </p:cNvPr>
          <p:cNvSpPr/>
          <p:nvPr/>
        </p:nvSpPr>
        <p:spPr>
          <a:xfrm>
            <a:off x="3611459" y="4132974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nein</a:t>
            </a:r>
          </a:p>
        </p:txBody>
      </p:sp>
      <p:sp>
        <p:nvSpPr>
          <p:cNvPr id="11" name="Flussdiagramm: Prozess 10">
            <a:extLst>
              <a:ext uri="{FF2B5EF4-FFF2-40B4-BE49-F238E27FC236}">
                <a16:creationId xmlns:a16="http://schemas.microsoft.com/office/drawing/2014/main" id="{CEE12FC0-478D-4A3C-978C-A0352A73FE99}"/>
              </a:ext>
            </a:extLst>
          </p:cNvPr>
          <p:cNvSpPr/>
          <p:nvPr/>
        </p:nvSpPr>
        <p:spPr>
          <a:xfrm>
            <a:off x="6062444" y="4132974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ja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B83F2AE-68C4-4825-A4D4-9E845CD68E62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100507" y="2298583"/>
            <a:ext cx="0" cy="2936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B951F99-E08A-44BF-95C4-2C6EB3CBC10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100507" y="3229761"/>
            <a:ext cx="0" cy="199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75364D6F-AB4C-46FA-B05C-DD69798025D3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rot="10800000" flipV="1">
            <a:off x="3926047" y="3722614"/>
            <a:ext cx="478172" cy="41035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14E68C6B-D45F-4640-AFD7-3749219183D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5796792" y="3722615"/>
            <a:ext cx="580240" cy="41035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prechblase: rechteckig 31">
            <a:extLst>
              <a:ext uri="{FF2B5EF4-FFF2-40B4-BE49-F238E27FC236}">
                <a16:creationId xmlns:a16="http://schemas.microsoft.com/office/drawing/2014/main" id="{595BE468-91EF-418E-BAEE-FE08A0B8D7CF}"/>
              </a:ext>
            </a:extLst>
          </p:cNvPr>
          <p:cNvSpPr/>
          <p:nvPr/>
        </p:nvSpPr>
        <p:spPr>
          <a:xfrm>
            <a:off x="1572934" y="4850230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33" name="Flussdiagramm: Prozess 32">
            <a:extLst>
              <a:ext uri="{FF2B5EF4-FFF2-40B4-BE49-F238E27FC236}">
                <a16:creationId xmlns:a16="http://schemas.microsoft.com/office/drawing/2014/main" id="{11F8DA49-DCEF-4ADE-9860-187CFEBFC87B}"/>
              </a:ext>
            </a:extLst>
          </p:cNvPr>
          <p:cNvSpPr/>
          <p:nvPr/>
        </p:nvSpPr>
        <p:spPr>
          <a:xfrm>
            <a:off x="2713837" y="4850231"/>
            <a:ext cx="1526797" cy="637563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Fehlermeldung ausgeben,</a:t>
            </a:r>
          </a:p>
          <a:p>
            <a:pPr algn="ctr"/>
            <a:r>
              <a:rPr lang="de-DE" sz="1200" dirty="0"/>
              <a:t>Karte auswerfen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E73252EA-FE9B-4D8D-AA91-BC0CADE6853E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 rot="5400000">
            <a:off x="3519183" y="4443366"/>
            <a:ext cx="364919" cy="4488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D84856B-E8F3-4ACA-A29C-107633B5CBBA}"/>
              </a:ext>
            </a:extLst>
          </p:cNvPr>
          <p:cNvCxnSpPr>
            <a:cxnSpLocks/>
            <a:stCxn id="33" idx="2"/>
            <a:endCxn id="47" idx="0"/>
          </p:cNvCxnSpPr>
          <p:nvPr/>
        </p:nvCxnSpPr>
        <p:spPr>
          <a:xfrm flipH="1">
            <a:off x="3477235" y="5487794"/>
            <a:ext cx="1" cy="7903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ACC3663C-43DA-4611-967C-4648DF40F969}"/>
              </a:ext>
            </a:extLst>
          </p:cNvPr>
          <p:cNvSpPr/>
          <p:nvPr/>
        </p:nvSpPr>
        <p:spPr>
          <a:xfrm>
            <a:off x="3124897" y="6278176"/>
            <a:ext cx="704675" cy="3390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Ende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791E468E-A095-4006-A997-91E797D5214E}"/>
              </a:ext>
            </a:extLst>
          </p:cNvPr>
          <p:cNvSpPr/>
          <p:nvPr/>
        </p:nvSpPr>
        <p:spPr>
          <a:xfrm>
            <a:off x="6062444" y="5933105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76CB4C4-3923-4698-9F09-6AE1BC40CAA0}"/>
              </a:ext>
            </a:extLst>
          </p:cNvPr>
          <p:cNvCxnSpPr>
            <a:cxnSpLocks/>
            <a:stCxn id="73" idx="2"/>
            <a:endCxn id="50" idx="0"/>
          </p:cNvCxnSpPr>
          <p:nvPr/>
        </p:nvCxnSpPr>
        <p:spPr>
          <a:xfrm>
            <a:off x="6377032" y="5436413"/>
            <a:ext cx="0" cy="49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prechblase: rechteckig 71">
            <a:extLst>
              <a:ext uri="{FF2B5EF4-FFF2-40B4-BE49-F238E27FC236}">
                <a16:creationId xmlns:a16="http://schemas.microsoft.com/office/drawing/2014/main" id="{41E6AC09-6A99-465F-913A-0FC82AEF597B}"/>
              </a:ext>
            </a:extLst>
          </p:cNvPr>
          <p:cNvSpPr/>
          <p:nvPr/>
        </p:nvSpPr>
        <p:spPr>
          <a:xfrm>
            <a:off x="4527260" y="4798849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73" name="Flussdiagramm: Prozess 72">
            <a:extLst>
              <a:ext uri="{FF2B5EF4-FFF2-40B4-BE49-F238E27FC236}">
                <a16:creationId xmlns:a16="http://schemas.microsoft.com/office/drawing/2014/main" id="{5BA38D5E-F056-4902-A768-0EEAB0C01D84}"/>
              </a:ext>
            </a:extLst>
          </p:cNvPr>
          <p:cNvSpPr/>
          <p:nvPr/>
        </p:nvSpPr>
        <p:spPr>
          <a:xfrm>
            <a:off x="5613633" y="4798850"/>
            <a:ext cx="1526797" cy="637563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Aufforderung zur PIN-Eingabe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62408281-BB7A-4C72-AA43-C9CDA2341F55}"/>
              </a:ext>
            </a:extLst>
          </p:cNvPr>
          <p:cNvCxnSpPr>
            <a:cxnSpLocks/>
            <a:stCxn id="11" idx="2"/>
            <a:endCxn id="73" idx="0"/>
          </p:cNvCxnSpPr>
          <p:nvPr/>
        </p:nvCxnSpPr>
        <p:spPr>
          <a:xfrm>
            <a:off x="6377032" y="4485312"/>
            <a:ext cx="0" cy="313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C9E9C03-A9BE-4B8A-BAE5-F646861BA53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100507" y="1116784"/>
            <a:ext cx="0" cy="460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0D05732-72F3-40F9-AD95-8B579D17C3F9}"/>
              </a:ext>
            </a:extLst>
          </p:cNvPr>
          <p:cNvSpPr/>
          <p:nvPr/>
        </p:nvSpPr>
        <p:spPr>
          <a:xfrm>
            <a:off x="7276055" y="686848"/>
            <a:ext cx="950748" cy="1258349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2DF4197-04DD-4431-BDA2-FF918E580A38}"/>
              </a:ext>
            </a:extLst>
          </p:cNvPr>
          <p:cNvSpPr txBox="1"/>
          <p:nvPr/>
        </p:nvSpPr>
        <p:spPr>
          <a:xfrm>
            <a:off x="7357146" y="932118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Bitte Karte einstecken!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19EA5A0-B3C8-43B3-9995-E8E6B136FA3F}"/>
              </a:ext>
            </a:extLst>
          </p:cNvPr>
          <p:cNvSpPr/>
          <p:nvPr/>
        </p:nvSpPr>
        <p:spPr>
          <a:xfrm>
            <a:off x="7373926" y="1669626"/>
            <a:ext cx="665526" cy="14248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Abbruch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9ED4A00-B6C2-4213-9490-C9E44C68E5DB}"/>
              </a:ext>
            </a:extLst>
          </p:cNvPr>
          <p:cNvSpPr/>
          <p:nvPr/>
        </p:nvSpPr>
        <p:spPr>
          <a:xfrm>
            <a:off x="7357146" y="610122"/>
            <a:ext cx="788565" cy="1534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UI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153BA48-A81B-42CC-BF41-514A542CFA9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100507" y="1316023"/>
            <a:ext cx="21755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2FBD15C-1E26-4442-B205-7E8D97B77A60}"/>
              </a:ext>
            </a:extLst>
          </p:cNvPr>
          <p:cNvSpPr/>
          <p:nvPr/>
        </p:nvSpPr>
        <p:spPr>
          <a:xfrm>
            <a:off x="7276055" y="5015852"/>
            <a:ext cx="950748" cy="1258349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5BF203B-9C62-4481-86BA-FD3485911C82}"/>
              </a:ext>
            </a:extLst>
          </p:cNvPr>
          <p:cNvSpPr txBox="1"/>
          <p:nvPr/>
        </p:nvSpPr>
        <p:spPr>
          <a:xfrm>
            <a:off x="7357146" y="5261122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Bitte PIN eingeben!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A23009E3-CA0F-49AF-A710-3D2D999A1ED3}"/>
              </a:ext>
            </a:extLst>
          </p:cNvPr>
          <p:cNvSpPr/>
          <p:nvPr/>
        </p:nvSpPr>
        <p:spPr>
          <a:xfrm>
            <a:off x="7373926" y="5998630"/>
            <a:ext cx="665526" cy="14248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Abbruch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C23D8AA1-8CDC-406D-83F1-672AA3EDA7DE}"/>
              </a:ext>
            </a:extLst>
          </p:cNvPr>
          <p:cNvSpPr/>
          <p:nvPr/>
        </p:nvSpPr>
        <p:spPr>
          <a:xfrm>
            <a:off x="7357146" y="4939126"/>
            <a:ext cx="788565" cy="1534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4355176-B96A-40F6-9E0C-514562B7C350}"/>
              </a:ext>
            </a:extLst>
          </p:cNvPr>
          <p:cNvSpPr/>
          <p:nvPr/>
        </p:nvSpPr>
        <p:spPr>
          <a:xfrm>
            <a:off x="7455018" y="5775601"/>
            <a:ext cx="489356" cy="1424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5E3B9A8-D61F-4F19-8B2E-8A0D02D92A18}"/>
              </a:ext>
            </a:extLst>
          </p:cNvPr>
          <p:cNvCxnSpPr>
            <a:cxnSpLocks/>
          </p:cNvCxnSpPr>
          <p:nvPr/>
        </p:nvCxnSpPr>
        <p:spPr>
          <a:xfrm flipH="1">
            <a:off x="6377032" y="5630454"/>
            <a:ext cx="9088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E22FCAAF-D215-431C-8B85-186EB8F08EFD}"/>
              </a:ext>
            </a:extLst>
          </p:cNvPr>
          <p:cNvSpPr/>
          <p:nvPr/>
        </p:nvSpPr>
        <p:spPr>
          <a:xfrm>
            <a:off x="219516" y="5261122"/>
            <a:ext cx="950748" cy="1258349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9686E595-6DAE-4F03-A3A2-EF1B084DC4F3}"/>
              </a:ext>
            </a:extLst>
          </p:cNvPr>
          <p:cNvSpPr/>
          <p:nvPr/>
        </p:nvSpPr>
        <p:spPr>
          <a:xfrm>
            <a:off x="362126" y="5513166"/>
            <a:ext cx="665526" cy="27081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Ungültige Karte!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C4515EA9-C243-4B1E-8FBE-04074B132478}"/>
              </a:ext>
            </a:extLst>
          </p:cNvPr>
          <p:cNvSpPr/>
          <p:nvPr/>
        </p:nvSpPr>
        <p:spPr>
          <a:xfrm>
            <a:off x="300607" y="5184396"/>
            <a:ext cx="788565" cy="1534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UI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0C9009F6-C0F6-41AF-A6A3-EE3C8F25A9E0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1170264" y="5890297"/>
            <a:ext cx="2306970" cy="42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66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090723BE-D903-4532-B61F-DB2FE7097A39}"/>
              </a:ext>
            </a:extLst>
          </p:cNvPr>
          <p:cNvSpPr/>
          <p:nvPr/>
        </p:nvSpPr>
        <p:spPr>
          <a:xfrm>
            <a:off x="7833921" y="331538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C3E0A862-957E-472E-830C-29197C6B060C}"/>
              </a:ext>
            </a:extLst>
          </p:cNvPr>
          <p:cNvSpPr/>
          <p:nvPr/>
        </p:nvSpPr>
        <p:spPr>
          <a:xfrm>
            <a:off x="6326698" y="2007415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4" name="Flussdiagramm: Prozess 3">
            <a:extLst>
              <a:ext uri="{FF2B5EF4-FFF2-40B4-BE49-F238E27FC236}">
                <a16:creationId xmlns:a16="http://schemas.microsoft.com/office/drawing/2014/main" id="{3E8515CE-7A84-42D9-AEC5-AE74DEB0C2A4}"/>
              </a:ext>
            </a:extLst>
          </p:cNvPr>
          <p:cNvSpPr/>
          <p:nvPr/>
        </p:nvSpPr>
        <p:spPr>
          <a:xfrm>
            <a:off x="7413071" y="2007416"/>
            <a:ext cx="1526797" cy="637563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PIN prüfen</a:t>
            </a:r>
          </a:p>
        </p:txBody>
      </p:sp>
      <p:sp>
        <p:nvSpPr>
          <p:cNvPr id="5" name="Flussdiagramm: Verzweigung 4">
            <a:extLst>
              <a:ext uri="{FF2B5EF4-FFF2-40B4-BE49-F238E27FC236}">
                <a16:creationId xmlns:a16="http://schemas.microsoft.com/office/drawing/2014/main" id="{7767D912-A66B-492F-B8C0-2C489CCC71A5}"/>
              </a:ext>
            </a:extLst>
          </p:cNvPr>
          <p:cNvSpPr/>
          <p:nvPr/>
        </p:nvSpPr>
        <p:spPr>
          <a:xfrm>
            <a:off x="7413071" y="2833380"/>
            <a:ext cx="1392573" cy="58722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PIN OK?</a:t>
            </a:r>
          </a:p>
        </p:txBody>
      </p:sp>
      <p:sp>
        <p:nvSpPr>
          <p:cNvPr id="6" name="Flussdiagramm: Prozess 5">
            <a:extLst>
              <a:ext uri="{FF2B5EF4-FFF2-40B4-BE49-F238E27FC236}">
                <a16:creationId xmlns:a16="http://schemas.microsoft.com/office/drawing/2014/main" id="{14F24D1D-1E84-473C-B462-CBB8AD5C4A17}"/>
              </a:ext>
            </a:extLst>
          </p:cNvPr>
          <p:cNvSpPr/>
          <p:nvPr/>
        </p:nvSpPr>
        <p:spPr>
          <a:xfrm>
            <a:off x="6620311" y="3297479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nein</a:t>
            </a:r>
          </a:p>
        </p:txBody>
      </p:sp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3FFB4689-44BE-477D-9D74-FFD3CACA93C3}"/>
              </a:ext>
            </a:extLst>
          </p:cNvPr>
          <p:cNvSpPr/>
          <p:nvPr/>
        </p:nvSpPr>
        <p:spPr>
          <a:xfrm>
            <a:off x="9457897" y="3292500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ja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095378A-3C70-4CDD-BAA6-4918348EC1A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8109358" y="2644979"/>
            <a:ext cx="2" cy="188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CE5E721C-1AD4-4145-B7B5-81259F550187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6934899" y="3126995"/>
            <a:ext cx="478172" cy="17048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622B328B-1C57-4294-AB1A-D3B18F7EB11F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8805644" y="3126995"/>
            <a:ext cx="966841" cy="16550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Prozess 10">
            <a:extLst>
              <a:ext uri="{FF2B5EF4-FFF2-40B4-BE49-F238E27FC236}">
                <a16:creationId xmlns:a16="http://schemas.microsoft.com/office/drawing/2014/main" id="{0ABAABB0-C64C-4779-BDAE-440589F4637C}"/>
              </a:ext>
            </a:extLst>
          </p:cNvPr>
          <p:cNvSpPr/>
          <p:nvPr/>
        </p:nvSpPr>
        <p:spPr>
          <a:xfrm>
            <a:off x="7413071" y="989725"/>
            <a:ext cx="1526797" cy="721453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Kunde gibt PIN ein</a:t>
            </a: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01E2477A-E5CE-48FC-B4F8-3723E1EAAF81}"/>
              </a:ext>
            </a:extLst>
          </p:cNvPr>
          <p:cNvSpPr/>
          <p:nvPr/>
        </p:nvSpPr>
        <p:spPr>
          <a:xfrm>
            <a:off x="6297334" y="1073614"/>
            <a:ext cx="780177" cy="637564"/>
          </a:xfrm>
          <a:prstGeom prst="wedgeRectCallout">
            <a:avLst>
              <a:gd name="adj1" fmla="val 90995"/>
              <a:gd name="adj2" fmla="val 1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Kunde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2A73653-E6D6-453E-BD78-E83061D249B9}"/>
              </a:ext>
            </a:extLst>
          </p:cNvPr>
          <p:cNvCxnSpPr>
            <a:cxnSpLocks/>
          </p:cNvCxnSpPr>
          <p:nvPr/>
        </p:nvCxnSpPr>
        <p:spPr>
          <a:xfrm>
            <a:off x="8148509" y="1711178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3BA229A7-EF94-401B-9A72-5FB1CDA955B0}"/>
              </a:ext>
            </a:extLst>
          </p:cNvPr>
          <p:cNvSpPr/>
          <p:nvPr/>
        </p:nvSpPr>
        <p:spPr>
          <a:xfrm>
            <a:off x="4790113" y="5288671"/>
            <a:ext cx="780177" cy="637564"/>
          </a:xfrm>
          <a:prstGeom prst="wedgeRectCallout">
            <a:avLst>
              <a:gd name="adj1" fmla="val -77822"/>
              <a:gd name="adj2" fmla="val 125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16" name="Flussdiagramm: Prozess 15">
            <a:extLst>
              <a:ext uri="{FF2B5EF4-FFF2-40B4-BE49-F238E27FC236}">
                <a16:creationId xmlns:a16="http://schemas.microsoft.com/office/drawing/2014/main" id="{B5D479CF-4B23-464F-A561-6C12A0DF8A12}"/>
              </a:ext>
            </a:extLst>
          </p:cNvPr>
          <p:cNvSpPr/>
          <p:nvPr/>
        </p:nvSpPr>
        <p:spPr>
          <a:xfrm>
            <a:off x="3036816" y="5299143"/>
            <a:ext cx="1526797" cy="637563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Fehlermeldung ausgeben: PIN falsch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BD78D05-86CE-4144-B97C-D75FFFA35A53}"/>
              </a:ext>
            </a:extLst>
          </p:cNvPr>
          <p:cNvSpPr/>
          <p:nvPr/>
        </p:nvSpPr>
        <p:spPr>
          <a:xfrm>
            <a:off x="6512634" y="6325413"/>
            <a:ext cx="704675" cy="3390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35580B7-1D1F-4C63-96BE-795D44776BAD}"/>
              </a:ext>
            </a:extLst>
          </p:cNvPr>
          <p:cNvCxnSpPr>
            <a:cxnSpLocks/>
          </p:cNvCxnSpPr>
          <p:nvPr/>
        </p:nvCxnSpPr>
        <p:spPr>
          <a:xfrm>
            <a:off x="6880355" y="6036695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B74548D-6E76-46DB-9B10-0800EC380BA9}"/>
              </a:ext>
            </a:extLst>
          </p:cNvPr>
          <p:cNvCxnSpPr>
            <a:cxnSpLocks/>
          </p:cNvCxnSpPr>
          <p:nvPr/>
        </p:nvCxnSpPr>
        <p:spPr>
          <a:xfrm>
            <a:off x="8155501" y="690867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prechblase: rechteckig 23">
            <a:extLst>
              <a:ext uri="{FF2B5EF4-FFF2-40B4-BE49-F238E27FC236}">
                <a16:creationId xmlns:a16="http://schemas.microsoft.com/office/drawing/2014/main" id="{332057EA-4C63-4BF2-BA95-8BFEE7FC34FC}"/>
              </a:ext>
            </a:extLst>
          </p:cNvPr>
          <p:cNvSpPr/>
          <p:nvPr/>
        </p:nvSpPr>
        <p:spPr>
          <a:xfrm>
            <a:off x="7921314" y="4065855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25" name="Flussdiagramm: Prozess 24">
            <a:extLst>
              <a:ext uri="{FF2B5EF4-FFF2-40B4-BE49-F238E27FC236}">
                <a16:creationId xmlns:a16="http://schemas.microsoft.com/office/drawing/2014/main" id="{1061A4F0-F248-4509-B173-59499808E7E3}"/>
              </a:ext>
            </a:extLst>
          </p:cNvPr>
          <p:cNvSpPr/>
          <p:nvPr/>
        </p:nvSpPr>
        <p:spPr>
          <a:xfrm>
            <a:off x="9009086" y="4044919"/>
            <a:ext cx="1526797" cy="637563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Kontonummer einlesen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23D306E-25BC-4999-995C-6305F08F6D8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772485" y="4682482"/>
            <a:ext cx="0" cy="342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BDD5CAB7-26C1-4CE2-A26F-0CBE4664AA03}"/>
              </a:ext>
            </a:extLst>
          </p:cNvPr>
          <p:cNvSpPr/>
          <p:nvPr/>
        </p:nvSpPr>
        <p:spPr>
          <a:xfrm>
            <a:off x="9457897" y="5008909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7" name="Flussdiagramm: Verzweigung 36">
            <a:extLst>
              <a:ext uri="{FF2B5EF4-FFF2-40B4-BE49-F238E27FC236}">
                <a16:creationId xmlns:a16="http://schemas.microsoft.com/office/drawing/2014/main" id="{C13E6447-2A6C-4465-B102-A55602ED5D7E}"/>
              </a:ext>
            </a:extLst>
          </p:cNvPr>
          <p:cNvSpPr/>
          <p:nvPr/>
        </p:nvSpPr>
        <p:spPr>
          <a:xfrm>
            <a:off x="4414708" y="3888163"/>
            <a:ext cx="1392573" cy="58722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 x falsch?</a:t>
            </a:r>
          </a:p>
        </p:txBody>
      </p:sp>
      <p:sp>
        <p:nvSpPr>
          <p:cNvPr id="38" name="Flussdiagramm: Prozess 37">
            <a:extLst>
              <a:ext uri="{FF2B5EF4-FFF2-40B4-BE49-F238E27FC236}">
                <a16:creationId xmlns:a16="http://schemas.microsoft.com/office/drawing/2014/main" id="{48AF1003-7D34-4E78-B678-188525C9ED3B}"/>
              </a:ext>
            </a:extLst>
          </p:cNvPr>
          <p:cNvSpPr/>
          <p:nvPr/>
        </p:nvSpPr>
        <p:spPr>
          <a:xfrm>
            <a:off x="3619146" y="4408849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nein</a:t>
            </a:r>
          </a:p>
        </p:txBody>
      </p:sp>
      <p:sp>
        <p:nvSpPr>
          <p:cNvPr id="39" name="Flussdiagramm: Prozess 38">
            <a:extLst>
              <a:ext uri="{FF2B5EF4-FFF2-40B4-BE49-F238E27FC236}">
                <a16:creationId xmlns:a16="http://schemas.microsoft.com/office/drawing/2014/main" id="{1409E872-6350-4843-8354-F66F75399941}"/>
              </a:ext>
            </a:extLst>
          </p:cNvPr>
          <p:cNvSpPr/>
          <p:nvPr/>
        </p:nvSpPr>
        <p:spPr>
          <a:xfrm>
            <a:off x="6620311" y="4384637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ja</a:t>
            </a:r>
          </a:p>
        </p:txBody>
      </p: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6E38F782-7665-4196-87B0-46A2EE01EBC5}"/>
              </a:ext>
            </a:extLst>
          </p:cNvPr>
          <p:cNvCxnSpPr>
            <a:cxnSpLocks/>
            <a:stCxn id="37" idx="1"/>
            <a:endCxn id="38" idx="0"/>
          </p:cNvCxnSpPr>
          <p:nvPr/>
        </p:nvCxnSpPr>
        <p:spPr>
          <a:xfrm rot="10800000" flipV="1">
            <a:off x="3933734" y="4181777"/>
            <a:ext cx="480974" cy="22707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5767AD3D-A39F-4DC8-BE1B-A2BD21CD7BF4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>
            <a:off x="5807281" y="4181778"/>
            <a:ext cx="1127618" cy="20285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B6CA9EDD-9D5B-4F3F-AFC5-8684477F1A22}"/>
              </a:ext>
            </a:extLst>
          </p:cNvPr>
          <p:cNvCxnSpPr>
            <a:stCxn id="6" idx="2"/>
            <a:endCxn id="37" idx="0"/>
          </p:cNvCxnSpPr>
          <p:nvPr/>
        </p:nvCxnSpPr>
        <p:spPr>
          <a:xfrm rot="5400000">
            <a:off x="5903774" y="2857038"/>
            <a:ext cx="238346" cy="1823904"/>
          </a:xfrm>
          <a:prstGeom prst="bentConnector3">
            <a:avLst>
              <a:gd name="adj1" fmla="val 464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prechblase: rechteckig 51">
            <a:extLst>
              <a:ext uri="{FF2B5EF4-FFF2-40B4-BE49-F238E27FC236}">
                <a16:creationId xmlns:a16="http://schemas.microsoft.com/office/drawing/2014/main" id="{4F8FF2E3-C978-4291-A0FC-FC8BACE97E72}"/>
              </a:ext>
            </a:extLst>
          </p:cNvPr>
          <p:cNvSpPr/>
          <p:nvPr/>
        </p:nvSpPr>
        <p:spPr>
          <a:xfrm>
            <a:off x="7924798" y="5373905"/>
            <a:ext cx="780177" cy="637564"/>
          </a:xfrm>
          <a:prstGeom prst="wedgeRectCallout">
            <a:avLst>
              <a:gd name="adj1" fmla="val -82123"/>
              <a:gd name="adj2" fmla="val 2039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53" name="Flussdiagramm: Prozess 52">
            <a:extLst>
              <a:ext uri="{FF2B5EF4-FFF2-40B4-BE49-F238E27FC236}">
                <a16:creationId xmlns:a16="http://schemas.microsoft.com/office/drawing/2014/main" id="{3F772C04-8E19-48DC-B727-C1297407032A}"/>
              </a:ext>
            </a:extLst>
          </p:cNvPr>
          <p:cNvSpPr/>
          <p:nvPr/>
        </p:nvSpPr>
        <p:spPr>
          <a:xfrm>
            <a:off x="6171500" y="5373906"/>
            <a:ext cx="1526797" cy="637563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Fehlermeldung ausgeben,</a:t>
            </a:r>
          </a:p>
          <a:p>
            <a:pPr algn="ctr"/>
            <a:r>
              <a:rPr lang="de-DE" sz="1200" dirty="0"/>
              <a:t>Karte einziehen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A385BDB-D89D-4942-8FD9-DAD01813456E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9772485" y="3644838"/>
            <a:ext cx="0" cy="400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79AC6C13-3009-4AA7-A269-D0C168543B82}"/>
              </a:ext>
            </a:extLst>
          </p:cNvPr>
          <p:cNvCxnSpPr>
            <a:stCxn id="39" idx="2"/>
            <a:endCxn id="53" idx="0"/>
          </p:cNvCxnSpPr>
          <p:nvPr/>
        </p:nvCxnSpPr>
        <p:spPr>
          <a:xfrm>
            <a:off x="6934899" y="4736975"/>
            <a:ext cx="0" cy="63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872267CD-5F1F-4814-8853-ED89A88653D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933734" y="4761187"/>
            <a:ext cx="0" cy="52748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58AC36CB-6E8A-4AAE-B1B9-1AABBF22F948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 flipH="1" flipV="1">
            <a:off x="1479900" y="3049082"/>
            <a:ext cx="5207938" cy="567309"/>
          </a:xfrm>
          <a:prstGeom prst="bentConnector5">
            <a:avLst>
              <a:gd name="adj1" fmla="val -4389"/>
              <a:gd name="adj2" fmla="val -148242"/>
              <a:gd name="adj3" fmla="val 999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4C28663-A1B9-49C4-9414-1FBD8C7B5A1B}"/>
              </a:ext>
            </a:extLst>
          </p:cNvPr>
          <p:cNvCxnSpPr>
            <a:cxnSpLocks/>
          </p:cNvCxnSpPr>
          <p:nvPr/>
        </p:nvCxnSpPr>
        <p:spPr>
          <a:xfrm>
            <a:off x="4367524" y="728768"/>
            <a:ext cx="3780984" cy="349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E02628E6-FB74-40A9-B629-2A90E429E462}"/>
              </a:ext>
            </a:extLst>
          </p:cNvPr>
          <p:cNvSpPr txBox="1"/>
          <p:nvPr/>
        </p:nvSpPr>
        <p:spPr>
          <a:xfrm>
            <a:off x="5549672" y="3509752"/>
            <a:ext cx="9364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Zähler erhöhen</a:t>
            </a:r>
          </a:p>
        </p:txBody>
      </p:sp>
      <p:sp>
        <p:nvSpPr>
          <p:cNvPr id="40" name="Pfeil: nach links gekrümmt 39">
            <a:extLst>
              <a:ext uri="{FF2B5EF4-FFF2-40B4-BE49-F238E27FC236}">
                <a16:creationId xmlns:a16="http://schemas.microsoft.com/office/drawing/2014/main" id="{267AF10C-8673-42E4-902F-334D037631A0}"/>
              </a:ext>
            </a:extLst>
          </p:cNvPr>
          <p:cNvSpPr/>
          <p:nvPr/>
        </p:nvSpPr>
        <p:spPr>
          <a:xfrm>
            <a:off x="3164053" y="3839081"/>
            <a:ext cx="387299" cy="50177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9AF5E89C-FB6D-4FE9-8E9A-20AFD58C2257}"/>
              </a:ext>
            </a:extLst>
          </p:cNvPr>
          <p:cNvSpPr/>
          <p:nvPr/>
        </p:nvSpPr>
        <p:spPr>
          <a:xfrm>
            <a:off x="811986" y="4837913"/>
            <a:ext cx="950748" cy="1258349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24C2EF5-D612-4E03-941B-789241E3631C}"/>
              </a:ext>
            </a:extLst>
          </p:cNvPr>
          <p:cNvSpPr txBox="1"/>
          <p:nvPr/>
        </p:nvSpPr>
        <p:spPr>
          <a:xfrm>
            <a:off x="893077" y="5217858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Bitte PIN eingeben!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BB04F270-75E9-4A43-84C4-704F54A36FC3}"/>
              </a:ext>
            </a:extLst>
          </p:cNvPr>
          <p:cNvSpPr/>
          <p:nvPr/>
        </p:nvSpPr>
        <p:spPr>
          <a:xfrm>
            <a:off x="909857" y="5820691"/>
            <a:ext cx="665526" cy="14248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Abbruch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E629EA07-BB5E-4ADA-A1A9-850933900423}"/>
              </a:ext>
            </a:extLst>
          </p:cNvPr>
          <p:cNvSpPr/>
          <p:nvPr/>
        </p:nvSpPr>
        <p:spPr>
          <a:xfrm>
            <a:off x="893077" y="4761187"/>
            <a:ext cx="788565" cy="1534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67F437DF-445B-4E42-BB1C-6D094F3AEC18}"/>
              </a:ext>
            </a:extLst>
          </p:cNvPr>
          <p:cNvSpPr/>
          <p:nvPr/>
        </p:nvSpPr>
        <p:spPr>
          <a:xfrm>
            <a:off x="990949" y="5597662"/>
            <a:ext cx="489356" cy="1424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F9CFEBDF-010C-40CE-9C54-8529D53C81DD}"/>
              </a:ext>
            </a:extLst>
          </p:cNvPr>
          <p:cNvSpPr/>
          <p:nvPr/>
        </p:nvSpPr>
        <p:spPr>
          <a:xfrm>
            <a:off x="932225" y="4991365"/>
            <a:ext cx="643158" cy="275612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PIN falsch!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3A153A82-6EDD-485F-B46E-E0F5254E1DF6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762734" y="5467088"/>
            <a:ext cx="12184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6F086657-0AD1-4A51-8033-333B4700BA68}"/>
              </a:ext>
            </a:extLst>
          </p:cNvPr>
          <p:cNvSpPr/>
          <p:nvPr/>
        </p:nvSpPr>
        <p:spPr>
          <a:xfrm>
            <a:off x="10421581" y="5299143"/>
            <a:ext cx="950748" cy="1258349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72FB0D1D-62AE-4021-8BCC-669C7B4C6A00}"/>
              </a:ext>
            </a:extLst>
          </p:cNvPr>
          <p:cNvSpPr/>
          <p:nvPr/>
        </p:nvSpPr>
        <p:spPr>
          <a:xfrm>
            <a:off x="10502672" y="5222417"/>
            <a:ext cx="788565" cy="1534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D8F23FA3-8848-4D35-B45C-37EA0647073C}"/>
              </a:ext>
            </a:extLst>
          </p:cNvPr>
          <p:cNvSpPr/>
          <p:nvPr/>
        </p:nvSpPr>
        <p:spPr>
          <a:xfrm>
            <a:off x="10481699" y="5567686"/>
            <a:ext cx="830509" cy="69623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Zu viele Falsch-eingaben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61A59CC-9CFD-4138-8A0B-4544E612EA56}"/>
              </a:ext>
            </a:extLst>
          </p:cNvPr>
          <p:cNvCxnSpPr>
            <a:cxnSpLocks/>
          </p:cNvCxnSpPr>
          <p:nvPr/>
        </p:nvCxnSpPr>
        <p:spPr>
          <a:xfrm flipH="1" flipV="1">
            <a:off x="6880355" y="6121346"/>
            <a:ext cx="3541223" cy="42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7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05C71642-2AA1-4002-B524-CB2179EC8C3B}"/>
              </a:ext>
            </a:extLst>
          </p:cNvPr>
          <p:cNvSpPr/>
          <p:nvPr/>
        </p:nvSpPr>
        <p:spPr>
          <a:xfrm>
            <a:off x="3457663" y="854272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3" name="Flussdiagramm: Prozess 2">
            <a:extLst>
              <a:ext uri="{FF2B5EF4-FFF2-40B4-BE49-F238E27FC236}">
                <a16:creationId xmlns:a16="http://schemas.microsoft.com/office/drawing/2014/main" id="{71B5586D-8A7B-45F1-8D3C-A783FB2A3537}"/>
              </a:ext>
            </a:extLst>
          </p:cNvPr>
          <p:cNvSpPr/>
          <p:nvPr/>
        </p:nvSpPr>
        <p:spPr>
          <a:xfrm>
            <a:off x="4535646" y="854273"/>
            <a:ext cx="1526797" cy="637563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Menu wird angezeigt:</a:t>
            </a:r>
          </a:p>
          <a:p>
            <a:r>
              <a:rPr lang="de-DE" sz="1200" dirty="0"/>
              <a:t>-Kontostand </a:t>
            </a:r>
          </a:p>
          <a:p>
            <a:r>
              <a:rPr lang="de-DE" sz="1200" dirty="0"/>
              <a:t>-Umsatz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0940BA-1B77-4884-ADB3-1E7ECC1BF845}"/>
              </a:ext>
            </a:extLst>
          </p:cNvPr>
          <p:cNvSpPr/>
          <p:nvPr/>
        </p:nvSpPr>
        <p:spPr>
          <a:xfrm>
            <a:off x="4984457" y="186827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C16E0E0-9A69-4D9C-966D-05431DEA5A9D}"/>
              </a:ext>
            </a:extLst>
          </p:cNvPr>
          <p:cNvCxnSpPr>
            <a:cxnSpLocks/>
          </p:cNvCxnSpPr>
          <p:nvPr/>
        </p:nvCxnSpPr>
        <p:spPr>
          <a:xfrm flipH="1" flipV="1">
            <a:off x="5299044" y="1669409"/>
            <a:ext cx="2485946" cy="2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ssdiagramm: Prozess 18">
            <a:extLst>
              <a:ext uri="{FF2B5EF4-FFF2-40B4-BE49-F238E27FC236}">
                <a16:creationId xmlns:a16="http://schemas.microsoft.com/office/drawing/2014/main" id="{EA90A302-259C-43B1-A532-AE1EEFA3BC9C}"/>
              </a:ext>
            </a:extLst>
          </p:cNvPr>
          <p:cNvSpPr/>
          <p:nvPr/>
        </p:nvSpPr>
        <p:spPr>
          <a:xfrm>
            <a:off x="3017239" y="2497570"/>
            <a:ext cx="1526797" cy="721453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Kunde wählt Kontostand</a:t>
            </a:r>
          </a:p>
        </p:txBody>
      </p:sp>
      <p:sp>
        <p:nvSpPr>
          <p:cNvPr id="20" name="Sprechblase: rechteckig 19">
            <a:extLst>
              <a:ext uri="{FF2B5EF4-FFF2-40B4-BE49-F238E27FC236}">
                <a16:creationId xmlns:a16="http://schemas.microsoft.com/office/drawing/2014/main" id="{556781D5-A487-4071-A37A-1DA7C977FB57}"/>
              </a:ext>
            </a:extLst>
          </p:cNvPr>
          <p:cNvSpPr/>
          <p:nvPr/>
        </p:nvSpPr>
        <p:spPr>
          <a:xfrm>
            <a:off x="1901502" y="2581459"/>
            <a:ext cx="780177" cy="637564"/>
          </a:xfrm>
          <a:prstGeom prst="wedgeRectCallout">
            <a:avLst>
              <a:gd name="adj1" fmla="val 90995"/>
              <a:gd name="adj2" fmla="val 1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Kunde</a:t>
            </a:r>
          </a:p>
        </p:txBody>
      </p:sp>
      <p:sp>
        <p:nvSpPr>
          <p:cNvPr id="21" name="Flussdiagramm: Prozess 20">
            <a:extLst>
              <a:ext uri="{FF2B5EF4-FFF2-40B4-BE49-F238E27FC236}">
                <a16:creationId xmlns:a16="http://schemas.microsoft.com/office/drawing/2014/main" id="{BB720C95-0214-4A32-AE97-2848EBE07918}"/>
              </a:ext>
            </a:extLst>
          </p:cNvPr>
          <p:cNvSpPr/>
          <p:nvPr/>
        </p:nvSpPr>
        <p:spPr>
          <a:xfrm>
            <a:off x="6062444" y="2497570"/>
            <a:ext cx="1526797" cy="721453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Kunde wählt Umsatz </a:t>
            </a:r>
          </a:p>
        </p:txBody>
      </p:sp>
      <p:sp>
        <p:nvSpPr>
          <p:cNvPr id="22" name="Sprechblase: rechteckig 21">
            <a:extLst>
              <a:ext uri="{FF2B5EF4-FFF2-40B4-BE49-F238E27FC236}">
                <a16:creationId xmlns:a16="http://schemas.microsoft.com/office/drawing/2014/main" id="{A0517C9F-163C-4A57-9895-882996E26C6A}"/>
              </a:ext>
            </a:extLst>
          </p:cNvPr>
          <p:cNvSpPr/>
          <p:nvPr/>
        </p:nvSpPr>
        <p:spPr>
          <a:xfrm>
            <a:off x="7924801" y="2581459"/>
            <a:ext cx="780177" cy="637564"/>
          </a:xfrm>
          <a:prstGeom prst="wedgeRectCallout">
            <a:avLst>
              <a:gd name="adj1" fmla="val -88575"/>
              <a:gd name="adj2" fmla="val 2171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Kunde</a:t>
            </a:r>
          </a:p>
        </p:txBody>
      </p:sp>
      <p:sp>
        <p:nvSpPr>
          <p:cNvPr id="33" name="Sprechblase: rechteckig 32">
            <a:extLst>
              <a:ext uri="{FF2B5EF4-FFF2-40B4-BE49-F238E27FC236}">
                <a16:creationId xmlns:a16="http://schemas.microsoft.com/office/drawing/2014/main" id="{59996826-E8B3-414A-BECB-9CD829B97411}"/>
              </a:ext>
            </a:extLst>
          </p:cNvPr>
          <p:cNvSpPr/>
          <p:nvPr/>
        </p:nvSpPr>
        <p:spPr>
          <a:xfrm>
            <a:off x="1944847" y="3691076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34" name="Flussdiagramm: Prozess 33">
            <a:extLst>
              <a:ext uri="{FF2B5EF4-FFF2-40B4-BE49-F238E27FC236}">
                <a16:creationId xmlns:a16="http://schemas.microsoft.com/office/drawing/2014/main" id="{3B90B0FD-4FB2-47E0-968E-5F879D87C61A}"/>
              </a:ext>
            </a:extLst>
          </p:cNvPr>
          <p:cNvSpPr/>
          <p:nvPr/>
        </p:nvSpPr>
        <p:spPr>
          <a:xfrm>
            <a:off x="3022830" y="3691077"/>
            <a:ext cx="1526797" cy="637563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 Kontostand  wird auf Datenbank gelesen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1384259-C9E1-4FFC-A3FA-F045D31A017F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>
            <a:off x="3780638" y="3219023"/>
            <a:ext cx="5591" cy="472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prechblase: rechteckig 38">
            <a:extLst>
              <a:ext uri="{FF2B5EF4-FFF2-40B4-BE49-F238E27FC236}">
                <a16:creationId xmlns:a16="http://schemas.microsoft.com/office/drawing/2014/main" id="{FFE10191-2327-4DB2-9E55-581F641641C2}"/>
              </a:ext>
            </a:extLst>
          </p:cNvPr>
          <p:cNvSpPr/>
          <p:nvPr/>
        </p:nvSpPr>
        <p:spPr>
          <a:xfrm>
            <a:off x="1944847" y="4565801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40" name="Flussdiagramm: Prozess 39">
            <a:extLst>
              <a:ext uri="{FF2B5EF4-FFF2-40B4-BE49-F238E27FC236}">
                <a16:creationId xmlns:a16="http://schemas.microsoft.com/office/drawing/2014/main" id="{7DA4C8D3-CC18-4907-AD4A-6B1E5F801B87}"/>
              </a:ext>
            </a:extLst>
          </p:cNvPr>
          <p:cNvSpPr/>
          <p:nvPr/>
        </p:nvSpPr>
        <p:spPr>
          <a:xfrm>
            <a:off x="3022830" y="4565802"/>
            <a:ext cx="1526797" cy="637563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Kontostand wird angezeigt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5DACB26-3E75-45CB-9003-B39D33CA6D1F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3786229" y="4328640"/>
            <a:ext cx="0" cy="2371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prechblase: rechteckig 43">
            <a:extLst>
              <a:ext uri="{FF2B5EF4-FFF2-40B4-BE49-F238E27FC236}">
                <a16:creationId xmlns:a16="http://schemas.microsoft.com/office/drawing/2014/main" id="{15206AA8-CF48-4722-8277-8866ACC7FC3A}"/>
              </a:ext>
            </a:extLst>
          </p:cNvPr>
          <p:cNvSpPr/>
          <p:nvPr/>
        </p:nvSpPr>
        <p:spPr>
          <a:xfrm>
            <a:off x="1988192" y="5492426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45" name="Flussdiagramm: Prozess 44">
            <a:extLst>
              <a:ext uri="{FF2B5EF4-FFF2-40B4-BE49-F238E27FC236}">
                <a16:creationId xmlns:a16="http://schemas.microsoft.com/office/drawing/2014/main" id="{CDEBAD24-64A0-4743-A59E-AA208BEF2221}"/>
              </a:ext>
            </a:extLst>
          </p:cNvPr>
          <p:cNvSpPr/>
          <p:nvPr/>
        </p:nvSpPr>
        <p:spPr>
          <a:xfrm>
            <a:off x="3017239" y="5546606"/>
            <a:ext cx="1526797" cy="637563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Anzeige nach einer Zeitspanne beenden Karte auswerfen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3319D98-623B-471E-9BE1-A4DBD5CB4E6F}"/>
              </a:ext>
            </a:extLst>
          </p:cNvPr>
          <p:cNvSpPr/>
          <p:nvPr/>
        </p:nvSpPr>
        <p:spPr>
          <a:xfrm>
            <a:off x="3428299" y="6474821"/>
            <a:ext cx="704675" cy="3390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34AF71D-F5BF-4FA2-9B7F-43C4719BD59B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flipH="1">
            <a:off x="3780637" y="6184169"/>
            <a:ext cx="1" cy="290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B0A7490-6028-4F1D-BEE5-D63C3B0582FC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 flipH="1">
            <a:off x="3780638" y="5203365"/>
            <a:ext cx="5591" cy="3432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B33C83F-FC3A-4C4E-803C-C78B5EBF44F1}"/>
              </a:ext>
            </a:extLst>
          </p:cNvPr>
          <p:cNvSpPr/>
          <p:nvPr/>
        </p:nvSpPr>
        <p:spPr>
          <a:xfrm>
            <a:off x="6511254" y="3508616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FB535432-B684-4A2D-851B-6C9E46B4E2BD}"/>
              </a:ext>
            </a:extLst>
          </p:cNvPr>
          <p:cNvCxnSpPr>
            <a:cxnSpLocks/>
          </p:cNvCxnSpPr>
          <p:nvPr/>
        </p:nvCxnSpPr>
        <p:spPr>
          <a:xfrm>
            <a:off x="6825841" y="3209758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D82E05C-9C5F-4CB2-9C81-67D425BB6016}"/>
              </a:ext>
            </a:extLst>
          </p:cNvPr>
          <p:cNvCxnSpPr>
            <a:cxnSpLocks/>
          </p:cNvCxnSpPr>
          <p:nvPr/>
        </p:nvCxnSpPr>
        <p:spPr>
          <a:xfrm>
            <a:off x="5287858" y="555414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13F5CFC-89FE-4714-9196-0B8387064592}"/>
              </a:ext>
            </a:extLst>
          </p:cNvPr>
          <p:cNvSpPr/>
          <p:nvPr/>
        </p:nvSpPr>
        <p:spPr>
          <a:xfrm>
            <a:off x="7793380" y="933432"/>
            <a:ext cx="950748" cy="1258349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0419BAED-AB4A-486F-BF07-F151A3063862}"/>
              </a:ext>
            </a:extLst>
          </p:cNvPr>
          <p:cNvSpPr/>
          <p:nvPr/>
        </p:nvSpPr>
        <p:spPr>
          <a:xfrm>
            <a:off x="7882861" y="1880145"/>
            <a:ext cx="665526" cy="14248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Abbruch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5868FA7-1801-4025-8091-DCEF5A001D44}"/>
              </a:ext>
            </a:extLst>
          </p:cNvPr>
          <p:cNvSpPr/>
          <p:nvPr/>
        </p:nvSpPr>
        <p:spPr>
          <a:xfrm>
            <a:off x="7866081" y="820641"/>
            <a:ext cx="788565" cy="1534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UI</a:t>
            </a: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BA147D79-BD39-41E7-A193-ECC952AF3B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51186" y="1231303"/>
            <a:ext cx="1005734" cy="15267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977EABF6-1C0C-40AD-AE69-EAC81256AD48}"/>
              </a:ext>
            </a:extLst>
          </p:cNvPr>
          <p:cNvCxnSpPr>
            <a:cxnSpLocks/>
            <a:endCxn id="19" idx="0"/>
          </p:cNvCxnSpPr>
          <p:nvPr/>
        </p:nvCxnSpPr>
        <p:spPr>
          <a:xfrm rot="10800000" flipV="1">
            <a:off x="3780638" y="1994702"/>
            <a:ext cx="1510016" cy="50286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764EC33-D037-44C4-8D18-4167174DEEA7}"/>
              </a:ext>
            </a:extLst>
          </p:cNvPr>
          <p:cNvSpPr txBox="1"/>
          <p:nvPr/>
        </p:nvSpPr>
        <p:spPr>
          <a:xfrm>
            <a:off x="7852106" y="1046947"/>
            <a:ext cx="771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Wähle: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82777B76-F1E1-4917-B8BF-770E9A18D91C}"/>
              </a:ext>
            </a:extLst>
          </p:cNvPr>
          <p:cNvSpPr/>
          <p:nvPr/>
        </p:nvSpPr>
        <p:spPr>
          <a:xfrm>
            <a:off x="7847917" y="1326044"/>
            <a:ext cx="802540" cy="15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Kontostand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D984F156-C0C7-45BF-B542-79E260ECA7C1}"/>
              </a:ext>
            </a:extLst>
          </p:cNvPr>
          <p:cNvSpPr/>
          <p:nvPr/>
        </p:nvSpPr>
        <p:spPr>
          <a:xfrm>
            <a:off x="7859093" y="1590731"/>
            <a:ext cx="802540" cy="15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Umsatz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BB9364BD-71FC-4C44-ABE2-269252C9F5DF}"/>
              </a:ext>
            </a:extLst>
          </p:cNvPr>
          <p:cNvSpPr/>
          <p:nvPr/>
        </p:nvSpPr>
        <p:spPr>
          <a:xfrm>
            <a:off x="5560506" y="4745378"/>
            <a:ext cx="950748" cy="1258349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92DBD4F4-2202-466F-BD35-F113143956F9}"/>
              </a:ext>
            </a:extLst>
          </p:cNvPr>
          <p:cNvSpPr/>
          <p:nvPr/>
        </p:nvSpPr>
        <p:spPr>
          <a:xfrm>
            <a:off x="5649987" y="5692091"/>
            <a:ext cx="665526" cy="14248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Abbruch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794391C8-8D79-40B8-A779-A9BAA05D6B55}"/>
              </a:ext>
            </a:extLst>
          </p:cNvPr>
          <p:cNvSpPr/>
          <p:nvPr/>
        </p:nvSpPr>
        <p:spPr>
          <a:xfrm>
            <a:off x="5633207" y="4632587"/>
            <a:ext cx="788565" cy="1534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C25F76D1-2D63-47AD-903E-897551042207}"/>
              </a:ext>
            </a:extLst>
          </p:cNvPr>
          <p:cNvSpPr txBox="1"/>
          <p:nvPr/>
        </p:nvSpPr>
        <p:spPr>
          <a:xfrm>
            <a:off x="5619232" y="4858893"/>
            <a:ext cx="771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Kontostand</a:t>
            </a:r>
            <a:r>
              <a:rPr lang="de-DE" sz="900" dirty="0"/>
              <a:t>: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A2CDC272-8BEB-40E1-9113-01510939E4ED}"/>
              </a:ext>
            </a:extLst>
          </p:cNvPr>
          <p:cNvSpPr/>
          <p:nvPr/>
        </p:nvSpPr>
        <p:spPr>
          <a:xfrm>
            <a:off x="5615043" y="5137990"/>
            <a:ext cx="802540" cy="153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Kontostand: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2C694DCA-C9E5-4742-864B-47B7D082ED43}"/>
              </a:ext>
            </a:extLst>
          </p:cNvPr>
          <p:cNvSpPr/>
          <p:nvPr/>
        </p:nvSpPr>
        <p:spPr>
          <a:xfrm>
            <a:off x="5626219" y="5402677"/>
            <a:ext cx="802540" cy="153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123456,87€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E2B723A9-0E3F-476D-A41F-E758BF1635FA}"/>
              </a:ext>
            </a:extLst>
          </p:cNvPr>
          <p:cNvCxnSpPr>
            <a:cxnSpLocks/>
          </p:cNvCxnSpPr>
          <p:nvPr/>
        </p:nvCxnSpPr>
        <p:spPr>
          <a:xfrm flipH="1">
            <a:off x="3780636" y="5353415"/>
            <a:ext cx="17798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07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4C23A98A-B5F7-47A0-8D02-C0D679717141}"/>
              </a:ext>
            </a:extLst>
          </p:cNvPr>
          <p:cNvSpPr/>
          <p:nvPr/>
        </p:nvSpPr>
        <p:spPr>
          <a:xfrm>
            <a:off x="4699232" y="272110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F385AB2B-8D78-436B-8C9F-0934CD4D33B4}"/>
              </a:ext>
            </a:extLst>
          </p:cNvPr>
          <p:cNvSpPr/>
          <p:nvPr/>
        </p:nvSpPr>
        <p:spPr>
          <a:xfrm>
            <a:off x="3155656" y="1025023"/>
            <a:ext cx="780177" cy="637564"/>
          </a:xfrm>
          <a:prstGeom prst="wedgeRectCallout">
            <a:avLst>
              <a:gd name="adj1" fmla="val 90995"/>
              <a:gd name="adj2" fmla="val 2171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4" name="Flussdiagramm: Prozess 3">
            <a:extLst>
              <a:ext uri="{FF2B5EF4-FFF2-40B4-BE49-F238E27FC236}">
                <a16:creationId xmlns:a16="http://schemas.microsoft.com/office/drawing/2014/main" id="{45AC0AF6-DA07-41BF-9848-DF5B42AAC299}"/>
              </a:ext>
            </a:extLst>
          </p:cNvPr>
          <p:cNvSpPr/>
          <p:nvPr/>
        </p:nvSpPr>
        <p:spPr>
          <a:xfrm>
            <a:off x="4250420" y="1025023"/>
            <a:ext cx="1526797" cy="637563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Eingabemöglichkeit für Zeitraum ausgeben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B64F508-FAF1-441E-AA8A-B57CA25DE2C5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 flipH="1">
            <a:off x="5013819" y="637029"/>
            <a:ext cx="1" cy="387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ssdiagramm: Prozess 7">
            <a:extLst>
              <a:ext uri="{FF2B5EF4-FFF2-40B4-BE49-F238E27FC236}">
                <a16:creationId xmlns:a16="http://schemas.microsoft.com/office/drawing/2014/main" id="{6B63DC65-9D94-4843-82FA-676698CBF425}"/>
              </a:ext>
            </a:extLst>
          </p:cNvPr>
          <p:cNvSpPr/>
          <p:nvPr/>
        </p:nvSpPr>
        <p:spPr>
          <a:xfrm>
            <a:off x="4250420" y="2050580"/>
            <a:ext cx="1526797" cy="721453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Kunde gibt Zeitraum ein</a:t>
            </a: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589FEC33-28B3-4FB7-946D-9A3713AAF7C7}"/>
              </a:ext>
            </a:extLst>
          </p:cNvPr>
          <p:cNvSpPr/>
          <p:nvPr/>
        </p:nvSpPr>
        <p:spPr>
          <a:xfrm>
            <a:off x="3134683" y="2134469"/>
            <a:ext cx="780177" cy="637564"/>
          </a:xfrm>
          <a:prstGeom prst="wedgeRectCallout">
            <a:avLst>
              <a:gd name="adj1" fmla="val 90995"/>
              <a:gd name="adj2" fmla="val 1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Kunde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624491D-084C-41C1-872D-A5EEC615DC20}"/>
              </a:ext>
            </a:extLst>
          </p:cNvPr>
          <p:cNvSpPr txBox="1"/>
          <p:nvPr/>
        </p:nvSpPr>
        <p:spPr>
          <a:xfrm>
            <a:off x="8537026" y="989861"/>
            <a:ext cx="289716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Zeitraum Überlegungen:</a:t>
            </a:r>
          </a:p>
          <a:p>
            <a:r>
              <a:rPr lang="de-DE" sz="1100" dirty="0"/>
              <a:t>Volksbank: 1 Woche, 2 Wochen, 1 Monat, Zeitraum</a:t>
            </a:r>
          </a:p>
          <a:p>
            <a:r>
              <a:rPr lang="de-DE" sz="1100" dirty="0"/>
              <a:t>Sparkasse nur Zeitraum</a:t>
            </a:r>
          </a:p>
          <a:p>
            <a:r>
              <a:rPr lang="de-DE" sz="1100" dirty="0"/>
              <a:t>Bei größerem Zeitraum nochmals PIN abfragen.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70D4EDF-F1C1-4059-A0D8-F4B4F462E06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013819" y="1662586"/>
            <a:ext cx="0" cy="387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7AD1B777-4547-45A1-9084-990AE3881783}"/>
              </a:ext>
            </a:extLst>
          </p:cNvPr>
          <p:cNvSpPr/>
          <p:nvPr/>
        </p:nvSpPr>
        <p:spPr>
          <a:xfrm>
            <a:off x="3200395" y="3243915"/>
            <a:ext cx="780177" cy="637564"/>
          </a:xfrm>
          <a:prstGeom prst="wedgeRectCallout">
            <a:avLst>
              <a:gd name="adj1" fmla="val 90995"/>
              <a:gd name="adj2" fmla="val 2171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15" name="Flussdiagramm: Prozess 14">
            <a:extLst>
              <a:ext uri="{FF2B5EF4-FFF2-40B4-BE49-F238E27FC236}">
                <a16:creationId xmlns:a16="http://schemas.microsoft.com/office/drawing/2014/main" id="{63BFEB28-C4F2-470F-869D-920937186F5A}"/>
              </a:ext>
            </a:extLst>
          </p:cNvPr>
          <p:cNvSpPr/>
          <p:nvPr/>
        </p:nvSpPr>
        <p:spPr>
          <a:xfrm>
            <a:off x="4250420" y="3243915"/>
            <a:ext cx="1526797" cy="637563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Datumsprüfung</a:t>
            </a:r>
          </a:p>
          <a:p>
            <a:r>
              <a:rPr lang="de-DE" sz="1200" dirty="0"/>
              <a:t>- Anfang &lt; Ende</a:t>
            </a:r>
          </a:p>
          <a:p>
            <a:r>
              <a:rPr lang="de-DE" sz="1200" dirty="0"/>
              <a:t>- max. 1 Jahr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6168D33-FC25-40F5-A83C-36F3922A7BE1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5013819" y="2772033"/>
            <a:ext cx="0" cy="471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zweigung 24">
            <a:extLst>
              <a:ext uri="{FF2B5EF4-FFF2-40B4-BE49-F238E27FC236}">
                <a16:creationId xmlns:a16="http://schemas.microsoft.com/office/drawing/2014/main" id="{723D4910-473E-4120-8E89-7F5AFD31AB6C}"/>
              </a:ext>
            </a:extLst>
          </p:cNvPr>
          <p:cNvSpPr/>
          <p:nvPr/>
        </p:nvSpPr>
        <p:spPr>
          <a:xfrm>
            <a:off x="4250419" y="4164268"/>
            <a:ext cx="1526797" cy="58722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Datumsein-gabe OK?</a:t>
            </a:r>
          </a:p>
        </p:txBody>
      </p:sp>
      <p:sp>
        <p:nvSpPr>
          <p:cNvPr id="26" name="Flussdiagramm: Prozess 25">
            <a:extLst>
              <a:ext uri="{FF2B5EF4-FFF2-40B4-BE49-F238E27FC236}">
                <a16:creationId xmlns:a16="http://schemas.microsoft.com/office/drawing/2014/main" id="{BA18B7B9-344D-48DE-A994-F1E25E6EDE7E}"/>
              </a:ext>
            </a:extLst>
          </p:cNvPr>
          <p:cNvSpPr/>
          <p:nvPr/>
        </p:nvSpPr>
        <p:spPr>
          <a:xfrm>
            <a:off x="3457660" y="4843076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nein</a:t>
            </a:r>
          </a:p>
        </p:txBody>
      </p:sp>
      <p:sp>
        <p:nvSpPr>
          <p:cNvPr id="27" name="Flussdiagramm: Prozess 26">
            <a:extLst>
              <a:ext uri="{FF2B5EF4-FFF2-40B4-BE49-F238E27FC236}">
                <a16:creationId xmlns:a16="http://schemas.microsoft.com/office/drawing/2014/main" id="{88B14440-EAEA-462A-9E45-AF4A88054926}"/>
              </a:ext>
            </a:extLst>
          </p:cNvPr>
          <p:cNvSpPr/>
          <p:nvPr/>
        </p:nvSpPr>
        <p:spPr>
          <a:xfrm>
            <a:off x="5848524" y="4843076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ja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32990E1-0AF4-4478-93F3-53A2392D7E7B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 flipH="1">
            <a:off x="5013818" y="3881478"/>
            <a:ext cx="1" cy="282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9D658DC9-AAD6-42F2-B94F-F45F1DC98E54}"/>
              </a:ext>
            </a:extLst>
          </p:cNvPr>
          <p:cNvCxnSpPr>
            <a:cxnSpLocks/>
            <a:stCxn id="25" idx="1"/>
            <a:endCxn id="26" idx="0"/>
          </p:cNvCxnSpPr>
          <p:nvPr/>
        </p:nvCxnSpPr>
        <p:spPr>
          <a:xfrm rot="10800000" flipV="1">
            <a:off x="3772249" y="4457882"/>
            <a:ext cx="478171" cy="3851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9E5FEDC9-028D-48D4-A822-8D1086D1B81E}"/>
              </a:ext>
            </a:extLst>
          </p:cNvPr>
          <p:cNvCxnSpPr>
            <a:cxnSpLocks/>
            <a:stCxn id="25" idx="3"/>
            <a:endCxn id="27" idx="0"/>
          </p:cNvCxnSpPr>
          <p:nvPr/>
        </p:nvCxnSpPr>
        <p:spPr>
          <a:xfrm>
            <a:off x="5777216" y="4457883"/>
            <a:ext cx="385896" cy="3851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rechblase: rechteckig 30">
            <a:extLst>
              <a:ext uri="{FF2B5EF4-FFF2-40B4-BE49-F238E27FC236}">
                <a16:creationId xmlns:a16="http://schemas.microsoft.com/office/drawing/2014/main" id="{D0E47636-BBB1-4C87-8EF0-B9F84F51E28A}"/>
              </a:ext>
            </a:extLst>
          </p:cNvPr>
          <p:cNvSpPr/>
          <p:nvPr/>
        </p:nvSpPr>
        <p:spPr>
          <a:xfrm>
            <a:off x="1673598" y="5514195"/>
            <a:ext cx="780177" cy="637564"/>
          </a:xfrm>
          <a:prstGeom prst="wedgeRectCallout">
            <a:avLst>
              <a:gd name="adj1" fmla="val 90995"/>
              <a:gd name="adj2" fmla="val 2171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32" name="Flussdiagramm: Prozess 31">
            <a:extLst>
              <a:ext uri="{FF2B5EF4-FFF2-40B4-BE49-F238E27FC236}">
                <a16:creationId xmlns:a16="http://schemas.microsoft.com/office/drawing/2014/main" id="{77E0BC2E-B6ED-4978-8E8D-C6234B119A88}"/>
              </a:ext>
            </a:extLst>
          </p:cNvPr>
          <p:cNvSpPr/>
          <p:nvPr/>
        </p:nvSpPr>
        <p:spPr>
          <a:xfrm>
            <a:off x="2723623" y="5514195"/>
            <a:ext cx="1526797" cy="637563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Fehlerausgabe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7F8A9C4-84A3-4514-BA38-4CCC003E1CAA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772248" y="5195414"/>
            <a:ext cx="0" cy="3187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4283D499-8932-429A-92A4-1663B5C14D72}"/>
              </a:ext>
            </a:extLst>
          </p:cNvPr>
          <p:cNvCxnSpPr>
            <a:cxnSpLocks/>
          </p:cNvCxnSpPr>
          <p:nvPr/>
        </p:nvCxnSpPr>
        <p:spPr>
          <a:xfrm flipV="1">
            <a:off x="964378" y="746620"/>
            <a:ext cx="4068491" cy="7596"/>
          </a:xfrm>
          <a:prstGeom prst="bentConnector3">
            <a:avLst>
              <a:gd name="adj1" fmla="val 990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035C6CFD-8AA0-492C-A5A4-DB9589A5AFB6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 flipH="1">
            <a:off x="-473072" y="2191665"/>
            <a:ext cx="5397543" cy="2522645"/>
          </a:xfrm>
          <a:prstGeom prst="bentConnector3">
            <a:avLst>
              <a:gd name="adj1" fmla="val -42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CD1662BC-E25A-465A-AB45-57CE778700FB}"/>
              </a:ext>
            </a:extLst>
          </p:cNvPr>
          <p:cNvSpPr/>
          <p:nvPr/>
        </p:nvSpPr>
        <p:spPr>
          <a:xfrm>
            <a:off x="5848524" y="5580607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7A43CAD-2309-4AE3-AC07-69AFBF34AC72}"/>
              </a:ext>
            </a:extLst>
          </p:cNvPr>
          <p:cNvCxnSpPr>
            <a:cxnSpLocks/>
            <a:stCxn id="27" idx="2"/>
            <a:endCxn id="74" idx="0"/>
          </p:cNvCxnSpPr>
          <p:nvPr/>
        </p:nvCxnSpPr>
        <p:spPr>
          <a:xfrm>
            <a:off x="6163112" y="5195414"/>
            <a:ext cx="0" cy="3851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639EF190-4552-4301-94C1-B21FF4CD99EB}"/>
              </a:ext>
            </a:extLst>
          </p:cNvPr>
          <p:cNvSpPr/>
          <p:nvPr/>
        </p:nvSpPr>
        <p:spPr>
          <a:xfrm>
            <a:off x="6837029" y="1190477"/>
            <a:ext cx="950748" cy="1258349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7E7E59F0-452D-4526-B79D-885C10F92E05}"/>
              </a:ext>
            </a:extLst>
          </p:cNvPr>
          <p:cNvSpPr/>
          <p:nvPr/>
        </p:nvSpPr>
        <p:spPr>
          <a:xfrm>
            <a:off x="6979640" y="2155127"/>
            <a:ext cx="665526" cy="14248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Abbruch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403D3188-454B-4110-B09F-57C93FAA81E9}"/>
              </a:ext>
            </a:extLst>
          </p:cNvPr>
          <p:cNvSpPr/>
          <p:nvPr/>
        </p:nvSpPr>
        <p:spPr>
          <a:xfrm>
            <a:off x="6909730" y="1077686"/>
            <a:ext cx="788565" cy="1534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5BD5317-EC2D-4E0E-98D2-83779E4CD7C3}"/>
              </a:ext>
            </a:extLst>
          </p:cNvPr>
          <p:cNvSpPr txBox="1"/>
          <p:nvPr/>
        </p:nvSpPr>
        <p:spPr>
          <a:xfrm>
            <a:off x="6895755" y="1303992"/>
            <a:ext cx="771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Wähle: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445F15E7-E75C-4279-A8DF-E42D50DCB7BD}"/>
              </a:ext>
            </a:extLst>
          </p:cNvPr>
          <p:cNvSpPr/>
          <p:nvPr/>
        </p:nvSpPr>
        <p:spPr>
          <a:xfrm>
            <a:off x="6891566" y="1583089"/>
            <a:ext cx="802540" cy="15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Zeitraum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EB5254B1-3C44-4691-B851-AEBC08BADD24}"/>
              </a:ext>
            </a:extLst>
          </p:cNvPr>
          <p:cNvSpPr/>
          <p:nvPr/>
        </p:nvSpPr>
        <p:spPr>
          <a:xfrm>
            <a:off x="6909730" y="1847776"/>
            <a:ext cx="394283" cy="2407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von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51BB3FC4-0353-48E4-92E2-AAEAE9819BB9}"/>
              </a:ext>
            </a:extLst>
          </p:cNvPr>
          <p:cNvSpPr/>
          <p:nvPr/>
        </p:nvSpPr>
        <p:spPr>
          <a:xfrm>
            <a:off x="7376719" y="1847776"/>
            <a:ext cx="338352" cy="2407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bis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98AD519-77CA-4E4C-AACE-6F2419574723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5032869" y="1819651"/>
            <a:ext cx="18041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2ED0C7CD-5730-40AA-8A8B-A35D00B4B709}"/>
              </a:ext>
            </a:extLst>
          </p:cNvPr>
          <p:cNvSpPr/>
          <p:nvPr/>
        </p:nvSpPr>
        <p:spPr>
          <a:xfrm>
            <a:off x="4590876" y="5460632"/>
            <a:ext cx="950748" cy="1258349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4F5989A0-9DF3-4959-B939-62143AB73906}"/>
              </a:ext>
            </a:extLst>
          </p:cNvPr>
          <p:cNvSpPr/>
          <p:nvPr/>
        </p:nvSpPr>
        <p:spPr>
          <a:xfrm>
            <a:off x="4733487" y="6425282"/>
            <a:ext cx="665526" cy="14248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Abbruch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34F5C84E-13F5-4CE1-AF20-7B7E05AE5FBC}"/>
              </a:ext>
            </a:extLst>
          </p:cNvPr>
          <p:cNvSpPr/>
          <p:nvPr/>
        </p:nvSpPr>
        <p:spPr>
          <a:xfrm>
            <a:off x="4663577" y="5347841"/>
            <a:ext cx="788565" cy="1534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2B1EC38B-B13B-43B0-B3DF-AC17674A73B6}"/>
              </a:ext>
            </a:extLst>
          </p:cNvPr>
          <p:cNvSpPr/>
          <p:nvPr/>
        </p:nvSpPr>
        <p:spPr>
          <a:xfrm>
            <a:off x="4645413" y="5853244"/>
            <a:ext cx="802540" cy="15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Zeitraum</a:t>
            </a: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9DF6D87C-F07A-4239-9846-84227FA93B08}"/>
              </a:ext>
            </a:extLst>
          </p:cNvPr>
          <p:cNvSpPr/>
          <p:nvPr/>
        </p:nvSpPr>
        <p:spPr>
          <a:xfrm>
            <a:off x="4663577" y="6117931"/>
            <a:ext cx="394283" cy="2407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von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A43F2DF1-6C06-470C-BCBE-E59BD358D65A}"/>
              </a:ext>
            </a:extLst>
          </p:cNvPr>
          <p:cNvSpPr/>
          <p:nvPr/>
        </p:nvSpPr>
        <p:spPr>
          <a:xfrm>
            <a:off x="5130566" y="6117931"/>
            <a:ext cx="338352" cy="2407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bis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B358D8C-4511-40E9-8016-421A0E71B5D8}"/>
              </a:ext>
            </a:extLst>
          </p:cNvPr>
          <p:cNvSpPr/>
          <p:nvPr/>
        </p:nvSpPr>
        <p:spPr>
          <a:xfrm>
            <a:off x="4690141" y="5524433"/>
            <a:ext cx="735436" cy="27241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Ungültiges Datum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9294E26-C586-423A-84D8-69626A84E505}"/>
              </a:ext>
            </a:extLst>
          </p:cNvPr>
          <p:cNvCxnSpPr>
            <a:cxnSpLocks/>
          </p:cNvCxnSpPr>
          <p:nvPr/>
        </p:nvCxnSpPr>
        <p:spPr>
          <a:xfrm flipH="1">
            <a:off x="3487021" y="6264549"/>
            <a:ext cx="11038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2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3875825B-76A2-46F6-A24A-59D21293299D}"/>
              </a:ext>
            </a:extLst>
          </p:cNvPr>
          <p:cNvSpPr/>
          <p:nvPr/>
        </p:nvSpPr>
        <p:spPr>
          <a:xfrm>
            <a:off x="3457664" y="986926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3" name="Flussdiagramm: Prozess 2">
            <a:extLst>
              <a:ext uri="{FF2B5EF4-FFF2-40B4-BE49-F238E27FC236}">
                <a16:creationId xmlns:a16="http://schemas.microsoft.com/office/drawing/2014/main" id="{E307E47D-15EB-4826-8BC0-EAAD88424DF9}"/>
              </a:ext>
            </a:extLst>
          </p:cNvPr>
          <p:cNvSpPr/>
          <p:nvPr/>
        </p:nvSpPr>
        <p:spPr>
          <a:xfrm>
            <a:off x="4535647" y="986927"/>
            <a:ext cx="1526797" cy="637563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Umsätze für gewählten Zeitraum für den Kunden lesen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6A43080-ED2E-459B-A0EE-945840AB3F0E}"/>
              </a:ext>
            </a:extLst>
          </p:cNvPr>
          <p:cNvSpPr/>
          <p:nvPr/>
        </p:nvSpPr>
        <p:spPr>
          <a:xfrm>
            <a:off x="4990053" y="323149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DF88993-CB08-4D4E-BFEA-3CDB2E87B2CE}"/>
              </a:ext>
            </a:extLst>
          </p:cNvPr>
          <p:cNvCxnSpPr>
            <a:cxnSpLocks/>
          </p:cNvCxnSpPr>
          <p:nvPr/>
        </p:nvCxnSpPr>
        <p:spPr>
          <a:xfrm>
            <a:off x="5299046" y="688068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4197D2A-2138-414A-9495-F846045952BD}"/>
              </a:ext>
            </a:extLst>
          </p:cNvPr>
          <p:cNvCxnSpPr>
            <a:cxnSpLocks/>
          </p:cNvCxnSpPr>
          <p:nvPr/>
        </p:nvCxnSpPr>
        <p:spPr>
          <a:xfrm>
            <a:off x="5299045" y="688068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F606A3AE-B78E-46E3-9784-4E74959D29EF}"/>
              </a:ext>
            </a:extLst>
          </p:cNvPr>
          <p:cNvSpPr/>
          <p:nvPr/>
        </p:nvSpPr>
        <p:spPr>
          <a:xfrm>
            <a:off x="3457663" y="1995004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8" name="Flussdiagramm: Prozess 7">
            <a:extLst>
              <a:ext uri="{FF2B5EF4-FFF2-40B4-BE49-F238E27FC236}">
                <a16:creationId xmlns:a16="http://schemas.microsoft.com/office/drawing/2014/main" id="{8B431FF3-692F-457C-9500-D5139AF5F1A5}"/>
              </a:ext>
            </a:extLst>
          </p:cNvPr>
          <p:cNvSpPr/>
          <p:nvPr/>
        </p:nvSpPr>
        <p:spPr>
          <a:xfrm>
            <a:off x="4535646" y="1995005"/>
            <a:ext cx="1526797" cy="637563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Umsätze ausgeben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C02C734-D9FC-42B6-A0CB-A102069317D9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5299045" y="1624490"/>
            <a:ext cx="1" cy="370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prechblase: rechteckig 18">
            <a:extLst>
              <a:ext uri="{FF2B5EF4-FFF2-40B4-BE49-F238E27FC236}">
                <a16:creationId xmlns:a16="http://schemas.microsoft.com/office/drawing/2014/main" id="{97065D7D-2B2B-4563-BAD8-B23150321569}"/>
              </a:ext>
            </a:extLst>
          </p:cNvPr>
          <p:cNvSpPr/>
          <p:nvPr/>
        </p:nvSpPr>
        <p:spPr>
          <a:xfrm>
            <a:off x="3540156" y="4345503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20" name="Flussdiagramm: Prozess 19">
            <a:extLst>
              <a:ext uri="{FF2B5EF4-FFF2-40B4-BE49-F238E27FC236}">
                <a16:creationId xmlns:a16="http://schemas.microsoft.com/office/drawing/2014/main" id="{F5028802-8968-4559-86C2-3B0F5785D393}"/>
              </a:ext>
            </a:extLst>
          </p:cNvPr>
          <p:cNvSpPr/>
          <p:nvPr/>
        </p:nvSpPr>
        <p:spPr>
          <a:xfrm>
            <a:off x="4569203" y="4387808"/>
            <a:ext cx="1526797" cy="637563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Anzeige nach einer Zeitspanne beenden</a:t>
            </a:r>
          </a:p>
          <a:p>
            <a:pPr algn="ctr"/>
            <a:r>
              <a:rPr lang="de-DE" sz="1200" dirty="0"/>
              <a:t>Karte auswerfen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6494CF2-8D00-48AA-A88C-4AE21A011602}"/>
              </a:ext>
            </a:extLst>
          </p:cNvPr>
          <p:cNvSpPr/>
          <p:nvPr/>
        </p:nvSpPr>
        <p:spPr>
          <a:xfrm>
            <a:off x="4980264" y="5302548"/>
            <a:ext cx="704675" cy="3390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Ende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81D4826-681C-470B-9DDB-B674CA11703A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332602" y="5025371"/>
            <a:ext cx="0" cy="277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6B6164B-5C95-4B03-8042-D6B1CB290725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5299045" y="2632568"/>
            <a:ext cx="33557" cy="1755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8F7153A-2510-4659-B44C-7F5BF0054DAF}"/>
              </a:ext>
            </a:extLst>
          </p:cNvPr>
          <p:cNvSpPr txBox="1"/>
          <p:nvPr/>
        </p:nvSpPr>
        <p:spPr>
          <a:xfrm>
            <a:off x="8414158" y="2914342"/>
            <a:ext cx="2869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Weitere Überlegungen</a:t>
            </a:r>
          </a:p>
          <a:p>
            <a:r>
              <a:rPr lang="de-DE" sz="1100" dirty="0"/>
              <a:t>Blättern / Scrollen?</a:t>
            </a:r>
          </a:p>
        </p:txBody>
      </p:sp>
      <p:pic>
        <p:nvPicPr>
          <p:cNvPr id="12" name="Grafik 11" descr="Lupe">
            <a:extLst>
              <a:ext uri="{FF2B5EF4-FFF2-40B4-BE49-F238E27FC236}">
                <a16:creationId xmlns:a16="http://schemas.microsoft.com/office/drawing/2014/main" id="{A848682A-5AE2-402A-B418-0A5D1A9F4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0439" y="2156336"/>
            <a:ext cx="914401" cy="914401"/>
          </a:xfrm>
          <a:prstGeom prst="rect">
            <a:avLst/>
          </a:prstGeom>
        </p:spPr>
      </p:pic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D69E337C-3DCE-448F-B3FB-9730BF664E6B}"/>
              </a:ext>
            </a:extLst>
          </p:cNvPr>
          <p:cNvSpPr/>
          <p:nvPr/>
        </p:nvSpPr>
        <p:spPr>
          <a:xfrm>
            <a:off x="7250884" y="2668633"/>
            <a:ext cx="950748" cy="1258349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D5DC3BF-2D2E-4E09-9B10-A1D5DAFC85F8}"/>
              </a:ext>
            </a:extLst>
          </p:cNvPr>
          <p:cNvSpPr/>
          <p:nvPr/>
        </p:nvSpPr>
        <p:spPr>
          <a:xfrm>
            <a:off x="7340365" y="3615346"/>
            <a:ext cx="665526" cy="14248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Abbruch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24F8F310-00BF-4510-9A18-3DD78067617D}"/>
              </a:ext>
            </a:extLst>
          </p:cNvPr>
          <p:cNvSpPr/>
          <p:nvPr/>
        </p:nvSpPr>
        <p:spPr>
          <a:xfrm>
            <a:off x="7323585" y="2555842"/>
            <a:ext cx="788565" cy="1534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FD13C2B-C0F7-4B62-83BA-2CFF80079A1A}"/>
              </a:ext>
            </a:extLst>
          </p:cNvPr>
          <p:cNvSpPr txBox="1"/>
          <p:nvPr/>
        </p:nvSpPr>
        <p:spPr>
          <a:xfrm>
            <a:off x="7309610" y="2782148"/>
            <a:ext cx="771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Umsatz</a:t>
            </a:r>
            <a:r>
              <a:rPr lang="de-DE" sz="900" dirty="0"/>
              <a:t>: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70DF75D-9D46-408A-B936-D973F68485D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332602" y="3297808"/>
            <a:ext cx="19182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96F21BE0-6824-44B8-9769-CF20D6592477}"/>
              </a:ext>
            </a:extLst>
          </p:cNvPr>
          <p:cNvSpPr/>
          <p:nvPr/>
        </p:nvSpPr>
        <p:spPr>
          <a:xfrm>
            <a:off x="7316597" y="3012980"/>
            <a:ext cx="757810" cy="51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12359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Prozess 1">
            <a:extLst>
              <a:ext uri="{FF2B5EF4-FFF2-40B4-BE49-F238E27FC236}">
                <a16:creationId xmlns:a16="http://schemas.microsoft.com/office/drawing/2014/main" id="{5C32FD49-19F3-4829-B8B4-8EA7B16E04D6}"/>
              </a:ext>
            </a:extLst>
          </p:cNvPr>
          <p:cNvSpPr/>
          <p:nvPr/>
        </p:nvSpPr>
        <p:spPr>
          <a:xfrm>
            <a:off x="4505869" y="1146499"/>
            <a:ext cx="2869034" cy="637563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 Datenbank alle Buchungen suchen mit Kontonummer für den Zeitraum und sortiert ausgeben</a:t>
            </a:r>
          </a:p>
        </p:txBody>
      </p:sp>
      <p:sp>
        <p:nvSpPr>
          <p:cNvPr id="3" name="Flussdiagramm: Verzweigung 2">
            <a:extLst>
              <a:ext uri="{FF2B5EF4-FFF2-40B4-BE49-F238E27FC236}">
                <a16:creationId xmlns:a16="http://schemas.microsoft.com/office/drawing/2014/main" id="{8475EAF7-DBB3-4135-A3F2-F05DCF2B5EFC}"/>
              </a:ext>
            </a:extLst>
          </p:cNvPr>
          <p:cNvSpPr/>
          <p:nvPr/>
        </p:nvSpPr>
        <p:spPr>
          <a:xfrm>
            <a:off x="5164402" y="2066658"/>
            <a:ext cx="1526797" cy="58722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Sätze vorhanden?</a:t>
            </a:r>
          </a:p>
        </p:txBody>
      </p:sp>
      <p:sp>
        <p:nvSpPr>
          <p:cNvPr id="4" name="Flussdiagramm: Prozess 3">
            <a:extLst>
              <a:ext uri="{FF2B5EF4-FFF2-40B4-BE49-F238E27FC236}">
                <a16:creationId xmlns:a16="http://schemas.microsoft.com/office/drawing/2014/main" id="{CB8859CE-7AB0-4463-A039-F073F480FA8B}"/>
              </a:ext>
            </a:extLst>
          </p:cNvPr>
          <p:cNvSpPr/>
          <p:nvPr/>
        </p:nvSpPr>
        <p:spPr>
          <a:xfrm>
            <a:off x="4371643" y="2745466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nein</a:t>
            </a:r>
          </a:p>
        </p:txBody>
      </p:sp>
      <p:sp>
        <p:nvSpPr>
          <p:cNvPr id="5" name="Flussdiagramm: Prozess 4">
            <a:extLst>
              <a:ext uri="{FF2B5EF4-FFF2-40B4-BE49-F238E27FC236}">
                <a16:creationId xmlns:a16="http://schemas.microsoft.com/office/drawing/2014/main" id="{5FA536A6-3361-407E-ACC3-4D7F54D85FAA}"/>
              </a:ext>
            </a:extLst>
          </p:cNvPr>
          <p:cNvSpPr/>
          <p:nvPr/>
        </p:nvSpPr>
        <p:spPr>
          <a:xfrm>
            <a:off x="6762507" y="2745466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ja</a:t>
            </a:r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0C9EA402-602E-496F-B160-72CBACAAE668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>
          <a:xfrm rot="10800000" flipV="1">
            <a:off x="4686232" y="2360272"/>
            <a:ext cx="478171" cy="3851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B1A7D8AB-33D1-47DE-9D38-CDB3C0F5180E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6691199" y="2360273"/>
            <a:ext cx="385896" cy="3851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2DCCE3B-4D06-48CA-893A-9471831AFE0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077094" y="3097804"/>
            <a:ext cx="1" cy="3851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ssdiagramm: Mehrere Dokumente 17">
            <a:extLst>
              <a:ext uri="{FF2B5EF4-FFF2-40B4-BE49-F238E27FC236}">
                <a16:creationId xmlns:a16="http://schemas.microsoft.com/office/drawing/2014/main" id="{83F851D6-F434-4135-8D8F-A01A9EFC4EE7}"/>
              </a:ext>
            </a:extLst>
          </p:cNvPr>
          <p:cNvSpPr/>
          <p:nvPr/>
        </p:nvSpPr>
        <p:spPr>
          <a:xfrm>
            <a:off x="5562881" y="3482997"/>
            <a:ext cx="3028426" cy="1577127"/>
          </a:xfrm>
          <a:prstGeom prst="flowChartMultidocumen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Buchung ausgeben</a:t>
            </a:r>
          </a:p>
          <a:p>
            <a:pPr algn="ctr"/>
            <a:endParaRPr lang="de-DE" dirty="0"/>
          </a:p>
        </p:txBody>
      </p:sp>
      <p:sp>
        <p:nvSpPr>
          <p:cNvPr id="21" name="Pfeil: nach links gekrümmt 20">
            <a:extLst>
              <a:ext uri="{FF2B5EF4-FFF2-40B4-BE49-F238E27FC236}">
                <a16:creationId xmlns:a16="http://schemas.microsoft.com/office/drawing/2014/main" id="{978AE7DF-ADA1-492C-B63A-63A2E9D68396}"/>
              </a:ext>
            </a:extLst>
          </p:cNvPr>
          <p:cNvSpPr/>
          <p:nvPr/>
        </p:nvSpPr>
        <p:spPr>
          <a:xfrm>
            <a:off x="8905894" y="3482997"/>
            <a:ext cx="629175" cy="10626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507BF93-0FC9-4EE2-B4EC-BE5BF5A77D74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927801" y="1784062"/>
            <a:ext cx="12585" cy="282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 descr="Lupe">
            <a:extLst>
              <a:ext uri="{FF2B5EF4-FFF2-40B4-BE49-F238E27FC236}">
                <a16:creationId xmlns:a16="http://schemas.microsoft.com/office/drawing/2014/main" id="{7AB86FB5-4CB7-4EC7-B32C-F4287C09C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719673">
            <a:off x="585177" y="2317138"/>
            <a:ext cx="4456922" cy="4456922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ABB0543-6CCA-4448-8B58-0DA0DDF5FAC4}"/>
              </a:ext>
            </a:extLst>
          </p:cNvPr>
          <p:cNvSpPr txBox="1"/>
          <p:nvPr/>
        </p:nvSpPr>
        <p:spPr>
          <a:xfrm>
            <a:off x="9220481" y="4556188"/>
            <a:ext cx="1426129" cy="1923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u="sng" dirty="0"/>
              <a:t>Objekte  </a:t>
            </a:r>
          </a:p>
          <a:p>
            <a:endParaRPr lang="de-DE" sz="900" b="1" i="1" dirty="0"/>
          </a:p>
          <a:p>
            <a:r>
              <a:rPr lang="de-DE" sz="900" b="1" i="1" dirty="0"/>
              <a:t>Buchung[</a:t>
            </a:r>
          </a:p>
          <a:p>
            <a:r>
              <a:rPr lang="de-DE" sz="900" i="1" dirty="0"/>
              <a:t>Kontonummer: </a:t>
            </a:r>
            <a:r>
              <a:rPr lang="de-DE" sz="900" i="1" dirty="0" err="1"/>
              <a:t>number</a:t>
            </a:r>
            <a:endParaRPr lang="de-DE" sz="900" i="1" dirty="0"/>
          </a:p>
          <a:p>
            <a:r>
              <a:rPr lang="de-DE" sz="900" i="1" dirty="0"/>
              <a:t>Empfänger: </a:t>
            </a:r>
            <a:r>
              <a:rPr lang="de-DE" sz="900" i="1" dirty="0" err="1"/>
              <a:t>string</a:t>
            </a:r>
            <a:endParaRPr lang="de-DE" sz="900" i="1" dirty="0"/>
          </a:p>
          <a:p>
            <a:r>
              <a:rPr lang="de-DE" sz="900" i="1" dirty="0"/>
              <a:t>Verwendungszweck: </a:t>
            </a:r>
            <a:r>
              <a:rPr lang="de-DE" sz="900" i="1" dirty="0" err="1"/>
              <a:t>string</a:t>
            </a:r>
            <a:endParaRPr lang="de-DE" sz="900" i="1" dirty="0"/>
          </a:p>
          <a:p>
            <a:r>
              <a:rPr lang="de-DE" sz="900" i="1" dirty="0"/>
              <a:t>Datum: date</a:t>
            </a:r>
          </a:p>
          <a:p>
            <a:r>
              <a:rPr lang="de-DE" sz="900" i="1" dirty="0"/>
              <a:t>Uhrzeit: time</a:t>
            </a:r>
          </a:p>
          <a:p>
            <a:r>
              <a:rPr lang="de-DE" sz="900" i="1" dirty="0"/>
              <a:t>Soll / Haben (-/+): </a:t>
            </a:r>
            <a:r>
              <a:rPr lang="de-DE" sz="900" i="1" dirty="0" err="1"/>
              <a:t>string</a:t>
            </a:r>
            <a:endParaRPr lang="de-DE" sz="900" i="1" dirty="0"/>
          </a:p>
          <a:p>
            <a:r>
              <a:rPr lang="de-DE" sz="900" i="1" dirty="0"/>
              <a:t>Betrag: </a:t>
            </a:r>
            <a:r>
              <a:rPr lang="de-DE" sz="900" i="1" dirty="0" err="1"/>
              <a:t>number</a:t>
            </a:r>
            <a:endParaRPr lang="de-DE" sz="900" i="1" dirty="0"/>
          </a:p>
          <a:p>
            <a:r>
              <a:rPr lang="de-DE" sz="900" i="1" dirty="0"/>
              <a:t>Währung: </a:t>
            </a:r>
            <a:r>
              <a:rPr lang="de-DE" sz="900" i="1" dirty="0" err="1"/>
              <a:t>string</a:t>
            </a:r>
            <a:r>
              <a:rPr lang="de-DE" sz="900" i="1" dirty="0"/>
              <a:t>]</a:t>
            </a:r>
          </a:p>
          <a:p>
            <a:endParaRPr lang="de-DE" sz="9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4AA49D-A5AF-40BA-A1C5-964EB0E3BD38}"/>
              </a:ext>
            </a:extLst>
          </p:cNvPr>
          <p:cNvSpPr txBox="1"/>
          <p:nvPr/>
        </p:nvSpPr>
        <p:spPr>
          <a:xfrm>
            <a:off x="7077094" y="3164698"/>
            <a:ext cx="2885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Array wird mit Buchungen der DB gefüllt.</a:t>
            </a:r>
          </a:p>
        </p:txBody>
      </p:sp>
    </p:spTree>
    <p:extLst>
      <p:ext uri="{BB962C8B-B14F-4D97-AF65-F5344CB8AC3E}">
        <p14:creationId xmlns:p14="http://schemas.microsoft.com/office/powerpoint/2010/main" val="267530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3895FFA-DDD5-452D-BAC3-50BF1EC4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1095375"/>
            <a:ext cx="4476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4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22ED8BC-33C0-49C2-A68E-ED82C6584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1609725"/>
            <a:ext cx="72104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95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{66240C37-36B0-EA40-B7AA-E37F3D1A08A5}tf10001122</Template>
  <TotalTime>0</TotalTime>
  <Words>327</Words>
  <Application>Microsoft Macintosh PowerPoint</Application>
  <PresentationFormat>Breitbild</PresentationFormat>
  <Paragraphs>143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Tw Cen MT</vt:lpstr>
      <vt:lpstr>Schaltkreis</vt:lpstr>
      <vt:lpstr>&lt;title&gt;Bankautomat&lt;/title&gt;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Heidi Marquardt</dc:creator>
  <cp:lastModifiedBy>theo.zueffle01@gmail.com</cp:lastModifiedBy>
  <cp:revision>42</cp:revision>
  <dcterms:created xsi:type="dcterms:W3CDTF">2021-06-29T13:53:30Z</dcterms:created>
  <dcterms:modified xsi:type="dcterms:W3CDTF">2021-07-08T13:27:36Z</dcterms:modified>
</cp:coreProperties>
</file>