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Kpt/lLMrnvy0TUMSK1CDvxqxU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Black-regular.fntdata"/><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Une image contenant bâtiment, intérieur, très coloré, magasin&#10;&#10;Description générée automatiquement" id="88" name="Google Shape;88;p1"/>
          <p:cNvPicPr preferRelativeResize="0"/>
          <p:nvPr/>
        </p:nvPicPr>
        <p:blipFill rotWithShape="1">
          <a:blip r:embed="rId3">
            <a:alphaModFix/>
          </a:blip>
          <a:srcRect b="0" l="0" r="0" t="0"/>
          <a:stretch/>
        </p:blipFill>
        <p:spPr>
          <a:xfrm>
            <a:off x="0" y="0"/>
            <a:ext cx="12192000" cy="6858000"/>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89" name="Google Shape;89;p1"/>
          <p:cNvSpPr txBox="1"/>
          <p:nvPr>
            <p:ph type="ctrTitle"/>
          </p:nvPr>
        </p:nvSpPr>
        <p:spPr>
          <a:xfrm>
            <a:off x="1524000" y="1837257"/>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Arial Black"/>
              <a:buNone/>
            </a:pPr>
            <a:r>
              <a:rPr b="1" lang="fr-FR" sz="5400">
                <a:solidFill>
                  <a:schemeClr val="lt1"/>
                </a:solidFill>
                <a:latin typeface="Arial Black"/>
                <a:ea typeface="Arial Black"/>
                <a:cs typeface="Arial Black"/>
                <a:sym typeface="Arial Black"/>
              </a:rPr>
              <a:t>Projet tutoré :</a:t>
            </a:r>
            <a:br>
              <a:rPr b="1" lang="fr-FR" sz="5400">
                <a:solidFill>
                  <a:schemeClr val="lt1"/>
                </a:solidFill>
                <a:latin typeface="Arial Black"/>
                <a:ea typeface="Arial Black"/>
                <a:cs typeface="Arial Black"/>
                <a:sym typeface="Arial Black"/>
              </a:rPr>
            </a:br>
            <a:r>
              <a:rPr b="1" lang="fr-FR" sz="5400">
                <a:solidFill>
                  <a:schemeClr val="lt1"/>
                </a:solidFill>
                <a:latin typeface="Arial Black"/>
                <a:ea typeface="Arial Black"/>
                <a:cs typeface="Arial Black"/>
                <a:sym typeface="Arial Black"/>
              </a:rPr>
              <a:t>Jukebox moderne</a:t>
            </a:r>
            <a:br>
              <a:rPr lang="fr-FR" sz="5400"/>
            </a:br>
            <a:endParaRPr sz="5400"/>
          </a:p>
        </p:txBody>
      </p:sp>
      <p:sp>
        <p:nvSpPr>
          <p:cNvPr id="90" name="Google Shape;90;p1"/>
          <p:cNvSpPr txBox="1"/>
          <p:nvPr>
            <p:ph idx="1" type="subTitle"/>
          </p:nvPr>
        </p:nvSpPr>
        <p:spPr>
          <a:xfrm>
            <a:off x="4175760" y="6511493"/>
            <a:ext cx="9144000" cy="42132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800"/>
              <a:buNone/>
            </a:pPr>
            <a:r>
              <a:rPr lang="fr-FR" sz="1800">
                <a:solidFill>
                  <a:schemeClr val="lt1"/>
                </a:solidFill>
                <a:latin typeface="Arial"/>
                <a:ea typeface="Arial"/>
                <a:cs typeface="Arial"/>
                <a:sym typeface="Arial"/>
              </a:rPr>
              <a:t>Lucas Ligerot, Théo Fraschini, Thomas Farruggia, Victor Vancoille</a:t>
            </a:r>
            <a:endParaRPr/>
          </a:p>
          <a:p>
            <a:pPr indent="0" lvl="0" marL="0" rtl="0" algn="ctr">
              <a:lnSpc>
                <a:spcPct val="90000"/>
              </a:lnSpc>
              <a:spcBef>
                <a:spcPts val="1000"/>
              </a:spcBef>
              <a:spcAft>
                <a:spcPts val="0"/>
              </a:spcAft>
              <a:buClr>
                <a:schemeClr val="dk1"/>
              </a:buClr>
              <a:buSzPts val="1800"/>
              <a:buNone/>
            </a:pPr>
            <a:r>
              <a:t/>
            </a:r>
            <a:endParaRPr sz="1800">
              <a:solidFill>
                <a:schemeClr val="lt1"/>
              </a:solidFill>
              <a:latin typeface="Arial"/>
              <a:ea typeface="Arial"/>
              <a:cs typeface="Arial"/>
              <a:sym typeface="Arial"/>
            </a:endParaRPr>
          </a:p>
        </p:txBody>
      </p:sp>
      <p:sp>
        <p:nvSpPr>
          <p:cNvPr id="91" name="Google Shape;91;p1"/>
          <p:cNvSpPr/>
          <p:nvPr/>
        </p:nvSpPr>
        <p:spPr>
          <a:xfrm>
            <a:off x="-665583" y="6471150"/>
            <a:ext cx="609600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1800" u="none" cap="none" strike="noStrike">
                <a:solidFill>
                  <a:srgbClr val="FFFFFF"/>
                </a:solidFill>
                <a:latin typeface="Arial"/>
                <a:ea typeface="Arial"/>
                <a:cs typeface="Arial"/>
                <a:sym typeface="Arial"/>
              </a:rPr>
              <a:t>Tuteur: Gérôme Canals</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br>
              <a:rPr b="0" i="0" lang="fr-FR" sz="1800" u="none" cap="none" strike="noStrike">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92" name="Google Shape;92;p1"/>
          <p:cNvSpPr/>
          <p:nvPr/>
        </p:nvSpPr>
        <p:spPr>
          <a:xfrm>
            <a:off x="2491273" y="4747839"/>
            <a:ext cx="7548466"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4400">
                <a:solidFill>
                  <a:schemeClr val="lt1"/>
                </a:solidFill>
                <a:latin typeface="Arial Black"/>
                <a:ea typeface="Arial Black"/>
                <a:cs typeface="Arial Black"/>
                <a:sym typeface="Arial Black"/>
              </a:rPr>
              <a:t>Année 2019-2020</a:t>
            </a:r>
            <a:endParaRPr b="0" sz="4400">
              <a:solidFill>
                <a:schemeClr val="lt1"/>
              </a:solidFill>
              <a:latin typeface="Arial Black"/>
              <a:ea typeface="Arial Black"/>
              <a:cs typeface="Arial Black"/>
              <a:sym typeface="Arial Black"/>
            </a:endParaRPr>
          </a:p>
          <a:p>
            <a:pPr indent="0" lvl="0" marL="0" marR="0" rtl="0" algn="l">
              <a:spcBef>
                <a:spcPts val="0"/>
              </a:spcBef>
              <a:spcAft>
                <a:spcPts val="0"/>
              </a:spcAft>
              <a:buNone/>
            </a:pPr>
            <a:br>
              <a:rPr b="0" lang="fr-FR" sz="3200">
                <a:solidFill>
                  <a:schemeClr val="lt1"/>
                </a:solidFill>
                <a:latin typeface="Arial Black"/>
                <a:ea typeface="Arial Black"/>
                <a:cs typeface="Arial Black"/>
                <a:sym typeface="Arial Black"/>
              </a:rPr>
            </a:br>
            <a:endParaRPr sz="3200">
              <a:solidFill>
                <a:schemeClr val="lt1"/>
              </a:solidFill>
              <a:latin typeface="Arial Black"/>
              <a:ea typeface="Arial Black"/>
              <a:cs typeface="Arial Black"/>
              <a:sym typeface="Arial Black"/>
            </a:endParaRPr>
          </a:p>
        </p:txBody>
      </p:sp>
      <p:sp>
        <p:nvSpPr>
          <p:cNvPr id="93" name="Google Shape;9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86" name="Google Shape;186;p10"/>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sp>
        <p:nvSpPr>
          <p:cNvPr id="187" name="Google Shape;18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a:t>Ce projet nous a permis d’utiliser des technologies vue en cours mais pas que, nous avons pu utiliser une base de données sous PostGreSQL. Nous avons aussi utilisé l’outil heroku afin d’héberger nos différentes applications. Malheureusement nous n’avons pas pu tout finir, mais nous gardons ce projet dans un coin de notre tête pour l’améliorer par la suite!</a:t>
            </a:r>
            <a:endParaRPr/>
          </a:p>
        </p:txBody>
      </p:sp>
      <p:sp>
        <p:nvSpPr>
          <p:cNvPr id="188" name="Google Shape;18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lang="fr-FR">
                <a:latin typeface="Arial Black"/>
                <a:ea typeface="Arial Black"/>
                <a:cs typeface="Arial Black"/>
                <a:sym typeface="Arial Black"/>
              </a:rPr>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b="1" lang="fr-FR">
                <a:latin typeface="Arial Black"/>
                <a:ea typeface="Arial Black"/>
                <a:cs typeface="Arial Black"/>
                <a:sym typeface="Arial Black"/>
              </a:rPr>
              <a:t>Sommaire </a:t>
            </a:r>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b="1" lang="fr-FR"/>
              <a:t>Rappel du Sujet </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fr-FR"/>
              <a:t>Architecture</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fr-FR"/>
              <a:t>Travail réalisé</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fr-FR"/>
              <a:t>Démo</a:t>
            </a:r>
            <a:endParaRPr/>
          </a:p>
          <a:p>
            <a:pPr indent="-514350" lvl="0" marL="514350" rtl="0" algn="l">
              <a:lnSpc>
                <a:spcPct val="90000"/>
              </a:lnSpc>
              <a:spcBef>
                <a:spcPts val="1000"/>
              </a:spcBef>
              <a:spcAft>
                <a:spcPts val="0"/>
              </a:spcAft>
              <a:buClr>
                <a:schemeClr val="dk1"/>
              </a:buClr>
              <a:buSzPts val="2800"/>
              <a:buFont typeface="Calibri"/>
              <a:buAutoNum type="arabicPeriod"/>
            </a:pPr>
            <a:r>
              <a:rPr b="1" lang="fr-FR"/>
              <a:t>Conclusion</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01" name="Google Shape;101;p2"/>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b="1" lang="fr-FR">
                <a:latin typeface="Arial Black"/>
                <a:ea typeface="Arial Black"/>
                <a:cs typeface="Arial Black"/>
                <a:sym typeface="Arial Black"/>
              </a:rPr>
              <a:t>Rappel du Sujet </a:t>
            </a:r>
            <a:endParaRPr>
              <a:latin typeface="Arial Black"/>
              <a:ea typeface="Arial Black"/>
              <a:cs typeface="Arial Black"/>
              <a:sym typeface="Arial Black"/>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812"/>
              <a:buNone/>
            </a:pPr>
            <a:r>
              <a:rPr lang="fr-FR" sz="1812">
                <a:latin typeface="Arial"/>
                <a:ea typeface="Arial"/>
                <a:cs typeface="Arial"/>
                <a:sym typeface="Arial"/>
              </a:rPr>
              <a:t>L’objectif de ce projet tutoré est de concevoir et de réaliser un système de jukebox modernisé.</a:t>
            </a:r>
            <a:endParaRPr/>
          </a:p>
          <a:p>
            <a:pPr indent="0" lvl="0" marL="0" rtl="0" algn="l">
              <a:lnSpc>
                <a:spcPct val="70000"/>
              </a:lnSpc>
              <a:spcBef>
                <a:spcPts val="1000"/>
              </a:spcBef>
              <a:spcAft>
                <a:spcPts val="0"/>
              </a:spcAft>
              <a:buClr>
                <a:schemeClr val="dk1"/>
              </a:buClr>
              <a:buSzPts val="1812"/>
              <a:buNone/>
            </a:pPr>
            <a:r>
              <a:rPr lang="fr-FR" sz="1812">
                <a:latin typeface="Arial"/>
                <a:ea typeface="Arial"/>
                <a:cs typeface="Arial"/>
                <a:sym typeface="Arial"/>
              </a:rPr>
              <a:t> </a:t>
            </a:r>
            <a:endParaRPr/>
          </a:p>
          <a:p>
            <a:pPr indent="0" lvl="0" marL="0" rtl="0" algn="l">
              <a:lnSpc>
                <a:spcPct val="70000"/>
              </a:lnSpc>
              <a:spcBef>
                <a:spcPts val="1000"/>
              </a:spcBef>
              <a:spcAft>
                <a:spcPts val="0"/>
              </a:spcAft>
              <a:buClr>
                <a:schemeClr val="dk1"/>
              </a:buClr>
              <a:buSzPts val="1812"/>
              <a:buNone/>
            </a:pPr>
            <a:r>
              <a:rPr lang="fr-FR" sz="1812">
                <a:latin typeface="Arial"/>
                <a:ea typeface="Arial"/>
                <a:cs typeface="Arial"/>
                <a:sym typeface="Arial"/>
              </a:rPr>
              <a:t>Ce système doit permettre à un utilisateur (appli web mobile) de: </a:t>
            </a:r>
            <a:endParaRPr/>
          </a:p>
          <a:p>
            <a:pPr indent="-228600" lvl="1" marL="685800" rtl="0" algn="l">
              <a:lnSpc>
                <a:spcPct val="70000"/>
              </a:lnSpc>
              <a:spcBef>
                <a:spcPts val="500"/>
              </a:spcBef>
              <a:spcAft>
                <a:spcPts val="0"/>
              </a:spcAft>
              <a:buClr>
                <a:schemeClr val="dk1"/>
              </a:buClr>
              <a:buSzPts val="1812"/>
              <a:buChar char="•"/>
            </a:pPr>
            <a:r>
              <a:rPr lang="fr-FR" sz="1812">
                <a:latin typeface="Arial"/>
                <a:ea typeface="Arial"/>
                <a:cs typeface="Arial"/>
                <a:sym typeface="Arial"/>
              </a:rPr>
              <a:t>sélectionner une musique (ajouter à la file d’attente)</a:t>
            </a:r>
            <a:endParaRPr/>
          </a:p>
          <a:p>
            <a:pPr indent="-113537" lvl="0" marL="228600" rtl="0" algn="l">
              <a:lnSpc>
                <a:spcPct val="70000"/>
              </a:lnSpc>
              <a:spcBef>
                <a:spcPts val="1000"/>
              </a:spcBef>
              <a:spcAft>
                <a:spcPts val="0"/>
              </a:spcAft>
              <a:buClr>
                <a:schemeClr val="dk1"/>
              </a:buClr>
              <a:buSzPts val="1812"/>
              <a:buNone/>
            </a:pPr>
            <a:r>
              <a:t/>
            </a:r>
            <a:endParaRPr sz="1812">
              <a:latin typeface="Arial"/>
              <a:ea typeface="Arial"/>
              <a:cs typeface="Arial"/>
              <a:sym typeface="Arial"/>
            </a:endParaRPr>
          </a:p>
          <a:p>
            <a:pPr indent="0" lvl="0" marL="0" rtl="0" algn="l">
              <a:lnSpc>
                <a:spcPct val="70000"/>
              </a:lnSpc>
              <a:spcBef>
                <a:spcPts val="1000"/>
              </a:spcBef>
              <a:spcAft>
                <a:spcPts val="0"/>
              </a:spcAft>
              <a:buClr>
                <a:schemeClr val="dk1"/>
              </a:buClr>
              <a:buSzPts val="1812"/>
              <a:buNone/>
            </a:pPr>
            <a:r>
              <a:rPr lang="fr-FR" sz="1812">
                <a:latin typeface="Arial"/>
                <a:ea typeface="Arial"/>
                <a:cs typeface="Arial"/>
                <a:sym typeface="Arial"/>
              </a:rPr>
              <a:t>à un propriétaire  (appli web mobile) de :</a:t>
            </a:r>
            <a:endParaRPr/>
          </a:p>
          <a:p>
            <a:pPr indent="-228600" lvl="1" marL="685800" rtl="0" algn="l">
              <a:lnSpc>
                <a:spcPct val="70000"/>
              </a:lnSpc>
              <a:spcBef>
                <a:spcPts val="500"/>
              </a:spcBef>
              <a:spcAft>
                <a:spcPts val="0"/>
              </a:spcAft>
              <a:buClr>
                <a:schemeClr val="dk1"/>
              </a:buClr>
              <a:buSzPts val="1812"/>
              <a:buChar char="•"/>
            </a:pPr>
            <a:r>
              <a:rPr lang="fr-FR" sz="1812">
                <a:latin typeface="Arial"/>
                <a:ea typeface="Arial"/>
                <a:cs typeface="Arial"/>
                <a:sym typeface="Arial"/>
              </a:rPr>
              <a:t>gérer l’état et la liste d’attente du jukebox</a:t>
            </a:r>
            <a:endParaRPr/>
          </a:p>
          <a:p>
            <a:pPr indent="-228600" lvl="1" marL="685800" rtl="0" algn="l">
              <a:lnSpc>
                <a:spcPct val="70000"/>
              </a:lnSpc>
              <a:spcBef>
                <a:spcPts val="500"/>
              </a:spcBef>
              <a:spcAft>
                <a:spcPts val="0"/>
              </a:spcAft>
              <a:buClr>
                <a:schemeClr val="dk1"/>
              </a:buClr>
              <a:buSzPts val="1812"/>
              <a:buChar char="•"/>
            </a:pPr>
            <a:r>
              <a:rPr lang="fr-FR" sz="1812">
                <a:latin typeface="Arial"/>
                <a:ea typeface="Arial"/>
                <a:cs typeface="Arial"/>
                <a:sym typeface="Arial"/>
              </a:rPr>
              <a:t>gérer les playlists</a:t>
            </a:r>
            <a:endParaRPr/>
          </a:p>
          <a:p>
            <a:pPr indent="-113537" lvl="0" marL="228600" rtl="0" algn="l">
              <a:lnSpc>
                <a:spcPct val="70000"/>
              </a:lnSpc>
              <a:spcBef>
                <a:spcPts val="1000"/>
              </a:spcBef>
              <a:spcAft>
                <a:spcPts val="0"/>
              </a:spcAft>
              <a:buClr>
                <a:schemeClr val="dk1"/>
              </a:buClr>
              <a:buSzPts val="1812"/>
              <a:buNone/>
            </a:pPr>
            <a:r>
              <a:t/>
            </a:r>
            <a:endParaRPr sz="1812">
              <a:latin typeface="Arial"/>
              <a:ea typeface="Arial"/>
              <a:cs typeface="Arial"/>
              <a:sym typeface="Arial"/>
            </a:endParaRPr>
          </a:p>
          <a:p>
            <a:pPr indent="0" lvl="0" marL="0" rtl="0" algn="l">
              <a:lnSpc>
                <a:spcPct val="70000"/>
              </a:lnSpc>
              <a:spcBef>
                <a:spcPts val="1000"/>
              </a:spcBef>
              <a:spcAft>
                <a:spcPts val="0"/>
              </a:spcAft>
              <a:buClr>
                <a:schemeClr val="dk1"/>
              </a:buClr>
              <a:buSzPts val="1812"/>
              <a:buNone/>
            </a:pPr>
            <a:r>
              <a:rPr lang="fr-FR" sz="1812">
                <a:latin typeface="Arial"/>
                <a:ea typeface="Arial"/>
                <a:cs typeface="Arial"/>
                <a:sym typeface="Arial"/>
              </a:rPr>
              <a:t>à un admin (service en ligne) de :</a:t>
            </a:r>
            <a:endParaRPr/>
          </a:p>
          <a:p>
            <a:pPr indent="-228600" lvl="1" marL="685800" rtl="0" algn="l">
              <a:lnSpc>
                <a:spcPct val="70000"/>
              </a:lnSpc>
              <a:spcBef>
                <a:spcPts val="500"/>
              </a:spcBef>
              <a:spcAft>
                <a:spcPts val="0"/>
              </a:spcAft>
              <a:buClr>
                <a:schemeClr val="dk1"/>
              </a:buClr>
              <a:buSzPts val="1812"/>
              <a:buChar char="•"/>
            </a:pPr>
            <a:r>
              <a:rPr lang="fr-FR" sz="1812">
                <a:latin typeface="Arial"/>
                <a:ea typeface="Arial"/>
                <a:cs typeface="Arial"/>
                <a:sym typeface="Arial"/>
              </a:rPr>
              <a:t>proposer des playlists</a:t>
            </a:r>
            <a:endParaRPr/>
          </a:p>
          <a:p>
            <a:pPr indent="-113537" lvl="0" marL="228600" rtl="0" algn="l">
              <a:lnSpc>
                <a:spcPct val="70000"/>
              </a:lnSpc>
              <a:spcBef>
                <a:spcPts val="1000"/>
              </a:spcBef>
              <a:spcAft>
                <a:spcPts val="0"/>
              </a:spcAft>
              <a:buClr>
                <a:schemeClr val="dk1"/>
              </a:buClr>
              <a:buSzPts val="1812"/>
              <a:buNone/>
            </a:pPr>
            <a:r>
              <a:t/>
            </a:r>
            <a:endParaRPr sz="1812">
              <a:latin typeface="Arial"/>
              <a:ea typeface="Arial"/>
              <a:cs typeface="Arial"/>
              <a:sym typeface="Arial"/>
            </a:endParaRPr>
          </a:p>
          <a:p>
            <a:pPr indent="0" lvl="0" marL="0" rtl="0" algn="l">
              <a:lnSpc>
                <a:spcPct val="70000"/>
              </a:lnSpc>
              <a:spcBef>
                <a:spcPts val="1000"/>
              </a:spcBef>
              <a:spcAft>
                <a:spcPts val="0"/>
              </a:spcAft>
              <a:buClr>
                <a:schemeClr val="dk1"/>
              </a:buClr>
              <a:buSzPts val="1812"/>
              <a:buNone/>
            </a:pPr>
            <a:r>
              <a:rPr lang="fr-FR" sz="1812">
                <a:latin typeface="Arial"/>
                <a:ea typeface="Arial"/>
                <a:cs typeface="Arial"/>
                <a:sym typeface="Arial"/>
              </a:rPr>
              <a:t>à un jukebox (raspberry pi) de :</a:t>
            </a:r>
            <a:endParaRPr/>
          </a:p>
          <a:p>
            <a:pPr indent="-228600" lvl="1" marL="685800" rtl="0" algn="l">
              <a:lnSpc>
                <a:spcPct val="70000"/>
              </a:lnSpc>
              <a:spcBef>
                <a:spcPts val="500"/>
              </a:spcBef>
              <a:spcAft>
                <a:spcPts val="0"/>
              </a:spcAft>
              <a:buClr>
                <a:schemeClr val="dk1"/>
              </a:buClr>
              <a:buSzPts val="1812"/>
              <a:buChar char="•"/>
            </a:pPr>
            <a:r>
              <a:rPr lang="fr-FR" sz="1812">
                <a:latin typeface="Arial"/>
                <a:ea typeface="Arial"/>
                <a:cs typeface="Arial"/>
                <a:sym typeface="Arial"/>
              </a:rPr>
              <a:t>diffuser la musique</a:t>
            </a:r>
            <a:endParaRPr/>
          </a:p>
          <a:p>
            <a:pPr indent="-117475" lvl="0" marL="228600" rtl="0" algn="l">
              <a:lnSpc>
                <a:spcPct val="70000"/>
              </a:lnSpc>
              <a:spcBef>
                <a:spcPts val="1000"/>
              </a:spcBef>
              <a:spcAft>
                <a:spcPts val="0"/>
              </a:spcAft>
              <a:buClr>
                <a:schemeClr val="dk1"/>
              </a:buClr>
              <a:buSzPts val="1750"/>
              <a:buNone/>
            </a:pPr>
            <a:r>
              <a:t/>
            </a:r>
            <a:endParaRPr sz="1750"/>
          </a:p>
        </p:txBody>
      </p:sp>
      <p:sp>
        <p:nvSpPr>
          <p:cNvPr id="108" name="Google Shape;10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09" name="Google Shape;109;p3"/>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15" name="Google Shape;115;p4"/>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pic>
        <p:nvPicPr>
          <p:cNvPr id="116" name="Google Shape;116;p4"/>
          <p:cNvPicPr preferRelativeResize="0"/>
          <p:nvPr/>
        </p:nvPicPr>
        <p:blipFill rotWithShape="1">
          <a:blip r:embed="rId4">
            <a:alphaModFix/>
          </a:blip>
          <a:srcRect b="0" l="0" r="0" t="0"/>
          <a:stretch/>
        </p:blipFill>
        <p:spPr>
          <a:xfrm>
            <a:off x="4312285" y="0"/>
            <a:ext cx="5062537" cy="6858000"/>
          </a:xfrm>
          <a:prstGeom prst="rect">
            <a:avLst/>
          </a:prstGeom>
          <a:noFill/>
          <a:ln>
            <a:noFill/>
          </a:ln>
        </p:spPr>
      </p:pic>
      <p:sp>
        <p:nvSpPr>
          <p:cNvPr id="117" name="Google Shape;117;p4"/>
          <p:cNvSpPr txBox="1"/>
          <p:nvPr>
            <p:ph type="title"/>
          </p:nvPr>
        </p:nvSpPr>
        <p:spPr>
          <a:xfrm>
            <a:off x="172547" y="398376"/>
            <a:ext cx="413973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b="1" lang="fr-FR">
                <a:latin typeface="Arial Black"/>
                <a:ea typeface="Arial Black"/>
                <a:cs typeface="Arial Black"/>
                <a:sym typeface="Arial Black"/>
              </a:rPr>
              <a:t>Architecture</a:t>
            </a:r>
            <a:endParaRPr>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5"/>
          <p:cNvSpPr txBox="1"/>
          <p:nvPr>
            <p:ph type="title"/>
          </p:nvPr>
        </p:nvSpPr>
        <p:spPr>
          <a:xfrm>
            <a:off x="0" y="242898"/>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lang="fr-FR">
                <a:latin typeface="Arial Black"/>
                <a:ea typeface="Arial Black"/>
                <a:cs typeface="Arial Black"/>
                <a:sym typeface="Arial Black"/>
              </a:rPr>
              <a:t>Serveur</a:t>
            </a:r>
            <a:endParaRPr/>
          </a:p>
        </p:txBody>
      </p:sp>
      <p:pic>
        <p:nvPicPr>
          <p:cNvPr descr="Une image contenant arts de la table, assiette, dessin&#10;&#10;Description générée automatiquement" id="123" name="Google Shape;123;p5"/>
          <p:cNvPicPr preferRelativeResize="0"/>
          <p:nvPr>
            <p:ph idx="1" type="body"/>
          </p:nvPr>
        </p:nvPicPr>
        <p:blipFill rotWithShape="1">
          <a:blip r:embed="rId3">
            <a:alphaModFix/>
          </a:blip>
          <a:srcRect b="0" l="0" r="0" t="0"/>
          <a:stretch/>
        </p:blipFill>
        <p:spPr>
          <a:xfrm>
            <a:off x="3755434" y="126574"/>
            <a:ext cx="1133058" cy="1133058"/>
          </a:xfrm>
          <a:prstGeom prst="rect">
            <a:avLst/>
          </a:prstGeom>
          <a:noFill/>
          <a:ln>
            <a:noFill/>
          </a:ln>
        </p:spPr>
      </p:pic>
      <p:sp>
        <p:nvSpPr>
          <p:cNvPr id="124" name="Google Shape;12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25" name="Google Shape;125;p5"/>
          <p:cNvPicPr preferRelativeResize="0"/>
          <p:nvPr/>
        </p:nvPicPr>
        <p:blipFill rotWithShape="1">
          <a:blip r:embed="rId4">
            <a:alphaModFix/>
          </a:blip>
          <a:srcRect b="0" l="0" r="0" t="0"/>
          <a:stretch/>
        </p:blipFill>
        <p:spPr>
          <a:xfrm>
            <a:off x="10955703" y="6462721"/>
            <a:ext cx="152381" cy="152381"/>
          </a:xfrm>
          <a:prstGeom prst="rect">
            <a:avLst/>
          </a:prstGeom>
          <a:noFill/>
          <a:ln>
            <a:noFill/>
          </a:ln>
        </p:spPr>
      </p:pic>
      <p:pic>
        <p:nvPicPr>
          <p:cNvPr descr="Une image contenant arrêt, signe, trafic, pièce&#10;&#10;Description générée automatiquement" id="126" name="Google Shape;126;p5"/>
          <p:cNvPicPr preferRelativeResize="0"/>
          <p:nvPr/>
        </p:nvPicPr>
        <p:blipFill rotWithShape="1">
          <a:blip r:embed="rId5">
            <a:alphaModFix/>
          </a:blip>
          <a:srcRect b="0" l="0" r="0" t="0"/>
          <a:stretch/>
        </p:blipFill>
        <p:spPr>
          <a:xfrm>
            <a:off x="7008357" y="1421276"/>
            <a:ext cx="2966257" cy="1814360"/>
          </a:xfrm>
          <a:prstGeom prst="rect">
            <a:avLst/>
          </a:prstGeom>
          <a:noFill/>
          <a:ln>
            <a:noFill/>
          </a:ln>
        </p:spPr>
      </p:pic>
      <p:cxnSp>
        <p:nvCxnSpPr>
          <p:cNvPr id="127" name="Google Shape;127;p5"/>
          <p:cNvCxnSpPr/>
          <p:nvPr/>
        </p:nvCxnSpPr>
        <p:spPr>
          <a:xfrm>
            <a:off x="6096000" y="1810139"/>
            <a:ext cx="0" cy="4366726"/>
          </a:xfrm>
          <a:prstGeom prst="straightConnector1">
            <a:avLst/>
          </a:prstGeom>
          <a:noFill/>
          <a:ln cap="flat" cmpd="sng" w="9525">
            <a:solidFill>
              <a:schemeClr val="dk1"/>
            </a:solidFill>
            <a:prstDash val="solid"/>
            <a:miter lim="800000"/>
            <a:headEnd len="sm" w="sm" type="none"/>
            <a:tailEnd len="sm" w="sm" type="none"/>
          </a:ln>
        </p:spPr>
      </p:cxnSp>
      <p:sp>
        <p:nvSpPr>
          <p:cNvPr id="128" name="Google Shape;128;p5"/>
          <p:cNvSpPr txBox="1"/>
          <p:nvPr/>
        </p:nvSpPr>
        <p:spPr>
          <a:xfrm>
            <a:off x="615142" y="2038272"/>
            <a:ext cx="465512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API </a:t>
            </a:r>
            <a:endParaRPr/>
          </a:p>
          <a:p>
            <a:pPr indent="0" lvl="0" marL="0" marR="0" rtl="0" algn="ctr">
              <a:spcBef>
                <a:spcPts val="0"/>
              </a:spcBef>
              <a:spcAft>
                <a:spcPts val="0"/>
              </a:spcAft>
              <a:buNone/>
            </a:pPr>
            <a:r>
              <a:t/>
            </a:r>
            <a:endParaRPr sz="3200">
              <a:solidFill>
                <a:schemeClr val="dk1"/>
              </a:solidFill>
              <a:latin typeface="Arial Black"/>
              <a:ea typeface="Arial Black"/>
              <a:cs typeface="Arial Black"/>
              <a:sym typeface="Arial Black"/>
            </a:endParaRPr>
          </a:p>
        </p:txBody>
      </p:sp>
      <p:sp>
        <p:nvSpPr>
          <p:cNvPr id="129" name="Google Shape;129;p5"/>
          <p:cNvSpPr txBox="1"/>
          <p:nvPr/>
        </p:nvSpPr>
        <p:spPr>
          <a:xfrm>
            <a:off x="615142" y="3884559"/>
            <a:ext cx="4655126"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Stockage des musiques </a:t>
            </a:r>
            <a:endParaRPr/>
          </a:p>
          <a:p>
            <a:pPr indent="0" lvl="0" marL="0" marR="0" rtl="0" algn="ctr">
              <a:spcBef>
                <a:spcPts val="0"/>
              </a:spcBef>
              <a:spcAft>
                <a:spcPts val="0"/>
              </a:spcAft>
              <a:buNone/>
            </a:pPr>
            <a:r>
              <a:t/>
            </a:r>
            <a:endParaRPr sz="3200">
              <a:solidFill>
                <a:schemeClr val="dk1"/>
              </a:solidFill>
              <a:latin typeface="Arial Black"/>
              <a:ea typeface="Arial Black"/>
              <a:cs typeface="Arial Black"/>
              <a:sym typeface="Arial Black"/>
            </a:endParaRPr>
          </a:p>
        </p:txBody>
      </p:sp>
      <p:pic>
        <p:nvPicPr>
          <p:cNvPr id="130" name="Google Shape;130;p5"/>
          <p:cNvPicPr preferRelativeResize="0"/>
          <p:nvPr/>
        </p:nvPicPr>
        <p:blipFill rotWithShape="1">
          <a:blip r:embed="rId6">
            <a:alphaModFix/>
          </a:blip>
          <a:srcRect b="0" l="0" r="0" t="0"/>
          <a:stretch/>
        </p:blipFill>
        <p:spPr>
          <a:xfrm>
            <a:off x="9726196" y="3280593"/>
            <a:ext cx="1627604" cy="1627604"/>
          </a:xfrm>
          <a:prstGeom prst="rect">
            <a:avLst/>
          </a:prstGeom>
          <a:noFill/>
          <a:ln>
            <a:noFill/>
          </a:ln>
        </p:spPr>
      </p:pic>
      <p:pic>
        <p:nvPicPr>
          <p:cNvPr descr="Une image contenant lumière&#10;&#10;Description générée automatiquement" id="131" name="Google Shape;131;p5"/>
          <p:cNvPicPr preferRelativeResize="0"/>
          <p:nvPr/>
        </p:nvPicPr>
        <p:blipFill rotWithShape="1">
          <a:blip r:embed="rId7">
            <a:alphaModFix/>
          </a:blip>
          <a:srcRect b="0" l="0" r="0" t="0"/>
          <a:stretch/>
        </p:blipFill>
        <p:spPr>
          <a:xfrm>
            <a:off x="7137533" y="3919693"/>
            <a:ext cx="1905000" cy="17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lang="fr-FR">
                <a:latin typeface="Arial Black"/>
                <a:ea typeface="Arial Black"/>
                <a:cs typeface="Arial Black"/>
                <a:sym typeface="Arial Black"/>
              </a:rPr>
              <a:t>Application Client</a:t>
            </a:r>
            <a:endParaRPr/>
          </a:p>
        </p:txBody>
      </p:sp>
      <p:pic>
        <p:nvPicPr>
          <p:cNvPr id="137" name="Google Shape;137;p6"/>
          <p:cNvPicPr preferRelativeResize="0"/>
          <p:nvPr>
            <p:ph idx="1" type="body"/>
          </p:nvPr>
        </p:nvPicPr>
        <p:blipFill rotWithShape="1">
          <a:blip r:embed="rId3">
            <a:alphaModFix/>
          </a:blip>
          <a:srcRect b="0" l="0" r="0" t="0"/>
          <a:stretch/>
        </p:blipFill>
        <p:spPr>
          <a:xfrm>
            <a:off x="2011578" y="260292"/>
            <a:ext cx="1430396" cy="1430396"/>
          </a:xfrm>
          <a:prstGeom prst="rect">
            <a:avLst/>
          </a:prstGeom>
          <a:noFill/>
          <a:ln>
            <a:noFill/>
          </a:ln>
        </p:spPr>
      </p:pic>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39" name="Google Shape;139;p6"/>
          <p:cNvPicPr preferRelativeResize="0"/>
          <p:nvPr/>
        </p:nvPicPr>
        <p:blipFill rotWithShape="1">
          <a:blip r:embed="rId4">
            <a:alphaModFix/>
          </a:blip>
          <a:srcRect b="0" l="0" r="0" t="0"/>
          <a:stretch/>
        </p:blipFill>
        <p:spPr>
          <a:xfrm>
            <a:off x="10955703" y="6462721"/>
            <a:ext cx="152381" cy="152381"/>
          </a:xfrm>
          <a:prstGeom prst="rect">
            <a:avLst/>
          </a:prstGeom>
          <a:noFill/>
          <a:ln>
            <a:noFill/>
          </a:ln>
        </p:spPr>
      </p:pic>
      <p:cxnSp>
        <p:nvCxnSpPr>
          <p:cNvPr id="140" name="Google Shape;140;p6"/>
          <p:cNvCxnSpPr/>
          <p:nvPr/>
        </p:nvCxnSpPr>
        <p:spPr>
          <a:xfrm>
            <a:off x="6096000" y="1810139"/>
            <a:ext cx="0" cy="4366726"/>
          </a:xfrm>
          <a:prstGeom prst="straightConnector1">
            <a:avLst/>
          </a:prstGeom>
          <a:noFill/>
          <a:ln cap="flat" cmpd="sng" w="9525">
            <a:solidFill>
              <a:schemeClr val="dk1"/>
            </a:solidFill>
            <a:prstDash val="solid"/>
            <a:miter lim="800000"/>
            <a:headEnd len="sm" w="sm" type="none"/>
            <a:tailEnd len="sm" w="sm" type="none"/>
          </a:ln>
        </p:spPr>
      </p:cxnSp>
      <p:pic>
        <p:nvPicPr>
          <p:cNvPr descr="Une image contenant horloge, ordinateur&#10;&#10;Description générée automatiquement" id="141" name="Google Shape;141;p6"/>
          <p:cNvPicPr preferRelativeResize="0"/>
          <p:nvPr/>
        </p:nvPicPr>
        <p:blipFill rotWithShape="1">
          <a:blip r:embed="rId5">
            <a:alphaModFix/>
          </a:blip>
          <a:srcRect b="0" l="0" r="0" t="0"/>
          <a:stretch/>
        </p:blipFill>
        <p:spPr>
          <a:xfrm>
            <a:off x="6625935" y="2759549"/>
            <a:ext cx="5285509" cy="2171463"/>
          </a:xfrm>
          <a:prstGeom prst="rect">
            <a:avLst/>
          </a:prstGeom>
          <a:noFill/>
          <a:ln>
            <a:noFill/>
          </a:ln>
        </p:spPr>
      </p:pic>
      <p:sp>
        <p:nvSpPr>
          <p:cNvPr id="142" name="Google Shape;142;p6"/>
          <p:cNvSpPr txBox="1"/>
          <p:nvPr/>
        </p:nvSpPr>
        <p:spPr>
          <a:xfrm>
            <a:off x="615142" y="2038272"/>
            <a:ext cx="465512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Choix musique</a:t>
            </a:r>
            <a:endParaRPr/>
          </a:p>
          <a:p>
            <a:pPr indent="0" lvl="0" marL="0" marR="0" rtl="0" algn="ctr">
              <a:spcBef>
                <a:spcPts val="0"/>
              </a:spcBef>
              <a:spcAft>
                <a:spcPts val="0"/>
              </a:spcAft>
              <a:buNone/>
            </a:pPr>
            <a:r>
              <a:t/>
            </a:r>
            <a:endParaRPr sz="3200">
              <a:solidFill>
                <a:schemeClr val="dk1"/>
              </a:solidFill>
              <a:latin typeface="Arial Black"/>
              <a:ea typeface="Arial Black"/>
              <a:cs typeface="Arial Black"/>
              <a:sym typeface="Arial Black"/>
            </a:endParaRPr>
          </a:p>
        </p:txBody>
      </p:sp>
      <p:sp>
        <p:nvSpPr>
          <p:cNvPr id="143" name="Google Shape;143;p6"/>
          <p:cNvSpPr txBox="1"/>
          <p:nvPr/>
        </p:nvSpPr>
        <p:spPr>
          <a:xfrm>
            <a:off x="615142" y="3306671"/>
            <a:ext cx="465512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Lecture QrCode</a:t>
            </a:r>
            <a:endParaRPr sz="3200">
              <a:solidFill>
                <a:schemeClr val="dk1"/>
              </a:solidFill>
              <a:latin typeface="Arial Black"/>
              <a:ea typeface="Arial Black"/>
              <a:cs typeface="Arial Black"/>
              <a:sym typeface="Arial Black"/>
            </a:endParaRPr>
          </a:p>
        </p:txBody>
      </p:sp>
      <p:sp>
        <p:nvSpPr>
          <p:cNvPr id="144" name="Google Shape;144;p6"/>
          <p:cNvSpPr txBox="1"/>
          <p:nvPr/>
        </p:nvSpPr>
        <p:spPr>
          <a:xfrm>
            <a:off x="615142" y="4780795"/>
            <a:ext cx="465512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File d’attente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50" name="Google Shape;150;p7"/>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sp>
        <p:nvSpPr>
          <p:cNvPr id="151" name="Google Shape;1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lang="fr-FR">
                <a:latin typeface="Arial Black"/>
                <a:ea typeface="Arial Black"/>
                <a:cs typeface="Arial Black"/>
                <a:sym typeface="Arial Black"/>
              </a:rPr>
              <a:t>Application Admin &amp; Gérant</a:t>
            </a:r>
            <a:endParaRPr/>
          </a:p>
        </p:txBody>
      </p:sp>
      <p:cxnSp>
        <p:nvCxnSpPr>
          <p:cNvPr id="152" name="Google Shape;152;p7"/>
          <p:cNvCxnSpPr/>
          <p:nvPr/>
        </p:nvCxnSpPr>
        <p:spPr>
          <a:xfrm>
            <a:off x="6096000" y="1810139"/>
            <a:ext cx="0" cy="4366726"/>
          </a:xfrm>
          <a:prstGeom prst="straightConnector1">
            <a:avLst/>
          </a:prstGeom>
          <a:noFill/>
          <a:ln cap="flat" cmpd="sng" w="9525">
            <a:solidFill>
              <a:schemeClr val="dk1"/>
            </a:solidFill>
            <a:prstDash val="solid"/>
            <a:miter lim="800000"/>
            <a:headEnd len="sm" w="sm" type="none"/>
            <a:tailEnd len="sm" w="sm" type="none"/>
          </a:ln>
        </p:spPr>
      </p:cxnSp>
      <p:pic>
        <p:nvPicPr>
          <p:cNvPr id="153" name="Google Shape;153;p7"/>
          <p:cNvPicPr preferRelativeResize="0"/>
          <p:nvPr/>
        </p:nvPicPr>
        <p:blipFill rotWithShape="1">
          <a:blip r:embed="rId4">
            <a:alphaModFix/>
          </a:blip>
          <a:srcRect b="0" l="0" r="0" t="0"/>
          <a:stretch/>
        </p:blipFill>
        <p:spPr>
          <a:xfrm>
            <a:off x="6723611" y="1690688"/>
            <a:ext cx="2099916" cy="2099916"/>
          </a:xfrm>
          <a:prstGeom prst="rect">
            <a:avLst/>
          </a:prstGeom>
          <a:noFill/>
          <a:ln>
            <a:noFill/>
          </a:ln>
        </p:spPr>
      </p:pic>
      <p:pic>
        <p:nvPicPr>
          <p:cNvPr descr="Une image contenant fleur&#10;&#10;Description générée automatiquement" id="154" name="Google Shape;154;p7"/>
          <p:cNvPicPr preferRelativeResize="0"/>
          <p:nvPr/>
        </p:nvPicPr>
        <p:blipFill rotWithShape="1">
          <a:blip r:embed="rId5">
            <a:alphaModFix/>
          </a:blip>
          <a:srcRect b="0" l="0" r="0" t="0"/>
          <a:stretch/>
        </p:blipFill>
        <p:spPr>
          <a:xfrm>
            <a:off x="9304534" y="3429000"/>
            <a:ext cx="2246519" cy="1398248"/>
          </a:xfrm>
          <a:prstGeom prst="rect">
            <a:avLst/>
          </a:prstGeom>
          <a:noFill/>
          <a:ln>
            <a:noFill/>
          </a:ln>
        </p:spPr>
      </p:pic>
      <p:pic>
        <p:nvPicPr>
          <p:cNvPr id="155" name="Google Shape;155;p7"/>
          <p:cNvPicPr preferRelativeResize="0"/>
          <p:nvPr/>
        </p:nvPicPr>
        <p:blipFill rotWithShape="1">
          <a:blip r:embed="rId6">
            <a:alphaModFix/>
          </a:blip>
          <a:srcRect b="0" l="0" r="0" t="0"/>
          <a:stretch/>
        </p:blipFill>
        <p:spPr>
          <a:xfrm>
            <a:off x="6866440" y="4341162"/>
            <a:ext cx="1957087" cy="1957087"/>
          </a:xfrm>
          <a:prstGeom prst="rect">
            <a:avLst/>
          </a:prstGeom>
          <a:noFill/>
          <a:ln>
            <a:noFill/>
          </a:ln>
        </p:spPr>
      </p:pic>
      <p:sp>
        <p:nvSpPr>
          <p:cNvPr id="156" name="Google Shape;156;p7"/>
          <p:cNvSpPr txBox="1"/>
          <p:nvPr/>
        </p:nvSpPr>
        <p:spPr>
          <a:xfrm>
            <a:off x="615142" y="2038272"/>
            <a:ext cx="4655126"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Gestion playlist/musiques </a:t>
            </a:r>
            <a:endParaRPr/>
          </a:p>
          <a:p>
            <a:pPr indent="0" lvl="0" marL="0" marR="0" rtl="0" algn="ctr">
              <a:spcBef>
                <a:spcPts val="0"/>
              </a:spcBef>
              <a:spcAft>
                <a:spcPts val="0"/>
              </a:spcAft>
              <a:buNone/>
            </a:pPr>
            <a:r>
              <a:t/>
            </a:r>
            <a:endParaRPr sz="3200">
              <a:solidFill>
                <a:schemeClr val="dk1"/>
              </a:solidFill>
              <a:latin typeface="Arial Black"/>
              <a:ea typeface="Arial Black"/>
              <a:cs typeface="Arial Black"/>
              <a:sym typeface="Arial Black"/>
            </a:endParaRPr>
          </a:p>
        </p:txBody>
      </p:sp>
      <p:sp>
        <p:nvSpPr>
          <p:cNvPr id="157" name="Google Shape;157;p7"/>
          <p:cNvSpPr txBox="1"/>
          <p:nvPr/>
        </p:nvSpPr>
        <p:spPr>
          <a:xfrm>
            <a:off x="670435" y="4885117"/>
            <a:ext cx="465512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Réclamations</a:t>
            </a:r>
            <a:endParaRPr/>
          </a:p>
        </p:txBody>
      </p:sp>
      <p:sp>
        <p:nvSpPr>
          <p:cNvPr id="158" name="Google Shape;158;p7"/>
          <p:cNvSpPr txBox="1"/>
          <p:nvPr/>
        </p:nvSpPr>
        <p:spPr>
          <a:xfrm>
            <a:off x="710868" y="3561449"/>
            <a:ext cx="465512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Gestion Jukebox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8"/>
          <p:cNvPicPr preferRelativeResize="0"/>
          <p:nvPr>
            <p:ph idx="1" type="body"/>
          </p:nvPr>
        </p:nvPicPr>
        <p:blipFill rotWithShape="1">
          <a:blip r:embed="rId3">
            <a:alphaModFix/>
          </a:blip>
          <a:srcRect b="0" l="0" r="0" t="0"/>
          <a:stretch/>
        </p:blipFill>
        <p:spPr>
          <a:xfrm>
            <a:off x="3205437" y="224443"/>
            <a:ext cx="1388225" cy="1388225"/>
          </a:xfrm>
          <a:prstGeom prst="rect">
            <a:avLst/>
          </a:prstGeom>
          <a:noFill/>
          <a:ln>
            <a:noFill/>
          </a:ln>
        </p:spPr>
      </p:pic>
      <p:sp>
        <p:nvSpPr>
          <p:cNvPr id="164" name="Google Shape;16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65" name="Google Shape;165;p8"/>
          <p:cNvPicPr preferRelativeResize="0"/>
          <p:nvPr/>
        </p:nvPicPr>
        <p:blipFill rotWithShape="1">
          <a:blip r:embed="rId4">
            <a:alphaModFix/>
          </a:blip>
          <a:srcRect b="0" l="0" r="0" t="0"/>
          <a:stretch/>
        </p:blipFill>
        <p:spPr>
          <a:xfrm>
            <a:off x="10955703" y="6462721"/>
            <a:ext cx="152381" cy="152381"/>
          </a:xfrm>
          <a:prstGeom prst="rect">
            <a:avLst/>
          </a:prstGeom>
          <a:noFill/>
          <a:ln>
            <a:noFill/>
          </a:ln>
        </p:spPr>
      </p:pic>
      <p:sp>
        <p:nvSpPr>
          <p:cNvPr id="166" name="Google Shape;16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Black"/>
              <a:buNone/>
            </a:pPr>
            <a:r>
              <a:rPr lang="fr-FR">
                <a:latin typeface="Arial Black"/>
                <a:ea typeface="Arial Black"/>
                <a:cs typeface="Arial Black"/>
                <a:sym typeface="Arial Black"/>
              </a:rPr>
              <a:t>Jukebox</a:t>
            </a:r>
            <a:endParaRPr/>
          </a:p>
        </p:txBody>
      </p:sp>
      <p:cxnSp>
        <p:nvCxnSpPr>
          <p:cNvPr id="167" name="Google Shape;167;p8"/>
          <p:cNvCxnSpPr/>
          <p:nvPr/>
        </p:nvCxnSpPr>
        <p:spPr>
          <a:xfrm>
            <a:off x="6096000" y="1810139"/>
            <a:ext cx="0" cy="4366726"/>
          </a:xfrm>
          <a:prstGeom prst="straightConnector1">
            <a:avLst/>
          </a:prstGeom>
          <a:noFill/>
          <a:ln cap="flat" cmpd="sng" w="9525">
            <a:solidFill>
              <a:schemeClr val="dk1"/>
            </a:solidFill>
            <a:prstDash val="solid"/>
            <a:miter lim="800000"/>
            <a:headEnd len="sm" w="sm" type="none"/>
            <a:tailEnd len="sm" w="sm" type="none"/>
          </a:ln>
        </p:spPr>
      </p:cxnSp>
      <p:sp>
        <p:nvSpPr>
          <p:cNvPr id="168" name="Google Shape;168;p8"/>
          <p:cNvSpPr txBox="1"/>
          <p:nvPr/>
        </p:nvSpPr>
        <p:spPr>
          <a:xfrm>
            <a:off x="838200" y="2181537"/>
            <a:ext cx="465512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Lecture des musiques</a:t>
            </a:r>
            <a:endParaRPr/>
          </a:p>
        </p:txBody>
      </p:sp>
      <p:sp>
        <p:nvSpPr>
          <p:cNvPr id="169" name="Google Shape;169;p8"/>
          <p:cNvSpPr txBox="1"/>
          <p:nvPr/>
        </p:nvSpPr>
        <p:spPr>
          <a:xfrm>
            <a:off x="838200" y="3599246"/>
            <a:ext cx="465512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Gestion file d’attente </a:t>
            </a:r>
            <a:endParaRPr/>
          </a:p>
        </p:txBody>
      </p:sp>
      <p:sp>
        <p:nvSpPr>
          <p:cNvPr id="170" name="Google Shape;170;p8"/>
          <p:cNvSpPr txBox="1"/>
          <p:nvPr/>
        </p:nvSpPr>
        <p:spPr>
          <a:xfrm>
            <a:off x="877874" y="5013023"/>
            <a:ext cx="465512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3200">
                <a:solidFill>
                  <a:schemeClr val="dk1"/>
                </a:solidFill>
                <a:latin typeface="Arial Black"/>
                <a:ea typeface="Arial Black"/>
                <a:cs typeface="Arial Black"/>
                <a:sym typeface="Arial Black"/>
              </a:rPr>
              <a:t>QrCode</a:t>
            </a:r>
            <a:endParaRPr sz="3200">
              <a:solidFill>
                <a:schemeClr val="dk1"/>
              </a:solidFill>
              <a:latin typeface="Arial Black"/>
              <a:ea typeface="Arial Black"/>
              <a:cs typeface="Arial Black"/>
              <a:sym typeface="Arial Black"/>
            </a:endParaRPr>
          </a:p>
        </p:txBody>
      </p:sp>
      <p:pic>
        <p:nvPicPr>
          <p:cNvPr descr="Une image contenant arrêt, signe, trafic, pièce&#10;&#10;Description générée automatiquement" id="171" name="Google Shape;171;p8"/>
          <p:cNvPicPr preferRelativeResize="0"/>
          <p:nvPr/>
        </p:nvPicPr>
        <p:blipFill rotWithShape="1">
          <a:blip r:embed="rId5">
            <a:alphaModFix/>
          </a:blip>
          <a:srcRect b="0" l="0" r="0" t="0"/>
          <a:stretch/>
        </p:blipFill>
        <p:spPr>
          <a:xfrm>
            <a:off x="6791407" y="1812963"/>
            <a:ext cx="2966256" cy="1814360"/>
          </a:xfrm>
          <a:prstGeom prst="rect">
            <a:avLst/>
          </a:prstGeom>
          <a:noFill/>
          <a:ln>
            <a:noFill/>
          </a:ln>
        </p:spPr>
      </p:pic>
      <p:pic>
        <p:nvPicPr>
          <p:cNvPr id="172" name="Google Shape;172;p8"/>
          <p:cNvPicPr preferRelativeResize="0"/>
          <p:nvPr/>
        </p:nvPicPr>
        <p:blipFill>
          <a:blip r:embed="rId6">
            <a:alphaModFix/>
          </a:blip>
          <a:stretch>
            <a:fillRect/>
          </a:stretch>
        </p:blipFill>
        <p:spPr>
          <a:xfrm>
            <a:off x="6577800" y="4068400"/>
            <a:ext cx="1814349" cy="1814349"/>
          </a:xfrm>
          <a:prstGeom prst="rect">
            <a:avLst/>
          </a:prstGeom>
          <a:noFill/>
          <a:ln>
            <a:noFill/>
          </a:ln>
        </p:spPr>
      </p:pic>
      <p:pic>
        <p:nvPicPr>
          <p:cNvPr id="173" name="Google Shape;173;p8"/>
          <p:cNvPicPr preferRelativeResize="0"/>
          <p:nvPr/>
        </p:nvPicPr>
        <p:blipFill>
          <a:blip r:embed="rId7">
            <a:alphaModFix/>
          </a:blip>
          <a:stretch>
            <a:fillRect/>
          </a:stretch>
        </p:blipFill>
        <p:spPr>
          <a:xfrm>
            <a:off x="8830575" y="3197900"/>
            <a:ext cx="1742000" cy="174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79" name="Google Shape;179;p9"/>
          <p:cNvPicPr preferRelativeResize="0"/>
          <p:nvPr/>
        </p:nvPicPr>
        <p:blipFill rotWithShape="1">
          <a:blip r:embed="rId3">
            <a:alphaModFix/>
          </a:blip>
          <a:srcRect b="0" l="0" r="0" t="0"/>
          <a:stretch/>
        </p:blipFill>
        <p:spPr>
          <a:xfrm>
            <a:off x="10955703" y="6462721"/>
            <a:ext cx="152381" cy="152381"/>
          </a:xfrm>
          <a:prstGeom prst="rect">
            <a:avLst/>
          </a:prstGeom>
          <a:noFill/>
          <a:ln>
            <a:noFill/>
          </a:ln>
        </p:spPr>
      </p:pic>
      <p:sp>
        <p:nvSpPr>
          <p:cNvPr id="180" name="Google Shape;180;p9"/>
          <p:cNvSpPr txBox="1"/>
          <p:nvPr>
            <p:ph type="title"/>
          </p:nvPr>
        </p:nvSpPr>
        <p:spPr>
          <a:xfrm>
            <a:off x="415636" y="1080656"/>
            <a:ext cx="11388437" cy="47216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3800"/>
              <a:buFont typeface="Arial Black"/>
              <a:buNone/>
            </a:pPr>
            <a:r>
              <a:rPr lang="fr-FR" sz="13800">
                <a:latin typeface="Arial Black"/>
                <a:ea typeface="Arial Black"/>
                <a:cs typeface="Arial Black"/>
                <a:sym typeface="Arial Black"/>
              </a:rPr>
              <a:t>Démo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2020-04-17T14:36:02Z</dcterms:created>
  <dc:creator>Thomas Farruggia</dc:creator>
</cp:coreProperties>
</file>