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4" r:id="rId2"/>
    <p:sldId id="257" r:id="rId3"/>
    <p:sldId id="258" r:id="rId4"/>
    <p:sldId id="266" r:id="rId5"/>
    <p:sldId id="267" r:id="rId6"/>
    <p:sldId id="316" r:id="rId7"/>
    <p:sldId id="315" r:id="rId8"/>
    <p:sldId id="317" r:id="rId9"/>
    <p:sldId id="274" r:id="rId10"/>
    <p:sldId id="319" r:id="rId11"/>
    <p:sldId id="320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6" autoAdjust="0"/>
    <p:restoredTop sz="94721" autoAdjust="0"/>
  </p:normalViewPr>
  <p:slideViewPr>
    <p:cSldViewPr>
      <p:cViewPr>
        <p:scale>
          <a:sx n="113" d="100"/>
          <a:sy n="113" d="100"/>
        </p:scale>
        <p:origin x="1856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AEED8A-CB33-5846-AD17-3A84DE7DD121}" type="datetimeFigureOut">
              <a:rPr lang="fr-FR"/>
              <a:pPr>
                <a:defRPr/>
              </a:pPr>
              <a:t>03/12/2017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540C6-9047-B943-91EC-6263F75733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 smtClean="0"/>
              <a:t>Click to edit Master text styles</a:t>
            </a:r>
          </a:p>
          <a:p>
            <a:pPr lvl="1"/>
            <a:r>
              <a:rPr lang="en-US" altLang="fr-FR" noProof="0" smtClean="0"/>
              <a:t>Second level</a:t>
            </a:r>
          </a:p>
          <a:p>
            <a:pPr lvl="2"/>
            <a:r>
              <a:rPr lang="en-US" altLang="fr-FR" noProof="0" smtClean="0"/>
              <a:t>Third level</a:t>
            </a:r>
          </a:p>
          <a:p>
            <a:pPr lvl="3"/>
            <a:r>
              <a:rPr lang="en-US" altLang="fr-FR" noProof="0" smtClean="0"/>
              <a:t>Fourth level</a:t>
            </a:r>
          </a:p>
          <a:p>
            <a:pPr lvl="4"/>
            <a:r>
              <a:rPr lang="en-US" altLang="fr-FR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1FE7538-45C0-7243-A648-64A07F399AF2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6B9E5-4EBF-EC48-81EF-5AD0444D06D1}" type="slidenum">
              <a:rPr lang="en-US" altLang="fr-FR"/>
              <a:pPr>
                <a:defRPr/>
              </a:pPr>
              <a:t>1</a:t>
            </a:fld>
            <a:endParaRPr lang="en-US" alt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4472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2984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3473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644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14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1248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15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8543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16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7684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17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752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18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398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907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0A4D6-BB85-6045-8872-5A9CD73177B7}" type="slidenum">
              <a:rPr lang="en-US" altLang="fr-FR"/>
              <a:pPr>
                <a:defRPr/>
              </a:pPr>
              <a:t>2</a:t>
            </a:fld>
            <a:endParaRPr lang="en-US" altLang="fr-FR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1585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5920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9224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2505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24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0336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25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2273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26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7259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27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27309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28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01778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8362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40396-78B3-1747-8478-49E42FD9781A}" type="slidenum">
              <a:rPr lang="en-US" altLang="fr-FR"/>
              <a:pPr>
                <a:defRPr/>
              </a:pPr>
              <a:t>3</a:t>
            </a:fld>
            <a:endParaRPr lang="en-US" altLang="fr-F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89231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13425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87877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59730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D81F8-0D92-AD4D-B4D1-E0598322012E}" type="slidenum">
              <a:rPr lang="en-US" altLang="fr-FR"/>
              <a:pPr>
                <a:defRPr/>
              </a:pPr>
              <a:t>34</a:t>
            </a:fld>
            <a:endParaRPr lang="en-US" altLang="fr-F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28341-6FEF-B045-9479-05DCB5F10657}" type="slidenum">
              <a:rPr lang="en-US" altLang="fr-FR"/>
              <a:pPr>
                <a:defRPr/>
              </a:pPr>
              <a:t>4</a:t>
            </a:fld>
            <a:endParaRPr lang="en-US" altLang="fr-F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5632C-0104-014A-AD96-63878FEC4A17}" type="slidenum">
              <a:rPr lang="en-US" altLang="fr-FR"/>
              <a:pPr>
                <a:defRPr/>
              </a:pPr>
              <a:t>5</a:t>
            </a:fld>
            <a:endParaRPr lang="en-US" altLang="fr-F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6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53313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7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9258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8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0087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E4D9-085E-1944-9756-7FBDADD69E0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556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71AD-C00C-C142-85BE-7F506817DCC9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51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03D79-E034-784F-881F-E6FA0121A80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405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F53C-A4DC-F149-8962-516958C05BEA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999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6048-2495-4A4F-BC98-5EBA3E62F01E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89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E713A-9A03-3C47-B89B-2CCA0C887339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253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9F250-817C-984E-9294-ADE65C3DC2A5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077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7B5D5-28F8-3747-A487-7E2973F3767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567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875DD-1263-0845-8945-B3134E49A5D4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67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BB33E-53EE-5B44-8CDB-599D26A09614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093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4CA16-FF9A-B54C-9744-20815787DBD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28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3A4CD1F2-7929-134F-82CE-E85A506A65F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fr-FR" sz="4400" dirty="0" smtClean="0">
                <a:solidFill>
                  <a:schemeClr val="bg1"/>
                </a:solidFill>
              </a:rPr>
              <a:t>Fibonacci Kata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685800" y="2514600"/>
            <a:ext cx="8001000" cy="0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null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143558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null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 err="1"/>
              <a:t>java.lang.NullPointerException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7365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[]{-1};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:&lt;-1&gt; </a:t>
            </a:r>
            <a:r>
              <a:rPr lang="en-US" altLang="fr-FR" sz="1000" dirty="0"/>
              <a:t>but </a:t>
            </a:r>
            <a:r>
              <a:rPr lang="en-US" altLang="fr-FR" sz="1000" dirty="0" smtClean="0"/>
              <a:t>is:&lt;0&gt;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5988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5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second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 err="1"/>
              <a:t>java.lang.ArrayIndexOutOfBoundsException</a:t>
            </a:r>
            <a:r>
              <a:rPr lang="en-US" altLang="fr-FR" sz="1000" dirty="0"/>
              <a:t>: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3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[]{0,0};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:&lt;1</a:t>
            </a:r>
            <a:r>
              <a:rPr lang="en-US" altLang="fr-FR" sz="1000" dirty="0"/>
              <a:t>&gt; but is:&lt;0&gt;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6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@Test</a:t>
            </a:r>
            <a:br>
              <a:rPr lang="fr-FR" sz="900" dirty="0" smtClean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 smtClean="0"/>
              <a:t>void</a:t>
            </a:r>
            <a:r>
              <a:rPr lang="fr-FR" sz="900" b="1" dirty="0" smtClean="0"/>
              <a:t> </a:t>
            </a:r>
            <a:r>
              <a:rPr lang="fr-FR" sz="900" dirty="0" err="1" smtClean="0"/>
              <a:t>zeroForFirstNumber</a:t>
            </a:r>
            <a:r>
              <a:rPr lang="fr-FR" sz="900" dirty="0" smtClean="0"/>
              <a:t>() {</a:t>
            </a:r>
            <a:br>
              <a:rPr lang="fr-FR" sz="900" dirty="0" smtClean="0"/>
            </a:br>
            <a:r>
              <a:rPr lang="fr-FR" sz="900" dirty="0" smtClean="0"/>
              <a:t>       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= </a:t>
            </a:r>
            <a:r>
              <a:rPr lang="fr-FR" sz="900" b="1" dirty="0" smtClean="0"/>
              <a:t>new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();</a:t>
            </a:r>
            <a:br>
              <a:rPr lang="fr-FR" sz="900" dirty="0" smtClean="0"/>
            </a:br>
            <a:r>
              <a:rPr lang="fr-FR" sz="900" dirty="0" smtClean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 smtClean="0"/>
              <a:t>fibonacci.generate</a:t>
            </a:r>
            <a:r>
              <a:rPr lang="fr-FR" sz="900" dirty="0" smtClean="0"/>
              <a:t>(1)[0]);</a:t>
            </a:r>
            <a:br>
              <a:rPr lang="fr-FR" sz="900" dirty="0" smtClean="0"/>
            </a:br>
            <a:r>
              <a:rPr lang="fr-FR" sz="900" dirty="0" smtClean="0"/>
              <a:t>    }</a:t>
            </a:r>
          </a:p>
          <a:p>
            <a:pPr eaLnBrk="1" hangingPunct="1">
              <a:defRPr/>
            </a:pP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</a:t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 smtClean="0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(1, </a:t>
            </a:r>
            <a:r>
              <a:rPr lang="fr-FR" sz="900" dirty="0" err="1" smtClean="0"/>
              <a:t>fibonacci.generate</a:t>
            </a:r>
            <a:r>
              <a:rPr lang="fr-FR" sz="900" dirty="0" smtClean="0"/>
              <a:t>(2</a:t>
            </a:r>
            <a:r>
              <a:rPr lang="fr-FR" sz="900" dirty="0"/>
              <a:t>)[1</a:t>
            </a:r>
            <a:r>
              <a:rPr lang="fr-FR" sz="900" dirty="0" smtClean="0"/>
              <a:t>]);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0949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6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second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second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 smtClean="0"/>
              <a:t>Before</a:t>
            </a:r>
            <a:r>
              <a:rPr lang="fr-FR" sz="900" dirty="0" smtClean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   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</a:t>
            </a:r>
            <a:r>
              <a:rPr lang="fr-FR" sz="900" dirty="0"/>
              <a:t>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 smtClean="0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(1, </a:t>
            </a:r>
            <a:r>
              <a:rPr lang="fr-FR" sz="900" b="1" dirty="0" err="1" smtClean="0"/>
              <a:t>fibonacci</a:t>
            </a:r>
            <a:r>
              <a:rPr lang="fr-FR" sz="900" dirty="0" err="1" smtClean="0"/>
              <a:t>.generate</a:t>
            </a:r>
            <a:r>
              <a:rPr lang="fr-FR" sz="900" dirty="0" smtClean="0"/>
              <a:t>(2</a:t>
            </a:r>
            <a:r>
              <a:rPr lang="fr-FR" sz="900" dirty="0"/>
              <a:t>)[1</a:t>
            </a:r>
            <a:r>
              <a:rPr lang="fr-FR" sz="900" dirty="0" smtClean="0"/>
              <a:t>]);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</a:t>
            </a:r>
            <a:r>
              <a:rPr lang="fr-FR" sz="900" dirty="0" smtClean="0"/>
              <a:t>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63103" y="2057400"/>
            <a:ext cx="220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fr-FR" sz="1000" dirty="0" smtClean="0">
                <a:latin typeface="Bradley Hand ITC" charset="0"/>
              </a:rPr>
              <a:t>The solution is not more general than the first one. </a:t>
            </a:r>
            <a:endParaRPr lang="en-US" altLang="fr-FR" sz="1000" dirty="0">
              <a:latin typeface="Bradley Hand ITC" charset="0"/>
            </a:endParaRPr>
          </a:p>
          <a:p>
            <a:pPr eaLnBrk="1" hangingPunct="1">
              <a:defRPr/>
            </a:pPr>
            <a:r>
              <a:rPr lang="en-US" altLang="fr-FR" sz="1000" dirty="0" smtClean="0">
                <a:latin typeface="Bradley Hand ITC" charset="0"/>
              </a:rPr>
              <a:t>Need to identify the pattern for the numbers.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953000" y="29935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/>
              <a:t>https://8thlight.com/blog/</a:t>
            </a:r>
            <a:r>
              <a:rPr lang="fr-FR" sz="800" dirty="0" err="1"/>
              <a:t>uncle</a:t>
            </a:r>
            <a:r>
              <a:rPr lang="fr-FR" sz="800" dirty="0"/>
              <a:t>-bob/2013/05/27/</a:t>
            </a:r>
            <a:r>
              <a:rPr lang="fr-FR" sz="800" dirty="0" err="1"/>
              <a:t>TheTransformationPriorityPremise.html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603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Fibonacci Sequence.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454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 Fibonacci Sequence is the series of numbers:</a:t>
            </a:r>
          </a:p>
          <a:p>
            <a:r>
              <a:rPr lang="en-US" dirty="0"/>
              <a:t>0, 1, 1, 2, 3, 5, 8, 13, 21, 34, ...</a:t>
            </a:r>
          </a:p>
          <a:p>
            <a:r>
              <a:rPr lang="en-US" dirty="0"/>
              <a:t>The next number is found by adding up the two numbers before it.</a:t>
            </a:r>
          </a:p>
          <a:p>
            <a:r>
              <a:rPr lang="en-US" dirty="0"/>
              <a:t>The 2 is found by adding the two numbers before it (1+1)</a:t>
            </a:r>
          </a:p>
          <a:p>
            <a:r>
              <a:rPr lang="en-US" dirty="0"/>
              <a:t>The 3 is found by adding the two numbers before it (1+2),</a:t>
            </a:r>
          </a:p>
          <a:p>
            <a:r>
              <a:rPr lang="en-US" dirty="0"/>
              <a:t>And the 5 is (2+3),</a:t>
            </a:r>
          </a:p>
          <a:p>
            <a:r>
              <a:rPr lang="en-US" dirty="0"/>
              <a:t>and so on!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the next number in the sequence above is 21+34 = </a:t>
            </a:r>
            <a:r>
              <a:rPr lang="en-US" b="1" dirty="0"/>
              <a:t>55</a:t>
            </a:r>
            <a:endParaRPr lang="en-US" dirty="0"/>
          </a:p>
          <a:p>
            <a:r>
              <a:rPr lang="en-US" dirty="0"/>
              <a:t>It is that simple!</a:t>
            </a:r>
          </a:p>
          <a:p>
            <a:r>
              <a:rPr lang="en-US" dirty="0"/>
              <a:t>Here is a longer list:</a:t>
            </a:r>
          </a:p>
          <a:p>
            <a:r>
              <a:rPr lang="en-US" dirty="0"/>
              <a:t>0, 1, 1, 2, 3, 5, 8, 13, 21, 34, 55, 89, 144, 233, 377, 610, 987, 1597, 2584, 4181, 6765, 10946, 17711, 28657, 46368, 75025, 121393, 196418, 317811, ...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second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4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second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 smtClean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5486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8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third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third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019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:&lt;1</a:t>
            </a:r>
            <a:r>
              <a:rPr lang="en-US" altLang="fr-FR" sz="1000" dirty="0"/>
              <a:t>&gt; but is</a:t>
            </a:r>
            <a:r>
              <a:rPr lang="en-US" altLang="fr-FR" sz="1000" dirty="0" smtClean="0"/>
              <a:t>:&lt;2&gt;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56949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third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1;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6019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8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fourth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1;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4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fourth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1;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019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:&lt;2&gt; </a:t>
            </a:r>
            <a:r>
              <a:rPr lang="en-US" altLang="fr-FR" sz="1000" dirty="0"/>
              <a:t>but is</a:t>
            </a:r>
            <a:r>
              <a:rPr lang="en-US" altLang="fr-FR" sz="1000" dirty="0" smtClean="0"/>
              <a:t>:&lt;1&gt;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140310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fourth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r>
              <a:rPr lang="fr-FR" sz="900" dirty="0" smtClean="0"/>
              <a:t>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6019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6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fifth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3622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fr-FR" sz="1000" smtClean="0">
                <a:latin typeface="Bradley Hand ITC" charset="0"/>
              </a:rPr>
              <a:t>- Sixth </a:t>
            </a:r>
            <a:r>
              <a:rPr lang="en-US" altLang="fr-FR" sz="1000" dirty="0" smtClean="0">
                <a:latin typeface="Bradley Hand ITC" charset="0"/>
              </a:rPr>
              <a:t>number is the next failing test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3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fifth test.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400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:&lt;2&gt; </a:t>
            </a:r>
            <a:r>
              <a:rPr lang="en-US" altLang="fr-FR" sz="1000" dirty="0"/>
              <a:t>but is</a:t>
            </a:r>
            <a:r>
              <a:rPr lang="en-US" altLang="fr-FR" sz="1000" dirty="0" smtClean="0"/>
              <a:t>:&lt;1&gt;</a:t>
            </a:r>
            <a:endParaRPr lang="en-US" altLang="fr-FR" sz="1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17234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Requirements.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Write a class named “Fibonacci” that has one method</a:t>
            </a:r>
          </a:p>
          <a:p>
            <a:pPr lvl="1" eaLnBrk="1" hangingPunct="1">
              <a:defRPr/>
            </a:pPr>
            <a:r>
              <a:rPr lang="en-US" altLang="fr-FR" dirty="0"/>
              <a:t>g</a:t>
            </a:r>
            <a:r>
              <a:rPr lang="en-US" altLang="fr-FR" dirty="0" smtClean="0"/>
              <a:t>enerate(length: </a:t>
            </a:r>
            <a:r>
              <a:rPr lang="en-US" altLang="fr-FR" dirty="0" err="1" smtClean="0"/>
              <a:t>int</a:t>
            </a:r>
            <a:r>
              <a:rPr lang="en-US" altLang="fr-FR" dirty="0" smtClean="0"/>
              <a:t>) is called to generate the sequence of </a:t>
            </a:r>
            <a:r>
              <a:rPr lang="en-US" altLang="fr-FR" dirty="0" err="1" smtClean="0"/>
              <a:t>fibonacci</a:t>
            </a:r>
            <a:r>
              <a:rPr lang="en-US" altLang="fr-FR" dirty="0" smtClean="0"/>
              <a:t> numbers variable in  length.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fifth test.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- 1] + </a:t>
            </a:r>
            <a:r>
              <a:rPr lang="fr-FR" sz="900" dirty="0" err="1"/>
              <a:t>sequence</a:t>
            </a:r>
            <a:r>
              <a:rPr lang="fr-FR" sz="900" dirty="0"/>
              <a:t>[i - 2]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4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0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last test.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169075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- 1] + </a:t>
            </a:r>
            <a:r>
              <a:rPr lang="fr-FR" sz="900" dirty="0" err="1"/>
              <a:t>sequence</a:t>
            </a:r>
            <a:r>
              <a:rPr lang="fr-FR" sz="900" dirty="0"/>
              <a:t>[i - 2]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77290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(49) &gt; 1000000000);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210141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last test.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169075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0;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2)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- 1] + </a:t>
            </a:r>
            <a:r>
              <a:rPr lang="fr-FR" sz="900" dirty="0" err="1"/>
              <a:t>sequence</a:t>
            </a:r>
            <a:r>
              <a:rPr lang="fr-FR" sz="900" dirty="0"/>
              <a:t>[i - 2]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77290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(49) &gt; 1000000000);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7200" y="6400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28833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last test.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724400" y="1169075"/>
            <a:ext cx="4343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>
                <a:ea typeface="Courier New" charset="0"/>
                <a:cs typeface="Courier New" charset="0"/>
              </a:rPr>
              <a:t>public class </a:t>
            </a:r>
            <a:r>
              <a:rPr lang="fr-FR" sz="900" dirty="0" err="1">
                <a:ea typeface="Courier New" charset="0"/>
                <a:cs typeface="Courier New" charset="0"/>
              </a:rPr>
              <a:t>Fibonacci</a:t>
            </a:r>
            <a:r>
              <a:rPr lang="fr-FR" sz="900" dirty="0">
                <a:ea typeface="Courier New" charset="0"/>
                <a:cs typeface="Courier New" charset="0"/>
              </a:rPr>
              <a:t> {</a:t>
            </a:r>
            <a:br>
              <a:rPr lang="fr-FR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/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</a:t>
            </a:r>
            <a:r>
              <a:rPr lang="mr-IN" sz="900" b="1" dirty="0" err="1">
                <a:ea typeface="Courier New" charset="0"/>
                <a:cs typeface="Courier New" charset="0"/>
              </a:rPr>
              <a:t>public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[] </a:t>
            </a:r>
            <a:r>
              <a:rPr lang="mr-IN" sz="900" dirty="0" err="1">
                <a:ea typeface="Courier New" charset="0"/>
                <a:cs typeface="Courier New" charset="0"/>
              </a:rPr>
              <a:t>generate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b="1" dirty="0" err="1">
                <a:ea typeface="Courier New" charset="0"/>
                <a:cs typeface="Courier New" charset="0"/>
              </a:rPr>
              <a:t>int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[]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 = </a:t>
            </a:r>
            <a:r>
              <a:rPr lang="mr-IN" sz="900" b="1" dirty="0" err="1">
                <a:ea typeface="Courier New" charset="0"/>
                <a:cs typeface="Courier New" charset="0"/>
              </a:rPr>
              <a:t>new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];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for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b="1" dirty="0" err="1">
                <a:ea typeface="Courier New" charset="0"/>
                <a:cs typeface="Courier New" charset="0"/>
              </a:rPr>
              <a:t>int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= 0;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&lt; 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;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++)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if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&lt; 2)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   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] =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} </a:t>
            </a:r>
            <a:r>
              <a:rPr lang="mr-IN" sz="900" b="1" dirty="0" err="1">
                <a:ea typeface="Courier New" charset="0"/>
                <a:cs typeface="Courier New" charset="0"/>
              </a:rPr>
              <a:t>else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   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] =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- 1</a:t>
            </a:r>
            <a:r>
              <a:rPr lang="mr-IN" sz="900" dirty="0" smtClean="0">
                <a:ea typeface="Courier New" charset="0"/>
                <a:cs typeface="Courier New" charset="0"/>
              </a:rPr>
              <a:t>]</a:t>
            </a:r>
            <a:r>
              <a:rPr lang="fr-FR" sz="900" dirty="0" smtClean="0">
                <a:ea typeface="Courier New" charset="0"/>
                <a:cs typeface="Courier New" charset="0"/>
              </a:rPr>
              <a:t> </a:t>
            </a:r>
            <a:r>
              <a:rPr lang="mr-IN" sz="900" dirty="0" smtClean="0">
                <a:ea typeface="Courier New" charset="0"/>
                <a:cs typeface="Courier New" charset="0"/>
              </a:rPr>
              <a:t>+ </a:t>
            </a:r>
            <a:endParaRPr lang="fr-FR" sz="900" dirty="0" smtClean="0"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fr-FR" sz="900" dirty="0">
                <a:ea typeface="Courier New" charset="0"/>
                <a:cs typeface="Courier New" charset="0"/>
              </a:rPr>
              <a:t> </a:t>
            </a:r>
            <a:r>
              <a:rPr lang="fr-FR" sz="900" dirty="0" smtClean="0">
                <a:ea typeface="Courier New" charset="0"/>
                <a:cs typeface="Courier New" charset="0"/>
              </a:rPr>
              <a:t>                             </a:t>
            </a:r>
            <a:r>
              <a:rPr lang="mr-IN" sz="900" dirty="0" err="1" smtClean="0">
                <a:ea typeface="Courier New" charset="0"/>
                <a:cs typeface="Courier New" charset="0"/>
              </a:rPr>
              <a:t>sequence</a:t>
            </a:r>
            <a:r>
              <a:rPr lang="mr-IN" sz="900" dirty="0" smtClean="0">
                <a:ea typeface="Courier New" charset="0"/>
                <a:cs typeface="Courier New" charset="0"/>
              </a:rPr>
              <a:t>[</a:t>
            </a:r>
            <a:r>
              <a:rPr lang="mr-IN" sz="900" dirty="0" err="1" smtClean="0">
                <a:ea typeface="Courier New" charset="0"/>
                <a:cs typeface="Courier New" charset="0"/>
              </a:rPr>
              <a:t>i</a:t>
            </a:r>
            <a:r>
              <a:rPr lang="mr-IN" sz="900" dirty="0" smtClean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- 2];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}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}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return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</a:t>
            </a:r>
            <a:r>
              <a:rPr lang="mr-IN" sz="900" dirty="0" smtClean="0">
                <a:ea typeface="Courier New" charset="0"/>
                <a:cs typeface="Courier New" charset="0"/>
              </a:rPr>
              <a:t>}</a:t>
            </a:r>
            <a:r>
              <a:rPr lang="fr-FR" sz="900" dirty="0">
                <a:ea typeface="Courier New" charset="0"/>
                <a:cs typeface="Courier New" charset="0"/>
              </a:rPr>
              <a:t/>
            </a:r>
            <a:br>
              <a:rPr lang="fr-FR" sz="900" dirty="0">
                <a:ea typeface="Courier New" charset="0"/>
                <a:cs typeface="Courier New" charset="0"/>
              </a:rPr>
            </a:br>
            <a:r>
              <a:rPr lang="fr-FR" sz="900" dirty="0">
                <a:ea typeface="Courier New" charset="0"/>
                <a:cs typeface="Courier New" charset="0"/>
              </a:rPr>
              <a:t>}</a:t>
            </a:r>
            <a:endParaRPr lang="en-US" altLang="fr-FR" sz="900" dirty="0">
              <a:ea typeface="Courier New" charset="0"/>
              <a:cs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63389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(49) &gt; 1000000000);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long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+ 1)[index];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910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7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fr-FR" sz="4400" smtClean="0"/>
              <a:t>End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fr-FR" altLang="fr-FR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Begin.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Create a project named Fibonacci</a:t>
            </a:r>
          </a:p>
          <a:p>
            <a:pPr eaLnBrk="1" hangingPunct="1">
              <a:defRPr/>
            </a:pPr>
            <a:r>
              <a:rPr lang="en-US" altLang="fr-FR" dirty="0" smtClean="0"/>
              <a:t>Create a unit test named </a:t>
            </a:r>
            <a:r>
              <a:rPr lang="en-US" altLang="fr-FR" dirty="0" err="1" smtClean="0"/>
              <a:t>FibonacciShouldReturn</a:t>
            </a:r>
            <a:endParaRPr lang="en-US" altLang="fr-FR" dirty="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29546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public class </a:t>
            </a:r>
            <a:r>
              <a:rPr lang="en-US" altLang="fr-FR" sz="1000" dirty="0" err="1" smtClean="0"/>
              <a:t>FibonacciShouldReturn</a:t>
            </a:r>
            <a:r>
              <a:rPr lang="en-US" altLang="fr-FR" sz="1000" dirty="0" smtClean="0"/>
              <a:t> {</a:t>
            </a: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}</a:t>
            </a:r>
          </a:p>
          <a:p>
            <a:pPr eaLnBrk="1" hangingPunct="1">
              <a:defRPr/>
            </a:pPr>
            <a:endParaRPr lang="en-US" altLang="fr-FR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Begin.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dirty="0"/>
              <a:t>Create a project named Fibonacci</a:t>
            </a:r>
          </a:p>
          <a:p>
            <a:pPr eaLnBrk="1" hangingPunct="1">
              <a:defRPr/>
            </a:pPr>
            <a:r>
              <a:rPr lang="en-US" altLang="fr-FR" dirty="0"/>
              <a:t>Create a unit test named </a:t>
            </a:r>
            <a:r>
              <a:rPr lang="en-US" altLang="fr-FR" dirty="0" err="1" smtClean="0"/>
              <a:t>FibonacciShouldReturn</a:t>
            </a:r>
            <a:endParaRPr lang="en-US" altLang="fr-FR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29546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public class </a:t>
            </a:r>
            <a:r>
              <a:rPr lang="en-US" altLang="fr-FR" sz="1000" dirty="0" err="1" smtClean="0"/>
              <a:t>FibonacciShouldReturn</a:t>
            </a:r>
            <a:r>
              <a:rPr lang="en-US" altLang="fr-FR" sz="1000" dirty="0" smtClean="0"/>
              <a:t> </a:t>
            </a:r>
            <a:r>
              <a:rPr lang="en-US" altLang="fr-FR" sz="1000" dirty="0"/>
              <a:t>{</a:t>
            </a:r>
          </a:p>
          <a:p>
            <a:pPr eaLnBrk="1" hangingPunct="1">
              <a:defRPr/>
            </a:pPr>
            <a:r>
              <a:rPr lang="en-US" altLang="fr-FR" sz="1000" dirty="0"/>
              <a:t>}</a:t>
            </a:r>
          </a:p>
          <a:p>
            <a:pPr eaLnBrk="1" hangingPunct="1">
              <a:defRPr/>
            </a:pPr>
            <a:endParaRPr lang="en-US" altLang="fr-FR" sz="1000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17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fr-FR" dirty="0">
                <a:latin typeface="Arial" charset="0"/>
              </a:rPr>
              <a:t>Execute this program and verify that you get the following error:</a:t>
            </a:r>
          </a:p>
          <a:p>
            <a:pPr eaLnBrk="1" hangingPunct="1">
              <a:defRPr/>
            </a:pPr>
            <a:endParaRPr lang="en-US" altLang="fr-FR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fr-FR" sz="1000" dirty="0" err="1"/>
              <a:t>java.lang.Exception</a:t>
            </a:r>
            <a:r>
              <a:rPr lang="en-US" altLang="fr-FR" sz="1000" dirty="0"/>
              <a:t>: No runnable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>
                <a:solidFill>
                  <a:srgbClr val="FF0000"/>
                </a:solidFill>
              </a:rPr>
              <a:t>Fibonacci</a:t>
            </a:r>
            <a:r>
              <a:rPr lang="fr-FR" sz="900" dirty="0">
                <a:solidFill>
                  <a:srgbClr val="FF0000"/>
                </a:solidFill>
              </a:rPr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>
                <a:solidFill>
                  <a:srgbClr val="FF0000"/>
                </a:solidFill>
              </a:rPr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fr-FR" altLang="fr-FR" sz="1000"/>
          </a:p>
        </p:txBody>
      </p:sp>
    </p:spTree>
    <p:extLst>
      <p:ext uri="{BB962C8B-B14F-4D97-AF65-F5344CB8AC3E}">
        <p14:creationId xmlns:p14="http://schemas.microsoft.com/office/powerpoint/2010/main" val="1717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 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1000" b="1" dirty="0"/>
              <a:t>public class </a:t>
            </a:r>
            <a:r>
              <a:rPr lang="fr-FR" sz="1000" dirty="0" err="1"/>
              <a:t>Fibonacci</a:t>
            </a:r>
            <a:r>
              <a:rPr lang="fr-FR" sz="1000" dirty="0"/>
              <a:t> {</a:t>
            </a:r>
            <a:br>
              <a:rPr lang="fr-FR" sz="1000" dirty="0"/>
            </a:br>
            <a:r>
              <a:rPr lang="fr-FR" sz="1000" dirty="0"/>
              <a:t>    </a:t>
            </a:r>
            <a:br>
              <a:rPr lang="fr-FR" sz="1000" dirty="0"/>
            </a:br>
            <a:r>
              <a:rPr lang="fr-FR" sz="1000" dirty="0"/>
              <a:t>}</a:t>
            </a:r>
            <a:endParaRPr lang="fr-FR" altLang="fr-FR" sz="1000" dirty="0"/>
          </a:p>
        </p:txBody>
      </p:sp>
    </p:spTree>
    <p:extLst>
      <p:ext uri="{BB962C8B-B14F-4D97-AF65-F5344CB8AC3E}">
        <p14:creationId xmlns:p14="http://schemas.microsoft.com/office/powerpoint/2010/main" val="36132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</a:t>
            </a:r>
            <a:r>
              <a:rPr lang="fr-FR" sz="900" dirty="0"/>
              <a:t>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 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1000" b="1" dirty="0"/>
              <a:t>public class </a:t>
            </a:r>
            <a:r>
              <a:rPr lang="fr-FR" sz="1000" dirty="0" err="1"/>
              <a:t>Fibonacci</a:t>
            </a:r>
            <a:r>
              <a:rPr lang="fr-FR" sz="1000" dirty="0"/>
              <a:t> {</a:t>
            </a:r>
            <a:br>
              <a:rPr lang="fr-FR" sz="1000" dirty="0"/>
            </a:br>
            <a:r>
              <a:rPr lang="fr-FR" sz="1000" dirty="0"/>
              <a:t>    </a:t>
            </a:r>
            <a:br>
              <a:rPr lang="fr-FR" sz="1000" dirty="0"/>
            </a:br>
            <a:r>
              <a:rPr lang="fr-FR" sz="1000" dirty="0"/>
              <a:t>}</a:t>
            </a:r>
            <a:endParaRPr lang="fr-FR" altLang="fr-FR" sz="10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38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</a:t>
            </a:r>
            <a:r>
              <a:rPr lang="fr-FR" sz="900" dirty="0" err="1">
                <a:solidFill>
                  <a:srgbClr val="FF0000"/>
                </a:solidFill>
              </a:rPr>
              <a:t>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}</a:t>
            </a:r>
            <a:endParaRPr lang="fr-FR" altLang="fr-F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628</Words>
  <Application>Microsoft Macintosh PowerPoint</Application>
  <PresentationFormat>Présentation à l'écran (4:3)</PresentationFormat>
  <Paragraphs>209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Bradley Hand ITC</vt:lpstr>
      <vt:lpstr>Courier New</vt:lpstr>
      <vt:lpstr>Arial</vt:lpstr>
      <vt:lpstr>Default Design</vt:lpstr>
      <vt:lpstr>Fibonacci Kata</vt:lpstr>
      <vt:lpstr>Fibonacci Sequence.</vt:lpstr>
      <vt:lpstr>The Requirements.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fifth test.</vt:lpstr>
      <vt:lpstr>The fifth test.</vt:lpstr>
      <vt:lpstr>The fifth test.</vt:lpstr>
      <vt:lpstr>The last test.</vt:lpstr>
      <vt:lpstr>The last test.</vt:lpstr>
      <vt:lpstr>The last test.</vt:lpstr>
      <vt:lpstr>End</vt:lpstr>
    </vt:vector>
  </TitlesOfParts>
  <Company>Object Mentor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 Kata</dc:title>
  <dc:creator>Robert C. Martin</dc:creator>
  <cp:lastModifiedBy>Utilisateur de Microsoft Office</cp:lastModifiedBy>
  <cp:revision>50</cp:revision>
  <dcterms:created xsi:type="dcterms:W3CDTF">2005-06-22T14:35:57Z</dcterms:created>
  <dcterms:modified xsi:type="dcterms:W3CDTF">2017-12-03T20:40:13Z</dcterms:modified>
</cp:coreProperties>
</file>