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C97B51-4DCA-44D7-872F-8BFFDD88C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3E6C77-D0F3-4F39-98BF-007D163FA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178960-AE96-423B-9764-B6E4E906A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9300-D611-48D3-A1DC-D8D887B4ECDE}" type="datetimeFigureOut">
              <a:rPr lang="fr-FR" smtClean="0"/>
              <a:t>05/06/2021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400E38-3D93-4727-BAF2-AE64B3B31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3A0EBD-4849-4C49-887B-09B34081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AAB4-F2E7-4D4C-AEE5-705F0B5E04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6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75AAA2-033D-4167-82AD-79DA1157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078E1AF-1A5C-40FB-850E-564BD10F3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4CA3A4-21EE-4F06-BFD9-7786E6CB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9300-D611-48D3-A1DC-D8D887B4ECDE}" type="datetimeFigureOut">
              <a:rPr lang="fr-FR" smtClean="0"/>
              <a:t>05/06/2021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A7334C-6712-4137-A9D9-37F0A8EF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C393D0-2074-448D-87C0-0B9814F4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AAB4-F2E7-4D4C-AEE5-705F0B5E04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79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B028FFA-713B-4B4F-9940-C3F8D5FA6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9C9C15-5A7F-4BFF-B03E-331BD5070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4A8298-4230-4EEF-86D6-DED5F5ECF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9300-D611-48D3-A1DC-D8D887B4ECDE}" type="datetimeFigureOut">
              <a:rPr lang="fr-FR" smtClean="0"/>
              <a:t>05/06/2021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14EBFB-6482-42E7-B7B8-921B7A2B1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78046D-003F-409F-B906-46F5D818E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AAB4-F2E7-4D4C-AEE5-705F0B5E04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92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6457F5-71AF-453F-A136-817C0EBD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273A00-8F4B-4FBE-BEF2-496E174D9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913896-95F6-4D29-83B4-85471C4BB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9300-D611-48D3-A1DC-D8D887B4ECDE}" type="datetimeFigureOut">
              <a:rPr lang="fr-FR" smtClean="0"/>
              <a:t>05/06/2021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901F86-9DF6-4AA6-81AD-8E5DBCDF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E20028-FF3F-41EF-90C5-C0D72242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AAB4-F2E7-4D4C-AEE5-705F0B5E04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26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2EC2BC-F8FC-4AE3-BDC2-055E91789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DE3DBA-F433-4BF2-9BFE-7D1FC5547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6F15B1-607A-4D1A-896D-B5C0B3D6C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9300-D611-48D3-A1DC-D8D887B4ECDE}" type="datetimeFigureOut">
              <a:rPr lang="fr-FR" smtClean="0"/>
              <a:t>05/06/2021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872942-BA18-4938-8E32-6F23F838E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9F167-40E2-4E90-8381-D7D2341D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AAB4-F2E7-4D4C-AEE5-705F0B5E04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72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EFD2E6-DA25-4EB6-AA4D-7CB4D7F15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5F84BB-A2F8-48B7-B476-CB628890D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D17D53-9B16-47EC-932C-CEE015E9A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235989-E8BC-464D-BCA9-350994CF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9300-D611-48D3-A1DC-D8D887B4ECDE}" type="datetimeFigureOut">
              <a:rPr lang="fr-FR" smtClean="0"/>
              <a:t>05/06/2021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38EF14-8C65-4790-8420-A76E7C823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2DE30B-220A-479C-AFB1-C44BEA34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AAB4-F2E7-4D4C-AEE5-705F0B5E04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545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E0A323-F1D2-492B-98A4-C48A40ED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6276AB-666B-46EC-B2EF-6D02D493D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C04D47-27DA-46D3-9400-76B401631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8A43447-A246-4261-834F-9B84BB800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A8A471-70EE-4BFD-B283-3FDD45FAA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34E52CA-BAF1-47CF-A77A-302D491E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9300-D611-48D3-A1DC-D8D887B4ECDE}" type="datetimeFigureOut">
              <a:rPr lang="fr-FR" smtClean="0"/>
              <a:t>05/06/2021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E64D497-4FDB-4450-B2DC-CA809FC24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AF8A261-310A-44CD-A095-7672F41F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AAB4-F2E7-4D4C-AEE5-705F0B5E04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94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5B7DDE-392A-43D9-BC1D-A17647F6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C5ED66A-3381-4280-A774-599CCA9D1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9300-D611-48D3-A1DC-D8D887B4ECDE}" type="datetimeFigureOut">
              <a:rPr lang="fr-FR" smtClean="0"/>
              <a:t>05/06/2021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C49127B-CE45-428B-973F-B81321C24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00AE9D-219C-45FC-918C-9E9D18A9B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AAB4-F2E7-4D4C-AEE5-705F0B5E04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566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459CB56-ADFE-4B42-8E45-5BB5D8290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9300-D611-48D3-A1DC-D8D887B4ECDE}" type="datetimeFigureOut">
              <a:rPr lang="fr-FR" smtClean="0"/>
              <a:t>05/06/2021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C17ECF-CCDA-46C3-9136-6E206AF0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48D871-E5A4-4D5B-80A0-9C2F10B5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AAB4-F2E7-4D4C-AEE5-705F0B5E04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07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C11BB2-03F8-4DB3-AAC0-6123CDEB8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B442D3-3365-45B5-8988-09258740C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4CE495-2115-4E03-860D-32FF451F9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EF2F8B-E7CA-418D-9CE6-2B6BD415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9300-D611-48D3-A1DC-D8D887B4ECDE}" type="datetimeFigureOut">
              <a:rPr lang="fr-FR" smtClean="0"/>
              <a:t>05/06/2021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937A35-3D45-410F-9510-F3DEA0258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EDDEA3-3DD0-4BFD-8034-EAB7E5BB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AAB4-F2E7-4D4C-AEE5-705F0B5E04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84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EB484-2482-4318-9B6B-F8B04F6B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96EF79-0218-42D9-AB13-A5D0B55D6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6CCF41-0ED3-4837-BCF5-1EC04B890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AF796D-24AA-48EA-9CE4-D65C9778C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9300-D611-48D3-A1DC-D8D887B4ECDE}" type="datetimeFigureOut">
              <a:rPr lang="fr-FR" smtClean="0"/>
              <a:t>05/06/2021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5E9CF0-A462-435F-BB15-499C566D9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80B164-5214-4D13-900F-6E30A229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AAB4-F2E7-4D4C-AEE5-705F0B5E04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05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14CB9F9-630A-40DA-8F4C-90AACCCE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85E8EC-EE28-408E-BA5E-E210A3873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9B0130-F4C2-4237-990E-021FD8651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99300-D611-48D3-A1DC-D8D887B4ECDE}" type="datetimeFigureOut">
              <a:rPr lang="fr-FR" smtClean="0"/>
              <a:t>05/06/2021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1D8716-B2FD-4111-BE62-5D897B87C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370BAB-69D1-4FB3-9122-A90CFAF89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5AAB4-F2E7-4D4C-AEE5-705F0B5E04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30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9CD3C3-F802-4AA7-B531-F0FCF6E5A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765" y="1495956"/>
            <a:ext cx="6584182" cy="2692050"/>
          </a:xfrm>
        </p:spPr>
        <p:txBody>
          <a:bodyPr>
            <a:no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Castellar" panose="020A0402060406010301" pitchFamily="18" charset="0"/>
              </a:rPr>
              <a:t>Modélisation  interprétation des cas de Fraude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43B0AE-22A7-4C81-8110-F36A4B766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624431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Marie-Lou BAUDRIN ~ Abdoul-Aziz BERRADA </a:t>
            </a:r>
          </a:p>
          <a:p>
            <a:r>
              <a:rPr lang="fr-FR" sz="200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Cécile BRISSARD ~  Théo LORTHIOS </a:t>
            </a:r>
          </a:p>
          <a:p>
            <a:endParaRPr lang="fr-FR" sz="20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fr-FR" sz="2000" dirty="0">
                <a:solidFill>
                  <a:schemeClr val="bg1"/>
                </a:solidFill>
                <a:latin typeface="Castellar" panose="020A0402060406010301" pitchFamily="18" charset="0"/>
                <a:cs typeface="Andalus" panose="02020603050405020304" pitchFamily="18" charset="-78"/>
              </a:rPr>
              <a:t>DATA CHALLENGE 2021 – </a:t>
            </a:r>
            <a:r>
              <a:rPr lang="fr-FR" sz="2000" dirty="0" err="1">
                <a:solidFill>
                  <a:schemeClr val="bg1"/>
                </a:solidFill>
                <a:latin typeface="Castellar" panose="020A0402060406010301" pitchFamily="18" charset="0"/>
                <a:cs typeface="Andalus" panose="02020603050405020304" pitchFamily="18" charset="-78"/>
              </a:rPr>
              <a:t>Grp</a:t>
            </a:r>
            <a:r>
              <a:rPr lang="fr-FR" sz="2000" dirty="0">
                <a:solidFill>
                  <a:schemeClr val="bg1"/>
                </a:solidFill>
                <a:latin typeface="Castellar" panose="020A0402060406010301" pitchFamily="18" charset="0"/>
                <a:cs typeface="Andalus" panose="02020603050405020304" pitchFamily="18" charset="-78"/>
              </a:rPr>
              <a:t>. 1 ~ Paris I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6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651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970F04E-623A-43A0-B998-5EC82EC9E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68" y="116542"/>
            <a:ext cx="11786753" cy="1064180"/>
          </a:xfrm>
        </p:spPr>
        <p:txBody>
          <a:bodyPr>
            <a:noAutofit/>
          </a:bodyPr>
          <a:lstStyle/>
          <a:p>
            <a:pPr algn="ctr"/>
            <a:r>
              <a:rPr lang="fr-FR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stellar" panose="020A0402060406010301" pitchFamily="18" charset="0"/>
              </a:rPr>
              <a:t>Choix des variables &amp; modèles utilisés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881999-21A6-4F57-9A1F-EBA2A4197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79" y="1180722"/>
            <a:ext cx="5968013" cy="5263333"/>
          </a:xfrm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fr-FR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stellar" panose="020A0402060406010301" pitchFamily="18" charset="0"/>
                <a:cs typeface="Andalus" panose="02020603050405020304" pitchFamily="18" charset="-78"/>
              </a:rPr>
              <a:t>Nettoyage de la base de données :</a:t>
            </a:r>
            <a:r>
              <a:rPr lang="fr-FR" sz="2000" dirty="0">
                <a:solidFill>
                  <a:srgbClr val="FFFFFF"/>
                </a:solidFill>
                <a:latin typeface="Castellar" panose="020A0402060406010301" pitchFamily="18" charset="0"/>
                <a:cs typeface="Andalus" panose="02020603050405020304" pitchFamily="18" charset="-78"/>
              </a:rPr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rgbClr val="FFFFFF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Création d’une variable donnant longueur du prêt : 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FFFFFF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LOAN_LENGTH =                     100 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FFFFFF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		NEW_AMT_PAYMENT_RATE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rgbClr val="FFFFFF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Suppression de la variable ﻿TOTALAREA_MODE : LIVINGAREA_AVG nous paraît plus pertinente en donnant le lieu de vie.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rgbClr val="FFFFFF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Ces deux variables explicatives sont très corrélées entre elles et peu corrélées à la TARGET.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stellar" panose="020A0402060406010301" pitchFamily="18" charset="0"/>
                <a:cs typeface="Andalus" panose="02020603050405020304" pitchFamily="18" charset="-78"/>
              </a:rPr>
              <a:t>Synthetic Minority Oversampling Technique (SMOTE)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rgbClr val="FFFFFF"/>
                </a:solidFill>
                <a:latin typeface="Castellar" panose="020A0402060406010301" pitchFamily="18" charset="0"/>
                <a:cs typeface="Andalus" panose="02020603050405020304" pitchFamily="18" charset="-78"/>
              </a:rPr>
              <a:t> </a:t>
            </a:r>
            <a:r>
              <a:rPr lang="fr-FR" sz="2000" dirty="0">
                <a:solidFill>
                  <a:srgbClr val="FFFFFF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Procédé de création artificiel de données 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rgbClr val="FFFFFF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Le but est d’augmenter le nombre d’observations pour avoir une base de training plus importante et plus équilibrée.</a:t>
            </a:r>
            <a:endParaRPr lang="fr-FR" sz="2000" dirty="0">
              <a:solidFill>
                <a:srgbClr val="FFFFFF"/>
              </a:solidFill>
              <a:latin typeface="Castellar" panose="020A0402060406010301" pitchFamily="18" charset="0"/>
              <a:cs typeface="Andalus" panose="02020603050405020304" pitchFamily="18" charset="-78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rgbClr val="FFFFFF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Nous avons choisi les paramètres par défaut :             35% de 1 – 65% de 0 dans la TARGET.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D0E4308-3CA2-45E1-93DE-DA4506917732}"/>
              </a:ext>
            </a:extLst>
          </p:cNvPr>
          <p:cNvCxnSpPr/>
          <p:nvPr/>
        </p:nvCxnSpPr>
        <p:spPr>
          <a:xfrm>
            <a:off x="2041866" y="2325932"/>
            <a:ext cx="31604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Espace réservé du contenu 2">
            <a:extLst>
              <a:ext uri="{FF2B5EF4-FFF2-40B4-BE49-F238E27FC236}">
                <a16:creationId xmlns:a16="http://schemas.microsoft.com/office/drawing/2014/main" id="{7BFDD159-2375-416A-B0E0-9AE1C20CD125}"/>
              </a:ext>
            </a:extLst>
          </p:cNvPr>
          <p:cNvSpPr txBox="1">
            <a:spLocks/>
          </p:cNvSpPr>
          <p:nvPr/>
        </p:nvSpPr>
        <p:spPr>
          <a:xfrm>
            <a:off x="6363894" y="1180730"/>
            <a:ext cx="5185959" cy="3195961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fr-FR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stellar" panose="020A0402060406010301" pitchFamily="18" charset="0"/>
                <a:cs typeface="Andalus" panose="02020603050405020304" pitchFamily="18" charset="-78"/>
              </a:rPr>
              <a:t>TRAIN / TEST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rgbClr val="FFFFFF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TEST = 20% du data frame avec observation choisies de façon aléatoire 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rgbClr val="FFFFFF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TRAIN = les 80% restant.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stellar" panose="020A0402060406010301" pitchFamily="18" charset="0"/>
                <a:cs typeface="Andalus" panose="02020603050405020304" pitchFamily="18" charset="-78"/>
              </a:rPr>
              <a:t>MODELISATION 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rgbClr val="FFFFFF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KNN (K-</a:t>
            </a:r>
            <a:r>
              <a:rPr lang="fr-FR" sz="2000" dirty="0" err="1">
                <a:solidFill>
                  <a:srgbClr val="FFFFFF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nearest</a:t>
            </a:r>
            <a:r>
              <a:rPr lang="fr-FR" sz="2000" dirty="0">
                <a:solidFill>
                  <a:srgbClr val="FFFFFF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neighbors)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rgbClr val="FFFFFF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Random Forest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rgbClr val="FFFFFF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Logistic Regression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rgbClr val="FFFFFF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XgBoost</a:t>
            </a:r>
          </a:p>
          <a:p>
            <a:pPr marL="0" indent="0">
              <a:buNone/>
            </a:pPr>
            <a:endParaRPr lang="fr-FR" sz="2000" dirty="0">
              <a:solidFill>
                <a:srgbClr val="FFFFFF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buFont typeface="Wingdings" panose="05000000000000000000" pitchFamily="2" charset="2"/>
              <a:buChar char="ü"/>
            </a:pPr>
            <a:endParaRPr lang="fr-FR" sz="2000" dirty="0">
              <a:solidFill>
                <a:srgbClr val="FFFFFF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>
              <a:buNone/>
            </a:pPr>
            <a:endParaRPr lang="fr-FR" sz="2000" dirty="0">
              <a:solidFill>
                <a:srgbClr val="FFFFFF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graphicFrame>
        <p:nvGraphicFramePr>
          <p:cNvPr id="202" name="Tableau 4">
            <a:extLst>
              <a:ext uri="{FF2B5EF4-FFF2-40B4-BE49-F238E27FC236}">
                <a16:creationId xmlns:a16="http://schemas.microsoft.com/office/drawing/2014/main" id="{C0F10C20-69A9-42ED-9970-0A49AB615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807541"/>
              </p:ext>
            </p:extLst>
          </p:nvPr>
        </p:nvGraphicFramePr>
        <p:xfrm>
          <a:off x="6865242" y="4585325"/>
          <a:ext cx="443883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699">
                  <a:extLst>
                    <a:ext uri="{9D8B030D-6E8A-4147-A177-3AD203B41FA5}">
                      <a16:colId xmlns:a16="http://schemas.microsoft.com/office/drawing/2014/main" val="3394545179"/>
                    </a:ext>
                  </a:extLst>
                </a:gridCol>
                <a:gridCol w="1539212">
                  <a:extLst>
                    <a:ext uri="{9D8B030D-6E8A-4147-A177-3AD203B41FA5}">
                      <a16:colId xmlns:a16="http://schemas.microsoft.com/office/drawing/2014/main" val="782088085"/>
                    </a:ext>
                  </a:extLst>
                </a:gridCol>
                <a:gridCol w="1312926">
                  <a:extLst>
                    <a:ext uri="{9D8B030D-6E8A-4147-A177-3AD203B41FA5}">
                      <a16:colId xmlns:a16="http://schemas.microsoft.com/office/drawing/2014/main" val="841345647"/>
                    </a:ext>
                  </a:extLst>
                </a:gridCol>
              </a:tblGrid>
              <a:tr h="325419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  <a:latin typeface="Castellar" panose="020A0402060406010301" pitchFamily="18" charset="0"/>
                        </a:rPr>
                        <a:t>Modèle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  <a:latin typeface="Castellar" panose="020A0402060406010301" pitchFamily="18" charset="0"/>
                        </a:rPr>
                        <a:t>précision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  <a:latin typeface="Castellar" panose="020A0402060406010301" pitchFamily="18" charset="0"/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138386"/>
                  </a:ext>
                </a:extLst>
              </a:tr>
              <a:tr h="325419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KNN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0.1387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0.6291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956063"/>
                  </a:ext>
                </a:extLst>
              </a:tr>
              <a:tr h="325419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Random Forest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0.1459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0.23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695543"/>
                  </a:ext>
                </a:extLst>
              </a:tr>
              <a:tr h="325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Logistic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0.1541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0.55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014691"/>
                  </a:ext>
                </a:extLst>
              </a:tr>
              <a:tr h="325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XgBoost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0.1672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0.27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882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403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1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85A74AE-AFCA-4094-A23E-102094844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68" y="72163"/>
            <a:ext cx="11786753" cy="1064180"/>
          </a:xfrm>
        </p:spPr>
        <p:txBody>
          <a:bodyPr>
            <a:noAutofit/>
          </a:bodyPr>
          <a:lstStyle/>
          <a:p>
            <a:pPr algn="ctr"/>
            <a:r>
              <a:rPr lang="fr-FR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stellar" panose="020A0402060406010301" pitchFamily="18" charset="0"/>
              </a:rPr>
              <a:t>RESULATS &amp; INTERPRETATIONS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C67BA61F-192E-4411-9C0E-9EB3D2026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88" y="1154094"/>
            <a:ext cx="5873318" cy="498924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fr-FR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stellar" panose="020A0402060406010301" pitchFamily="18" charset="0"/>
                <a:cs typeface="Andalus" panose="02020603050405020304" pitchFamily="18" charset="-78"/>
              </a:rPr>
              <a:t>population stability index (PSI) :</a:t>
            </a:r>
            <a:r>
              <a:rPr lang="fr-FR" sz="2000" dirty="0">
                <a:solidFill>
                  <a:srgbClr val="FFFFFF"/>
                </a:solidFill>
                <a:latin typeface="Castellar" panose="020A0402060406010301" pitchFamily="18" charset="0"/>
                <a:cs typeface="Andalus" panose="02020603050405020304" pitchFamily="18" charset="-78"/>
              </a:rPr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rgbClr val="FFFFFF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Métrique permettant de mesurer l'ampleur du changement de distribution d'une variable entre deux échantillons ou au cours du temps.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rgbClr val="FFFFFF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Permet de diagnostiquer d'éventuels problèmes de performance des modèles.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stellar" panose="020A0402060406010301" pitchFamily="18" charset="0"/>
                <a:cs typeface="Andalus" panose="02020603050405020304" pitchFamily="18" charset="-78"/>
              </a:rPr>
              <a:t>Interprétations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rgbClr val="FFFFFF"/>
                </a:solidFill>
                <a:latin typeface="Castellar" panose="020A0402060406010301" pitchFamily="18" charset="0"/>
                <a:cs typeface="Andalus" panose="02020603050405020304" pitchFamily="18" charset="-78"/>
              </a:rPr>
              <a:t> </a:t>
            </a:r>
            <a:r>
              <a:rPr lang="fr-FR" sz="2000" dirty="0">
                <a:solidFill>
                  <a:srgbClr val="FFFFFF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Sur la base du tableau donnant la précision et le recall, le modèle le plus performant est KNN :                    </a:t>
            </a:r>
            <a:r>
              <a:rPr lang="fr-FR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Recall = 0.6291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rgbClr val="FFFFFF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Le recall nous importe plus que la précision car il est composé des faux négatifs : c’est la part des prédictions correctes parmi toutes les prédictions réalisées.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rgbClr val="FFFFFF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La probabilité de défaut (cf. tableau et graphique à droite) décroît car les clients avec les scores PSI les plus élevés sont les plus solvables.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sz="2000" dirty="0">
              <a:solidFill>
                <a:srgbClr val="FFFFFF"/>
              </a:solidFill>
              <a:latin typeface="Castellar" panose="020A0402060406010301" pitchFamily="18" charset="0"/>
              <a:cs typeface="Andalus" panose="02020603050405020304" pitchFamily="18" charset="-78"/>
            </a:endParaRP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DE5D9D69-DB23-4EC3-A70E-7DFA3E899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64362"/>
              </p:ext>
            </p:extLst>
          </p:nvPr>
        </p:nvGraphicFramePr>
        <p:xfrm>
          <a:off x="5938190" y="1190186"/>
          <a:ext cx="607421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992">
                  <a:extLst>
                    <a:ext uri="{9D8B030D-6E8A-4147-A177-3AD203B41FA5}">
                      <a16:colId xmlns:a16="http://schemas.microsoft.com/office/drawing/2014/main" val="3394545179"/>
                    </a:ext>
                  </a:extLst>
                </a:gridCol>
                <a:gridCol w="1294256">
                  <a:extLst>
                    <a:ext uri="{9D8B030D-6E8A-4147-A177-3AD203B41FA5}">
                      <a16:colId xmlns:a16="http://schemas.microsoft.com/office/drawing/2014/main" val="782088085"/>
                    </a:ext>
                  </a:extLst>
                </a:gridCol>
                <a:gridCol w="3473962">
                  <a:extLst>
                    <a:ext uri="{9D8B030D-6E8A-4147-A177-3AD203B41FA5}">
                      <a16:colId xmlns:a16="http://schemas.microsoft.com/office/drawing/2014/main" val="841345647"/>
                    </a:ext>
                  </a:extLst>
                </a:gridCol>
              </a:tblGrid>
              <a:tr h="325419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  <a:latin typeface="Castellar" panose="020A0402060406010301" pitchFamily="18" charset="0"/>
                        </a:rPr>
                        <a:t>Classes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  <a:latin typeface="Castellar" panose="020A0402060406010301" pitchFamily="18" charset="0"/>
                        </a:rPr>
                        <a:t>Effectif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  <a:latin typeface="Castellar" panose="020A0402060406010301" pitchFamily="18" charset="0"/>
                        </a:rPr>
                        <a:t>Probabilités de défaut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138386"/>
                  </a:ext>
                </a:extLst>
              </a:tr>
              <a:tr h="325419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[600,700[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139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0.330935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956063"/>
                  </a:ext>
                </a:extLst>
              </a:tr>
              <a:tr h="325419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[700,750[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702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0.192308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695543"/>
                  </a:ext>
                </a:extLst>
              </a:tr>
              <a:tr h="325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[750,800[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1782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0.108305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014691"/>
                  </a:ext>
                </a:extLst>
              </a:tr>
              <a:tr h="325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[800,850[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1879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0.051091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882500"/>
                  </a:ext>
                </a:extLst>
              </a:tr>
              <a:tr h="325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[850,1000[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998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0.030060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455987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573E7743-FB81-4656-BD7A-5DAB0D9B1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331" y="3477012"/>
            <a:ext cx="5226156" cy="320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05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Rouge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370</Words>
  <Application>Microsoft Office PowerPoint</Application>
  <PresentationFormat>Grand écran</PresentationFormat>
  <Paragraphs>66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0" baseType="lpstr">
      <vt:lpstr>Andalus</vt:lpstr>
      <vt:lpstr>Arial</vt:lpstr>
      <vt:lpstr>Calibri</vt:lpstr>
      <vt:lpstr>Calibri Light</vt:lpstr>
      <vt:lpstr>Castellar</vt:lpstr>
      <vt:lpstr>Wingdings</vt:lpstr>
      <vt:lpstr>Thème Office</vt:lpstr>
      <vt:lpstr>Modélisation  interprétation des cas de Fraude </vt:lpstr>
      <vt:lpstr>Choix des variables &amp; modèles utilisés </vt:lpstr>
      <vt:lpstr>RESULATS &amp; INTERPRETATIONS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Cecile BRISSARD</dc:creator>
  <cp:lastModifiedBy>Cecile BRISSARD</cp:lastModifiedBy>
  <cp:revision>12</cp:revision>
  <dcterms:created xsi:type="dcterms:W3CDTF">2021-06-05T07:16:53Z</dcterms:created>
  <dcterms:modified xsi:type="dcterms:W3CDTF">2021-06-05T10:15:48Z</dcterms:modified>
</cp:coreProperties>
</file>