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e905e3f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905e3f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soit les 4 point ou 4 diapos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6e8159fa2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e8159fa2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Créer plusieurs diapo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905e3f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905e3f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soit les 4 point ou 4 diapos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e905e3f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905e3f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question 14</a:t>
            </a:r>
            <a:endParaRPr/>
          </a:p>
          <a:p>
            <a:pPr indent="0" lvl="0" marL="0" rtl="0" algn="l">
              <a:spcBef>
                <a:spcPts val="0"/>
              </a:spcBef>
              <a:spcAft>
                <a:spcPts val="0"/>
              </a:spcAft>
              <a:buNone/>
            </a:pPr>
            <a:r>
              <a:rPr lang="fr"/>
              <a:t>cet exemple illustre bien les </a:t>
            </a:r>
            <a:r>
              <a:rPr lang="fr"/>
              <a:t>incohérences</a:t>
            </a:r>
            <a:r>
              <a:rPr lang="fr"/>
              <a:t> </a:t>
            </a:r>
            <a:r>
              <a:rPr lang="fr"/>
              <a:t>liées</a:t>
            </a:r>
            <a:r>
              <a:rPr lang="fr"/>
              <a:t> à un </a:t>
            </a:r>
            <a:r>
              <a:rPr lang="fr"/>
              <a:t>déficit</a:t>
            </a:r>
            <a:r>
              <a:rPr lang="fr"/>
              <a:t> de gouvernance au </a:t>
            </a:r>
            <a:r>
              <a:rPr lang="fr"/>
              <a:t>niveau</a:t>
            </a:r>
            <a:r>
              <a:rPr lang="fr"/>
              <a:t> mondial et met en </a:t>
            </a:r>
            <a:r>
              <a:rPr lang="fr"/>
              <a:t>évidence</a:t>
            </a:r>
            <a:r>
              <a:rPr lang="fr"/>
              <a:t> la </a:t>
            </a:r>
            <a:r>
              <a:rPr lang="fr"/>
              <a:t>pression</a:t>
            </a:r>
            <a:r>
              <a:rPr lang="fr"/>
              <a:t> </a:t>
            </a:r>
            <a:r>
              <a:rPr lang="fr"/>
              <a:t>exercée</a:t>
            </a:r>
            <a:r>
              <a:rPr lang="fr"/>
              <a:t> par les pays riches sur la </a:t>
            </a:r>
            <a:r>
              <a:rPr lang="fr"/>
              <a:t>souveraineté</a:t>
            </a:r>
            <a:r>
              <a:rPr lang="fr"/>
              <a:t> alimentaire des pays les plus pauvres.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96dac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96dac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bilan alimentaire : population total / données produit par pays</a:t>
            </a:r>
            <a:endParaRPr/>
          </a:p>
          <a:p>
            <a:pPr indent="0" lvl="0" marL="0" rtl="0" algn="l">
              <a:spcBef>
                <a:spcPts val="0"/>
              </a:spcBef>
              <a:spcAft>
                <a:spcPts val="0"/>
              </a:spcAft>
              <a:buNone/>
            </a:pPr>
            <a:r>
              <a:rPr lang="fr"/>
              <a:t>sécurité alimentaire : nbr de personnes sous alimentées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e96dacf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96dacf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aafd2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aafd2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be842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be842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ebe84237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ebe84237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ebe8423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be8423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e0138400e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e0138400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ebe8423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ebe8423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ebe84237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ebe84237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6ebe84237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ebe84237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ebe84237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ebe84237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ebe84237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ebe84237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ebe84237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ebe84237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ebe8423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ebe8423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6ebc4e141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6ebc4e141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6ebc4e14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ebc4e14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ebc4e14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ebc4e14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e0138400e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e0138400e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ebc4e14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ebc4e14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ebc4e14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ebc4e14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ebc4e141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ebc4e141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6ebc4e14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ebc4e14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6ebc4e141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ebc4e14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6ebc4e141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6ebc4e14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6ebc4e141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ebc4e141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6ebc4e141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ebc4e141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6ebc4e14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ebc4e14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ebc4e141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ebc4e141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e0f3a7a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e0f3a7a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e0f3a7ab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0f3a7ab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fr" sz="1400">
                <a:solidFill>
                  <a:schemeClr val="dk1"/>
                </a:solidFill>
              </a:rPr>
              <a:t>Conflits inter-ethnique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e465dad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e465dad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2020 à 2050 le nbr de naissance est </a:t>
            </a:r>
            <a:r>
              <a:rPr lang="fr"/>
              <a:t>estimé</a:t>
            </a:r>
            <a:r>
              <a:rPr lang="fr"/>
              <a:t> à 1.1 </a:t>
            </a:r>
            <a:r>
              <a:rPr lang="fr"/>
              <a:t>milliard</a:t>
            </a:r>
            <a:r>
              <a:rPr lang="fr"/>
              <a:t>, soit une augmentation de 38% par rapport à la </a:t>
            </a:r>
            <a:r>
              <a:rPr lang="fr"/>
              <a:t>période</a:t>
            </a:r>
            <a:r>
              <a:rPr lang="fr"/>
              <a:t> de 19990 - 2020 qui </a:t>
            </a:r>
            <a:r>
              <a:rPr lang="fr"/>
              <a:t>représentait</a:t>
            </a:r>
            <a:r>
              <a:rPr lang="fr"/>
              <a:t> 0.813 </a:t>
            </a:r>
            <a:r>
              <a:rPr lang="fr"/>
              <a:t>milliards</a:t>
            </a:r>
            <a:r>
              <a:rPr lang="fr"/>
              <a:t> de naissance</a:t>
            </a:r>
            <a:endParaRPr/>
          </a:p>
          <a:p>
            <a:pPr indent="0" lvl="0" marL="0" rtl="0" algn="l">
              <a:spcBef>
                <a:spcPts val="0"/>
              </a:spcBef>
              <a:spcAft>
                <a:spcPts val="0"/>
              </a:spcAft>
              <a:buNone/>
            </a:pPr>
            <a:r>
              <a:rPr lang="fr"/>
              <a:t>Défi</a:t>
            </a:r>
            <a:r>
              <a:rPr lang="fr"/>
              <a:t> faim </a:t>
            </a:r>
            <a:r>
              <a:rPr lang="fr"/>
              <a:t>zéro</a:t>
            </a:r>
            <a:r>
              <a:rPr lang="fr"/>
              <a:t> d’ici 2030, </a:t>
            </a:r>
            <a:r>
              <a:rPr lang="fr"/>
              <a:t>très</a:t>
            </a:r>
            <a:r>
              <a:rPr lang="fr"/>
              <a:t> difficilement atteignable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e905e3f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905e3f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soit les 4 point ou 4 diapos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e905e3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e905e3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soit les 4 point ou 4 diapos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e905e3f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905e3f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soit les 4 point ou 4 diapos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5.png"/><Relationship Id="rId6"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0.png"/><Relationship Id="rId5"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52600"/>
            <a:ext cx="8520600" cy="98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3000">
                <a:solidFill>
                  <a:srgbClr val="4A86E8"/>
                </a:solidFill>
                <a:latin typeface="Georgia"/>
                <a:ea typeface="Georgia"/>
                <a:cs typeface="Georgia"/>
                <a:sym typeface="Georgia"/>
              </a:rPr>
              <a:t>La Faim dans le Monde</a:t>
            </a:r>
            <a:endParaRPr sz="3000">
              <a:solidFill>
                <a:srgbClr val="4A86E8"/>
              </a:solidFill>
              <a:latin typeface="Georgia"/>
              <a:ea typeface="Georgia"/>
              <a:cs typeface="Georgia"/>
              <a:sym typeface="Georgia"/>
            </a:endParaRPr>
          </a:p>
        </p:txBody>
      </p:sp>
      <p:sp>
        <p:nvSpPr>
          <p:cNvPr id="55" name="Google Shape;55;p13"/>
          <p:cNvSpPr txBox="1"/>
          <p:nvPr>
            <p:ph idx="1" type="subTitle"/>
          </p:nvPr>
        </p:nvSpPr>
        <p:spPr>
          <a:xfrm>
            <a:off x="2092650" y="2201300"/>
            <a:ext cx="4958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00">
                <a:solidFill>
                  <a:srgbClr val="000000"/>
                </a:solidFill>
                <a:latin typeface="Georgia"/>
                <a:ea typeface="Georgia"/>
                <a:cs typeface="Georgia"/>
                <a:sym typeface="Georgia"/>
              </a:rPr>
              <a:t>Théo Chastre Pradat</a:t>
            </a:r>
            <a:endParaRPr sz="2400">
              <a:solidFill>
                <a:srgbClr val="000000"/>
              </a:solidFill>
              <a:latin typeface="Georgia"/>
              <a:ea typeface="Georgia"/>
              <a:cs typeface="Georgia"/>
              <a:sym typeface="Georgia"/>
            </a:endParaRPr>
          </a:p>
        </p:txBody>
      </p:sp>
      <p:sp>
        <p:nvSpPr>
          <p:cNvPr id="56" name="Google Shape;56;p13"/>
          <p:cNvSpPr txBox="1"/>
          <p:nvPr/>
        </p:nvSpPr>
        <p:spPr>
          <a:xfrm>
            <a:off x="2872350" y="3383575"/>
            <a:ext cx="3399300" cy="4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Open Classrooms - </a:t>
            </a:r>
            <a:r>
              <a:rPr lang="fr">
                <a:latin typeface="Georgia"/>
                <a:ea typeface="Georgia"/>
                <a:cs typeface="Georgia"/>
                <a:sym typeface="Georgia"/>
              </a:rPr>
              <a:t>Février</a:t>
            </a:r>
            <a:r>
              <a:rPr lang="fr">
                <a:latin typeface="Georgia"/>
                <a:ea typeface="Georgia"/>
                <a:cs typeface="Georgia"/>
                <a:sym typeface="Georgia"/>
              </a:rPr>
              <a:t> 2020</a:t>
            </a:r>
            <a:endParaRPr>
              <a:latin typeface="Georgia"/>
              <a:ea typeface="Georgia"/>
              <a:cs typeface="Georgia"/>
              <a:sym typeface="Georgia"/>
            </a:endParaRPr>
          </a:p>
        </p:txBody>
      </p:sp>
      <p:pic>
        <p:nvPicPr>
          <p:cNvPr id="57" name="Google Shape;57;p13"/>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58" name="Google Shape;58;p13"/>
          <p:cNvSpPr txBox="1"/>
          <p:nvPr/>
        </p:nvSpPr>
        <p:spPr>
          <a:xfrm>
            <a:off x="-12" y="4457700"/>
            <a:ext cx="1975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3000">
                <a:latin typeface="Georgia"/>
                <a:ea typeface="Georgia"/>
                <a:cs typeface="Georgia"/>
                <a:sym typeface="Georgia"/>
              </a:rPr>
              <a:t>Projet 3</a:t>
            </a:r>
            <a:endParaRPr b="1" sz="30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47" name="Google Shape;147;p22"/>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48" name="Google Shape;148;p22"/>
          <p:cNvSpPr txBox="1"/>
          <p:nvPr/>
        </p:nvSpPr>
        <p:spPr>
          <a:xfrm>
            <a:off x="280825" y="1138075"/>
            <a:ext cx="20733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La Gouvernance</a:t>
            </a:r>
            <a:endParaRPr sz="2000" u="sng">
              <a:solidFill>
                <a:srgbClr val="666666"/>
              </a:solidFill>
              <a:latin typeface="Georgia"/>
              <a:ea typeface="Georgia"/>
              <a:cs typeface="Georgia"/>
              <a:sym typeface="Georgia"/>
            </a:endParaRPr>
          </a:p>
        </p:txBody>
      </p:sp>
      <p:sp>
        <p:nvSpPr>
          <p:cNvPr id="149" name="Google Shape;149;p22"/>
          <p:cNvSpPr txBox="1"/>
          <p:nvPr/>
        </p:nvSpPr>
        <p:spPr>
          <a:xfrm>
            <a:off x="354225" y="1822900"/>
            <a:ext cx="8471400" cy="22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Les pays en développement ont des dettes immenses.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Les pays riches leur achètent de moins en moins cher, et vendent de plus en plus cher les marchandises ce qui ne fait qu'aggraver la pauvreté de ce pays et la dépendance à l'aide internationale.</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On parle alors de pression des pays riches.</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55" name="Google Shape;155;p23"/>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56" name="Google Shape;156;p23"/>
          <p:cNvSpPr txBox="1"/>
          <p:nvPr/>
        </p:nvSpPr>
        <p:spPr>
          <a:xfrm>
            <a:off x="265650" y="2191875"/>
            <a:ext cx="7047300" cy="166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a:t>Dans notre </a:t>
            </a:r>
            <a:r>
              <a:rPr lang="fr"/>
              <a:t>étude</a:t>
            </a:r>
            <a:r>
              <a:rPr lang="fr"/>
              <a:t>, nous avons mis en </a:t>
            </a:r>
            <a:r>
              <a:rPr lang="fr"/>
              <a:t>évidence l'échec des puissances du globe à éradiquer complètement le problème de la faim dans le monde, qui est pourtant un objectif de l’ONU à l’horizon 2030.</a:t>
            </a:r>
            <a:endParaRPr/>
          </a:p>
          <a:p>
            <a:pPr indent="0" lvl="0" marL="0" rtl="0" algn="l">
              <a:spcBef>
                <a:spcPts val="0"/>
              </a:spcBef>
              <a:spcAft>
                <a:spcPts val="0"/>
              </a:spcAft>
              <a:buNone/>
            </a:pPr>
            <a:r>
              <a:t/>
            </a:r>
            <a:endParaRPr/>
          </a:p>
          <a:p>
            <a:pPr indent="0" lvl="0" marL="0" rtl="0" algn="just">
              <a:spcBef>
                <a:spcPts val="0"/>
              </a:spcBef>
              <a:spcAft>
                <a:spcPts val="0"/>
              </a:spcAft>
              <a:buNone/>
            </a:pPr>
            <a:r>
              <a:rPr lang="fr"/>
              <a:t>Pourtant, considérant en 2013 la disponibilité alimentaire à l'échelle mondiale, celle ci est suffisante, en terme de calories mais aussi d’apports protéiques, à nourrir toute l'humanité </a:t>
            </a:r>
            <a:r>
              <a:rPr lang="fr">
                <a:solidFill>
                  <a:srgbClr val="FF0000"/>
                </a:solidFill>
              </a:rPr>
              <a:t>+</a:t>
            </a:r>
            <a:r>
              <a:rPr lang="fr"/>
              <a:t> un quart supplémentaire de sa population.</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157" name="Google Shape;157;p23"/>
          <p:cNvSpPr txBox="1"/>
          <p:nvPr/>
        </p:nvSpPr>
        <p:spPr>
          <a:xfrm>
            <a:off x="265650" y="1291025"/>
            <a:ext cx="45531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1. </a:t>
            </a:r>
            <a:r>
              <a:rPr lang="fr" sz="2000" u="sng">
                <a:solidFill>
                  <a:srgbClr val="666666"/>
                </a:solidFill>
                <a:latin typeface="Georgia"/>
                <a:ea typeface="Georgia"/>
                <a:cs typeface="Georgia"/>
                <a:sym typeface="Georgia"/>
              </a:rPr>
              <a:t>Vers une Gouvernance Mondiale ?</a:t>
            </a:r>
            <a:endParaRPr sz="2000" u="sng">
              <a:solidFill>
                <a:srgbClr val="666666"/>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63" name="Google Shape;163;p24"/>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64" name="Google Shape;164;p24"/>
          <p:cNvSpPr txBox="1"/>
          <p:nvPr/>
        </p:nvSpPr>
        <p:spPr>
          <a:xfrm>
            <a:off x="280825" y="1138075"/>
            <a:ext cx="47004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2000" u="sng">
                <a:solidFill>
                  <a:srgbClr val="666666"/>
                </a:solidFill>
                <a:latin typeface="Georgia"/>
                <a:ea typeface="Georgia"/>
                <a:cs typeface="Georgia"/>
                <a:sym typeface="Georgia"/>
              </a:rPr>
              <a:t>2. </a:t>
            </a:r>
            <a:r>
              <a:rPr lang="fr" sz="2000" u="sng">
                <a:solidFill>
                  <a:srgbClr val="666666"/>
                </a:solidFill>
                <a:latin typeface="Georgia"/>
                <a:ea typeface="Georgia"/>
                <a:cs typeface="Georgia"/>
                <a:sym typeface="Georgia"/>
              </a:rPr>
              <a:t>Vers une Gouvernance Mondiale ?</a:t>
            </a:r>
            <a:endParaRPr sz="2000" u="sng">
              <a:solidFill>
                <a:srgbClr val="666666"/>
              </a:solidFill>
              <a:latin typeface="Georgia"/>
              <a:ea typeface="Georgia"/>
              <a:cs typeface="Georgia"/>
              <a:sym typeface="Georgia"/>
            </a:endParaRPr>
          </a:p>
          <a:p>
            <a:pPr indent="0" lvl="0" marL="0" rtl="0" algn="l">
              <a:spcBef>
                <a:spcPts val="0"/>
              </a:spcBef>
              <a:spcAft>
                <a:spcPts val="0"/>
              </a:spcAft>
              <a:buNone/>
            </a:pPr>
            <a:r>
              <a:t/>
            </a:r>
            <a:endParaRPr sz="2000" u="sng">
              <a:solidFill>
                <a:srgbClr val="666666"/>
              </a:solidFill>
              <a:latin typeface="Georgia"/>
              <a:ea typeface="Georgia"/>
              <a:cs typeface="Georgia"/>
              <a:sym typeface="Georgia"/>
            </a:endParaRPr>
          </a:p>
        </p:txBody>
      </p:sp>
      <p:sp>
        <p:nvSpPr>
          <p:cNvPr id="165" name="Google Shape;165;p24"/>
          <p:cNvSpPr txBox="1"/>
          <p:nvPr/>
        </p:nvSpPr>
        <p:spPr>
          <a:xfrm>
            <a:off x="354225" y="1899100"/>
            <a:ext cx="8471400" cy="223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fr">
                <a:solidFill>
                  <a:schemeClr val="dk1"/>
                </a:solidFill>
              </a:rPr>
              <a:t>La production de végétaux à elle seule pourrait nourrir </a:t>
            </a:r>
            <a:r>
              <a:rPr lang="fr">
                <a:solidFill>
                  <a:srgbClr val="FF0000"/>
                </a:solidFill>
              </a:rPr>
              <a:t>toute la planète</a:t>
            </a:r>
            <a:r>
              <a:rPr lang="fr">
                <a:solidFill>
                  <a:schemeClr val="dk1"/>
                </a:solidFill>
              </a:rPr>
              <a:t> alors qu’une partie est gaspillée, transformée à d’autres usage ou donnée aux animaux.</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Ainsi, 46% de la production céréalière sert à nourrir les animaux d'élevage.</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Si les USA diminuait de 10% leur production de produits animaux, 14 millions de tonnes de céréales pourraient être </a:t>
            </a:r>
            <a:r>
              <a:rPr lang="fr">
                <a:solidFill>
                  <a:srgbClr val="FF0000"/>
                </a:solidFill>
              </a:rPr>
              <a:t>rendues à l’alimentation des êtres humains</a:t>
            </a:r>
            <a:r>
              <a:rPr lang="fr">
                <a:solidFill>
                  <a:schemeClr val="dk1"/>
                </a:solidFill>
              </a:rPr>
              <a:t>.</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fr">
                <a:solidFill>
                  <a:schemeClr val="dk1"/>
                </a:solidFill>
              </a:rPr>
              <a:t>De quoi nourrir, en terme de calories, </a:t>
            </a:r>
            <a:r>
              <a:rPr lang="fr">
                <a:solidFill>
                  <a:srgbClr val="FF0000"/>
                </a:solidFill>
              </a:rPr>
              <a:t>50 millions</a:t>
            </a:r>
            <a:r>
              <a:rPr lang="fr">
                <a:solidFill>
                  <a:schemeClr val="dk1"/>
                </a:solidFill>
              </a:rPr>
              <a:t> de personnes supplémentaires.</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71" name="Google Shape;171;p25"/>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72" name="Google Shape;172;p25"/>
          <p:cNvSpPr txBox="1"/>
          <p:nvPr/>
        </p:nvSpPr>
        <p:spPr>
          <a:xfrm>
            <a:off x="280825" y="1138075"/>
            <a:ext cx="30030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Exemple de la </a:t>
            </a:r>
            <a:r>
              <a:rPr lang="fr" sz="2000" u="sng">
                <a:solidFill>
                  <a:srgbClr val="666666"/>
                </a:solidFill>
                <a:latin typeface="Georgia"/>
                <a:ea typeface="Georgia"/>
                <a:cs typeface="Georgia"/>
                <a:sym typeface="Georgia"/>
              </a:rPr>
              <a:t>Thaïlande</a:t>
            </a:r>
            <a:r>
              <a:rPr lang="fr" sz="2000" u="sng">
                <a:solidFill>
                  <a:srgbClr val="666666"/>
                </a:solidFill>
                <a:latin typeface="Georgia"/>
                <a:ea typeface="Georgia"/>
                <a:cs typeface="Georgia"/>
                <a:sym typeface="Georgia"/>
              </a:rPr>
              <a:t> </a:t>
            </a:r>
            <a:endParaRPr sz="2000" u="sng">
              <a:solidFill>
                <a:srgbClr val="666666"/>
              </a:solidFill>
              <a:latin typeface="Georgia"/>
              <a:ea typeface="Georgia"/>
              <a:cs typeface="Georgia"/>
              <a:sym typeface="Georgia"/>
            </a:endParaRPr>
          </a:p>
          <a:p>
            <a:pPr indent="0" lvl="0" marL="0" rtl="0" algn="l">
              <a:spcBef>
                <a:spcPts val="0"/>
              </a:spcBef>
              <a:spcAft>
                <a:spcPts val="0"/>
              </a:spcAft>
              <a:buNone/>
            </a:pPr>
            <a:r>
              <a:t/>
            </a:r>
            <a:endParaRPr sz="2000" u="sng">
              <a:solidFill>
                <a:srgbClr val="666666"/>
              </a:solidFill>
              <a:latin typeface="Georgia"/>
              <a:ea typeface="Georgia"/>
              <a:cs typeface="Georgia"/>
              <a:sym typeface="Georgia"/>
            </a:endParaRPr>
          </a:p>
        </p:txBody>
      </p:sp>
      <p:sp>
        <p:nvSpPr>
          <p:cNvPr id="173" name="Google Shape;173;p25"/>
          <p:cNvSpPr txBox="1"/>
          <p:nvPr/>
        </p:nvSpPr>
        <p:spPr>
          <a:xfrm>
            <a:off x="420650" y="2090875"/>
            <a:ext cx="8471400" cy="158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fr" sz="1600">
                <a:solidFill>
                  <a:schemeClr val="dk1"/>
                </a:solidFill>
                <a:latin typeface="Georgia"/>
                <a:ea typeface="Georgia"/>
                <a:cs typeface="Georgia"/>
                <a:sym typeface="Georgia"/>
              </a:rPr>
              <a:t>En 2013 : </a:t>
            </a:r>
            <a:r>
              <a:rPr lang="fr" sz="1600">
                <a:solidFill>
                  <a:srgbClr val="FF0000"/>
                </a:solidFill>
                <a:latin typeface="Georgia"/>
                <a:ea typeface="Georgia"/>
                <a:cs typeface="Georgia"/>
                <a:sym typeface="Georgia"/>
              </a:rPr>
              <a:t>6.1 millions</a:t>
            </a:r>
            <a:r>
              <a:rPr lang="fr" sz="1600">
                <a:solidFill>
                  <a:schemeClr val="dk1"/>
                </a:solidFill>
                <a:latin typeface="Georgia"/>
                <a:ea typeface="Georgia"/>
                <a:cs typeface="Georgia"/>
                <a:sym typeface="Georgia"/>
              </a:rPr>
              <a:t> de personnes sont sous </a:t>
            </a:r>
            <a:r>
              <a:rPr lang="fr" sz="1600">
                <a:solidFill>
                  <a:schemeClr val="dk1"/>
                </a:solidFill>
                <a:latin typeface="Georgia"/>
                <a:ea typeface="Georgia"/>
                <a:cs typeface="Georgia"/>
                <a:sym typeface="Georgia"/>
              </a:rPr>
              <a:t>alimentés en Thaïlande</a:t>
            </a:r>
            <a:r>
              <a:rPr lang="fr" sz="1600">
                <a:solidFill>
                  <a:schemeClr val="dk1"/>
                </a:solidFill>
                <a:latin typeface="Georgia"/>
                <a:ea typeface="Georgia"/>
                <a:cs typeface="Georgia"/>
                <a:sym typeface="Georgia"/>
              </a:rPr>
              <a:t>.</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rPr lang="fr" sz="1600">
                <a:solidFill>
                  <a:schemeClr val="dk1"/>
                </a:solidFill>
                <a:latin typeface="Georgia"/>
                <a:ea typeface="Georgia"/>
                <a:cs typeface="Georgia"/>
                <a:sym typeface="Georgia"/>
              </a:rPr>
              <a:t>Cela correspond à </a:t>
            </a:r>
            <a:r>
              <a:rPr lang="fr" sz="1600">
                <a:solidFill>
                  <a:srgbClr val="FF0000"/>
                </a:solidFill>
                <a:latin typeface="Georgia"/>
                <a:ea typeface="Georgia"/>
                <a:cs typeface="Georgia"/>
                <a:sym typeface="Georgia"/>
              </a:rPr>
              <a:t>9.1%</a:t>
            </a:r>
            <a:r>
              <a:rPr lang="fr" sz="1600">
                <a:solidFill>
                  <a:schemeClr val="dk1"/>
                </a:solidFill>
                <a:latin typeface="Georgia"/>
                <a:ea typeface="Georgia"/>
                <a:cs typeface="Georgia"/>
                <a:sym typeface="Georgia"/>
              </a:rPr>
              <a:t> de la population de ce pays.</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rPr lang="fr" sz="1600">
                <a:solidFill>
                  <a:schemeClr val="dk1"/>
                </a:solidFill>
                <a:latin typeface="Georgia"/>
                <a:ea typeface="Georgia"/>
                <a:cs typeface="Georgia"/>
                <a:sym typeface="Georgia"/>
              </a:rPr>
              <a:t>Dans le </a:t>
            </a:r>
            <a:r>
              <a:rPr lang="fr" sz="1600">
                <a:solidFill>
                  <a:schemeClr val="dk1"/>
                </a:solidFill>
                <a:latin typeface="Georgia"/>
                <a:ea typeface="Georgia"/>
                <a:cs typeface="Georgia"/>
                <a:sym typeface="Georgia"/>
              </a:rPr>
              <a:t>même</a:t>
            </a:r>
            <a:r>
              <a:rPr lang="fr" sz="1600">
                <a:solidFill>
                  <a:schemeClr val="dk1"/>
                </a:solidFill>
                <a:latin typeface="Georgia"/>
                <a:ea typeface="Georgia"/>
                <a:cs typeface="Georgia"/>
                <a:sym typeface="Georgia"/>
              </a:rPr>
              <a:t> temps, </a:t>
            </a:r>
            <a:r>
              <a:rPr lang="fr" sz="1600">
                <a:solidFill>
                  <a:srgbClr val="FF0000"/>
                </a:solidFill>
                <a:latin typeface="Georgia"/>
                <a:ea typeface="Georgia"/>
                <a:cs typeface="Georgia"/>
                <a:sym typeface="Georgia"/>
              </a:rPr>
              <a:t>83.4%</a:t>
            </a:r>
            <a:r>
              <a:rPr lang="fr" sz="1600">
                <a:solidFill>
                  <a:schemeClr val="dk1"/>
                </a:solidFill>
                <a:latin typeface="Georgia"/>
                <a:ea typeface="Georgia"/>
                <a:cs typeface="Georgia"/>
                <a:sym typeface="Georgia"/>
              </a:rPr>
              <a:t> de sa production de Manioc est </a:t>
            </a:r>
            <a:r>
              <a:rPr lang="fr" sz="1600">
                <a:solidFill>
                  <a:schemeClr val="dk1"/>
                </a:solidFill>
                <a:latin typeface="Georgia"/>
                <a:ea typeface="Georgia"/>
                <a:cs typeface="Georgia"/>
                <a:sym typeface="Georgia"/>
              </a:rPr>
              <a:t>exportée.</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179" name="Google Shape;179;p26"/>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80" name="Google Shape;180;p26"/>
          <p:cNvSpPr txBox="1"/>
          <p:nvPr/>
        </p:nvSpPr>
        <p:spPr>
          <a:xfrm>
            <a:off x="562350" y="1900425"/>
            <a:ext cx="70500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Georgia"/>
                <a:ea typeface="Georgia"/>
                <a:cs typeface="Georgia"/>
                <a:sym typeface="Georgia"/>
              </a:rPr>
              <a:t>Données </a:t>
            </a:r>
            <a:r>
              <a:rPr lang="fr" sz="1600">
                <a:latin typeface="Georgia"/>
                <a:ea typeface="Georgia"/>
                <a:cs typeface="Georgia"/>
                <a:sym typeface="Georgia"/>
              </a:rPr>
              <a:t>récupérées</a:t>
            </a:r>
            <a:r>
              <a:rPr lang="fr" sz="1600">
                <a:latin typeface="Georgia"/>
                <a:ea typeface="Georgia"/>
                <a:cs typeface="Georgia"/>
                <a:sym typeface="Georgia"/>
              </a:rPr>
              <a:t> sur le site de la FAO.</a:t>
            </a:r>
            <a:endParaRPr sz="1600">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fr" sz="1600">
                <a:latin typeface="Georgia"/>
                <a:ea typeface="Georgia"/>
                <a:cs typeface="Georgia"/>
                <a:sym typeface="Georgia"/>
              </a:rPr>
              <a:t>Période 2013 à la plus récente disponible.</a:t>
            </a:r>
            <a:endParaRPr sz="1600">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181" name="Google Shape;181;p26"/>
          <p:cNvSpPr txBox="1"/>
          <p:nvPr/>
        </p:nvSpPr>
        <p:spPr>
          <a:xfrm>
            <a:off x="329175" y="1220725"/>
            <a:ext cx="430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Alimentation des Données</a:t>
            </a:r>
            <a:endParaRPr sz="2000" u="sng">
              <a:solidFill>
                <a:srgbClr val="666666"/>
              </a:solidFill>
              <a:latin typeface="Georgia"/>
              <a:ea typeface="Georgia"/>
              <a:cs typeface="Georgia"/>
              <a:sym typeface="Georgia"/>
            </a:endParaRPr>
          </a:p>
        </p:txBody>
      </p:sp>
      <p:cxnSp>
        <p:nvCxnSpPr>
          <p:cNvPr id="182" name="Google Shape;182;p26"/>
          <p:cNvCxnSpPr/>
          <p:nvPr/>
        </p:nvCxnSpPr>
        <p:spPr>
          <a:xfrm>
            <a:off x="562350" y="3551350"/>
            <a:ext cx="485700" cy="1800"/>
          </a:xfrm>
          <a:prstGeom prst="straightConnector1">
            <a:avLst/>
          </a:prstGeom>
          <a:noFill/>
          <a:ln cap="flat" cmpd="sng" w="28575">
            <a:solidFill>
              <a:schemeClr val="dk2"/>
            </a:solidFill>
            <a:prstDash val="solid"/>
            <a:round/>
            <a:headEnd len="med" w="med" type="none"/>
            <a:tailEnd len="med" w="med" type="triangle"/>
          </a:ln>
        </p:spPr>
      </p:cxnSp>
      <p:sp>
        <p:nvSpPr>
          <p:cNvPr id="183" name="Google Shape;183;p26"/>
          <p:cNvSpPr txBox="1"/>
          <p:nvPr/>
        </p:nvSpPr>
        <p:spPr>
          <a:xfrm>
            <a:off x="1137775" y="3358950"/>
            <a:ext cx="16845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Bilan Alimentaire</a:t>
            </a:r>
            <a:endParaRPr>
              <a:latin typeface="Georgia"/>
              <a:ea typeface="Georgia"/>
              <a:cs typeface="Georgia"/>
              <a:sym typeface="Georgia"/>
            </a:endParaRPr>
          </a:p>
        </p:txBody>
      </p:sp>
      <p:cxnSp>
        <p:nvCxnSpPr>
          <p:cNvPr id="184" name="Google Shape;184;p26"/>
          <p:cNvCxnSpPr/>
          <p:nvPr/>
        </p:nvCxnSpPr>
        <p:spPr>
          <a:xfrm>
            <a:off x="562350" y="3932350"/>
            <a:ext cx="485700" cy="1800"/>
          </a:xfrm>
          <a:prstGeom prst="straightConnector1">
            <a:avLst/>
          </a:prstGeom>
          <a:noFill/>
          <a:ln cap="flat" cmpd="sng" w="28575">
            <a:solidFill>
              <a:schemeClr val="dk2"/>
            </a:solidFill>
            <a:prstDash val="solid"/>
            <a:round/>
            <a:headEnd len="med" w="med" type="none"/>
            <a:tailEnd len="med" w="med" type="triangle"/>
          </a:ln>
        </p:spPr>
      </p:cxnSp>
      <p:sp>
        <p:nvSpPr>
          <p:cNvPr id="185" name="Google Shape;185;p26"/>
          <p:cNvSpPr txBox="1"/>
          <p:nvPr/>
        </p:nvSpPr>
        <p:spPr>
          <a:xfrm>
            <a:off x="1137775" y="3723575"/>
            <a:ext cx="19779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Sécurité Alimentaire</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191" name="Google Shape;191;p27"/>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92" name="Google Shape;192;p27"/>
          <p:cNvSpPr txBox="1"/>
          <p:nvPr/>
        </p:nvSpPr>
        <p:spPr>
          <a:xfrm>
            <a:off x="329175" y="1220725"/>
            <a:ext cx="430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Alimentation des Données</a:t>
            </a:r>
            <a:endParaRPr sz="2000" u="sng">
              <a:solidFill>
                <a:srgbClr val="666666"/>
              </a:solidFill>
              <a:latin typeface="Georgia"/>
              <a:ea typeface="Georgia"/>
              <a:cs typeface="Georgia"/>
              <a:sym typeface="Georgia"/>
            </a:endParaRPr>
          </a:p>
        </p:txBody>
      </p:sp>
      <p:sp>
        <p:nvSpPr>
          <p:cNvPr id="193" name="Google Shape;193;p27"/>
          <p:cNvSpPr txBox="1"/>
          <p:nvPr/>
        </p:nvSpPr>
        <p:spPr>
          <a:xfrm>
            <a:off x="299475" y="1841775"/>
            <a:ext cx="16470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Les Fichiers CSV :</a:t>
            </a:r>
            <a:endParaRPr>
              <a:latin typeface="Georgia"/>
              <a:ea typeface="Georgia"/>
              <a:cs typeface="Georgia"/>
              <a:sym typeface="Georgia"/>
            </a:endParaRPr>
          </a:p>
        </p:txBody>
      </p:sp>
      <p:cxnSp>
        <p:nvCxnSpPr>
          <p:cNvPr id="194" name="Google Shape;194;p27"/>
          <p:cNvCxnSpPr/>
          <p:nvPr/>
        </p:nvCxnSpPr>
        <p:spPr>
          <a:xfrm flipH="1" rot="10800000">
            <a:off x="456700" y="2635375"/>
            <a:ext cx="584100" cy="7500"/>
          </a:xfrm>
          <a:prstGeom prst="straightConnector1">
            <a:avLst/>
          </a:prstGeom>
          <a:noFill/>
          <a:ln cap="flat" cmpd="sng" w="28575">
            <a:solidFill>
              <a:schemeClr val="dk2"/>
            </a:solidFill>
            <a:prstDash val="solid"/>
            <a:round/>
            <a:headEnd len="med" w="med" type="none"/>
            <a:tailEnd len="med" w="med" type="triangle"/>
          </a:ln>
        </p:spPr>
      </p:cxnSp>
      <p:sp>
        <p:nvSpPr>
          <p:cNvPr id="195" name="Google Shape;195;p27"/>
          <p:cNvSpPr txBox="1"/>
          <p:nvPr/>
        </p:nvSpPr>
        <p:spPr>
          <a:xfrm>
            <a:off x="1220375" y="2417175"/>
            <a:ext cx="2111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bilan_popu_2013.csv</a:t>
            </a:r>
            <a:endParaRPr>
              <a:latin typeface="Georgia"/>
              <a:ea typeface="Georgia"/>
              <a:cs typeface="Georgia"/>
              <a:sym typeface="Georgia"/>
            </a:endParaRPr>
          </a:p>
        </p:txBody>
      </p:sp>
      <p:cxnSp>
        <p:nvCxnSpPr>
          <p:cNvPr id="196" name="Google Shape;196;p27"/>
          <p:cNvCxnSpPr/>
          <p:nvPr/>
        </p:nvCxnSpPr>
        <p:spPr>
          <a:xfrm flipH="1" rot="10800000">
            <a:off x="456700" y="3016375"/>
            <a:ext cx="584100" cy="7500"/>
          </a:xfrm>
          <a:prstGeom prst="straightConnector1">
            <a:avLst/>
          </a:prstGeom>
          <a:noFill/>
          <a:ln cap="flat" cmpd="sng" w="28575">
            <a:solidFill>
              <a:schemeClr val="dk2"/>
            </a:solidFill>
            <a:prstDash val="solid"/>
            <a:round/>
            <a:headEnd len="med" w="med" type="none"/>
            <a:tailEnd len="med" w="med" type="triangle"/>
          </a:ln>
        </p:spPr>
      </p:cxnSp>
      <p:sp>
        <p:nvSpPr>
          <p:cNvPr id="197" name="Google Shape;197;p27"/>
          <p:cNvSpPr txBox="1"/>
          <p:nvPr/>
        </p:nvSpPr>
        <p:spPr>
          <a:xfrm>
            <a:off x="1220375" y="2798175"/>
            <a:ext cx="11007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vegetal</a:t>
            </a:r>
            <a:r>
              <a:rPr lang="fr">
                <a:latin typeface="Georgia"/>
                <a:ea typeface="Georgia"/>
                <a:cs typeface="Georgia"/>
                <a:sym typeface="Georgia"/>
              </a:rPr>
              <a:t>.csv</a:t>
            </a:r>
            <a:endParaRPr>
              <a:latin typeface="Georgia"/>
              <a:ea typeface="Georgia"/>
              <a:cs typeface="Georgia"/>
              <a:sym typeface="Georgia"/>
            </a:endParaRPr>
          </a:p>
        </p:txBody>
      </p:sp>
      <p:cxnSp>
        <p:nvCxnSpPr>
          <p:cNvPr id="198" name="Google Shape;198;p27"/>
          <p:cNvCxnSpPr/>
          <p:nvPr/>
        </p:nvCxnSpPr>
        <p:spPr>
          <a:xfrm flipH="1" rot="10800000">
            <a:off x="456700" y="3397375"/>
            <a:ext cx="584100" cy="7500"/>
          </a:xfrm>
          <a:prstGeom prst="straightConnector1">
            <a:avLst/>
          </a:prstGeom>
          <a:noFill/>
          <a:ln cap="flat" cmpd="sng" w="28575">
            <a:solidFill>
              <a:schemeClr val="dk2"/>
            </a:solidFill>
            <a:prstDash val="solid"/>
            <a:round/>
            <a:headEnd len="med" w="med" type="none"/>
            <a:tailEnd len="med" w="med" type="triangle"/>
          </a:ln>
        </p:spPr>
      </p:cxnSp>
      <p:sp>
        <p:nvSpPr>
          <p:cNvPr id="199" name="Google Shape;199;p27"/>
          <p:cNvSpPr txBox="1"/>
          <p:nvPr/>
        </p:nvSpPr>
        <p:spPr>
          <a:xfrm>
            <a:off x="1220375" y="3179175"/>
            <a:ext cx="2111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animal</a:t>
            </a:r>
            <a:r>
              <a:rPr lang="fr">
                <a:latin typeface="Georgia"/>
                <a:ea typeface="Georgia"/>
                <a:cs typeface="Georgia"/>
                <a:sym typeface="Georgia"/>
              </a:rPr>
              <a:t>.csv</a:t>
            </a:r>
            <a:endParaRPr>
              <a:latin typeface="Georgia"/>
              <a:ea typeface="Georgia"/>
              <a:cs typeface="Georgia"/>
              <a:sym typeface="Georgia"/>
            </a:endParaRPr>
          </a:p>
        </p:txBody>
      </p:sp>
      <p:cxnSp>
        <p:nvCxnSpPr>
          <p:cNvPr id="200" name="Google Shape;200;p27"/>
          <p:cNvCxnSpPr/>
          <p:nvPr/>
        </p:nvCxnSpPr>
        <p:spPr>
          <a:xfrm flipH="1" rot="10800000">
            <a:off x="456700" y="3778375"/>
            <a:ext cx="584100" cy="7500"/>
          </a:xfrm>
          <a:prstGeom prst="straightConnector1">
            <a:avLst/>
          </a:prstGeom>
          <a:noFill/>
          <a:ln cap="flat" cmpd="sng" w="28575">
            <a:solidFill>
              <a:schemeClr val="dk2"/>
            </a:solidFill>
            <a:prstDash val="solid"/>
            <a:round/>
            <a:headEnd len="med" w="med" type="none"/>
            <a:tailEnd len="med" w="med" type="triangle"/>
          </a:ln>
        </p:spPr>
      </p:cxnSp>
      <p:sp>
        <p:nvSpPr>
          <p:cNvPr id="201" name="Google Shape;201;p27"/>
          <p:cNvSpPr txBox="1"/>
          <p:nvPr/>
        </p:nvSpPr>
        <p:spPr>
          <a:xfrm>
            <a:off x="1220375" y="3560175"/>
            <a:ext cx="12555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sousAlim</a:t>
            </a:r>
            <a:r>
              <a:rPr lang="fr">
                <a:latin typeface="Georgia"/>
                <a:ea typeface="Georgia"/>
                <a:cs typeface="Georgia"/>
                <a:sym typeface="Georgia"/>
              </a:rPr>
              <a:t>.csv</a:t>
            </a:r>
            <a:endParaRPr>
              <a:latin typeface="Georgia"/>
              <a:ea typeface="Georgia"/>
              <a:cs typeface="Georgia"/>
              <a:sym typeface="Georgia"/>
            </a:endParaRPr>
          </a:p>
        </p:txBody>
      </p:sp>
      <p:cxnSp>
        <p:nvCxnSpPr>
          <p:cNvPr id="202" name="Google Shape;202;p27"/>
          <p:cNvCxnSpPr/>
          <p:nvPr/>
        </p:nvCxnSpPr>
        <p:spPr>
          <a:xfrm flipH="1" rot="10800000">
            <a:off x="456700" y="4159375"/>
            <a:ext cx="584100" cy="7500"/>
          </a:xfrm>
          <a:prstGeom prst="straightConnector1">
            <a:avLst/>
          </a:prstGeom>
          <a:noFill/>
          <a:ln cap="flat" cmpd="sng" w="28575">
            <a:solidFill>
              <a:schemeClr val="dk2"/>
            </a:solidFill>
            <a:prstDash val="solid"/>
            <a:round/>
            <a:headEnd len="med" w="med" type="none"/>
            <a:tailEnd len="med" w="med" type="triangle"/>
          </a:ln>
        </p:spPr>
      </p:cxnSp>
      <p:sp>
        <p:nvSpPr>
          <p:cNvPr id="203" name="Google Shape;203;p27"/>
          <p:cNvSpPr txBox="1"/>
          <p:nvPr/>
        </p:nvSpPr>
        <p:spPr>
          <a:xfrm>
            <a:off x="1220375" y="3941175"/>
            <a:ext cx="11007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cereals</a:t>
            </a:r>
            <a:r>
              <a:rPr lang="fr">
                <a:latin typeface="Georgia"/>
                <a:ea typeface="Georgia"/>
                <a:cs typeface="Georgia"/>
                <a:sym typeface="Georgia"/>
              </a:rPr>
              <a:t>.csv</a:t>
            </a:r>
            <a:endParaRPr>
              <a:latin typeface="Georgia"/>
              <a:ea typeface="Georgia"/>
              <a:cs typeface="Georgia"/>
              <a:sym typeface="Georgia"/>
            </a:endParaRPr>
          </a:p>
        </p:txBody>
      </p:sp>
      <p:sp>
        <p:nvSpPr>
          <p:cNvPr id="204" name="Google Shape;204;p27"/>
          <p:cNvSpPr txBox="1"/>
          <p:nvPr/>
        </p:nvSpPr>
        <p:spPr>
          <a:xfrm>
            <a:off x="3026450" y="2417175"/>
            <a:ext cx="28965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 Population Total par pays</a:t>
            </a:r>
            <a:endParaRPr>
              <a:latin typeface="Georgia"/>
              <a:ea typeface="Georgia"/>
              <a:cs typeface="Georgia"/>
              <a:sym typeface="Georgia"/>
            </a:endParaRPr>
          </a:p>
        </p:txBody>
      </p:sp>
      <p:sp>
        <p:nvSpPr>
          <p:cNvPr id="205" name="Google Shape;205;p27"/>
          <p:cNvSpPr txBox="1"/>
          <p:nvPr/>
        </p:nvSpPr>
        <p:spPr>
          <a:xfrm>
            <a:off x="2166775" y="2798175"/>
            <a:ext cx="28965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 Produits </a:t>
            </a:r>
            <a:r>
              <a:rPr lang="fr">
                <a:latin typeface="Georgia"/>
                <a:ea typeface="Georgia"/>
                <a:cs typeface="Georgia"/>
                <a:sym typeface="Georgia"/>
              </a:rPr>
              <a:t>végétaux</a:t>
            </a:r>
            <a:endParaRPr>
              <a:latin typeface="Georgia"/>
              <a:ea typeface="Georgia"/>
              <a:cs typeface="Georgia"/>
              <a:sym typeface="Georgia"/>
            </a:endParaRPr>
          </a:p>
        </p:txBody>
      </p:sp>
      <p:sp>
        <p:nvSpPr>
          <p:cNvPr id="206" name="Google Shape;206;p27"/>
          <p:cNvSpPr txBox="1"/>
          <p:nvPr/>
        </p:nvSpPr>
        <p:spPr>
          <a:xfrm>
            <a:off x="2130700" y="3179175"/>
            <a:ext cx="28965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 Produit animaux</a:t>
            </a:r>
            <a:endParaRPr>
              <a:latin typeface="Georgia"/>
              <a:ea typeface="Georgia"/>
              <a:cs typeface="Georgia"/>
              <a:sym typeface="Georgia"/>
            </a:endParaRPr>
          </a:p>
        </p:txBody>
      </p:sp>
      <p:sp>
        <p:nvSpPr>
          <p:cNvPr id="207" name="Google Shape;207;p27"/>
          <p:cNvSpPr txBox="1"/>
          <p:nvPr/>
        </p:nvSpPr>
        <p:spPr>
          <a:xfrm>
            <a:off x="2359275" y="3560175"/>
            <a:ext cx="430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 Nombre de personnes sous alimentées par pays</a:t>
            </a:r>
            <a:endParaRPr>
              <a:latin typeface="Georgia"/>
              <a:ea typeface="Georgia"/>
              <a:cs typeface="Georgia"/>
              <a:sym typeface="Georgia"/>
            </a:endParaRPr>
          </a:p>
        </p:txBody>
      </p:sp>
      <p:sp>
        <p:nvSpPr>
          <p:cNvPr id="208" name="Google Shape;208;p27"/>
          <p:cNvSpPr txBox="1"/>
          <p:nvPr/>
        </p:nvSpPr>
        <p:spPr>
          <a:xfrm>
            <a:off x="2166775" y="3941175"/>
            <a:ext cx="28965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 Liste des produits céréaliers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14" name="Google Shape;214;p28"/>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15" name="Google Shape;215;p28"/>
          <p:cNvSpPr txBox="1"/>
          <p:nvPr/>
        </p:nvSpPr>
        <p:spPr>
          <a:xfrm>
            <a:off x="329175" y="1220725"/>
            <a:ext cx="4306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Structure</a:t>
            </a:r>
            <a:r>
              <a:rPr lang="fr" sz="2000" u="sng">
                <a:solidFill>
                  <a:srgbClr val="666666"/>
                </a:solidFill>
                <a:latin typeface="Georgia"/>
                <a:ea typeface="Georgia"/>
                <a:cs typeface="Georgia"/>
                <a:sym typeface="Georgia"/>
              </a:rPr>
              <a:t> des Données</a:t>
            </a:r>
            <a:endParaRPr sz="2000" u="sng">
              <a:solidFill>
                <a:srgbClr val="666666"/>
              </a:solidFill>
              <a:latin typeface="Georgia"/>
              <a:ea typeface="Georgia"/>
              <a:cs typeface="Georgia"/>
              <a:sym typeface="Georgia"/>
            </a:endParaRPr>
          </a:p>
        </p:txBody>
      </p:sp>
      <p:sp>
        <p:nvSpPr>
          <p:cNvPr id="216" name="Google Shape;216;p28"/>
          <p:cNvSpPr txBox="1"/>
          <p:nvPr/>
        </p:nvSpPr>
        <p:spPr>
          <a:xfrm>
            <a:off x="836700" y="2073775"/>
            <a:ext cx="35388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Utilisation d’un Notebook Jupyter</a:t>
            </a:r>
            <a:endParaRPr>
              <a:latin typeface="Georgia"/>
              <a:ea typeface="Georgia"/>
              <a:cs typeface="Georgia"/>
              <a:sym typeface="Georgia"/>
            </a:endParaRPr>
          </a:p>
        </p:txBody>
      </p:sp>
      <p:cxnSp>
        <p:nvCxnSpPr>
          <p:cNvPr id="217" name="Google Shape;217;p28"/>
          <p:cNvCxnSpPr/>
          <p:nvPr/>
        </p:nvCxnSpPr>
        <p:spPr>
          <a:xfrm>
            <a:off x="1399050" y="2800725"/>
            <a:ext cx="932700" cy="0"/>
          </a:xfrm>
          <a:prstGeom prst="straightConnector1">
            <a:avLst/>
          </a:prstGeom>
          <a:noFill/>
          <a:ln cap="flat" cmpd="sng" w="28575">
            <a:solidFill>
              <a:schemeClr val="dk2"/>
            </a:solidFill>
            <a:prstDash val="solid"/>
            <a:round/>
            <a:headEnd len="med" w="med" type="none"/>
            <a:tailEnd len="med" w="med" type="triangle"/>
          </a:ln>
        </p:spPr>
      </p:cxnSp>
      <p:sp>
        <p:nvSpPr>
          <p:cNvPr id="218" name="Google Shape;218;p28"/>
          <p:cNvSpPr txBox="1"/>
          <p:nvPr/>
        </p:nvSpPr>
        <p:spPr>
          <a:xfrm>
            <a:off x="2468900" y="2574375"/>
            <a:ext cx="36621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Données chargées dans des DataFrames</a:t>
            </a:r>
            <a:endParaRPr>
              <a:latin typeface="Georgia"/>
              <a:ea typeface="Georgia"/>
              <a:cs typeface="Georgia"/>
              <a:sym typeface="Georgia"/>
            </a:endParaRPr>
          </a:p>
        </p:txBody>
      </p:sp>
      <p:cxnSp>
        <p:nvCxnSpPr>
          <p:cNvPr id="219" name="Google Shape;219;p28"/>
          <p:cNvCxnSpPr/>
          <p:nvPr/>
        </p:nvCxnSpPr>
        <p:spPr>
          <a:xfrm>
            <a:off x="1399050" y="3334125"/>
            <a:ext cx="932700" cy="0"/>
          </a:xfrm>
          <a:prstGeom prst="straightConnector1">
            <a:avLst/>
          </a:prstGeom>
          <a:noFill/>
          <a:ln cap="flat" cmpd="sng" w="28575">
            <a:solidFill>
              <a:schemeClr val="dk2"/>
            </a:solidFill>
            <a:prstDash val="solid"/>
            <a:round/>
            <a:headEnd len="med" w="med" type="none"/>
            <a:tailEnd len="med" w="med" type="triangle"/>
          </a:ln>
        </p:spPr>
      </p:cxnSp>
      <p:sp>
        <p:nvSpPr>
          <p:cNvPr id="220" name="Google Shape;220;p28"/>
          <p:cNvSpPr txBox="1"/>
          <p:nvPr/>
        </p:nvSpPr>
        <p:spPr>
          <a:xfrm>
            <a:off x="2468900" y="3107775"/>
            <a:ext cx="56235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Toutes les données contenues dans les DataFrames sont en français</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26" name="Google Shape;226;p29"/>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27" name="Google Shape;227;p29"/>
          <p:cNvSpPr txBox="1"/>
          <p:nvPr/>
        </p:nvSpPr>
        <p:spPr>
          <a:xfrm>
            <a:off x="188975" y="1029200"/>
            <a:ext cx="2246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Bilan Population</a:t>
            </a:r>
            <a:endParaRPr sz="2000" u="sng">
              <a:solidFill>
                <a:srgbClr val="666666"/>
              </a:solidFill>
              <a:latin typeface="Georgia"/>
              <a:ea typeface="Georgia"/>
              <a:cs typeface="Georgia"/>
              <a:sym typeface="Georgia"/>
            </a:endParaRPr>
          </a:p>
        </p:txBody>
      </p:sp>
      <p:pic>
        <p:nvPicPr>
          <p:cNvPr id="228" name="Google Shape;228;p29"/>
          <p:cNvPicPr preferRelativeResize="0"/>
          <p:nvPr/>
        </p:nvPicPr>
        <p:blipFill>
          <a:blip r:embed="rId4">
            <a:alphaModFix/>
          </a:blip>
          <a:stretch>
            <a:fillRect/>
          </a:stretch>
        </p:blipFill>
        <p:spPr>
          <a:xfrm>
            <a:off x="112775" y="1796250"/>
            <a:ext cx="7220373" cy="323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34" name="Google Shape;234;p30"/>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35" name="Google Shape;235;p30"/>
          <p:cNvSpPr txBox="1"/>
          <p:nvPr/>
        </p:nvSpPr>
        <p:spPr>
          <a:xfrm>
            <a:off x="188975" y="1029200"/>
            <a:ext cx="2246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Population</a:t>
            </a:r>
            <a:endParaRPr sz="2000" u="sng">
              <a:solidFill>
                <a:srgbClr val="666666"/>
              </a:solidFill>
              <a:latin typeface="Georgia"/>
              <a:ea typeface="Georgia"/>
              <a:cs typeface="Georgia"/>
              <a:sym typeface="Georgia"/>
            </a:endParaRPr>
          </a:p>
        </p:txBody>
      </p:sp>
      <p:pic>
        <p:nvPicPr>
          <p:cNvPr id="236" name="Google Shape;236;p30"/>
          <p:cNvPicPr preferRelativeResize="0"/>
          <p:nvPr/>
        </p:nvPicPr>
        <p:blipFill>
          <a:blip r:embed="rId4">
            <a:alphaModFix/>
          </a:blip>
          <a:stretch>
            <a:fillRect/>
          </a:stretch>
        </p:blipFill>
        <p:spPr>
          <a:xfrm>
            <a:off x="1316025" y="1814513"/>
            <a:ext cx="1819275" cy="1514475"/>
          </a:xfrm>
          <a:prstGeom prst="rect">
            <a:avLst/>
          </a:prstGeom>
          <a:noFill/>
          <a:ln>
            <a:noFill/>
          </a:ln>
        </p:spPr>
      </p:pic>
      <p:sp>
        <p:nvSpPr>
          <p:cNvPr id="237" name="Google Shape;237;p30"/>
          <p:cNvSpPr txBox="1"/>
          <p:nvPr/>
        </p:nvSpPr>
        <p:spPr>
          <a:xfrm>
            <a:off x="3442700" y="2269950"/>
            <a:ext cx="2976300" cy="6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Regroupement</a:t>
            </a:r>
            <a:r>
              <a:rPr lang="fr">
                <a:latin typeface="Georgia"/>
                <a:ea typeface="Georgia"/>
                <a:cs typeface="Georgia"/>
                <a:sym typeface="Georgia"/>
              </a:rPr>
              <a:t> des données principales</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43" name="Google Shape;243;p31"/>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44" name="Google Shape;244;p31"/>
          <p:cNvSpPr txBox="1"/>
          <p:nvPr/>
        </p:nvSpPr>
        <p:spPr>
          <a:xfrm>
            <a:off x="188975" y="1029200"/>
            <a:ext cx="2246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Bilan Alimentaire</a:t>
            </a:r>
            <a:endParaRPr sz="2000" u="sng">
              <a:solidFill>
                <a:srgbClr val="666666"/>
              </a:solidFill>
              <a:latin typeface="Georgia"/>
              <a:ea typeface="Georgia"/>
              <a:cs typeface="Georgia"/>
              <a:sym typeface="Georgia"/>
            </a:endParaRPr>
          </a:p>
        </p:txBody>
      </p:sp>
      <p:pic>
        <p:nvPicPr>
          <p:cNvPr id="245" name="Google Shape;245;p31"/>
          <p:cNvPicPr preferRelativeResize="0"/>
          <p:nvPr/>
        </p:nvPicPr>
        <p:blipFill>
          <a:blip r:embed="rId4">
            <a:alphaModFix/>
          </a:blip>
          <a:stretch>
            <a:fillRect/>
          </a:stretch>
        </p:blipFill>
        <p:spPr>
          <a:xfrm>
            <a:off x="152400" y="1565600"/>
            <a:ext cx="8839200" cy="24641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269100" y="1286613"/>
            <a:ext cx="2608800" cy="493500"/>
          </a:xfrm>
          <a:prstGeom prst="rect">
            <a:avLst/>
          </a:prstGeom>
        </p:spPr>
        <p:txBody>
          <a:bodyPr anchorCtr="0" anchor="t" bIns="91425" lIns="91425" spcFirstLastPara="1" rIns="91425" wrap="square" tIns="91425">
            <a:noAutofit/>
          </a:bodyPr>
          <a:lstStyle/>
          <a:p>
            <a:pPr indent="-368300" lvl="0" marL="457200" rtl="0" algn="ctr">
              <a:spcBef>
                <a:spcPts val="0"/>
              </a:spcBef>
              <a:spcAft>
                <a:spcPts val="0"/>
              </a:spcAft>
              <a:buClr>
                <a:srgbClr val="666666"/>
              </a:buClr>
              <a:buSzPts val="2200"/>
              <a:buFont typeface="Georgia"/>
              <a:buAutoNum type="romanUcPeriod"/>
            </a:pPr>
            <a:r>
              <a:rPr lang="fr" sz="2200">
                <a:solidFill>
                  <a:srgbClr val="666666"/>
                </a:solidFill>
                <a:latin typeface="Georgia"/>
                <a:ea typeface="Georgia"/>
                <a:cs typeface="Georgia"/>
                <a:sym typeface="Georgia"/>
              </a:rPr>
              <a:t>Chiffres Clés</a:t>
            </a:r>
            <a:endParaRPr sz="2200">
              <a:solidFill>
                <a:srgbClr val="666666"/>
              </a:solidFill>
              <a:latin typeface="Georgia"/>
              <a:ea typeface="Georgia"/>
              <a:cs typeface="Georgia"/>
              <a:sym typeface="Georgia"/>
            </a:endParaRPr>
          </a:p>
        </p:txBody>
      </p:sp>
      <p:sp>
        <p:nvSpPr>
          <p:cNvPr id="64" name="Google Shape;64;p14"/>
          <p:cNvSpPr txBox="1"/>
          <p:nvPr/>
        </p:nvSpPr>
        <p:spPr>
          <a:xfrm>
            <a:off x="2718150" y="265950"/>
            <a:ext cx="26529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2800" u="sng">
                <a:solidFill>
                  <a:srgbClr val="6D9EEB"/>
                </a:solidFill>
                <a:latin typeface="Georgia"/>
                <a:ea typeface="Georgia"/>
                <a:cs typeface="Georgia"/>
                <a:sym typeface="Georgia"/>
              </a:rPr>
              <a:t>Sommaire</a:t>
            </a:r>
            <a:endParaRPr sz="2800" u="sng">
              <a:solidFill>
                <a:srgbClr val="6D9EEB"/>
              </a:solidFill>
              <a:latin typeface="Georgia"/>
              <a:ea typeface="Georgia"/>
              <a:cs typeface="Georgia"/>
              <a:sym typeface="Georgia"/>
            </a:endParaRPr>
          </a:p>
        </p:txBody>
      </p:sp>
      <p:pic>
        <p:nvPicPr>
          <p:cNvPr id="65" name="Google Shape;65;p14"/>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66" name="Google Shape;66;p14"/>
          <p:cNvSpPr txBox="1"/>
          <p:nvPr>
            <p:ph type="title"/>
          </p:nvPr>
        </p:nvSpPr>
        <p:spPr>
          <a:xfrm>
            <a:off x="2246775" y="1982100"/>
            <a:ext cx="32091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200">
                <a:solidFill>
                  <a:srgbClr val="666666"/>
                </a:solidFill>
                <a:latin typeface="Georgia"/>
                <a:ea typeface="Georgia"/>
                <a:cs typeface="Georgia"/>
                <a:sym typeface="Georgia"/>
              </a:rPr>
              <a:t>II.	Causes de la Faim</a:t>
            </a:r>
            <a:endParaRPr sz="2200">
              <a:solidFill>
                <a:srgbClr val="666666"/>
              </a:solidFill>
              <a:latin typeface="Georgia"/>
              <a:ea typeface="Georgia"/>
              <a:cs typeface="Georgia"/>
              <a:sym typeface="Georgia"/>
            </a:endParaRPr>
          </a:p>
        </p:txBody>
      </p:sp>
      <p:sp>
        <p:nvSpPr>
          <p:cNvPr id="67" name="Google Shape;67;p14"/>
          <p:cNvSpPr txBox="1"/>
          <p:nvPr>
            <p:ph type="title"/>
          </p:nvPr>
        </p:nvSpPr>
        <p:spPr>
          <a:xfrm>
            <a:off x="2130900" y="2677588"/>
            <a:ext cx="38274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200">
                <a:solidFill>
                  <a:srgbClr val="666666"/>
                </a:solidFill>
                <a:latin typeface="Georgia"/>
                <a:ea typeface="Georgia"/>
                <a:cs typeface="Georgia"/>
                <a:sym typeface="Georgia"/>
              </a:rPr>
              <a:t>III.	Typologie des Données</a:t>
            </a:r>
            <a:endParaRPr sz="2200">
              <a:solidFill>
                <a:srgbClr val="666666"/>
              </a:solidFill>
              <a:latin typeface="Georgia"/>
              <a:ea typeface="Georgia"/>
              <a:cs typeface="Georgia"/>
              <a:sym typeface="Georgia"/>
            </a:endParaRPr>
          </a:p>
        </p:txBody>
      </p:sp>
      <p:sp>
        <p:nvSpPr>
          <p:cNvPr id="68" name="Google Shape;68;p14"/>
          <p:cNvSpPr txBox="1"/>
          <p:nvPr>
            <p:ph type="title"/>
          </p:nvPr>
        </p:nvSpPr>
        <p:spPr>
          <a:xfrm>
            <a:off x="1978500" y="3363388"/>
            <a:ext cx="44250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200">
                <a:solidFill>
                  <a:srgbClr val="666666"/>
                </a:solidFill>
                <a:latin typeface="Georgia"/>
                <a:ea typeface="Georgia"/>
                <a:cs typeface="Georgia"/>
                <a:sym typeface="Georgia"/>
              </a:rPr>
              <a:t>IV.	Exploitation des Données</a:t>
            </a:r>
            <a:endParaRPr sz="2200">
              <a:solidFill>
                <a:srgbClr val="666666"/>
              </a:solidFill>
              <a:latin typeface="Georgia"/>
              <a:ea typeface="Georgia"/>
              <a:cs typeface="Georgia"/>
              <a:sym typeface="Georgia"/>
            </a:endParaRPr>
          </a:p>
        </p:txBody>
      </p:sp>
      <p:sp>
        <p:nvSpPr>
          <p:cNvPr id="69" name="Google Shape;69;p14"/>
          <p:cNvSpPr txBox="1"/>
          <p:nvPr>
            <p:ph type="title"/>
          </p:nvPr>
        </p:nvSpPr>
        <p:spPr>
          <a:xfrm>
            <a:off x="2224600" y="4041825"/>
            <a:ext cx="21540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200">
                <a:solidFill>
                  <a:srgbClr val="666666"/>
                </a:solidFill>
                <a:latin typeface="Georgia"/>
                <a:ea typeface="Georgia"/>
                <a:cs typeface="Georgia"/>
                <a:sym typeface="Georgia"/>
              </a:rPr>
              <a:t>V.	Questions</a:t>
            </a:r>
            <a:endParaRPr sz="2200">
              <a:solidFill>
                <a:srgbClr val="666666"/>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51" name="Google Shape;251;p32"/>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52" name="Google Shape;252;p32"/>
          <p:cNvSpPr txBox="1"/>
          <p:nvPr/>
        </p:nvSpPr>
        <p:spPr>
          <a:xfrm>
            <a:off x="188975" y="1029200"/>
            <a:ext cx="2792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Sécurité</a:t>
            </a:r>
            <a:r>
              <a:rPr lang="fr" sz="2000" u="sng">
                <a:solidFill>
                  <a:srgbClr val="666666"/>
                </a:solidFill>
                <a:latin typeface="Georgia"/>
                <a:ea typeface="Georgia"/>
                <a:cs typeface="Georgia"/>
                <a:sym typeface="Georgia"/>
              </a:rPr>
              <a:t> Alimentaire</a:t>
            </a:r>
            <a:endParaRPr sz="2000" u="sng">
              <a:solidFill>
                <a:srgbClr val="666666"/>
              </a:solidFill>
              <a:latin typeface="Georgia"/>
              <a:ea typeface="Georgia"/>
              <a:cs typeface="Georgia"/>
              <a:sym typeface="Georgia"/>
            </a:endParaRPr>
          </a:p>
        </p:txBody>
      </p:sp>
      <p:pic>
        <p:nvPicPr>
          <p:cNvPr id="253" name="Google Shape;253;p32"/>
          <p:cNvPicPr preferRelativeResize="0"/>
          <p:nvPr/>
        </p:nvPicPr>
        <p:blipFill>
          <a:blip r:embed="rId4">
            <a:alphaModFix/>
          </a:blip>
          <a:stretch>
            <a:fillRect/>
          </a:stretch>
        </p:blipFill>
        <p:spPr>
          <a:xfrm>
            <a:off x="152400" y="1565600"/>
            <a:ext cx="8694163" cy="3425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59" name="Google Shape;259;p33"/>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60" name="Google Shape;260;p33"/>
          <p:cNvSpPr txBox="1"/>
          <p:nvPr/>
        </p:nvSpPr>
        <p:spPr>
          <a:xfrm>
            <a:off x="188975" y="1334000"/>
            <a:ext cx="32130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Manipulation des </a:t>
            </a:r>
            <a:r>
              <a:rPr lang="fr" sz="2000" u="sng">
                <a:solidFill>
                  <a:srgbClr val="666666"/>
                </a:solidFill>
                <a:latin typeface="Georgia"/>
                <a:ea typeface="Georgia"/>
                <a:cs typeface="Georgia"/>
                <a:sym typeface="Georgia"/>
              </a:rPr>
              <a:t>Données</a:t>
            </a:r>
            <a:endParaRPr sz="2000" u="sng">
              <a:solidFill>
                <a:srgbClr val="666666"/>
              </a:solidFill>
              <a:latin typeface="Georgia"/>
              <a:ea typeface="Georgia"/>
              <a:cs typeface="Georgia"/>
              <a:sym typeface="Georgia"/>
            </a:endParaRPr>
          </a:p>
        </p:txBody>
      </p:sp>
      <p:sp>
        <p:nvSpPr>
          <p:cNvPr id="261" name="Google Shape;261;p33"/>
          <p:cNvSpPr txBox="1"/>
          <p:nvPr/>
        </p:nvSpPr>
        <p:spPr>
          <a:xfrm>
            <a:off x="1976100" y="2346675"/>
            <a:ext cx="5069400" cy="6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Nous allons </a:t>
            </a:r>
            <a:r>
              <a:rPr lang="fr">
                <a:latin typeface="Georgia"/>
                <a:ea typeface="Georgia"/>
                <a:cs typeface="Georgia"/>
                <a:sym typeface="Georgia"/>
              </a:rPr>
              <a:t>détailler</a:t>
            </a:r>
            <a:r>
              <a:rPr lang="fr">
                <a:latin typeface="Georgia"/>
                <a:ea typeface="Georgia"/>
                <a:cs typeface="Georgia"/>
                <a:sym typeface="Georgia"/>
              </a:rPr>
              <a:t> à ce chapitre </a:t>
            </a:r>
            <a:r>
              <a:rPr lang="fr">
                <a:latin typeface="Georgia"/>
                <a:ea typeface="Georgia"/>
                <a:cs typeface="Georgia"/>
                <a:sym typeface="Georgia"/>
              </a:rPr>
              <a:t>quelques</a:t>
            </a:r>
            <a:r>
              <a:rPr lang="fr">
                <a:latin typeface="Georgia"/>
                <a:ea typeface="Georgia"/>
                <a:cs typeface="Georgia"/>
                <a:sym typeface="Georgia"/>
              </a:rPr>
              <a:t> unes des </a:t>
            </a:r>
            <a:r>
              <a:rPr lang="fr">
                <a:latin typeface="Georgia"/>
                <a:ea typeface="Georgia"/>
                <a:cs typeface="Georgia"/>
                <a:sym typeface="Georgia"/>
              </a:rPr>
              <a:t>opérations</a:t>
            </a:r>
            <a:r>
              <a:rPr lang="fr">
                <a:latin typeface="Georgia"/>
                <a:ea typeface="Georgia"/>
                <a:cs typeface="Georgia"/>
                <a:sym typeface="Georgia"/>
              </a:rPr>
              <a:t> </a:t>
            </a:r>
            <a:r>
              <a:rPr lang="fr">
                <a:latin typeface="Georgia"/>
                <a:ea typeface="Georgia"/>
                <a:cs typeface="Georgia"/>
                <a:sym typeface="Georgia"/>
              </a:rPr>
              <a:t>d'algèbre</a:t>
            </a:r>
            <a:r>
              <a:rPr lang="fr">
                <a:latin typeface="Georgia"/>
                <a:ea typeface="Georgia"/>
                <a:cs typeface="Georgia"/>
                <a:sym typeface="Georgia"/>
              </a:rPr>
              <a:t> relationnelle </a:t>
            </a:r>
            <a:r>
              <a:rPr lang="fr">
                <a:latin typeface="Georgia"/>
                <a:ea typeface="Georgia"/>
                <a:cs typeface="Georgia"/>
                <a:sym typeface="Georgia"/>
              </a:rPr>
              <a:t>utilisées</a:t>
            </a:r>
            <a:r>
              <a:rPr lang="fr">
                <a:latin typeface="Georgia"/>
                <a:ea typeface="Georgia"/>
                <a:cs typeface="Georgia"/>
                <a:sym typeface="Georgia"/>
              </a:rPr>
              <a:t> sur ces DataFrames</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67" name="Google Shape;267;p34"/>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68" name="Google Shape;268;p34"/>
          <p:cNvSpPr txBox="1"/>
          <p:nvPr/>
        </p:nvSpPr>
        <p:spPr>
          <a:xfrm>
            <a:off x="188975" y="1334000"/>
            <a:ext cx="32130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Agrégation :</a:t>
            </a:r>
            <a:endParaRPr sz="2000" u="sng">
              <a:solidFill>
                <a:srgbClr val="666666"/>
              </a:solidFill>
              <a:latin typeface="Georgia"/>
              <a:ea typeface="Georgia"/>
              <a:cs typeface="Georgia"/>
              <a:sym typeface="Georgia"/>
            </a:endParaRPr>
          </a:p>
        </p:txBody>
      </p:sp>
      <p:sp>
        <p:nvSpPr>
          <p:cNvPr id="269" name="Google Shape;269;p34"/>
          <p:cNvSpPr txBox="1"/>
          <p:nvPr/>
        </p:nvSpPr>
        <p:spPr>
          <a:xfrm>
            <a:off x="505950" y="2075600"/>
            <a:ext cx="8132100" cy="8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latin typeface="Georgia"/>
                <a:ea typeface="Georgia"/>
                <a:cs typeface="Georgia"/>
                <a:sym typeface="Georgia"/>
              </a:rPr>
              <a:t>tableau['Ratio(Kcal/Kg)'] = tableau['Dispo Alim totale(Kcal)'] / tableau['Nourriture']</a:t>
            </a:r>
            <a:endParaRPr sz="1200">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fr" sz="1200">
                <a:latin typeface="Georgia"/>
                <a:ea typeface="Georgia"/>
                <a:cs typeface="Georgia"/>
                <a:sym typeface="Georgia"/>
              </a:rPr>
              <a:t>tableau['Ratio(g prot/Kg)'] = tableau['Dispo Proteines Totale (g)'] / tableau['Nourriture']</a:t>
            </a:r>
            <a:endParaRPr sz="1200">
              <a:latin typeface="Georgia"/>
              <a:ea typeface="Georgia"/>
              <a:cs typeface="Georgia"/>
              <a:sym typeface="Georgia"/>
            </a:endParaRPr>
          </a:p>
          <a:p>
            <a:pPr indent="0" lvl="0" marL="0" rtl="0" algn="l">
              <a:spcBef>
                <a:spcPts val="0"/>
              </a:spcBef>
              <a:spcAft>
                <a:spcPts val="0"/>
              </a:spcAft>
              <a:buNone/>
            </a:pPr>
            <a:r>
              <a:t/>
            </a:r>
            <a:endParaRPr sz="1200"/>
          </a:p>
          <a:p>
            <a:pPr indent="0" lvl="0" marL="0" rtl="0" algn="l">
              <a:spcBef>
                <a:spcPts val="0"/>
              </a:spcBef>
              <a:spcAft>
                <a:spcPts val="0"/>
              </a:spcAft>
              <a:buNone/>
            </a:pPr>
            <a:r>
              <a:rPr lang="fr" sz="1200">
                <a:latin typeface="Georgia"/>
                <a:ea typeface="Georgia"/>
                <a:cs typeface="Georgia"/>
                <a:sym typeface="Georgia"/>
              </a:rPr>
              <a:t>tableau = tableau.groupby('Produit').mean()</a:t>
            </a:r>
            <a:endParaRPr sz="1200">
              <a:latin typeface="Georgia"/>
              <a:ea typeface="Georgia"/>
              <a:cs typeface="Georgia"/>
              <a:sym typeface="Georgia"/>
            </a:endParaRPr>
          </a:p>
        </p:txBody>
      </p:sp>
      <p:pic>
        <p:nvPicPr>
          <p:cNvPr id="270" name="Google Shape;270;p34"/>
          <p:cNvPicPr preferRelativeResize="0"/>
          <p:nvPr/>
        </p:nvPicPr>
        <p:blipFill>
          <a:blip r:embed="rId4">
            <a:alphaModFix/>
          </a:blip>
          <a:stretch>
            <a:fillRect/>
          </a:stretch>
        </p:blipFill>
        <p:spPr>
          <a:xfrm>
            <a:off x="152400" y="3013400"/>
            <a:ext cx="8839201" cy="21238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76" name="Google Shape;276;p35"/>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77" name="Google Shape;277;p35"/>
          <p:cNvSpPr txBox="1"/>
          <p:nvPr/>
        </p:nvSpPr>
        <p:spPr>
          <a:xfrm>
            <a:off x="174225" y="944450"/>
            <a:ext cx="32130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Restriction</a:t>
            </a:r>
            <a:endParaRPr sz="2000" u="sng">
              <a:solidFill>
                <a:srgbClr val="666666"/>
              </a:solidFill>
              <a:latin typeface="Georgia"/>
              <a:ea typeface="Georgia"/>
              <a:cs typeface="Georgia"/>
              <a:sym typeface="Georgia"/>
            </a:endParaRPr>
          </a:p>
        </p:txBody>
      </p:sp>
      <p:pic>
        <p:nvPicPr>
          <p:cNvPr id="278" name="Google Shape;278;p35"/>
          <p:cNvPicPr preferRelativeResize="0"/>
          <p:nvPr/>
        </p:nvPicPr>
        <p:blipFill>
          <a:blip r:embed="rId4">
            <a:alphaModFix/>
          </a:blip>
          <a:stretch>
            <a:fillRect/>
          </a:stretch>
        </p:blipFill>
        <p:spPr>
          <a:xfrm>
            <a:off x="152400" y="2547650"/>
            <a:ext cx="7810075" cy="2472500"/>
          </a:xfrm>
          <a:prstGeom prst="rect">
            <a:avLst/>
          </a:prstGeom>
          <a:noFill/>
          <a:ln>
            <a:noFill/>
          </a:ln>
        </p:spPr>
      </p:pic>
      <p:pic>
        <p:nvPicPr>
          <p:cNvPr id="279" name="Google Shape;279;p35"/>
          <p:cNvPicPr preferRelativeResize="0"/>
          <p:nvPr/>
        </p:nvPicPr>
        <p:blipFill>
          <a:blip r:embed="rId5">
            <a:alphaModFix/>
          </a:blip>
          <a:stretch>
            <a:fillRect/>
          </a:stretch>
        </p:blipFill>
        <p:spPr>
          <a:xfrm>
            <a:off x="7962475" y="3113775"/>
            <a:ext cx="697650" cy="1830175"/>
          </a:xfrm>
          <a:prstGeom prst="rect">
            <a:avLst/>
          </a:prstGeom>
          <a:noFill/>
          <a:ln>
            <a:noFill/>
          </a:ln>
        </p:spPr>
      </p:pic>
      <p:sp>
        <p:nvSpPr>
          <p:cNvPr id="280" name="Google Shape;280;p35"/>
          <p:cNvSpPr txBox="1"/>
          <p:nvPr/>
        </p:nvSpPr>
        <p:spPr>
          <a:xfrm>
            <a:off x="479675" y="1542300"/>
            <a:ext cx="6066000" cy="6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latin typeface="Georgia"/>
                <a:ea typeface="Georgia"/>
                <a:cs typeface="Georgia"/>
                <a:sym typeface="Georgia"/>
              </a:rPr>
              <a:t>data_cereals = data.loc[data['is_cereals'],:]</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fr">
                <a:latin typeface="Georgia"/>
                <a:ea typeface="Georgia"/>
                <a:cs typeface="Georgia"/>
                <a:sym typeface="Georgia"/>
              </a:rPr>
              <a:t>On crée une DF où l’on stock uniquement les lignes correspondantes.</a:t>
            </a:r>
            <a:endParaRPr>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2475900" y="178975"/>
            <a:ext cx="4069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Typologie des Données</a:t>
            </a:r>
            <a:endParaRPr>
              <a:solidFill>
                <a:srgbClr val="6D9EEB"/>
              </a:solidFill>
              <a:latin typeface="Georgia"/>
              <a:ea typeface="Georgia"/>
              <a:cs typeface="Georgia"/>
              <a:sym typeface="Georgia"/>
            </a:endParaRPr>
          </a:p>
        </p:txBody>
      </p:sp>
      <p:pic>
        <p:nvPicPr>
          <p:cNvPr id="286" name="Google Shape;286;p36"/>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287" name="Google Shape;287;p36"/>
          <p:cNvSpPr txBox="1"/>
          <p:nvPr/>
        </p:nvSpPr>
        <p:spPr>
          <a:xfrm>
            <a:off x="188975" y="800600"/>
            <a:ext cx="20691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Jointure interne</a:t>
            </a:r>
            <a:endParaRPr sz="2000" u="sng">
              <a:solidFill>
                <a:srgbClr val="666666"/>
              </a:solidFill>
              <a:latin typeface="Georgia"/>
              <a:ea typeface="Georgia"/>
              <a:cs typeface="Georgia"/>
              <a:sym typeface="Georgia"/>
            </a:endParaRPr>
          </a:p>
        </p:txBody>
      </p:sp>
      <p:pic>
        <p:nvPicPr>
          <p:cNvPr id="288" name="Google Shape;288;p36"/>
          <p:cNvPicPr preferRelativeResize="0"/>
          <p:nvPr/>
        </p:nvPicPr>
        <p:blipFill>
          <a:blip r:embed="rId4">
            <a:alphaModFix/>
          </a:blip>
          <a:stretch>
            <a:fillRect/>
          </a:stretch>
        </p:blipFill>
        <p:spPr>
          <a:xfrm>
            <a:off x="5746050" y="1684750"/>
            <a:ext cx="3279075" cy="1369350"/>
          </a:xfrm>
          <a:prstGeom prst="rect">
            <a:avLst/>
          </a:prstGeom>
          <a:noFill/>
          <a:ln>
            <a:noFill/>
          </a:ln>
        </p:spPr>
      </p:pic>
      <p:pic>
        <p:nvPicPr>
          <p:cNvPr id="289" name="Google Shape;289;p36"/>
          <p:cNvPicPr preferRelativeResize="0"/>
          <p:nvPr/>
        </p:nvPicPr>
        <p:blipFill>
          <a:blip r:embed="rId5">
            <a:alphaModFix/>
          </a:blip>
          <a:stretch>
            <a:fillRect/>
          </a:stretch>
        </p:blipFill>
        <p:spPr>
          <a:xfrm>
            <a:off x="0" y="1303750"/>
            <a:ext cx="5467526" cy="1784297"/>
          </a:xfrm>
          <a:prstGeom prst="rect">
            <a:avLst/>
          </a:prstGeom>
          <a:noFill/>
          <a:ln>
            <a:noFill/>
          </a:ln>
        </p:spPr>
      </p:pic>
      <p:pic>
        <p:nvPicPr>
          <p:cNvPr id="290" name="Google Shape;290;p36"/>
          <p:cNvPicPr preferRelativeResize="0"/>
          <p:nvPr/>
        </p:nvPicPr>
        <p:blipFill>
          <a:blip r:embed="rId6">
            <a:alphaModFix/>
          </a:blip>
          <a:stretch>
            <a:fillRect/>
          </a:stretch>
        </p:blipFill>
        <p:spPr>
          <a:xfrm>
            <a:off x="2571050" y="3207200"/>
            <a:ext cx="5229175" cy="1873525"/>
          </a:xfrm>
          <a:prstGeom prst="rect">
            <a:avLst/>
          </a:prstGeom>
          <a:noFill/>
          <a:ln>
            <a:noFill/>
          </a:ln>
        </p:spPr>
      </p:pic>
      <p:sp>
        <p:nvSpPr>
          <p:cNvPr id="291" name="Google Shape;291;p36"/>
          <p:cNvSpPr txBox="1"/>
          <p:nvPr/>
        </p:nvSpPr>
        <p:spPr>
          <a:xfrm>
            <a:off x="2475900" y="1239750"/>
            <a:ext cx="3468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Georgia"/>
                <a:ea typeface="Georgia"/>
                <a:cs typeface="Georgia"/>
                <a:sym typeface="Georgia"/>
              </a:rPr>
              <a:t>1</a:t>
            </a:r>
            <a:endParaRPr sz="1800">
              <a:latin typeface="Georgia"/>
              <a:ea typeface="Georgia"/>
              <a:cs typeface="Georgia"/>
              <a:sym typeface="Georgia"/>
            </a:endParaRPr>
          </a:p>
        </p:txBody>
      </p:sp>
      <p:sp>
        <p:nvSpPr>
          <p:cNvPr id="292" name="Google Shape;292;p36"/>
          <p:cNvSpPr txBox="1"/>
          <p:nvPr/>
        </p:nvSpPr>
        <p:spPr>
          <a:xfrm>
            <a:off x="8343300" y="2230350"/>
            <a:ext cx="3468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Georgia"/>
                <a:ea typeface="Georgia"/>
                <a:cs typeface="Georgia"/>
                <a:sym typeface="Georgia"/>
              </a:rPr>
              <a:t>2</a:t>
            </a:r>
            <a:endParaRPr sz="1800">
              <a:latin typeface="Georgia"/>
              <a:ea typeface="Georgia"/>
              <a:cs typeface="Georgia"/>
              <a:sym typeface="Georgia"/>
            </a:endParaRPr>
          </a:p>
        </p:txBody>
      </p:sp>
      <p:sp>
        <p:nvSpPr>
          <p:cNvPr id="293" name="Google Shape;293;p36"/>
          <p:cNvSpPr txBox="1"/>
          <p:nvPr/>
        </p:nvSpPr>
        <p:spPr>
          <a:xfrm>
            <a:off x="2171100" y="4059150"/>
            <a:ext cx="3468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Georgia"/>
                <a:ea typeface="Georgia"/>
                <a:cs typeface="Georgia"/>
                <a:sym typeface="Georgia"/>
              </a:rPr>
              <a:t>3</a:t>
            </a:r>
            <a:endParaRPr sz="1800">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2475900" y="178975"/>
            <a:ext cx="450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299" name="Google Shape;299;p37"/>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00" name="Google Shape;300;p37"/>
          <p:cNvSpPr txBox="1"/>
          <p:nvPr/>
        </p:nvSpPr>
        <p:spPr>
          <a:xfrm>
            <a:off x="188975" y="1334000"/>
            <a:ext cx="32130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Exploitation des </a:t>
            </a:r>
            <a:r>
              <a:rPr lang="fr" sz="2000" u="sng">
                <a:solidFill>
                  <a:srgbClr val="666666"/>
                </a:solidFill>
                <a:latin typeface="Georgia"/>
                <a:ea typeface="Georgia"/>
                <a:cs typeface="Georgia"/>
                <a:sym typeface="Georgia"/>
              </a:rPr>
              <a:t>Données</a:t>
            </a:r>
            <a:endParaRPr sz="2000" u="sng">
              <a:solidFill>
                <a:srgbClr val="666666"/>
              </a:solidFill>
              <a:latin typeface="Georgia"/>
              <a:ea typeface="Georgia"/>
              <a:cs typeface="Georgia"/>
              <a:sym typeface="Georgia"/>
            </a:endParaRPr>
          </a:p>
        </p:txBody>
      </p:sp>
      <p:sp>
        <p:nvSpPr>
          <p:cNvPr id="301" name="Google Shape;301;p37"/>
          <p:cNvSpPr txBox="1"/>
          <p:nvPr/>
        </p:nvSpPr>
        <p:spPr>
          <a:xfrm>
            <a:off x="1586600" y="2309775"/>
            <a:ext cx="6095400" cy="8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Nous allons </a:t>
            </a:r>
            <a:r>
              <a:rPr lang="fr">
                <a:latin typeface="Georgia"/>
                <a:ea typeface="Georgia"/>
                <a:cs typeface="Georgia"/>
                <a:sym typeface="Georgia"/>
              </a:rPr>
              <a:t>présenter</a:t>
            </a:r>
            <a:r>
              <a:rPr lang="fr">
                <a:latin typeface="Georgia"/>
                <a:ea typeface="Georgia"/>
                <a:cs typeface="Georgia"/>
                <a:sym typeface="Georgia"/>
              </a:rPr>
              <a:t> </a:t>
            </a:r>
            <a:r>
              <a:rPr lang="fr">
                <a:solidFill>
                  <a:schemeClr val="dk1"/>
                </a:solidFill>
                <a:latin typeface="Georgia"/>
                <a:ea typeface="Georgia"/>
                <a:cs typeface="Georgia"/>
                <a:sym typeface="Georgia"/>
              </a:rPr>
              <a:t>à </a:t>
            </a:r>
            <a:r>
              <a:rPr lang="fr">
                <a:latin typeface="Georgia"/>
                <a:ea typeface="Georgia"/>
                <a:cs typeface="Georgia"/>
                <a:sym typeface="Georgia"/>
              </a:rPr>
              <a:t>cette sections les </a:t>
            </a:r>
            <a:r>
              <a:rPr lang="fr">
                <a:latin typeface="Georgia"/>
                <a:ea typeface="Georgia"/>
                <a:cs typeface="Georgia"/>
                <a:sym typeface="Georgia"/>
              </a:rPr>
              <a:t>résultats</a:t>
            </a:r>
            <a:r>
              <a:rPr lang="fr">
                <a:latin typeface="Georgia"/>
                <a:ea typeface="Georgia"/>
                <a:cs typeface="Georgia"/>
                <a:sym typeface="Georgia"/>
              </a:rPr>
              <a:t> </a:t>
            </a:r>
            <a:r>
              <a:rPr lang="fr">
                <a:latin typeface="Georgia"/>
                <a:ea typeface="Georgia"/>
                <a:cs typeface="Georgia"/>
                <a:sym typeface="Georgia"/>
              </a:rPr>
              <a:t>demandés</a:t>
            </a:r>
            <a:r>
              <a:rPr lang="fr">
                <a:latin typeface="Georgia"/>
                <a:ea typeface="Georgia"/>
                <a:cs typeface="Georgia"/>
                <a:sym typeface="Georgia"/>
              </a:rPr>
              <a:t> à partir de la base de </a:t>
            </a:r>
            <a:r>
              <a:rPr lang="fr">
                <a:latin typeface="Georgia"/>
                <a:ea typeface="Georgia"/>
                <a:cs typeface="Georgia"/>
                <a:sym typeface="Georgia"/>
              </a:rPr>
              <a:t>donnée</a:t>
            </a:r>
            <a:r>
              <a:rPr lang="fr">
                <a:latin typeface="Georgia"/>
                <a:ea typeface="Georgia"/>
                <a:cs typeface="Georgia"/>
                <a:sym typeface="Georgia"/>
              </a:rPr>
              <a:t> </a:t>
            </a:r>
            <a:r>
              <a:rPr lang="fr">
                <a:latin typeface="Georgia"/>
                <a:ea typeface="Georgia"/>
                <a:cs typeface="Georgia"/>
                <a:sym typeface="Georgia"/>
              </a:rPr>
              <a:t>constituée</a:t>
            </a:r>
            <a:r>
              <a:rPr lang="fr">
                <a:latin typeface="Georgia"/>
                <a:ea typeface="Georgia"/>
                <a:cs typeface="Georgia"/>
                <a:sym typeface="Georgia"/>
              </a:rPr>
              <a:t> et donner en exemples deux </a:t>
            </a:r>
            <a:r>
              <a:rPr lang="fr">
                <a:latin typeface="Georgia"/>
                <a:ea typeface="Georgia"/>
                <a:cs typeface="Georgia"/>
                <a:sym typeface="Georgia"/>
              </a:rPr>
              <a:t>requêtes</a:t>
            </a:r>
            <a:r>
              <a:rPr lang="fr">
                <a:latin typeface="Georgia"/>
                <a:ea typeface="Georgia"/>
                <a:cs typeface="Georgia"/>
                <a:sym typeface="Georgia"/>
              </a:rPr>
              <a:t> SQL à adapter en fonction du besoin</a:t>
            </a:r>
            <a:endParaRPr>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07" name="Google Shape;307;p38"/>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08" name="Google Shape;308;p38"/>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Base de </a:t>
            </a:r>
            <a:r>
              <a:rPr lang="fr" sz="2000" u="sng">
                <a:solidFill>
                  <a:srgbClr val="666666"/>
                </a:solidFill>
                <a:latin typeface="Georgia"/>
                <a:ea typeface="Georgia"/>
                <a:cs typeface="Georgia"/>
                <a:sym typeface="Georgia"/>
              </a:rPr>
              <a:t>Données</a:t>
            </a:r>
            <a:r>
              <a:rPr lang="fr" sz="2000" u="sng">
                <a:solidFill>
                  <a:srgbClr val="666666"/>
                </a:solidFill>
                <a:latin typeface="Georgia"/>
                <a:ea typeface="Georgia"/>
                <a:cs typeface="Georgia"/>
                <a:sym typeface="Georgia"/>
              </a:rPr>
              <a:t> </a:t>
            </a:r>
            <a:r>
              <a:rPr lang="fr" sz="2000" u="sng">
                <a:solidFill>
                  <a:srgbClr val="666666"/>
                </a:solidFill>
                <a:latin typeface="Georgia"/>
                <a:ea typeface="Georgia"/>
                <a:cs typeface="Georgia"/>
                <a:sym typeface="Georgia"/>
              </a:rPr>
              <a:t>constituée</a:t>
            </a:r>
            <a:endParaRPr sz="2000" u="sng">
              <a:solidFill>
                <a:srgbClr val="666666"/>
              </a:solidFill>
              <a:latin typeface="Georgia"/>
              <a:ea typeface="Georgia"/>
              <a:cs typeface="Georgia"/>
              <a:sym typeface="Georgia"/>
            </a:endParaRPr>
          </a:p>
        </p:txBody>
      </p:sp>
      <p:pic>
        <p:nvPicPr>
          <p:cNvPr id="309" name="Google Shape;309;p38"/>
          <p:cNvPicPr preferRelativeResize="0"/>
          <p:nvPr/>
        </p:nvPicPr>
        <p:blipFill>
          <a:blip r:embed="rId4">
            <a:alphaModFix/>
          </a:blip>
          <a:stretch>
            <a:fillRect/>
          </a:stretch>
        </p:blipFill>
        <p:spPr>
          <a:xfrm>
            <a:off x="752800" y="1539900"/>
            <a:ext cx="2292408" cy="3510250"/>
          </a:xfrm>
          <a:prstGeom prst="rect">
            <a:avLst/>
          </a:prstGeom>
          <a:noFill/>
          <a:ln>
            <a:noFill/>
          </a:ln>
        </p:spPr>
      </p:pic>
      <p:sp>
        <p:nvSpPr>
          <p:cNvPr id="310" name="Google Shape;310;p38"/>
          <p:cNvSpPr txBox="1"/>
          <p:nvPr/>
        </p:nvSpPr>
        <p:spPr>
          <a:xfrm>
            <a:off x="3742450" y="2630825"/>
            <a:ext cx="4058700" cy="13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Depuis SQLite Studio, nous créons notre base de donnée avec différentes tables.</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16" name="Google Shape;316;p39"/>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17" name="Google Shape;317;p39"/>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Table population :</a:t>
            </a:r>
            <a:endParaRPr sz="2000">
              <a:solidFill>
                <a:srgbClr val="666666"/>
              </a:solidFill>
              <a:latin typeface="Georgia"/>
              <a:ea typeface="Georgia"/>
              <a:cs typeface="Georgia"/>
              <a:sym typeface="Georgia"/>
            </a:endParaRPr>
          </a:p>
        </p:txBody>
      </p:sp>
      <p:pic>
        <p:nvPicPr>
          <p:cNvPr id="318" name="Google Shape;318;p39"/>
          <p:cNvPicPr preferRelativeResize="0"/>
          <p:nvPr/>
        </p:nvPicPr>
        <p:blipFill>
          <a:blip r:embed="rId4">
            <a:alphaModFix/>
          </a:blip>
          <a:stretch>
            <a:fillRect/>
          </a:stretch>
        </p:blipFill>
        <p:spPr>
          <a:xfrm>
            <a:off x="1588988" y="1588975"/>
            <a:ext cx="6219825" cy="2867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24" name="Google Shape;324;p40"/>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25" name="Google Shape;325;p40"/>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Table dispo_alim :</a:t>
            </a:r>
            <a:endParaRPr sz="2000">
              <a:solidFill>
                <a:srgbClr val="666666"/>
              </a:solidFill>
              <a:latin typeface="Georgia"/>
              <a:ea typeface="Georgia"/>
              <a:cs typeface="Georgia"/>
              <a:sym typeface="Georgia"/>
            </a:endParaRPr>
          </a:p>
        </p:txBody>
      </p:sp>
      <p:pic>
        <p:nvPicPr>
          <p:cNvPr id="326" name="Google Shape;326;p40"/>
          <p:cNvPicPr preferRelativeResize="0"/>
          <p:nvPr/>
        </p:nvPicPr>
        <p:blipFill>
          <a:blip r:embed="rId4">
            <a:alphaModFix/>
          </a:blip>
          <a:stretch>
            <a:fillRect/>
          </a:stretch>
        </p:blipFill>
        <p:spPr>
          <a:xfrm>
            <a:off x="166825" y="1810200"/>
            <a:ext cx="6315075" cy="2819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32" name="Google Shape;332;p41"/>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33" name="Google Shape;333;p41"/>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Table equilibre_prod :</a:t>
            </a:r>
            <a:endParaRPr sz="2000">
              <a:solidFill>
                <a:srgbClr val="666666"/>
              </a:solidFill>
              <a:latin typeface="Georgia"/>
              <a:ea typeface="Georgia"/>
              <a:cs typeface="Georgia"/>
              <a:sym typeface="Georgia"/>
            </a:endParaRPr>
          </a:p>
        </p:txBody>
      </p:sp>
      <p:pic>
        <p:nvPicPr>
          <p:cNvPr id="334" name="Google Shape;334;p41"/>
          <p:cNvPicPr preferRelativeResize="0"/>
          <p:nvPr/>
        </p:nvPicPr>
        <p:blipFill>
          <a:blip r:embed="rId4">
            <a:alphaModFix/>
          </a:blip>
          <a:stretch>
            <a:fillRect/>
          </a:stretch>
        </p:blipFill>
        <p:spPr>
          <a:xfrm>
            <a:off x="152400" y="1650425"/>
            <a:ext cx="5532483" cy="341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390300" y="178975"/>
            <a:ext cx="23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Chiffres Clés</a:t>
            </a:r>
            <a:endParaRPr>
              <a:solidFill>
                <a:srgbClr val="6D9EEB"/>
              </a:solidFill>
              <a:latin typeface="Georgia"/>
              <a:ea typeface="Georgia"/>
              <a:cs typeface="Georgia"/>
              <a:sym typeface="Georgia"/>
            </a:endParaRPr>
          </a:p>
        </p:txBody>
      </p:sp>
      <p:pic>
        <p:nvPicPr>
          <p:cNvPr id="75" name="Google Shape;75;p15"/>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76" name="Google Shape;76;p15"/>
          <p:cNvSpPr txBox="1"/>
          <p:nvPr/>
        </p:nvSpPr>
        <p:spPr>
          <a:xfrm>
            <a:off x="280825" y="1138075"/>
            <a:ext cx="31095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La Faim dans le Monde</a:t>
            </a:r>
            <a:endParaRPr sz="2000">
              <a:solidFill>
                <a:srgbClr val="666666"/>
              </a:solidFill>
              <a:latin typeface="Georgia"/>
              <a:ea typeface="Georgia"/>
              <a:cs typeface="Georgia"/>
              <a:sym typeface="Georgia"/>
            </a:endParaRPr>
          </a:p>
        </p:txBody>
      </p:sp>
      <p:sp>
        <p:nvSpPr>
          <p:cNvPr id="77" name="Google Shape;77;p15"/>
          <p:cNvSpPr txBox="1"/>
          <p:nvPr/>
        </p:nvSpPr>
        <p:spPr>
          <a:xfrm>
            <a:off x="188175" y="2095625"/>
            <a:ext cx="51435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 nombre de </a:t>
            </a:r>
            <a:r>
              <a:rPr lang="fr">
                <a:latin typeface="Georgia"/>
                <a:ea typeface="Georgia"/>
                <a:cs typeface="Georgia"/>
                <a:sym typeface="Georgia"/>
              </a:rPr>
              <a:t>décès</a:t>
            </a:r>
            <a:r>
              <a:rPr lang="fr">
                <a:latin typeface="Georgia"/>
                <a:ea typeface="Georgia"/>
                <a:cs typeface="Georgia"/>
                <a:sym typeface="Georgia"/>
              </a:rPr>
              <a:t> causé par la faim dans le monde par an :</a:t>
            </a:r>
            <a:endParaRPr>
              <a:latin typeface="Georgia"/>
              <a:ea typeface="Georgia"/>
              <a:cs typeface="Georgia"/>
              <a:sym typeface="Georgia"/>
            </a:endParaRPr>
          </a:p>
        </p:txBody>
      </p:sp>
      <p:sp>
        <p:nvSpPr>
          <p:cNvPr id="78" name="Google Shape;78;p15"/>
          <p:cNvSpPr txBox="1"/>
          <p:nvPr/>
        </p:nvSpPr>
        <p:spPr>
          <a:xfrm>
            <a:off x="188175" y="2870450"/>
            <a:ext cx="6198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Soit :</a:t>
            </a:r>
            <a:endParaRPr>
              <a:latin typeface="Georgia"/>
              <a:ea typeface="Georgia"/>
              <a:cs typeface="Georgia"/>
              <a:sym typeface="Georgia"/>
            </a:endParaRPr>
          </a:p>
        </p:txBody>
      </p:sp>
      <p:sp>
        <p:nvSpPr>
          <p:cNvPr id="79" name="Google Shape;79;p15"/>
          <p:cNvSpPr txBox="1"/>
          <p:nvPr/>
        </p:nvSpPr>
        <p:spPr>
          <a:xfrm>
            <a:off x="5446075" y="1930950"/>
            <a:ext cx="310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000" u="sng">
                <a:solidFill>
                  <a:srgbClr val="FF0000"/>
                </a:solidFill>
                <a:latin typeface="Georgia"/>
                <a:ea typeface="Georgia"/>
                <a:cs typeface="Georgia"/>
                <a:sym typeface="Georgia"/>
              </a:rPr>
              <a:t>9,125</a:t>
            </a:r>
            <a:r>
              <a:rPr lang="fr" sz="3000">
                <a:solidFill>
                  <a:srgbClr val="FF0000"/>
                </a:solidFill>
                <a:latin typeface="Georgia"/>
                <a:ea typeface="Georgia"/>
                <a:cs typeface="Georgia"/>
                <a:sym typeface="Georgia"/>
              </a:rPr>
              <a:t> millions</a:t>
            </a:r>
            <a:endParaRPr sz="3000">
              <a:solidFill>
                <a:srgbClr val="FF0000"/>
              </a:solidFill>
              <a:latin typeface="Georgia"/>
              <a:ea typeface="Georgia"/>
              <a:cs typeface="Georgia"/>
              <a:sym typeface="Georgia"/>
            </a:endParaRPr>
          </a:p>
        </p:txBody>
      </p:sp>
      <p:sp>
        <p:nvSpPr>
          <p:cNvPr id="80" name="Google Shape;80;p15"/>
          <p:cNvSpPr txBox="1"/>
          <p:nvPr/>
        </p:nvSpPr>
        <p:spPr>
          <a:xfrm>
            <a:off x="915050" y="2745000"/>
            <a:ext cx="52983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000" u="sng">
                <a:solidFill>
                  <a:srgbClr val="FF0000"/>
                </a:solidFill>
                <a:latin typeface="Georgia"/>
                <a:ea typeface="Georgia"/>
                <a:cs typeface="Georgia"/>
                <a:sym typeface="Georgia"/>
              </a:rPr>
              <a:t>25.000</a:t>
            </a:r>
            <a:r>
              <a:rPr lang="fr" sz="3000">
                <a:solidFill>
                  <a:srgbClr val="FF0000"/>
                </a:solidFill>
                <a:latin typeface="Georgia"/>
                <a:ea typeface="Georgia"/>
                <a:cs typeface="Georgia"/>
                <a:sym typeface="Georgia"/>
              </a:rPr>
              <a:t> personnes par jour</a:t>
            </a:r>
            <a:endParaRPr sz="3000">
              <a:solidFill>
                <a:srgbClr val="FF0000"/>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40" name="Google Shape;340;p42"/>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41" name="Google Shape;341;p42"/>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Table sous_nutrition :</a:t>
            </a:r>
            <a:endParaRPr sz="2000">
              <a:solidFill>
                <a:srgbClr val="666666"/>
              </a:solidFill>
              <a:latin typeface="Georgia"/>
              <a:ea typeface="Georgia"/>
              <a:cs typeface="Georgia"/>
              <a:sym typeface="Georgia"/>
            </a:endParaRPr>
          </a:p>
        </p:txBody>
      </p:sp>
      <p:pic>
        <p:nvPicPr>
          <p:cNvPr id="342" name="Google Shape;342;p42"/>
          <p:cNvPicPr preferRelativeResize="0"/>
          <p:nvPr/>
        </p:nvPicPr>
        <p:blipFill>
          <a:blip r:embed="rId4">
            <a:alphaModFix/>
          </a:blip>
          <a:stretch>
            <a:fillRect/>
          </a:stretch>
        </p:blipFill>
        <p:spPr>
          <a:xfrm>
            <a:off x="1555650" y="1766100"/>
            <a:ext cx="6286500" cy="2886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48" name="Google Shape;348;p43"/>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49" name="Google Shape;349;p43"/>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Classement des Pays :</a:t>
            </a:r>
            <a:endParaRPr sz="2000">
              <a:solidFill>
                <a:srgbClr val="666666"/>
              </a:solidFill>
              <a:latin typeface="Georgia"/>
              <a:ea typeface="Georgia"/>
              <a:cs typeface="Georgia"/>
              <a:sym typeface="Georgia"/>
            </a:endParaRPr>
          </a:p>
        </p:txBody>
      </p:sp>
      <p:sp>
        <p:nvSpPr>
          <p:cNvPr id="350" name="Google Shape;350;p43"/>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txBox="1"/>
          <p:nvPr/>
        </p:nvSpPr>
        <p:spPr>
          <a:xfrm>
            <a:off x="88550" y="1675125"/>
            <a:ext cx="88977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Les 10 pays ayant le plus haut ratio disponibilité alimentaire/habitant en terme de </a:t>
            </a:r>
            <a:r>
              <a:rPr lang="fr">
                <a:latin typeface="Georgia"/>
                <a:ea typeface="Georgia"/>
                <a:cs typeface="Georgia"/>
                <a:sym typeface="Georgia"/>
              </a:rPr>
              <a:t>protéines</a:t>
            </a:r>
            <a:r>
              <a:rPr lang="fr">
                <a:latin typeface="Georgia"/>
                <a:ea typeface="Georgia"/>
                <a:cs typeface="Georgia"/>
                <a:sym typeface="Georgia"/>
              </a:rPr>
              <a:t> (KG) par habitant</a:t>
            </a:r>
            <a:endParaRPr>
              <a:latin typeface="Georgia"/>
              <a:ea typeface="Georgia"/>
              <a:cs typeface="Georgia"/>
              <a:sym typeface="Georgia"/>
            </a:endParaRPr>
          </a:p>
        </p:txBody>
      </p:sp>
      <p:pic>
        <p:nvPicPr>
          <p:cNvPr id="352" name="Google Shape;352;p43"/>
          <p:cNvPicPr preferRelativeResize="0"/>
          <p:nvPr/>
        </p:nvPicPr>
        <p:blipFill>
          <a:blip r:embed="rId4">
            <a:alphaModFix/>
          </a:blip>
          <a:stretch>
            <a:fillRect/>
          </a:stretch>
        </p:blipFill>
        <p:spPr>
          <a:xfrm>
            <a:off x="0" y="3017260"/>
            <a:ext cx="9144000" cy="1081154"/>
          </a:xfrm>
          <a:prstGeom prst="rect">
            <a:avLst/>
          </a:prstGeom>
          <a:noFill/>
          <a:ln>
            <a:noFill/>
          </a:ln>
        </p:spPr>
      </p:pic>
      <p:pic>
        <p:nvPicPr>
          <p:cNvPr id="353" name="Google Shape;353;p43"/>
          <p:cNvPicPr preferRelativeResize="0"/>
          <p:nvPr/>
        </p:nvPicPr>
        <p:blipFill>
          <a:blip r:embed="rId5">
            <a:alphaModFix/>
          </a:blip>
          <a:stretch>
            <a:fillRect/>
          </a:stretch>
        </p:blipFill>
        <p:spPr>
          <a:xfrm>
            <a:off x="5924200" y="2365553"/>
            <a:ext cx="3219800" cy="2384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59" name="Google Shape;359;p44"/>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60" name="Google Shape;360;p44"/>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Classement des Pays :</a:t>
            </a:r>
            <a:endParaRPr sz="2000">
              <a:solidFill>
                <a:srgbClr val="666666"/>
              </a:solidFill>
              <a:latin typeface="Georgia"/>
              <a:ea typeface="Georgia"/>
              <a:cs typeface="Georgia"/>
              <a:sym typeface="Georgia"/>
            </a:endParaRPr>
          </a:p>
        </p:txBody>
      </p:sp>
      <p:sp>
        <p:nvSpPr>
          <p:cNvPr id="361" name="Google Shape;361;p44"/>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
          <p:cNvSpPr txBox="1"/>
          <p:nvPr/>
        </p:nvSpPr>
        <p:spPr>
          <a:xfrm>
            <a:off x="88550" y="1675125"/>
            <a:ext cx="88977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Les 10 pays ayant le plus faible ratio disponibilité alimentaire/habitant en </a:t>
            </a:r>
            <a:r>
              <a:rPr lang="fr">
                <a:latin typeface="Georgia"/>
                <a:ea typeface="Georgia"/>
                <a:cs typeface="Georgia"/>
                <a:sym typeface="Georgia"/>
              </a:rPr>
              <a:t>terme de kcal par habitant</a:t>
            </a:r>
            <a:endParaRPr>
              <a:latin typeface="Georgia"/>
              <a:ea typeface="Georgia"/>
              <a:cs typeface="Georgia"/>
              <a:sym typeface="Georgia"/>
            </a:endParaRPr>
          </a:p>
        </p:txBody>
      </p:sp>
      <p:pic>
        <p:nvPicPr>
          <p:cNvPr id="363" name="Google Shape;363;p44"/>
          <p:cNvPicPr preferRelativeResize="0"/>
          <p:nvPr/>
        </p:nvPicPr>
        <p:blipFill>
          <a:blip r:embed="rId4">
            <a:alphaModFix/>
          </a:blip>
          <a:stretch>
            <a:fillRect/>
          </a:stretch>
        </p:blipFill>
        <p:spPr>
          <a:xfrm>
            <a:off x="117800" y="3015875"/>
            <a:ext cx="8839200" cy="1037298"/>
          </a:xfrm>
          <a:prstGeom prst="rect">
            <a:avLst/>
          </a:prstGeom>
          <a:noFill/>
          <a:ln>
            <a:noFill/>
          </a:ln>
        </p:spPr>
      </p:pic>
      <p:pic>
        <p:nvPicPr>
          <p:cNvPr id="364" name="Google Shape;364;p44"/>
          <p:cNvPicPr preferRelativeResize="0"/>
          <p:nvPr/>
        </p:nvPicPr>
        <p:blipFill>
          <a:blip r:embed="rId5">
            <a:alphaModFix/>
          </a:blip>
          <a:stretch>
            <a:fillRect/>
          </a:stretch>
        </p:blipFill>
        <p:spPr>
          <a:xfrm>
            <a:off x="6017150" y="2604898"/>
            <a:ext cx="2969100" cy="1859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70" name="Google Shape;370;p45"/>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71" name="Google Shape;371;p45"/>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Classement des Pays :</a:t>
            </a:r>
            <a:endParaRPr sz="2000">
              <a:solidFill>
                <a:srgbClr val="666666"/>
              </a:solidFill>
              <a:latin typeface="Georgia"/>
              <a:ea typeface="Georgia"/>
              <a:cs typeface="Georgia"/>
              <a:sym typeface="Georgia"/>
            </a:endParaRPr>
          </a:p>
        </p:txBody>
      </p:sp>
      <p:sp>
        <p:nvSpPr>
          <p:cNvPr id="372" name="Google Shape;372;p45"/>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5"/>
          <p:cNvSpPr txBox="1"/>
          <p:nvPr/>
        </p:nvSpPr>
        <p:spPr>
          <a:xfrm>
            <a:off x="88550" y="1675125"/>
            <a:ext cx="88977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Pour chaque année disponible, les 10 pays ayant le plus faible ratio disponibilité alimentaire/habitant en termes de protéines (en kg) par habitant.</a:t>
            </a:r>
            <a:endParaRPr>
              <a:latin typeface="Georgia"/>
              <a:ea typeface="Georgia"/>
              <a:cs typeface="Georgia"/>
              <a:sym typeface="Georgia"/>
            </a:endParaRPr>
          </a:p>
        </p:txBody>
      </p:sp>
      <p:pic>
        <p:nvPicPr>
          <p:cNvPr id="374" name="Google Shape;374;p45"/>
          <p:cNvPicPr preferRelativeResize="0"/>
          <p:nvPr/>
        </p:nvPicPr>
        <p:blipFill>
          <a:blip r:embed="rId4">
            <a:alphaModFix/>
          </a:blip>
          <a:stretch>
            <a:fillRect/>
          </a:stretch>
        </p:blipFill>
        <p:spPr>
          <a:xfrm>
            <a:off x="166825" y="2344350"/>
            <a:ext cx="8839200" cy="2526752"/>
          </a:xfrm>
          <a:prstGeom prst="rect">
            <a:avLst/>
          </a:prstGeom>
          <a:noFill/>
          <a:ln>
            <a:noFill/>
          </a:ln>
        </p:spPr>
      </p:pic>
      <p:pic>
        <p:nvPicPr>
          <p:cNvPr id="375" name="Google Shape;375;p45"/>
          <p:cNvPicPr preferRelativeResize="0"/>
          <p:nvPr/>
        </p:nvPicPr>
        <p:blipFill>
          <a:blip r:embed="rId5">
            <a:alphaModFix/>
          </a:blip>
          <a:stretch>
            <a:fillRect/>
          </a:stretch>
        </p:blipFill>
        <p:spPr>
          <a:xfrm>
            <a:off x="6392223" y="2183785"/>
            <a:ext cx="2613800" cy="2847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81" name="Google Shape;381;p46"/>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82" name="Google Shape;382;p46"/>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Classement des Pays :</a:t>
            </a:r>
            <a:endParaRPr sz="2000">
              <a:solidFill>
                <a:srgbClr val="666666"/>
              </a:solidFill>
              <a:latin typeface="Georgia"/>
              <a:ea typeface="Georgia"/>
              <a:cs typeface="Georgia"/>
              <a:sym typeface="Georgia"/>
            </a:endParaRPr>
          </a:p>
        </p:txBody>
      </p:sp>
      <p:sp>
        <p:nvSpPr>
          <p:cNvPr id="383" name="Google Shape;383;p46"/>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txBox="1"/>
          <p:nvPr/>
        </p:nvSpPr>
        <p:spPr>
          <a:xfrm>
            <a:off x="88550" y="1675125"/>
            <a:ext cx="88977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La quantité totale de produits perdus par pays et par année</a:t>
            </a:r>
            <a:endParaRPr>
              <a:latin typeface="Georgia"/>
              <a:ea typeface="Georgia"/>
              <a:cs typeface="Georgia"/>
              <a:sym typeface="Georgia"/>
            </a:endParaRPr>
          </a:p>
        </p:txBody>
      </p:sp>
      <p:pic>
        <p:nvPicPr>
          <p:cNvPr id="385" name="Google Shape;385;p46"/>
          <p:cNvPicPr preferRelativeResize="0"/>
          <p:nvPr/>
        </p:nvPicPr>
        <p:blipFill>
          <a:blip r:embed="rId4">
            <a:alphaModFix/>
          </a:blip>
          <a:stretch>
            <a:fillRect/>
          </a:stretch>
        </p:blipFill>
        <p:spPr>
          <a:xfrm>
            <a:off x="365163" y="3026863"/>
            <a:ext cx="3133725" cy="628650"/>
          </a:xfrm>
          <a:prstGeom prst="rect">
            <a:avLst/>
          </a:prstGeom>
          <a:noFill/>
          <a:ln>
            <a:noFill/>
          </a:ln>
        </p:spPr>
      </p:pic>
      <p:pic>
        <p:nvPicPr>
          <p:cNvPr id="386" name="Google Shape;386;p46"/>
          <p:cNvPicPr preferRelativeResize="0"/>
          <p:nvPr/>
        </p:nvPicPr>
        <p:blipFill>
          <a:blip r:embed="rId5">
            <a:alphaModFix/>
          </a:blip>
          <a:stretch>
            <a:fillRect/>
          </a:stretch>
        </p:blipFill>
        <p:spPr>
          <a:xfrm>
            <a:off x="4208575" y="2241050"/>
            <a:ext cx="4029075" cy="2200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392" name="Google Shape;392;p47"/>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393" name="Google Shape;393;p47"/>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Classement des Pays :</a:t>
            </a:r>
            <a:endParaRPr sz="2000">
              <a:solidFill>
                <a:srgbClr val="666666"/>
              </a:solidFill>
              <a:latin typeface="Georgia"/>
              <a:ea typeface="Georgia"/>
              <a:cs typeface="Georgia"/>
              <a:sym typeface="Georgia"/>
            </a:endParaRPr>
          </a:p>
        </p:txBody>
      </p:sp>
      <p:sp>
        <p:nvSpPr>
          <p:cNvPr id="394" name="Google Shape;394;p47"/>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
          <p:cNvSpPr txBox="1"/>
          <p:nvPr/>
        </p:nvSpPr>
        <p:spPr>
          <a:xfrm>
            <a:off x="88550" y="1675125"/>
            <a:ext cx="88977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Les 10 pays pour lesquels la proportion de personnes sous-alimentées est la plus forte</a:t>
            </a:r>
            <a:endParaRPr>
              <a:latin typeface="Georgia"/>
              <a:ea typeface="Georgia"/>
              <a:cs typeface="Georgia"/>
              <a:sym typeface="Georgia"/>
            </a:endParaRPr>
          </a:p>
        </p:txBody>
      </p:sp>
      <p:pic>
        <p:nvPicPr>
          <p:cNvPr id="396" name="Google Shape;396;p47"/>
          <p:cNvPicPr preferRelativeResize="0"/>
          <p:nvPr/>
        </p:nvPicPr>
        <p:blipFill>
          <a:blip r:embed="rId4">
            <a:alphaModFix/>
          </a:blip>
          <a:stretch>
            <a:fillRect/>
          </a:stretch>
        </p:blipFill>
        <p:spPr>
          <a:xfrm>
            <a:off x="90625" y="3082300"/>
            <a:ext cx="5370199" cy="933450"/>
          </a:xfrm>
          <a:prstGeom prst="rect">
            <a:avLst/>
          </a:prstGeom>
          <a:noFill/>
          <a:ln>
            <a:noFill/>
          </a:ln>
        </p:spPr>
      </p:pic>
      <p:pic>
        <p:nvPicPr>
          <p:cNvPr id="397" name="Google Shape;397;p47"/>
          <p:cNvPicPr preferRelativeResize="0"/>
          <p:nvPr/>
        </p:nvPicPr>
        <p:blipFill>
          <a:blip r:embed="rId5">
            <a:alphaModFix/>
          </a:blip>
          <a:stretch>
            <a:fillRect/>
          </a:stretch>
        </p:blipFill>
        <p:spPr>
          <a:xfrm>
            <a:off x="4941175" y="2615575"/>
            <a:ext cx="4133850" cy="1866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403" name="Google Shape;403;p48"/>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404" name="Google Shape;404;p48"/>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Classement des Pays :</a:t>
            </a:r>
            <a:endParaRPr sz="2000">
              <a:solidFill>
                <a:srgbClr val="666666"/>
              </a:solidFill>
              <a:latin typeface="Georgia"/>
              <a:ea typeface="Georgia"/>
              <a:cs typeface="Georgia"/>
              <a:sym typeface="Georgia"/>
            </a:endParaRPr>
          </a:p>
        </p:txBody>
      </p:sp>
      <p:sp>
        <p:nvSpPr>
          <p:cNvPr id="405" name="Google Shape;405;p48"/>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8"/>
          <p:cNvSpPr txBox="1"/>
          <p:nvPr/>
        </p:nvSpPr>
        <p:spPr>
          <a:xfrm>
            <a:off x="88550" y="1675125"/>
            <a:ext cx="8897700" cy="38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Les 10 produits pour lesquels le ratio Autres utilisations/Disponibilité intérieur est le plus élevé</a:t>
            </a:r>
            <a:endParaRPr>
              <a:latin typeface="Georgia"/>
              <a:ea typeface="Georgia"/>
              <a:cs typeface="Georgia"/>
              <a:sym typeface="Georgia"/>
            </a:endParaRPr>
          </a:p>
        </p:txBody>
      </p:sp>
      <p:pic>
        <p:nvPicPr>
          <p:cNvPr id="407" name="Google Shape;407;p48"/>
          <p:cNvPicPr preferRelativeResize="0"/>
          <p:nvPr/>
        </p:nvPicPr>
        <p:blipFill>
          <a:blip r:embed="rId4">
            <a:alphaModFix/>
          </a:blip>
          <a:stretch>
            <a:fillRect/>
          </a:stretch>
        </p:blipFill>
        <p:spPr>
          <a:xfrm>
            <a:off x="427700" y="2982575"/>
            <a:ext cx="6134100" cy="942975"/>
          </a:xfrm>
          <a:prstGeom prst="rect">
            <a:avLst/>
          </a:prstGeom>
          <a:noFill/>
          <a:ln>
            <a:noFill/>
          </a:ln>
        </p:spPr>
      </p:pic>
      <p:pic>
        <p:nvPicPr>
          <p:cNvPr id="408" name="Google Shape;408;p48"/>
          <p:cNvPicPr preferRelativeResize="0"/>
          <p:nvPr/>
        </p:nvPicPr>
        <p:blipFill>
          <a:blip r:embed="rId5">
            <a:alphaModFix/>
          </a:blip>
          <a:stretch>
            <a:fillRect/>
          </a:stretch>
        </p:blipFill>
        <p:spPr>
          <a:xfrm>
            <a:off x="5836050" y="2521850"/>
            <a:ext cx="2582200" cy="186440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414" name="Google Shape;414;p49"/>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415" name="Google Shape;415;p49"/>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Exemple SQL 1 :</a:t>
            </a:r>
            <a:endParaRPr sz="2000" u="sng">
              <a:solidFill>
                <a:srgbClr val="666666"/>
              </a:solidFill>
              <a:latin typeface="Georgia"/>
              <a:ea typeface="Georgia"/>
              <a:cs typeface="Georgia"/>
              <a:sym typeface="Georgia"/>
            </a:endParaRPr>
          </a:p>
        </p:txBody>
      </p:sp>
      <p:sp>
        <p:nvSpPr>
          <p:cNvPr id="416" name="Google Shape;416;p49"/>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9"/>
          <p:cNvSpPr txBox="1"/>
          <p:nvPr/>
        </p:nvSpPr>
        <p:spPr>
          <a:xfrm>
            <a:off x="332075" y="1778450"/>
            <a:ext cx="8501100" cy="24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Les 10 pays pour lesquels la proportion de personnes sous-alimentées est la plus forte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fr">
                <a:latin typeface="Georgia"/>
                <a:ea typeface="Georgia"/>
                <a:cs typeface="Georgia"/>
                <a:sym typeface="Georgia"/>
              </a:rPr>
              <a:t>SELECT pays, annee, (nb_personnes/population) AS proportion</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fr">
                <a:latin typeface="Georgia"/>
                <a:ea typeface="Georgia"/>
                <a:cs typeface="Georgia"/>
                <a:sym typeface="Georgia"/>
              </a:rPr>
              <a:t>FROM sous_nutrition</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fr">
                <a:latin typeface="Georgia"/>
                <a:ea typeface="Georgia"/>
                <a:cs typeface="Georgia"/>
                <a:sym typeface="Georgia"/>
              </a:rPr>
              <a:t>INNER JOIN population</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fr">
                <a:latin typeface="Georgia"/>
                <a:ea typeface="Georgia"/>
                <a:cs typeface="Georgia"/>
                <a:sym typeface="Georgia"/>
              </a:rPr>
              <a:t>ON sous_nutrition.annee = population.annee AND sous_nutrition.pays = population.pays</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fr">
                <a:latin typeface="Georgia"/>
                <a:ea typeface="Georgia"/>
                <a:cs typeface="Georgia"/>
                <a:sym typeface="Georgia"/>
              </a:rPr>
              <a:t>WHERE sous_nutrition.annee = 2013</a:t>
            </a:r>
            <a:endParaRPr>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fr">
                <a:latin typeface="Georgia"/>
                <a:ea typeface="Georgia"/>
                <a:cs typeface="Georgia"/>
                <a:sym typeface="Georgia"/>
              </a:rPr>
              <a:t>ORDER BY proportion DESC</a:t>
            </a:r>
            <a:endParaRPr>
              <a:latin typeface="Georgia"/>
              <a:ea typeface="Georgia"/>
              <a:cs typeface="Georgia"/>
              <a:sym typeface="Georgia"/>
            </a:endParaRPr>
          </a:p>
          <a:p>
            <a:pPr indent="0" lvl="0" marL="0" rtl="0" algn="l">
              <a:lnSpc>
                <a:spcPct val="115000"/>
              </a:lnSpc>
              <a:spcBef>
                <a:spcPts val="0"/>
              </a:spcBef>
              <a:spcAft>
                <a:spcPts val="0"/>
              </a:spcAft>
              <a:buNone/>
            </a:pPr>
            <a:r>
              <a:rPr lang="fr">
                <a:latin typeface="Georgia"/>
                <a:ea typeface="Georgia"/>
                <a:cs typeface="Georgia"/>
                <a:sym typeface="Georgia"/>
              </a:rPr>
              <a:t>LIMIT 10</a:t>
            </a:r>
            <a:endParaRPr>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2475900" y="178975"/>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Exploitation des Données</a:t>
            </a:r>
            <a:endParaRPr>
              <a:solidFill>
                <a:srgbClr val="6D9EEB"/>
              </a:solidFill>
              <a:latin typeface="Georgia"/>
              <a:ea typeface="Georgia"/>
              <a:cs typeface="Georgia"/>
              <a:sym typeface="Georgia"/>
            </a:endParaRPr>
          </a:p>
        </p:txBody>
      </p:sp>
      <p:pic>
        <p:nvPicPr>
          <p:cNvPr id="423" name="Google Shape;423;p50"/>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424" name="Google Shape;424;p50"/>
          <p:cNvSpPr txBox="1"/>
          <p:nvPr/>
        </p:nvSpPr>
        <p:spPr>
          <a:xfrm>
            <a:off x="166825" y="1037825"/>
            <a:ext cx="3530400" cy="3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Exemple SQL 2 :</a:t>
            </a:r>
            <a:endParaRPr sz="2000" u="sng">
              <a:solidFill>
                <a:srgbClr val="666666"/>
              </a:solidFill>
              <a:latin typeface="Georgia"/>
              <a:ea typeface="Georgia"/>
              <a:cs typeface="Georgia"/>
              <a:sym typeface="Georgia"/>
            </a:endParaRPr>
          </a:p>
        </p:txBody>
      </p:sp>
      <p:sp>
        <p:nvSpPr>
          <p:cNvPr id="425" name="Google Shape;425;p50"/>
          <p:cNvSpPr txBox="1"/>
          <p:nvPr/>
        </p:nvSpPr>
        <p:spPr>
          <a:xfrm>
            <a:off x="324700" y="1586600"/>
            <a:ext cx="2678700" cy="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0"/>
          <p:cNvSpPr txBox="1"/>
          <p:nvPr/>
        </p:nvSpPr>
        <p:spPr>
          <a:xfrm>
            <a:off x="332075" y="1778450"/>
            <a:ext cx="8501100" cy="24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Les 10 pays pour lesquels le ratio </a:t>
            </a:r>
            <a:r>
              <a:rPr lang="fr">
                <a:latin typeface="Georgia"/>
                <a:ea typeface="Georgia"/>
                <a:cs typeface="Georgia"/>
                <a:sym typeface="Georgia"/>
              </a:rPr>
              <a:t>Autres Utilisations</a:t>
            </a:r>
            <a:r>
              <a:rPr lang="fr">
                <a:latin typeface="Georgia"/>
                <a:ea typeface="Georgia"/>
                <a:cs typeface="Georgia"/>
                <a:sym typeface="Georgia"/>
              </a:rPr>
              <a:t>/</a:t>
            </a:r>
            <a:r>
              <a:rPr lang="fr">
                <a:latin typeface="Georgia"/>
                <a:ea typeface="Georgia"/>
                <a:cs typeface="Georgia"/>
                <a:sym typeface="Georgia"/>
              </a:rPr>
              <a:t>Disponibilité Intérieur</a:t>
            </a:r>
            <a:r>
              <a:rPr lang="fr">
                <a:latin typeface="Georgia"/>
                <a:ea typeface="Georgia"/>
                <a:cs typeface="Georgia"/>
                <a:sym typeface="Georgia"/>
              </a:rPr>
              <a:t> est le plus élevé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fr">
                <a:latin typeface="Georgia"/>
                <a:ea typeface="Georgia"/>
                <a:cs typeface="Georgia"/>
                <a:sym typeface="Georgia"/>
              </a:rPr>
              <a:t>SELECT produit, AVG(autres_utilisations/dispo_int) AS autres_dispo_int</a:t>
            </a:r>
            <a:endParaRPr>
              <a:latin typeface="Georgia"/>
              <a:ea typeface="Georgia"/>
              <a:cs typeface="Georgia"/>
              <a:sym typeface="Georgia"/>
            </a:endParaRPr>
          </a:p>
          <a:p>
            <a:pPr indent="0" lvl="0" marL="0" rtl="0" algn="l">
              <a:lnSpc>
                <a:spcPct val="115000"/>
              </a:lnSpc>
              <a:spcBef>
                <a:spcPts val="0"/>
              </a:spcBef>
              <a:spcAft>
                <a:spcPts val="0"/>
              </a:spcAft>
              <a:buNone/>
            </a:pPr>
            <a:r>
              <a:rPr lang="fr">
                <a:latin typeface="Georgia"/>
                <a:ea typeface="Georgia"/>
                <a:cs typeface="Georgia"/>
                <a:sym typeface="Georgia"/>
              </a:rPr>
              <a:t>FROM equilibre_prod</a:t>
            </a:r>
            <a:endParaRPr>
              <a:latin typeface="Georgia"/>
              <a:ea typeface="Georgia"/>
              <a:cs typeface="Georgia"/>
              <a:sym typeface="Georgia"/>
            </a:endParaRPr>
          </a:p>
          <a:p>
            <a:pPr indent="0" lvl="0" marL="0" rtl="0" algn="l">
              <a:lnSpc>
                <a:spcPct val="115000"/>
              </a:lnSpc>
              <a:spcBef>
                <a:spcPts val="0"/>
              </a:spcBef>
              <a:spcAft>
                <a:spcPts val="0"/>
              </a:spcAft>
              <a:buNone/>
            </a:pPr>
            <a:r>
              <a:rPr lang="fr">
                <a:latin typeface="Georgia"/>
                <a:ea typeface="Georgia"/>
                <a:cs typeface="Georgia"/>
                <a:sym typeface="Georgia"/>
              </a:rPr>
              <a:t>GROUP BY code_produit</a:t>
            </a:r>
            <a:endParaRPr>
              <a:latin typeface="Georgia"/>
              <a:ea typeface="Georgia"/>
              <a:cs typeface="Georgia"/>
              <a:sym typeface="Georgia"/>
            </a:endParaRPr>
          </a:p>
          <a:p>
            <a:pPr indent="0" lvl="0" marL="0" rtl="0" algn="l">
              <a:lnSpc>
                <a:spcPct val="115000"/>
              </a:lnSpc>
              <a:spcBef>
                <a:spcPts val="0"/>
              </a:spcBef>
              <a:spcAft>
                <a:spcPts val="0"/>
              </a:spcAft>
              <a:buNone/>
            </a:pPr>
            <a:r>
              <a:rPr lang="fr">
                <a:latin typeface="Georgia"/>
                <a:ea typeface="Georgia"/>
                <a:cs typeface="Georgia"/>
                <a:sym typeface="Georgia"/>
              </a:rPr>
              <a:t>ORDER BY autres_dispo_int DESC</a:t>
            </a:r>
            <a:endParaRPr>
              <a:latin typeface="Georgia"/>
              <a:ea typeface="Georgia"/>
              <a:cs typeface="Georgia"/>
              <a:sym typeface="Georgia"/>
            </a:endParaRPr>
          </a:p>
          <a:p>
            <a:pPr indent="0" lvl="0" marL="0" rtl="0" algn="l">
              <a:lnSpc>
                <a:spcPct val="115000"/>
              </a:lnSpc>
              <a:spcBef>
                <a:spcPts val="0"/>
              </a:spcBef>
              <a:spcAft>
                <a:spcPts val="0"/>
              </a:spcAft>
              <a:buNone/>
            </a:pPr>
            <a:r>
              <a:rPr lang="fr">
                <a:latin typeface="Georgia"/>
                <a:ea typeface="Georgia"/>
                <a:cs typeface="Georgia"/>
                <a:sym typeface="Georgia"/>
              </a:rPr>
              <a:t>LIMIT 10;</a:t>
            </a:r>
            <a:endParaRPr>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1"/>
          <p:cNvSpPr txBox="1"/>
          <p:nvPr>
            <p:ph type="title"/>
          </p:nvPr>
        </p:nvSpPr>
        <p:spPr>
          <a:xfrm>
            <a:off x="1900300" y="405163"/>
            <a:ext cx="444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Questions</a:t>
            </a:r>
            <a:endParaRPr>
              <a:solidFill>
                <a:srgbClr val="6D9EEB"/>
              </a:solidFill>
              <a:latin typeface="Georgia"/>
              <a:ea typeface="Georgia"/>
              <a:cs typeface="Georgia"/>
              <a:sym typeface="Georgia"/>
            </a:endParaRPr>
          </a:p>
        </p:txBody>
      </p:sp>
      <p:pic>
        <p:nvPicPr>
          <p:cNvPr id="432" name="Google Shape;432;p51"/>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433" name="Google Shape;433;p51"/>
          <p:cNvSpPr txBox="1"/>
          <p:nvPr/>
        </p:nvSpPr>
        <p:spPr>
          <a:xfrm>
            <a:off x="3920350" y="2265450"/>
            <a:ext cx="4059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400">
                <a:latin typeface="Georgia"/>
                <a:ea typeface="Georgia"/>
                <a:cs typeface="Georgia"/>
                <a:sym typeface="Georgia"/>
              </a:rPr>
              <a:t>?</a:t>
            </a:r>
            <a:endParaRPr sz="24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390300" y="178975"/>
            <a:ext cx="23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Chiffres Clés</a:t>
            </a:r>
            <a:endParaRPr>
              <a:solidFill>
                <a:srgbClr val="6D9EEB"/>
              </a:solidFill>
              <a:latin typeface="Georgia"/>
              <a:ea typeface="Georgia"/>
              <a:cs typeface="Georgia"/>
              <a:sym typeface="Georgia"/>
            </a:endParaRPr>
          </a:p>
        </p:txBody>
      </p:sp>
      <p:pic>
        <p:nvPicPr>
          <p:cNvPr id="86" name="Google Shape;86;p16"/>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87" name="Google Shape;87;p16"/>
          <p:cNvSpPr txBox="1"/>
          <p:nvPr/>
        </p:nvSpPr>
        <p:spPr>
          <a:xfrm>
            <a:off x="280825" y="1138075"/>
            <a:ext cx="26529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Sous Alimentation</a:t>
            </a:r>
            <a:endParaRPr sz="2000">
              <a:solidFill>
                <a:srgbClr val="666666"/>
              </a:solidFill>
              <a:latin typeface="Georgia"/>
              <a:ea typeface="Georgia"/>
              <a:cs typeface="Georgia"/>
              <a:sym typeface="Georgia"/>
            </a:endParaRPr>
          </a:p>
        </p:txBody>
      </p:sp>
      <p:pic>
        <p:nvPicPr>
          <p:cNvPr id="88" name="Google Shape;88;p16"/>
          <p:cNvPicPr preferRelativeResize="0"/>
          <p:nvPr/>
        </p:nvPicPr>
        <p:blipFill>
          <a:blip r:embed="rId4">
            <a:alphaModFix/>
          </a:blip>
          <a:stretch>
            <a:fillRect/>
          </a:stretch>
        </p:blipFill>
        <p:spPr>
          <a:xfrm>
            <a:off x="280825" y="1805225"/>
            <a:ext cx="5715000" cy="2857500"/>
          </a:xfrm>
          <a:prstGeom prst="rect">
            <a:avLst/>
          </a:prstGeom>
          <a:noFill/>
          <a:ln>
            <a:noFill/>
          </a:ln>
        </p:spPr>
      </p:pic>
      <p:sp>
        <p:nvSpPr>
          <p:cNvPr id="89" name="Google Shape;89;p16"/>
          <p:cNvSpPr txBox="1"/>
          <p:nvPr/>
        </p:nvSpPr>
        <p:spPr>
          <a:xfrm>
            <a:off x="6226525" y="2176950"/>
            <a:ext cx="2848500" cy="7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Le nombre de personnes sous-alimentées est en constante baisse depuis les années 1990</a:t>
            </a:r>
            <a:endParaRPr>
              <a:latin typeface="Georgia"/>
              <a:ea typeface="Georgia"/>
              <a:cs typeface="Georgia"/>
              <a:sym typeface="Georgia"/>
            </a:endParaRPr>
          </a:p>
        </p:txBody>
      </p:sp>
      <p:sp>
        <p:nvSpPr>
          <p:cNvPr id="90" name="Google Shape;90;p16"/>
          <p:cNvSpPr txBox="1"/>
          <p:nvPr/>
        </p:nvSpPr>
        <p:spPr>
          <a:xfrm>
            <a:off x="6200725" y="3222675"/>
            <a:ext cx="2900100" cy="70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Période</a:t>
            </a:r>
            <a:r>
              <a:rPr lang="fr">
                <a:latin typeface="Georgia"/>
                <a:ea typeface="Georgia"/>
                <a:cs typeface="Georgia"/>
                <a:sym typeface="Georgia"/>
              </a:rPr>
              <a:t> 2014-2016 :</a:t>
            </a:r>
            <a:endParaRPr>
              <a:latin typeface="Georgia"/>
              <a:ea typeface="Georgia"/>
              <a:cs typeface="Georgia"/>
              <a:sym typeface="Georgia"/>
            </a:endParaRPr>
          </a:p>
          <a:p>
            <a:pPr indent="0" lvl="0" marL="0" rtl="0" algn="ctr">
              <a:spcBef>
                <a:spcPts val="0"/>
              </a:spcBef>
              <a:spcAft>
                <a:spcPts val="0"/>
              </a:spcAft>
              <a:buNone/>
            </a:pPr>
            <a:r>
              <a:rPr lang="fr">
                <a:latin typeface="Georgia"/>
                <a:ea typeface="Georgia"/>
                <a:cs typeface="Georgia"/>
                <a:sym typeface="Georgia"/>
              </a:rPr>
              <a:t>Estimée à 795 millions personnes sous alimentées</a:t>
            </a:r>
            <a:endParaRPr>
              <a:latin typeface="Georgia"/>
              <a:ea typeface="Georgia"/>
              <a:cs typeface="Georgia"/>
              <a:sym typeface="Georgia"/>
            </a:endParaRPr>
          </a:p>
        </p:txBody>
      </p:sp>
      <p:sp>
        <p:nvSpPr>
          <p:cNvPr id="91" name="Google Shape;91;p16"/>
          <p:cNvSpPr txBox="1"/>
          <p:nvPr/>
        </p:nvSpPr>
        <p:spPr>
          <a:xfrm>
            <a:off x="6226525" y="4248725"/>
            <a:ext cx="284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latin typeface="Georgia"/>
                <a:ea typeface="Georgia"/>
                <a:cs typeface="Georgia"/>
                <a:sym typeface="Georgia"/>
              </a:rPr>
              <a:t>11% de la population mondiale</a:t>
            </a:r>
            <a:endParaRPr>
              <a:latin typeface="Georgia"/>
              <a:ea typeface="Georgia"/>
              <a:cs typeface="Georgia"/>
              <a:sym typeface="Georgia"/>
            </a:endParaRPr>
          </a:p>
        </p:txBody>
      </p:sp>
      <p:sp>
        <p:nvSpPr>
          <p:cNvPr id="92" name="Google Shape;92;p16"/>
          <p:cNvSpPr txBox="1"/>
          <p:nvPr/>
        </p:nvSpPr>
        <p:spPr>
          <a:xfrm>
            <a:off x="280825" y="4722850"/>
            <a:ext cx="56010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Georgia"/>
                <a:ea typeface="Georgia"/>
                <a:cs typeface="Georgia"/>
                <a:sym typeface="Georgia"/>
              </a:rPr>
              <a:t>https://wikiagri.fr/uploads/article/cover/4578/home_big_faim.png</a:t>
            </a:r>
            <a:endParaRPr sz="10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390300" y="178975"/>
            <a:ext cx="23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Chiffres Clés</a:t>
            </a:r>
            <a:endParaRPr>
              <a:solidFill>
                <a:srgbClr val="6D9EEB"/>
              </a:solidFill>
              <a:latin typeface="Georgia"/>
              <a:ea typeface="Georgia"/>
              <a:cs typeface="Georgia"/>
              <a:sym typeface="Georgia"/>
            </a:endParaRPr>
          </a:p>
        </p:txBody>
      </p:sp>
      <p:pic>
        <p:nvPicPr>
          <p:cNvPr id="98" name="Google Shape;98;p17"/>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99" name="Google Shape;99;p17"/>
          <p:cNvSpPr txBox="1"/>
          <p:nvPr/>
        </p:nvSpPr>
        <p:spPr>
          <a:xfrm>
            <a:off x="280825" y="1138075"/>
            <a:ext cx="30270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Les Causes de la Faim</a:t>
            </a:r>
            <a:endParaRPr sz="2000">
              <a:solidFill>
                <a:srgbClr val="666666"/>
              </a:solidFill>
              <a:latin typeface="Georgia"/>
              <a:ea typeface="Georgia"/>
              <a:cs typeface="Georgia"/>
              <a:sym typeface="Georgia"/>
            </a:endParaRPr>
          </a:p>
        </p:txBody>
      </p:sp>
      <p:sp>
        <p:nvSpPr>
          <p:cNvPr id="100" name="Google Shape;100;p17"/>
          <p:cNvSpPr txBox="1"/>
          <p:nvPr/>
        </p:nvSpPr>
        <p:spPr>
          <a:xfrm>
            <a:off x="1066725" y="1704725"/>
            <a:ext cx="3027000" cy="33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latin typeface="Georgia"/>
                <a:ea typeface="Georgia"/>
                <a:cs typeface="Georgia"/>
                <a:sym typeface="Georgia"/>
              </a:rPr>
              <a:t>Phénomènes</a:t>
            </a:r>
            <a:r>
              <a:rPr lang="fr" sz="1800">
                <a:latin typeface="Georgia"/>
                <a:ea typeface="Georgia"/>
                <a:cs typeface="Georgia"/>
                <a:sym typeface="Georgia"/>
              </a:rPr>
              <a:t> Naturels</a:t>
            </a:r>
            <a:endParaRPr sz="1800">
              <a:latin typeface="Georgia"/>
              <a:ea typeface="Georgia"/>
              <a:cs typeface="Georgia"/>
              <a:sym typeface="Georgia"/>
            </a:endParaRPr>
          </a:p>
        </p:txBody>
      </p:sp>
      <p:sp>
        <p:nvSpPr>
          <p:cNvPr id="101" name="Google Shape;101;p17"/>
          <p:cNvSpPr txBox="1"/>
          <p:nvPr/>
        </p:nvSpPr>
        <p:spPr>
          <a:xfrm>
            <a:off x="5164075" y="1722450"/>
            <a:ext cx="34701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Georgia"/>
                <a:ea typeface="Georgia"/>
                <a:cs typeface="Georgia"/>
                <a:sym typeface="Georgia"/>
              </a:rPr>
              <a:t>Les </a:t>
            </a:r>
            <a:r>
              <a:rPr lang="fr" sz="1800">
                <a:latin typeface="Georgia"/>
                <a:ea typeface="Georgia"/>
                <a:cs typeface="Georgia"/>
                <a:sym typeface="Georgia"/>
              </a:rPr>
              <a:t>Comportements</a:t>
            </a:r>
            <a:r>
              <a:rPr lang="fr" sz="1800">
                <a:latin typeface="Georgia"/>
                <a:ea typeface="Georgia"/>
                <a:cs typeface="Georgia"/>
                <a:sym typeface="Georgia"/>
              </a:rPr>
              <a:t> Humains</a:t>
            </a:r>
            <a:endParaRPr sz="1800">
              <a:latin typeface="Georgia"/>
              <a:ea typeface="Georgia"/>
              <a:cs typeface="Georgia"/>
              <a:sym typeface="Georgia"/>
            </a:endParaRPr>
          </a:p>
        </p:txBody>
      </p:sp>
      <p:cxnSp>
        <p:nvCxnSpPr>
          <p:cNvPr id="102" name="Google Shape;102;p17"/>
          <p:cNvCxnSpPr/>
          <p:nvPr/>
        </p:nvCxnSpPr>
        <p:spPr>
          <a:xfrm>
            <a:off x="4486725" y="1977700"/>
            <a:ext cx="0" cy="3077100"/>
          </a:xfrm>
          <a:prstGeom prst="straightConnector1">
            <a:avLst/>
          </a:prstGeom>
          <a:noFill/>
          <a:ln cap="flat" cmpd="sng" w="28575">
            <a:solidFill>
              <a:srgbClr val="000000"/>
            </a:solidFill>
            <a:prstDash val="solid"/>
            <a:round/>
            <a:headEnd len="med" w="med" type="none"/>
            <a:tailEnd len="med" w="med" type="none"/>
          </a:ln>
        </p:spPr>
      </p:cxnSp>
      <p:sp>
        <p:nvSpPr>
          <p:cNvPr id="103" name="Google Shape;103;p17"/>
          <p:cNvSpPr txBox="1"/>
          <p:nvPr/>
        </p:nvSpPr>
        <p:spPr>
          <a:xfrm>
            <a:off x="673725" y="2549350"/>
            <a:ext cx="3813000" cy="210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Char char="-"/>
            </a:pPr>
            <a:r>
              <a:rPr lang="fr">
                <a:latin typeface="Georgia"/>
                <a:ea typeface="Georgia"/>
                <a:cs typeface="Georgia"/>
                <a:sym typeface="Georgia"/>
              </a:rPr>
              <a:t>Tremblements de terre</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Les causes </a:t>
            </a:r>
            <a:r>
              <a:rPr lang="fr">
                <a:latin typeface="Georgia"/>
                <a:ea typeface="Georgia"/>
                <a:cs typeface="Georgia"/>
                <a:sym typeface="Georgia"/>
              </a:rPr>
              <a:t>climatiques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 Invasion d’Insectes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Maladie épidémique des plantes</a:t>
            </a:r>
            <a:endParaRPr>
              <a:latin typeface="Georgia"/>
              <a:ea typeface="Georgia"/>
              <a:cs typeface="Georgia"/>
              <a:sym typeface="Georgia"/>
            </a:endParaRPr>
          </a:p>
        </p:txBody>
      </p:sp>
      <p:sp>
        <p:nvSpPr>
          <p:cNvPr id="104" name="Google Shape;104;p17"/>
          <p:cNvSpPr txBox="1"/>
          <p:nvPr/>
        </p:nvSpPr>
        <p:spPr>
          <a:xfrm>
            <a:off x="4992625" y="2396950"/>
            <a:ext cx="3813000" cy="23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Guerres entre pays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 Problème d’accès à l’eau</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Problème de l’agriculture</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Croissance démographique</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Pressions financières</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390300" y="178975"/>
            <a:ext cx="236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Chiffres Clés</a:t>
            </a:r>
            <a:endParaRPr>
              <a:solidFill>
                <a:srgbClr val="6D9EEB"/>
              </a:solidFill>
              <a:latin typeface="Georgia"/>
              <a:ea typeface="Georgia"/>
              <a:cs typeface="Georgia"/>
              <a:sym typeface="Georgia"/>
            </a:endParaRPr>
          </a:p>
        </p:txBody>
      </p:sp>
      <p:pic>
        <p:nvPicPr>
          <p:cNvPr id="110" name="Google Shape;110;p18"/>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11" name="Google Shape;111;p18"/>
          <p:cNvSpPr txBox="1"/>
          <p:nvPr/>
        </p:nvSpPr>
        <p:spPr>
          <a:xfrm>
            <a:off x="5353363" y="1328450"/>
            <a:ext cx="20784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a:solidFill>
                  <a:srgbClr val="666666"/>
                </a:solidFill>
                <a:latin typeface="Georgia"/>
                <a:ea typeface="Georgia"/>
                <a:cs typeface="Georgia"/>
                <a:sym typeface="Georgia"/>
              </a:rPr>
              <a:t>Les Prévisions</a:t>
            </a:r>
            <a:endParaRPr sz="2000">
              <a:solidFill>
                <a:srgbClr val="666666"/>
              </a:solidFill>
              <a:latin typeface="Georgia"/>
              <a:ea typeface="Georgia"/>
              <a:cs typeface="Georgia"/>
              <a:sym typeface="Georgia"/>
            </a:endParaRPr>
          </a:p>
        </p:txBody>
      </p:sp>
      <p:pic>
        <p:nvPicPr>
          <p:cNvPr id="112" name="Google Shape;112;p18"/>
          <p:cNvPicPr preferRelativeResize="0"/>
          <p:nvPr/>
        </p:nvPicPr>
        <p:blipFill>
          <a:blip r:embed="rId4">
            <a:alphaModFix/>
          </a:blip>
          <a:stretch>
            <a:fillRect/>
          </a:stretch>
        </p:blipFill>
        <p:spPr>
          <a:xfrm>
            <a:off x="53850" y="817125"/>
            <a:ext cx="4829050" cy="4260925"/>
          </a:xfrm>
          <a:prstGeom prst="rect">
            <a:avLst/>
          </a:prstGeom>
          <a:noFill/>
          <a:ln>
            <a:noFill/>
          </a:ln>
        </p:spPr>
      </p:pic>
      <p:sp>
        <p:nvSpPr>
          <p:cNvPr id="113" name="Google Shape;113;p18"/>
          <p:cNvSpPr txBox="1"/>
          <p:nvPr/>
        </p:nvSpPr>
        <p:spPr>
          <a:xfrm>
            <a:off x="4951450" y="1999038"/>
            <a:ext cx="3689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Ces prévisions sont basées sur des variations de moyennes.</a:t>
            </a:r>
            <a:endParaRPr>
              <a:latin typeface="Georgia"/>
              <a:ea typeface="Georgia"/>
              <a:cs typeface="Georgia"/>
              <a:sym typeface="Georgia"/>
            </a:endParaRPr>
          </a:p>
        </p:txBody>
      </p:sp>
      <p:sp>
        <p:nvSpPr>
          <p:cNvPr id="114" name="Google Shape;114;p18"/>
          <p:cNvSpPr txBox="1"/>
          <p:nvPr/>
        </p:nvSpPr>
        <p:spPr>
          <a:xfrm>
            <a:off x="5019900" y="2661255"/>
            <a:ext cx="4124100" cy="7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latin typeface="Georgia"/>
                <a:ea typeface="Georgia"/>
                <a:cs typeface="Georgia"/>
                <a:sym typeface="Georgia"/>
              </a:rPr>
              <a:t>Recul du taux de fécondité.</a:t>
            </a:r>
            <a:endParaRPr>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lang="fr">
                <a:solidFill>
                  <a:schemeClr val="dk1"/>
                </a:solidFill>
                <a:latin typeface="Georgia"/>
                <a:ea typeface="Georgia"/>
                <a:cs typeface="Georgia"/>
                <a:sym typeface="Georgia"/>
              </a:rPr>
              <a:t>2.5 enfants par femme en 2019</a:t>
            </a:r>
            <a:endParaRPr>
              <a:solidFill>
                <a:schemeClr val="dk1"/>
              </a:solidFill>
              <a:latin typeface="Georgia"/>
              <a:ea typeface="Georgia"/>
              <a:cs typeface="Georgia"/>
              <a:sym typeface="Georgia"/>
            </a:endParaRPr>
          </a:p>
          <a:p>
            <a:pPr indent="-317500" lvl="0" marL="457200" rtl="0" algn="l">
              <a:spcBef>
                <a:spcPts val="0"/>
              </a:spcBef>
              <a:spcAft>
                <a:spcPts val="0"/>
              </a:spcAft>
              <a:buClr>
                <a:schemeClr val="dk1"/>
              </a:buClr>
              <a:buSzPts val="1400"/>
              <a:buFont typeface="Georgia"/>
              <a:buChar char="-"/>
            </a:pPr>
            <a:r>
              <a:rPr lang="fr">
                <a:solidFill>
                  <a:schemeClr val="dk1"/>
                </a:solidFill>
                <a:latin typeface="Georgia"/>
                <a:ea typeface="Georgia"/>
                <a:cs typeface="Georgia"/>
                <a:sym typeface="Georgia"/>
              </a:rPr>
              <a:t>2.2 enfants par femme en 2050</a:t>
            </a:r>
            <a:endParaRPr>
              <a:solidFill>
                <a:schemeClr val="dk1"/>
              </a:solidFill>
              <a:latin typeface="Georgia"/>
              <a:ea typeface="Georgia"/>
              <a:cs typeface="Georgia"/>
              <a:sym typeface="Georgia"/>
            </a:endParaRPr>
          </a:p>
        </p:txBody>
      </p:sp>
      <p:sp>
        <p:nvSpPr>
          <p:cNvPr id="115" name="Google Shape;115;p18"/>
          <p:cNvSpPr txBox="1"/>
          <p:nvPr/>
        </p:nvSpPr>
        <p:spPr>
          <a:xfrm>
            <a:off x="5019900" y="3546050"/>
            <a:ext cx="20025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L’espérance de vie</a:t>
            </a:r>
            <a:endParaRPr>
              <a:latin typeface="Georgia"/>
              <a:ea typeface="Georgia"/>
              <a:cs typeface="Georgia"/>
              <a:sym typeface="Georgia"/>
            </a:endParaRPr>
          </a:p>
        </p:txBody>
      </p:sp>
      <p:sp>
        <p:nvSpPr>
          <p:cNvPr id="116" name="Google Shape;116;p18"/>
          <p:cNvSpPr txBox="1"/>
          <p:nvPr/>
        </p:nvSpPr>
        <p:spPr>
          <a:xfrm>
            <a:off x="5019900" y="4506750"/>
            <a:ext cx="23634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La migration internationale </a:t>
            </a:r>
            <a:endParaRPr>
              <a:latin typeface="Georgia"/>
              <a:ea typeface="Georgia"/>
              <a:cs typeface="Georgia"/>
              <a:sym typeface="Georgia"/>
            </a:endParaRPr>
          </a:p>
        </p:txBody>
      </p:sp>
      <p:sp>
        <p:nvSpPr>
          <p:cNvPr id="117" name="Google Shape;117;p18"/>
          <p:cNvSpPr txBox="1"/>
          <p:nvPr/>
        </p:nvSpPr>
        <p:spPr>
          <a:xfrm>
            <a:off x="5019900" y="3774650"/>
            <a:ext cx="2944500" cy="65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Georgia"/>
              <a:buChar char="-"/>
            </a:pPr>
            <a:r>
              <a:rPr lang="fr">
                <a:latin typeface="Georgia"/>
                <a:ea typeface="Georgia"/>
                <a:cs typeface="Georgia"/>
                <a:sym typeface="Georgia"/>
              </a:rPr>
              <a:t>72.6 ans en 2019</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fr">
                <a:latin typeface="Georgia"/>
                <a:ea typeface="Georgia"/>
                <a:cs typeface="Georgia"/>
                <a:sym typeface="Georgia"/>
              </a:rPr>
              <a:t>77.1 ans en 2050</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23" name="Google Shape;123;p19"/>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24" name="Google Shape;124;p19"/>
          <p:cNvSpPr txBox="1"/>
          <p:nvPr/>
        </p:nvSpPr>
        <p:spPr>
          <a:xfrm>
            <a:off x="280825" y="1138075"/>
            <a:ext cx="20586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La </a:t>
            </a:r>
            <a:r>
              <a:rPr lang="fr" sz="2000" u="sng">
                <a:solidFill>
                  <a:srgbClr val="666666"/>
                </a:solidFill>
                <a:latin typeface="Georgia"/>
                <a:ea typeface="Georgia"/>
                <a:cs typeface="Georgia"/>
                <a:sym typeface="Georgia"/>
              </a:rPr>
              <a:t>Démographie</a:t>
            </a:r>
            <a:endParaRPr sz="2000" u="sng">
              <a:solidFill>
                <a:srgbClr val="666666"/>
              </a:solidFill>
              <a:latin typeface="Georgia"/>
              <a:ea typeface="Georgia"/>
              <a:cs typeface="Georgia"/>
              <a:sym typeface="Georgia"/>
            </a:endParaRPr>
          </a:p>
        </p:txBody>
      </p:sp>
      <p:sp>
        <p:nvSpPr>
          <p:cNvPr id="125" name="Google Shape;125;p19"/>
          <p:cNvSpPr txBox="1"/>
          <p:nvPr/>
        </p:nvSpPr>
        <p:spPr>
          <a:xfrm>
            <a:off x="391500" y="2044150"/>
            <a:ext cx="8361000" cy="12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L’augmentation de la population est un problème majeur dans les régions touchées par la faim puisqu’il y a de plus en plus de bouches à nourrir, donc cela augmente les difficultés.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fr" sz="1600">
                <a:solidFill>
                  <a:schemeClr val="dk1"/>
                </a:solidFill>
                <a:latin typeface="Georgia"/>
                <a:ea typeface="Georgia"/>
                <a:cs typeface="Georgia"/>
                <a:sym typeface="Georgia"/>
              </a:rPr>
              <a:t>La population augmente la ou les ressources et terres cultivables sont limitées.</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31" name="Google Shape;131;p20"/>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32" name="Google Shape;132;p20"/>
          <p:cNvSpPr txBox="1"/>
          <p:nvPr/>
        </p:nvSpPr>
        <p:spPr>
          <a:xfrm>
            <a:off x="280825" y="1138075"/>
            <a:ext cx="28185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Les chocs climatiques</a:t>
            </a:r>
            <a:endParaRPr sz="2000" u="sng">
              <a:solidFill>
                <a:srgbClr val="666666"/>
              </a:solidFill>
              <a:latin typeface="Georgia"/>
              <a:ea typeface="Georgia"/>
              <a:cs typeface="Georgia"/>
              <a:sym typeface="Georgia"/>
            </a:endParaRPr>
          </a:p>
        </p:txBody>
      </p:sp>
      <p:sp>
        <p:nvSpPr>
          <p:cNvPr id="133" name="Google Shape;133;p20"/>
          <p:cNvSpPr txBox="1"/>
          <p:nvPr/>
        </p:nvSpPr>
        <p:spPr>
          <a:xfrm>
            <a:off x="110700" y="1854500"/>
            <a:ext cx="8964300" cy="22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Les déserts s’étendent au-delà de leurs frontières étatiques, étouffant des terres autrefois fertiles.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Les tempêtes tropicales et les inondations sont plus fréquentes et frappent avec plus de force.</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fr" sz="1600">
                <a:solidFill>
                  <a:schemeClr val="dk1"/>
                </a:solidFill>
                <a:latin typeface="Georgia"/>
                <a:ea typeface="Georgia"/>
                <a:cs typeface="Georgia"/>
                <a:sym typeface="Georgia"/>
              </a:rPr>
              <a:t>Fonte des glaciers provoquant l'augmentation du volume de la mer.</a:t>
            </a:r>
            <a:endParaRPr sz="1600">
              <a:solidFill>
                <a:schemeClr val="dk1"/>
              </a:solidFill>
              <a:latin typeface="Georgia"/>
              <a:ea typeface="Georgia"/>
              <a:cs typeface="Georgia"/>
              <a:sym typeface="Georgia"/>
            </a:endParaRPr>
          </a:p>
          <a:p>
            <a:pPr indent="0" lvl="0" marL="0" rtl="0" algn="l">
              <a:spcBef>
                <a:spcPts val="0"/>
              </a:spcBef>
              <a:spcAft>
                <a:spcPts val="0"/>
              </a:spcAft>
              <a:buNone/>
            </a:pPr>
            <a:r>
              <a:t/>
            </a:r>
            <a:endParaRPr sz="1600">
              <a:solidFill>
                <a:schemeClr val="dk1"/>
              </a:solidFill>
              <a:latin typeface="Georgia"/>
              <a:ea typeface="Georgia"/>
              <a:cs typeface="Georgia"/>
              <a:sym typeface="Georgia"/>
            </a:endParaRPr>
          </a:p>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80 % des personnes souffrant de la faim dans le monde vivent dans des zones exposées aux catastrophes naturelles et aux conditions climatiques extrêmes</a:t>
            </a:r>
            <a:endParaRPr sz="1600">
              <a:solidFill>
                <a:schemeClr val="dk1"/>
              </a:solidFill>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856900" y="178975"/>
            <a:ext cx="348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solidFill>
                  <a:srgbClr val="6D9EEB"/>
                </a:solidFill>
                <a:latin typeface="Georgia"/>
                <a:ea typeface="Georgia"/>
                <a:cs typeface="Georgia"/>
                <a:sym typeface="Georgia"/>
              </a:rPr>
              <a:t>Causes de la Faim</a:t>
            </a:r>
            <a:endParaRPr>
              <a:solidFill>
                <a:srgbClr val="6D9EEB"/>
              </a:solidFill>
              <a:latin typeface="Georgia"/>
              <a:ea typeface="Georgia"/>
              <a:cs typeface="Georgia"/>
              <a:sym typeface="Georgia"/>
            </a:endParaRPr>
          </a:p>
        </p:txBody>
      </p:sp>
      <p:pic>
        <p:nvPicPr>
          <p:cNvPr id="139" name="Google Shape;139;p21"/>
          <p:cNvPicPr preferRelativeResize="0"/>
          <p:nvPr/>
        </p:nvPicPr>
        <p:blipFill>
          <a:blip r:embed="rId3">
            <a:alphaModFix/>
          </a:blip>
          <a:stretch>
            <a:fillRect/>
          </a:stretch>
        </p:blipFill>
        <p:spPr>
          <a:xfrm>
            <a:off x="7801150" y="54575"/>
            <a:ext cx="1273875" cy="1273875"/>
          </a:xfrm>
          <a:prstGeom prst="rect">
            <a:avLst/>
          </a:prstGeom>
          <a:noFill/>
          <a:ln>
            <a:noFill/>
          </a:ln>
        </p:spPr>
      </p:pic>
      <p:sp>
        <p:nvSpPr>
          <p:cNvPr id="140" name="Google Shape;140;p21"/>
          <p:cNvSpPr txBox="1"/>
          <p:nvPr/>
        </p:nvSpPr>
        <p:spPr>
          <a:xfrm>
            <a:off x="280825" y="1160225"/>
            <a:ext cx="16452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2000" u="sng">
                <a:solidFill>
                  <a:srgbClr val="666666"/>
                </a:solidFill>
                <a:latin typeface="Georgia"/>
                <a:ea typeface="Georgia"/>
                <a:cs typeface="Georgia"/>
                <a:sym typeface="Georgia"/>
              </a:rPr>
              <a:t>Les Conflits</a:t>
            </a:r>
            <a:endParaRPr sz="2000" u="sng">
              <a:solidFill>
                <a:srgbClr val="666666"/>
              </a:solidFill>
              <a:latin typeface="Georgia"/>
              <a:ea typeface="Georgia"/>
              <a:cs typeface="Georgia"/>
              <a:sym typeface="Georgia"/>
            </a:endParaRPr>
          </a:p>
        </p:txBody>
      </p:sp>
      <p:sp>
        <p:nvSpPr>
          <p:cNvPr id="141" name="Google Shape;141;p21"/>
          <p:cNvSpPr txBox="1"/>
          <p:nvPr/>
        </p:nvSpPr>
        <p:spPr>
          <a:xfrm>
            <a:off x="280825" y="1869400"/>
            <a:ext cx="8655600" cy="14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Georgia"/>
                <a:ea typeface="Georgia"/>
                <a:cs typeface="Georgia"/>
                <a:sym typeface="Georgia"/>
              </a:rPr>
              <a:t>L’ONU estime que près de 490 millions de personnes mal nourries et 80% des enfants en insécurité alimentaire résident dans les pays en conflits.</a:t>
            </a:r>
            <a:endParaRPr sz="1600">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fr" sz="1600">
                <a:solidFill>
                  <a:schemeClr val="dk1"/>
                </a:solidFill>
                <a:highlight>
                  <a:srgbClr val="FFFFFF"/>
                </a:highlight>
                <a:latin typeface="Georgia"/>
                <a:ea typeface="Georgia"/>
                <a:cs typeface="Georgia"/>
                <a:sym typeface="Georgia"/>
              </a:rPr>
              <a:t>Un mauvais climat politique basé sur des mauvaises décisions, la corruption, et l'injustice finiront par plonger le pays dans le chaos et la pauvreté ce qui entraînera des famines.</a:t>
            </a:r>
            <a:endParaRPr sz="1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