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4ee6ef2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84ee6ef2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4ee6ef2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4ee6ef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84ee6ef2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84ee6ef2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4ee6ef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4ee6ef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84ee6ef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84ee6ef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84ee6ef2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84ee6ef2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fr" sz="1050">
                <a:solidFill>
                  <a:schemeClr val="dk1"/>
                </a:solidFill>
                <a:highlight>
                  <a:srgbClr val="FFFFFF"/>
                </a:highlight>
              </a:rPr>
              <a:t>Peut on conclure qu'il y a eu un problème dans la base de donnée ou que c'est une action commerciale 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84ee6ef2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84ee6ef2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84ee6ef2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84ee6ef2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aea2b14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aea2b14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59803d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b59803d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84ee6ef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84ee6ef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84ee6ef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84ee6ef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rgbClr val="FFFFFF"/>
                </a:highlight>
              </a:rPr>
              <a:t>Nous observons 34 achat en moyen par client / 24 achat médian / 1 achat minimum / 187 achat maximum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b59803d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b59803d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b59803da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b59803d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rgbClr val="FFFFFF"/>
                </a:highlight>
              </a:rPr>
              <a:t>Nous observons que la distribution est plutôt similaire. Une légère différence f/m pour les personnes de 40-50 ans.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59803d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59803d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b59803d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b59803d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b59803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b59803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b59803d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b59803d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0a6e0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0a6e0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84ee6ef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84ee6ef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b59803da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b59803da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84ee6ef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84ee6ef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b59803da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b59803da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b59803d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b59803d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df45e3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df45e3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df45e3f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df45e3f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coef de spearman = 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-0.04621180032301249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00a6e06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00a6e06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0a10ba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0a10ba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coef de pearson:  -0.18094920787890612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coef de spearman:  -0.18108505211992548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covariance:  -1323.1123909335893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00a10ba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00a10ba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0a10ba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0a10ba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00a10bab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00a10ba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00a10ba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00a10ba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84ee6ef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84ee6ef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00a10ba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00a10ba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00a10ba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00a10ba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eta squared = 0.26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84ee6ef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84ee6ef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4ee6ef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84ee6ef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84ee6ef2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84ee6ef2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84ee6ef2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84ee6ef2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4ee6ef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4ee6ef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7.png"/><Relationship Id="rId5" Type="http://schemas.openxmlformats.org/officeDocument/2006/relationships/image" Target="../media/image20.png"/><Relationship Id="rId6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5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48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43.png"/><Relationship Id="rId6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452600"/>
            <a:ext cx="85206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Librairie : Rester livres</a:t>
            </a:r>
            <a:endParaRPr sz="30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33550" y="1505425"/>
            <a:ext cx="2988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Analyses des ventes</a:t>
            </a:r>
            <a:endParaRPr b="1"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92650" y="2201300"/>
            <a:ext cx="4958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Georgia"/>
                <a:ea typeface="Georgia"/>
                <a:cs typeface="Georgia"/>
                <a:sym typeface="Georgia"/>
              </a:rPr>
              <a:t>Théo Chastre Pradat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872350" y="3383575"/>
            <a:ext cx="3399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Open Classrooms - Septembre 2020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2" y="4457700"/>
            <a:ext cx="197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Georgia"/>
                <a:ea typeface="Georgia"/>
                <a:cs typeface="Georgia"/>
                <a:sym typeface="Georgia"/>
              </a:rPr>
              <a:t>Projet 4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2643900" y="186350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Ventes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25" y="1328450"/>
            <a:ext cx="53149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180725" y="3970150"/>
            <a:ext cx="542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L’id_prod T_0 est présent.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Doit être supprimé.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2643900" y="186350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Ventes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0850"/>
            <a:ext cx="31718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50400"/>
            <a:ext cx="43624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6190850" y="3881850"/>
            <a:ext cx="2783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Pas de valeurs manquantes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>
            <a:off x="4984300" y="4088250"/>
            <a:ext cx="7371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2643900" y="186350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Ventes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888" y="3952988"/>
            <a:ext cx="51911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11450"/>
            <a:ext cx="3579088" cy="336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643900" y="186350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Ventes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25" y="1328450"/>
            <a:ext cx="79914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675" y="2128550"/>
            <a:ext cx="3348725" cy="28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252" y="788575"/>
            <a:ext cx="2713075" cy="2475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4485013" y="4577950"/>
            <a:ext cx="459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Chiffre d’affaire de la période octobre anormale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7248" y="3293875"/>
            <a:ext cx="2713075" cy="12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275" y="1573200"/>
            <a:ext cx="4242452" cy="3040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6"/>
          <p:cNvCxnSpPr/>
          <p:nvPr/>
        </p:nvCxnSpPr>
        <p:spPr>
          <a:xfrm rot="10800000">
            <a:off x="3128838" y="4139800"/>
            <a:ext cx="1418400" cy="61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54975" y="338750"/>
            <a:ext cx="7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 Octobre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2765400" y="2781800"/>
            <a:ext cx="2048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Catégorie 1 Absente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75" y="1829225"/>
            <a:ext cx="2584032" cy="23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025" y="1480850"/>
            <a:ext cx="4142576" cy="295413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3165800" y="3401950"/>
            <a:ext cx="135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33% du C.A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154975" y="338750"/>
            <a:ext cx="7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 Octobre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613" y="2655538"/>
            <a:ext cx="46767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2040900" y="1613700"/>
            <a:ext cx="5062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Retrait de la période d'octobre en utilisant un mask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154975" y="338750"/>
            <a:ext cx="7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 Octobre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63" y="1073625"/>
            <a:ext cx="5456524" cy="39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5992150" y="2678750"/>
            <a:ext cx="2818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Période d’octobre retirée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875275" y="2727200"/>
            <a:ext cx="3638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Chiffre d’Affaire mensuel équilibré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75" y="1357850"/>
            <a:ext cx="4201525" cy="308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Chiffre d’Affaire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4499325" y="2319875"/>
            <a:ext cx="3409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Chiffre d’Affaire par sex équilibré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5115375" y="2932100"/>
            <a:ext cx="217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Panier Moyen : 25.99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1450"/>
            <a:ext cx="38195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718150" y="265950"/>
            <a:ext cx="2652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u="sng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Sommaire</a:t>
            </a:r>
            <a:endParaRPr sz="2800" u="sng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69100" y="1286625"/>
            <a:ext cx="3258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Georgia"/>
              <a:buAutoNum type="romanUcPeriod"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Données Générales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789575" y="1982100"/>
            <a:ext cx="3209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II.	Nettoyage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054700" y="2677588"/>
            <a:ext cx="3827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III.	Analyse Descriptive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902300" y="3363388"/>
            <a:ext cx="4425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IV.	Analyse de </a:t>
            </a: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Corrélation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300800" y="4041825"/>
            <a:ext cx="2154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V.	Questions</a:t>
            </a:r>
            <a:endParaRPr sz="2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321" y="1182600"/>
            <a:ext cx="16002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5402875" y="2974613"/>
            <a:ext cx="1439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8621 Clients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4510075" y="3506138"/>
            <a:ext cx="3224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Répartition des clients équilibré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25" y="1295338"/>
            <a:ext cx="4205276" cy="301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5051200" y="2980675"/>
            <a:ext cx="2662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Asymétrique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Multimodale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5051200" y="2329200"/>
            <a:ext cx="2044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Age Moyen : 43 ans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0050"/>
            <a:ext cx="4670200" cy="33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/>
        </p:nvSpPr>
        <p:spPr>
          <a:xfrm>
            <a:off x="5261575" y="2740975"/>
            <a:ext cx="2804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Âges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similaires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00" y="1337038"/>
            <a:ext cx="4956776" cy="307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4572000" y="3084600"/>
            <a:ext cx="3139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 concentration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âge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client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50" y="1907350"/>
            <a:ext cx="3938242" cy="281200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152825" y="1512800"/>
            <a:ext cx="44790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Courbe de Lorenz - Concentration Age Client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5219488" y="3827700"/>
            <a:ext cx="2649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Asymétrique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5196550" y="4174700"/>
            <a:ext cx="28863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Nombre d’achat médian : 24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8450"/>
            <a:ext cx="4386719" cy="301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8594" y="1886725"/>
            <a:ext cx="23622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5763200" y="2516200"/>
            <a:ext cx="2900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 d’achat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Fréquente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Similaire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50" y="1280425"/>
            <a:ext cx="5229800" cy="324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4619400" y="2704075"/>
            <a:ext cx="2863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Montant du panier similaire entre homme et femme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75" y="1236863"/>
            <a:ext cx="4086000" cy="327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Client Type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417375" y="1824975"/>
            <a:ext cx="1143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Sexe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H/F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417375" y="2261675"/>
            <a:ext cx="1712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Âge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28 - 54 ans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417375" y="2698375"/>
            <a:ext cx="2863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CA annuel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260.94 - 822.36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417375" y="3195313"/>
            <a:ext cx="4206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Fréquence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 d’achat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13 - 44 produits par an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417375" y="3677575"/>
            <a:ext cx="2981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anier moyen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b="1" lang="fr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15.81 - 43.27</a:t>
            </a:r>
            <a:endParaRPr b="1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4361275" y="2705725"/>
            <a:ext cx="1273800" cy="38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5947850" y="2705725"/>
            <a:ext cx="3033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Indices selon sexe &amp; categories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7079" y="1823300"/>
            <a:ext cx="12382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 txBox="1"/>
          <p:nvPr/>
        </p:nvSpPr>
        <p:spPr>
          <a:xfrm>
            <a:off x="4637725" y="2430225"/>
            <a:ext cx="18894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Georgia"/>
                <a:ea typeface="Georgia"/>
                <a:cs typeface="Georgia"/>
                <a:sym typeface="Georgia"/>
              </a:rPr>
              <a:t>Distribution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Asymétrique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700" y="1328450"/>
            <a:ext cx="4332925" cy="297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8450" y="3030425"/>
            <a:ext cx="20955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6" name="Google Shape;3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1"/>
          <p:cNvSpPr txBox="1"/>
          <p:nvPr/>
        </p:nvSpPr>
        <p:spPr>
          <a:xfrm>
            <a:off x="4494113" y="2998325"/>
            <a:ext cx="4169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Importante concentration des prix produit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50" y="1902525"/>
            <a:ext cx="3492262" cy="263518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1"/>
          <p:cNvSpPr txBox="1"/>
          <p:nvPr/>
        </p:nvSpPr>
        <p:spPr>
          <a:xfrm>
            <a:off x="29675" y="1365200"/>
            <a:ext cx="4494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Courbe de Lorenz - Concentration Prix produit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390300" y="178975"/>
            <a:ext cx="23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425" y="1143000"/>
            <a:ext cx="28860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870300" y="2154800"/>
            <a:ext cx="21477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client_id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sex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birth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8623 valeurs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550" y="2358875"/>
            <a:ext cx="1533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815863" y="1748900"/>
            <a:ext cx="1962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Données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Customer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2"/>
          <p:cNvSpPr txBox="1"/>
          <p:nvPr/>
        </p:nvSpPr>
        <p:spPr>
          <a:xfrm>
            <a:off x="4725275" y="2650075"/>
            <a:ext cx="3630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Importante différences de prix produit entre chaque catégories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49800"/>
            <a:ext cx="4344276" cy="325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/>
        </p:nvSpPr>
        <p:spPr>
          <a:xfrm>
            <a:off x="4444850" y="2824100"/>
            <a:ext cx="433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des prix par catégorie inégale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5" y="1300150"/>
            <a:ext cx="4140050" cy="320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50" y="982825"/>
            <a:ext cx="522922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/>
        </p:nvSpPr>
        <p:spPr>
          <a:xfrm>
            <a:off x="5660075" y="2590200"/>
            <a:ext cx="3357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Comparaison de la concentration de prix par catégorie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Descriptive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1450"/>
            <a:ext cx="54483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/>
          <p:nvPr/>
        </p:nvSpPr>
        <p:spPr>
          <a:xfrm>
            <a:off x="5788075" y="2513675"/>
            <a:ext cx="329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Nuage de 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Une catégorie d’âge se démarque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</a:t>
            </a: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Corrélation</a:t>
            </a: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7" name="Google Shape;3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 txBox="1"/>
          <p:nvPr/>
        </p:nvSpPr>
        <p:spPr>
          <a:xfrm>
            <a:off x="103775" y="1040525"/>
            <a:ext cx="8021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correlation entre le sexe des clients et les categories deproduits achetes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9" name="Google Shape;35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592940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 txBox="1"/>
          <p:nvPr/>
        </p:nvSpPr>
        <p:spPr>
          <a:xfrm>
            <a:off x="5327975" y="1859625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1" name="Google Shape;361;p46"/>
          <p:cNvSpPr txBox="1"/>
          <p:nvPr/>
        </p:nvSpPr>
        <p:spPr>
          <a:xfrm>
            <a:off x="4804050" y="2841100"/>
            <a:ext cx="4198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Quantité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d’achat plus importante chez les hommes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Google Shape;362;p46"/>
          <p:cNvSpPr txBox="1"/>
          <p:nvPr/>
        </p:nvSpPr>
        <p:spPr>
          <a:xfrm>
            <a:off x="6121800" y="3812625"/>
            <a:ext cx="1461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Chi_2 = 8.96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6"/>
          <p:cNvSpPr txBox="1"/>
          <p:nvPr/>
        </p:nvSpPr>
        <p:spPr>
          <a:xfrm>
            <a:off x="6093900" y="4213675"/>
            <a:ext cx="15168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 Value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= 0.01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9" name="Google Shape;3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7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corrélation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entre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l'âge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des clients et le montant total des chats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1" name="Google Shape;3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684901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7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8" name="Google Shape;3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8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le montant total des chats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0" name="Google Shape;3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601102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8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Forte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7" name="Google Shape;3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9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la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fréquence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d’achat?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568851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9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0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la fréquence d’achat?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832320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0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Non 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05" name="Google Shape;4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1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la taille du panier moyen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07" name="Google Shape;4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568757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1"/>
          <p:cNvSpPr txBox="1"/>
          <p:nvPr/>
        </p:nvSpPr>
        <p:spPr>
          <a:xfrm>
            <a:off x="5571500" y="2095738"/>
            <a:ext cx="3025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Faible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390300" y="178975"/>
            <a:ext cx="23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50" y="1328450"/>
            <a:ext cx="29527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3950" y="1328450"/>
            <a:ext cx="273367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6870300" y="2154800"/>
            <a:ext cx="21477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id_prod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price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categ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3286 valeurs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4" name="Google Shape;4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2"/>
          <p:cNvSpPr txBox="1"/>
          <p:nvPr/>
        </p:nvSpPr>
        <p:spPr>
          <a:xfrm>
            <a:off x="103775" y="1040525"/>
            <a:ext cx="610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la taille du panier moyen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6" name="Google Shape;4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715249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2"/>
          <p:cNvSpPr txBox="1"/>
          <p:nvPr/>
        </p:nvSpPr>
        <p:spPr>
          <a:xfrm>
            <a:off x="5571500" y="2095753"/>
            <a:ext cx="30255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Relations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Non Significative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Chute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après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50 ans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Segmentation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/>
        </p:nvSpPr>
        <p:spPr>
          <a:xfrm>
            <a:off x="1372800" y="186350"/>
            <a:ext cx="63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Analyse de Corrélation 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23" name="Google Shape;4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3"/>
          <p:cNvSpPr txBox="1"/>
          <p:nvPr/>
        </p:nvSpPr>
        <p:spPr>
          <a:xfrm>
            <a:off x="103775" y="1040525"/>
            <a:ext cx="7054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Y a t-il une corrélation entre l'âge des clients et les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catégories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de produits 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achetés</a:t>
            </a:r>
            <a:r>
              <a:rPr b="1" lang="fr" sz="1200">
                <a:latin typeface="Georgia"/>
                <a:ea typeface="Georgia"/>
                <a:cs typeface="Georgia"/>
                <a:sym typeface="Georgia"/>
              </a:rPr>
              <a:t> ?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25" name="Google Shape;42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25"/>
            <a:ext cx="4400229" cy="3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3"/>
          <p:cNvSpPr txBox="1"/>
          <p:nvPr/>
        </p:nvSpPr>
        <p:spPr>
          <a:xfrm>
            <a:off x="4907350" y="3040263"/>
            <a:ext cx="3416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Distribution 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dépendante</a:t>
            </a:r>
            <a:r>
              <a:rPr b="1" lang="fr">
                <a:latin typeface="Georgia"/>
                <a:ea typeface="Georgia"/>
                <a:cs typeface="Georgia"/>
                <a:sym typeface="Georgia"/>
              </a:rPr>
              <a:t> de l’âge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390300" y="178975"/>
            <a:ext cx="23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Ventes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75" y="1014775"/>
            <a:ext cx="38766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8375" y="1014775"/>
            <a:ext cx="3474650" cy="39262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068325" y="3645475"/>
            <a:ext cx="17415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id_prod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date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session_id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client_id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336816 valeurs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968500" y="178975"/>
            <a:ext cx="320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25" y="1480850"/>
            <a:ext cx="31813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6150" y="1480850"/>
            <a:ext cx="5505450" cy="2620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25675" y="4004475"/>
            <a:ext cx="2783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Pas de valeurs manquantes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1506875" y="3193488"/>
            <a:ext cx="20700" cy="6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5657725" y="2688350"/>
            <a:ext cx="32715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2 Clients de test ressortent 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ct_1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ct_0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643900" y="178975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Clients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25" y="1480850"/>
            <a:ext cx="33718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650" y="1480850"/>
            <a:ext cx="5314949" cy="2808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409025" y="3283875"/>
            <a:ext cx="3666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Clients de test ont bien été supprimés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2643900" y="178975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75" y="1480850"/>
            <a:ext cx="32004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350" y="1480850"/>
            <a:ext cx="5486401" cy="2705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68425" y="4159425"/>
            <a:ext cx="2783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Pas de valeurs manquantes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>
            <a:off x="1749625" y="3348438"/>
            <a:ext cx="20700" cy="6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 txBox="1"/>
          <p:nvPr/>
        </p:nvSpPr>
        <p:spPr>
          <a:xfrm>
            <a:off x="5761650" y="2910075"/>
            <a:ext cx="32691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id_prod T_0 est certainement un produit de test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50" y="54575"/>
            <a:ext cx="1273875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643900" y="186350"/>
            <a:ext cx="38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Nettoyage : Produits</a:t>
            </a:r>
            <a:endParaRPr sz="2800">
              <a:solidFill>
                <a:srgbClr val="6D9EE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75" y="1328450"/>
            <a:ext cx="55149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995875" y="3431475"/>
            <a:ext cx="4265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Georgia"/>
                <a:ea typeface="Georgia"/>
                <a:cs typeface="Georgia"/>
                <a:sym typeface="Georgia"/>
              </a:rPr>
              <a:t>id_prod T_0 a été correctement supprimé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